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0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9" r:id="rId6"/>
    <p:sldId id="268" r:id="rId7"/>
    <p:sldId id="270" r:id="rId8"/>
    <p:sldId id="273" r:id="rId9"/>
    <p:sldId id="279" r:id="rId10"/>
    <p:sldId id="274" r:id="rId11"/>
    <p:sldId id="276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257" autoAdjust="0"/>
  </p:normalViewPr>
  <p:slideViewPr>
    <p:cSldViewPr snapToGrid="0" showGuides="1">
      <p:cViewPr varScale="1">
        <p:scale>
          <a:sx n="81" d="100"/>
          <a:sy n="81" d="100"/>
        </p:scale>
        <p:origin x="754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27.03.2023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27.03.2023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0D6E-BE91-4B90-BBD7-C0C16F53FAB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9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5726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25712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1343723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089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216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7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8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1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028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0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3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86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6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8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9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73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5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8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30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8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1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07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80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MSIPCMContentMarking" descr="{&quot;HashCode&quot;:-54214931,&quot;Placement&quot;:&quot;Footer&quot;,&quot;Top&quot;:522.862549,&quot;Left&quot;:0.0,&quot;SlideWidth&quot;:960,&quot;SlideHeight&quot;:540}"/>
          <p:cNvSpPr txBox="1"/>
          <p:nvPr userDrawn="1"/>
        </p:nvSpPr>
        <p:spPr>
          <a:xfrm>
            <a:off x="0" y="6640354"/>
            <a:ext cx="744382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79216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6" r:id="rId13"/>
    <p:sldLayoutId id="2147483693" r:id="rId14"/>
    <p:sldLayoutId id="2147483694" r:id="rId15"/>
    <p:sldLayoutId id="2147483697" r:id="rId16"/>
    <p:sldLayoutId id="2147483698" r:id="rId17"/>
    <p:sldLayoutId id="2147483699" r:id="rId18"/>
    <p:sldLayoutId id="2147483701" r:id="rId19"/>
    <p:sldLayoutId id="2147483700" r:id="rId20"/>
    <p:sldLayoutId id="2147483687" r:id="rId21"/>
    <p:sldLayoutId id="2147483696" r:id="rId22"/>
    <p:sldLayoutId id="2147483688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Embracing the Digital Transformation in Banking Domain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03/03/2023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514272"/>
            <a:ext cx="8322835" cy="51847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Recommendations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302A6E-A698-7236-7F36-E75FB5CF032E}"/>
              </a:ext>
            </a:extLst>
          </p:cNvPr>
          <p:cNvSpPr txBox="1"/>
          <p:nvPr/>
        </p:nvSpPr>
        <p:spPr>
          <a:xfrm>
            <a:off x="864911" y="2356701"/>
            <a:ext cx="825080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Accuracy, we can say </a:t>
            </a:r>
            <a:r>
              <a:rPr lang="en-US" dirty="0" err="1"/>
              <a:t>AutoML</a:t>
            </a:r>
            <a:r>
              <a:rPr lang="en-US" dirty="0"/>
              <a:t> Performed a little bit more than conventional.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understand/know exactly what went in, how it went in and what algorithm</a:t>
            </a:r>
          </a:p>
          <a:p>
            <a:r>
              <a:rPr lang="en-US" dirty="0"/>
              <a:t>      was used to achieve the business 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time training (works in our </a:t>
            </a:r>
            <a:r>
              <a:rPr lang="en-US" dirty="0" err="1"/>
              <a:t>favour</a:t>
            </a:r>
            <a:r>
              <a:rPr lang="en-US" dirty="0"/>
              <a:t> if we train and predict in real time –</a:t>
            </a:r>
          </a:p>
          <a:p>
            <a:r>
              <a:rPr lang="en-US" dirty="0"/>
              <a:t>     maybe not applicable in this use case)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it doesn’t mean always automation is preferable. Its depends on features, results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AutoML</a:t>
            </a:r>
            <a:r>
              <a:rPr lang="en-US" dirty="0"/>
              <a:t> is best used as a base model.</a:t>
            </a:r>
          </a:p>
        </p:txBody>
      </p:sp>
    </p:spTree>
    <p:extLst>
      <p:ext uri="{BB962C8B-B14F-4D97-AF65-F5344CB8AC3E}">
        <p14:creationId xmlns:p14="http://schemas.microsoft.com/office/powerpoint/2010/main" val="39868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1800" dirty="0">
                <a:solidFill>
                  <a:schemeClr val="tx1"/>
                </a:solidFill>
              </a:rPr>
              <a:t>Data Science Lifecycle​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Project Overview​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Data 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Analysis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Modeling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Model Evaluation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Recommendations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Agenda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5479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3314" y="2246147"/>
            <a:ext cx="10890486" cy="34170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science lifecycle includes the following: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Business Understanding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Data Understanding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Data Preparation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Modeling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Evaluation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Deployment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314" y="658222"/>
            <a:ext cx="4421856" cy="749047"/>
          </a:xfrm>
        </p:spPr>
        <p:txBody>
          <a:bodyPr>
            <a:normAutofit/>
          </a:bodyPr>
          <a:lstStyle/>
          <a:p>
            <a:r>
              <a:rPr lang="en-US" sz="3200" dirty="0"/>
              <a:t>Data Science Lifecycle</a:t>
            </a:r>
            <a:endParaRPr lang="ru-RU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CFBE17-BF74-C5FB-5996-DCC3272FE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537" y="1194832"/>
            <a:ext cx="5284400" cy="432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6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9946" y="987137"/>
            <a:ext cx="11450519" cy="566223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 : The bank aims to improve the current process in which potential borrowers apply for a home loan. The current process involves loan officers having to manually process home loan applications. This process takes 2 to 3 days to process, upon which the applicant will receive communication on whether or not they have been granted the loan for the requested amount.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Objective : To improve the process, Standard Bank wants to make use of machine learning to reduce the amount of time taking to assess the creditworthiness of an applicant by implementing a model that will predict if the potential borrower will default on his/her loan or not, and do this such that they receive a response immediately after completing their application.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Hypothesis:: Based on historical data we can use machine learning to predict the loan status of a potential borrower such that the time taken for them to receive their respective statuses is reduced significantly.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9946" y="499180"/>
            <a:ext cx="2936834" cy="48795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Project Overview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4045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476492"/>
            <a:ext cx="4421856" cy="402398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Process Overview / Solution</a:t>
            </a:r>
            <a:endParaRPr lang="ru-RU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337192-6ED8-6A9E-04F2-02A409A83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3" y="2224935"/>
            <a:ext cx="11245142" cy="415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3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9F0AB5-9101-64B0-67BC-22E01E84F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644" y="377073"/>
            <a:ext cx="10136791" cy="5806911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number of records – 614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number of columns – 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number of numerical columns –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number of categorical columns – 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Target/Loan Status – Y (422) vs N (192)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D3D877-D4EC-F0F0-81D2-F903701B7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032" y="270367"/>
            <a:ext cx="4997324" cy="591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9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32" y="1032746"/>
            <a:ext cx="5056083" cy="5146112"/>
          </a:xfrm>
        </p:spPr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290060"/>
            <a:ext cx="1560795" cy="553319"/>
          </a:xfrm>
        </p:spPr>
        <p:txBody>
          <a:bodyPr>
            <a:normAutofit/>
          </a:bodyPr>
          <a:lstStyle/>
          <a:p>
            <a:r>
              <a:rPr lang="en-US" sz="3200" dirty="0"/>
              <a:t>Analysis</a:t>
            </a:r>
            <a:endParaRPr lang="ru-RU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EEEC0E-628D-9779-853B-80423D760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1125"/>
            <a:ext cx="10579768" cy="413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9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32" y="774233"/>
            <a:ext cx="7257605" cy="177100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machine learning model trained and </a:t>
            </a:r>
            <a:r>
              <a:rPr lang="en-US" sz="18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AutoML</a:t>
            </a:r>
            <a:r>
              <a:rPr lang="en-US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used as well.</a:t>
            </a:r>
            <a:br>
              <a:rPr lang="en-US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Bespoke model required preprocessing.</a:t>
            </a:r>
            <a:br>
              <a:rPr lang="en-US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AutoML</a:t>
            </a:r>
            <a:r>
              <a:rPr lang="en-US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did not,</a:t>
            </a:r>
            <a:br>
              <a:rPr lang="en-US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fairly similar.</a:t>
            </a:r>
            <a:br>
              <a: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255420"/>
            <a:ext cx="1693960" cy="518814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Modeling</a:t>
            </a:r>
            <a:endParaRPr lang="ru-RU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28E296-EAE5-4B2F-408E-8D05265487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2309567"/>
            <a:ext cx="10643936" cy="40467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AutoML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auto-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Train-Test Split.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model.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Predict.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the accuracy and print the confusion matrix.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BespokeML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Impute missing values.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model.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Predict.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the accuracy and print the confusion matrix.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360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470550"/>
            <a:ext cx="3123265" cy="562196"/>
          </a:xfrm>
        </p:spPr>
        <p:txBody>
          <a:bodyPr>
            <a:normAutofit/>
          </a:bodyPr>
          <a:lstStyle/>
          <a:p>
            <a:r>
              <a:rPr lang="en-US" sz="3200" dirty="0"/>
              <a:t>Model Evaluation</a:t>
            </a:r>
            <a:endParaRPr lang="ru-RU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4299A7-51FE-1454-4AE5-46FD71A317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1" y="1032746"/>
            <a:ext cx="9746007" cy="5688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confusion matrix compare the both models ad find the suitable one and recommend to the client.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0F8F7-F1B3-D4E6-F15D-D4323EC4E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15" y="2506373"/>
            <a:ext cx="11417970" cy="17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3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478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TEXT LAYOUT 1</vt:lpstr>
      <vt:lpstr>PowerPoint Presentation</vt:lpstr>
      <vt:lpstr>PowerPoint Presentation</vt:lpstr>
      <vt:lpstr>TEXT LAYOUT 1</vt:lpstr>
      <vt:lpstr>PowerPoint Presentation</vt:lpstr>
      <vt:lpstr>TEXT LAYOUT 1</vt:lpstr>
      <vt:lpstr>One machine learning model trained and AutoML used as well. Bespoke model required preprocessing. AutoML did not, Results fairly similar. </vt:lpstr>
      <vt:lpstr>TEXT LAYOUT 1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2022-05-18T22:38:45Z</dcterms:created>
  <dcterms:modified xsi:type="dcterms:W3CDTF">2023-03-27T08:54:09Z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MSIP_Label_b1c9b508-7c6e-42bd-bedf-808292653d6c_Enabled">
    <vt:lpwstr>true</vt:lpwstr>
  </property>
  <property fmtid="{D5CDD505-2E9C-101B-9397-08002B2CF9AE}" pid="4" name="MSIP_Label_b1c9b508-7c6e-42bd-bedf-808292653d6c_SetDate">
    <vt:lpwstr>2022-05-19T01:22:06Z</vt:lpwstr>
  </property>
  <property fmtid="{D5CDD505-2E9C-101B-9397-08002B2CF9AE}" pid="5" name="MSIP_Label_b1c9b508-7c6e-42bd-bedf-808292653d6c_Method">
    <vt:lpwstr>Standard</vt:lpwstr>
  </property>
  <property fmtid="{D5CDD505-2E9C-101B-9397-08002B2CF9AE}" pid="6" name="MSIP_Label_b1c9b508-7c6e-42bd-bedf-808292653d6c_Name">
    <vt:lpwstr>b1c9b508-7c6e-42bd-bedf-808292653d6c</vt:lpwstr>
  </property>
  <property fmtid="{D5CDD505-2E9C-101B-9397-08002B2CF9AE}" pid="7" name="MSIP_Label_b1c9b508-7c6e-42bd-bedf-808292653d6c_SiteId">
    <vt:lpwstr>2882be50-2012-4d88-ac86-544124e120c8</vt:lpwstr>
  </property>
  <property fmtid="{D5CDD505-2E9C-101B-9397-08002B2CF9AE}" pid="8" name="MSIP_Label_b1c9b508-7c6e-42bd-bedf-808292653d6c_ActionId">
    <vt:lpwstr>c3df17d2-40a2-4bd4-9a6b-f03faab2d8c2</vt:lpwstr>
  </property>
  <property fmtid="{D5CDD505-2E9C-101B-9397-08002B2CF9AE}" pid="9" name="MSIP_Label_b1c9b508-7c6e-42bd-bedf-808292653d6c_ContentBits">
    <vt:lpwstr>3</vt:lpwstr>
  </property>
</Properties>
</file>