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5"/>
  </p:notesMasterIdLst>
  <p:sldIdLst>
    <p:sldId id="2734" r:id="rId2"/>
    <p:sldId id="2736" r:id="rId3"/>
    <p:sldId id="2739" r:id="rId4"/>
    <p:sldId id="2724" r:id="rId5"/>
    <p:sldId id="2725" r:id="rId6"/>
    <p:sldId id="2745" r:id="rId7"/>
    <p:sldId id="2746" r:id="rId8"/>
    <p:sldId id="2747" r:id="rId9"/>
    <p:sldId id="2748" r:id="rId10"/>
    <p:sldId id="2750" r:id="rId11"/>
    <p:sldId id="2755" r:id="rId12"/>
    <p:sldId id="2757" r:id="rId13"/>
    <p:sldId id="2759" r:id="rId14"/>
    <p:sldId id="2763" r:id="rId15"/>
    <p:sldId id="2764" r:id="rId16"/>
    <p:sldId id="2810" r:id="rId17"/>
    <p:sldId id="2811" r:id="rId18"/>
    <p:sldId id="2812" r:id="rId19"/>
    <p:sldId id="2722" r:id="rId20"/>
    <p:sldId id="2813" r:id="rId21"/>
    <p:sldId id="2772" r:id="rId22"/>
    <p:sldId id="2774" r:id="rId23"/>
    <p:sldId id="2777" r:id="rId24"/>
    <p:sldId id="2814" r:id="rId25"/>
    <p:sldId id="2781" r:id="rId26"/>
    <p:sldId id="2815" r:id="rId27"/>
    <p:sldId id="2786" r:id="rId28"/>
    <p:sldId id="2788" r:id="rId29"/>
    <p:sldId id="2792" r:id="rId30"/>
    <p:sldId id="2744" r:id="rId31"/>
    <p:sldId id="2816" r:id="rId32"/>
    <p:sldId id="2791" r:id="rId33"/>
    <p:sldId id="2817" r:id="rId34"/>
    <p:sldId id="2797" r:id="rId35"/>
    <p:sldId id="2798" r:id="rId36"/>
    <p:sldId id="2800" r:id="rId37"/>
    <p:sldId id="2801" r:id="rId38"/>
    <p:sldId id="2751" r:id="rId39"/>
    <p:sldId id="2818" r:id="rId40"/>
    <p:sldId id="2758" r:id="rId41"/>
    <p:sldId id="2785" r:id="rId42"/>
    <p:sldId id="2729" r:id="rId43"/>
    <p:sldId id="2807" r:id="rId44"/>
    <p:sldId id="2787" r:id="rId45"/>
    <p:sldId id="2743" r:id="rId46"/>
    <p:sldId id="2819" r:id="rId47"/>
    <p:sldId id="2793" r:id="rId48"/>
    <p:sldId id="2820" r:id="rId49"/>
    <p:sldId id="2749" r:id="rId50"/>
    <p:sldId id="2821" r:id="rId51"/>
    <p:sldId id="2822" r:id="rId52"/>
    <p:sldId id="2823" r:id="rId53"/>
    <p:sldId id="2843" r:id="rId5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728F34-8258-4421-8421-E027097A00ED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FC3750-6F59-40DB-8436-291F2D13B80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99617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Afile</a:t>
            </a:r>
            <a:r>
              <a:rPr lang="ko-KR" altLang="en-US" dirty="0"/>
              <a:t>이 있으면 </a:t>
            </a:r>
            <a:r>
              <a:rPr lang="en-US" altLang="ko-KR" dirty="0"/>
              <a:t>0,1,2</a:t>
            </a:r>
            <a:r>
              <a:rPr lang="ko-KR" altLang="en-US" dirty="0"/>
              <a:t>중에 하나인데 오류 발생시 즉 존재하지 않으면 </a:t>
            </a:r>
            <a:r>
              <a:rPr lang="en-US" altLang="ko-KR" dirty="0"/>
              <a:t>-1</a:t>
            </a:r>
            <a:r>
              <a:rPr lang="ko-KR" altLang="en-US" dirty="0"/>
              <a:t>을 반환한다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788297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R_OK</a:t>
            </a:r>
            <a:r>
              <a:rPr lang="ko-KR" altLang="en-US" dirty="0"/>
              <a:t>를 </a:t>
            </a:r>
            <a:r>
              <a:rPr lang="en-US" altLang="ko-KR" dirty="0"/>
              <a:t>W_OK</a:t>
            </a:r>
            <a:r>
              <a:rPr lang="ko-KR" altLang="en-US" dirty="0"/>
              <a:t>등으로 바꿔가며 실습해보기</a:t>
            </a:r>
            <a:endParaRPr lang="en-US" altLang="ko-KR" dirty="0"/>
          </a:p>
          <a:p>
            <a:r>
              <a:rPr lang="ko-KR" altLang="en-US" dirty="0"/>
              <a:t>컴파일시 실행을 </a:t>
            </a:r>
            <a:r>
              <a:rPr lang="en-US" altLang="ko-KR" dirty="0"/>
              <a:t>% ./</a:t>
            </a:r>
            <a:r>
              <a:rPr lang="en-US" altLang="ko-KR" dirty="0" err="1"/>
              <a:t>a.out</a:t>
            </a:r>
            <a:r>
              <a:rPr lang="en-US" altLang="ko-KR" dirty="0"/>
              <a:t> code3-10.c</a:t>
            </a:r>
            <a:r>
              <a:rPr lang="ko-KR" altLang="en-US" dirty="0"/>
              <a:t>등 대상파일을 바꿔보기</a:t>
            </a:r>
          </a:p>
        </p:txBody>
      </p:sp>
    </p:spTree>
    <p:extLst>
      <p:ext uri="{BB962C8B-B14F-4D97-AF65-F5344CB8AC3E}">
        <p14:creationId xmlns:p14="http://schemas.microsoft.com/office/powerpoint/2010/main" val="27982316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Umask</a:t>
            </a:r>
            <a:r>
              <a:rPr lang="ko-KR" altLang="en-US" dirty="0"/>
              <a:t>를 먼저</a:t>
            </a:r>
            <a:r>
              <a:rPr lang="en-US" altLang="ko-KR" dirty="0"/>
              <a:t>Not</a:t>
            </a:r>
            <a:r>
              <a:rPr lang="ko-KR" altLang="en-US" dirty="0"/>
              <a:t>연산 후 </a:t>
            </a:r>
            <a:r>
              <a:rPr lang="en-US" altLang="ko-KR" dirty="0"/>
              <a:t>protection</a:t>
            </a:r>
            <a:r>
              <a:rPr lang="ko-KR" altLang="en-US" dirty="0"/>
              <a:t>과 </a:t>
            </a:r>
            <a:r>
              <a:rPr lang="en-US" altLang="ko-KR" dirty="0"/>
              <a:t>and </a:t>
            </a:r>
            <a:r>
              <a:rPr lang="ko-KR" altLang="en-US" dirty="0"/>
              <a:t>연산하는 것</a:t>
            </a:r>
          </a:p>
        </p:txBody>
      </p:sp>
    </p:spTree>
    <p:extLst>
      <p:ext uri="{BB962C8B-B14F-4D97-AF65-F5344CB8AC3E}">
        <p14:creationId xmlns:p14="http://schemas.microsoft.com/office/powerpoint/2010/main" val="1861141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 err="1"/>
              <a:t>안바뀐게</a:t>
            </a:r>
            <a:r>
              <a:rPr lang="ko-KR" altLang="en-US" dirty="0"/>
              <a:t> 아니라 원래 시간타임으로 복구한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296711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Symbol</a:t>
            </a:r>
            <a:r>
              <a:rPr lang="ko-KR" altLang="en-US" dirty="0"/>
              <a:t> </a:t>
            </a:r>
            <a:r>
              <a:rPr lang="en-US" altLang="ko-KR" dirty="0"/>
              <a:t>link</a:t>
            </a:r>
            <a:r>
              <a:rPr lang="ko-KR" altLang="en-US" dirty="0" err="1"/>
              <a:t>걸시</a:t>
            </a:r>
            <a:r>
              <a:rPr lang="ko-KR" altLang="en-US" dirty="0"/>
              <a:t> 인자를 </a:t>
            </a:r>
            <a:r>
              <a:rPr lang="en-US" altLang="ko-KR" dirty="0"/>
              <a:t>3</a:t>
            </a:r>
            <a:r>
              <a:rPr lang="ko-KR" altLang="en-US" dirty="0" err="1"/>
              <a:t>개쓰기</a:t>
            </a:r>
            <a:r>
              <a:rPr lang="ko-KR" altLang="en-US" dirty="0"/>
              <a:t> 때문에 </a:t>
            </a:r>
            <a:r>
              <a:rPr lang="en-US" altLang="ko-KR" dirty="0"/>
              <a:t>3</a:t>
            </a:r>
            <a:r>
              <a:rPr lang="ko-KR" altLang="en-US" dirty="0" err="1"/>
              <a:t>개넣어줘야됨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실행파일 실행 시 </a:t>
            </a:r>
            <a:r>
              <a:rPr lang="en-US" altLang="ko-KR" dirty="0"/>
              <a:t>%./</a:t>
            </a:r>
            <a:r>
              <a:rPr lang="en-US" altLang="ko-KR" dirty="0" err="1"/>
              <a:t>a.out</a:t>
            </a:r>
            <a:r>
              <a:rPr lang="en-US" altLang="ko-KR" dirty="0"/>
              <a:t> A B </a:t>
            </a:r>
            <a:r>
              <a:rPr lang="ko-KR" altLang="en-US" dirty="0"/>
              <a:t>이거나 </a:t>
            </a:r>
            <a:r>
              <a:rPr lang="en-US" altLang="ko-KR" dirty="0"/>
              <a:t>%./</a:t>
            </a:r>
            <a:r>
              <a:rPr lang="en-US" altLang="ko-KR" dirty="0" err="1"/>
              <a:t>a.out</a:t>
            </a:r>
            <a:r>
              <a:rPr lang="en-US" altLang="ko-KR" dirty="0"/>
              <a:t> –s AA symbol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12413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Match</a:t>
            </a:r>
            <a:r>
              <a:rPr lang="ko-KR" altLang="en-US" dirty="0"/>
              <a:t> 함수는</a:t>
            </a:r>
            <a:r>
              <a:rPr lang="en-US" altLang="ko-KR" dirty="0"/>
              <a:t> </a:t>
            </a:r>
            <a:r>
              <a:rPr lang="en-US" altLang="ko-KR" dirty="0" err="1"/>
              <a:t>strin</a:t>
            </a:r>
            <a:r>
              <a:rPr lang="ko-KR" altLang="en-US" dirty="0"/>
              <a:t>헤더파일에 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실행 시 </a:t>
            </a:r>
            <a:r>
              <a:rPr lang="en-US" altLang="ko-KR" dirty="0"/>
              <a:t>%./</a:t>
            </a:r>
            <a:r>
              <a:rPr lang="en-US" altLang="ko-KR" dirty="0" err="1"/>
              <a:t>a.out</a:t>
            </a:r>
            <a:r>
              <a:rPr lang="en-US" altLang="ko-KR" dirty="0"/>
              <a:t> lab .c</a:t>
            </a:r>
            <a:r>
              <a:rPr lang="ko-KR" altLang="en-US" dirty="0"/>
              <a:t>처럼 접미사는 확장자를 쓰면 </a:t>
            </a:r>
            <a:r>
              <a:rPr lang="ko-KR" altLang="en-US" dirty="0" err="1"/>
              <a:t>될듯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91954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처음 </a:t>
            </a:r>
            <a:r>
              <a:rPr lang="ko-KR" altLang="en-US" dirty="0" err="1"/>
              <a:t>리턴값은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이나 </a:t>
            </a:r>
            <a:r>
              <a:rPr lang="en-US" altLang="ko-KR" dirty="0"/>
              <a:t>jump</a:t>
            </a:r>
            <a:r>
              <a:rPr lang="ko-KR" altLang="en-US" dirty="0"/>
              <a:t>가 불리면 </a:t>
            </a:r>
            <a:r>
              <a:rPr lang="en-US" altLang="ko-KR" dirty="0"/>
              <a:t>0</a:t>
            </a:r>
            <a:r>
              <a:rPr lang="ko-KR" altLang="en-US" dirty="0"/>
              <a:t>이 아니다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 결과값은 </a:t>
            </a:r>
            <a:r>
              <a:rPr lang="en-US" altLang="ko-KR" dirty="0"/>
              <a:t>2,3,4</a:t>
            </a:r>
            <a:r>
              <a:rPr lang="ko-KR" altLang="en-US" dirty="0"/>
              <a:t>에서 </a:t>
            </a:r>
            <a:r>
              <a:rPr lang="en-US" altLang="ko-KR" dirty="0"/>
              <a:t>97,98,99 f1(1)</a:t>
            </a:r>
            <a:r>
              <a:rPr lang="ko-KR" altLang="en-US" dirty="0"/>
              <a:t>실행상태 후</a:t>
            </a:r>
            <a:endParaRPr lang="en-US" altLang="ko-KR" dirty="0"/>
          </a:p>
          <a:p>
            <a:r>
              <a:rPr lang="en-US" altLang="ko-KR" dirty="0"/>
              <a:t>F2() </a:t>
            </a:r>
            <a:r>
              <a:rPr lang="ko-KR" altLang="en-US"/>
              <a:t>끝나면 </a:t>
            </a:r>
            <a:r>
              <a:rPr lang="en-US" altLang="ko-KR"/>
              <a:t>979899</a:t>
            </a:r>
            <a:r>
              <a:rPr lang="ko-KR" altLang="en-US" dirty="0"/>
              <a:t>가 마지막에 찍힐 것</a:t>
            </a:r>
          </a:p>
        </p:txBody>
      </p:sp>
    </p:spTree>
    <p:extLst>
      <p:ext uri="{BB962C8B-B14F-4D97-AF65-F5344CB8AC3E}">
        <p14:creationId xmlns:p14="http://schemas.microsoft.com/office/powerpoint/2010/main" val="105955595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 err="1"/>
              <a:t>printf</a:t>
            </a:r>
            <a:r>
              <a:rPr lang="ko-KR" altLang="en-US" dirty="0"/>
              <a:t>가 </a:t>
            </a:r>
            <a:r>
              <a:rPr lang="ko-KR" altLang="en-US" dirty="0" err="1"/>
              <a:t>두번</a:t>
            </a:r>
            <a:r>
              <a:rPr lang="ko-KR" altLang="en-US" dirty="0"/>
              <a:t> 실행될 것이다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2724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Id</a:t>
            </a:r>
            <a:r>
              <a:rPr lang="ko-KR" altLang="en-US" dirty="0"/>
              <a:t>값이 </a:t>
            </a:r>
            <a:r>
              <a:rPr lang="ko-KR" altLang="en-US" dirty="0" err="1"/>
              <a:t>작은게</a:t>
            </a:r>
            <a:r>
              <a:rPr lang="ko-KR" altLang="en-US" dirty="0"/>
              <a:t> 즉 먼저 </a:t>
            </a:r>
            <a:r>
              <a:rPr lang="ko-KR" altLang="en-US" dirty="0" err="1"/>
              <a:t>출력된게</a:t>
            </a:r>
            <a:r>
              <a:rPr lang="ko-KR" altLang="en-US" dirty="0"/>
              <a:t> </a:t>
            </a:r>
            <a:r>
              <a:rPr lang="en-US" altLang="ko-KR" dirty="0"/>
              <a:t>child, </a:t>
            </a:r>
            <a:r>
              <a:rPr lang="ko-KR" altLang="en-US" dirty="0"/>
              <a:t>뒤가 즉 큰 게 </a:t>
            </a:r>
            <a:r>
              <a:rPr lang="en-US" altLang="ko-KR" dirty="0"/>
              <a:t>parent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72227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Child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 err="1"/>
              <a:t>번찍고</a:t>
            </a:r>
            <a:r>
              <a:rPr lang="ko-KR" altLang="en-US" dirty="0"/>
              <a:t> </a:t>
            </a:r>
            <a:r>
              <a:rPr lang="en-US" altLang="ko-KR" dirty="0"/>
              <a:t>parent</a:t>
            </a:r>
            <a:r>
              <a:rPr lang="ko-KR" altLang="en-US" dirty="0"/>
              <a:t>는 </a:t>
            </a:r>
            <a:r>
              <a:rPr lang="en-US" altLang="ko-KR" dirty="0"/>
              <a:t>3</a:t>
            </a:r>
            <a:r>
              <a:rPr lang="ko-KR" altLang="en-US" dirty="0" err="1"/>
              <a:t>번찍어서</a:t>
            </a:r>
            <a:r>
              <a:rPr lang="ko-KR" altLang="en-US" dirty="0"/>
              <a:t> 종료</a:t>
            </a:r>
          </a:p>
        </p:txBody>
      </p:sp>
    </p:spTree>
    <p:extLst>
      <p:ext uri="{BB962C8B-B14F-4D97-AF65-F5344CB8AC3E}">
        <p14:creationId xmlns:p14="http://schemas.microsoft.com/office/powerpoint/2010/main" val="23072620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찍히는 순서가 일정하지 않다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$ &lt;&lt;&lt; </a:t>
            </a:r>
            <a:r>
              <a:rPr lang="ko-KR" altLang="en-US" dirty="0"/>
              <a:t>찍히는 이유 </a:t>
            </a:r>
            <a:r>
              <a:rPr lang="en-US" altLang="ko-KR" dirty="0"/>
              <a:t>: </a:t>
            </a:r>
            <a:r>
              <a:rPr lang="en-US" altLang="ko-KR" dirty="0" err="1"/>
              <a:t>paren</a:t>
            </a:r>
            <a:r>
              <a:rPr lang="ko-KR" altLang="en-US" dirty="0"/>
              <a:t>것이기 때문에 </a:t>
            </a:r>
            <a:r>
              <a:rPr lang="en-US" altLang="ko-KR" dirty="0"/>
              <a:t>parent</a:t>
            </a:r>
            <a:r>
              <a:rPr lang="ko-KR" altLang="en-US" dirty="0"/>
              <a:t>가 끝나면 나오기 때문에 </a:t>
            </a:r>
            <a:r>
              <a:rPr lang="en-US" altLang="ko-KR" dirty="0"/>
              <a:t>child</a:t>
            </a:r>
            <a:r>
              <a:rPr lang="ko-KR" altLang="en-US" dirty="0"/>
              <a:t>가 미쳐 끝나기 전에 나온다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77675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파일 </a:t>
            </a:r>
            <a:r>
              <a:rPr lang="ko-KR" altLang="en-US" dirty="0" err="1"/>
              <a:t>생성예제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882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결국 </a:t>
            </a:r>
            <a:r>
              <a:rPr lang="en-US" altLang="ko-KR" dirty="0"/>
              <a:t>child</a:t>
            </a:r>
            <a:r>
              <a:rPr lang="ko-KR" altLang="en-US" dirty="0"/>
              <a:t>에서 </a:t>
            </a:r>
            <a:r>
              <a:rPr lang="ko-KR" altLang="en-US" dirty="0" err="1"/>
              <a:t>바꿧기</a:t>
            </a:r>
            <a:r>
              <a:rPr lang="ko-KR" altLang="en-US" dirty="0"/>
              <a:t> 때문에 </a:t>
            </a:r>
            <a:r>
              <a:rPr lang="en-US" altLang="ko-KR" dirty="0"/>
              <a:t>child</a:t>
            </a:r>
            <a:r>
              <a:rPr lang="ko-KR" altLang="en-US" dirty="0"/>
              <a:t>가 사라지면 의미가 없어짐 따라서 그대로 </a:t>
            </a:r>
            <a:r>
              <a:rPr lang="en-US" altLang="ko-KR" dirty="0"/>
              <a:t>6, 88</a:t>
            </a:r>
            <a:r>
              <a:rPr lang="ko-KR" altLang="en-US" dirty="0"/>
              <a:t>이 출력됨</a:t>
            </a:r>
            <a:endParaRPr lang="en-US" altLang="ko-KR" dirty="0"/>
          </a:p>
          <a:p>
            <a:r>
              <a:rPr lang="ko-KR" altLang="en-US" dirty="0"/>
              <a:t>하지만 </a:t>
            </a:r>
            <a:r>
              <a:rPr lang="en-US" altLang="ko-KR" dirty="0"/>
              <a:t>fork()</a:t>
            </a:r>
            <a:r>
              <a:rPr lang="ko-KR" altLang="en-US" dirty="0"/>
              <a:t>함수를 </a:t>
            </a:r>
            <a:r>
              <a:rPr lang="en-US" altLang="ko-KR" dirty="0" err="1"/>
              <a:t>vfork</a:t>
            </a:r>
            <a:r>
              <a:rPr lang="en-US" altLang="ko-KR" dirty="0"/>
              <a:t>()</a:t>
            </a:r>
            <a:r>
              <a:rPr lang="ko-KR" altLang="en-US" dirty="0"/>
              <a:t>함수로 변경 시 </a:t>
            </a:r>
            <a:r>
              <a:rPr lang="en-US" altLang="ko-KR" dirty="0"/>
              <a:t>child</a:t>
            </a:r>
            <a:r>
              <a:rPr lang="ko-KR" altLang="en-US" dirty="0"/>
              <a:t>가 끝나도 변경되어 </a:t>
            </a:r>
            <a:r>
              <a:rPr lang="en-US" altLang="ko-KR" dirty="0"/>
              <a:t>7, 89</a:t>
            </a:r>
            <a:r>
              <a:rPr lang="ko-KR" altLang="en-US" dirty="0"/>
              <a:t>가 출력됨 </a:t>
            </a:r>
            <a:r>
              <a:rPr lang="en-US" altLang="ko-KR" dirty="0"/>
              <a:t>(</a:t>
            </a:r>
            <a:r>
              <a:rPr lang="ko-KR" altLang="en-US" dirty="0"/>
              <a:t>메모리를 복제하지 않고 부모 메모리와 공유해서 같이 씀</a:t>
            </a:r>
            <a:r>
              <a:rPr lang="en-US" altLang="ko-KR" dirty="0"/>
              <a:t>.)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64291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Parent</a:t>
            </a:r>
            <a:r>
              <a:rPr lang="ko-KR" altLang="en-US" dirty="0"/>
              <a:t>가 </a:t>
            </a:r>
            <a:r>
              <a:rPr lang="en-US" altLang="ko-KR" dirty="0"/>
              <a:t>fork</a:t>
            </a:r>
            <a:r>
              <a:rPr lang="ko-KR" altLang="en-US" dirty="0"/>
              <a:t>를 불러 </a:t>
            </a:r>
            <a:r>
              <a:rPr lang="en-US" altLang="ko-KR" dirty="0"/>
              <a:t>child process</a:t>
            </a:r>
            <a:r>
              <a:rPr lang="ko-KR" altLang="en-US" dirty="0"/>
              <a:t>생성</a:t>
            </a:r>
            <a:endParaRPr lang="en-US" altLang="ko-KR" dirty="0"/>
          </a:p>
          <a:p>
            <a:r>
              <a:rPr lang="en-US" altLang="ko-KR" dirty="0"/>
              <a:t>Child</a:t>
            </a:r>
            <a:r>
              <a:rPr lang="ko-KR" altLang="en-US" dirty="0"/>
              <a:t>에서 </a:t>
            </a:r>
            <a:r>
              <a:rPr lang="en-US" altLang="ko-KR" dirty="0" err="1"/>
              <a:t>exit_status</a:t>
            </a:r>
            <a:r>
              <a:rPr lang="en-US" altLang="ko-KR" dirty="0"/>
              <a:t> = 37</a:t>
            </a:r>
            <a:r>
              <a:rPr lang="ko-KR" altLang="en-US" dirty="0"/>
              <a:t>주고 </a:t>
            </a:r>
            <a:r>
              <a:rPr lang="en-US" altLang="ko-KR" dirty="0"/>
              <a:t>exit</a:t>
            </a:r>
            <a:r>
              <a:rPr lang="ko-KR" altLang="en-US" dirty="0" err="1"/>
              <a:t>하게됨</a:t>
            </a:r>
            <a:endParaRPr lang="en-US" altLang="ko-KR" dirty="0"/>
          </a:p>
          <a:p>
            <a:r>
              <a:rPr lang="ko-KR" altLang="en-US" dirty="0"/>
              <a:t>종료가 되면 부모프로세스의 </a:t>
            </a:r>
            <a:r>
              <a:rPr lang="en-US" altLang="ko-KR" dirty="0"/>
              <a:t>wait</a:t>
            </a:r>
            <a:r>
              <a:rPr lang="ko-KR" altLang="en-US" dirty="0"/>
              <a:t>에서 매개변수로 </a:t>
            </a:r>
            <a:r>
              <a:rPr lang="en-US" altLang="ko-KR" dirty="0"/>
              <a:t>exit</a:t>
            </a:r>
            <a:r>
              <a:rPr lang="ko-KR" altLang="en-US" dirty="0" err="1"/>
              <a:t>종료매개변수가</a:t>
            </a:r>
            <a:r>
              <a:rPr lang="ko-KR" altLang="en-US" dirty="0"/>
              <a:t> 그대로 들어옴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117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Parent</a:t>
            </a:r>
            <a:r>
              <a:rPr lang="ko-KR" altLang="en-US" dirty="0"/>
              <a:t>가</a:t>
            </a:r>
            <a:r>
              <a:rPr lang="en-US" altLang="ko-KR" dirty="0"/>
              <a:t>3</a:t>
            </a:r>
            <a:r>
              <a:rPr lang="ko-KR" altLang="en-US" dirty="0"/>
              <a:t>번</a:t>
            </a:r>
            <a:r>
              <a:rPr lang="en-US" altLang="ko-KR" dirty="0"/>
              <a:t>,child</a:t>
            </a:r>
            <a:r>
              <a:rPr lang="ko-KR" altLang="en-US" dirty="0"/>
              <a:t>가 </a:t>
            </a:r>
            <a:r>
              <a:rPr lang="en-US" altLang="ko-KR" dirty="0"/>
              <a:t>5</a:t>
            </a:r>
            <a:r>
              <a:rPr lang="ko-KR" altLang="en-US" dirty="0"/>
              <a:t>번이므로 </a:t>
            </a:r>
            <a:r>
              <a:rPr lang="en-US" altLang="ko-KR" dirty="0"/>
              <a:t>wait</a:t>
            </a:r>
            <a:r>
              <a:rPr lang="ko-KR" altLang="en-US" dirty="0"/>
              <a:t>해서 기다렸다가 </a:t>
            </a:r>
            <a:r>
              <a:rPr lang="en-US" altLang="ko-KR" dirty="0"/>
              <a:t>child</a:t>
            </a:r>
            <a:r>
              <a:rPr lang="ko-KR" altLang="en-US" dirty="0"/>
              <a:t>가 끝나면 </a:t>
            </a:r>
            <a:r>
              <a:rPr lang="en-US" altLang="ko-KR" dirty="0"/>
              <a:t>child</a:t>
            </a:r>
            <a:r>
              <a:rPr lang="ko-KR" altLang="en-US" dirty="0" err="1"/>
              <a:t>종료인자값을</a:t>
            </a:r>
            <a:r>
              <a:rPr lang="ko-KR" altLang="en-US" dirty="0"/>
              <a:t> 받아 넘겨줌</a:t>
            </a:r>
          </a:p>
        </p:txBody>
      </p:sp>
    </p:spTree>
    <p:extLst>
      <p:ext uri="{BB962C8B-B14F-4D97-AF65-F5344CB8AC3E}">
        <p14:creationId xmlns:p14="http://schemas.microsoft.com/office/powerpoint/2010/main" val="27173275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WTERMSIG</a:t>
            </a:r>
            <a:r>
              <a:rPr lang="ko-KR" altLang="en-US" dirty="0"/>
              <a:t>를 통해 비정상종료시 그 종료 번호를 알 수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187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%man</a:t>
            </a:r>
            <a:r>
              <a:rPr lang="ko-KR" altLang="en-US" dirty="0"/>
              <a:t> </a:t>
            </a:r>
            <a:r>
              <a:rPr lang="en-US" altLang="ko-KR" dirty="0" err="1"/>
              <a:t>gcc</a:t>
            </a:r>
            <a:r>
              <a:rPr lang="en-US" altLang="ko-KR" dirty="0"/>
              <a:t> &gt; </a:t>
            </a:r>
            <a:r>
              <a:rPr lang="en-US" altLang="ko-KR" dirty="0" err="1"/>
              <a:t>tesstfile</a:t>
            </a:r>
            <a:r>
              <a:rPr lang="ko-KR" altLang="en-US" dirty="0"/>
              <a:t>쓰면 됨</a:t>
            </a:r>
            <a:endParaRPr lang="en-US" altLang="ko-KR" dirty="0"/>
          </a:p>
          <a:p>
            <a:r>
              <a:rPr lang="en-US" altLang="ko-KR" dirty="0"/>
              <a:t>#vi </a:t>
            </a:r>
            <a:r>
              <a:rPr lang="en-US" altLang="ko-KR" dirty="0" err="1"/>
              <a:t>read.c</a:t>
            </a:r>
            <a:endParaRPr lang="en-US" altLang="ko-KR" dirty="0"/>
          </a:p>
          <a:p>
            <a:r>
              <a:rPr lang="en-US" altLang="ko-KR" dirty="0"/>
              <a:t>%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en-US" altLang="ko-KR" dirty="0" err="1"/>
              <a:t>read.c</a:t>
            </a:r>
            <a:endParaRPr lang="en-US" altLang="ko-KR" dirty="0"/>
          </a:p>
          <a:p>
            <a:r>
              <a:rPr lang="en-US" altLang="ko-KR" dirty="0"/>
              <a:t>%./</a:t>
            </a:r>
            <a:r>
              <a:rPr lang="en-US" altLang="ko-KR" dirty="0" err="1"/>
              <a:t>a.out</a:t>
            </a:r>
            <a:r>
              <a:rPr lang="ko-KR" altLang="en-US" dirty="0"/>
              <a:t>으로 실행</a:t>
            </a:r>
          </a:p>
        </p:txBody>
      </p:sp>
    </p:spTree>
    <p:extLst>
      <p:ext uri="{BB962C8B-B14F-4D97-AF65-F5344CB8AC3E}">
        <p14:creationId xmlns:p14="http://schemas.microsoft.com/office/powerpoint/2010/main" val="42870508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이때</a:t>
            </a:r>
            <a:r>
              <a:rPr lang="en-US" altLang="ko-KR" dirty="0"/>
              <a:t>, stdin -&gt;</a:t>
            </a:r>
            <a:r>
              <a:rPr lang="ko-KR" altLang="en-US" dirty="0"/>
              <a:t>키보드 </a:t>
            </a:r>
            <a:r>
              <a:rPr lang="en-US" altLang="ko-KR" dirty="0"/>
              <a:t>-&gt; 0</a:t>
            </a:r>
          </a:p>
          <a:p>
            <a:r>
              <a:rPr lang="en-US" altLang="ko-KR" dirty="0" err="1"/>
              <a:t>Stdout</a:t>
            </a:r>
            <a:r>
              <a:rPr lang="en-US" altLang="ko-KR" dirty="0"/>
              <a:t> -&gt;</a:t>
            </a:r>
            <a:r>
              <a:rPr lang="ko-KR" altLang="en-US" dirty="0"/>
              <a:t> 모니터 </a:t>
            </a:r>
            <a:r>
              <a:rPr lang="en-US" altLang="ko-KR" dirty="0"/>
              <a:t>-&gt; 1</a:t>
            </a:r>
          </a:p>
          <a:p>
            <a:r>
              <a:rPr lang="en-US" altLang="ko-KR" dirty="0"/>
              <a:t>Stderr -&gt; </a:t>
            </a:r>
            <a:r>
              <a:rPr lang="ko-KR" altLang="en-US" dirty="0"/>
              <a:t>모니터 </a:t>
            </a:r>
            <a:r>
              <a:rPr lang="en-US" altLang="ko-KR" dirty="0"/>
              <a:t>-&gt; 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69772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STDIN_FILENO</a:t>
            </a:r>
            <a:r>
              <a:rPr lang="ko-KR" altLang="en-US" dirty="0"/>
              <a:t>는 키보드로 </a:t>
            </a:r>
            <a:r>
              <a:rPr lang="en-US" altLang="ko-KR" dirty="0"/>
              <a:t>0</a:t>
            </a:r>
            <a:r>
              <a:rPr lang="ko-KR" altLang="en-US" dirty="0"/>
              <a:t>을 의미</a:t>
            </a:r>
            <a:endParaRPr lang="en-US" altLang="ko-KR" dirty="0"/>
          </a:p>
          <a:p>
            <a:r>
              <a:rPr lang="ko-KR" altLang="en-US" dirty="0"/>
              <a:t>예제실행결과 </a:t>
            </a:r>
            <a:r>
              <a:rPr lang="en-US" altLang="ko-KR" dirty="0"/>
              <a:t>(0</a:t>
            </a:r>
            <a:r>
              <a:rPr lang="ko-KR" altLang="en-US" dirty="0"/>
              <a:t>일 때</a:t>
            </a:r>
            <a:r>
              <a:rPr lang="en-US" altLang="ko-KR" dirty="0"/>
              <a:t>) cannot seek </a:t>
            </a:r>
            <a:r>
              <a:rPr lang="ko-KR" altLang="en-US" dirty="0"/>
              <a:t>출력</a:t>
            </a:r>
            <a:endParaRPr lang="en-US" altLang="ko-KR" dirty="0"/>
          </a:p>
          <a:p>
            <a:r>
              <a:rPr lang="en-US" altLang="ko-KR" dirty="0"/>
              <a:t>1,-1</a:t>
            </a:r>
            <a:r>
              <a:rPr lang="ko-KR" altLang="en-US" dirty="0"/>
              <a:t>일 때 </a:t>
            </a:r>
            <a:r>
              <a:rPr lang="en-US" altLang="ko-KR" dirty="0"/>
              <a:t>cannot seek</a:t>
            </a:r>
            <a:r>
              <a:rPr lang="ko-KR" altLang="en-US" dirty="0"/>
              <a:t>출력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46295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즉 </a:t>
            </a:r>
            <a:r>
              <a:rPr lang="en-US" altLang="ko-KR" dirty="0" err="1"/>
              <a:t>file.hole</a:t>
            </a:r>
            <a:r>
              <a:rPr lang="ko-KR" altLang="en-US" dirty="0"/>
              <a:t>은 총 </a:t>
            </a:r>
            <a:r>
              <a:rPr lang="en-US" altLang="ko-KR" dirty="0"/>
              <a:t>50</a:t>
            </a:r>
            <a:r>
              <a:rPr lang="ko-KR" altLang="en-US" dirty="0"/>
              <a:t>바이트면서 앞</a:t>
            </a:r>
            <a:r>
              <a:rPr lang="en-US" altLang="ko-KR" dirty="0"/>
              <a:t>10</a:t>
            </a:r>
            <a:r>
              <a:rPr lang="ko-KR" altLang="en-US" dirty="0"/>
              <a:t>바이트는 </a:t>
            </a:r>
            <a:r>
              <a:rPr lang="en-US" altLang="ko-KR" dirty="0"/>
              <a:t>buf1</a:t>
            </a:r>
            <a:r>
              <a:rPr lang="ko-KR" altLang="en-US" dirty="0"/>
              <a:t>들어가고 중간 </a:t>
            </a:r>
            <a:r>
              <a:rPr lang="en-US" altLang="ko-KR" dirty="0"/>
              <a:t>30</a:t>
            </a:r>
            <a:r>
              <a:rPr lang="ko-KR" altLang="en-US" dirty="0"/>
              <a:t>개는 </a:t>
            </a:r>
            <a:r>
              <a:rPr lang="en-US" altLang="ko-KR" dirty="0"/>
              <a:t>null</a:t>
            </a:r>
            <a:r>
              <a:rPr lang="ko-KR" altLang="en-US" dirty="0"/>
              <a:t>값 뒤 </a:t>
            </a:r>
            <a:r>
              <a:rPr lang="en-US" altLang="ko-KR" dirty="0"/>
              <a:t>10</a:t>
            </a:r>
            <a:r>
              <a:rPr lang="ko-KR" altLang="en-US" dirty="0"/>
              <a:t>개는 </a:t>
            </a:r>
            <a:r>
              <a:rPr lang="en-US" altLang="ko-KR" dirty="0"/>
              <a:t>buf2 </a:t>
            </a:r>
            <a:r>
              <a:rPr lang="ko-KR" altLang="en-US" dirty="0"/>
              <a:t>들어간다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15309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%cat</a:t>
            </a:r>
            <a:r>
              <a:rPr lang="ko-KR" altLang="en-US" dirty="0"/>
              <a:t> </a:t>
            </a:r>
            <a:r>
              <a:rPr lang="en-US" altLang="ko-KR" dirty="0" err="1"/>
              <a:t>file.hole</a:t>
            </a:r>
            <a:r>
              <a:rPr lang="ko-KR" altLang="en-US" dirty="0"/>
              <a:t>로 확인해 파일이 </a:t>
            </a:r>
            <a:r>
              <a:rPr lang="ko-KR" altLang="en-US" dirty="0" err="1"/>
              <a:t>어떤형식으로</a:t>
            </a:r>
            <a:r>
              <a:rPr lang="ko-KR" altLang="en-US" dirty="0"/>
              <a:t> 되어있는지 보기</a:t>
            </a:r>
            <a:endParaRPr lang="en-US" altLang="ko-KR" dirty="0"/>
          </a:p>
          <a:p>
            <a:r>
              <a:rPr lang="en-US" altLang="ko-KR" dirty="0"/>
              <a:t>%vi </a:t>
            </a:r>
            <a:r>
              <a:rPr lang="en-US" altLang="ko-KR" dirty="0" err="1"/>
              <a:t>file.hole</a:t>
            </a:r>
            <a:r>
              <a:rPr lang="ko-KR" altLang="en-US" dirty="0"/>
              <a:t>로도 확인가능 위 그림과 같이 나올 것</a:t>
            </a:r>
            <a:endParaRPr lang="en-US" altLang="ko-KR" dirty="0"/>
          </a:p>
          <a:p>
            <a:r>
              <a:rPr lang="ko-KR" altLang="en-US" dirty="0"/>
              <a:t>마지막으로 </a:t>
            </a:r>
            <a:r>
              <a:rPr lang="en-US" altLang="ko-KR" dirty="0"/>
              <a:t>%ls –l </a:t>
            </a:r>
            <a:r>
              <a:rPr lang="en-US" altLang="ko-KR" dirty="0" err="1"/>
              <a:t>file.hole</a:t>
            </a:r>
            <a:r>
              <a:rPr lang="ko-KR" altLang="en-US" dirty="0"/>
              <a:t>로 </a:t>
            </a:r>
            <a:r>
              <a:rPr lang="en-US" altLang="ko-KR" dirty="0"/>
              <a:t>50</a:t>
            </a:r>
            <a:r>
              <a:rPr lang="ko-KR" altLang="en-US" dirty="0"/>
              <a:t>바이트가 맞는지 최종확인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62376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512bytes</a:t>
            </a:r>
            <a:r>
              <a:rPr lang="ko-KR" altLang="en-US" dirty="0"/>
              <a:t> 즉 </a:t>
            </a:r>
            <a:r>
              <a:rPr lang="en-US" altLang="ko-KR" dirty="0"/>
              <a:t>100mb</a:t>
            </a:r>
            <a:r>
              <a:rPr lang="ko-KR" altLang="en-US" dirty="0"/>
              <a:t>까지 읽고 쓴다</a:t>
            </a:r>
            <a:r>
              <a:rPr lang="en-US" altLang="ko-KR" dirty="0"/>
              <a:t>. Count = 100 * 1024 * 2 = 200  * 1024</a:t>
            </a:r>
          </a:p>
          <a:p>
            <a:r>
              <a:rPr lang="ko-KR" altLang="en-US" dirty="0"/>
              <a:t>이제 실행파일 </a:t>
            </a:r>
            <a:r>
              <a:rPr lang="ko-KR" altLang="en-US" dirty="0" err="1"/>
              <a:t>실행시</a:t>
            </a:r>
            <a:r>
              <a:rPr lang="ko-KR" altLang="en-US" dirty="0"/>
              <a:t> </a:t>
            </a:r>
            <a:r>
              <a:rPr lang="en-US" altLang="ko-KR" dirty="0"/>
              <a:t>% ./</a:t>
            </a:r>
            <a:r>
              <a:rPr lang="en-US" altLang="ko-KR" dirty="0" err="1"/>
              <a:t>a.out</a:t>
            </a:r>
            <a:r>
              <a:rPr lang="ko-KR" altLang="en-US" dirty="0"/>
              <a:t>이 아니라 </a:t>
            </a:r>
            <a:r>
              <a:rPr lang="en-US" altLang="ko-KR" dirty="0"/>
              <a:t>% time ./</a:t>
            </a:r>
            <a:r>
              <a:rPr lang="en-US" altLang="ko-KR" dirty="0" err="1"/>
              <a:t>a.out</a:t>
            </a:r>
            <a:r>
              <a:rPr lang="ko-KR" altLang="en-US" dirty="0"/>
              <a:t>으로 실행해 실행 시간정보를 알아 보자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파일 사이즈를 </a:t>
            </a:r>
            <a:r>
              <a:rPr lang="en-US" altLang="ko-KR" dirty="0"/>
              <a:t>512</a:t>
            </a:r>
            <a:r>
              <a:rPr lang="ko-KR" altLang="en-US" dirty="0"/>
              <a:t>에서 </a:t>
            </a:r>
            <a:r>
              <a:rPr lang="en-US" altLang="ko-KR" dirty="0"/>
              <a:t>256</a:t>
            </a:r>
            <a:r>
              <a:rPr lang="ko-KR" altLang="en-US" dirty="0"/>
              <a:t>으로 줄이거나 </a:t>
            </a:r>
            <a:r>
              <a:rPr lang="en-US" altLang="ko-KR" dirty="0"/>
              <a:t>1024</a:t>
            </a:r>
            <a:r>
              <a:rPr lang="ko-KR" altLang="en-US" dirty="0"/>
              <a:t>로 늘려 실험해보자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 err="1"/>
              <a:t>Creat</a:t>
            </a:r>
            <a:r>
              <a:rPr lang="en-US" altLang="ko-KR" dirty="0"/>
              <a:t>, write</a:t>
            </a:r>
            <a:r>
              <a:rPr lang="ko-KR" altLang="en-US" dirty="0"/>
              <a:t>모두 시스템함수로 </a:t>
            </a:r>
            <a:r>
              <a:rPr lang="ko-KR" altLang="en-US" dirty="0" err="1"/>
              <a:t>커널함수</a:t>
            </a:r>
            <a:r>
              <a:rPr lang="ko-KR" altLang="en-US" dirty="0"/>
              <a:t> 실행</a:t>
            </a:r>
            <a:r>
              <a:rPr lang="en-US" altLang="ko-KR" dirty="0"/>
              <a:t>(</a:t>
            </a:r>
            <a:r>
              <a:rPr lang="ko-KR" altLang="en-US" dirty="0"/>
              <a:t>즉 시스템 </a:t>
            </a:r>
            <a:r>
              <a:rPr lang="en-US" altLang="ko-KR" dirty="0" err="1"/>
              <a:t>cpu</a:t>
            </a:r>
            <a:r>
              <a:rPr lang="en-US" altLang="ko-KR" dirty="0"/>
              <a:t> time</a:t>
            </a:r>
            <a:r>
              <a:rPr lang="ko-KR" altLang="en-US" dirty="0" err="1"/>
              <a:t>시간쓴다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240986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err="1"/>
              <a:t>Printf</a:t>
            </a:r>
            <a:r>
              <a:rPr lang="ko-KR" altLang="en-US" dirty="0"/>
              <a:t> 즉 출력은 원래 기본값이 </a:t>
            </a:r>
            <a:r>
              <a:rPr lang="en-US" altLang="ko-KR" dirty="0"/>
              <a:t>1</a:t>
            </a:r>
            <a:r>
              <a:rPr lang="ko-KR" altLang="en-US" dirty="0" err="1"/>
              <a:t>번위치</a:t>
            </a:r>
            <a:r>
              <a:rPr lang="ko-KR" altLang="en-US" dirty="0"/>
              <a:t> </a:t>
            </a:r>
            <a:r>
              <a:rPr lang="en-US" altLang="ko-KR" dirty="0" err="1"/>
              <a:t>stdout</a:t>
            </a:r>
            <a:r>
              <a:rPr lang="ko-KR" altLang="en-US" dirty="0"/>
              <a:t>이므로 사용시 </a:t>
            </a:r>
            <a:r>
              <a:rPr lang="en-US" altLang="ko-KR" dirty="0"/>
              <a:t>dup</a:t>
            </a:r>
            <a:r>
              <a:rPr lang="ko-KR" altLang="en-US" dirty="0"/>
              <a:t>와 관계없이 </a:t>
            </a:r>
            <a:r>
              <a:rPr lang="en-US" altLang="ko-KR" dirty="0"/>
              <a:t>1</a:t>
            </a:r>
            <a:r>
              <a:rPr lang="ko-KR" altLang="en-US" dirty="0" err="1"/>
              <a:t>번감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(0</a:t>
            </a:r>
            <a:r>
              <a:rPr lang="ko-KR" altLang="en-US" dirty="0"/>
              <a:t>번은 </a:t>
            </a:r>
            <a:r>
              <a:rPr lang="en-US" altLang="ko-KR" dirty="0"/>
              <a:t>stdin, 1</a:t>
            </a:r>
            <a:r>
              <a:rPr lang="ko-KR" altLang="en-US" dirty="0"/>
              <a:t>번은 </a:t>
            </a:r>
            <a:r>
              <a:rPr lang="en-US" altLang="ko-KR" dirty="0" err="1"/>
              <a:t>stdout</a:t>
            </a:r>
            <a:r>
              <a:rPr lang="en-US" altLang="ko-KR" dirty="0"/>
              <a:t>, 2</a:t>
            </a:r>
            <a:r>
              <a:rPr lang="ko-KR" altLang="en-US" dirty="0"/>
              <a:t>번은 </a:t>
            </a:r>
            <a:r>
              <a:rPr lang="en-US" altLang="ko-KR" dirty="0" err="1"/>
              <a:t>stderror</a:t>
            </a:r>
            <a:r>
              <a:rPr lang="ko-KR" altLang="en-US" dirty="0"/>
              <a:t>가 일반적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6214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A75B1D-08FA-8DD0-C995-B62DE7127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B9B677D-997D-4707-D9A0-9EA3ABC14B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B5CFB7-16AB-54CA-A8C2-9DFD495A5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202931-AD30-AC5C-DB57-23165E76B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775D52-35EB-4992-71D1-7897840A1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5754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971BE9-A411-480B-0036-5A1733105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350C26A-D616-437E-4E58-C0102B2A29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CFBCC-AAAE-4F0F-C561-88E9D3C6F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79D889-12DB-D335-3713-757170C3F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5D422A-3A5B-82D2-A008-38E0DB75A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27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9367F19-FC23-F604-E6DC-C0FDA9512E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4CE3EA-EF03-C22B-1018-694E614A59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BABBB8-FB44-A562-90A4-0F4CEFB6F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1F71A5-3D40-BAC8-9D77-C94326A73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404170-73AE-1925-CBD7-B6DD4FF83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70466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bg>
      <p:bgPr>
        <a:blipFill dpi="0" rotWithShape="1">
          <a:blip r:embed="rId2" cstate="print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/>
          <p:cNvSpPr>
            <a:spLocks noGrp="1"/>
          </p:cNvSpPr>
          <p:nvPr>
            <p:ph idx="1"/>
          </p:nvPr>
        </p:nvSpPr>
        <p:spPr>
          <a:xfrm>
            <a:off x="1010746" y="1123950"/>
            <a:ext cx="10249337" cy="1520630"/>
          </a:xfrm>
        </p:spPr>
        <p:txBody>
          <a:bodyPr/>
          <a:lstStyle>
            <a:lvl1pPr>
              <a:defRPr>
                <a:latin typeface="맑은 고딕" pitchFamily="50" charset="-127"/>
                <a:ea typeface="맑은 고딕" pitchFamily="50" charset="-127"/>
              </a:defRPr>
            </a:lvl1pPr>
            <a:lvl2pPr>
              <a:defRPr>
                <a:latin typeface="맑은 고딕" pitchFamily="50" charset="-127"/>
                <a:ea typeface="맑은 고딕" pitchFamily="50" charset="-127"/>
              </a:defRPr>
            </a:lvl2pPr>
            <a:lvl3pPr>
              <a:defRPr>
                <a:latin typeface="맑은 고딕" pitchFamily="50" charset="-127"/>
                <a:ea typeface="맑은 고딕" pitchFamily="50" charset="-127"/>
              </a:defRPr>
            </a:lvl3pPr>
            <a:lvl4pPr>
              <a:defRPr>
                <a:latin typeface="맑은 고딕" pitchFamily="50" charset="-127"/>
                <a:ea typeface="맑은 고딕" pitchFamily="50" charset="-127"/>
              </a:defRPr>
            </a:lvl4pPr>
            <a:lvl5pPr>
              <a:defRPr>
                <a:latin typeface="맑은 고딕" pitchFamily="50" charset="-127"/>
                <a:ea typeface="맑은 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1014291" y="231756"/>
            <a:ext cx="11072648" cy="55403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6" name="Rectangle 103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- </a:t>
            </a:r>
            <a:fld id="{722DCC4D-11EE-4199-8137-CF7895675C5F}" type="slidenum">
              <a:rPr lang="en-US" altLang="ko-KR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29542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C07B33-BC60-5EBC-C075-D86AFEDEC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01B0B8-1F36-CBB8-9D7A-F722AE80B5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97ED9B-0BE6-5ECF-F404-3BF770E9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E25DA5-F154-5D5F-2CB4-90904B120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6C2EC4-67B9-D211-E0DE-A182C0428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0002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CE9821-CBA9-C425-E2D7-EF385E6A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33C7FA-81EA-42EE-31AD-32564F9E4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D6B11C-9F71-0064-E17D-B904AE4C4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D79DC9-BEDA-2574-3C7F-0FD2708BC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C9ABA-A551-F7CD-B1FC-FDE575713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30273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0B796F-9D8D-81D1-C8CF-D508DAFB0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14AFA7-E41C-EEBD-2CA6-5494004B0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344BF24-2EAE-3EE5-3E30-4D065543E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8B4544A-B6DD-358C-B912-30657CCC5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A0E131-7965-D701-4E08-92F8F14F2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499112-9910-E394-8BA9-D0D55023A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42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734CE5-CBA1-E162-E090-4C822BB99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3A2D2B9-57EF-DEDC-0015-D833C8272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85BF6DE-1FEA-1D28-3B2E-B590CCE93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9A4957-AB7A-F5A7-6C4D-D0F59E58C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574D62-421E-5CAF-B4E0-6E502357E7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A73E6C8-CF85-9712-0768-3AF62CE3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C31A071-D781-976F-BB84-0A23AAB24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7DEBB1D-4116-E28E-AC03-4A68828D2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063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90911-2C19-6AF1-72B7-06AEA87D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8AF41ED-37B6-F6CC-AB7E-3FADC6A9C1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2598061-B5E9-EA42-C454-44A1D44D3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5EEE449-4BF5-AD46-C20A-F894BA3B9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46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15C8278-DAFA-98F7-092D-93E5F73D7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EA2E200-A82C-C3F2-6CC5-E53A61B82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958F1C-4142-C14B-DA1D-6DC5CDE3A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89722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C044A9-72C1-2A2A-FB56-83E841EC1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543F1E-3CDF-9BF3-35B3-80D9A3DBC5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F448BC0-B5D6-416F-9D7A-4F6F3A8EB0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B48B01-A9A1-6CEF-0764-2CFD1FFC3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FE347C2-FF1D-DEE1-4DC0-A5865F149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4CC5D23-C66E-E298-C7A0-9A759A7AA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4179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5F73A-7809-3B42-BBF2-69F52849C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7D5DF37-BA28-22D1-F269-F7C36131D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F088D-78D6-AFE8-8DBB-315A6D8CB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DB8B12-BD0D-520E-0B65-741FDADA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9589C2-A99E-0A95-955C-79623DB1B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459684-816D-AAD2-8D49-CFA03EC06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358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A317F23-DE6D-3BB8-C18E-DAF03754E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8F3F9E-FC84-71D6-CCDE-0693228E6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157DBA-46A4-8DF6-15F8-8A9912C5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5D9FB6-AD1A-4B44-8BE1-38555A44CE11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BF7A92-97FC-16E4-D36C-84A7461C3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1214DB-200F-319E-3BF7-D1B694589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8B206-E75B-4E27-ABEB-981476A5ECA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85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905A8CD-5581-4488-BA16-EE969C5091D2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4294967295"/>
          </p:nvPr>
        </p:nvSpPr>
        <p:spPr>
          <a:xfrm>
            <a:off x="1774826" y="5157788"/>
            <a:ext cx="9286875" cy="1151298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None/>
            </a:pPr>
            <a:r>
              <a:rPr lang="ko-KR" altLang="en-US" sz="2000" u="sng" dirty="0"/>
              <a:t>실행결과</a:t>
            </a:r>
          </a:p>
          <a:p>
            <a:pPr>
              <a:buFont typeface="Wingdings" pitchFamily="2" charset="2"/>
              <a:buNone/>
            </a:pPr>
            <a:r>
              <a:rPr lang="ko-KR" altLang="en-US" sz="2000" dirty="0"/>
              <a:t>  </a:t>
            </a:r>
            <a:r>
              <a:rPr lang="en-US" altLang="ko-KR" sz="2000" dirty="0" err="1"/>
              <a:t>afile</a:t>
            </a:r>
            <a:r>
              <a:rPr lang="en-US" altLang="ko-KR" sz="2000" dirty="0"/>
              <a:t> cannot be opened.</a:t>
            </a:r>
          </a:p>
          <a:p>
            <a:pPr>
              <a:buFont typeface="Wingdings" pitchFamily="2" charset="2"/>
              <a:buNone/>
            </a:pPr>
            <a:r>
              <a:rPr lang="en-US" altLang="ko-KR" sz="2000" dirty="0"/>
              <a:t>+a  %touch </a:t>
            </a:r>
            <a:r>
              <a:rPr lang="en-US" altLang="ko-KR" sz="2000" dirty="0" err="1"/>
              <a:t>afile</a:t>
            </a:r>
            <a:r>
              <a:rPr lang="ko-KR" altLang="en-US" sz="2000" dirty="0"/>
              <a:t>은 파일사이즈가 </a:t>
            </a:r>
            <a:r>
              <a:rPr lang="en-US" altLang="ko-KR" sz="2000" dirty="0"/>
              <a:t>0</a:t>
            </a:r>
            <a:r>
              <a:rPr lang="ko-KR" altLang="en-US" sz="2000" dirty="0"/>
              <a:t>인 </a:t>
            </a:r>
            <a:r>
              <a:rPr lang="en-US" altLang="ko-KR" sz="2000" dirty="0" err="1"/>
              <a:t>afile</a:t>
            </a:r>
            <a:r>
              <a:rPr lang="ko-KR" altLang="en-US" sz="2000" dirty="0"/>
              <a:t>을 생성시키는 명령어</a:t>
            </a:r>
            <a:r>
              <a:rPr lang="en-US" altLang="ko-KR" sz="2000" dirty="0"/>
              <a:t>.</a:t>
            </a:r>
          </a:p>
        </p:txBody>
      </p:sp>
      <p:sp>
        <p:nvSpPr>
          <p:cNvPr id="18436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3.2 close() : </a:t>
            </a:r>
            <a:r>
              <a:rPr lang="ko-KR" altLang="en-US" dirty="0"/>
              <a:t>닫기</a:t>
            </a:r>
          </a:p>
        </p:txBody>
      </p:sp>
      <p:sp>
        <p:nvSpPr>
          <p:cNvPr id="18437" name="Rectangle 2"/>
          <p:cNvSpPr>
            <a:spLocks noChangeArrowheads="1"/>
          </p:cNvSpPr>
          <p:nvPr/>
        </p:nvSpPr>
        <p:spPr bwMode="auto">
          <a:xfrm>
            <a:off x="1774825" y="1052513"/>
            <a:ext cx="8743950" cy="39608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stdlib.h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fcntl.h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main(){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char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[] = "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afile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";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if ((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= open 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, O_RDWR)) == -1){     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("%s cannot be opened.\n", 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fname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); 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} 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close(</a:t>
            </a:r>
            <a:r>
              <a:rPr lang="en-US" altLang="ko-KR" b="1" dirty="0" err="1">
                <a:latin typeface="맑은 고딕" pitchFamily="50" charset="-127"/>
                <a:ea typeface="맑은 고딕" pitchFamily="50" charset="-127"/>
              </a:rPr>
              <a:t>filedes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  return 0;</a:t>
            </a:r>
          </a:p>
          <a:p>
            <a:pPr marL="388938" indent="-388938" defTabSz="1038225">
              <a:lnSpc>
                <a:spcPct val="90000"/>
              </a:lnSpc>
              <a:buClr>
                <a:schemeClr val="tx1"/>
              </a:buClr>
              <a:buSzPct val="90000"/>
            </a:pP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39D080E-D656-4FA9-8D3F-5BE42DE65935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10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0"/>
            <a:ext cx="9286875" cy="52022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#include &lt;sys/</a:t>
            </a:r>
            <a:r>
              <a:rPr lang="en-US" altLang="ko-KR" sz="1800" dirty="0" err="1"/>
              <a:t>types.h</a:t>
            </a:r>
            <a:r>
              <a:rPr lang="en-US" altLang="ko-KR" sz="18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#include &lt;sys/</a:t>
            </a:r>
            <a:r>
              <a:rPr lang="en-US" altLang="ko-KR" sz="1800" dirty="0" err="1"/>
              <a:t>stat.h</a:t>
            </a:r>
            <a:r>
              <a:rPr lang="en-US" altLang="ko-KR" sz="18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fcntl.h</a:t>
            </a:r>
            <a:r>
              <a:rPr lang="en-US" altLang="ko-KR" sz="18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#define BUFFSIZE 512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#define FILESIZE (100 * 1024 * 1024)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#define COUNT    FILESIZE / BUFFSIZE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void main()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char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[BUFFSIZE];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memset</a:t>
            </a:r>
            <a:r>
              <a:rPr lang="en-US" altLang="ko-KR" sz="1800" dirty="0"/>
              <a:t>(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, '.', BUFFSIZE);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if ((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=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("</a:t>
            </a:r>
            <a:r>
              <a:rPr lang="en-US" altLang="ko-KR" sz="1800" dirty="0" err="1"/>
              <a:t>file.write</a:t>
            </a:r>
            <a:r>
              <a:rPr lang="en-US" altLang="ko-KR" sz="1800" dirty="0"/>
              <a:t>", S_IRUSR|S_IWUSR)) &lt; 0)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	exit(1)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for (</a:t>
            </a:r>
            <a:r>
              <a:rPr lang="en-US" altLang="ko-KR" sz="1800" dirty="0" err="1"/>
              <a:t>i</a:t>
            </a:r>
            <a:r>
              <a:rPr lang="en-US" altLang="ko-KR" sz="1800" dirty="0"/>
              <a:t>=0;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 &lt; COUNT; ++</a:t>
            </a:r>
            <a:r>
              <a:rPr lang="en-US" altLang="ko-KR" sz="1800" dirty="0" err="1"/>
              <a:t>i</a:t>
            </a:r>
            <a:r>
              <a:rPr lang="en-US" altLang="ko-KR" sz="1800" dirty="0"/>
              <a:t>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	write(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buf</a:t>
            </a:r>
            <a:r>
              <a:rPr lang="en-US" altLang="ko-KR" sz="1800" dirty="0"/>
              <a:t>, BUFFSIZE);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close(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exit(0);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3789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3.8 code</a:t>
            </a:r>
            <a:r>
              <a:rPr lang="ko-KR" altLang="en-US" dirty="0"/>
              <a:t> </a:t>
            </a:r>
            <a:r>
              <a:rPr lang="en-US" altLang="ko-KR" dirty="0"/>
              <a:t>3-7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227AB59-4178-4D36-9A3D-EF79E4513C6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0"/>
            <a:ext cx="9286875" cy="5090838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unistd.h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fcntl.h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stdio.h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stat.h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error.h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main()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if((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=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creat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", S_IRUSR | S_IWUSR)) == -1)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perror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");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("This is displayed on the screen.\n");  //1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번사용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출력은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표준출력쓰므로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)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close(STDOUT_FILENO);	//1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번 삭제됨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dup(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);	//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즉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1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번이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을 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가르킴</a:t>
            </a: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close(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); 	//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에 할당되었던 번호가 삭제됨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.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("This is written into the redirected file.\n"); //1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번위치</a:t>
            </a:r>
            <a:r>
              <a:rPr lang="ko-KR" altLang="en-US" sz="1800" dirty="0">
                <a:latin typeface="HY중고딕" pitchFamily="18" charset="-127"/>
                <a:ea typeface="HY중고딕" pitchFamily="18" charset="-127"/>
              </a:rPr>
              <a:t> 가는데 즉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ko-KR" altLang="en-US" sz="1800" dirty="0" err="1">
                <a:latin typeface="HY중고딕" pitchFamily="18" charset="-127"/>
                <a:ea typeface="HY중고딕" pitchFamily="18" charset="-127"/>
              </a:rPr>
              <a:t>에나타남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return 0;</a:t>
            </a:r>
          </a:p>
          <a:p>
            <a:pPr>
              <a:lnSpc>
                <a:spcPct val="9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}</a:t>
            </a:r>
          </a:p>
        </p:txBody>
      </p:sp>
      <p:sp>
        <p:nvSpPr>
          <p:cNvPr id="4301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3.9 code</a:t>
            </a:r>
            <a:r>
              <a:rPr lang="ko-KR" altLang="en-US" dirty="0"/>
              <a:t> </a:t>
            </a:r>
            <a:r>
              <a:rPr lang="en-US" altLang="ko-KR" dirty="0"/>
              <a:t>3-8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D07A8B1-62ED-4466-AC04-6DB9931C086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1"/>
            <a:ext cx="9286875" cy="409416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unistd.h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fcntl.h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stdio.h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stat.h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error.h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main()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if((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=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creat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", S_IRUSR | S_IWUSR)) == -1)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perror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");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("This is displayed on the screen.\n");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dup2(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, STDOUT_FILENO);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close(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fd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</a:t>
            </a:r>
            <a:r>
              <a:rPr lang="en-US" altLang="ko-KR" sz="18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("This is written into the redirected file.\n");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>
                <a:latin typeface="HY중고딕" pitchFamily="18" charset="-127"/>
                <a:ea typeface="HY중고딕" pitchFamily="18" charset="-127"/>
              </a:rPr>
              <a:t>}</a:t>
            </a:r>
          </a:p>
        </p:txBody>
      </p:sp>
      <p:sp>
        <p:nvSpPr>
          <p:cNvPr id="44036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3.9 code</a:t>
            </a:r>
            <a:r>
              <a:rPr lang="ko-KR" altLang="en-US" dirty="0"/>
              <a:t> </a:t>
            </a:r>
            <a:r>
              <a:rPr lang="en-US" altLang="ko-KR" dirty="0"/>
              <a:t>3-9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841C94D-0D2C-4174-80F3-10250E02B086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1738314" y="1214438"/>
            <a:ext cx="9326377" cy="3330356"/>
          </a:xfrm>
        </p:spPr>
        <p:txBody>
          <a:bodyPr/>
          <a:lstStyle/>
          <a:p>
            <a:r>
              <a:rPr lang="en-US" altLang="ko-KR" sz="2000" dirty="0"/>
              <a:t>stat() </a:t>
            </a:r>
            <a:r>
              <a:rPr lang="ko-KR" altLang="en-US" sz="2000" dirty="0"/>
              <a:t>시스템 호출을 이용하여 파일의</a:t>
            </a:r>
            <a:r>
              <a:rPr lang="en-US" altLang="ko-KR" sz="2000" dirty="0"/>
              <a:t> </a:t>
            </a:r>
            <a:r>
              <a:rPr lang="ko-KR" altLang="en-US" sz="2000" dirty="0"/>
              <a:t>정보를 출력한다 </a:t>
            </a:r>
            <a:r>
              <a:rPr lang="en-US" altLang="ko-KR" sz="2000" dirty="0"/>
              <a:t>: </a:t>
            </a:r>
          </a:p>
          <a:p>
            <a:pPr lvl="1"/>
            <a:r>
              <a:rPr lang="ko-KR" altLang="en-US" sz="1800" dirty="0"/>
              <a:t>주어진 하나의 파일의 </a:t>
            </a:r>
            <a:r>
              <a:rPr lang="en-US" altLang="ko-KR" sz="1800" dirty="0" err="1"/>
              <a:t>inode</a:t>
            </a:r>
            <a:r>
              <a:rPr lang="en-US" altLang="ko-KR" sz="1800" dirty="0"/>
              <a:t> </a:t>
            </a:r>
            <a:r>
              <a:rPr lang="ko-KR" altLang="en-US" sz="1800" dirty="0"/>
              <a:t>번호</a:t>
            </a:r>
            <a:r>
              <a:rPr lang="en-US" altLang="ko-KR" sz="1800" dirty="0"/>
              <a:t>, </a:t>
            </a:r>
            <a:r>
              <a:rPr lang="ko-KR" altLang="en-US" sz="1800" dirty="0"/>
              <a:t>해당 파일의 처음 생성 날짜</a:t>
            </a:r>
            <a:r>
              <a:rPr lang="en-US" altLang="ko-KR" sz="1800" dirty="0"/>
              <a:t>/</a:t>
            </a:r>
            <a:r>
              <a:rPr lang="ko-KR" altLang="en-US" sz="1800" dirty="0"/>
              <a:t>시간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마지막으로 업데이트 된 날짜</a:t>
            </a:r>
            <a:r>
              <a:rPr lang="en-US" altLang="ko-KR" sz="1800" dirty="0"/>
              <a:t>/</a:t>
            </a:r>
            <a:r>
              <a:rPr lang="ko-KR" altLang="en-US" sz="1800" dirty="0"/>
              <a:t>시간</a:t>
            </a:r>
            <a:r>
              <a:rPr lang="en-US" altLang="ko-KR" sz="1800" dirty="0"/>
              <a:t>, </a:t>
            </a:r>
            <a:r>
              <a:rPr lang="ko-KR" altLang="en-US" sz="1800" dirty="0"/>
              <a:t>마지막으로 접근한 날짜</a:t>
            </a:r>
            <a:r>
              <a:rPr lang="en-US" altLang="ko-KR" sz="1800" dirty="0"/>
              <a:t>/</a:t>
            </a:r>
            <a:r>
              <a:rPr lang="ko-KR" altLang="en-US" sz="1800" dirty="0"/>
              <a:t>시간을 출력한다</a:t>
            </a:r>
            <a:endParaRPr lang="en-US" altLang="ko-KR" sz="1800" dirty="0"/>
          </a:p>
          <a:p>
            <a:pPr lvl="2"/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struct stat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타입의 구조체 변수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buf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를 선언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fstat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호출하여 해당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파일에 대한 정보를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buf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구조에 받아오기</a:t>
            </a:r>
            <a:endParaRPr lang="en-US" altLang="ko-KR" sz="18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lvl="2"/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파일의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inode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정보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컨트롤 스트링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%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ld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사용하여 출력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업데이트 시간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(%s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사용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),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접근 시간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(%s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 사용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)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을 </a:t>
            </a:r>
            <a:r>
              <a:rPr lang="en-US" altLang="ko-KR" sz="1800" dirty="0" err="1">
                <a:latin typeface="굴림" panose="020B0600000101010101" pitchFamily="50" charset="-127"/>
                <a:ea typeface="굴림" panose="020B0600000101010101" pitchFamily="50" charset="-127"/>
              </a:rPr>
              <a:t>buf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구조체의 해당 </a:t>
            </a:r>
            <a:r>
              <a:rPr lang="en-US" altLang="ko-KR" sz="1800" dirty="0">
                <a:latin typeface="굴림" panose="020B0600000101010101" pitchFamily="50" charset="-127"/>
                <a:ea typeface="굴림" panose="020B0600000101010101" pitchFamily="50" charset="-127"/>
              </a:rPr>
              <a:t>field</a:t>
            </a:r>
            <a:r>
              <a:rPr lang="ko-KR" altLang="en-US" sz="1800" dirty="0">
                <a:latin typeface="굴림" panose="020B0600000101010101" pitchFamily="50" charset="-127"/>
                <a:ea typeface="굴림" panose="020B0600000101010101" pitchFamily="50" charset="-127"/>
              </a:rPr>
              <a:t>로 부터 읽어서 출력</a:t>
            </a:r>
            <a:r>
              <a:rPr lang="ko-KR" altLang="en-US" sz="1600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endParaRPr lang="en-US" altLang="ko-KR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marL="606425" lvl="1" indent="0">
              <a:buNone/>
            </a:pP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프로그램 파일</a:t>
            </a:r>
            <a:r>
              <a:rPr lang="en-US" altLang="ko-KR" sz="1800" dirty="0"/>
              <a:t>(lab3-stat.c)</a:t>
            </a:r>
            <a:r>
              <a:rPr lang="ko-KR" altLang="en-US" sz="1800" dirty="0"/>
              <a:t>을 제출할 것 </a:t>
            </a: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Lab</a:t>
            </a:r>
            <a:r>
              <a:rPr lang="ko-KR" altLang="en-US"/>
              <a:t> </a:t>
            </a:r>
            <a:r>
              <a:rPr lang="en-US" altLang="ko-KR"/>
              <a:t>#3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A5C2B78-88EC-47B2-A160-BED2C8418919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14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0179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0"/>
            <a:ext cx="9286875" cy="522605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types.h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fcntl.h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unistd.h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stat.h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error.h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main(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argc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, char *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argv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[]){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if 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argc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!= 2)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("usage: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a.out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&lt;pathname&gt;");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if (access(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argv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[1], R_OK) &lt;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perror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("R_OK");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("read access OK\n");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ko-KR" sz="1600" dirty="0">
              <a:latin typeface="HY중고딕" pitchFamily="18" charset="-127"/>
              <a:ea typeface="HY중고딕" pitchFamily="18" charset="-127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if (open(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argv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[1], O_RDONLY) &lt; 0)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perror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("O_RDONLY");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6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("open for reading OK\n");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 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1600" dirty="0">
                <a:latin typeface="HY중고딕" pitchFamily="18" charset="-127"/>
                <a:ea typeface="HY중고딕" pitchFamily="18" charset="-127"/>
              </a:rPr>
              <a:t>}</a:t>
            </a:r>
          </a:p>
        </p:txBody>
      </p:sp>
      <p:sp>
        <p:nvSpPr>
          <p:cNvPr id="5018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3.11 code</a:t>
            </a:r>
            <a:r>
              <a:rPr lang="ko-KR" altLang="en-US" dirty="0"/>
              <a:t> </a:t>
            </a:r>
            <a:r>
              <a:rPr lang="en-US" altLang="ko-KR" dirty="0"/>
              <a:t>3-10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841C94D-0D2C-4174-80F3-10250E02B086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15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1738314" y="1214439"/>
            <a:ext cx="9286875" cy="3145691"/>
          </a:xfrm>
        </p:spPr>
        <p:txBody>
          <a:bodyPr/>
          <a:lstStyle/>
          <a:p>
            <a:r>
              <a:rPr lang="ko-KR" altLang="en-US" sz="2000" dirty="0"/>
              <a:t>커맨드</a:t>
            </a:r>
            <a:r>
              <a:rPr lang="en-US" altLang="ko-KR" sz="2000" dirty="0"/>
              <a:t> </a:t>
            </a:r>
            <a:r>
              <a:rPr lang="ko-KR" altLang="en-US" sz="2000" dirty="0"/>
              <a:t>라인에서 아래와 같은 내용을 입력 받는다 </a:t>
            </a:r>
            <a:r>
              <a:rPr lang="en-US" altLang="ko-KR" sz="2000" dirty="0"/>
              <a:t>: </a:t>
            </a:r>
          </a:p>
          <a:p>
            <a:pPr>
              <a:buNone/>
            </a:pPr>
            <a:r>
              <a:rPr lang="en-US" altLang="ko-KR" sz="2000" dirty="0"/>
              <a:t>	% ./</a:t>
            </a:r>
            <a:r>
              <a:rPr lang="en-US" altLang="ko-KR" sz="2000" dirty="0" err="1"/>
              <a:t>a.out</a:t>
            </a:r>
            <a:r>
              <a:rPr lang="en-US" altLang="ko-KR" sz="2000" dirty="0"/>
              <a:t> &lt;file-name&gt; </a:t>
            </a:r>
          </a:p>
          <a:p>
            <a:pPr>
              <a:buNone/>
            </a:pPr>
            <a:r>
              <a:rPr lang="ko-KR" altLang="en-US" sz="2000" dirty="0"/>
              <a:t> </a:t>
            </a:r>
            <a:endParaRPr lang="en-US" altLang="ko-KR" sz="2000" dirty="0"/>
          </a:p>
          <a:p>
            <a:r>
              <a:rPr lang="en-US" altLang="ko-KR" sz="2000" dirty="0"/>
              <a:t>access() </a:t>
            </a:r>
            <a:r>
              <a:rPr lang="ko-KR" altLang="en-US" sz="2000" dirty="0"/>
              <a:t>시스템 호출을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lvl="1"/>
            <a:r>
              <a:rPr lang="ko-KR" altLang="en-US" sz="1600" dirty="0"/>
              <a:t>만약 파일이 존재하면 파일에서 </a:t>
            </a:r>
            <a:r>
              <a:rPr lang="en-US" altLang="ko-KR" sz="1600" dirty="0"/>
              <a:t>20-byte</a:t>
            </a:r>
            <a:r>
              <a:rPr lang="ko-KR" altLang="en-US" sz="1600" dirty="0"/>
              <a:t>의 데이터를 읽어서 </a:t>
            </a:r>
            <a:r>
              <a:rPr lang="en-US" altLang="ko-KR" sz="1600" dirty="0"/>
              <a:t>std-out</a:t>
            </a:r>
            <a:r>
              <a:rPr lang="ko-KR" altLang="en-US" sz="1600" dirty="0"/>
              <a:t>에 출력한다</a:t>
            </a:r>
            <a:endParaRPr lang="en-US" altLang="ko-KR" sz="1600" dirty="0"/>
          </a:p>
          <a:p>
            <a:pPr lvl="1"/>
            <a:r>
              <a:rPr lang="ko-KR" altLang="en-US" sz="1600" dirty="0"/>
              <a:t>만약 존재하지 않으면 파일을 새로 만들어</a:t>
            </a:r>
            <a:r>
              <a:rPr lang="en-US" altLang="ko-KR" sz="1600" dirty="0"/>
              <a:t>, “hello</a:t>
            </a:r>
            <a:r>
              <a:rPr lang="ko-KR" altLang="en-US" sz="1600" dirty="0"/>
              <a:t> </a:t>
            </a:r>
            <a:r>
              <a:rPr lang="en-US" altLang="ko-KR" sz="1600" dirty="0"/>
              <a:t>world”</a:t>
            </a:r>
            <a:r>
              <a:rPr lang="ko-KR" altLang="en-US" sz="1600" dirty="0"/>
              <a:t>라는 내용을 파일에 </a:t>
            </a:r>
            <a:r>
              <a:rPr lang="en-US" altLang="ko-KR" sz="1600" dirty="0"/>
              <a:t>write </a:t>
            </a:r>
            <a:r>
              <a:rPr lang="ko-KR" altLang="en-US" sz="1600" dirty="0"/>
              <a:t>한다</a:t>
            </a:r>
            <a:r>
              <a:rPr lang="en-US" altLang="ko-KR" sz="1600" dirty="0"/>
              <a:t>. </a:t>
            </a:r>
            <a:r>
              <a:rPr lang="ko-KR" altLang="en-US" sz="1600" dirty="0"/>
              <a:t> </a:t>
            </a:r>
            <a:endParaRPr lang="en-US" altLang="ko-KR" sz="1600" dirty="0"/>
          </a:p>
          <a:p>
            <a:pPr marL="606425" lvl="1" indent="0">
              <a:buNone/>
            </a:pPr>
            <a:r>
              <a:rPr lang="ko-KR" altLang="en-US" sz="1800" dirty="0"/>
              <a:t> </a:t>
            </a:r>
          </a:p>
          <a:p>
            <a:pPr lvl="1"/>
            <a:r>
              <a:rPr lang="ko-KR" altLang="en-US" sz="1800" dirty="0"/>
              <a:t>프로그램 파일</a:t>
            </a:r>
            <a:r>
              <a:rPr lang="en-US" altLang="ko-KR" sz="1800" dirty="0"/>
              <a:t>(lab4-access.c)</a:t>
            </a:r>
            <a:r>
              <a:rPr lang="ko-KR" altLang="en-US" sz="1800" dirty="0"/>
              <a:t>을 제출할 것 </a:t>
            </a: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#4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B368813-3040-401B-8C68-9C5096012077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16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1906588" y="1071563"/>
            <a:ext cx="5269562" cy="419828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 /* </a:t>
            </a:r>
            <a:r>
              <a:rPr lang="en-US" altLang="ko-KR" sz="1400" dirty="0" err="1"/>
              <a:t>unlink.c</a:t>
            </a:r>
            <a:r>
              <a:rPr lang="en-US" altLang="ko-KR" sz="1400" dirty="0"/>
              <a:t> */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stat.h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fcntl.h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error.h</a:t>
            </a:r>
            <a:r>
              <a:rPr lang="en-US" altLang="ko-KR" sz="1400" dirty="0"/>
              <a:t>"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[20];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 open("</a:t>
            </a:r>
            <a:r>
              <a:rPr lang="en-US" altLang="ko-KR" sz="1400" dirty="0" err="1"/>
              <a:t>tempfile</a:t>
            </a:r>
            <a:r>
              <a:rPr lang="en-US" altLang="ko-KR" sz="1400" dirty="0"/>
              <a:t>", O_RDWR | O_CREAT | O_TRUNC, 0666);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== -1) error("open1");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write(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"How are you?", 12);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!= 12)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("write");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0L, SEEK_SET);</a:t>
            </a:r>
          </a:p>
        </p:txBody>
      </p:sp>
      <p:sp>
        <p:nvSpPr>
          <p:cNvPr id="1946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/>
          <a:lstStyle/>
          <a:p>
            <a:r>
              <a:rPr lang="en-US" altLang="ko-KR" sz="2000" dirty="0"/>
              <a:t>4.3 Code 4-1 : link() / unlink() / remove() / rename() </a:t>
            </a:r>
            <a:r>
              <a:rPr lang="ko-KR" altLang="en-US" sz="2000" dirty="0"/>
              <a:t>예제</a:t>
            </a:r>
            <a:endParaRPr lang="en-US" altLang="ko-KR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B59BF7-8A02-928D-5264-A9F10843C700}"/>
              </a:ext>
            </a:extLst>
          </p:cNvPr>
          <p:cNvSpPr txBox="1">
            <a:spLocks/>
          </p:cNvSpPr>
          <p:nvPr/>
        </p:nvSpPr>
        <p:spPr bwMode="auto">
          <a:xfrm>
            <a:off x="7335838" y="3096733"/>
            <a:ext cx="4189412" cy="2647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>
            <a:lvl1pPr marL="388938" indent="-388938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66788" indent="-3603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443038" indent="-260350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91770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9395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511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3083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655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227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= read(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sizeof</a:t>
            </a:r>
            <a:r>
              <a:rPr lang="en-US" altLang="ko-KR" sz="1400" b="0" kern="0" dirty="0"/>
              <a:t>(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&lt; 0)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("read");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[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] = '\0';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printf</a:t>
            </a:r>
            <a:r>
              <a:rPr lang="en-US" altLang="ko-KR" sz="1400" b="0" kern="0" dirty="0"/>
              <a:t>("%s\n",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 open("</a:t>
            </a:r>
            <a:r>
              <a:rPr lang="en-US" altLang="ko-KR" sz="1400" b="0" kern="0" dirty="0" err="1"/>
              <a:t>tempfile</a:t>
            </a:r>
            <a:r>
              <a:rPr lang="en-US" altLang="ko-KR" sz="1400" b="0" kern="0" dirty="0"/>
              <a:t>", O_RDWR);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== -1)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("open2");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return 0;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}</a:t>
            </a:r>
            <a:endParaRPr lang="ko-KR" altLang="en-US" sz="140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B368813-3040-401B-8C68-9C5096012077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17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1906588" y="1071563"/>
            <a:ext cx="5269562" cy="4198286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 /* </a:t>
            </a:r>
            <a:r>
              <a:rPr lang="en-US" altLang="ko-KR" sz="1400" dirty="0" err="1"/>
              <a:t>unlink.c</a:t>
            </a:r>
            <a:r>
              <a:rPr lang="en-US" altLang="ko-KR" sz="1400" dirty="0"/>
              <a:t> */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stat.h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fcntl.h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error.h</a:t>
            </a:r>
            <a:r>
              <a:rPr lang="en-US" altLang="ko-KR" sz="1400" dirty="0"/>
              <a:t>"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[20];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 open("</a:t>
            </a:r>
            <a:r>
              <a:rPr lang="en-US" altLang="ko-KR" sz="1400" dirty="0" err="1"/>
              <a:t>tempfile</a:t>
            </a:r>
            <a:r>
              <a:rPr lang="en-US" altLang="ko-KR" sz="1400" dirty="0"/>
              <a:t>", O_RDWR | O_CREAT | O_TRUNC, 0666);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== -1) error("open1");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write(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"How are you?", 12);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!= 12)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("write");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0L, SEEK_SET);</a:t>
            </a:r>
          </a:p>
        </p:txBody>
      </p:sp>
      <p:sp>
        <p:nvSpPr>
          <p:cNvPr id="1946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/>
          <a:lstStyle/>
          <a:p>
            <a:r>
              <a:rPr lang="en-US" altLang="ko-KR" sz="2000" dirty="0"/>
              <a:t>4.3 Code 4-1 : link() / unlink() / remove() / rename() </a:t>
            </a:r>
            <a:r>
              <a:rPr lang="ko-KR" altLang="en-US" sz="2000" dirty="0"/>
              <a:t>예제</a:t>
            </a:r>
            <a:endParaRPr lang="en-US" altLang="ko-KR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B59BF7-8A02-928D-5264-A9F10843C700}"/>
              </a:ext>
            </a:extLst>
          </p:cNvPr>
          <p:cNvSpPr txBox="1">
            <a:spLocks/>
          </p:cNvSpPr>
          <p:nvPr/>
        </p:nvSpPr>
        <p:spPr bwMode="auto">
          <a:xfrm>
            <a:off x="7335838" y="3096733"/>
            <a:ext cx="4189412" cy="29056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>
            <a:lvl1pPr marL="388938" indent="-388938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66788" indent="-3603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443038" indent="-260350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91770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9395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511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3083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655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227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= read(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sizeof</a:t>
            </a:r>
            <a:r>
              <a:rPr lang="en-US" altLang="ko-KR" sz="1400" b="0" kern="0" dirty="0"/>
              <a:t>(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&lt; 0)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("read");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[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] = '\0';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printf</a:t>
            </a:r>
            <a:r>
              <a:rPr lang="en-US" altLang="ko-KR" sz="1400" b="0" kern="0" dirty="0"/>
              <a:t>("%s\n",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dirty="0">
                <a:solidFill>
                  <a:srgbClr val="FF0000"/>
                </a:solidFill>
              </a:rPr>
              <a:t>  unlink("</a:t>
            </a:r>
            <a:r>
              <a:rPr lang="en-US" altLang="ko-KR" sz="1400" b="0" dirty="0" err="1">
                <a:solidFill>
                  <a:srgbClr val="FF0000"/>
                </a:solidFill>
              </a:rPr>
              <a:t>tempfile</a:t>
            </a:r>
            <a:r>
              <a:rPr lang="en-US" altLang="ko-KR" sz="1400" b="0" dirty="0">
                <a:solidFill>
                  <a:srgbClr val="FF0000"/>
                </a:solidFill>
              </a:rPr>
              <a:t>");</a:t>
            </a:r>
            <a:endParaRPr lang="en-US" altLang="ko-KR" sz="1400" b="0" kern="0" dirty="0">
              <a:solidFill>
                <a:srgbClr val="FF0000"/>
              </a:solidFill>
            </a:endParaRP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 open("</a:t>
            </a:r>
            <a:r>
              <a:rPr lang="en-US" altLang="ko-KR" sz="1400" b="0" kern="0" dirty="0" err="1"/>
              <a:t>tempfile</a:t>
            </a:r>
            <a:r>
              <a:rPr lang="en-US" altLang="ko-KR" sz="1400" b="0" kern="0" dirty="0"/>
              <a:t>", O_RDWR);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== -1)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("open2");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return 0;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}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29798416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B368813-3040-401B-8C68-9C5096012077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18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1906588" y="1071564"/>
            <a:ext cx="5269562" cy="4456819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  /* </a:t>
            </a:r>
            <a:r>
              <a:rPr lang="en-US" altLang="ko-KR" sz="1400" dirty="0" err="1"/>
              <a:t>unlink.c</a:t>
            </a:r>
            <a:r>
              <a:rPr lang="en-US" altLang="ko-KR" sz="1400" dirty="0"/>
              <a:t> */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stat.h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fcntl.h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#include "</a:t>
            </a:r>
            <a:r>
              <a:rPr lang="en-US" altLang="ko-KR" sz="1400" dirty="0" err="1"/>
              <a:t>error.h</a:t>
            </a:r>
            <a:r>
              <a:rPr lang="en-US" altLang="ko-KR" sz="1400" dirty="0"/>
              <a:t>"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{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char </a:t>
            </a:r>
            <a:r>
              <a:rPr lang="en-US" altLang="ko-KR" sz="1400" dirty="0" err="1"/>
              <a:t>buf</a:t>
            </a:r>
            <a:r>
              <a:rPr lang="en-US" altLang="ko-KR" sz="1400" dirty="0"/>
              <a:t>[20];</a:t>
            </a:r>
          </a:p>
          <a:p>
            <a:pPr marL="0" indent="0">
              <a:buNone/>
              <a:defRPr/>
            </a:pPr>
            <a:endParaRPr lang="en-US" altLang="ko-KR" sz="1400" dirty="0"/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 open("</a:t>
            </a:r>
            <a:r>
              <a:rPr lang="en-US" altLang="ko-KR" sz="1400" dirty="0" err="1"/>
              <a:t>tempfile</a:t>
            </a:r>
            <a:r>
              <a:rPr lang="en-US" altLang="ko-KR" sz="1400" dirty="0"/>
              <a:t>", O_RDWR | O_CREAT | O_TRUNC, 0666);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== -1) error("open1");</a:t>
            </a:r>
          </a:p>
          <a:p>
            <a:pPr marL="0" indent="0">
              <a:buNone/>
              <a:defRPr/>
            </a:pPr>
            <a:r>
              <a:rPr lang="en-US" altLang="ko-KR" sz="1400" dirty="0">
                <a:solidFill>
                  <a:srgbClr val="FF0000"/>
                </a:solidFill>
              </a:rPr>
              <a:t>  unlink("</a:t>
            </a:r>
            <a:r>
              <a:rPr lang="en-US" altLang="ko-KR" sz="1400" dirty="0" err="1">
                <a:solidFill>
                  <a:srgbClr val="FF0000"/>
                </a:solidFill>
              </a:rPr>
              <a:t>tempfile</a:t>
            </a:r>
            <a:r>
              <a:rPr lang="en-US" altLang="ko-KR" sz="1400" dirty="0">
                <a:solidFill>
                  <a:srgbClr val="FF0000"/>
                </a:solidFill>
              </a:rPr>
              <a:t>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= write(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"How are you?", 12);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len</a:t>
            </a:r>
            <a:r>
              <a:rPr lang="en-US" altLang="ko-KR" sz="1400" dirty="0"/>
              <a:t> != 12)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("write");</a:t>
            </a:r>
          </a:p>
          <a:p>
            <a:pPr marL="0" indent="0">
              <a:buNone/>
              <a:defRPr/>
            </a:pPr>
            <a:r>
              <a:rPr lang="en-US" altLang="ko-KR" sz="1400" dirty="0"/>
              <a:t>  </a:t>
            </a:r>
            <a:r>
              <a:rPr lang="en-US" altLang="ko-KR" sz="1400" dirty="0" err="1"/>
              <a:t>lseek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0L, SEEK_SET);</a:t>
            </a:r>
          </a:p>
        </p:txBody>
      </p:sp>
      <p:sp>
        <p:nvSpPr>
          <p:cNvPr id="1946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/>
          <a:lstStyle/>
          <a:p>
            <a:r>
              <a:rPr lang="en-US" altLang="ko-KR" sz="2000" dirty="0"/>
              <a:t>4.3 Code 4-1 : link() / unlink() / remove() / rename() </a:t>
            </a:r>
            <a:r>
              <a:rPr lang="ko-KR" altLang="en-US" sz="2000" dirty="0"/>
              <a:t>예제</a:t>
            </a:r>
            <a:endParaRPr lang="en-US" altLang="ko-KR" sz="2000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EDB59BF7-8A02-928D-5264-A9F10843C700}"/>
              </a:ext>
            </a:extLst>
          </p:cNvPr>
          <p:cNvSpPr txBox="1">
            <a:spLocks/>
          </p:cNvSpPr>
          <p:nvPr/>
        </p:nvSpPr>
        <p:spPr bwMode="auto">
          <a:xfrm>
            <a:off x="7335838" y="3096733"/>
            <a:ext cx="4189412" cy="264709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>
            <a:lvl1pPr marL="388938" indent="-388938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66788" indent="-3603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443038" indent="-260350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91770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9395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511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3083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655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227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= read(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, </a:t>
            </a:r>
            <a:r>
              <a:rPr lang="en-US" altLang="ko-KR" sz="1400" b="0" kern="0" dirty="0" err="1"/>
              <a:t>sizeof</a:t>
            </a:r>
            <a:r>
              <a:rPr lang="en-US" altLang="ko-KR" sz="1400" b="0" kern="0" dirty="0"/>
              <a:t>(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 &lt; 0)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("read");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[</a:t>
            </a:r>
            <a:r>
              <a:rPr lang="en-US" altLang="ko-KR" sz="1400" b="0" kern="0" dirty="0" err="1"/>
              <a:t>len</a:t>
            </a:r>
            <a:r>
              <a:rPr lang="en-US" altLang="ko-KR" sz="1400" b="0" kern="0" dirty="0"/>
              <a:t>] = '\0';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printf</a:t>
            </a:r>
            <a:r>
              <a:rPr lang="en-US" altLang="ko-KR" sz="1400" b="0" kern="0" dirty="0"/>
              <a:t>("%s\n", </a:t>
            </a:r>
            <a:r>
              <a:rPr lang="en-US" altLang="ko-KR" sz="1400" b="0" kern="0" dirty="0" err="1"/>
              <a:t>buf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 open("</a:t>
            </a:r>
            <a:r>
              <a:rPr lang="en-US" altLang="ko-KR" sz="1400" b="0" kern="0" dirty="0" err="1"/>
              <a:t>tempfile</a:t>
            </a:r>
            <a:r>
              <a:rPr lang="en-US" altLang="ko-KR" sz="1400" b="0" kern="0" dirty="0"/>
              <a:t>", O_RDWR);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if 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 == -1) </a:t>
            </a:r>
            <a:r>
              <a:rPr lang="en-US" altLang="ko-KR" sz="1400" b="0" kern="0" dirty="0" err="1"/>
              <a:t>perror</a:t>
            </a:r>
            <a:r>
              <a:rPr lang="en-US" altLang="ko-KR" sz="1400" b="0" kern="0" dirty="0"/>
              <a:t>("open2");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close(</a:t>
            </a:r>
            <a:r>
              <a:rPr lang="en-US" altLang="ko-KR" sz="1400" b="0" kern="0" dirty="0" err="1"/>
              <a:t>fd</a:t>
            </a:r>
            <a:r>
              <a:rPr lang="en-US" altLang="ko-KR" sz="1400" b="0" kern="0" dirty="0"/>
              <a:t>);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  return 0;</a:t>
            </a:r>
          </a:p>
          <a:p>
            <a:pPr marL="0" indent="0" defTabSz="914400" eaLnBrk="1" hangingPunct="1">
              <a:buClrTx/>
              <a:buSzTx/>
              <a:buNone/>
              <a:defRPr/>
            </a:pPr>
            <a:r>
              <a:rPr lang="en-US" altLang="ko-KR" sz="1400" b="0" kern="0" dirty="0"/>
              <a:t>}</a:t>
            </a:r>
            <a:endParaRPr lang="ko-KR" altLang="en-US" sz="1400" kern="0" dirty="0"/>
          </a:p>
        </p:txBody>
      </p:sp>
    </p:spTree>
    <p:extLst>
      <p:ext uri="{BB962C8B-B14F-4D97-AF65-F5344CB8AC3E}">
        <p14:creationId xmlns:p14="http://schemas.microsoft.com/office/powerpoint/2010/main" val="11689680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3D8ECAB-65E1-4B45-BAA9-5DF2C57D965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19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0483" name="내용 개체 틀 2"/>
          <p:cNvSpPr>
            <a:spLocks noGrp="1"/>
          </p:cNvSpPr>
          <p:nvPr>
            <p:ph idx="4294967295"/>
          </p:nvPr>
        </p:nvSpPr>
        <p:spPr>
          <a:xfrm>
            <a:off x="1595439" y="1143000"/>
            <a:ext cx="9286875" cy="1077432"/>
          </a:xfrm>
        </p:spPr>
        <p:txBody>
          <a:bodyPr/>
          <a:lstStyle/>
          <a:p>
            <a:pPr marL="0" indent="0"/>
            <a:r>
              <a:rPr lang="en-US" altLang="ko-KR" sz="2000" dirty="0">
                <a:latin typeface="MD개성체"/>
                <a:ea typeface="MD개성체"/>
                <a:cs typeface="MD개성체"/>
              </a:rPr>
              <a:t> </a:t>
            </a:r>
            <a:r>
              <a:rPr lang="ko-KR" altLang="en-US" sz="2000" dirty="0"/>
              <a:t>파일의 이름을 바꾸는 프로그램을 작성한다</a:t>
            </a:r>
            <a:r>
              <a:rPr lang="en-US" altLang="ko-KR" sz="2000" dirty="0"/>
              <a:t>. 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/>
            <a:r>
              <a:rPr lang="ko-KR" altLang="en-US" sz="1800" dirty="0"/>
              <a:t> </a:t>
            </a:r>
            <a:r>
              <a:rPr lang="en-US" altLang="ko-KR" sz="1800" dirty="0"/>
              <a:t>4-1 </a:t>
            </a:r>
            <a:r>
              <a:rPr lang="ko-KR" altLang="en-US" sz="1800" dirty="0"/>
              <a:t>강의자료에서 학습한 시스템 호출들을 사용한다</a:t>
            </a:r>
            <a:r>
              <a:rPr lang="en-US" altLang="ko-KR" sz="1800" dirty="0"/>
              <a:t>. </a:t>
            </a:r>
            <a:r>
              <a:rPr lang="ko-KR" altLang="en-US" sz="1800" dirty="0"/>
              <a:t> </a:t>
            </a:r>
            <a:endParaRPr lang="en-US" altLang="ko-KR" sz="1800" dirty="0"/>
          </a:p>
          <a:p>
            <a:pPr marL="457200" lvl="1" indent="0"/>
            <a:r>
              <a:rPr lang="en-US" altLang="ko-KR" sz="1800" dirty="0"/>
              <a:t> </a:t>
            </a:r>
            <a:r>
              <a:rPr lang="ko-KR" altLang="en-US" sz="1800" dirty="0"/>
              <a:t>프로그램 파일</a:t>
            </a:r>
            <a:r>
              <a:rPr lang="en-US" altLang="ko-KR" sz="1800" dirty="0"/>
              <a:t>(lab5.c)</a:t>
            </a:r>
            <a:r>
              <a:rPr lang="ko-KR" altLang="en-US" sz="1800" dirty="0"/>
              <a:t>을 제출한다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sp>
        <p:nvSpPr>
          <p:cNvPr id="2048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#5</a:t>
            </a:r>
            <a:endParaRPr lang="ko-KR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694D5D69-CB00-46B2-8E27-48E4F435B06F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1507" name="내용 개체 틀 2"/>
          <p:cNvSpPr>
            <a:spLocks noGrp="1"/>
          </p:cNvSpPr>
          <p:nvPr>
            <p:ph idx="4294967295"/>
          </p:nvPr>
        </p:nvSpPr>
        <p:spPr>
          <a:xfrm>
            <a:off x="1666910" y="1123950"/>
            <a:ext cx="9286875" cy="504825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stdlib.h</a:t>
            </a:r>
            <a:r>
              <a:rPr lang="en-US" altLang="ko-KR" sz="1800" dirty="0"/>
              <a:t>&gt;	// for exit()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fcntl.h</a:t>
            </a:r>
            <a:r>
              <a:rPr lang="en-US" altLang="ko-KR" sz="18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#define	 PERMS 0644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char *filename=“</a:t>
            </a:r>
            <a:r>
              <a:rPr lang="en-US" altLang="ko-KR" sz="1800" dirty="0" err="1"/>
              <a:t>newfile</a:t>
            </a:r>
            <a:r>
              <a:rPr lang="en-US" altLang="ko-KR" sz="1800" dirty="0"/>
              <a:t>”;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8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void main()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if((</a:t>
            </a:r>
            <a:r>
              <a:rPr lang="en-US" altLang="ko-KR" sz="1800" dirty="0" err="1"/>
              <a:t>fd</a:t>
            </a:r>
            <a:r>
              <a:rPr lang="en-US" altLang="ko-KR" sz="1800" dirty="0"/>
              <a:t>=open(filename, O_RDWR|O_CREAT, PERMS))==-1)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	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(“Cannot create %s\n”, filename);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}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	exit(0);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2150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3.3 </a:t>
            </a:r>
            <a:r>
              <a:rPr lang="en-US" altLang="ko-KR" dirty="0" err="1"/>
              <a:t>creat</a:t>
            </a:r>
            <a:r>
              <a:rPr lang="en-US" altLang="ko-KR" dirty="0"/>
              <a:t>() :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A2662A0-094A-4434-9DFF-741A1041B6A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20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4294967295"/>
          </p:nvPr>
        </p:nvSpPr>
        <p:spPr>
          <a:xfrm>
            <a:off x="1595472" y="1123951"/>
            <a:ext cx="9929779" cy="5534037"/>
          </a:xfrm>
          <a:ln>
            <a:solidFill>
              <a:schemeClr val="tx1"/>
            </a:solidFill>
          </a:ln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&lt;sys/</a:t>
            </a:r>
            <a:r>
              <a:rPr lang="en-US" altLang="ko-KR" sz="1800" dirty="0" err="1"/>
              <a:t>types.h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&lt;sys/</a:t>
            </a:r>
            <a:r>
              <a:rPr lang="en-US" altLang="ko-KR" sz="1800" dirty="0" err="1"/>
              <a:t>stat.h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fcntl.h</a:t>
            </a:r>
            <a:r>
              <a:rPr lang="en-US" altLang="ko-KR" sz="18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#include “</a:t>
            </a:r>
            <a:r>
              <a:rPr lang="en-US" altLang="ko-KR" sz="1800" dirty="0" err="1"/>
              <a:t>error.h</a:t>
            </a:r>
            <a:r>
              <a:rPr lang="en-US" altLang="ko-KR" sz="1800" dirty="0"/>
              <a:t>”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main(void)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umask</a:t>
            </a:r>
            <a:r>
              <a:rPr lang="en-US" altLang="ko-KR" sz="1800" dirty="0"/>
              <a:t>(0); 		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if (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("foo", S_IRUSR | S_IWUSR | S_IRGRP | S_IWGRP</a:t>
            </a:r>
            <a:endParaRPr lang="en-US" altLang="ko-KR" sz="1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   S_IROTH | S_IWOTH) &lt; 0)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perror</a:t>
            </a:r>
            <a:r>
              <a:rPr lang="en-US" altLang="ko-KR" sz="1800" dirty="0"/>
              <a:t>("foo");						    								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</a:t>
            </a:r>
            <a:r>
              <a:rPr lang="en-US" altLang="ko-KR" sz="1800" dirty="0" err="1"/>
              <a:t>umask</a:t>
            </a:r>
            <a:r>
              <a:rPr lang="en-US" altLang="ko-KR" sz="1800" dirty="0"/>
              <a:t>(S_IRGRP | S_IWGRP | S_IROTH | S_IWOTH);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if (</a:t>
            </a:r>
            <a:r>
              <a:rPr lang="en-US" altLang="ko-KR" sz="1800" dirty="0" err="1"/>
              <a:t>creat</a:t>
            </a:r>
            <a:r>
              <a:rPr lang="en-US" altLang="ko-KR" sz="1800" dirty="0"/>
              <a:t>("bar", S_IRUSR | S_IWUSR | S_IRGRP | S_IWGRP |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               S_IROTH | S_IWOTH) &lt;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perror</a:t>
            </a:r>
            <a:r>
              <a:rPr lang="en-US" altLang="ko-KR" sz="1800" dirty="0"/>
              <a:t>("bar");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2560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4.4 Code</a:t>
            </a:r>
            <a:r>
              <a:rPr lang="ko-KR" altLang="en-US" dirty="0"/>
              <a:t> </a:t>
            </a:r>
            <a:r>
              <a:rPr lang="en-US" altLang="ko-KR" dirty="0"/>
              <a:t>4-2 : </a:t>
            </a:r>
            <a:r>
              <a:rPr lang="en-US" altLang="ko-KR" dirty="0" err="1"/>
              <a:t>umask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515B60-2D49-4ECC-A495-57FE91373312}"/>
              </a:ext>
            </a:extLst>
          </p:cNvPr>
          <p:cNvSpPr txBox="1"/>
          <p:nvPr/>
        </p:nvSpPr>
        <p:spPr>
          <a:xfrm>
            <a:off x="8184290" y="2780911"/>
            <a:ext cx="334096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Umask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= 000 000 000 000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Not  111 111 111 111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Protection  000 110 110 110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--------------------------------------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And  000 110 110 110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D9608F-059C-4C77-8C3B-7149A8FB8E48}"/>
              </a:ext>
            </a:extLst>
          </p:cNvPr>
          <p:cNvSpPr txBox="1"/>
          <p:nvPr/>
        </p:nvSpPr>
        <p:spPr>
          <a:xfrm>
            <a:off x="8184290" y="4653171"/>
            <a:ext cx="3340960" cy="2031325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altLang="ko-KR" dirty="0" err="1">
                <a:solidFill>
                  <a:srgbClr val="FF0000"/>
                </a:solidFill>
                <a:sym typeface="Wingdings" panose="05000000000000000000" pitchFamily="2" charset="2"/>
              </a:rPr>
              <a:t>Umask</a:t>
            </a:r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 = 000 000 110 110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Not  111 111 001 001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Protection  000 110 110 110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--------------------------------------</a:t>
            </a:r>
          </a:p>
          <a:p>
            <a:pPr algn="r"/>
            <a:r>
              <a:rPr lang="en-US" altLang="ko-KR" dirty="0">
                <a:solidFill>
                  <a:srgbClr val="FF0000"/>
                </a:solidFill>
                <a:sym typeface="Wingdings" panose="05000000000000000000" pitchFamily="2" charset="2"/>
              </a:rPr>
              <a:t>And  000 110 000 000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61A373B-CAA1-4B16-BC2A-7D64F6E50472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1666910" y="1123951"/>
            <a:ext cx="9286875" cy="3767399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사용자가 </a:t>
            </a:r>
            <a:r>
              <a:rPr lang="en-US" altLang="ko-KR" sz="2000" dirty="0"/>
              <a:t>root</a:t>
            </a:r>
            <a:r>
              <a:rPr lang="ko-KR" altLang="en-US" sz="2000" dirty="0"/>
              <a:t> </a:t>
            </a:r>
            <a:r>
              <a:rPr lang="en-US" altLang="ko-KR" sz="2000" dirty="0"/>
              <a:t>user</a:t>
            </a:r>
            <a:r>
              <a:rPr lang="ko-KR" altLang="en-US" sz="2000" dirty="0"/>
              <a:t>일 경우의</a:t>
            </a:r>
            <a:r>
              <a:rPr lang="en-US" altLang="ko-KR" sz="2000" dirty="0"/>
              <a:t> </a:t>
            </a:r>
            <a:r>
              <a:rPr lang="ko-KR" altLang="en-US" sz="2000" dirty="0"/>
              <a:t>실행 결과</a:t>
            </a:r>
            <a:r>
              <a:rPr lang="en-US" altLang="ko-KR" sz="2000" dirty="0"/>
              <a:t>]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% ./</a:t>
            </a:r>
            <a:r>
              <a:rPr lang="en-US" altLang="ko-KR" sz="2000" dirty="0" err="1"/>
              <a:t>a.out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% </a:t>
            </a:r>
            <a:r>
              <a:rPr lang="en-US" altLang="ko-KR" sz="2000" dirty="0" err="1"/>
              <a:t>umask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22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%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-al 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-------  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11:54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rw-rw-rw</a:t>
            </a:r>
            <a:r>
              <a:rPr lang="en-US" altLang="ko-KR" sz="2000" dirty="0"/>
              <a:t>-  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11:54 </a:t>
            </a:r>
            <a:r>
              <a:rPr lang="en-US" altLang="ko-KR" sz="2000" dirty="0" err="1"/>
              <a:t>foo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</p:txBody>
      </p:sp>
      <p:sp>
        <p:nvSpPr>
          <p:cNvPr id="2662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4.4 </a:t>
            </a:r>
            <a:r>
              <a:rPr lang="en-US" altLang="ko-KR" dirty="0" err="1"/>
              <a:t>umask</a:t>
            </a:r>
            <a:r>
              <a:rPr lang="en-US" altLang="ko-KR" dirty="0"/>
              <a:t>() :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F7D1677-E674-406F-940D-CA1FF795075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0723" name="내용 개체 틀 2"/>
          <p:cNvSpPr>
            <a:spLocks noGrp="1"/>
          </p:cNvSpPr>
          <p:nvPr>
            <p:ph idx="4294967295"/>
          </p:nvPr>
        </p:nvSpPr>
        <p:spPr>
          <a:xfrm>
            <a:off x="1595472" y="1071547"/>
            <a:ext cx="9286875" cy="5275263"/>
          </a:xfrm>
          <a:ln>
            <a:solidFill>
              <a:schemeClr val="tx1"/>
            </a:solidFill>
          </a:ln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&lt;sys/</a:t>
            </a:r>
            <a:r>
              <a:rPr lang="en-US" altLang="ko-KR" sz="1400" dirty="0" err="1"/>
              <a:t>stat.h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error.h</a:t>
            </a:r>
            <a:r>
              <a:rPr lang="en-US" altLang="ko-KR" sz="14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struct</a:t>
            </a:r>
            <a:r>
              <a:rPr lang="en-US" altLang="ko-KR" sz="1400" dirty="0"/>
              <a:t> stat    </a:t>
            </a:r>
            <a:r>
              <a:rPr lang="en-US" altLang="ko-KR" sz="1400" dirty="0" err="1"/>
              <a:t>statbuf</a:t>
            </a:r>
            <a:r>
              <a:rPr lang="en-US" altLang="ko-KR" sz="14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/* file “foo” : </a:t>
            </a:r>
            <a:r>
              <a:rPr lang="en-US" altLang="ko-KR" sz="1400" dirty="0">
                <a:solidFill>
                  <a:srgbClr val="FF0000"/>
                </a:solidFill>
              </a:rPr>
              <a:t>turn on set-group-ID and turn off group-execute </a:t>
            </a:r>
            <a:r>
              <a:rPr lang="en-US" altLang="ko-KR" sz="1400" dirty="0"/>
              <a:t>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if (stat("</a:t>
            </a:r>
            <a:r>
              <a:rPr lang="en-US" altLang="ko-KR" sz="1400" dirty="0" err="1"/>
              <a:t>foo</a:t>
            </a:r>
            <a:r>
              <a:rPr lang="en-US" altLang="ko-KR" sz="1400" dirty="0"/>
              <a:t>", &amp;</a:t>
            </a:r>
            <a:r>
              <a:rPr lang="en-US" altLang="ko-KR" sz="1400" dirty="0" err="1"/>
              <a:t>statbuf</a:t>
            </a:r>
            <a:r>
              <a:rPr lang="en-US" altLang="ko-KR" sz="1400" dirty="0"/>
              <a:t>) &lt;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("stat(</a:t>
            </a:r>
            <a:r>
              <a:rPr lang="en-US" altLang="ko-KR" sz="1400" dirty="0" err="1"/>
              <a:t>foo</a:t>
            </a:r>
            <a:r>
              <a:rPr lang="en-US" altLang="ko-KR" sz="1400" dirty="0"/>
              <a:t>)");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foo</a:t>
            </a:r>
            <a:r>
              <a:rPr lang="en-US" altLang="ko-KR" sz="1400" dirty="0"/>
              <a:t>", (</a:t>
            </a:r>
            <a:r>
              <a:rPr lang="en-US" altLang="ko-KR" sz="1400" dirty="0" err="1"/>
              <a:t>statbuf.st_mode</a:t>
            </a:r>
            <a:r>
              <a:rPr lang="en-US" altLang="ko-KR" sz="1400" dirty="0"/>
              <a:t> &amp; ~S_IXGRP) | S_ISGID) &lt;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(</a:t>
            </a:r>
            <a:r>
              <a:rPr lang="en-US" altLang="ko-KR" sz="1400" dirty="0" err="1"/>
              <a:t>foo</a:t>
            </a:r>
            <a:r>
              <a:rPr lang="en-US" altLang="ko-KR" sz="1400" dirty="0"/>
              <a:t>)");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/* file “bar” : </a:t>
            </a:r>
            <a:r>
              <a:rPr lang="en-US" altLang="ko-KR" sz="1400" dirty="0">
                <a:solidFill>
                  <a:srgbClr val="FF0000"/>
                </a:solidFill>
              </a:rPr>
              <a:t>set absolute mode to "</a:t>
            </a:r>
            <a:r>
              <a:rPr lang="en-US" altLang="ko-KR" sz="1400" dirty="0" err="1">
                <a:solidFill>
                  <a:srgbClr val="FF0000"/>
                </a:solidFill>
              </a:rPr>
              <a:t>rw</a:t>
            </a:r>
            <a:r>
              <a:rPr lang="en-US" altLang="ko-KR" sz="1400" dirty="0">
                <a:solidFill>
                  <a:srgbClr val="FF0000"/>
                </a:solidFill>
              </a:rPr>
              <a:t>-r--r--" </a:t>
            </a:r>
            <a:r>
              <a:rPr lang="en-US" altLang="ko-KR" sz="1400" dirty="0"/>
              <a:t>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if (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("bar", S_IRUSR | S_IWUSR | S_IRGRP | S_IROTH) &lt; 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chmod</a:t>
            </a:r>
            <a:r>
              <a:rPr lang="en-US" altLang="ko-KR" sz="1400" dirty="0"/>
              <a:t>(bar)");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4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3072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4.5 Code</a:t>
            </a:r>
            <a:r>
              <a:rPr lang="ko-KR" altLang="en-US" dirty="0"/>
              <a:t> </a:t>
            </a:r>
            <a:r>
              <a:rPr lang="en-US" altLang="ko-KR" dirty="0"/>
              <a:t>4-3 : </a:t>
            </a:r>
            <a:r>
              <a:rPr lang="en-US" altLang="ko-KR" dirty="0" err="1"/>
              <a:t>chmod</a:t>
            </a:r>
            <a:r>
              <a:rPr lang="en-US" altLang="ko-KR" dirty="0"/>
              <a:t>() / </a:t>
            </a:r>
            <a:r>
              <a:rPr lang="en-US" altLang="ko-KR" dirty="0" err="1"/>
              <a:t>fchmod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0A31F64-9B46-4B60-9165-294461585A0D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4294967295"/>
          </p:nvPr>
        </p:nvSpPr>
        <p:spPr>
          <a:xfrm>
            <a:off x="1666910" y="1123951"/>
            <a:ext cx="9286875" cy="3890963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실행 결과</a:t>
            </a:r>
            <a:r>
              <a:rPr lang="en-US" altLang="ko-KR" sz="2000" dirty="0"/>
              <a:t>]</a:t>
            </a:r>
          </a:p>
          <a:p>
            <a:pPr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-------  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12:04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rw-rw-rw</a:t>
            </a:r>
            <a:r>
              <a:rPr lang="en-US" altLang="ko-KR" sz="2000" dirty="0"/>
              <a:t>-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12:04 </a:t>
            </a:r>
            <a:r>
              <a:rPr lang="en-US" altLang="ko-KR" sz="2000" dirty="0" err="1"/>
              <a:t>foo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$ ./</a:t>
            </a:r>
            <a:r>
              <a:rPr lang="en-US" altLang="ko-KR" sz="2000" dirty="0" err="1"/>
              <a:t>a.out</a:t>
            </a: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20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$ </a:t>
            </a:r>
            <a:r>
              <a:rPr lang="en-US" altLang="ko-KR" sz="2000" dirty="0" err="1"/>
              <a:t>ls</a:t>
            </a:r>
            <a:r>
              <a:rPr lang="en-US" altLang="ko-KR" sz="2000" dirty="0"/>
              <a:t> -l </a:t>
            </a:r>
            <a:r>
              <a:rPr lang="en-US" altLang="ko-KR" sz="2000" dirty="0" err="1"/>
              <a:t>foo</a:t>
            </a:r>
            <a:r>
              <a:rPr lang="en-US" altLang="ko-KR" sz="2000" dirty="0"/>
              <a:t>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-r--r--  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12:04 bar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2000" dirty="0"/>
              <a:t>-</a:t>
            </a:r>
            <a:r>
              <a:rPr lang="en-US" altLang="ko-KR" sz="2000" dirty="0" err="1"/>
              <a:t>rw-rw</a:t>
            </a:r>
            <a:r>
              <a:rPr lang="en-US" altLang="ko-KR" sz="2000" dirty="0" err="1">
                <a:solidFill>
                  <a:srgbClr val="FF0000"/>
                </a:solidFill>
              </a:rPr>
              <a:t>S</a:t>
            </a:r>
            <a:r>
              <a:rPr lang="en-US" altLang="ko-KR" sz="2000" dirty="0" err="1"/>
              <a:t>rw</a:t>
            </a:r>
            <a:r>
              <a:rPr lang="en-US" altLang="ko-KR" sz="2000" dirty="0"/>
              <a:t>-  1 </a:t>
            </a:r>
            <a:r>
              <a:rPr lang="en-US" altLang="ko-KR" sz="2000" dirty="0" err="1"/>
              <a:t>lsj</a:t>
            </a:r>
            <a:r>
              <a:rPr lang="en-US" altLang="ko-KR" sz="2000" dirty="0"/>
              <a:t>      </a:t>
            </a:r>
            <a:r>
              <a:rPr lang="ko-KR" altLang="en-US" sz="2000" dirty="0"/>
              <a:t>없음            </a:t>
            </a:r>
            <a:r>
              <a:rPr lang="en-US" altLang="ko-KR" sz="2000" dirty="0"/>
              <a:t>0 Jul 21 12:04 </a:t>
            </a:r>
            <a:r>
              <a:rPr lang="en-US" altLang="ko-KR" sz="2000" dirty="0" err="1"/>
              <a:t>foo</a:t>
            </a:r>
            <a:endParaRPr lang="en-US" altLang="ko-KR" sz="2000" dirty="0"/>
          </a:p>
        </p:txBody>
      </p:sp>
      <p:sp>
        <p:nvSpPr>
          <p:cNvPr id="3174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4.5 </a:t>
            </a:r>
            <a:r>
              <a:rPr lang="en-US" altLang="ko-KR" dirty="0" err="1"/>
              <a:t>chmod</a:t>
            </a:r>
            <a:r>
              <a:rPr lang="en-US" altLang="ko-KR" dirty="0"/>
              <a:t>() / </a:t>
            </a:r>
            <a:r>
              <a:rPr lang="en-US" altLang="ko-KR" dirty="0" err="1"/>
              <a:t>fchmod</a:t>
            </a:r>
            <a:r>
              <a:rPr lang="en-US" altLang="ko-KR" dirty="0"/>
              <a:t>() :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3E914A0-7C03-4BD8-8E9A-10244F58868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24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1703389" y="1123951"/>
            <a:ext cx="9285287" cy="5173663"/>
          </a:xfrm>
          <a:ln>
            <a:solidFill>
              <a:schemeClr val="tx1"/>
            </a:solidFill>
          </a:ln>
        </p:spPr>
        <p:txBody>
          <a:bodyPr>
            <a:normAutofit fontScale="5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 /* </a:t>
            </a:r>
            <a:r>
              <a:rPr lang="en-US" altLang="ko-KR" sz="1200" dirty="0" err="1"/>
              <a:t>utime.c</a:t>
            </a:r>
            <a:r>
              <a:rPr lang="en-US" altLang="ko-KR" sz="1200" dirty="0"/>
              <a:t>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#include &lt;sys/</a:t>
            </a:r>
            <a:r>
              <a:rPr lang="en-US" altLang="ko-KR" sz="1200" dirty="0" err="1"/>
              <a:t>stat.h</a:t>
            </a:r>
            <a:r>
              <a:rPr lang="en-US" altLang="ko-KR" sz="12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fcntl.h</a:t>
            </a:r>
            <a:r>
              <a:rPr lang="en-US" altLang="ko-KR" sz="12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utime.h</a:t>
            </a:r>
            <a:r>
              <a:rPr lang="en-US" altLang="ko-KR" sz="12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#include "</a:t>
            </a:r>
            <a:r>
              <a:rPr lang="en-US" altLang="ko-KR" sz="1200" dirty="0" err="1"/>
              <a:t>error.h</a:t>
            </a:r>
            <a:r>
              <a:rPr lang="en-US" altLang="ko-KR" sz="1200" dirty="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, char *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[])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  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stat    </a:t>
            </a:r>
            <a:r>
              <a:rPr lang="en-US" altLang="ko-KR" sz="1200" dirty="0" err="1"/>
              <a:t>statbuf</a:t>
            </a:r>
            <a:r>
              <a:rPr lang="en-US" altLang="ko-KR" sz="12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</a:t>
            </a:r>
            <a:r>
              <a:rPr lang="en-US" altLang="ko-KR" sz="1200" dirty="0" err="1"/>
              <a:t>struct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utimbuf</a:t>
            </a:r>
            <a:r>
              <a:rPr lang="en-US" altLang="ko-KR" sz="1200" dirty="0"/>
              <a:t>  </a:t>
            </a:r>
            <a:r>
              <a:rPr lang="en-US" altLang="ko-KR" sz="1200" dirty="0" err="1"/>
              <a:t>timebuf</a:t>
            </a:r>
            <a:r>
              <a:rPr lang="en-US" altLang="ko-KR" sz="12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for (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= 1;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 &lt; </a:t>
            </a:r>
            <a:r>
              <a:rPr lang="en-US" altLang="ko-KR" sz="1200" dirty="0" err="1"/>
              <a:t>argc</a:t>
            </a:r>
            <a:r>
              <a:rPr lang="en-US" altLang="ko-KR" sz="1200" dirty="0"/>
              <a:t>; </a:t>
            </a:r>
            <a:r>
              <a:rPr lang="en-US" altLang="ko-KR" sz="1200" dirty="0" err="1"/>
              <a:t>i</a:t>
            </a:r>
            <a:r>
              <a:rPr lang="en-US" altLang="ko-KR" sz="1200" dirty="0"/>
              <a:t>++)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if (stat(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&amp;</a:t>
            </a:r>
            <a:r>
              <a:rPr lang="en-US" altLang="ko-KR" sz="1200" dirty="0" err="1"/>
              <a:t>statbuf</a:t>
            </a:r>
            <a:r>
              <a:rPr lang="en-US" altLang="ko-KR" sz="1200" dirty="0"/>
              <a:t>) &lt; 0) /* fetch current times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if (open(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O_RDWR | O_TRUNC) &lt; 0)  /* truncate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2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timebuf.actime</a:t>
            </a:r>
            <a:r>
              <a:rPr lang="en-US" altLang="ko-KR" sz="1200" dirty="0"/>
              <a:t>  = </a:t>
            </a:r>
            <a:r>
              <a:rPr lang="en-US" altLang="ko-KR" sz="1200" dirty="0" err="1"/>
              <a:t>statbuf.st_atime</a:t>
            </a:r>
            <a:r>
              <a:rPr lang="en-US" altLang="ko-KR" sz="12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</a:t>
            </a:r>
            <a:r>
              <a:rPr lang="en-US" altLang="ko-KR" sz="1200" dirty="0" err="1"/>
              <a:t>timebuf.modtime</a:t>
            </a:r>
            <a:r>
              <a:rPr lang="en-US" altLang="ko-KR" sz="1200" dirty="0"/>
              <a:t> = </a:t>
            </a:r>
            <a:r>
              <a:rPr lang="en-US" altLang="ko-KR" sz="1200" dirty="0" err="1"/>
              <a:t>statbuf.st_mtime</a:t>
            </a:r>
            <a:r>
              <a:rPr lang="en-US" altLang="ko-KR" sz="1200" dirty="0"/>
              <a:t>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if (</a:t>
            </a:r>
            <a:r>
              <a:rPr lang="en-US" altLang="ko-KR" sz="1200" dirty="0" err="1"/>
              <a:t>utime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], &amp;</a:t>
            </a:r>
            <a:r>
              <a:rPr lang="en-US" altLang="ko-KR" sz="1200" dirty="0" err="1"/>
              <a:t>timebuf</a:t>
            </a:r>
            <a:r>
              <a:rPr lang="en-US" altLang="ko-KR" sz="1200" dirty="0"/>
              <a:t>) &lt; 0)  /* reset times */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   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</a:t>
            </a:r>
            <a:r>
              <a:rPr lang="en-US" altLang="ko-KR" sz="1200" dirty="0" err="1"/>
              <a:t>argv</a:t>
            </a:r>
            <a:r>
              <a:rPr lang="en-US" altLang="ko-KR" sz="1200" dirty="0"/>
              <a:t>[</a:t>
            </a:r>
            <a:r>
              <a:rPr lang="en-US" altLang="ko-KR" sz="1200" dirty="0" err="1"/>
              <a:t>i</a:t>
            </a:r>
            <a:r>
              <a:rPr lang="en-US" altLang="ko-KR" sz="1200" dirty="0"/>
              <a:t>]);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200" dirty="0"/>
              <a:t>}</a:t>
            </a:r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4.7 Code</a:t>
            </a:r>
            <a:r>
              <a:rPr lang="ko-KR" altLang="en-US" dirty="0"/>
              <a:t> </a:t>
            </a:r>
            <a:r>
              <a:rPr lang="en-US" altLang="ko-KR" dirty="0"/>
              <a:t>4-4 : </a:t>
            </a:r>
            <a:r>
              <a:rPr lang="en-US" altLang="ko-KR" dirty="0" err="1"/>
              <a:t>utime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BD66077-5D3F-48D8-B7AE-4460E3437A4F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25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1703389" y="1123951"/>
            <a:ext cx="9285287" cy="1742229"/>
          </a:xfrm>
        </p:spPr>
        <p:txBody>
          <a:bodyPr/>
          <a:lstStyle/>
          <a:p>
            <a:r>
              <a:rPr lang="ko-KR" altLang="en-US" sz="2000" dirty="0"/>
              <a:t>앞 슬라이드의 예제 실행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utime.c</a:t>
            </a:r>
            <a:r>
              <a:rPr lang="en-US" altLang="ko-KR" sz="2000" dirty="0"/>
              <a:t>)</a:t>
            </a:r>
          </a:p>
          <a:p>
            <a:pPr lvl="1">
              <a:buFontTx/>
              <a:buNone/>
            </a:pPr>
            <a:r>
              <a:rPr lang="en-US" altLang="ko-KR" sz="1800" dirty="0"/>
              <a:t>1) </a:t>
            </a:r>
            <a:r>
              <a:rPr lang="ko-KR" altLang="en-US" sz="1800" dirty="0"/>
              <a:t>파일의 내용을 </a:t>
            </a:r>
            <a:r>
              <a:rPr lang="en-US" altLang="ko-KR" sz="1800" dirty="0"/>
              <a:t>truncate </a:t>
            </a:r>
            <a:r>
              <a:rPr lang="ko-KR" altLang="en-US" sz="1800" dirty="0"/>
              <a:t>하기 전에 파일의 </a:t>
            </a:r>
            <a:r>
              <a:rPr lang="en-US" altLang="ko-KR" sz="1800" dirty="0" err="1"/>
              <a:t>utime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atime</a:t>
            </a:r>
            <a:r>
              <a:rPr lang="ko-KR" altLang="en-US" sz="1800" dirty="0"/>
              <a:t>을 읽음</a:t>
            </a:r>
          </a:p>
          <a:p>
            <a:pPr lvl="1">
              <a:buFontTx/>
              <a:buNone/>
            </a:pPr>
            <a:r>
              <a:rPr lang="en-US" altLang="ko-KR" sz="1800" dirty="0"/>
              <a:t>2) </a:t>
            </a:r>
            <a:r>
              <a:rPr lang="ko-KR" altLang="en-US" sz="1800" dirty="0"/>
              <a:t>파일의 내용을 </a:t>
            </a:r>
            <a:r>
              <a:rPr lang="en-US" altLang="ko-KR" sz="1800" dirty="0"/>
              <a:t>truncate </a:t>
            </a:r>
            <a:r>
              <a:rPr lang="ko-KR" altLang="en-US" sz="1800" dirty="0"/>
              <a:t>하면 </a:t>
            </a:r>
            <a:r>
              <a:rPr lang="en-US" altLang="ko-KR" sz="1800" dirty="0" err="1"/>
              <a:t>utime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atime</a:t>
            </a:r>
            <a:r>
              <a:rPr lang="ko-KR" altLang="en-US" sz="1800" dirty="0"/>
              <a:t>이 현재 시각으로 변경됨</a:t>
            </a:r>
          </a:p>
          <a:p>
            <a:pPr lvl="1">
              <a:buFontTx/>
              <a:buNone/>
            </a:pPr>
            <a:r>
              <a:rPr lang="en-US" altLang="ko-KR" sz="1800" dirty="0"/>
              <a:t>3) </a:t>
            </a:r>
            <a:r>
              <a:rPr lang="ko-KR" altLang="en-US" sz="1800" dirty="0"/>
              <a:t>저장해둔 </a:t>
            </a:r>
            <a:r>
              <a:rPr lang="en-US" altLang="ko-KR" sz="1800" dirty="0" err="1"/>
              <a:t>utime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atime</a:t>
            </a:r>
            <a:r>
              <a:rPr lang="ko-KR" altLang="en-US" sz="1800" dirty="0"/>
              <a:t>으로 복구</a:t>
            </a:r>
          </a:p>
          <a:p>
            <a:pPr lvl="1">
              <a:buFontTx/>
              <a:buNone/>
            </a:pPr>
            <a:r>
              <a:rPr lang="en-US" altLang="ko-KR" sz="1800" dirty="0"/>
              <a:t>4) </a:t>
            </a:r>
            <a:r>
              <a:rPr lang="ko-KR" altLang="en-US" sz="1800" dirty="0"/>
              <a:t>파일의 크기는 </a:t>
            </a:r>
            <a:r>
              <a:rPr lang="en-US" altLang="ko-KR" sz="1800" dirty="0"/>
              <a:t>0</a:t>
            </a:r>
            <a:r>
              <a:rPr lang="ko-KR" altLang="en-US" sz="1800" dirty="0"/>
              <a:t>으로 변화했지만 </a:t>
            </a:r>
            <a:r>
              <a:rPr lang="en-US" altLang="ko-KR" sz="1800" dirty="0" err="1"/>
              <a:t>utime</a:t>
            </a:r>
            <a:r>
              <a:rPr lang="ko-KR" altLang="en-US" sz="1800" dirty="0"/>
              <a:t>과 </a:t>
            </a:r>
            <a:r>
              <a:rPr lang="en-US" altLang="ko-KR" sz="1800" dirty="0" err="1"/>
              <a:t>atime</a:t>
            </a:r>
            <a:r>
              <a:rPr lang="ko-KR" altLang="en-US" sz="1800" dirty="0"/>
              <a:t>은 변화 없음</a:t>
            </a:r>
          </a:p>
        </p:txBody>
      </p:sp>
      <p:sp>
        <p:nvSpPr>
          <p:cNvPr id="3789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4.7 </a:t>
            </a:r>
            <a:r>
              <a:rPr lang="en-US" altLang="ko-KR" dirty="0" err="1"/>
              <a:t>utime</a:t>
            </a:r>
            <a:r>
              <a:rPr lang="en-US" altLang="ko-KR" dirty="0"/>
              <a:t>() : </a:t>
            </a:r>
            <a:r>
              <a:rPr lang="ko-KR" altLang="en-US" dirty="0"/>
              <a:t>예제</a:t>
            </a:r>
          </a:p>
        </p:txBody>
      </p:sp>
      <p:sp>
        <p:nvSpPr>
          <p:cNvPr id="37893" name="내용 개체 틀 2"/>
          <p:cNvSpPr>
            <a:spLocks noGrp="1"/>
          </p:cNvSpPr>
          <p:nvPr>
            <p:ph idx="4294967295"/>
          </p:nvPr>
        </p:nvSpPr>
        <p:spPr>
          <a:xfrm>
            <a:off x="1809750" y="3214688"/>
            <a:ext cx="9285288" cy="289401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None/>
            </a:pPr>
            <a:r>
              <a:rPr lang="en-US" altLang="ko-KR" sz="1800" dirty="0"/>
              <a:t>[</a:t>
            </a:r>
            <a:r>
              <a:rPr lang="ko-KR" altLang="en-US" sz="1800" dirty="0"/>
              <a:t>실행 결과</a:t>
            </a:r>
            <a:r>
              <a:rPr lang="en-US" altLang="ko-KR" sz="1800" dirty="0"/>
              <a:t>]</a:t>
            </a:r>
          </a:p>
          <a:p>
            <a:pPr>
              <a:lnSpc>
                <a:spcPct val="90000"/>
              </a:lnSpc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% </a:t>
            </a:r>
            <a:r>
              <a:rPr lang="en-US" altLang="ko-KR" sz="1800" dirty="0" err="1"/>
              <a:t>ls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lu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afile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  1 </a:t>
            </a:r>
            <a:r>
              <a:rPr lang="en-US" altLang="ko-KR" sz="1800" dirty="0" err="1"/>
              <a:t>lsj</a:t>
            </a:r>
            <a:r>
              <a:rPr lang="en-US" altLang="ko-KR" sz="1800" dirty="0"/>
              <a:t>   user          14  Jul  1  09:10 </a:t>
            </a:r>
            <a:r>
              <a:rPr lang="en-US" altLang="ko-KR" sz="1800" dirty="0" err="1"/>
              <a:t>afile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% 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afile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% </a:t>
            </a:r>
            <a:r>
              <a:rPr lang="en-US" altLang="ko-KR" sz="1800" dirty="0" err="1"/>
              <a:t>ls</a:t>
            </a:r>
            <a:r>
              <a:rPr lang="en-US" altLang="ko-KR" sz="1800" dirty="0"/>
              <a:t> -</a:t>
            </a:r>
            <a:r>
              <a:rPr lang="en-US" altLang="ko-KR" sz="1800" dirty="0" err="1"/>
              <a:t>lu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afile</a:t>
            </a:r>
            <a:endParaRPr lang="en-US" altLang="ko-KR" sz="18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-</a:t>
            </a:r>
            <a:r>
              <a:rPr lang="en-US" altLang="ko-KR" sz="1800" dirty="0" err="1"/>
              <a:t>rw</a:t>
            </a:r>
            <a:r>
              <a:rPr lang="en-US" altLang="ko-KR" sz="1800" dirty="0"/>
              <a:t>-r--r--   1 </a:t>
            </a:r>
            <a:r>
              <a:rPr lang="en-US" altLang="ko-KR" sz="1800" dirty="0" err="1"/>
              <a:t>lsj</a:t>
            </a:r>
            <a:r>
              <a:rPr lang="en-US" altLang="ko-KR" sz="1800" dirty="0"/>
              <a:t>   user           0  Jul  1  09:10 </a:t>
            </a:r>
            <a:r>
              <a:rPr lang="en-US" altLang="ko-KR" sz="1800" dirty="0" err="1"/>
              <a:t>afile</a:t>
            </a:r>
            <a:endParaRPr lang="en-US" altLang="ko-KR" sz="18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6814FE0-A216-491A-B2A4-6D2F124EAEC3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26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6083" name="내용 개체 틀 2"/>
          <p:cNvSpPr>
            <a:spLocks noGrp="1"/>
          </p:cNvSpPr>
          <p:nvPr>
            <p:ph idx="4294967295"/>
          </p:nvPr>
        </p:nvSpPr>
        <p:spPr>
          <a:xfrm>
            <a:off x="1666910" y="1123950"/>
            <a:ext cx="9286875" cy="2708648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</a:t>
            </a:r>
            <a:r>
              <a:rPr lang="en-US" altLang="ko-KR" sz="1800" dirty="0" err="1">
                <a:cs typeface="MD개성체"/>
              </a:rPr>
              <a:t>stdio.h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&lt;sys/</a:t>
            </a:r>
            <a:r>
              <a:rPr lang="en-US" altLang="ko-KR" sz="1800" dirty="0" err="1">
                <a:cs typeface="MD개성체"/>
              </a:rPr>
              <a:t>types.h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</a:t>
            </a:r>
            <a:r>
              <a:rPr lang="en-US" altLang="ko-KR" sz="1800" dirty="0" err="1">
                <a:cs typeface="MD개성체"/>
              </a:rPr>
              <a:t>unistd.h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</a:t>
            </a:r>
            <a:r>
              <a:rPr lang="en-US" altLang="ko-KR" sz="1800" dirty="0" err="1">
                <a:cs typeface="MD개성체"/>
              </a:rPr>
              <a:t>string.h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&lt;sys/</a:t>
            </a:r>
            <a:r>
              <a:rPr lang="en-US" altLang="ko-KR" sz="1800" dirty="0" err="1">
                <a:cs typeface="MD개성체"/>
              </a:rPr>
              <a:t>stat.h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endParaRPr lang="en-US" altLang="ko-KR" sz="1800" dirty="0">
              <a:cs typeface="MD개성체"/>
            </a:endParaRPr>
          </a:p>
          <a:p>
            <a:pPr marL="0" indent="0">
              <a:buNone/>
            </a:pPr>
            <a:r>
              <a:rPr lang="en-US" altLang="ko-KR" sz="1800" dirty="0">
                <a:cs typeface="MD개성체"/>
              </a:rPr>
              <a:t>#include &lt;</a:t>
            </a:r>
            <a:r>
              <a:rPr lang="en-US" altLang="ko-KR" sz="1800" dirty="0" err="1">
                <a:cs typeface="MD개성체"/>
              </a:rPr>
              <a:t>dirent.h</a:t>
            </a:r>
            <a:r>
              <a:rPr lang="en-US" altLang="ko-KR" sz="1800" dirty="0">
                <a:cs typeface="MD개성체"/>
              </a:rPr>
              <a:t>&gt;</a:t>
            </a:r>
          </a:p>
          <a:p>
            <a:pPr marL="0" indent="0">
              <a:buNone/>
            </a:pPr>
            <a:r>
              <a:rPr lang="en-US" altLang="ko-KR" sz="1800" dirty="0" err="1">
                <a:cs typeface="MD개성체"/>
              </a:rPr>
              <a:t>typedef</a:t>
            </a:r>
            <a:r>
              <a:rPr lang="en-US" altLang="ko-KR" sz="1800" dirty="0">
                <a:cs typeface="MD개성체"/>
              </a:rPr>
              <a:t> </a:t>
            </a:r>
            <a:r>
              <a:rPr lang="en-US" altLang="ko-KR" sz="1800" dirty="0" err="1">
                <a:cs typeface="MD개성체"/>
              </a:rPr>
              <a:t>struct</a:t>
            </a:r>
            <a:r>
              <a:rPr lang="en-US" altLang="ko-KR" sz="1800" dirty="0">
                <a:cs typeface="MD개성체"/>
              </a:rPr>
              <a:t> </a:t>
            </a:r>
            <a:r>
              <a:rPr lang="en-US" altLang="ko-KR" sz="1800" dirty="0" err="1">
                <a:cs typeface="MD개성체"/>
              </a:rPr>
              <a:t>dirent</a:t>
            </a:r>
            <a:r>
              <a:rPr lang="en-US" altLang="ko-KR" sz="1800" dirty="0">
                <a:cs typeface="MD개성체"/>
              </a:rPr>
              <a:t> </a:t>
            </a:r>
            <a:r>
              <a:rPr lang="en-US" altLang="ko-KR" sz="1800" dirty="0" err="1">
                <a:cs typeface="MD개성체"/>
              </a:rPr>
              <a:t>Dirent</a:t>
            </a:r>
            <a:r>
              <a:rPr lang="en-US" altLang="ko-KR" sz="1800" dirty="0">
                <a:cs typeface="MD개성체"/>
              </a:rPr>
              <a:t>;</a:t>
            </a:r>
          </a:p>
        </p:txBody>
      </p:sp>
      <p:sp>
        <p:nvSpPr>
          <p:cNvPr id="46084" name="제목 3"/>
          <p:cNvSpPr>
            <a:spLocks noGrp="1"/>
          </p:cNvSpPr>
          <p:nvPr>
            <p:ph type="title" idx="4294967295"/>
          </p:nvPr>
        </p:nvSpPr>
        <p:spPr>
          <a:xfrm>
            <a:off x="1776413" y="157163"/>
            <a:ext cx="8248650" cy="696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4.9 </a:t>
            </a:r>
            <a:r>
              <a:rPr lang="en-US" altLang="ko-KR" dirty="0" err="1"/>
              <a:t>mkdir</a:t>
            </a:r>
            <a:r>
              <a:rPr lang="en-US" altLang="ko-KR" dirty="0"/>
              <a:t>() / </a:t>
            </a:r>
            <a:r>
              <a:rPr lang="en-US" altLang="ko-KR" dirty="0" err="1"/>
              <a:t>opendir</a:t>
            </a:r>
            <a:r>
              <a:rPr lang="en-US" altLang="ko-KR" dirty="0"/>
              <a:t>() / </a:t>
            </a:r>
            <a:r>
              <a:rPr lang="en-US" altLang="ko-KR" dirty="0" err="1"/>
              <a:t>readdir</a:t>
            </a:r>
            <a:r>
              <a:rPr lang="en-US" altLang="ko-KR" dirty="0"/>
              <a:t>() / </a:t>
            </a:r>
            <a:r>
              <a:rPr lang="en-US" altLang="ko-KR" dirty="0" err="1"/>
              <a:t>closedir</a:t>
            </a:r>
            <a:r>
              <a:rPr lang="en-US" altLang="ko-KR" dirty="0"/>
              <a:t>() / </a:t>
            </a:r>
            <a:r>
              <a:rPr lang="en-US" altLang="ko-KR" dirty="0" err="1"/>
              <a:t>rewinddir</a:t>
            </a:r>
            <a:r>
              <a:rPr lang="en-US" altLang="ko-KR" dirty="0"/>
              <a:t>() / </a:t>
            </a:r>
            <a:r>
              <a:rPr lang="en-US" altLang="ko-KR" dirty="0" err="1"/>
              <a:t>rmdir</a:t>
            </a:r>
            <a:r>
              <a:rPr lang="en-US" altLang="ko-KR" dirty="0"/>
              <a:t>() :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7A10AAC-E625-42F9-9761-475EE84DEEC1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27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7107" name="내용 개체 틀 2"/>
          <p:cNvSpPr>
            <a:spLocks noGrp="1"/>
          </p:cNvSpPr>
          <p:nvPr>
            <p:ph idx="4294967295"/>
          </p:nvPr>
        </p:nvSpPr>
        <p:spPr>
          <a:xfrm>
            <a:off x="1738348" y="1000109"/>
            <a:ext cx="9286875" cy="5386387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ko-KR" sz="1200" dirty="0" err="1">
                <a:cs typeface="MD개성체"/>
              </a:rPr>
              <a:t>int</a:t>
            </a:r>
            <a:r>
              <a:rPr lang="en-US" altLang="ko-KR" sz="1200" dirty="0">
                <a:cs typeface="MD개성체"/>
              </a:rPr>
              <a:t> main(</a:t>
            </a:r>
            <a:r>
              <a:rPr lang="en-US" altLang="ko-KR" sz="1200" dirty="0" err="1">
                <a:cs typeface="MD개성체"/>
              </a:rPr>
              <a:t>int</a:t>
            </a:r>
            <a:r>
              <a:rPr lang="en-US" altLang="ko-KR" sz="1200" dirty="0">
                <a:cs typeface="MD개성체"/>
              </a:rPr>
              <a:t> </a:t>
            </a:r>
            <a:r>
              <a:rPr lang="en-US" altLang="ko-KR" sz="1200" dirty="0" err="1">
                <a:cs typeface="MD개성체"/>
              </a:rPr>
              <a:t>argc</a:t>
            </a:r>
            <a:r>
              <a:rPr lang="en-US" altLang="ko-KR" sz="1200" dirty="0">
                <a:cs typeface="MD개성체"/>
              </a:rPr>
              <a:t>, char *</a:t>
            </a:r>
            <a:r>
              <a:rPr lang="en-US" altLang="ko-KR" sz="1200" dirty="0" err="1">
                <a:cs typeface="MD개성체"/>
              </a:rPr>
              <a:t>argv</a:t>
            </a:r>
            <a:r>
              <a:rPr lang="en-US" altLang="ko-KR" sz="1200" dirty="0">
                <a:cs typeface="MD개성체"/>
              </a:rPr>
              <a:t>[])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{</a:t>
            </a:r>
          </a:p>
          <a:p>
            <a:pPr marL="0" indent="0">
              <a:buNone/>
            </a:pPr>
            <a:r>
              <a:rPr lang="en-US" altLang="ko-KR" sz="1200" dirty="0" err="1">
                <a:cs typeface="MD개성체"/>
              </a:rPr>
              <a:t>Dirent</a:t>
            </a:r>
            <a:r>
              <a:rPr lang="en-US" altLang="ko-KR" sz="1200" dirty="0">
                <a:cs typeface="MD개성체"/>
              </a:rPr>
              <a:t> *</a:t>
            </a:r>
            <a:r>
              <a:rPr lang="en-US" altLang="ko-KR" sz="1200" dirty="0" err="1">
                <a:cs typeface="MD개성체"/>
              </a:rPr>
              <a:t>dp</a:t>
            </a:r>
            <a:r>
              <a:rPr lang="en-US" altLang="ko-KR" sz="1200" dirty="0">
                <a:cs typeface="MD개성체"/>
              </a:rPr>
              <a:t>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DIR *</a:t>
            </a:r>
            <a:r>
              <a:rPr lang="en-US" altLang="ko-KR" sz="1200" dirty="0" err="1">
                <a:cs typeface="MD개성체"/>
              </a:rPr>
              <a:t>dir_fd</a:t>
            </a:r>
            <a:r>
              <a:rPr lang="en-US" altLang="ko-KR" sz="1200" dirty="0">
                <a:cs typeface="MD개성체"/>
              </a:rPr>
              <a:t>;</a:t>
            </a:r>
          </a:p>
          <a:p>
            <a:pPr marL="0" indent="0">
              <a:buNone/>
            </a:pPr>
            <a:endParaRPr lang="en-US" altLang="ko-KR" sz="1200" dirty="0">
              <a:cs typeface="MD개성체"/>
            </a:endParaRP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while(--</a:t>
            </a:r>
            <a:r>
              <a:rPr lang="en-US" altLang="ko-KR" sz="1200" dirty="0" err="1">
                <a:cs typeface="MD개성체"/>
              </a:rPr>
              <a:t>argc</a:t>
            </a:r>
            <a:r>
              <a:rPr lang="en-US" altLang="ko-KR" sz="1200" dirty="0">
                <a:cs typeface="MD개성체"/>
              </a:rPr>
              <a:t> &gt; 0)	{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if(!(</a:t>
            </a:r>
            <a:r>
              <a:rPr lang="en-US" altLang="ko-KR" sz="1200" dirty="0" err="1">
                <a:cs typeface="MD개성체"/>
              </a:rPr>
              <a:t>dir_fd</a:t>
            </a:r>
            <a:r>
              <a:rPr lang="en-US" altLang="ko-KR" sz="1200" dirty="0">
                <a:cs typeface="MD개성체"/>
              </a:rPr>
              <a:t>=</a:t>
            </a:r>
            <a:r>
              <a:rPr lang="en-US" altLang="ko-KR" sz="1200" dirty="0" err="1">
                <a:cs typeface="MD개성체"/>
              </a:rPr>
              <a:t>opendir</a:t>
            </a:r>
            <a:r>
              <a:rPr lang="en-US" altLang="ko-KR" sz="1200" dirty="0">
                <a:cs typeface="MD개성체"/>
              </a:rPr>
              <a:t>(*++</a:t>
            </a:r>
            <a:r>
              <a:rPr lang="en-US" altLang="ko-KR" sz="1200" dirty="0" err="1">
                <a:cs typeface="MD개성체"/>
              </a:rPr>
              <a:t>argv</a:t>
            </a:r>
            <a:r>
              <a:rPr lang="en-US" altLang="ko-KR" sz="1200" dirty="0">
                <a:cs typeface="MD개성체"/>
              </a:rPr>
              <a:t>)))	{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if(</a:t>
            </a:r>
            <a:r>
              <a:rPr lang="en-US" altLang="ko-KR" sz="1200" dirty="0" err="1">
                <a:cs typeface="MD개성체"/>
              </a:rPr>
              <a:t>mkdir</a:t>
            </a:r>
            <a:r>
              <a:rPr lang="en-US" altLang="ko-KR" sz="1200" dirty="0">
                <a:cs typeface="MD개성체"/>
              </a:rPr>
              <a:t>(*</a:t>
            </a:r>
            <a:r>
              <a:rPr lang="en-US" altLang="ko-KR" sz="1200" dirty="0" err="1">
                <a:cs typeface="MD개성체"/>
              </a:rPr>
              <a:t>argv</a:t>
            </a:r>
            <a:r>
              <a:rPr lang="en-US" altLang="ko-KR" sz="1200" dirty="0">
                <a:cs typeface="MD개성체"/>
              </a:rPr>
              <a:t>, S_IRWXU|S_IRWXG|S_IRWXO)==-1)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	</a:t>
            </a:r>
            <a:r>
              <a:rPr lang="en-US" altLang="ko-KR" sz="1200" dirty="0" err="1">
                <a:cs typeface="MD개성체"/>
              </a:rPr>
              <a:t>perror</a:t>
            </a:r>
            <a:r>
              <a:rPr lang="en-US" altLang="ko-KR" sz="1200" dirty="0">
                <a:cs typeface="MD개성체"/>
              </a:rPr>
              <a:t>("</a:t>
            </a:r>
            <a:r>
              <a:rPr lang="en-US" altLang="ko-KR" sz="1200" dirty="0" err="1">
                <a:cs typeface="MD개성체"/>
              </a:rPr>
              <a:t>opendir</a:t>
            </a:r>
            <a:r>
              <a:rPr lang="en-US" altLang="ko-KR" sz="1200" dirty="0">
                <a:cs typeface="MD개성체"/>
              </a:rPr>
              <a:t>");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continue;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}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for(</a:t>
            </a:r>
            <a:r>
              <a:rPr lang="en-US" altLang="ko-KR" sz="1200" dirty="0" err="1">
                <a:cs typeface="MD개성체"/>
              </a:rPr>
              <a:t>int</a:t>
            </a:r>
            <a:r>
              <a:rPr lang="en-US" altLang="ko-KR" sz="1200" dirty="0">
                <a:cs typeface="MD개성체"/>
              </a:rPr>
              <a:t> </a:t>
            </a:r>
            <a:r>
              <a:rPr lang="en-US" altLang="ko-KR" sz="1200" dirty="0" err="1">
                <a:cs typeface="MD개성체"/>
              </a:rPr>
              <a:t>i</a:t>
            </a:r>
            <a:r>
              <a:rPr lang="en-US" altLang="ko-KR" sz="1200" dirty="0">
                <a:cs typeface="MD개성체"/>
              </a:rPr>
              <a:t>=0; </a:t>
            </a:r>
            <a:r>
              <a:rPr lang="en-US" altLang="ko-KR" sz="1200" dirty="0" err="1">
                <a:cs typeface="MD개성체"/>
              </a:rPr>
              <a:t>i</a:t>
            </a:r>
            <a:r>
              <a:rPr lang="en-US" altLang="ko-KR" sz="1200" dirty="0">
                <a:cs typeface="MD개성체"/>
              </a:rPr>
              <a:t>&lt;2; </a:t>
            </a:r>
            <a:r>
              <a:rPr lang="en-US" altLang="ko-KR" sz="1200" dirty="0" err="1">
                <a:cs typeface="MD개성체"/>
              </a:rPr>
              <a:t>i</a:t>
            </a:r>
            <a:r>
              <a:rPr lang="en-US" altLang="ko-KR" sz="1200" dirty="0">
                <a:cs typeface="MD개성체"/>
              </a:rPr>
              <a:t>++)	{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</a:t>
            </a:r>
            <a:r>
              <a:rPr lang="en-US" altLang="ko-KR" sz="1200" dirty="0" err="1">
                <a:cs typeface="MD개성체"/>
              </a:rPr>
              <a:t>int</a:t>
            </a:r>
            <a:r>
              <a:rPr lang="en-US" altLang="ko-KR" sz="1200" dirty="0">
                <a:cs typeface="MD개성체"/>
              </a:rPr>
              <a:t> </a:t>
            </a:r>
            <a:r>
              <a:rPr lang="en-US" altLang="ko-KR" sz="1200" dirty="0" err="1">
                <a:cs typeface="MD개성체"/>
              </a:rPr>
              <a:t>cnt</a:t>
            </a:r>
            <a:r>
              <a:rPr lang="en-US" altLang="ko-KR" sz="1200" dirty="0">
                <a:cs typeface="MD개성체"/>
              </a:rPr>
              <a:t>=0;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for(; </a:t>
            </a:r>
            <a:r>
              <a:rPr lang="en-US" altLang="ko-KR" sz="1200" dirty="0" err="1">
                <a:cs typeface="MD개성체"/>
              </a:rPr>
              <a:t>dp</a:t>
            </a:r>
            <a:r>
              <a:rPr lang="en-US" altLang="ko-KR" sz="1200" dirty="0">
                <a:cs typeface="MD개성체"/>
              </a:rPr>
              <a:t>=</a:t>
            </a:r>
            <a:r>
              <a:rPr lang="en-US" altLang="ko-KR" sz="1200" dirty="0" err="1">
                <a:cs typeface="MD개성체"/>
              </a:rPr>
              <a:t>readdir</a:t>
            </a:r>
            <a:r>
              <a:rPr lang="en-US" altLang="ko-KR" sz="1200" dirty="0">
                <a:cs typeface="MD개성체"/>
              </a:rPr>
              <a:t>(</a:t>
            </a:r>
            <a:r>
              <a:rPr lang="en-US" altLang="ko-KR" sz="1200" dirty="0" err="1">
                <a:cs typeface="MD개성체"/>
              </a:rPr>
              <a:t>dir_fd</a:t>
            </a:r>
            <a:r>
              <a:rPr lang="en-US" altLang="ko-KR" sz="1200" dirty="0">
                <a:cs typeface="MD개성체"/>
              </a:rPr>
              <a:t>); )	{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	if(</a:t>
            </a:r>
            <a:r>
              <a:rPr lang="en-US" altLang="ko-KR" sz="1200" dirty="0" err="1">
                <a:cs typeface="MD개성체"/>
              </a:rPr>
              <a:t>i</a:t>
            </a:r>
            <a:r>
              <a:rPr lang="en-US" altLang="ko-KR" sz="1200" dirty="0">
                <a:cs typeface="MD개성체"/>
              </a:rPr>
              <a:t>) </a:t>
            </a:r>
            <a:r>
              <a:rPr lang="en-US" altLang="ko-KR" sz="1200" dirty="0" err="1">
                <a:cs typeface="MD개성체"/>
              </a:rPr>
              <a:t>printf</a:t>
            </a:r>
            <a:r>
              <a:rPr lang="en-US" altLang="ko-KR" sz="1200" dirty="0">
                <a:cs typeface="MD개성체"/>
              </a:rPr>
              <a:t>(%s\n, </a:t>
            </a:r>
            <a:r>
              <a:rPr lang="en-US" altLang="ko-KR" sz="1200" dirty="0" err="1">
                <a:cs typeface="MD개성체"/>
              </a:rPr>
              <a:t>dp</a:t>
            </a:r>
            <a:r>
              <a:rPr lang="en-US" altLang="ko-KR" sz="1200" dirty="0">
                <a:cs typeface="MD개성체"/>
              </a:rPr>
              <a:t>-&gt;</a:t>
            </a:r>
            <a:r>
              <a:rPr lang="en-US" altLang="ko-KR" sz="1200" dirty="0" err="1">
                <a:cs typeface="MD개성체"/>
              </a:rPr>
              <a:t>d_name</a:t>
            </a:r>
            <a:r>
              <a:rPr lang="en-US" altLang="ko-KR" sz="1200" dirty="0">
                <a:cs typeface="MD개성체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	if(</a:t>
            </a:r>
            <a:r>
              <a:rPr lang="en-US" altLang="ko-KR" sz="1200" dirty="0" err="1">
                <a:cs typeface="MD개성체"/>
              </a:rPr>
              <a:t>strcmp</a:t>
            </a:r>
            <a:r>
              <a:rPr lang="en-US" altLang="ko-KR" sz="1200" dirty="0">
                <a:cs typeface="MD개성체"/>
              </a:rPr>
              <a:t>(</a:t>
            </a:r>
            <a:r>
              <a:rPr lang="en-US" altLang="ko-KR" sz="1200" dirty="0" err="1">
                <a:cs typeface="MD개성체"/>
              </a:rPr>
              <a:t>dp</a:t>
            </a:r>
            <a:r>
              <a:rPr lang="en-US" altLang="ko-KR" sz="1200" dirty="0">
                <a:cs typeface="MD개성체"/>
              </a:rPr>
              <a:t>-&gt;</a:t>
            </a:r>
            <a:r>
              <a:rPr lang="en-US" altLang="ko-KR" sz="1200" dirty="0" err="1">
                <a:cs typeface="MD개성체"/>
              </a:rPr>
              <a:t>d_name</a:t>
            </a:r>
            <a:r>
              <a:rPr lang="en-US" altLang="ko-KR" sz="1200" dirty="0">
                <a:cs typeface="MD개성체"/>
              </a:rPr>
              <a:t>, ".") &amp;&amp; </a:t>
            </a:r>
            <a:r>
              <a:rPr lang="en-US" altLang="ko-KR" sz="1200" dirty="0" err="1">
                <a:cs typeface="MD개성체"/>
              </a:rPr>
              <a:t>strcmp</a:t>
            </a:r>
            <a:r>
              <a:rPr lang="en-US" altLang="ko-KR" sz="1200" dirty="0">
                <a:cs typeface="MD개성체"/>
              </a:rPr>
              <a:t>(</a:t>
            </a:r>
            <a:r>
              <a:rPr lang="en-US" altLang="ko-KR" sz="1200" dirty="0" err="1">
                <a:cs typeface="MD개성체"/>
              </a:rPr>
              <a:t>dp</a:t>
            </a:r>
            <a:r>
              <a:rPr lang="en-US" altLang="ko-KR" sz="1200" dirty="0">
                <a:cs typeface="MD개성체"/>
              </a:rPr>
              <a:t>-&gt;</a:t>
            </a:r>
            <a:r>
              <a:rPr lang="en-US" altLang="ko-KR" sz="1200" dirty="0" err="1">
                <a:cs typeface="MD개성체"/>
              </a:rPr>
              <a:t>d_name</a:t>
            </a:r>
            <a:r>
              <a:rPr lang="en-US" altLang="ko-KR" sz="1200" dirty="0">
                <a:cs typeface="MD개성체"/>
              </a:rPr>
              <a:t>, ".."))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		</a:t>
            </a:r>
            <a:r>
              <a:rPr lang="en-US" altLang="ko-KR" sz="1200" dirty="0" err="1">
                <a:cs typeface="MD개성체"/>
              </a:rPr>
              <a:t>cnt</a:t>
            </a:r>
            <a:r>
              <a:rPr lang="en-US" altLang="ko-KR" sz="1200" dirty="0">
                <a:cs typeface="MD개성체"/>
              </a:rPr>
              <a:t>++;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}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if(!</a:t>
            </a:r>
            <a:r>
              <a:rPr lang="en-US" altLang="ko-KR" sz="1200" dirty="0" err="1">
                <a:cs typeface="MD개성체"/>
              </a:rPr>
              <a:t>cnt</a:t>
            </a:r>
            <a:r>
              <a:rPr lang="en-US" altLang="ko-KR" sz="1200" dirty="0">
                <a:cs typeface="MD개성체"/>
              </a:rPr>
              <a:t>) {	</a:t>
            </a:r>
            <a:r>
              <a:rPr lang="en-US" altLang="ko-KR" sz="1200" dirty="0" err="1">
                <a:cs typeface="MD개성체"/>
              </a:rPr>
              <a:t>rmdir</a:t>
            </a:r>
            <a:r>
              <a:rPr lang="en-US" altLang="ko-KR" sz="1200" dirty="0">
                <a:cs typeface="MD개성체"/>
              </a:rPr>
              <a:t>(*</a:t>
            </a:r>
            <a:r>
              <a:rPr lang="en-US" altLang="ko-KR" sz="1200" dirty="0" err="1">
                <a:cs typeface="MD개성체"/>
              </a:rPr>
              <a:t>argv</a:t>
            </a:r>
            <a:r>
              <a:rPr lang="en-US" altLang="ko-KR" sz="1200" dirty="0">
                <a:cs typeface="MD개성체"/>
              </a:rPr>
              <a:t>);	break;	}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	</a:t>
            </a:r>
            <a:r>
              <a:rPr lang="en-US" altLang="ko-KR" sz="1200" dirty="0" err="1">
                <a:cs typeface="MD개성체"/>
              </a:rPr>
              <a:t>rewinddir</a:t>
            </a:r>
            <a:r>
              <a:rPr lang="en-US" altLang="ko-KR" sz="1200" dirty="0">
                <a:cs typeface="MD개성체"/>
              </a:rPr>
              <a:t>(</a:t>
            </a:r>
            <a:r>
              <a:rPr lang="en-US" altLang="ko-KR" sz="1200" dirty="0" err="1">
                <a:cs typeface="MD개성체"/>
              </a:rPr>
              <a:t>dir_fd</a:t>
            </a:r>
            <a:r>
              <a:rPr lang="en-US" altLang="ko-KR" sz="1200" dirty="0">
                <a:cs typeface="MD개성체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}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	</a:t>
            </a:r>
            <a:r>
              <a:rPr lang="en-US" altLang="ko-KR" sz="1200" dirty="0" err="1">
                <a:cs typeface="MD개성체"/>
              </a:rPr>
              <a:t>closedir</a:t>
            </a:r>
            <a:r>
              <a:rPr lang="en-US" altLang="ko-KR" sz="1200" dirty="0">
                <a:cs typeface="MD개성체"/>
              </a:rPr>
              <a:t>(</a:t>
            </a:r>
            <a:r>
              <a:rPr lang="en-US" altLang="ko-KR" sz="1200" dirty="0" err="1">
                <a:cs typeface="MD개성체"/>
              </a:rPr>
              <a:t>dir_fd</a:t>
            </a:r>
            <a:r>
              <a:rPr lang="en-US" altLang="ko-KR" sz="1200" dirty="0">
                <a:cs typeface="MD개성체"/>
              </a:rPr>
              <a:t>);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}</a:t>
            </a:r>
          </a:p>
          <a:p>
            <a:pPr marL="0" indent="0">
              <a:buNone/>
            </a:pPr>
            <a:r>
              <a:rPr lang="en-US" altLang="ko-KR" sz="1200" dirty="0">
                <a:cs typeface="MD개성체"/>
              </a:rPr>
              <a:t>}</a:t>
            </a:r>
          </a:p>
        </p:txBody>
      </p:sp>
      <p:sp>
        <p:nvSpPr>
          <p:cNvPr id="47108" name="제목 3"/>
          <p:cNvSpPr>
            <a:spLocks noGrp="1"/>
          </p:cNvSpPr>
          <p:nvPr>
            <p:ph type="title" idx="4294967295"/>
          </p:nvPr>
        </p:nvSpPr>
        <p:spPr>
          <a:xfrm>
            <a:off x="1776413" y="157163"/>
            <a:ext cx="8248650" cy="696912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4.9 Code</a:t>
            </a:r>
            <a:r>
              <a:rPr lang="ko-KR" altLang="en-US" dirty="0"/>
              <a:t> </a:t>
            </a:r>
            <a:r>
              <a:rPr lang="en-US" altLang="ko-KR" dirty="0"/>
              <a:t>4-5 : </a:t>
            </a:r>
            <a:r>
              <a:rPr lang="en-US" altLang="ko-KR" dirty="0" err="1"/>
              <a:t>mkdir</a:t>
            </a:r>
            <a:r>
              <a:rPr lang="en-US" altLang="ko-KR" dirty="0"/>
              <a:t>() / </a:t>
            </a:r>
            <a:r>
              <a:rPr lang="en-US" altLang="ko-KR" dirty="0" err="1"/>
              <a:t>opendir</a:t>
            </a:r>
            <a:r>
              <a:rPr lang="en-US" altLang="ko-KR" dirty="0"/>
              <a:t>() / </a:t>
            </a:r>
            <a:r>
              <a:rPr lang="en-US" altLang="ko-KR" dirty="0" err="1"/>
              <a:t>readdir</a:t>
            </a:r>
            <a:r>
              <a:rPr lang="en-US" altLang="ko-KR" dirty="0"/>
              <a:t>() / </a:t>
            </a:r>
            <a:r>
              <a:rPr lang="en-US" altLang="ko-KR" dirty="0" err="1"/>
              <a:t>closedir</a:t>
            </a:r>
            <a:r>
              <a:rPr lang="en-US" altLang="ko-KR" dirty="0"/>
              <a:t>() / </a:t>
            </a:r>
            <a:r>
              <a:rPr lang="en-US" altLang="ko-KR" dirty="0" err="1"/>
              <a:t>rewinddir</a:t>
            </a:r>
            <a:r>
              <a:rPr lang="en-US" altLang="ko-KR" dirty="0"/>
              <a:t>() / </a:t>
            </a:r>
            <a:r>
              <a:rPr lang="en-US" altLang="ko-KR" dirty="0" err="1"/>
              <a:t>rmdir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7FA8D63-E3B7-4ECF-98B3-73009EFD820E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28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4294967295"/>
          </p:nvPr>
        </p:nvSpPr>
        <p:spPr>
          <a:xfrm>
            <a:off x="1666876" y="1143001"/>
            <a:ext cx="9286875" cy="4930775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#include "</a:t>
            </a:r>
            <a:r>
              <a:rPr lang="en-US" altLang="ko-KR" sz="1600" dirty="0" err="1"/>
              <a:t>error.h</a:t>
            </a:r>
            <a:r>
              <a:rPr lang="en-US" altLang="ko-KR" sz="1600" dirty="0"/>
              <a:t>"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#define PATH_MAX 1024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char path[PATH_MAX+1];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if(</a:t>
            </a:r>
            <a:r>
              <a:rPr lang="en-US" altLang="ko-KR" sz="1600" dirty="0" err="1"/>
              <a:t>chdir</a:t>
            </a:r>
            <a:r>
              <a:rPr lang="en-US" altLang="ko-KR" sz="1600" dirty="0"/>
              <a:t>("/</a:t>
            </a:r>
            <a:r>
              <a:rPr lang="en-US" altLang="ko-KR" sz="1600" dirty="0" err="1"/>
              <a:t>tmp</a:t>
            </a:r>
            <a:r>
              <a:rPr lang="en-US" altLang="ko-KR" sz="1600" dirty="0"/>
              <a:t>")&lt;0)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("error </a:t>
            </a:r>
            <a:r>
              <a:rPr lang="en-US" altLang="ko-KR" sz="1600" dirty="0" err="1"/>
              <a:t>chdir</a:t>
            </a:r>
            <a:r>
              <a:rPr lang="en-US" altLang="ko-KR" sz="1600" dirty="0"/>
              <a:t>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else 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if(</a:t>
            </a:r>
            <a:r>
              <a:rPr lang="en-US" altLang="ko-KR" sz="1600" dirty="0" err="1"/>
              <a:t>getcwd</a:t>
            </a:r>
            <a:r>
              <a:rPr lang="en-US" altLang="ko-KR" sz="1600" dirty="0"/>
              <a:t>(path, PATH_MAX) == NULL)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("error </a:t>
            </a:r>
            <a:r>
              <a:rPr lang="en-US" altLang="ko-KR" sz="1600" dirty="0" err="1"/>
              <a:t>getcwd</a:t>
            </a:r>
            <a:r>
              <a:rPr lang="en-US" altLang="ko-KR" sz="1600" dirty="0"/>
              <a:t>");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else 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("Current working directory changed to %s \n", path);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  }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5120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4.10 Code</a:t>
            </a:r>
            <a:r>
              <a:rPr lang="ko-KR" altLang="en-US" dirty="0"/>
              <a:t> </a:t>
            </a:r>
            <a:r>
              <a:rPr lang="en-US" altLang="ko-KR" dirty="0"/>
              <a:t>4-6 : </a:t>
            </a:r>
            <a:r>
              <a:rPr lang="en-US" altLang="ko-KR" dirty="0" err="1"/>
              <a:t>chdir</a:t>
            </a:r>
            <a:r>
              <a:rPr lang="en-US" altLang="ko-KR" dirty="0"/>
              <a:t>(), </a:t>
            </a:r>
            <a:r>
              <a:rPr lang="en-US" altLang="ko-KR" dirty="0" err="1"/>
              <a:t>getcwd</a:t>
            </a:r>
            <a:r>
              <a:rPr lang="en-US" altLang="ko-KR" dirty="0"/>
              <a:t>()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14ABAD3-148E-432A-930F-682A29428F8D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29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6323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4.11 Code</a:t>
            </a:r>
            <a:r>
              <a:rPr lang="ko-KR" altLang="en-US" dirty="0"/>
              <a:t> </a:t>
            </a:r>
            <a:r>
              <a:rPr lang="en-US" altLang="ko-KR" dirty="0"/>
              <a:t>4-7 : Symbolic Link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ph sz="half" idx="1"/>
          </p:nvPr>
        </p:nvGraphicFramePr>
        <p:xfrm>
          <a:off x="2238348" y="1271987"/>
          <a:ext cx="8229600" cy="5728899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071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#include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iostream.h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#include &lt;sys/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types.h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#include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unistd.h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#include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string.h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main(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int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argc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, char *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[])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{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char *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buf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[256],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tname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[256];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if((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argc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&lt;3 &amp;&amp;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argc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&gt;4) || 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argc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==4 &amp;&amp;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strcmp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[1], "-s")))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{//3</a:t>
                      </a:r>
                      <a:r>
                        <a:rPr kumimoji="1" lang="ko-KR" altLang="en-US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개이하거나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r>
                        <a:rPr kumimoji="1" lang="ko-KR" altLang="en-US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개초과일때 오류표시</a:t>
                      </a:r>
                      <a:endParaRPr kumimoji="1" lang="en-US" altLang="ko-KR" sz="1400" u="none" strike="noStrike" cap="none" normalizeH="0" baseline="0" dirty="0">
                        <a:ln>
                          <a:noFill/>
                        </a:ln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	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printf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(“Usage: %s\n”,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[0],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orig_file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 &lt;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new_file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&gt;);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	return 1;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}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if(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argc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==4)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	return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symlink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[2],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[3]);	/* create symbolic link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else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		return link(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[1], </a:t>
                      </a:r>
                      <a:r>
                        <a:rPr kumimoji="1" lang="en-US" altLang="ko-KR" sz="1400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argv</a:t>
                      </a: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[2]);	/* create hard link */</a:t>
                      </a:r>
                    </a:p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1400" u="none" strike="noStrike" cap="none" normalizeH="0" baseline="0" dirty="0">
                          <a:ln>
                            <a:noFill/>
                          </a:ln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}</a:t>
                      </a: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7155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ko-KR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41274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0AB8D58-0C59-451A-A6CE-ED37B9EDBB84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4579" name="내용 개체 틀 2"/>
          <p:cNvSpPr>
            <a:spLocks noGrp="1"/>
          </p:cNvSpPr>
          <p:nvPr>
            <p:ph idx="4294967295"/>
          </p:nvPr>
        </p:nvSpPr>
        <p:spPr>
          <a:xfrm>
            <a:off x="1703389" y="1123951"/>
            <a:ext cx="9285287" cy="5210175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stdlib.h</a:t>
            </a:r>
            <a:r>
              <a:rPr lang="en-US" altLang="ko-KR" sz="14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fcntl.h</a:t>
            </a:r>
            <a:r>
              <a:rPr lang="en-US" altLang="ko-KR" sz="14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#include &lt;</a:t>
            </a:r>
            <a:r>
              <a:rPr lang="en-US" altLang="ko-KR" sz="1400" dirty="0" err="1"/>
              <a:t>unistd.h</a:t>
            </a:r>
            <a:r>
              <a:rPr lang="en-US" altLang="ko-KR" sz="1400" dirty="0"/>
              <a:t>&gt;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#define BUFSIZE 512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void main() 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{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char buffer[BUFSIZE];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ssize_t</a:t>
            </a:r>
            <a:r>
              <a:rPr lang="en-US" altLang="ko-KR" sz="1400" dirty="0"/>
              <a:t> </a:t>
            </a:r>
            <a:r>
              <a:rPr lang="en-US" altLang="ko-KR" sz="1400" dirty="0" err="1"/>
              <a:t>nread</a:t>
            </a:r>
            <a:r>
              <a:rPr lang="en-US" altLang="ko-KR" sz="1400" dirty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long total = 0;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if ((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 = open(“</a:t>
            </a:r>
            <a:r>
              <a:rPr lang="en-US" altLang="ko-KR" sz="1400" dirty="0" err="1"/>
              <a:t>testfile</a:t>
            </a:r>
            <a:r>
              <a:rPr lang="en-US" altLang="ko-KR" sz="1400" dirty="0"/>
              <a:t>", O_RDONLY)) == -1)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	exit(1);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while ((</a:t>
            </a:r>
            <a:r>
              <a:rPr lang="en-US" altLang="ko-KR" sz="1400" dirty="0" err="1"/>
              <a:t>nread</a:t>
            </a:r>
            <a:r>
              <a:rPr lang="en-US" altLang="ko-KR" sz="1400" dirty="0"/>
              <a:t> = read(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, buffer, BUFSIZE)) &gt; 0)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	total += </a:t>
            </a:r>
            <a:r>
              <a:rPr lang="en-US" altLang="ko-KR" sz="1400" dirty="0" err="1"/>
              <a:t>nread</a:t>
            </a:r>
            <a:r>
              <a:rPr lang="en-US" altLang="ko-KR" sz="1400" dirty="0"/>
              <a:t>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close(</a:t>
            </a:r>
            <a:r>
              <a:rPr lang="en-US" altLang="ko-KR" sz="1400" dirty="0" err="1"/>
              <a:t>fd</a:t>
            </a:r>
            <a:r>
              <a:rPr lang="en-US" altLang="ko-KR" sz="1400" dirty="0"/>
              <a:t>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endParaRPr lang="en-US" altLang="ko-KR" sz="1400" dirty="0"/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 (“Number of characters in </a:t>
            </a:r>
            <a:r>
              <a:rPr lang="en-US" altLang="ko-KR" sz="1400" dirty="0" err="1"/>
              <a:t>testfile</a:t>
            </a:r>
            <a:r>
              <a:rPr lang="en-US" altLang="ko-KR" sz="1400" dirty="0"/>
              <a:t> : %ld\n", total);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	exit(0);</a:t>
            </a:r>
          </a:p>
          <a:p>
            <a:pPr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2458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3.4 read() : </a:t>
            </a:r>
            <a:r>
              <a:rPr lang="ko-KR" altLang="en-US" dirty="0"/>
              <a:t>예제</a:t>
            </a:r>
          </a:p>
        </p:txBody>
      </p:sp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191B9C6-B0C8-BF0C-210C-6E9B9BB880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7810" y="1508594"/>
            <a:ext cx="6485182" cy="192040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439D8DF-6490-430C-A5E2-25210C47ED5D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30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8131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1"/>
            <a:ext cx="8423455" cy="4875395"/>
          </a:xfrm>
        </p:spPr>
        <p:txBody>
          <a:bodyPr/>
          <a:lstStyle/>
          <a:p>
            <a:pPr eaLnBrk="1" hangingPunct="1"/>
            <a:r>
              <a:rPr lang="ko-KR" altLang="en-US" sz="2000" dirty="0"/>
              <a:t>다음과 같은 프로그램을 작성하라 </a:t>
            </a:r>
            <a:r>
              <a:rPr lang="en-US" altLang="ko-KR" sz="2000" dirty="0"/>
              <a:t>: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/>
              <a:t>임의의 디렉토리 이름과 접미사</a:t>
            </a:r>
            <a:r>
              <a:rPr lang="en-US" altLang="ko-KR" sz="1800" dirty="0"/>
              <a:t>(suffix)</a:t>
            </a:r>
            <a:r>
              <a:rPr lang="ko-KR" altLang="en-US" sz="1800" dirty="0"/>
              <a:t> 값을</a:t>
            </a:r>
            <a:r>
              <a:rPr lang="en-US" altLang="ko-KR" sz="1800" dirty="0"/>
              <a:t> </a:t>
            </a:r>
            <a:r>
              <a:rPr lang="ko-KR" altLang="en-US" sz="1800" dirty="0"/>
              <a:t>읽어 들인다</a:t>
            </a:r>
            <a:endParaRPr lang="en-US" altLang="ko-KR" sz="1800" dirty="0"/>
          </a:p>
          <a:p>
            <a:pPr lvl="2">
              <a:spcBef>
                <a:spcPts val="600"/>
              </a:spcBef>
            </a:pPr>
            <a:r>
              <a:rPr lang="en-US" altLang="ko-KR" sz="1600" dirty="0"/>
              <a:t>% ./</a:t>
            </a:r>
            <a:r>
              <a:rPr lang="en-US" altLang="ko-KR" sz="1600" dirty="0" err="1"/>
              <a:t>a.out</a:t>
            </a:r>
            <a:r>
              <a:rPr lang="en-US" altLang="ko-KR" sz="1600" dirty="0"/>
              <a:t> &lt;</a:t>
            </a:r>
            <a:r>
              <a:rPr lang="ko-KR" altLang="en-US" sz="1600" dirty="0"/>
              <a:t>디렉토리</a:t>
            </a:r>
            <a:r>
              <a:rPr lang="en-US" altLang="ko-KR" sz="1600" dirty="0"/>
              <a:t> </a:t>
            </a:r>
            <a:r>
              <a:rPr lang="ko-KR" altLang="en-US" sz="1600" dirty="0"/>
              <a:t>이름</a:t>
            </a:r>
            <a:r>
              <a:rPr lang="en-US" altLang="ko-KR" sz="1600" dirty="0"/>
              <a:t>&gt; &lt;</a:t>
            </a:r>
            <a:r>
              <a:rPr lang="ko-KR" altLang="en-US" sz="1600" dirty="0"/>
              <a:t>접미사</a:t>
            </a:r>
            <a:r>
              <a:rPr lang="en-US" altLang="ko-KR" sz="1600" dirty="0"/>
              <a:t>&gt;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/>
              <a:t>디렉토리를 탐색하여 접미사가 포함된 첫 번째 파일을 찾는다</a:t>
            </a:r>
            <a:endParaRPr lang="en-US" altLang="ko-KR" sz="1800" dirty="0"/>
          </a:p>
          <a:p>
            <a:pPr lvl="2">
              <a:spcBef>
                <a:spcPts val="600"/>
              </a:spcBef>
            </a:pPr>
            <a:r>
              <a:rPr lang="en-US" altLang="ko-KR" sz="1600" dirty="0"/>
              <a:t>4-3 </a:t>
            </a:r>
            <a:r>
              <a:rPr lang="ko-KR" altLang="en-US" sz="1600" dirty="0"/>
              <a:t>강의자료에 나오는 디렉토리 관련 실습 코드 참조</a:t>
            </a:r>
            <a:endParaRPr lang="en-US" altLang="ko-KR" sz="1600" dirty="0"/>
          </a:p>
          <a:p>
            <a:pPr lvl="1">
              <a:spcBef>
                <a:spcPts val="600"/>
              </a:spcBef>
            </a:pPr>
            <a:r>
              <a:rPr lang="ko-KR" altLang="en-US" sz="1800" dirty="0"/>
              <a:t>찾은 파일의 이름과 </a:t>
            </a:r>
            <a:r>
              <a:rPr lang="en-US" altLang="ko-KR" sz="1800" dirty="0" err="1"/>
              <a:t>i</a:t>
            </a:r>
            <a:r>
              <a:rPr lang="en-US" altLang="ko-KR" sz="1800" dirty="0"/>
              <a:t>-node </a:t>
            </a:r>
            <a:r>
              <a:rPr lang="ko-KR" altLang="en-US" sz="1800" dirty="0"/>
              <a:t>값을 출력한다</a:t>
            </a:r>
            <a:r>
              <a:rPr lang="en-US" altLang="ko-KR" sz="1800" dirty="0"/>
              <a:t> </a:t>
            </a:r>
          </a:p>
          <a:p>
            <a:pPr lvl="1">
              <a:spcBef>
                <a:spcPts val="600"/>
              </a:spcBef>
            </a:pPr>
            <a:r>
              <a:rPr lang="ko-KR" altLang="en-US" sz="1800" dirty="0"/>
              <a:t>아래의 함수 </a:t>
            </a:r>
            <a:r>
              <a:rPr lang="en-US" altLang="ko-KR" sz="1800" dirty="0" err="1"/>
              <a:t>int</a:t>
            </a:r>
            <a:r>
              <a:rPr lang="en-US" altLang="ko-KR" sz="1800" dirty="0"/>
              <a:t> match(char *s1, char *s2)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활용한다</a:t>
            </a:r>
            <a:r>
              <a:rPr lang="en-US" altLang="ko-KR" sz="1800" dirty="0"/>
              <a:t>(</a:t>
            </a:r>
            <a:r>
              <a:rPr lang="ko-KR" altLang="en-US" sz="1800" dirty="0"/>
              <a:t>파일이름</a:t>
            </a:r>
            <a:r>
              <a:rPr lang="en-US" altLang="ko-KR" sz="1800" dirty="0"/>
              <a:t>(*s1)</a:t>
            </a:r>
            <a:r>
              <a:rPr lang="ko-KR" altLang="en-US" sz="1800" dirty="0"/>
              <a:t>이 접미사</a:t>
            </a:r>
            <a:r>
              <a:rPr lang="en-US" altLang="ko-KR" sz="1800" dirty="0"/>
              <a:t>(*s2)</a:t>
            </a:r>
            <a:r>
              <a:rPr lang="ko-KR" altLang="en-US" sz="1800" dirty="0"/>
              <a:t>를 포함하는지 </a:t>
            </a:r>
            <a:r>
              <a:rPr lang="en-US" altLang="ko-KR" sz="1800" dirty="0"/>
              <a:t>check </a:t>
            </a:r>
            <a:r>
              <a:rPr lang="ko-KR" altLang="en-US" sz="1800" dirty="0"/>
              <a:t>해 주는 함수</a:t>
            </a:r>
            <a:r>
              <a:rPr lang="en-US" altLang="ko-KR" sz="1800" dirty="0"/>
              <a:t>)</a:t>
            </a:r>
          </a:p>
          <a:p>
            <a:pPr lvl="2" eaLnBrk="1" hangingPunct="1">
              <a:buFontTx/>
              <a:buNone/>
            </a:pPr>
            <a:endParaRPr lang="en-US" altLang="ko-KR" sz="1400" b="1" dirty="0"/>
          </a:p>
          <a:p>
            <a:pPr lvl="2" eaLnBrk="1" hangingPunct="1">
              <a:buFontTx/>
              <a:buNone/>
            </a:pPr>
            <a:r>
              <a:rPr lang="en-US" altLang="ko-KR" sz="1600" b="1" dirty="0"/>
              <a:t>#include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&lt;</a:t>
            </a:r>
            <a:r>
              <a:rPr lang="en-US" altLang="ko-KR" sz="1600" b="1" dirty="0" err="1"/>
              <a:t>string.h</a:t>
            </a:r>
            <a:r>
              <a:rPr lang="en-US" altLang="ko-KR" sz="1600" b="1" dirty="0"/>
              <a:t>&gt;</a:t>
            </a:r>
          </a:p>
          <a:p>
            <a:pPr lvl="2" eaLnBrk="1" hangingPunct="1">
              <a:buFontTx/>
              <a:buNone/>
            </a:pPr>
            <a:endParaRPr lang="en-US" altLang="ko-KR" sz="1600" b="1" dirty="0"/>
          </a:p>
          <a:p>
            <a:pPr lvl="2" eaLnBrk="1" hangingPunct="1">
              <a:buFontTx/>
              <a:buNone/>
            </a:pPr>
            <a:r>
              <a:rPr lang="en-US" altLang="ko-KR" sz="1600" b="1" dirty="0"/>
              <a:t>int match(char *s1, char *s2){  </a:t>
            </a:r>
          </a:p>
          <a:p>
            <a:pPr lvl="2" eaLnBrk="1" hangingPunct="1">
              <a:buFontTx/>
              <a:buNone/>
            </a:pPr>
            <a:r>
              <a:rPr lang="en-US" altLang="ko-KR" sz="1600" b="1" dirty="0" err="1"/>
              <a:t>int</a:t>
            </a:r>
            <a:r>
              <a:rPr lang="en-US" altLang="ko-KR" sz="1600" b="1" dirty="0"/>
              <a:t> diff = </a:t>
            </a:r>
            <a:r>
              <a:rPr lang="en-US" altLang="ko-KR" sz="1600" b="1" dirty="0" err="1"/>
              <a:t>strlen</a:t>
            </a:r>
            <a:r>
              <a:rPr lang="en-US" altLang="ko-KR" sz="1600" b="1" dirty="0"/>
              <a:t>(s1) –</a:t>
            </a:r>
            <a:r>
              <a:rPr lang="en-US" altLang="ko-KR" sz="1600" b="1" dirty="0" err="1"/>
              <a:t>strlen</a:t>
            </a:r>
            <a:r>
              <a:rPr lang="en-US" altLang="ko-KR" sz="1600" b="1" dirty="0"/>
              <a:t>(s2); </a:t>
            </a:r>
          </a:p>
          <a:p>
            <a:pPr lvl="2" eaLnBrk="1" hangingPunct="1">
              <a:buFontTx/>
              <a:buNone/>
            </a:pPr>
            <a:r>
              <a:rPr lang="en-US" altLang="ko-KR" sz="1600" b="1" dirty="0"/>
              <a:t>if (</a:t>
            </a:r>
            <a:r>
              <a:rPr lang="en-US" altLang="ko-KR" sz="1600" b="1" dirty="0" err="1"/>
              <a:t>strlen</a:t>
            </a:r>
            <a:r>
              <a:rPr lang="en-US" altLang="ko-KR" sz="1600" b="1" dirty="0"/>
              <a:t>(s1) &gt; </a:t>
            </a:r>
            <a:r>
              <a:rPr lang="en-US" altLang="ko-KR" sz="1600" b="1" dirty="0" err="1"/>
              <a:t>strlen</a:t>
            </a:r>
            <a:r>
              <a:rPr lang="en-US" altLang="ko-KR" sz="1600" b="1" dirty="0"/>
              <a:t>(s2))  return(</a:t>
            </a:r>
            <a:r>
              <a:rPr lang="en-US" altLang="ko-KR" sz="1600" b="1" dirty="0" err="1"/>
              <a:t>strcmp</a:t>
            </a:r>
            <a:r>
              <a:rPr lang="en-US" altLang="ko-KR" sz="1600" b="1" dirty="0"/>
              <a:t>(&amp;s1[diff], s2) == 0) ; </a:t>
            </a:r>
          </a:p>
          <a:p>
            <a:pPr lvl="2" eaLnBrk="1" hangingPunct="1">
              <a:buFontTx/>
              <a:buNone/>
            </a:pPr>
            <a:r>
              <a:rPr lang="en-US" altLang="ko-KR" sz="1600" b="1" dirty="0"/>
              <a:t>else  return(0); }</a:t>
            </a:r>
          </a:p>
        </p:txBody>
      </p:sp>
      <p:sp>
        <p:nvSpPr>
          <p:cNvPr id="4813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</a:t>
            </a:r>
            <a:r>
              <a:rPr lang="ko-KR" altLang="en-US" dirty="0"/>
              <a:t> </a:t>
            </a:r>
            <a:r>
              <a:rPr lang="en-US" altLang="ko-KR" dirty="0"/>
              <a:t>#6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A67D8E8-F276-4556-9E39-3C913154EAA3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5603" name="내용 개체 틀 2"/>
          <p:cNvSpPr>
            <a:spLocks noGrp="1"/>
          </p:cNvSpPr>
          <p:nvPr>
            <p:ph idx="4294967295"/>
          </p:nvPr>
        </p:nvSpPr>
        <p:spPr>
          <a:xfrm>
            <a:off x="1809750" y="1214439"/>
            <a:ext cx="8928100" cy="398303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#include &lt;stdio.h&gt;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static void my_exit1(void), my_exit2(void);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void err_sys(const char *message);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ko-KR" sz="1800">
              <a:ea typeface="바탕체" pitchFamily="17" charset="-127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int main(void) {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if (atexit(my_exit2) !=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  err_sys("can't register my_exit2");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if (atexit(my_exit1) !=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  err_sys("can't register my_exit1");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if (atexit(my_exit1) != 0)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  err_sys("can't register my_exit1");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printf("main is done\n");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return 0;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}</a:t>
            </a:r>
            <a:endParaRPr lang="en-US" altLang="ko-KR" sz="1800"/>
          </a:p>
        </p:txBody>
      </p:sp>
      <p:sp>
        <p:nvSpPr>
          <p:cNvPr id="2560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6.3 Code</a:t>
            </a:r>
            <a:r>
              <a:rPr lang="ko-KR" altLang="en-US" dirty="0"/>
              <a:t> </a:t>
            </a:r>
            <a:r>
              <a:rPr lang="en-US" altLang="ko-KR" dirty="0"/>
              <a:t>6-1 </a:t>
            </a:r>
            <a:r>
              <a:rPr lang="en-GB" altLang="ko-KR" dirty="0"/>
              <a:t>: </a:t>
            </a:r>
            <a:r>
              <a:rPr lang="en-GB" altLang="ko-KR" dirty="0" err="1"/>
              <a:t>atexit</a:t>
            </a:r>
            <a:r>
              <a:rPr lang="en-GB" altLang="ko-KR" dirty="0"/>
              <a:t>()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AF68748D-A80A-49CE-966E-B412A1482B10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1809750" y="1214439"/>
            <a:ext cx="8928100" cy="3540125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static void my_exit1(void)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printf("first exit handler\n");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800">
              <a:ea typeface="바탕체" pitchFamily="17" charset="-127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static void my_exit2(void)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  printf("second exit handler\n");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800">
                <a:ea typeface="바탕체" pitchFamily="17" charset="-127"/>
              </a:rPr>
              <a:t>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800">
              <a:ea typeface="바탕체" pitchFamily="17" charset="-127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void err_sys(const char *message)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	fputs(message, stderr);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	fputc(</a:t>
            </a:r>
            <a:r>
              <a:rPr lang="en-US" altLang="ko-KR" sz="1800">
                <a:latin typeface="Times New Roman" pitchFamily="18" charset="0"/>
                <a:ea typeface="바탕체" pitchFamily="17" charset="-127"/>
              </a:rPr>
              <a:t>‘</a:t>
            </a:r>
            <a:r>
              <a:rPr lang="en-US" altLang="ko-KR" sz="1800">
                <a:ea typeface="바탕체" pitchFamily="17" charset="-127"/>
              </a:rPr>
              <a:t>\n</a:t>
            </a:r>
            <a:r>
              <a:rPr lang="en-US" altLang="ko-KR" sz="1800">
                <a:latin typeface="Times New Roman" pitchFamily="18" charset="0"/>
                <a:ea typeface="바탕체" pitchFamily="17" charset="-127"/>
              </a:rPr>
              <a:t>’</a:t>
            </a:r>
            <a:r>
              <a:rPr lang="en-US" altLang="ko-KR" sz="1800">
                <a:ea typeface="바탕체" pitchFamily="17" charset="-127"/>
              </a:rPr>
              <a:t>, stderr);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	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>
                <a:ea typeface="바탕체" pitchFamily="17" charset="-127"/>
              </a:rPr>
              <a:t>}</a:t>
            </a:r>
          </a:p>
        </p:txBody>
      </p:sp>
      <p:sp>
        <p:nvSpPr>
          <p:cNvPr id="2662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6.3 Code</a:t>
            </a:r>
            <a:r>
              <a:rPr lang="ko-KR" altLang="en-US" dirty="0"/>
              <a:t> </a:t>
            </a:r>
            <a:r>
              <a:rPr lang="en-US" altLang="ko-KR" dirty="0"/>
              <a:t>6-1 </a:t>
            </a:r>
            <a:r>
              <a:rPr lang="en-GB" altLang="ko-KR" dirty="0"/>
              <a:t>: </a:t>
            </a:r>
            <a:r>
              <a:rPr lang="en-GB" altLang="ko-KR" dirty="0" err="1"/>
              <a:t>atexit</a:t>
            </a:r>
            <a:r>
              <a:rPr lang="en-GB" altLang="ko-KR" dirty="0"/>
              <a:t>()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3E1150A-F103-4191-96DB-BE91020E067A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4819" name="내용 개체 틀 2"/>
          <p:cNvSpPr>
            <a:spLocks noGrp="1"/>
          </p:cNvSpPr>
          <p:nvPr>
            <p:ph idx="4294967295"/>
          </p:nvPr>
        </p:nvSpPr>
        <p:spPr>
          <a:xfrm>
            <a:off x="1809750" y="1071563"/>
            <a:ext cx="8928100" cy="420370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#include &lt;stdlib.h&gt; /* viewenv.c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#include &lt;stdio.h&gt;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extern char **environ;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int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char **env = environ;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80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while(*env){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	printf(“%s/n”,*env);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	env++;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	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/>
              <a:t>}</a:t>
            </a:r>
          </a:p>
        </p:txBody>
      </p:sp>
      <p:sp>
        <p:nvSpPr>
          <p:cNvPr id="3482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6.5 Code</a:t>
            </a:r>
            <a:r>
              <a:rPr lang="ko-KR" altLang="en-US" dirty="0"/>
              <a:t> </a:t>
            </a:r>
            <a:r>
              <a:rPr lang="en-US" altLang="ko-KR" dirty="0"/>
              <a:t>6-2 : Environment</a:t>
            </a:r>
            <a:r>
              <a:rPr lang="ko-KR" altLang="en-US" dirty="0"/>
              <a:t> </a:t>
            </a:r>
            <a:r>
              <a:rPr lang="en-US" altLang="ko-KR" dirty="0"/>
              <a:t>Variable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341ECDB-60DD-4E0B-918A-72727E98C030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34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4294967295"/>
          </p:nvPr>
        </p:nvSpPr>
        <p:spPr>
          <a:xfrm>
            <a:off x="1809750" y="1227138"/>
            <a:ext cx="8928100" cy="448786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$ ./viewenv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PWD=/root/process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HOSTNAME=localhost.localdomain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PVM_RSH=/usr/bin/rsh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QTDIR=/usr/lib/qt3-gcc2.96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LESSOPEN=|/usr/bin/lesspipe.sh %s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XPVM_ROOT=/usr/share/pvm3/xpvm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USER=root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LS_COLORS=no=00:fi=00:di=01;34:ln=01;36:pi=40;33:so=01;35:bd=40;33;01:cd=40;33;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1:or=01;05;37;41:mi=01;05;37;41:ex=01;32:*.cmd=01;32:*.exe=01;32:*.com=01;32:*.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tm=01;32:*.bat=01;32:*.sh=01;32:*.csh=01;32:*.tar=01;31:*.tgz=01;31:*.arj=01;31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*.taz=01;31:*.lzh=01;31:*.zip=01;31:*.z=01;31:*.Z=01;31:*.gz=01;31:*.bz2=01;31: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.bz=01;31:*.tz=01;31:*.rpm=01;31:*.cpio=01;31:*.jpg=01;35:*.gif=01;35:*.bmp=01;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5:*.xbm=01;35:*.xpm=01;35:*.png=01;35:*.tif=01;35: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MAIL=/var/spool/mail/root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INPUTRC=/etc/inputrc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BASH_ENV=/root/.bashrc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LANG=en_US.iso885915</a:t>
            </a:r>
          </a:p>
        </p:txBody>
      </p:sp>
      <p:sp>
        <p:nvSpPr>
          <p:cNvPr id="3584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6.5 Environment</a:t>
            </a:r>
            <a:r>
              <a:rPr lang="ko-KR" altLang="en-US" dirty="0"/>
              <a:t> </a:t>
            </a:r>
            <a:r>
              <a:rPr lang="en-US" altLang="ko-KR" dirty="0"/>
              <a:t>Variable :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180359B-8392-4465-9EBC-447E32C7D2D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35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1809750" y="1227138"/>
            <a:ext cx="8928100" cy="3503612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LOGNAME=root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SHLVL=1                     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SHELL=/bin/bash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USERNAME=root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HISTSIZE=1000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LAMHELPFILE=/etc/lam/lam-helpfile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PVM_ROOT=/usr/share/pvm3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HOME=/root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TERM=linux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SSH_ASKPASS=/usr/libexec/openssh/gnome-ssh-askpass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PATH=/usr/kerberos/sbin:/usr/kerberos/bin:/usr/local/sbin:/usr/local/bin:/sbin: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bin:/usr/sbin:/usr/bin:/usr/X11R6/bin:/root/bin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_=./a.out                                                                  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/>
              <a:t>OLDPWD=/root </a:t>
            </a:r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6.5 Environment</a:t>
            </a:r>
            <a:r>
              <a:rPr lang="ko-KR" altLang="en-US" dirty="0"/>
              <a:t> </a:t>
            </a:r>
            <a:r>
              <a:rPr lang="en-US" altLang="ko-KR" dirty="0"/>
              <a:t>Variable :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090D2DC-4DA6-4F33-9D6A-D06A5010378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36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9939" name="내용 개체 틀 2"/>
          <p:cNvSpPr>
            <a:spLocks noGrp="1"/>
          </p:cNvSpPr>
          <p:nvPr>
            <p:ph idx="4294967295"/>
          </p:nvPr>
        </p:nvSpPr>
        <p:spPr>
          <a:xfrm>
            <a:off x="1809750" y="1285876"/>
            <a:ext cx="8928100" cy="720725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The first lines after the declaration of main function ensures that the program is called correctly:</a:t>
            </a:r>
          </a:p>
        </p:txBody>
      </p:sp>
      <p:sp>
        <p:nvSpPr>
          <p:cNvPr id="3994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6.5 Code</a:t>
            </a:r>
            <a:r>
              <a:rPr lang="ko-KR" altLang="en-US" dirty="0"/>
              <a:t> </a:t>
            </a:r>
            <a:r>
              <a:rPr lang="en-US" altLang="ko-KR" dirty="0"/>
              <a:t>6-3 : Environment</a:t>
            </a:r>
            <a:r>
              <a:rPr lang="ko-KR" altLang="en-US" dirty="0"/>
              <a:t> </a:t>
            </a:r>
            <a:r>
              <a:rPr lang="en-US" altLang="ko-KR" dirty="0"/>
              <a:t>Variable </a:t>
            </a:r>
            <a:r>
              <a:rPr lang="ko-KR" altLang="en-US" dirty="0"/>
              <a:t>예제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2293939" y="2357439"/>
            <a:ext cx="7945437" cy="3140075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#include &lt;stdlib.h&gt;    /*environ.c*/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#include &lt;stdio.h&gt; 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#include &lt;string.h&gt;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           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int main(int argc, char *argv[])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{                  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char *var, *value;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if(argc == 1 || argc &gt;3) {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        fprintf(stderr,"usage: environ var [value]\n");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        exit(1);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} 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30FF417-3DA7-47BF-8F13-39A234E8455F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37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0963" name="내용 개체 틀 2"/>
          <p:cNvSpPr>
            <a:spLocks noGrp="1"/>
          </p:cNvSpPr>
          <p:nvPr>
            <p:ph idx="4294967295"/>
          </p:nvPr>
        </p:nvSpPr>
        <p:spPr>
          <a:xfrm>
            <a:off x="1809750" y="1285876"/>
            <a:ext cx="8102780" cy="720725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Then, fetch the value of the variable from the environment, using </a:t>
            </a:r>
            <a:r>
              <a:rPr lang="en-US" altLang="ko-KR" sz="2000" dirty="0" err="1"/>
              <a:t>getenv</a:t>
            </a:r>
            <a:r>
              <a:rPr lang="en-US" altLang="ko-KR" sz="2000" dirty="0"/>
              <a:t>:</a:t>
            </a:r>
          </a:p>
        </p:txBody>
      </p:sp>
      <p:sp>
        <p:nvSpPr>
          <p:cNvPr id="4096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6.5 Code</a:t>
            </a:r>
            <a:r>
              <a:rPr lang="ko-KR" altLang="en-US" dirty="0"/>
              <a:t> </a:t>
            </a:r>
            <a:r>
              <a:rPr lang="en-US" altLang="ko-KR" dirty="0"/>
              <a:t>6-3 : Environment</a:t>
            </a:r>
            <a:r>
              <a:rPr lang="ko-KR" altLang="en-US" dirty="0"/>
              <a:t> </a:t>
            </a:r>
            <a:r>
              <a:rPr lang="en-US" altLang="ko-KR" dirty="0"/>
              <a:t>Variable </a:t>
            </a:r>
            <a:r>
              <a:rPr lang="ko-KR" altLang="en-US" dirty="0"/>
              <a:t>예제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2238375" y="2357438"/>
            <a:ext cx="7862888" cy="2062162"/>
          </a:xfrm>
          <a:prstGeom prst="rect">
            <a:avLst/>
          </a:prstGeom>
          <a:solidFill>
            <a:srgbClr val="FFFF99">
              <a:alpha val="5999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ko-KR" sz="2000">
                <a:latin typeface="MD개성체" pitchFamily="18" charset="-127"/>
                <a:ea typeface="MD개성체" pitchFamily="18" charset="-127"/>
              </a:rPr>
              <a:t>        </a:t>
            </a:r>
            <a:r>
              <a:rPr lang="en-US" altLang="ko-KR">
                <a:latin typeface="맑은 고딕" pitchFamily="50" charset="-127"/>
                <a:ea typeface="맑은 고딕" pitchFamily="50" charset="-127"/>
              </a:rPr>
              <a:t>var = argv[1];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value = getenv(var);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if (value)  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   printf("Variable %s has value %s\n", var, value);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else                                                                  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           printf("Variable %s has no value\n", var); </a:t>
            </a:r>
          </a:p>
          <a:p>
            <a:r>
              <a:rPr lang="en-US" altLang="ko-KR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2317F502-61D3-4A34-A653-89CC0CC5DF67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38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4294967295"/>
          </p:nvPr>
        </p:nvSpPr>
        <p:spPr>
          <a:xfrm>
            <a:off x="1738313" y="1143000"/>
            <a:ext cx="9182357" cy="658856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2000" dirty="0"/>
              <a:t>시스템 호출 </a:t>
            </a:r>
            <a:r>
              <a:rPr lang="en-US" altLang="ko-KR" sz="2000" dirty="0" err="1"/>
              <a:t>getenv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setenv</a:t>
            </a:r>
            <a:r>
              <a:rPr lang="en-US" altLang="ko-KR" sz="2000" dirty="0"/>
              <a:t>, </a:t>
            </a:r>
            <a:r>
              <a:rPr lang="ko-KR" altLang="en-US" sz="2000" dirty="0"/>
              <a:t>등을 사용하여 환경 변수 </a:t>
            </a:r>
            <a:r>
              <a:rPr lang="en-US" altLang="ko-KR" sz="2000" dirty="0"/>
              <a:t>PATH </a:t>
            </a:r>
            <a:r>
              <a:rPr lang="ko-KR" altLang="en-US" sz="2000" dirty="0"/>
              <a:t>의 현재 값을</a:t>
            </a:r>
            <a:r>
              <a:rPr lang="en-US" altLang="ko-KR" sz="2000" dirty="0"/>
              <a:t> </a:t>
            </a:r>
            <a:r>
              <a:rPr lang="ko-KR" altLang="en-US" sz="2000" dirty="0"/>
              <a:t>지우고 </a:t>
            </a:r>
            <a:r>
              <a:rPr lang="en-US" altLang="ko-KR" sz="2000" dirty="0"/>
              <a:t>Lab #7</a:t>
            </a:r>
            <a:r>
              <a:rPr lang="ko-KR" altLang="en-US" sz="2000" dirty="0"/>
              <a:t>이 저장된 </a:t>
            </a:r>
            <a:r>
              <a:rPr lang="en-US" altLang="ko-KR" sz="2000" dirty="0"/>
              <a:t>directory </a:t>
            </a:r>
            <a:r>
              <a:rPr lang="ko-KR" altLang="en-US" sz="2000" dirty="0"/>
              <a:t>값으로 변경하는 프로그램을 작성하라</a:t>
            </a:r>
            <a:r>
              <a:rPr lang="en-US" altLang="ko-KR" sz="2000" dirty="0"/>
              <a:t> </a:t>
            </a:r>
          </a:p>
        </p:txBody>
      </p:sp>
      <p:sp>
        <p:nvSpPr>
          <p:cNvPr id="4301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 #7</a:t>
            </a:r>
            <a:endParaRPr lang="ko-KR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5870497B-7CF5-4F84-BDC3-3D07F1054129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39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1203" name="내용 개체 틀 2"/>
          <p:cNvSpPr>
            <a:spLocks noGrp="1"/>
          </p:cNvSpPr>
          <p:nvPr>
            <p:ph idx="4294967295"/>
          </p:nvPr>
        </p:nvSpPr>
        <p:spPr>
          <a:xfrm>
            <a:off x="1738313" y="1214439"/>
            <a:ext cx="8928100" cy="5081587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#include  &lt;</a:t>
            </a:r>
            <a:r>
              <a:rPr lang="en-US" altLang="en-US" sz="1100" dirty="0" err="1"/>
              <a:t>setjmp.h</a:t>
            </a:r>
            <a:r>
              <a:rPr lang="en-US" altLang="en-US" sz="1100" dirty="0"/>
              <a:t>&gt;  /* </a:t>
            </a:r>
            <a:r>
              <a:rPr lang="en-US" altLang="en-US" sz="1100" dirty="0" err="1"/>
              <a:t>testjmp.c</a:t>
            </a:r>
            <a:r>
              <a:rPr lang="en-US" altLang="en-US" sz="1100" dirty="0"/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#include  "</a:t>
            </a:r>
            <a:r>
              <a:rPr lang="en-US" altLang="en-US" sz="1100" dirty="0" err="1"/>
              <a:t>ourhdr.h</a:t>
            </a:r>
            <a:r>
              <a:rPr lang="en-US" altLang="en-US" sz="1100" dirty="0"/>
              <a:t>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static void  f1(int, int, int);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static void  f2(void);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static </a:t>
            </a:r>
            <a:r>
              <a:rPr lang="en-US" altLang="en-US" sz="1100" dirty="0" err="1"/>
              <a:t>jmp_buf</a:t>
            </a:r>
            <a:r>
              <a:rPr lang="en-US" altLang="en-US" sz="1100" dirty="0"/>
              <a:t>  </a:t>
            </a:r>
            <a:r>
              <a:rPr lang="en-US" altLang="en-US" sz="1100" dirty="0" err="1"/>
              <a:t>jmpbuffer</a:t>
            </a:r>
            <a:r>
              <a:rPr lang="en-US" altLang="en-US" sz="11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int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100" dirty="0">
                <a:ea typeface="바탕체" pitchFamily="17" charset="-127"/>
              </a:rPr>
              <a:t>       </a:t>
            </a:r>
            <a:r>
              <a:rPr lang="en-US" altLang="en-US" sz="1100" dirty="0">
                <a:ea typeface="바탕체" pitchFamily="17" charset="-127"/>
              </a:rPr>
              <a:t>int  count;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ea typeface="바탕체" pitchFamily="17" charset="-127"/>
              </a:rPr>
              <a:t> </a:t>
            </a:r>
            <a:r>
              <a:rPr lang="en-US" altLang="ko-KR" sz="1100" dirty="0">
                <a:ea typeface="바탕체" pitchFamily="17" charset="-127"/>
              </a:rPr>
              <a:t>     </a:t>
            </a:r>
            <a:r>
              <a:rPr lang="en-US" altLang="en-US" sz="1100" dirty="0">
                <a:ea typeface="바탕체" pitchFamily="17" charset="-127"/>
              </a:rPr>
              <a:t> int  </a:t>
            </a:r>
            <a:r>
              <a:rPr lang="en-US" altLang="en-US" sz="1100" dirty="0" err="1">
                <a:ea typeface="바탕체" pitchFamily="17" charset="-127"/>
              </a:rPr>
              <a:t>val</a:t>
            </a:r>
            <a:r>
              <a:rPr lang="en-US" altLang="en-US" sz="1100" dirty="0">
                <a:ea typeface="바탕체" pitchFamily="17" charset="-127"/>
              </a:rPr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en-US" sz="1100" dirty="0">
                <a:ea typeface="바탕체" pitchFamily="17" charset="-127"/>
              </a:rPr>
              <a:t> </a:t>
            </a:r>
            <a:r>
              <a:rPr lang="en-US" altLang="ko-KR" sz="1100" dirty="0">
                <a:ea typeface="바탕체" pitchFamily="17" charset="-127"/>
              </a:rPr>
              <a:t>     </a:t>
            </a:r>
            <a:r>
              <a:rPr lang="en-US" altLang="en-US" sz="1100" dirty="0">
                <a:ea typeface="바탕체" pitchFamily="17" charset="-127"/>
              </a:rPr>
              <a:t> int  sum;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count = 2;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 = 3; sum = 4;</a:t>
            </a:r>
            <a:endParaRPr lang="en-US" altLang="ko-KR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100" dirty="0"/>
              <a:t>  </a:t>
            </a:r>
            <a:r>
              <a:rPr lang="en-US" altLang="en-US" sz="1100" dirty="0" err="1"/>
              <a:t>printf</a:t>
            </a:r>
            <a:r>
              <a:rPr lang="en-US" altLang="en-US" sz="1100" dirty="0"/>
              <a:t>(“</a:t>
            </a:r>
            <a:r>
              <a:rPr lang="en-US" altLang="ko-KR" sz="1100" dirty="0"/>
              <a:t>Initial values</a:t>
            </a:r>
            <a:r>
              <a:rPr lang="en-US" altLang="en-US" sz="1100" dirty="0"/>
              <a:t>: count = %d,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 = %d, sum = %d\n", count,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,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if (</a:t>
            </a:r>
            <a:r>
              <a:rPr lang="en-US" altLang="en-US" sz="1100" dirty="0" err="1"/>
              <a:t>setjmp</a:t>
            </a:r>
            <a:r>
              <a:rPr lang="en-US" altLang="en-US" sz="1100" dirty="0"/>
              <a:t>(</a:t>
            </a:r>
            <a:r>
              <a:rPr lang="en-US" altLang="en-US" sz="1100" dirty="0" err="1"/>
              <a:t>jmpbuffer</a:t>
            </a:r>
            <a:r>
              <a:rPr lang="en-US" altLang="en-US" sz="1100" dirty="0"/>
              <a:t>) != 0)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  </a:t>
            </a:r>
            <a:r>
              <a:rPr lang="en-US" altLang="en-US" sz="1100" dirty="0" err="1"/>
              <a:t>printf</a:t>
            </a:r>
            <a:r>
              <a:rPr lang="en-US" altLang="en-US" sz="1100" dirty="0"/>
              <a:t>("after </a:t>
            </a:r>
            <a:r>
              <a:rPr lang="en-US" altLang="en-US" sz="1100" dirty="0" err="1"/>
              <a:t>longjmp</a:t>
            </a:r>
            <a:r>
              <a:rPr lang="en-US" altLang="en-US" sz="1100" dirty="0"/>
              <a:t>: count = %d,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 = %d, sum = %d\n", count,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, sum);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  exit(0);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count = 97;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 = 98; sum = 99; /* changed after </a:t>
            </a:r>
            <a:r>
              <a:rPr lang="en-US" altLang="en-US" sz="1100" dirty="0" err="1"/>
              <a:t>setjmp</a:t>
            </a:r>
            <a:r>
              <a:rPr lang="en-US" altLang="en-US" sz="1100" dirty="0"/>
              <a:t>, before </a:t>
            </a:r>
            <a:r>
              <a:rPr lang="en-US" altLang="en-US" sz="1100" dirty="0" err="1"/>
              <a:t>longjmp</a:t>
            </a:r>
            <a:r>
              <a:rPr lang="en-US" altLang="en-US" sz="1100" dirty="0"/>
              <a:t>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f1(count,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, sum);    /* never returns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static void f1(int </a:t>
            </a:r>
            <a:r>
              <a:rPr lang="en-US" altLang="en-US" sz="1100" dirty="0" err="1"/>
              <a:t>i</a:t>
            </a:r>
            <a:r>
              <a:rPr lang="en-US" altLang="en-US" sz="1100" dirty="0"/>
              <a:t>, int j, int k)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</a:t>
            </a:r>
            <a:r>
              <a:rPr lang="en-US" altLang="en-US" sz="1100" dirty="0" err="1"/>
              <a:t>printf</a:t>
            </a:r>
            <a:r>
              <a:rPr lang="en-US" altLang="en-US" sz="1100" dirty="0"/>
              <a:t>("in f1(): count = %d, </a:t>
            </a:r>
            <a:r>
              <a:rPr lang="en-US" altLang="en-US" sz="1100" dirty="0" err="1"/>
              <a:t>val</a:t>
            </a:r>
            <a:r>
              <a:rPr lang="en-US" altLang="en-US" sz="1100" dirty="0"/>
              <a:t> = %d, sum = %d\n", </a:t>
            </a:r>
            <a:r>
              <a:rPr lang="en-US" altLang="en-US" sz="1100" dirty="0" err="1"/>
              <a:t>i</a:t>
            </a:r>
            <a:r>
              <a:rPr lang="en-US" altLang="en-US" sz="1100" dirty="0"/>
              <a:t>, j, k);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f2();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1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static void f2(void)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100" dirty="0"/>
              <a:t>  </a:t>
            </a:r>
            <a:r>
              <a:rPr lang="en-US" altLang="en-US" sz="1100" dirty="0" err="1"/>
              <a:t>longjmp</a:t>
            </a:r>
            <a:r>
              <a:rPr lang="en-US" altLang="en-US" sz="1100" dirty="0"/>
              <a:t>(</a:t>
            </a:r>
            <a:r>
              <a:rPr lang="en-US" altLang="en-US" sz="1100" dirty="0" err="1"/>
              <a:t>jmpbuffer</a:t>
            </a:r>
            <a:r>
              <a:rPr lang="en-US" altLang="en-US" sz="1100" dirty="0"/>
              <a:t>, 1);	//</a:t>
            </a:r>
            <a:r>
              <a:rPr lang="ko-KR" altLang="en-US" sz="1100" dirty="0"/>
              <a:t>즉 </a:t>
            </a:r>
            <a:r>
              <a:rPr lang="en-US" altLang="ko-KR" sz="1100" dirty="0"/>
              <a:t>f(2)</a:t>
            </a:r>
            <a:r>
              <a:rPr lang="ko-KR" altLang="en-US" sz="1100" dirty="0"/>
              <a:t>에서 </a:t>
            </a:r>
            <a:r>
              <a:rPr lang="en-US" altLang="ko-KR" sz="1100" dirty="0"/>
              <a:t>main</a:t>
            </a:r>
            <a:r>
              <a:rPr lang="ko-KR" altLang="en-US" sz="1100" dirty="0"/>
              <a:t>으로 </a:t>
            </a:r>
            <a:r>
              <a:rPr lang="en-US" altLang="ko-KR" sz="1100" dirty="0"/>
              <a:t>(</a:t>
            </a:r>
            <a:r>
              <a:rPr lang="en-US" altLang="ko-KR" sz="1100" dirty="0" err="1"/>
              <a:t>setjump</a:t>
            </a:r>
            <a:r>
              <a:rPr lang="ko-KR" altLang="en-US" sz="1100" dirty="0"/>
              <a:t>라인으로</a:t>
            </a:r>
            <a:r>
              <a:rPr lang="en-US" altLang="ko-KR" sz="1100" dirty="0"/>
              <a:t>) </a:t>
            </a:r>
            <a:r>
              <a:rPr lang="ko-KR" altLang="en-US" sz="1100" dirty="0"/>
              <a:t>바로 </a:t>
            </a:r>
            <a:r>
              <a:rPr lang="ko-KR" altLang="en-US" sz="1100" dirty="0" err="1"/>
              <a:t>리턴하는</a:t>
            </a:r>
            <a:r>
              <a:rPr lang="ko-KR" altLang="en-US" sz="1100" dirty="0"/>
              <a:t> 함수</a:t>
            </a:r>
            <a:endParaRPr lang="en-US" altLang="en-US" sz="1100" dirty="0"/>
          </a:p>
        </p:txBody>
      </p:sp>
      <p:sp>
        <p:nvSpPr>
          <p:cNvPr id="5120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6.8 Code 6-4 : </a:t>
            </a:r>
            <a:r>
              <a:rPr lang="en-US" altLang="zh-TW" dirty="0" err="1"/>
              <a:t>setjmp</a:t>
            </a:r>
            <a:r>
              <a:rPr lang="en-US" altLang="zh-TW" dirty="0"/>
              <a:t>() / </a:t>
            </a:r>
            <a:r>
              <a:rPr lang="en-US" altLang="zh-TW" dirty="0" err="1"/>
              <a:t>longjmp</a:t>
            </a:r>
            <a:r>
              <a:rPr lang="en-US" altLang="zh-TW" dirty="0"/>
              <a:t>()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06A4917-8BFC-475C-A4FD-2E5BA2362CC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내용 개체 틀 2"/>
          <p:cNvSpPr>
            <a:spLocks noGrp="1"/>
          </p:cNvSpPr>
          <p:nvPr>
            <p:ph idx="4294967295"/>
          </p:nvPr>
        </p:nvSpPr>
        <p:spPr>
          <a:xfrm>
            <a:off x="1631951" y="1484314"/>
            <a:ext cx="9286875" cy="2600325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#include &lt;</a:t>
            </a:r>
            <a:r>
              <a:rPr lang="en-US" altLang="ko-KR" sz="2000" dirty="0" err="1"/>
              <a:t>unistd.h</a:t>
            </a:r>
            <a:r>
              <a:rPr lang="en-US" altLang="ko-KR" sz="2000" dirty="0"/>
              <a:t>&gt;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0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 err="1"/>
              <a:t>int</a:t>
            </a:r>
            <a:r>
              <a:rPr lang="en-US" altLang="ko-KR" sz="2000" dirty="0"/>
              <a:t> main(){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   if((write(1, “Welcome to System Programming”, 27)) != 27)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       write(2, “A write error has occurred on file descriptor 1\n, 47);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   exit(0);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2662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3.5 write() : </a:t>
            </a:r>
            <a:r>
              <a:rPr lang="ko-KR" altLang="en-US" dirty="0"/>
              <a:t>예제</a:t>
            </a:r>
            <a:endParaRPr lang="en-US" altLang="ko-KR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F0C8339-3E94-4EF8-89F1-29E6874E2066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40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52227" name="내용 개체 틀 2"/>
          <p:cNvSpPr>
            <a:spLocks noGrp="1"/>
          </p:cNvSpPr>
          <p:nvPr>
            <p:ph idx="4294967295"/>
          </p:nvPr>
        </p:nvSpPr>
        <p:spPr>
          <a:xfrm>
            <a:off x="1774825" y="1143000"/>
            <a:ext cx="8928100" cy="27765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zh-TW" sz="2000"/>
              <a:t>$ </a:t>
            </a:r>
            <a:r>
              <a:rPr lang="en-US" altLang="ko-KR" sz="2000"/>
              <a:t>g</a:t>
            </a:r>
            <a:r>
              <a:rPr lang="en-US" altLang="zh-TW" sz="2000"/>
              <a:t>cc testjmp.c</a:t>
            </a:r>
            <a:endParaRPr lang="en-US" altLang="ko-KR" sz="2000"/>
          </a:p>
          <a:p>
            <a:pPr eaLnBrk="1" hangingPunct="1">
              <a:buFontTx/>
              <a:buNone/>
            </a:pPr>
            <a:endParaRPr lang="en-US" altLang="zh-TW" sz="2000"/>
          </a:p>
          <a:p>
            <a:pPr eaLnBrk="1" hangingPunct="1">
              <a:buFontTx/>
              <a:buNone/>
            </a:pPr>
            <a:r>
              <a:rPr lang="en-US" altLang="zh-TW" sz="2000"/>
              <a:t>$ </a:t>
            </a:r>
            <a:r>
              <a:rPr lang="en-US" altLang="ko-KR" sz="2000"/>
              <a:t>./</a:t>
            </a:r>
            <a:r>
              <a:rPr lang="en-US" altLang="zh-TW" sz="2000"/>
              <a:t>a.out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In</a:t>
            </a:r>
            <a:r>
              <a:rPr lang="en-US" altLang="ko-KR" sz="2000"/>
              <a:t>itial value</a:t>
            </a:r>
            <a:r>
              <a:rPr lang="en-US" altLang="zh-TW" sz="2000"/>
              <a:t>: count = </a:t>
            </a:r>
            <a:r>
              <a:rPr lang="en-US" altLang="ko-KR" sz="2000"/>
              <a:t>2</a:t>
            </a:r>
            <a:r>
              <a:rPr lang="en-US" altLang="zh-TW" sz="2000"/>
              <a:t>, val = </a:t>
            </a:r>
            <a:r>
              <a:rPr lang="en-US" altLang="ko-KR" sz="2000"/>
              <a:t>3</a:t>
            </a:r>
            <a:r>
              <a:rPr lang="en-US" altLang="zh-TW" sz="2000"/>
              <a:t>, sum = </a:t>
            </a:r>
            <a:r>
              <a:rPr lang="en-US" altLang="ko-KR" sz="2000"/>
              <a:t>4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in f1(): count = 97, val = 98, sum = 99</a:t>
            </a:r>
          </a:p>
          <a:p>
            <a:pPr eaLnBrk="1" hangingPunct="1">
              <a:buFontTx/>
              <a:buNone/>
            </a:pPr>
            <a:r>
              <a:rPr lang="en-US" altLang="zh-TW" sz="2000"/>
              <a:t>after longjmp: count = 97, val = 98, sum = 99</a:t>
            </a:r>
          </a:p>
          <a:p>
            <a:pPr marL="741363" lvl="1" indent="-284163"/>
            <a:endParaRPr lang="en-GB" altLang="ko-KR" sz="2800"/>
          </a:p>
        </p:txBody>
      </p:sp>
      <p:sp>
        <p:nvSpPr>
          <p:cNvPr id="5222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6.8 </a:t>
            </a:r>
            <a:r>
              <a:rPr lang="en-US" altLang="zh-TW" dirty="0" err="1"/>
              <a:t>setjmp</a:t>
            </a:r>
            <a:r>
              <a:rPr lang="en-US" altLang="zh-TW" dirty="0"/>
              <a:t>() / </a:t>
            </a:r>
            <a:r>
              <a:rPr lang="en-US" altLang="zh-TW" dirty="0" err="1"/>
              <a:t>longjmp</a:t>
            </a:r>
            <a:r>
              <a:rPr lang="en-US" altLang="zh-TW" dirty="0"/>
              <a:t>() 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BB41F12-CE10-46E5-A84A-A0F332B647B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3315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Code 7-1 : fork()</a:t>
            </a:r>
            <a:endParaRPr lang="ko-KR" altLang="en-US" dirty="0"/>
          </a:p>
        </p:txBody>
      </p:sp>
      <p:sp>
        <p:nvSpPr>
          <p:cNvPr id="13316" name="직사각형 4"/>
          <p:cNvSpPr>
            <a:spLocks noChangeArrowheads="1"/>
          </p:cNvSpPr>
          <p:nvPr/>
        </p:nvSpPr>
        <p:spPr bwMode="auto">
          <a:xfrm>
            <a:off x="1857375" y="1241425"/>
            <a:ext cx="8199175" cy="34163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stdio.h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	/* fork1.c */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#include &lt;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unistd.h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&gt;</a:t>
            </a:r>
          </a:p>
          <a:p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main(void){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int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x;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x = 0;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fork();	//</a:t>
            </a:r>
            <a:r>
              <a:rPr lang="ko-KR" altLang="en-US" dirty="0">
                <a:latin typeface="맑은 고딕" pitchFamily="50" charset="-127"/>
                <a:ea typeface="맑은 고딕" pitchFamily="50" charset="-127"/>
              </a:rPr>
              <a:t>프로세스가 하나였다 새로 생성될 것</a:t>
            </a:r>
            <a:endParaRPr lang="en-US" altLang="ko-KR" dirty="0">
              <a:latin typeface="맑은 고딕" pitchFamily="50" charset="-127"/>
              <a:ea typeface="맑은 고딕" pitchFamily="50" charset="-127"/>
            </a:endParaRP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x = 1;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(＂I am process %ld and my x is %d\n＂, (long)</a:t>
            </a:r>
            <a:r>
              <a:rPr lang="en-US" altLang="ko-KR" dirty="0" err="1">
                <a:latin typeface="맑은 고딕" pitchFamily="50" charset="-127"/>
                <a:ea typeface="맑은 고딕" pitchFamily="50" charset="-127"/>
              </a:rPr>
              <a:t>getpid</a:t>
            </a: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(), x);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        return 0;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016E443-68A7-4C61-92EA-EF6C64001A5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4339" name="내용 개체 틀 2"/>
          <p:cNvSpPr>
            <a:spLocks noGrp="1"/>
          </p:cNvSpPr>
          <p:nvPr>
            <p:ph idx="4294967295"/>
          </p:nvPr>
        </p:nvSpPr>
        <p:spPr>
          <a:xfrm>
            <a:off x="1847850" y="1143001"/>
            <a:ext cx="8928100" cy="412635"/>
          </a:xfrm>
        </p:spPr>
        <p:txBody>
          <a:bodyPr/>
          <a:lstStyle/>
          <a:p>
            <a:pPr eaLnBrk="1" hangingPunct="1"/>
            <a:r>
              <a:rPr lang="en-US" altLang="ko-KR" sz="2000" dirty="0"/>
              <a:t>fork1.c: </a:t>
            </a:r>
            <a:r>
              <a:rPr lang="en-US" altLang="zh-TW" sz="2000" dirty="0"/>
              <a:t>result</a:t>
            </a:r>
            <a:endParaRPr lang="en-US" altLang="ko-KR" sz="2000" dirty="0"/>
          </a:p>
        </p:txBody>
      </p:sp>
      <p:sp>
        <p:nvSpPr>
          <p:cNvPr id="14340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fork()</a:t>
            </a:r>
            <a:endParaRPr lang="ko-KR" altLang="en-US" dirty="0"/>
          </a:p>
        </p:txBody>
      </p:sp>
      <p:sp>
        <p:nvSpPr>
          <p:cNvPr id="14341" name="Text Box 3"/>
          <p:cNvSpPr txBox="1">
            <a:spLocks noChangeArrowheads="1"/>
          </p:cNvSpPr>
          <p:nvPr/>
        </p:nvSpPr>
        <p:spPr bwMode="auto">
          <a:xfrm>
            <a:off x="2032001" y="1928814"/>
            <a:ext cx="8278813" cy="1505027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$ ./fork1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 am process 10982 and my x is 1</a:t>
            </a:r>
          </a:p>
          <a:p>
            <a:r>
              <a:rPr lang="en-US" altLang="ko-KR" dirty="0">
                <a:latin typeface="맑은 고딕" pitchFamily="50" charset="-127"/>
                <a:ea typeface="맑은 고딕" pitchFamily="50" charset="-127"/>
              </a:rPr>
              <a:t>I am process 10981 and my x is 1</a:t>
            </a:r>
          </a:p>
          <a:p>
            <a:pPr>
              <a:lnSpc>
                <a:spcPct val="90000"/>
              </a:lnSpc>
            </a:pPr>
            <a:endParaRPr lang="en-US" altLang="ko-KR" sz="2200" dirty="0"/>
          </a:p>
          <a:p>
            <a:pPr>
              <a:lnSpc>
                <a:spcPct val="90000"/>
              </a:lnSpc>
            </a:pPr>
            <a:endParaRPr lang="en-US" altLang="ko-KR" sz="2200" dirty="0">
              <a:latin typeface="MD개성체" pitchFamily="18" charset="-127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C6224CFC-0D99-4C3B-BC9C-8482EC66FC20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5363" name="내용 개체 틀 2"/>
          <p:cNvSpPr>
            <a:spLocks noGrp="1"/>
          </p:cNvSpPr>
          <p:nvPr>
            <p:ph idx="4294967295"/>
          </p:nvPr>
        </p:nvSpPr>
        <p:spPr>
          <a:xfrm>
            <a:off x="1847850" y="1341438"/>
            <a:ext cx="8928100" cy="4487862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stdio.h</a:t>
            </a:r>
            <a:r>
              <a:rPr lang="en-US" altLang="ko-KR" sz="1600" dirty="0"/>
              <a:t>&gt;	/* fork2.c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#include &lt;sys/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pid_t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childpid</a:t>
            </a:r>
            <a:r>
              <a:rPr lang="en-US" altLang="ko-KR" sz="16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</a:t>
            </a:r>
            <a:r>
              <a:rPr lang="en-US" altLang="ko-KR" sz="1600" dirty="0" err="1"/>
              <a:t>childpid</a:t>
            </a:r>
            <a:r>
              <a:rPr lang="en-US" altLang="ko-KR" sz="1600" dirty="0"/>
              <a:t> = fork();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if (</a:t>
            </a:r>
            <a:r>
              <a:rPr lang="en-US" altLang="ko-KR" sz="1600" dirty="0" err="1"/>
              <a:t>childpid</a:t>
            </a:r>
            <a:r>
              <a:rPr lang="en-US" altLang="ko-KR" sz="1600" dirty="0"/>
              <a:t> == -1){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("Failed to fork");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        return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	   if (</a:t>
            </a:r>
            <a:r>
              <a:rPr lang="en-US" altLang="ko-KR" sz="1600" dirty="0" err="1"/>
              <a:t>childpid</a:t>
            </a:r>
            <a:r>
              <a:rPr lang="en-US" altLang="ko-KR" sz="1600" dirty="0"/>
              <a:t> == 0)	//</a:t>
            </a:r>
            <a:r>
              <a:rPr lang="ko-KR" altLang="en-US" sz="1600" dirty="0"/>
              <a:t>즉 </a:t>
            </a:r>
            <a:r>
              <a:rPr lang="en-US" altLang="ko-KR" sz="1600" dirty="0"/>
              <a:t>child</a:t>
            </a:r>
            <a:r>
              <a:rPr lang="ko-KR" altLang="en-US" sz="1600" dirty="0"/>
              <a:t>프로세스일때 </a:t>
            </a:r>
            <a:endParaRPr lang="en-US" altLang="ko-KR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(“hello</a:t>
            </a:r>
            <a:r>
              <a:rPr lang="ko-KR" altLang="en-US" sz="1600" dirty="0"/>
              <a:t> </a:t>
            </a:r>
            <a:r>
              <a:rPr lang="en-US" altLang="ko-KR" sz="1600" dirty="0"/>
              <a:t>from child %ld\n", (long)</a:t>
            </a:r>
            <a:r>
              <a:rPr lang="en-US" altLang="ko-KR" sz="1600" dirty="0" err="1"/>
              <a:t>getpid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else	//child</a:t>
            </a:r>
            <a:r>
              <a:rPr lang="ko-KR" altLang="en-US" sz="1600" dirty="0"/>
              <a:t>가 아닌 프로세스 즉 </a:t>
            </a:r>
            <a:r>
              <a:rPr lang="en-US" altLang="ko-KR" sz="1600" dirty="0"/>
              <a:t>parent</a:t>
            </a:r>
            <a:r>
              <a:rPr lang="ko-KR" altLang="en-US" sz="1600" dirty="0"/>
              <a:t>프로세스일때</a:t>
            </a:r>
            <a:endParaRPr lang="en-US" altLang="ko-KR" sz="16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        </a:t>
            </a:r>
            <a:r>
              <a:rPr lang="en-US" altLang="ko-KR" sz="1600" dirty="0" err="1"/>
              <a:t>printf</a:t>
            </a:r>
            <a:r>
              <a:rPr lang="en-US" altLang="ko-KR" sz="1600" dirty="0"/>
              <a:t>(“hello from parent %ld\n", (long)</a:t>
            </a:r>
            <a:r>
              <a:rPr lang="en-US" altLang="ko-KR" sz="1600" dirty="0" err="1"/>
              <a:t>getpid</a:t>
            </a:r>
            <a:r>
              <a:rPr lang="en-US" altLang="ko-KR" sz="1600" dirty="0"/>
              <a:t>());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     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1536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Code 7-2 : fork()</a:t>
            </a:r>
            <a:endParaRPr lang="ko-KR" alt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BF1895D-97EE-4837-8B03-9F4A545D5C0E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44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7411" name="내용 개체 틀 2"/>
          <p:cNvSpPr>
            <a:spLocks noGrp="1"/>
          </p:cNvSpPr>
          <p:nvPr>
            <p:ph idx="4294967295"/>
          </p:nvPr>
        </p:nvSpPr>
        <p:spPr>
          <a:xfrm>
            <a:off x="1847850" y="1341438"/>
            <a:ext cx="8928100" cy="4832350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 /* fork3.c */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unistd.h</a:t>
            </a:r>
            <a:r>
              <a:rPr lang="en-US" altLang="ko-KR" sz="12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char *message;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</a:t>
            </a:r>
            <a:r>
              <a:rPr lang="en-US" altLang="ko-KR" sz="1200" dirty="0">
                <a:latin typeface="Arial" pitchFamily="34" charset="0"/>
              </a:rPr>
              <a:t>“</a:t>
            </a:r>
            <a:r>
              <a:rPr lang="en-US" altLang="ko-KR" sz="1200" dirty="0"/>
              <a:t>fork program starting\n</a:t>
            </a:r>
            <a:r>
              <a:rPr lang="en-US" altLang="ko-KR" sz="1200" dirty="0">
                <a:latin typeface="Arial" pitchFamily="34" charset="0"/>
              </a:rPr>
              <a:t>”</a:t>
            </a:r>
            <a:r>
              <a:rPr lang="en-US" altLang="ko-KR" sz="1200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fork();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switch(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case -1: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</a:t>
            </a:r>
            <a:r>
              <a:rPr lang="en-US" altLang="ko-KR" sz="1200" dirty="0">
                <a:latin typeface="Arial" pitchFamily="34" charset="0"/>
              </a:rPr>
              <a:t>“</a:t>
            </a:r>
            <a:r>
              <a:rPr lang="en-US" altLang="ko-KR" sz="1200" dirty="0"/>
              <a:t>fork failed</a:t>
            </a:r>
            <a:r>
              <a:rPr lang="en-US" altLang="ko-KR" sz="1200" dirty="0">
                <a:latin typeface="Arial" pitchFamily="34" charset="0"/>
              </a:rPr>
              <a:t>”</a:t>
            </a:r>
            <a:r>
              <a:rPr lang="en-US" altLang="ko-KR" sz="1200" dirty="0"/>
              <a:t>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exit(1);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case 0: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message = </a:t>
            </a:r>
            <a:r>
              <a:rPr lang="en-US" altLang="ko-KR" sz="1200" dirty="0">
                <a:latin typeface="Arial" pitchFamily="34" charset="0"/>
              </a:rPr>
              <a:t>“</a:t>
            </a:r>
            <a:r>
              <a:rPr lang="en-US" altLang="ko-KR" sz="1200" dirty="0"/>
              <a:t>This is the child</a:t>
            </a:r>
            <a:r>
              <a:rPr lang="en-US" altLang="ko-KR" sz="1200" dirty="0">
                <a:latin typeface="Arial" pitchFamily="34" charset="0"/>
              </a:rPr>
              <a:t>”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n = 5;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default: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message = </a:t>
            </a:r>
            <a:r>
              <a:rPr lang="en-US" altLang="ko-KR" sz="1200" dirty="0">
                <a:latin typeface="Arial" pitchFamily="34" charset="0"/>
              </a:rPr>
              <a:t>“</a:t>
            </a:r>
            <a:r>
              <a:rPr lang="en-US" altLang="ko-KR" sz="1200" dirty="0"/>
              <a:t>This is the parent</a:t>
            </a:r>
            <a:r>
              <a:rPr lang="en-US" altLang="ko-KR" sz="1200" dirty="0">
                <a:latin typeface="Arial" pitchFamily="34" charset="0"/>
              </a:rPr>
              <a:t>”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n = 3;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	break;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for(;n &gt; 0; n--) {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puts(message);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	sleep(1);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}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	exit(0);</a:t>
            </a: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US" altLang="ko-KR" sz="1200" dirty="0"/>
              <a:t>}	</a:t>
            </a:r>
          </a:p>
        </p:txBody>
      </p:sp>
      <p:sp>
        <p:nvSpPr>
          <p:cNvPr id="1741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Code 7-8</a:t>
            </a:r>
            <a:endParaRPr lang="ko-KR" alt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AB8C0E3-6293-4C77-96A9-DD1F695E1CFC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45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18435" name="내용 개체 틀 2"/>
          <p:cNvSpPr>
            <a:spLocks noGrp="1"/>
          </p:cNvSpPr>
          <p:nvPr>
            <p:ph idx="4294967295"/>
          </p:nvPr>
        </p:nvSpPr>
        <p:spPr>
          <a:xfrm>
            <a:off x="1775400" y="1103626"/>
            <a:ext cx="8928100" cy="309644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$ ./fork3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Fork program starting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child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child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parent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child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child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sz="1800" dirty="0"/>
              <a:t>This is the child</a:t>
            </a:r>
          </a:p>
        </p:txBody>
      </p:sp>
      <p:sp>
        <p:nvSpPr>
          <p:cNvPr id="18436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7.2 fork()</a:t>
            </a:r>
            <a:endParaRPr lang="ko-KR" altLang="en-US" dirty="0"/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A1F379E0-ECA5-7CA3-CE7E-0D74D853F4BD}"/>
              </a:ext>
            </a:extLst>
          </p:cNvPr>
          <p:cNvSpPr txBox="1">
            <a:spLocks/>
          </p:cNvSpPr>
          <p:nvPr/>
        </p:nvSpPr>
        <p:spPr bwMode="auto">
          <a:xfrm>
            <a:off x="1611694" y="4365131"/>
            <a:ext cx="9255512" cy="17976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t" anchorCtr="0" compatLnSpc="1">
            <a:prstTxWarp prst="textNoShape">
              <a:avLst/>
            </a:prstTxWarp>
            <a:spAutoFit/>
          </a:bodyPr>
          <a:lstStyle>
            <a:lvl1pPr marL="388938" indent="-388938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0000"/>
              <a:buFont typeface="Wingdings" pitchFamily="2" charset="2"/>
              <a:buChar char="q"/>
              <a:defRPr kumimoji="1" sz="2400" b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966788" indent="-3603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itchFamily="2" charset="2"/>
              <a:buChar char="§"/>
              <a:defRPr kumimoji="1" sz="20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marL="1443038" indent="-260350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kumimoji="1" sz="2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marL="191770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Ø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marL="2393950" indent="-258763" algn="l" defTabSz="1038225" rtl="0" eaLnBrk="0" fontAlgn="base" latinLnBrk="1" hangingPunct="0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6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28511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33083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7655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4222750" indent="-258763" algn="l" defTabSz="1038225" rtl="0" fontAlgn="base" latinLnBrk="1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70000"/>
              <a:buFont typeface="Wingdings" pitchFamily="2" charset="2"/>
              <a:buChar char="§"/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lvl="1" eaLnBrk="1" hangingPunct="1">
              <a:spcBef>
                <a:spcPts val="600"/>
              </a:spcBef>
            </a:pPr>
            <a:r>
              <a:rPr lang="en-US" altLang="ko-KR" sz="1800" kern="0" dirty="0"/>
              <a:t>The parent process finishes before the child has printed all of its messages.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ko-KR" sz="1800" kern="0" dirty="0"/>
              <a:t>Normal termination: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ko-KR" sz="1800" kern="0" dirty="0"/>
              <a:t>Parent and child share the same file descriptors</a:t>
            </a:r>
          </a:p>
          <a:p>
            <a:pPr lvl="1" eaLnBrk="1" hangingPunct="1">
              <a:spcBef>
                <a:spcPts val="600"/>
              </a:spcBef>
            </a:pPr>
            <a:r>
              <a:rPr lang="en-US" altLang="ko-KR" sz="1800" kern="0" dirty="0"/>
              <a:t>Parent and child share the same file offset</a:t>
            </a:r>
          </a:p>
          <a:p>
            <a:pPr lvl="1" eaLnBrk="1" hangingPunct="1">
              <a:spcBef>
                <a:spcPts val="600"/>
              </a:spcBef>
              <a:buNone/>
            </a:pPr>
            <a:r>
              <a:rPr lang="en-US" altLang="ko-KR" sz="1800" kern="0" dirty="0">
                <a:sym typeface="Wingdings" pitchFamily="2" charset="2"/>
              </a:rPr>
              <a:t> </a:t>
            </a:r>
            <a:r>
              <a:rPr lang="en-US" altLang="ko-KR" sz="1800" kern="0" dirty="0"/>
              <a:t>Intermixed output from parent and child</a:t>
            </a:r>
            <a:endParaRPr lang="en-US" altLang="ko-KR" sz="1800" b="1" kern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0F1274E0-2AD5-4871-928E-C5F21575D802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46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6627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/>
          <a:lstStyle/>
          <a:p>
            <a:r>
              <a:rPr lang="en-US" altLang="ko-KR" sz="2800" dirty="0"/>
              <a:t>7.3 Code 7-9 : Another Example of fork()</a:t>
            </a:r>
            <a:endParaRPr lang="ko-KR" altLang="en-US" sz="2800" dirty="0"/>
          </a:p>
        </p:txBody>
      </p:sp>
      <p:sp>
        <p:nvSpPr>
          <p:cNvPr id="26628" name="내용 개체 틀 2"/>
          <p:cNvSpPr>
            <a:spLocks noGrp="1"/>
          </p:cNvSpPr>
          <p:nvPr>
            <p:ph idx="4294967295"/>
          </p:nvPr>
        </p:nvSpPr>
        <p:spPr>
          <a:xfrm>
            <a:off x="1881188" y="1484575"/>
            <a:ext cx="8928100" cy="4757737"/>
          </a:xfrm>
          <a:ln>
            <a:solidFill>
              <a:schemeClr val="tx1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#include  &lt;sys/</a:t>
            </a:r>
            <a:r>
              <a:rPr lang="en-US" altLang="ko-KR" sz="1400" dirty="0" err="1"/>
              <a:t>types.h</a:t>
            </a:r>
            <a:r>
              <a:rPr lang="en-US" altLang="ko-KR" sz="1400" dirty="0"/>
              <a:t>&gt;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#include  "</a:t>
            </a:r>
            <a:r>
              <a:rPr lang="en-US" altLang="ko-KR" sz="1400" dirty="0" err="1"/>
              <a:t>ourhdr.h</a:t>
            </a:r>
            <a:r>
              <a:rPr lang="en-US" altLang="ko-KR" sz="1400" dirty="0"/>
              <a:t>"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   glob = 6;    /* external variable in initialized data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 err="1"/>
              <a:t>int</a:t>
            </a:r>
            <a:r>
              <a:rPr lang="en-US" altLang="ko-KR" sz="1400" dirty="0"/>
              <a:t> main(void) {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int</a:t>
            </a: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;    /* automatic variable on the stack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pid_t</a:t>
            </a:r>
            <a:r>
              <a:rPr lang="en-US" altLang="ko-KR" sz="1400" dirty="0"/>
              <a:t>  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= 88;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("before fork\n");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if ( (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= </a:t>
            </a:r>
            <a:r>
              <a:rPr lang="en-US" altLang="ko-KR" sz="1400" dirty="0">
                <a:solidFill>
                  <a:srgbClr val="FF0000"/>
                </a:solidFill>
              </a:rPr>
              <a:t>fork()</a:t>
            </a:r>
            <a:r>
              <a:rPr lang="en-US" altLang="ko-KR" sz="1400" dirty="0"/>
              <a:t>) &lt; 0)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perror</a:t>
            </a:r>
            <a:r>
              <a:rPr lang="en-US" altLang="ko-KR" sz="1400" dirty="0"/>
              <a:t>("fork error");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else if (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== 0) {    /* child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  glob++;        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 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++;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  _exit(0);        /* child </a:t>
            </a:r>
            <a:r>
              <a:rPr lang="en-US" altLang="ko-KR" sz="1400" dirty="0" err="1"/>
              <a:t>terminateschild</a:t>
            </a:r>
            <a:r>
              <a:rPr lang="ko-KR" altLang="en-US" sz="1400" dirty="0"/>
              <a:t>사라짐</a:t>
            </a:r>
            <a:r>
              <a:rPr lang="en-US" altLang="ko-KR" sz="1400" dirty="0"/>
              <a:t>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}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en-US" altLang="ko-KR" sz="1400" dirty="0"/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/* parent */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</a:t>
            </a:r>
            <a:r>
              <a:rPr lang="en-US" altLang="ko-KR" sz="1400" dirty="0" err="1"/>
              <a:t>printf</a:t>
            </a:r>
            <a:r>
              <a:rPr lang="en-US" altLang="ko-KR" sz="1400" dirty="0"/>
              <a:t>("</a:t>
            </a:r>
            <a:r>
              <a:rPr lang="en-US" altLang="ko-KR" sz="1400" dirty="0" err="1"/>
              <a:t>pid</a:t>
            </a:r>
            <a:r>
              <a:rPr lang="en-US" altLang="ko-KR" sz="1400" dirty="0"/>
              <a:t> = %d, glob = %d,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 = %d\n", </a:t>
            </a:r>
            <a:r>
              <a:rPr lang="en-US" altLang="ko-KR" sz="1400" dirty="0" err="1"/>
              <a:t>getpid</a:t>
            </a:r>
            <a:r>
              <a:rPr lang="en-US" altLang="ko-KR" sz="1400" dirty="0"/>
              <a:t>(), glob, </a:t>
            </a:r>
            <a:r>
              <a:rPr lang="en-US" altLang="ko-KR" sz="1400" dirty="0" err="1"/>
              <a:t>var</a:t>
            </a:r>
            <a:r>
              <a:rPr lang="en-US" altLang="ko-KR" sz="1400" dirty="0"/>
              <a:t>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  exit(0);</a:t>
            </a:r>
          </a:p>
          <a:p>
            <a:pPr eaLnBrk="1" hangingPunct="1"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en-US" altLang="ko-KR" sz="1400" dirty="0"/>
              <a:t>}</a:t>
            </a:r>
          </a:p>
        </p:txBody>
      </p:sp>
      <p:sp>
        <p:nvSpPr>
          <p:cNvPr id="5" name="제목 3">
            <a:extLst>
              <a:ext uri="{FF2B5EF4-FFF2-40B4-BE49-F238E27FC236}">
                <a16:creationId xmlns:a16="http://schemas.microsoft.com/office/drawing/2014/main" id="{E4EB3961-72BC-47D8-803F-D8761AEA450E}"/>
              </a:ext>
            </a:extLst>
          </p:cNvPr>
          <p:cNvSpPr txBox="1">
            <a:spLocks/>
          </p:cNvSpPr>
          <p:nvPr/>
        </p:nvSpPr>
        <p:spPr bwMode="auto">
          <a:xfrm>
            <a:off x="1881189" y="937419"/>
            <a:ext cx="10034587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3843" tIns="51922" rIns="103843" bIns="51922" numCol="1" anchor="ctr" anchorCtr="0" compatLnSpc="1">
            <a:prstTxWarp prst="textNoShape">
              <a:avLst/>
            </a:prstTxWarp>
          </a:bodyPr>
          <a:lstStyle>
            <a:lvl1pPr algn="l" defTabSz="1038225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defTabSz="1038225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2pPr>
            <a:lvl3pPr algn="l" defTabSz="1038225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3pPr>
            <a:lvl4pPr algn="l" defTabSz="1038225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4pPr>
            <a:lvl5pPr algn="l" defTabSz="1038225" rtl="0" eaLnBrk="0" fontAlgn="base" latinLnBrk="1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5pPr>
            <a:lvl6pPr marL="457200" algn="l" defTabSz="1038225" rtl="0" fontAlgn="base" latinLnBrk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6pPr>
            <a:lvl7pPr marL="914400" algn="l" defTabSz="1038225" rtl="0" fontAlgn="base" latinLnBrk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7pPr>
            <a:lvl8pPr marL="1371600" algn="l" defTabSz="1038225" rtl="0" fontAlgn="base" latinLnBrk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8pPr>
            <a:lvl9pPr marL="1828800" algn="l" defTabSz="1038225" rtl="0" fontAlgn="base" latinLnBrk="1">
              <a:spcBef>
                <a:spcPct val="0"/>
              </a:spcBef>
              <a:spcAft>
                <a:spcPct val="0"/>
              </a:spcAft>
              <a:buFont typeface="Wingdings" pitchFamily="2" charset="2"/>
              <a:defRPr kumimoji="1" sz="2400">
                <a:solidFill>
                  <a:schemeClr val="tx1"/>
                </a:solidFill>
                <a:latin typeface="휴먼엑스포" pitchFamily="18" charset="-127"/>
                <a:ea typeface="휴먼엑스포" pitchFamily="18" charset="-127"/>
              </a:defRPr>
            </a:lvl9pPr>
          </a:lstStyle>
          <a:p>
            <a:r>
              <a:rPr lang="en-US" altLang="ko-KR" sz="2000" kern="0" dirty="0"/>
              <a:t>Increments by child </a:t>
            </a:r>
            <a:r>
              <a:rPr lang="en-US" altLang="ko-KR" sz="2000" kern="0" dirty="0">
                <a:sym typeface="Wingdings" panose="05000000000000000000" pitchFamily="2" charset="2"/>
              </a:rPr>
              <a:t> effects in</a:t>
            </a:r>
            <a:r>
              <a:rPr lang="en-US" altLang="ko-KR" sz="2000" kern="0" dirty="0"/>
              <a:t> parent address space?</a:t>
            </a:r>
            <a:endParaRPr lang="ko-KR" altLang="en-US" sz="2000" kern="0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D1AE7E6-9D56-410A-9CA9-A0D642BFF2AF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47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4294967295"/>
          </p:nvPr>
        </p:nvSpPr>
        <p:spPr>
          <a:xfrm>
            <a:off x="1738313" y="1000108"/>
            <a:ext cx="8928100" cy="5422900"/>
          </a:xfrm>
          <a:ln>
            <a:solidFill>
              <a:schemeClr val="tx1"/>
            </a:solidFill>
          </a:ln>
        </p:spPr>
        <p:txBody>
          <a:bodyPr>
            <a:normAutofit fontScale="47500" lnSpcReduction="20000"/>
          </a:bodyPr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#include &lt;sys/</a:t>
            </a:r>
            <a:r>
              <a:rPr lang="en-US" altLang="ko-KR" sz="1200" dirty="0" err="1"/>
              <a:t>types.h</a:t>
            </a:r>
            <a:r>
              <a:rPr lang="en-US" altLang="ko-KR" sz="1200" dirty="0"/>
              <a:t>&gt; /* wait1.c */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#include &lt;sys/</a:t>
            </a:r>
            <a:r>
              <a:rPr lang="en-US" altLang="ko-KR" sz="1200" dirty="0" err="1"/>
              <a:t>wait.h</a:t>
            </a:r>
            <a:r>
              <a:rPr lang="en-US" altLang="ko-KR" sz="12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unistd.h</a:t>
            </a:r>
            <a:r>
              <a:rPr lang="en-US" altLang="ko-KR" sz="12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#include &lt;</a:t>
            </a:r>
            <a:r>
              <a:rPr lang="en-US" altLang="ko-KR" sz="1200" dirty="0" err="1"/>
              <a:t>stdio.h</a:t>
            </a:r>
            <a:r>
              <a:rPr lang="en-US" altLang="ko-KR" sz="1200" dirty="0"/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 err="1"/>
              <a:t>int</a:t>
            </a:r>
            <a:r>
              <a:rPr lang="en-US" altLang="ko-KR" sz="1200" dirty="0"/>
              <a:t> main(void)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char *message;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n;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exit_code</a:t>
            </a:r>
            <a:r>
              <a:rPr lang="en-US" altLang="ko-KR" sz="1200" dirty="0"/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200" dirty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("fork program starting\n");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= fork();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switch(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case -1: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perror</a:t>
            </a:r>
            <a:r>
              <a:rPr lang="en-US" altLang="ko-KR" sz="1200" dirty="0"/>
              <a:t>("fork failed");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exit(1);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	  case 0: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message = "This is the child";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n = 5;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exit_code</a:t>
            </a:r>
            <a:r>
              <a:rPr lang="en-US" altLang="ko-KR" sz="1200" dirty="0"/>
              <a:t> = 37;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default: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message = "This is the parent";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n = 3;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exit_code</a:t>
            </a:r>
            <a:r>
              <a:rPr lang="en-US" altLang="ko-KR" sz="1200" dirty="0"/>
              <a:t> =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        break;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200" dirty="0"/>
              <a:t>        }       </a:t>
            </a:r>
          </a:p>
        </p:txBody>
      </p:sp>
      <p:sp>
        <p:nvSpPr>
          <p:cNvPr id="3584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EF739986-B6C3-40A6-A91F-9C3ABED49339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48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6867" name="내용 개체 틀 2"/>
          <p:cNvSpPr>
            <a:spLocks noGrp="1"/>
          </p:cNvSpPr>
          <p:nvPr>
            <p:ph idx="4294967295"/>
          </p:nvPr>
        </p:nvSpPr>
        <p:spPr>
          <a:xfrm>
            <a:off x="1738313" y="1187450"/>
            <a:ext cx="8928100" cy="4278308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 eaLnBrk="1" hangingPunct="1">
              <a:buFontTx/>
              <a:buNone/>
            </a:pPr>
            <a:r>
              <a:rPr lang="en-US" altLang="ko-KR" sz="1200" dirty="0"/>
              <a:t>for(; n &gt; 0; n--) {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        puts(message);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        sleep(1);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}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}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if (</a:t>
            </a:r>
            <a:r>
              <a:rPr lang="en-US" altLang="ko-KR" sz="1200" dirty="0" err="1"/>
              <a:t>pid</a:t>
            </a:r>
            <a:r>
              <a:rPr lang="en-US" altLang="ko-KR" sz="1200" dirty="0"/>
              <a:t> != 0) {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int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stat_val</a:t>
            </a:r>
            <a:r>
              <a:rPr lang="en-US" altLang="ko-KR" sz="1200" dirty="0"/>
              <a:t>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pid_t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child_pid</a:t>
            </a:r>
            <a:r>
              <a:rPr lang="en-US" altLang="ko-KR" sz="1200" dirty="0"/>
              <a:t>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child_pid</a:t>
            </a:r>
            <a:r>
              <a:rPr lang="en-US" altLang="ko-KR" sz="1200" dirty="0"/>
              <a:t> = wait(&amp;</a:t>
            </a:r>
            <a:r>
              <a:rPr lang="en-US" altLang="ko-KR" sz="1200" dirty="0" err="1"/>
              <a:t>stat_val</a:t>
            </a:r>
            <a:r>
              <a:rPr lang="en-US" altLang="ko-KR" sz="1200" dirty="0"/>
              <a:t>);	//child</a:t>
            </a:r>
            <a:r>
              <a:rPr lang="ko-KR" altLang="en-US" sz="1200" dirty="0"/>
              <a:t>가 보내는 </a:t>
            </a:r>
            <a:r>
              <a:rPr lang="ko-KR" altLang="en-US" sz="1200" dirty="0" err="1"/>
              <a:t>리턴종료값을</a:t>
            </a:r>
            <a:r>
              <a:rPr lang="ko-KR" altLang="en-US" sz="1200" dirty="0"/>
              <a:t> 받음</a:t>
            </a:r>
            <a:r>
              <a:rPr lang="en-US" altLang="ko-KR" sz="1200" dirty="0"/>
              <a:t>.</a:t>
            </a:r>
          </a:p>
          <a:p>
            <a:pPr eaLnBrk="1" hangingPunct="1">
              <a:buFontTx/>
              <a:buNone/>
            </a:pPr>
            <a:endParaRPr lang="en-US" altLang="ko-KR" sz="1200" dirty="0"/>
          </a:p>
          <a:p>
            <a:pPr eaLnBrk="1" hangingPunct="1">
              <a:buFontTx/>
              <a:buNone/>
            </a:pPr>
            <a:r>
              <a:rPr lang="en-US" altLang="ko-KR" sz="1200" dirty="0"/>
              <a:t>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("Child has finished: PID = %d\n", </a:t>
            </a:r>
            <a:r>
              <a:rPr lang="en-US" altLang="ko-KR" sz="1200" dirty="0" err="1"/>
              <a:t>child_pid</a:t>
            </a:r>
            <a:r>
              <a:rPr lang="en-US" altLang="ko-KR" sz="12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if(WIFEXITED(</a:t>
            </a:r>
            <a:r>
              <a:rPr lang="en-US" altLang="ko-KR" sz="1200" dirty="0" err="1"/>
              <a:t>stat_val</a:t>
            </a:r>
            <a:r>
              <a:rPr lang="en-US" altLang="ko-KR" sz="1200" dirty="0"/>
              <a:t>))	//child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정상종료했다면</a:t>
            </a:r>
            <a:endParaRPr lang="en-US" altLang="ko-KR" sz="1200" dirty="0"/>
          </a:p>
          <a:p>
            <a:pPr eaLnBrk="1" hangingPunct="1">
              <a:buFontTx/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("Child exited with code %d\n",                                  		       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        WEXITSTATUS(</a:t>
            </a:r>
            <a:r>
              <a:rPr lang="en-US" altLang="ko-KR" sz="1200" dirty="0" err="1"/>
              <a:t>stat_val</a:t>
            </a:r>
            <a:r>
              <a:rPr lang="en-US" altLang="ko-KR" sz="1200" dirty="0"/>
              <a:t>));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else	//</a:t>
            </a:r>
            <a:r>
              <a:rPr lang="ko-KR" altLang="en-US" sz="1200" dirty="0" err="1"/>
              <a:t>비정상종료했다면</a:t>
            </a:r>
            <a:endParaRPr lang="en-US" altLang="ko-KR" sz="1200" dirty="0"/>
          </a:p>
          <a:p>
            <a:pPr eaLnBrk="1" hangingPunct="1">
              <a:buFontTx/>
              <a:buNone/>
            </a:pPr>
            <a:r>
              <a:rPr lang="en-US" altLang="ko-KR" sz="1200" dirty="0"/>
              <a:t>                </a:t>
            </a:r>
            <a:r>
              <a:rPr lang="en-US" altLang="ko-KR" sz="1200" dirty="0" err="1"/>
              <a:t>printf</a:t>
            </a:r>
            <a:r>
              <a:rPr lang="en-US" altLang="ko-KR" sz="1200" dirty="0"/>
              <a:t>("Child terminated abnormally\n");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        }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exit(</a:t>
            </a:r>
            <a:r>
              <a:rPr lang="en-US" altLang="ko-KR" sz="1200" dirty="0" err="1"/>
              <a:t>exit_code</a:t>
            </a:r>
            <a:r>
              <a:rPr lang="en-US" altLang="ko-KR" sz="1200" dirty="0"/>
              <a:t>);</a:t>
            </a:r>
          </a:p>
          <a:p>
            <a:pPr eaLnBrk="1" hangingPunct="1">
              <a:buFontTx/>
              <a:buNone/>
            </a:pPr>
            <a:r>
              <a:rPr lang="en-US" altLang="ko-KR" sz="1200" dirty="0"/>
              <a:t>}</a:t>
            </a:r>
          </a:p>
        </p:txBody>
      </p:sp>
      <p:sp>
        <p:nvSpPr>
          <p:cNvPr id="3686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3F05749C-5C65-4FFA-B010-D152F6EF0412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49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7891" name="내용 개체 틀 2"/>
          <p:cNvSpPr>
            <a:spLocks noGrp="1"/>
          </p:cNvSpPr>
          <p:nvPr>
            <p:ph idx="4294967295"/>
          </p:nvPr>
        </p:nvSpPr>
        <p:spPr>
          <a:xfrm>
            <a:off x="1738313" y="1143000"/>
            <a:ext cx="8928100" cy="3761244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ko-KR" sz="2000" dirty="0"/>
              <a:t>wait1.c: Results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1800" dirty="0"/>
              <a:t>$ ./wait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fork program starting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parent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parent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parent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This is the child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Child has finished: PID = 11077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ko-KR" sz="1800" dirty="0"/>
              <a:t>Child exited with code 37</a:t>
            </a:r>
          </a:p>
        </p:txBody>
      </p:sp>
      <p:sp>
        <p:nvSpPr>
          <p:cNvPr id="3789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92D17927-B44C-49AA-B2F8-2B4B4C2FFAD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27651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1"/>
            <a:ext cx="9286875" cy="2400871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ko-KR" sz="2000" dirty="0"/>
              <a:t>open(), close(), read(), write() </a:t>
            </a:r>
            <a:r>
              <a:rPr lang="ko-KR" altLang="en-US" sz="2000" dirty="0"/>
              <a:t>시스템 호출을 이용하여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한 파일의 내용을 다른 파일에 복사하는 </a:t>
            </a:r>
            <a:r>
              <a:rPr lang="en-US" altLang="ko-KR" sz="2000" dirty="0" err="1"/>
              <a:t>copy.c</a:t>
            </a:r>
            <a:r>
              <a:rPr lang="en-US" altLang="ko-KR" sz="2000" dirty="0"/>
              <a:t> </a:t>
            </a:r>
            <a:r>
              <a:rPr lang="ko-KR" altLang="en-US" sz="2000" dirty="0"/>
              <a:t>프로그램을 작성하라</a:t>
            </a:r>
            <a:endParaRPr lang="en-US" altLang="ko-KR" sz="2000" dirty="0"/>
          </a:p>
          <a:p>
            <a:pPr marL="742950" lvl="1" indent="-285750"/>
            <a:r>
              <a:rPr lang="ko-KR" altLang="en-US" sz="1800" dirty="0"/>
              <a:t>예</a:t>
            </a:r>
            <a:r>
              <a:rPr lang="en-US" altLang="ko-KR" sz="1800" dirty="0"/>
              <a:t>: ./</a:t>
            </a:r>
            <a:r>
              <a:rPr lang="en-US" altLang="ko-KR" sz="1800" dirty="0" err="1"/>
              <a:t>a.out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afile</a:t>
            </a:r>
            <a:r>
              <a:rPr lang="en-US" altLang="ko-KR" sz="1800" dirty="0"/>
              <a:t> </a:t>
            </a:r>
            <a:r>
              <a:rPr lang="en-US" altLang="ko-KR" sz="1800" dirty="0" err="1"/>
              <a:t>bfile</a:t>
            </a:r>
            <a:r>
              <a:rPr lang="en-US" altLang="ko-KR" sz="1800" dirty="0"/>
              <a:t> </a:t>
            </a:r>
            <a:r>
              <a:rPr lang="ko-KR" altLang="en-US" sz="1800" dirty="0"/>
              <a:t>을 수행할 수 있도록</a:t>
            </a:r>
          </a:p>
          <a:p>
            <a:pPr marL="742950" lvl="1" indent="-285750"/>
            <a:r>
              <a:rPr lang="en-US" altLang="ko-KR" sz="1800" dirty="0" err="1"/>
              <a:t>Afile</a:t>
            </a:r>
            <a:r>
              <a:rPr lang="ko-KR" altLang="en-US" sz="1800" dirty="0"/>
              <a:t>의 크기가 </a:t>
            </a:r>
            <a:r>
              <a:rPr lang="en-US" altLang="ko-KR" sz="1800" dirty="0"/>
              <a:t>512byte</a:t>
            </a:r>
            <a:r>
              <a:rPr lang="ko-KR" altLang="en-US" sz="1800" dirty="0"/>
              <a:t>보다 작으면 한 번에 다 </a:t>
            </a:r>
            <a:r>
              <a:rPr lang="en-US" altLang="ko-KR" sz="1800" dirty="0"/>
              <a:t>read()</a:t>
            </a:r>
            <a:r>
              <a:rPr lang="ko-KR" altLang="en-US" sz="1800" dirty="0"/>
              <a:t>한 후 </a:t>
            </a:r>
            <a:r>
              <a:rPr lang="en-US" altLang="ko-KR" sz="1800" dirty="0" err="1"/>
              <a:t>bfile</a:t>
            </a:r>
            <a:r>
              <a:rPr lang="ko-KR" altLang="en-US" sz="1800" dirty="0"/>
              <a:t>에 </a:t>
            </a:r>
            <a:r>
              <a:rPr lang="en-US" altLang="ko-KR" sz="1800" dirty="0"/>
              <a:t>write</a:t>
            </a:r>
            <a:r>
              <a:rPr lang="ko-KR" altLang="en-US" sz="1800" dirty="0"/>
              <a:t>하고</a:t>
            </a:r>
            <a:r>
              <a:rPr lang="en-US" altLang="ko-KR" sz="1800" dirty="0"/>
              <a:t>, </a:t>
            </a:r>
            <a:r>
              <a:rPr lang="ko-KR" altLang="en-US" sz="1800" dirty="0"/>
              <a:t>만약 </a:t>
            </a:r>
            <a:r>
              <a:rPr lang="en-US" altLang="ko-KR" sz="1800" dirty="0"/>
              <a:t>512byte</a:t>
            </a:r>
            <a:r>
              <a:rPr lang="ko-KR" altLang="en-US" sz="1800" dirty="0"/>
              <a:t>보다 크면 </a:t>
            </a:r>
            <a:r>
              <a:rPr lang="en-US" altLang="ko-KR" sz="1800" dirty="0"/>
              <a:t>512byte</a:t>
            </a:r>
            <a:r>
              <a:rPr lang="ko-KR" altLang="en-US" sz="1800" dirty="0"/>
              <a:t>씩 나누어서 반복하여 </a:t>
            </a:r>
            <a:r>
              <a:rPr lang="en-US" altLang="ko-KR" sz="1800" dirty="0"/>
              <a:t>read(),  write()</a:t>
            </a:r>
            <a:r>
              <a:rPr lang="ko-KR" altLang="en-US" sz="1800" dirty="0"/>
              <a:t>한다</a:t>
            </a:r>
            <a:r>
              <a:rPr lang="en-US" altLang="ko-KR" sz="1800" dirty="0"/>
              <a:t>  </a:t>
            </a:r>
          </a:p>
          <a:p>
            <a:pPr marL="742950" lvl="1" indent="-285750"/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아래와 같은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Linux 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커맨드를 이용하여 </a:t>
            </a:r>
            <a:r>
              <a:rPr lang="en-US" altLang="ko-KR" dirty="0" err="1">
                <a:latin typeface="HY중고딕" pitchFamily="18" charset="-127"/>
                <a:ea typeface="HY중고딕" pitchFamily="18" charset="-127"/>
              </a:rPr>
              <a:t>afile</a:t>
            </a:r>
            <a:r>
              <a:rPr lang="ko-KR" altLang="en-US" dirty="0">
                <a:latin typeface="HY중고딕" pitchFamily="18" charset="-127"/>
                <a:ea typeface="HY중고딕" pitchFamily="18" charset="-127"/>
              </a:rPr>
              <a:t>을 만들어 사용한다 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: </a:t>
            </a:r>
          </a:p>
          <a:p>
            <a:pPr marL="457200" lvl="1" indent="0">
              <a:buNone/>
            </a:pP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% man </a:t>
            </a:r>
            <a:r>
              <a:rPr lang="en-US" altLang="ko-KR" dirty="0" err="1">
                <a:latin typeface="HY중고딕" pitchFamily="18" charset="-127"/>
                <a:ea typeface="HY중고딕" pitchFamily="18" charset="-127"/>
              </a:rPr>
              <a:t>gcc</a:t>
            </a:r>
            <a:r>
              <a:rPr lang="en-US" altLang="ko-KR" dirty="0">
                <a:latin typeface="HY중고딕" pitchFamily="18" charset="-127"/>
                <a:ea typeface="HY중고딕" pitchFamily="18" charset="-127"/>
              </a:rPr>
              <a:t> &gt; </a:t>
            </a:r>
            <a:r>
              <a:rPr lang="en-US" altLang="ko-KR" dirty="0" err="1">
                <a:latin typeface="HY중고딕" pitchFamily="18" charset="-127"/>
                <a:ea typeface="HY중고딕" pitchFamily="18" charset="-127"/>
              </a:rPr>
              <a:t>afile</a:t>
            </a:r>
            <a:endParaRPr lang="ko-KR" altLang="en-US" dirty="0">
              <a:latin typeface="HY중고딕" pitchFamily="18" charset="-127"/>
              <a:ea typeface="HY중고딕" pitchFamily="18" charset="-127"/>
            </a:endParaRPr>
          </a:p>
        </p:txBody>
      </p:sp>
      <p:sp>
        <p:nvSpPr>
          <p:cNvPr id="2765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Lab #1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FB44D35B-A456-4415-811B-14DE7554F623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50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1987" name="내용 개체 틀 2"/>
          <p:cNvSpPr>
            <a:spLocks noGrp="1"/>
          </p:cNvSpPr>
          <p:nvPr>
            <p:ph idx="4294967295"/>
          </p:nvPr>
        </p:nvSpPr>
        <p:spPr>
          <a:xfrm>
            <a:off x="1809750" y="1071564"/>
            <a:ext cx="8928100" cy="412635"/>
          </a:xfrm>
        </p:spPr>
        <p:txBody>
          <a:bodyPr/>
          <a:lstStyle/>
          <a:p>
            <a:r>
              <a:rPr lang="en-US" altLang="ko-KR" sz="2000" dirty="0" err="1"/>
              <a:t>waitpid.c</a:t>
            </a:r>
            <a:endParaRPr lang="en-US" altLang="ko-KR" sz="2000" dirty="0"/>
          </a:p>
        </p:txBody>
      </p:sp>
      <p:sp>
        <p:nvSpPr>
          <p:cNvPr id="4198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내용 개체 틀 2"/>
          <p:cNvSpPr>
            <a:spLocks noGrp="1"/>
          </p:cNvSpPr>
          <p:nvPr>
            <p:ph idx="4294967295"/>
          </p:nvPr>
        </p:nvSpPr>
        <p:spPr>
          <a:xfrm>
            <a:off x="2095472" y="1571612"/>
            <a:ext cx="8928100" cy="3835110"/>
          </a:xfrm>
          <a:ln>
            <a:solidFill>
              <a:schemeClr val="tx1"/>
            </a:solidFill>
          </a:ln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types.h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#include &lt;sys/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wait.h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#include &lt;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unistd.h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&gt;</a:t>
            </a:r>
          </a:p>
          <a:p>
            <a:pPr>
              <a:buNone/>
            </a:pP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main(){</a:t>
            </a:r>
          </a:p>
          <a:p>
            <a:pPr>
              <a:buNone/>
            </a:pPr>
            <a:endParaRPr lang="en-US" altLang="ko-KR" sz="1200" dirty="0">
              <a:latin typeface="HY중고딕" pitchFamily="18" charset="-127"/>
              <a:ea typeface="HY중고딕" pitchFamily="18" charset="-127"/>
            </a:endParaRP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pid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int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status;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pid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= fork();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if (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pid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&lt; 0){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perror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("fork error : ");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    exit(0);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}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if (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pid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== 0){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    </a:t>
            </a:r>
            <a:r>
              <a:rPr lang="en-US" altLang="ko-KR" sz="1200" dirty="0" err="1">
                <a:latin typeface="HY중고딕" pitchFamily="18" charset="-127"/>
                <a:ea typeface="HY중고딕" pitchFamily="18" charset="-127"/>
              </a:rPr>
              <a:t>printf</a:t>
            </a: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("I am Child\n");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    sleep(20);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    exit(2);</a:t>
            </a:r>
          </a:p>
          <a:p>
            <a:pPr>
              <a:buNone/>
            </a:pPr>
            <a:r>
              <a:rPr lang="en-US" altLang="ko-KR" sz="1200" dirty="0">
                <a:latin typeface="HY중고딕" pitchFamily="18" charset="-127"/>
                <a:ea typeface="HY중고딕" pitchFamily="18" charset="-127"/>
              </a:rPr>
              <a:t>    }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FC3EDE4-C58B-4A37-8DB6-A68D66AD81B9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51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3011" name="내용 개체 틀 2"/>
          <p:cNvSpPr>
            <a:spLocks noGrp="1"/>
          </p:cNvSpPr>
          <p:nvPr>
            <p:ph idx="4294967295"/>
          </p:nvPr>
        </p:nvSpPr>
        <p:spPr>
          <a:xfrm>
            <a:off x="1809750" y="1071564"/>
            <a:ext cx="8928100" cy="412635"/>
          </a:xfrm>
        </p:spPr>
        <p:txBody>
          <a:bodyPr/>
          <a:lstStyle/>
          <a:p>
            <a:r>
              <a:rPr lang="en-US" altLang="ko-KR" sz="2000" dirty="0" err="1"/>
              <a:t>waitpid.c</a:t>
            </a:r>
            <a:r>
              <a:rPr lang="en-US" altLang="ko-KR" sz="2000" dirty="0"/>
              <a:t> (</a:t>
            </a:r>
            <a:r>
              <a:rPr lang="ko-KR" altLang="en-US" sz="2000" dirty="0"/>
              <a:t>계속</a:t>
            </a:r>
            <a:r>
              <a:rPr lang="en-US" altLang="ko-KR" sz="2000" dirty="0"/>
              <a:t>)</a:t>
            </a:r>
          </a:p>
        </p:txBody>
      </p:sp>
      <p:sp>
        <p:nvSpPr>
          <p:cNvPr id="4301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5" name="직사각형 4"/>
          <p:cNvSpPr/>
          <p:nvPr/>
        </p:nvSpPr>
        <p:spPr>
          <a:xfrm>
            <a:off x="2166910" y="1643050"/>
            <a:ext cx="61436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else{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("Parent: wait (%d)\n",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waitpid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pid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, &amp;status, 0);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if (WIFEXITED(status)){	//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정상인지 비정상인지 확인</a:t>
            </a:r>
            <a:endParaRPr lang="en-US" altLang="ko-KR" sz="1600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(＂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정상종료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\n＂);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(＂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리턴값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%d\n＂, WEXITSTATUS(status));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else if (WIFSIGNALED(status)){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dirty="0" err="1">
                <a:latin typeface="맑은 고딕" pitchFamily="50" charset="-127"/>
                <a:ea typeface="맑은 고딕" pitchFamily="50" charset="-127"/>
              </a:rPr>
              <a:t>신호받았음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\n");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    </a:t>
            </a:r>
            <a:r>
              <a:rPr lang="en-US" altLang="ko-KR" sz="1600" dirty="0" err="1">
                <a:latin typeface="맑은 고딕" pitchFamily="50" charset="-127"/>
                <a:ea typeface="맑은 고딕" pitchFamily="50" charset="-127"/>
              </a:rPr>
              <a:t>printf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("</a:t>
            </a:r>
            <a:r>
              <a:rPr lang="ko-KR" altLang="en-US" sz="1600" dirty="0">
                <a:latin typeface="맑은 고딕" pitchFamily="50" charset="-127"/>
                <a:ea typeface="맑은 고딕" pitchFamily="50" charset="-127"/>
              </a:rPr>
              <a:t>신호번호 </a:t>
            </a: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%d\n", WTERMSIG(status));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  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}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    exit(0);</a:t>
            </a:r>
          </a:p>
          <a:p>
            <a:pPr>
              <a:buFont typeface="Wingdings" pitchFamily="2" charset="2"/>
              <a:buNone/>
            </a:pPr>
            <a:r>
              <a:rPr lang="en-US" altLang="ko-KR" sz="1600" dirty="0">
                <a:latin typeface="맑은 고딕" pitchFamily="50" charset="-127"/>
                <a:ea typeface="맑은 고딕" pitchFamily="50" charset="-127"/>
              </a:rPr>
              <a:t>}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49F27EA3-A536-469A-9771-7ABA3E7871F3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52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44035" name="내용 개체 틀 2"/>
          <p:cNvSpPr>
            <a:spLocks noGrp="1"/>
          </p:cNvSpPr>
          <p:nvPr>
            <p:ph idx="4294967295"/>
          </p:nvPr>
        </p:nvSpPr>
        <p:spPr>
          <a:xfrm>
            <a:off x="1809750" y="1227139"/>
            <a:ext cx="8928100" cy="253682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ko-KR" sz="2000" dirty="0" err="1"/>
              <a:t>waitpid</a:t>
            </a:r>
            <a:r>
              <a:rPr lang="ko-KR" altLang="en-US" sz="2000" dirty="0"/>
              <a:t>의 결과</a:t>
            </a:r>
            <a:endParaRPr lang="en-US" altLang="ko-KR" sz="2000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ko-KR" sz="1600" dirty="0"/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[@</a:t>
            </a:r>
            <a:r>
              <a:rPr lang="en-US" altLang="ko-KR" sz="1800" dirty="0" err="1"/>
              <a:t>localhost</a:t>
            </a:r>
            <a:r>
              <a:rPr lang="en-US" altLang="ko-KR" sz="1800" dirty="0"/>
              <a:t> </a:t>
            </a:r>
            <a:r>
              <a:rPr lang="en-US" altLang="ko-KR" sz="1800" dirty="0" err="1"/>
              <a:t>te</a:t>
            </a:r>
            <a:r>
              <a:rPr lang="en-US" altLang="ko-KR" sz="1800" dirty="0"/>
              <a:t>]$ ./</a:t>
            </a:r>
            <a:r>
              <a:rPr lang="en-US" altLang="ko-KR" sz="1800" dirty="0" err="1"/>
              <a:t>a.out</a:t>
            </a:r>
            <a:endParaRPr lang="en-US" altLang="ko-KR" sz="1800" dirty="0"/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I am Child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Parent: wait (4757)</a:t>
            </a:r>
          </a:p>
          <a:p>
            <a:pPr>
              <a:buFont typeface="Wingdings" pitchFamily="2" charset="2"/>
              <a:buNone/>
            </a:pPr>
            <a:r>
              <a:rPr lang="ko-KR" altLang="en-US" sz="1800" dirty="0"/>
              <a:t>정상종료</a:t>
            </a:r>
          </a:p>
          <a:p>
            <a:pPr>
              <a:buFont typeface="Wingdings" pitchFamily="2" charset="2"/>
              <a:buNone/>
            </a:pPr>
            <a:r>
              <a:rPr lang="ko-KR" altLang="en-US" sz="1800" dirty="0" err="1"/>
              <a:t>리턴값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ko-KR" sz="1800" dirty="0"/>
          </a:p>
        </p:txBody>
      </p:sp>
      <p:sp>
        <p:nvSpPr>
          <p:cNvPr id="44036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7.5 wait() / </a:t>
            </a:r>
            <a:r>
              <a:rPr lang="en-US" altLang="ko-KR" dirty="0" err="1"/>
              <a:t>waitpid</a:t>
            </a:r>
            <a:r>
              <a:rPr lang="en-US" altLang="ko-KR" dirty="0"/>
              <a:t>()</a:t>
            </a:r>
            <a:endParaRPr lang="ko-KR" altLang="en-US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86926102-FF79-42D8-B379-D847FE77C761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53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71683" name="내용 개체 틀 2"/>
          <p:cNvSpPr>
            <a:spLocks noGrp="1"/>
          </p:cNvSpPr>
          <p:nvPr>
            <p:ph idx="4294967295"/>
          </p:nvPr>
        </p:nvSpPr>
        <p:spPr>
          <a:xfrm>
            <a:off x="1809750" y="942150"/>
            <a:ext cx="8928100" cy="5583281"/>
          </a:xfrm>
        </p:spPr>
        <p:txBody>
          <a:bodyPr/>
          <a:lstStyle/>
          <a:p>
            <a:r>
              <a:rPr lang="ko-KR" altLang="en-US" sz="2000" dirty="0"/>
              <a:t>부모 프로세스는 </a:t>
            </a:r>
            <a:r>
              <a:rPr lang="en-US" altLang="ko-KR" sz="2000" dirty="0"/>
              <a:t>smple.txt</a:t>
            </a:r>
            <a:r>
              <a:rPr lang="ko-KR" altLang="en-US" sz="2000" dirty="0"/>
              <a:t>에 있는 문자열의 길이 만큼 자식 프로세스들을 생성한 후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waitpid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를</a:t>
            </a:r>
            <a:r>
              <a:rPr lang="en-US" altLang="ko-KR" sz="2000" dirty="0"/>
              <a:t> </a:t>
            </a:r>
            <a:r>
              <a:rPr lang="ko-KR" altLang="en-US" sz="2000" dirty="0"/>
              <a:t>사용하여 생성된 순서대로 거두어 들이는 프로그램을 작성하라</a:t>
            </a:r>
            <a:r>
              <a:rPr lang="en-US" altLang="ko-KR" sz="2000" dirty="0"/>
              <a:t>. </a:t>
            </a:r>
            <a:r>
              <a:rPr lang="ko-KR" altLang="en-US" sz="2000" dirty="0"/>
              <a:t>이때 자식 프로세스는 자신의 순서만큼 문자열을 복사해서 </a:t>
            </a:r>
            <a:r>
              <a:rPr lang="en-US" altLang="ko-KR" sz="2000" dirty="0"/>
              <a:t>output.txt</a:t>
            </a:r>
            <a:r>
              <a:rPr lang="ko-KR" altLang="en-US" sz="2000" dirty="0"/>
              <a:t>에 작성하고 종료해야 한다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endParaRPr lang="en-US" altLang="ko-KR" sz="1600" dirty="0"/>
          </a:p>
          <a:p>
            <a:pPr lvl="1">
              <a:buNone/>
            </a:pPr>
            <a:r>
              <a:rPr lang="ko-KR" altLang="en-US" sz="1800" dirty="0"/>
              <a:t>결과 예시</a:t>
            </a:r>
          </a:p>
          <a:p>
            <a:pPr lvl="1">
              <a:buNone/>
            </a:pPr>
            <a:r>
              <a:rPr lang="en-US" altLang="ko-KR" sz="1800" dirty="0"/>
              <a:t>sample.txt </a:t>
            </a:r>
            <a:r>
              <a:rPr lang="ko-KR" altLang="en-US" sz="1800" dirty="0"/>
              <a:t>내용</a:t>
            </a:r>
          </a:p>
          <a:p>
            <a:pPr lvl="1">
              <a:buNone/>
            </a:pPr>
            <a:r>
              <a:rPr lang="en-US" altLang="ko-KR" sz="1800" dirty="0"/>
              <a:t>system</a:t>
            </a:r>
          </a:p>
          <a:p>
            <a:pPr lvl="1">
              <a:buNone/>
            </a:pPr>
            <a:endParaRPr lang="en-US" altLang="ko-KR" sz="1800" dirty="0"/>
          </a:p>
          <a:p>
            <a:pPr lvl="1">
              <a:buNone/>
            </a:pPr>
            <a:r>
              <a:rPr lang="en-US" altLang="ko-KR" sz="1800" dirty="0"/>
              <a:t>output.txt </a:t>
            </a:r>
            <a:r>
              <a:rPr lang="ko-KR" altLang="en-US" sz="1800" dirty="0"/>
              <a:t>내용</a:t>
            </a:r>
          </a:p>
          <a:p>
            <a:pPr lvl="1">
              <a:buNone/>
            </a:pPr>
            <a:r>
              <a:rPr lang="en-US" altLang="ko-KR" sz="1800" dirty="0"/>
              <a:t>s</a:t>
            </a:r>
          </a:p>
          <a:p>
            <a:pPr lvl="1">
              <a:buNone/>
            </a:pPr>
            <a:r>
              <a:rPr lang="en-US" altLang="ko-KR" sz="1800" dirty="0" err="1"/>
              <a:t>sy</a:t>
            </a:r>
            <a:endParaRPr lang="en-US" altLang="ko-KR" sz="1800" dirty="0"/>
          </a:p>
          <a:p>
            <a:pPr lvl="1">
              <a:buNone/>
            </a:pPr>
            <a:r>
              <a:rPr lang="en-US" altLang="ko-KR" sz="1800" dirty="0"/>
              <a:t>sys</a:t>
            </a:r>
          </a:p>
          <a:p>
            <a:pPr lvl="1">
              <a:buNone/>
            </a:pPr>
            <a:r>
              <a:rPr lang="en-US" altLang="ko-KR" sz="1800" dirty="0" err="1"/>
              <a:t>syst</a:t>
            </a:r>
            <a:endParaRPr lang="en-US" altLang="ko-KR" sz="1800" dirty="0"/>
          </a:p>
          <a:p>
            <a:pPr lvl="1">
              <a:buNone/>
            </a:pPr>
            <a:r>
              <a:rPr lang="en-US" altLang="ko-KR" sz="1800" dirty="0" err="1"/>
              <a:t>syste</a:t>
            </a:r>
            <a:endParaRPr lang="en-US" altLang="ko-KR" sz="1800" dirty="0"/>
          </a:p>
          <a:p>
            <a:pPr lvl="1">
              <a:buNone/>
            </a:pPr>
            <a:r>
              <a:rPr lang="en-US" altLang="ko-KR" sz="1800" dirty="0"/>
              <a:t>system</a:t>
            </a:r>
          </a:p>
          <a:p>
            <a:endParaRPr lang="en-US" altLang="ko-KR" sz="1600" dirty="0"/>
          </a:p>
        </p:txBody>
      </p:sp>
      <p:sp>
        <p:nvSpPr>
          <p:cNvPr id="7168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Lab #8</a:t>
            </a:r>
            <a:endParaRPr lang="ko-KR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5E415B1-38E6-4A0D-A52F-A108853F9E5B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6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1747" name="내용 개체 틀 2"/>
          <p:cNvSpPr>
            <a:spLocks noGrp="1"/>
          </p:cNvSpPr>
          <p:nvPr>
            <p:ph idx="4294967295"/>
          </p:nvPr>
        </p:nvSpPr>
        <p:spPr>
          <a:xfrm>
            <a:off x="1738348" y="1173772"/>
            <a:ext cx="9286875" cy="3041047"/>
          </a:xfrm>
          <a:ln>
            <a:solidFill>
              <a:schemeClr val="tx1"/>
            </a:solidFill>
          </a:ln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None/>
            </a:pPr>
            <a:r>
              <a:rPr lang="en-US" altLang="ko-KR" sz="1800" dirty="0"/>
              <a:t>#include &lt;</a:t>
            </a:r>
            <a:r>
              <a:rPr lang="en-US" altLang="ko-KR" sz="1800" dirty="0" err="1"/>
              <a:t>unistd.h</a:t>
            </a:r>
            <a:r>
              <a:rPr lang="en-US" altLang="ko-KR" sz="1800" dirty="0"/>
              <a:t>&gt;</a:t>
            </a:r>
          </a:p>
          <a:p>
            <a:pPr>
              <a:buFont typeface="Wingdings" pitchFamily="2" charset="2"/>
              <a:buNone/>
            </a:pPr>
            <a:endParaRPr lang="en-US" altLang="ko-KR" sz="1800" dirty="0"/>
          </a:p>
          <a:p>
            <a:pPr>
              <a:buFont typeface="Wingdings" pitchFamily="2" charset="2"/>
              <a:buNone/>
            </a:pPr>
            <a:r>
              <a:rPr lang="en-US" altLang="ko-KR" sz="1800" dirty="0" err="1"/>
              <a:t>int</a:t>
            </a:r>
            <a:r>
              <a:rPr lang="en-US" altLang="ko-KR" sz="1800" dirty="0"/>
              <a:t> main(){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  if (</a:t>
            </a:r>
            <a:r>
              <a:rPr lang="en-US" altLang="ko-KR" sz="1800" dirty="0" err="1"/>
              <a:t>lseek</a:t>
            </a:r>
            <a:r>
              <a:rPr lang="en-US" altLang="ko-KR" sz="1800" dirty="0"/>
              <a:t>(STDIN_FILENO, 0, SEEK_CUR) == -1)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("cannot seek\n");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  else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    </a:t>
            </a:r>
            <a:r>
              <a:rPr lang="en-US" altLang="ko-KR" sz="1800" dirty="0" err="1"/>
              <a:t>printf</a:t>
            </a:r>
            <a:r>
              <a:rPr lang="en-US" altLang="ko-KR" sz="1800" dirty="0"/>
              <a:t>("seek OK\n");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  return 0;</a:t>
            </a:r>
          </a:p>
          <a:p>
            <a:pPr>
              <a:buFont typeface="Wingdings" pitchFamily="2" charset="2"/>
              <a:buNone/>
            </a:pPr>
            <a:r>
              <a:rPr lang="en-US" altLang="ko-KR" sz="1800" dirty="0"/>
              <a:t>}</a:t>
            </a:r>
          </a:p>
        </p:txBody>
      </p:sp>
      <p:sp>
        <p:nvSpPr>
          <p:cNvPr id="31748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3.6 code</a:t>
            </a:r>
            <a:r>
              <a:rPr lang="ko-KR" altLang="en-US" dirty="0"/>
              <a:t> </a:t>
            </a:r>
            <a:r>
              <a:rPr lang="en-US" altLang="ko-KR" dirty="0"/>
              <a:t>3-5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D0AA33E1-FBD1-4274-ABB0-4A2E00779B34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7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2771" name="내용 개체 틀 2"/>
          <p:cNvSpPr>
            <a:spLocks noGrp="1"/>
          </p:cNvSpPr>
          <p:nvPr>
            <p:ph idx="4294967295"/>
          </p:nvPr>
        </p:nvSpPr>
        <p:spPr>
          <a:xfrm>
            <a:off x="1738348" y="1142985"/>
            <a:ext cx="9286875" cy="502928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unistd.h</a:t>
            </a:r>
            <a:r>
              <a:rPr lang="en-US" altLang="ko-KR" sz="1600" dirty="0"/>
              <a:t>&gt;     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fcntl.h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#include &lt;sys/</a:t>
            </a:r>
            <a:r>
              <a:rPr lang="en-US" altLang="ko-KR" sz="1600" dirty="0" err="1"/>
              <a:t>types.h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#include &lt;sys/</a:t>
            </a:r>
            <a:r>
              <a:rPr lang="en-US" altLang="ko-KR" sz="1600" dirty="0" err="1"/>
              <a:t>stat.h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#include &lt;</a:t>
            </a:r>
            <a:r>
              <a:rPr lang="en-US" altLang="ko-KR" sz="1600" dirty="0" err="1"/>
              <a:t>error.h</a:t>
            </a:r>
            <a:r>
              <a:rPr lang="en-US" altLang="ko-KR" sz="1600" dirty="0"/>
              <a:t>&gt;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char	buf1[] = "</a:t>
            </a:r>
            <a:r>
              <a:rPr lang="en-US" altLang="ko-KR" sz="1600" dirty="0" err="1"/>
              <a:t>abcdefghij</a:t>
            </a:r>
            <a:r>
              <a:rPr lang="en-US" altLang="ko-KR" sz="1600" dirty="0"/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char	buf2[] = "ABCDEFGHIJ";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main(){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if ( 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creat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file.hole</a:t>
            </a:r>
            <a:r>
              <a:rPr lang="en-US" altLang="ko-KR" sz="1600" dirty="0"/>
              <a:t>", S_IRUSR | S_IWUSR | S_IRGRP | S_IROTH)) &lt; 0)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</a:t>
            </a:r>
            <a:r>
              <a:rPr lang="en-US" altLang="ko-KR" sz="1600" dirty="0" err="1"/>
              <a:t>file.hole</a:t>
            </a:r>
            <a:r>
              <a:rPr lang="en-US" altLang="ko-KR" sz="1600" dirty="0"/>
              <a:t>");	//</a:t>
            </a:r>
            <a:r>
              <a:rPr lang="en-US" altLang="ko-KR" sz="1600" dirty="0" err="1"/>
              <a:t>file.hole</a:t>
            </a:r>
            <a:r>
              <a:rPr lang="ko-KR" altLang="en-US" sz="1600" dirty="0"/>
              <a:t>파일 생성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if (write(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, buf1, 10) != 10) /* offset now = 10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(＂buf1＂);	//10</a:t>
            </a:r>
            <a:r>
              <a:rPr lang="ko-KR" altLang="en-US" sz="1600" dirty="0"/>
              <a:t>바이트 </a:t>
            </a:r>
            <a:r>
              <a:rPr lang="en-US" altLang="ko-KR" sz="1600" dirty="0"/>
              <a:t>buf1</a:t>
            </a:r>
            <a:r>
              <a:rPr lang="ko-KR" altLang="en-US" sz="1600" dirty="0"/>
              <a:t>을 쓰기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if (</a:t>
            </a:r>
            <a:r>
              <a:rPr lang="en-US" altLang="ko-KR" sz="1600" dirty="0" err="1"/>
              <a:t>lseek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, 40, SEEK_SET) == -1) /* offset now = 40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(＂</a:t>
            </a:r>
            <a:r>
              <a:rPr lang="en-US" altLang="ko-KR" sz="1600" dirty="0" err="1"/>
              <a:t>lseek</a:t>
            </a:r>
            <a:r>
              <a:rPr lang="en-US" altLang="ko-KR" sz="1600" dirty="0"/>
              <a:t>＂); // </a:t>
            </a:r>
            <a:r>
              <a:rPr lang="ko-KR" altLang="en-US" sz="1600" dirty="0"/>
              <a:t>즉 파일의 시작점에서 </a:t>
            </a:r>
            <a:r>
              <a:rPr lang="en-US" altLang="ko-KR" sz="1600" dirty="0"/>
              <a:t>40</a:t>
            </a:r>
            <a:r>
              <a:rPr lang="ko-KR" altLang="en-US" sz="1600" dirty="0"/>
              <a:t>바이트 뒤로 읽기쓰기 </a:t>
            </a:r>
            <a:r>
              <a:rPr lang="ko-KR" altLang="en-US" sz="1600" dirty="0" err="1"/>
              <a:t>위치옮기기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if (write(</a:t>
            </a:r>
            <a:r>
              <a:rPr lang="en-US" altLang="ko-KR" sz="1600" dirty="0" err="1"/>
              <a:t>fd</a:t>
            </a:r>
            <a:r>
              <a:rPr lang="en-US" altLang="ko-KR" sz="1600" dirty="0"/>
              <a:t>, buf2, 10) != 10) /* offset now = 50 */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  </a:t>
            </a:r>
            <a:r>
              <a:rPr lang="en-US" altLang="ko-KR" sz="1600" dirty="0" err="1"/>
              <a:t>perror</a:t>
            </a:r>
            <a:r>
              <a:rPr lang="en-US" altLang="ko-KR" sz="1600" dirty="0"/>
              <a:t>("buf2");	//</a:t>
            </a:r>
            <a:r>
              <a:rPr lang="ko-KR" altLang="en-US" sz="1600" dirty="0"/>
              <a:t>현재위치 즉 </a:t>
            </a:r>
            <a:r>
              <a:rPr lang="en-US" altLang="ko-KR" sz="1600" dirty="0"/>
              <a:t>40</a:t>
            </a:r>
            <a:r>
              <a:rPr lang="ko-KR" altLang="en-US" sz="1600" dirty="0"/>
              <a:t>바이트위치에서 </a:t>
            </a:r>
            <a:r>
              <a:rPr lang="en-US" altLang="ko-KR" sz="1600" dirty="0"/>
              <a:t>10</a:t>
            </a:r>
            <a:r>
              <a:rPr lang="ko-KR" altLang="en-US" sz="1600" dirty="0"/>
              <a:t>바이트</a:t>
            </a:r>
            <a:r>
              <a:rPr lang="en-US" altLang="ko-KR" sz="1600" dirty="0"/>
              <a:t>buf2 </a:t>
            </a:r>
            <a:r>
              <a:rPr lang="ko-KR" altLang="en-US" sz="1600" dirty="0"/>
              <a:t>쓰기</a:t>
            </a:r>
            <a:endParaRPr lang="en-US" altLang="ko-KR" sz="1600" dirty="0"/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  return 0;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Wingdings" pitchFamily="2" charset="2"/>
              <a:buNone/>
            </a:pPr>
            <a:r>
              <a:rPr lang="en-US" altLang="ko-KR" sz="1600" dirty="0"/>
              <a:t>}</a:t>
            </a:r>
          </a:p>
        </p:txBody>
      </p:sp>
      <p:sp>
        <p:nvSpPr>
          <p:cNvPr id="32772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3.6 code</a:t>
            </a:r>
            <a:r>
              <a:rPr lang="ko-KR" altLang="en-US" dirty="0"/>
              <a:t> </a:t>
            </a:r>
            <a:r>
              <a:rPr lang="en-US" altLang="ko-KR" dirty="0"/>
              <a:t>3-6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1F651846-1D16-4CA2-BE95-D8F43E72A8FF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8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3795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3.6 </a:t>
            </a:r>
            <a:r>
              <a:rPr lang="en-US" altLang="ko-KR" dirty="0" err="1"/>
              <a:t>lseek</a:t>
            </a:r>
            <a:r>
              <a:rPr lang="en-US" altLang="ko-KR" dirty="0"/>
              <a:t>()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예제</a:t>
            </a:r>
            <a:r>
              <a:rPr lang="en-US" altLang="ko-KR" dirty="0"/>
              <a:t>2 </a:t>
            </a:r>
            <a:r>
              <a:rPr lang="ko-KR" altLang="en-US" dirty="0"/>
              <a:t>의 출력 파일</a:t>
            </a:r>
            <a:r>
              <a:rPr lang="en-US" altLang="ko-KR" dirty="0"/>
              <a:t>(</a:t>
            </a:r>
            <a:r>
              <a:rPr lang="en-US" altLang="ko-KR" dirty="0" err="1"/>
              <a:t>file.hole</a:t>
            </a:r>
            <a:r>
              <a:rPr lang="en-US" altLang="ko-KR" dirty="0"/>
              <a:t>)</a:t>
            </a:r>
            <a:r>
              <a:rPr lang="ko-KR" altLang="en-US" dirty="0"/>
              <a:t> 내용</a:t>
            </a:r>
            <a:endParaRPr lang="en-US" altLang="ko-KR" dirty="0"/>
          </a:p>
        </p:txBody>
      </p:sp>
      <p:graphicFrame>
        <p:nvGraphicFramePr>
          <p:cNvPr id="34" name="Group 83"/>
          <p:cNvGraphicFramePr>
            <a:graphicFrameLocks noGrp="1"/>
          </p:cNvGraphicFramePr>
          <p:nvPr>
            <p:ph sz="half" idx="4294967295"/>
          </p:nvPr>
        </p:nvGraphicFramePr>
        <p:xfrm>
          <a:off x="2238376" y="1571625"/>
          <a:ext cx="7972425" cy="3260726"/>
        </p:xfrm>
        <a:graphic>
          <a:graphicData uri="http://schemas.openxmlformats.org/drawingml/2006/table">
            <a:tbl>
              <a:tblPr/>
              <a:tblGrid>
                <a:gridCol w="723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254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72548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7239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429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endParaRPr kumimoji="0" lang="en-US" altLang="ko-KR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4513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\0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2925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B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C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D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E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F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G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H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I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J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슬라이드 번호 개체 틀 1"/>
          <p:cNvSpPr txBox="1">
            <a:spLocks noGrp="1"/>
          </p:cNvSpPr>
          <p:nvPr/>
        </p:nvSpPr>
        <p:spPr bwMode="auto">
          <a:xfrm>
            <a:off x="5567364" y="6492876"/>
            <a:ext cx="1171575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103843" tIns="51922" rIns="103843" bIns="51922"/>
          <a:lstStyle/>
          <a:p>
            <a:pPr algn="ctr"/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- </a:t>
            </a:r>
            <a:fld id="{7E454A24-A491-4077-AE00-0CA6FB8BC8A6}" type="slidenum"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pPr algn="ctr"/>
              <a:t>9</a:t>
            </a:fld>
            <a:r>
              <a:rPr lang="en-US" altLang="ko-KR" sz="1600" b="1" i="1">
                <a:solidFill>
                  <a:schemeClr val="bg1"/>
                </a:solidFill>
                <a:latin typeface="Century Gothic" pitchFamily="34" charset="0"/>
                <a:ea typeface="굴림" pitchFamily="50" charset="-127"/>
              </a:rPr>
              <a:t> -</a:t>
            </a:r>
          </a:p>
        </p:txBody>
      </p:sp>
      <p:sp>
        <p:nvSpPr>
          <p:cNvPr id="35843" name="내용 개체 틀 2"/>
          <p:cNvSpPr>
            <a:spLocks noGrp="1"/>
          </p:cNvSpPr>
          <p:nvPr>
            <p:ph idx="4294967295"/>
          </p:nvPr>
        </p:nvSpPr>
        <p:spPr>
          <a:xfrm>
            <a:off x="1489076" y="1123950"/>
            <a:ext cx="9286875" cy="2628626"/>
          </a:xfrm>
        </p:spPr>
        <p:txBody>
          <a:bodyPr/>
          <a:lstStyle/>
          <a:p>
            <a:r>
              <a:rPr lang="en-US" altLang="ko-KR" sz="2000" dirty="0" err="1"/>
              <a:t>lseek</a:t>
            </a:r>
            <a:r>
              <a:rPr lang="en-US" altLang="ko-KR" sz="2000" dirty="0"/>
              <a:t>() </a:t>
            </a:r>
            <a:r>
              <a:rPr lang="ko-KR" altLang="en-US" sz="2000" dirty="0"/>
              <a:t>시스템 호출을 사용하여</a:t>
            </a:r>
            <a:r>
              <a:rPr lang="en-US" altLang="ko-KR" sz="2000" dirty="0"/>
              <a:t>, </a:t>
            </a:r>
            <a:r>
              <a:rPr lang="ko-KR" altLang="en-US" sz="2000" dirty="0"/>
              <a:t>파일의 원하는 부분을 출력하도록 만든다 </a:t>
            </a:r>
            <a:r>
              <a:rPr lang="en-US" altLang="ko-KR" sz="2000" dirty="0"/>
              <a:t>: </a:t>
            </a:r>
            <a:endParaRPr lang="en-US" altLang="ko-KR" dirty="0"/>
          </a:p>
          <a:p>
            <a:pPr lvl="1"/>
            <a:r>
              <a:rPr lang="ko-KR" altLang="en-US" sz="1800" dirty="0"/>
              <a:t>테스트용 입력 파일“</a:t>
            </a:r>
            <a:r>
              <a:rPr lang="en-US" altLang="ko-KR" sz="1800" dirty="0"/>
              <a:t>test.txt”</a:t>
            </a:r>
            <a:r>
              <a:rPr lang="ko-KR" altLang="en-US" sz="1800" dirty="0"/>
              <a:t>에 </a:t>
            </a:r>
            <a:r>
              <a:rPr lang="en-US" altLang="ko-KR" sz="1800" dirty="0"/>
              <a:t>“</a:t>
            </a:r>
            <a:r>
              <a:rPr lang="en-US" altLang="ko-KR" sz="1800" dirty="0" err="1"/>
              <a:t>abcdefghijklmnop</a:t>
            </a:r>
            <a:r>
              <a:rPr lang="en-US" altLang="ko-KR" sz="1800" dirty="0"/>
              <a:t>”</a:t>
            </a:r>
            <a:r>
              <a:rPr lang="ko-KR" altLang="en-US" sz="1800" dirty="0"/>
              <a:t>를</a:t>
            </a:r>
            <a:r>
              <a:rPr lang="en-US" altLang="ko-KR" sz="1800" dirty="0"/>
              <a:t> </a:t>
            </a:r>
            <a:r>
              <a:rPr lang="ko-KR" altLang="en-US" sz="1800" dirty="0"/>
              <a:t>저장한다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 </a:t>
            </a:r>
            <a:r>
              <a:rPr lang="ko-KR" altLang="en-US" sz="1800" dirty="0"/>
              <a:t>를 사용하여 파일의 시작에서 </a:t>
            </a:r>
            <a:r>
              <a:rPr lang="en-US" altLang="ko-KR" sz="1800" dirty="0"/>
              <a:t>10</a:t>
            </a:r>
            <a:r>
              <a:rPr lang="ko-KR" altLang="en-US" sz="1800" dirty="0"/>
              <a:t>개의 </a:t>
            </a:r>
            <a:r>
              <a:rPr lang="en-US" altLang="ko-KR" sz="1800" dirty="0"/>
              <a:t>character</a:t>
            </a:r>
            <a:r>
              <a:rPr lang="ko-KR" altLang="en-US" sz="1800" dirty="0"/>
              <a:t>를 건너뛴 후</a:t>
            </a:r>
            <a:r>
              <a:rPr lang="en-US" altLang="ko-KR" sz="1800" dirty="0"/>
              <a:t> </a:t>
            </a:r>
            <a:r>
              <a:rPr lang="ko-KR" altLang="en-US" sz="1800" dirty="0"/>
              <a:t>부터의 내용을 출력한다</a:t>
            </a:r>
            <a:endParaRPr lang="en-US" altLang="ko-KR" sz="1800" dirty="0"/>
          </a:p>
          <a:p>
            <a:pPr lvl="1"/>
            <a:r>
              <a:rPr lang="en-US" altLang="ko-KR" sz="1800" dirty="0" err="1"/>
              <a:t>lseek</a:t>
            </a:r>
            <a:r>
              <a:rPr lang="en-US" altLang="ko-KR" sz="1800" dirty="0"/>
              <a:t> </a:t>
            </a:r>
            <a:r>
              <a:rPr lang="ko-KR" altLang="en-US" sz="1800" dirty="0"/>
              <a:t>를 사용하여 파일의 끝에서 앞쪽으로 </a:t>
            </a:r>
            <a:r>
              <a:rPr lang="en-US" altLang="ko-KR" sz="1800" dirty="0"/>
              <a:t>5</a:t>
            </a:r>
            <a:r>
              <a:rPr lang="ko-KR" altLang="en-US" sz="1800" dirty="0"/>
              <a:t>개의 </a:t>
            </a:r>
            <a:r>
              <a:rPr lang="en-US" altLang="ko-KR" sz="1800" dirty="0"/>
              <a:t>character</a:t>
            </a:r>
            <a:r>
              <a:rPr lang="ko-KR" altLang="en-US" sz="1800" dirty="0"/>
              <a:t>를 건너뛴 후</a:t>
            </a:r>
            <a:r>
              <a:rPr lang="en-US" altLang="ko-KR" sz="1800" dirty="0"/>
              <a:t> </a:t>
            </a:r>
            <a:r>
              <a:rPr lang="ko-KR" altLang="en-US" sz="1800" dirty="0"/>
              <a:t>그 내용을 출력한다</a:t>
            </a:r>
            <a:endParaRPr lang="en-US" altLang="ko-KR" sz="1800" dirty="0"/>
          </a:p>
          <a:p>
            <a:pPr lvl="1"/>
            <a:r>
              <a:rPr lang="ko-KR" altLang="en-US" sz="1800" dirty="0"/>
              <a:t>아래 요구사항에 따른 출력 결과는 </a:t>
            </a:r>
            <a:r>
              <a:rPr lang="en-US" altLang="ko-KR" sz="1800" dirty="0"/>
              <a:t>'</a:t>
            </a:r>
            <a:r>
              <a:rPr lang="en-US" altLang="ko-KR" sz="1800" dirty="0" err="1"/>
              <a:t>mnop</a:t>
            </a:r>
            <a:r>
              <a:rPr lang="en-US" altLang="ko-KR" sz="1800" dirty="0"/>
              <a:t>' </a:t>
            </a:r>
            <a:r>
              <a:rPr lang="ko-KR" altLang="en-US" sz="1800" dirty="0"/>
              <a:t>입니다</a:t>
            </a:r>
            <a:r>
              <a:rPr lang="en-US" altLang="ko-KR" sz="1800" dirty="0"/>
              <a:t>.</a:t>
            </a:r>
          </a:p>
          <a:p>
            <a:pPr lvl="1"/>
            <a:r>
              <a:rPr lang="ko-KR" altLang="en-US" sz="1800" dirty="0"/>
              <a:t>프로그램 파일 </a:t>
            </a:r>
            <a:r>
              <a:rPr lang="en-US" altLang="ko-KR" sz="1800" dirty="0"/>
              <a:t>lab2-size.c</a:t>
            </a:r>
            <a:r>
              <a:rPr lang="ko-KR" altLang="en-US" sz="1800" dirty="0"/>
              <a:t>를 제출할</a:t>
            </a:r>
            <a:r>
              <a:rPr lang="en-US" altLang="ko-KR" sz="1800" dirty="0"/>
              <a:t> </a:t>
            </a:r>
            <a:r>
              <a:rPr lang="ko-KR" altLang="en-US" sz="1800" dirty="0"/>
              <a:t>것 </a:t>
            </a:r>
          </a:p>
        </p:txBody>
      </p:sp>
      <p:sp>
        <p:nvSpPr>
          <p:cNvPr id="35844" name="제목 3"/>
          <p:cNvSpPr>
            <a:spLocks noGrp="1"/>
          </p:cNvSpPr>
          <p:nvPr>
            <p:ph type="title" idx="4294967295"/>
          </p:nvPr>
        </p:nvSpPr>
        <p:spPr>
          <a:xfrm>
            <a:off x="1490664" y="231775"/>
            <a:ext cx="10034587" cy="554038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Lab #2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7111</Words>
  <Application>Microsoft Office PowerPoint</Application>
  <PresentationFormat>와이드스크린</PresentationFormat>
  <Paragraphs>1052</Paragraphs>
  <Slides>53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53</vt:i4>
      </vt:variant>
    </vt:vector>
  </HeadingPairs>
  <TitlesOfParts>
    <vt:vector size="63" baseType="lpstr">
      <vt:lpstr>HY중고딕</vt:lpstr>
      <vt:lpstr>MD개성체</vt:lpstr>
      <vt:lpstr>굴림</vt:lpstr>
      <vt:lpstr>맑은 고딕</vt:lpstr>
      <vt:lpstr>바탕체</vt:lpstr>
      <vt:lpstr>Arial</vt:lpstr>
      <vt:lpstr>Century Gothic</vt:lpstr>
      <vt:lpstr>Times New Roman</vt:lpstr>
      <vt:lpstr>Wingdings</vt:lpstr>
      <vt:lpstr>Office 테마</vt:lpstr>
      <vt:lpstr>3.2 close() : 닫기</vt:lpstr>
      <vt:lpstr>3.3 creat() : 예제</vt:lpstr>
      <vt:lpstr>3.4 read() : 예제</vt:lpstr>
      <vt:lpstr>3.5 write() : 예제</vt:lpstr>
      <vt:lpstr>Lab #1</vt:lpstr>
      <vt:lpstr>3.6 code 3-5</vt:lpstr>
      <vt:lpstr>3.6 code 3-6</vt:lpstr>
      <vt:lpstr>3.6 lseek() : 예제2 의 출력 파일(file.hole) 내용</vt:lpstr>
      <vt:lpstr>Lab #2</vt:lpstr>
      <vt:lpstr>3.8 code 3-7</vt:lpstr>
      <vt:lpstr>3.9 code 3-8</vt:lpstr>
      <vt:lpstr>3.9 code 3-9</vt:lpstr>
      <vt:lpstr>Lab #3</vt:lpstr>
      <vt:lpstr>3.11 code 3-10</vt:lpstr>
      <vt:lpstr>Lab #4</vt:lpstr>
      <vt:lpstr>4.3 Code 4-1 : link() / unlink() / remove() / rename() 예제</vt:lpstr>
      <vt:lpstr>4.3 Code 4-1 : link() / unlink() / remove() / rename() 예제</vt:lpstr>
      <vt:lpstr>4.3 Code 4-1 : link() / unlink() / remove() / rename() 예제</vt:lpstr>
      <vt:lpstr>Lab #5</vt:lpstr>
      <vt:lpstr>4.4 Code 4-2 : umask() 예제</vt:lpstr>
      <vt:lpstr>4.4 umask() : 예제</vt:lpstr>
      <vt:lpstr>4.5 Code 4-3 : chmod() / fchmod() 예제</vt:lpstr>
      <vt:lpstr>4.5 chmod() / fchmod() : 예제</vt:lpstr>
      <vt:lpstr>4.7 Code 4-4 : utime() 예제</vt:lpstr>
      <vt:lpstr>4.7 utime() : 예제</vt:lpstr>
      <vt:lpstr>4.9 mkdir() / opendir() / readdir() / closedir() / rewinddir() / rmdir() : 예제</vt:lpstr>
      <vt:lpstr>4.9 Code 4-5 : mkdir() / opendir() / readdir() / closedir() / rewinddir() / rmdir() 예제</vt:lpstr>
      <vt:lpstr>4.10 Code 4-6 : chdir(), getcwd() 예제</vt:lpstr>
      <vt:lpstr>4.11 Code 4-7 : Symbolic Link 예제</vt:lpstr>
      <vt:lpstr>Lab #6</vt:lpstr>
      <vt:lpstr>6.3 Code 6-1 : atexit() 예제</vt:lpstr>
      <vt:lpstr>6.3 Code 6-1 : atexit() 예제</vt:lpstr>
      <vt:lpstr>6.5 Code 6-2 : Environment Variable 예제</vt:lpstr>
      <vt:lpstr>6.5 Environment Variable : 예제</vt:lpstr>
      <vt:lpstr>6.5 Environment Variable : 예제</vt:lpstr>
      <vt:lpstr>6.5 Code 6-3 : Environment Variable 예제</vt:lpstr>
      <vt:lpstr>6.5 Code 6-3 : Environment Variable 예제</vt:lpstr>
      <vt:lpstr>Lab #7</vt:lpstr>
      <vt:lpstr>6.8 Code 6-4 : setjmp() / longjmp() 예제</vt:lpstr>
      <vt:lpstr>6.8 setjmp() / longjmp() : 예제</vt:lpstr>
      <vt:lpstr>7.2 Code 7-1 : fork()</vt:lpstr>
      <vt:lpstr>7.2 fork()</vt:lpstr>
      <vt:lpstr>7.2 Code 7-2 : fork()</vt:lpstr>
      <vt:lpstr>7.2 Code 7-8</vt:lpstr>
      <vt:lpstr>7.2 fork()</vt:lpstr>
      <vt:lpstr>7.3 Code 7-9 : Another Example of fork()</vt:lpstr>
      <vt:lpstr>7.5 wait() / waitpid()</vt:lpstr>
      <vt:lpstr>7.5 wait() / waitpid()</vt:lpstr>
      <vt:lpstr>7.5 wait() / waitpid()</vt:lpstr>
      <vt:lpstr>7.5 wait() / waitpid()</vt:lpstr>
      <vt:lpstr>7.5 wait() / waitpid()</vt:lpstr>
      <vt:lpstr>7.5 wait() / waitpid()</vt:lpstr>
      <vt:lpstr>Lab #8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한진우</dc:creator>
  <cp:lastModifiedBy>한진우</cp:lastModifiedBy>
  <cp:revision>2</cp:revision>
  <dcterms:created xsi:type="dcterms:W3CDTF">2024-10-28T14:32:27Z</dcterms:created>
  <dcterms:modified xsi:type="dcterms:W3CDTF">2024-10-28T15:38:00Z</dcterms:modified>
</cp:coreProperties>
</file>