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2"/>
    <p:sldId id="412" r:id="rId3"/>
    <p:sldId id="414" r:id="rId4"/>
    <p:sldId id="415" r:id="rId5"/>
    <p:sldId id="416" r:id="rId6"/>
    <p:sldId id="4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46" y="-108"/>
      </p:cViewPr>
      <p:guideLst>
        <p:guide orient="horz" pos="2154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设计（不需要提交）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分解合理</a:t>
            </a:r>
          </a:p>
          <a:p>
            <a:r>
              <a:rPr lang="zh-CN" altLang="en-US"/>
              <a:t>参数合理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9510"/>
            <a:ext cx="10969200" cy="705600"/>
          </a:xfrm>
        </p:spPr>
        <p:txBody>
          <a:bodyPr/>
          <a:lstStyle/>
          <a:p>
            <a:r>
              <a:rPr lang="zh-CN" altLang="en-US" dirty="0"/>
              <a:t>函数设计（分解合理</a:t>
            </a:r>
            <a:r>
              <a:rPr lang="zh-CN" altLang="en-US" dirty="0" smtClean="0"/>
              <a:t>）：书上后续章节有，不讲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8330" y="1447165"/>
            <a:ext cx="727392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0">
                <a:cs typeface="楷体_GB2312" charset="0"/>
              </a:rPr>
              <a:t>案例</a:t>
            </a:r>
            <a:r>
              <a:rPr lang="en-US" sz="3200" b="0">
                <a:latin typeface="楷体_GB2312" charset="0"/>
                <a:cs typeface="楷体_GB2312" charset="0"/>
              </a:rPr>
              <a:t> </a:t>
            </a:r>
            <a:r>
              <a:rPr lang="zh-CN" sz="3200" b="0">
                <a:cs typeface="楷体_GB2312" charset="0"/>
              </a:rPr>
              <a:t>日期运算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给定日期由年、月、日（三个整数，年的取值在</a:t>
            </a:r>
            <a:r>
              <a:rPr lang="en-US" sz="3200" b="0">
                <a:latin typeface="宋体" panose="02010600030101010101" pitchFamily="2" charset="-122"/>
              </a:rPr>
              <a:t>1970</a:t>
            </a:r>
            <a:r>
              <a:rPr lang="zh-CN" sz="3200" b="0">
                <a:ea typeface="宋体" panose="02010600030101010101" pitchFamily="2" charset="-122"/>
              </a:rPr>
              <a:t>－</a:t>
            </a:r>
            <a:r>
              <a:rPr lang="en-US" sz="3200" b="0">
                <a:latin typeface="Times New Roman" panose="02020603050405020304" charset="0"/>
              </a:rPr>
              <a:t>2050</a:t>
            </a:r>
            <a:r>
              <a:rPr lang="zh-CN" sz="3200" b="0">
                <a:ea typeface="宋体" panose="02010600030101010101" pitchFamily="2" charset="-122"/>
              </a:rPr>
              <a:t>之间）组成，完成以下功能：</a:t>
            </a: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宋体" panose="02010600030101010101" pitchFamily="2" charset="-122"/>
              </a:rPr>
              <a:t>1</a:t>
            </a:r>
            <a:r>
              <a:rPr lang="zh-CN" sz="3200" b="0">
                <a:ea typeface="宋体" panose="02010600030101010101" pitchFamily="2" charset="-122"/>
              </a:rPr>
              <a:t>）判断给定日期的合法性；</a:t>
            </a: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宋体" panose="02010600030101010101" pitchFamily="2" charset="-122"/>
              </a:rPr>
              <a:t>2</a:t>
            </a:r>
            <a:r>
              <a:rPr lang="zh-CN" sz="3200" b="0">
                <a:ea typeface="宋体" panose="02010600030101010101" pitchFamily="2" charset="-122"/>
              </a:rPr>
              <a:t>）计算两个日期相差的天数；</a:t>
            </a: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宋体" panose="02010600030101010101" pitchFamily="2" charset="-122"/>
              </a:rPr>
              <a:t>3</a:t>
            </a:r>
            <a:r>
              <a:rPr lang="zh-CN" sz="3200" b="0">
                <a:ea typeface="宋体" panose="02010600030101010101" pitchFamily="2" charset="-122"/>
              </a:rPr>
              <a:t>）计算一个日期加上一个整数后对应的日期；</a:t>
            </a: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宋体" panose="02010600030101010101" pitchFamily="2" charset="-122"/>
              </a:rPr>
              <a:t>4</a:t>
            </a:r>
            <a:r>
              <a:rPr lang="zh-CN" sz="3200" b="0">
                <a:ea typeface="宋体" panose="02010600030101010101" pitchFamily="2" charset="-122"/>
              </a:rPr>
              <a:t>）计算一个日期减去一个整数后对应的日期；</a:t>
            </a:r>
          </a:p>
          <a:p>
            <a:pPr indent="0"/>
            <a:r>
              <a:rPr lang="zh-CN" sz="3200" b="0"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宋体" panose="02010600030101010101" pitchFamily="2" charset="-122"/>
              </a:rPr>
              <a:t>5</a:t>
            </a:r>
            <a:r>
              <a:rPr lang="zh-CN" sz="3200" b="0">
                <a:ea typeface="宋体" panose="02010600030101010101" pitchFamily="2" charset="-122"/>
              </a:rPr>
              <a:t>）计算一个日期是星期几。</a:t>
            </a:r>
          </a:p>
          <a:p>
            <a:endParaRPr lang="zh-CN" altLang="en-US" sz="320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00695" y="1197610"/>
            <a:ext cx="4090670" cy="4767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07385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/>
              <a:t>函数设计</a:t>
            </a:r>
            <a:r>
              <a:rPr>
                <a:sym typeface="+mn-ea"/>
              </a:rPr>
              <a:t>（分解合理）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210" y="9144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1. 判断给定日期的合法性：</a:t>
            </a:r>
          </a:p>
          <a:p>
            <a:pPr marL="0" indent="0">
              <a:buNone/>
            </a:pPr>
            <a:r>
              <a:rPr lang="zh-CN" altLang="en-US"/>
              <a:t>2. 计算两个日期相差的天数</a:t>
            </a:r>
          </a:p>
        </p:txBody>
      </p:sp>
      <p:graphicFrame>
        <p:nvGraphicFramePr>
          <p:cNvPr id="4" name="对象 -2147482459"/>
          <p:cNvGraphicFramePr>
            <a:graphicFrameLocks noChangeAspect="1"/>
          </p:cNvGraphicFramePr>
          <p:nvPr/>
        </p:nvGraphicFramePr>
        <p:xfrm>
          <a:off x="1494155" y="1710690"/>
          <a:ext cx="7618095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4" imgW="5064760" imgH="546735" progId="Visio.Drawing.11">
                  <p:embed/>
                </p:oleObj>
              </mc:Choice>
              <mc:Fallback>
                <p:oleObj r:id="rId4" imgW="5064760" imgH="54673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4155" y="1710690"/>
                        <a:ext cx="7618095" cy="807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82"/>
          <p:cNvGraphicFramePr>
            <a:graphicFrameLocks noChangeAspect="1"/>
          </p:cNvGraphicFramePr>
          <p:nvPr/>
        </p:nvGraphicFramePr>
        <p:xfrm>
          <a:off x="1203960" y="2954655"/>
          <a:ext cx="9777095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6" imgW="4921885" imgH="672465" progId="Visio.Drawing.11">
                  <p:embed/>
                </p:oleObj>
              </mc:Choice>
              <mc:Fallback>
                <p:oleObj r:id="rId6" imgW="4921885" imgH="67246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3960" y="2954655"/>
                        <a:ext cx="9777095" cy="93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5815" y="5215890"/>
            <a:ext cx="104438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8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 计算一个日期是星期几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     计算日期</a:t>
            </a:r>
            <a:r>
              <a:rPr lang="en-US" b="0">
                <a:latin typeface="宋体" panose="02010600030101010101" pitchFamily="2" charset="-122"/>
              </a:rPr>
              <a:t>A</a:t>
            </a:r>
            <a:r>
              <a:rPr lang="zh-CN" b="0">
                <a:ea typeface="宋体" panose="02010600030101010101" pitchFamily="2" charset="-122"/>
              </a:rPr>
              <a:t>（</a:t>
            </a:r>
            <a:r>
              <a:rPr lang="en-US" b="0">
                <a:latin typeface="Times New Roman" panose="02020603050405020304" charset="0"/>
              </a:rPr>
              <a:t>yearA</a:t>
            </a:r>
            <a:r>
              <a:rPr lang="zh-CN" b="0">
                <a:ea typeface="宋体" panose="02010600030101010101" pitchFamily="2" charset="-122"/>
              </a:rPr>
              <a:t>、</a:t>
            </a:r>
            <a:r>
              <a:rPr lang="en-US" b="0">
                <a:latin typeface="Times New Roman" panose="02020603050405020304" charset="0"/>
              </a:rPr>
              <a:t>monthA</a:t>
            </a:r>
            <a:r>
              <a:rPr lang="zh-CN" b="0">
                <a:ea typeface="宋体" panose="02010600030101010101" pitchFamily="2" charset="-122"/>
              </a:rPr>
              <a:t>、</a:t>
            </a:r>
            <a:r>
              <a:rPr lang="en-US" b="0">
                <a:latin typeface="Times New Roman" panose="02020603050405020304" charset="0"/>
              </a:rPr>
              <a:t>dayA</a:t>
            </a:r>
            <a:r>
              <a:rPr lang="zh-CN" b="0">
                <a:ea typeface="宋体" panose="02010600030101010101" pitchFamily="2" charset="-122"/>
              </a:rPr>
              <a:t>）为星期几，需要找到一个参照的日期</a:t>
            </a:r>
            <a:r>
              <a:rPr lang="en-US" b="0">
                <a:latin typeface="Times New Roman" panose="02020603050405020304" charset="0"/>
              </a:rPr>
              <a:t>B</a:t>
            </a:r>
            <a:r>
              <a:rPr lang="zh-CN" b="0">
                <a:ea typeface="宋体" panose="02010600030101010101" pitchFamily="2" charset="-122"/>
              </a:rPr>
              <a:t>，只需要知道日期</a:t>
            </a:r>
            <a:r>
              <a:rPr lang="en-US" b="0">
                <a:latin typeface="Times New Roman" panose="02020603050405020304" charset="0"/>
              </a:rPr>
              <a:t>B</a:t>
            </a:r>
            <a:r>
              <a:rPr lang="zh-CN" b="0">
                <a:ea typeface="宋体" panose="02010600030101010101" pitchFamily="2" charset="-122"/>
              </a:rPr>
              <a:t>为星期几，然后计算出</a:t>
            </a:r>
            <a:r>
              <a:rPr lang="en-US" b="0">
                <a:latin typeface="Times New Roman" panose="02020603050405020304" charset="0"/>
              </a:rPr>
              <a:t>A</a:t>
            </a:r>
            <a:r>
              <a:rPr lang="zh-CN" b="0">
                <a:ea typeface="宋体" panose="02010600030101010101" pitchFamily="2" charset="-122"/>
              </a:rPr>
              <a:t>和</a:t>
            </a:r>
            <a:r>
              <a:rPr lang="en-US" b="0">
                <a:latin typeface="Times New Roman" panose="02020603050405020304" charset="0"/>
              </a:rPr>
              <a:t>B</a:t>
            </a:r>
            <a:r>
              <a:rPr lang="zh-CN" b="0">
                <a:ea typeface="宋体" panose="02010600030101010101" pitchFamily="2" charset="-122"/>
              </a:rPr>
              <a:t>相差的天数，就很容易计算出</a:t>
            </a:r>
            <a:r>
              <a:rPr lang="en-US" b="0">
                <a:latin typeface="Times New Roman" panose="02020603050405020304" charset="0"/>
              </a:rPr>
              <a:t>A</a:t>
            </a:r>
            <a:r>
              <a:rPr lang="zh-CN" b="0">
                <a:ea typeface="宋体" panose="02010600030101010101" pitchFamily="2" charset="-122"/>
              </a:rPr>
              <a:t>为星期几。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2140" y="2573020"/>
            <a:ext cx="60267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b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计算一个日期加上一个整数天数后对应的日期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5780" y="3885565"/>
            <a:ext cx="62001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b="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 计算一个日期减去一个整数天数后对应的日期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-2147482481"/>
          <p:cNvGraphicFramePr>
            <a:graphicFrameLocks noChangeAspect="1"/>
          </p:cNvGraphicFramePr>
          <p:nvPr/>
        </p:nvGraphicFramePr>
        <p:xfrm>
          <a:off x="1861820" y="3967480"/>
          <a:ext cx="9219565" cy="124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8" imgW="4751070" imgH="690245" progId="Visio.Drawing.11">
                  <p:embed/>
                </p:oleObj>
              </mc:Choice>
              <mc:Fallback>
                <p:oleObj r:id="rId8" imgW="4751070" imgH="690245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1820" y="3967480"/>
                        <a:ext cx="9219565" cy="1248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26130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/>
              <a:t>函数设计</a:t>
            </a:r>
            <a:r>
              <a:rPr>
                <a:sym typeface="+mn-ea"/>
              </a:rPr>
              <a:t>（分解合理</a:t>
            </a: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抽象）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08330" y="1078865"/>
            <a:ext cx="1096835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800" b="0">
                <a:ea typeface="宋体" panose="02010600030101010101" pitchFamily="2" charset="-122"/>
              </a:rPr>
              <a:t>     </a:t>
            </a:r>
            <a:r>
              <a:rPr lang="zh-CN" sz="2800" b="0">
                <a:ea typeface="宋体" panose="02010600030101010101" pitchFamily="2" charset="-122"/>
              </a:rPr>
              <a:t>过上述分析，发现到处都在计算一段日期天数，这种一段日期天数分为</a:t>
            </a:r>
            <a:r>
              <a:rPr lang="en-US" sz="2800" b="0">
                <a:latin typeface="宋体" panose="02010600030101010101" pitchFamily="2" charset="-122"/>
              </a:rPr>
              <a:t>3</a:t>
            </a:r>
            <a:r>
              <a:rPr lang="zh-CN" sz="2800" b="0">
                <a:ea typeface="宋体" panose="02010600030101010101" pitchFamily="2" charset="-122"/>
              </a:rPr>
              <a:t>种：年内</a:t>
            </a:r>
            <a:r>
              <a:rPr lang="en-US" sz="2800" b="0">
                <a:latin typeface="Times New Roman" panose="02020603050405020304" charset="0"/>
              </a:rPr>
              <a:t>1</a:t>
            </a:r>
            <a:r>
              <a:rPr lang="zh-CN" sz="2800" b="0">
                <a:ea typeface="宋体" panose="02010600030101010101" pitchFamily="2" charset="-122"/>
              </a:rPr>
              <a:t>月</a:t>
            </a:r>
            <a:r>
              <a:rPr lang="en-US" sz="2800" b="0">
                <a:latin typeface="Times New Roman" panose="02020603050405020304" charset="0"/>
              </a:rPr>
              <a:t>1</a:t>
            </a:r>
            <a:r>
              <a:rPr lang="zh-CN" sz="2800" b="0">
                <a:ea typeface="宋体" panose="02010600030101010101" pitchFamily="2" charset="-122"/>
              </a:rPr>
              <a:t>日到某日期的天数</a:t>
            </a:r>
            <a:r>
              <a:rPr lang="en-US" sz="2800" b="0">
                <a:latin typeface="Times New Roman" panose="02020603050405020304" charset="0"/>
              </a:rPr>
              <a:t>(</a:t>
            </a:r>
            <a:r>
              <a:rPr lang="zh-CN" sz="2800" b="0">
                <a:ea typeface="宋体" panose="02010600030101010101" pitchFamily="2" charset="-122"/>
              </a:rPr>
              <a:t>年内的前半段</a:t>
            </a:r>
            <a:r>
              <a:rPr lang="en-US" sz="2800" b="0">
                <a:latin typeface="Times New Roman" panose="02020603050405020304" charset="0"/>
              </a:rPr>
              <a:t>)</a:t>
            </a:r>
            <a:r>
              <a:rPr lang="zh-CN" sz="2800" b="0">
                <a:ea typeface="宋体" panose="02010600030101010101" pitchFamily="2" charset="-122"/>
              </a:rPr>
              <a:t>；年内某日期到</a:t>
            </a:r>
            <a:r>
              <a:rPr lang="en-US" sz="2800" b="0">
                <a:latin typeface="Times New Roman" panose="02020603050405020304" charset="0"/>
              </a:rPr>
              <a:t>12</a:t>
            </a:r>
            <a:r>
              <a:rPr lang="zh-CN" sz="2800" b="0">
                <a:ea typeface="宋体" panose="02010600030101010101" pitchFamily="2" charset="-122"/>
              </a:rPr>
              <a:t>月</a:t>
            </a:r>
            <a:r>
              <a:rPr lang="en-US" sz="2800" b="0">
                <a:latin typeface="Times New Roman" panose="02020603050405020304" charset="0"/>
              </a:rPr>
              <a:t>31</a:t>
            </a:r>
            <a:r>
              <a:rPr lang="zh-CN" sz="2800" b="0">
                <a:ea typeface="宋体" panose="02010600030101010101" pitchFamily="2" charset="-122"/>
              </a:rPr>
              <a:t>日的天数</a:t>
            </a:r>
            <a:r>
              <a:rPr lang="en-US" sz="2800" b="0">
                <a:latin typeface="Times New Roman" panose="02020603050405020304" charset="0"/>
              </a:rPr>
              <a:t>(</a:t>
            </a:r>
            <a:r>
              <a:rPr lang="zh-CN" sz="2800" b="0">
                <a:ea typeface="宋体" panose="02010600030101010101" pitchFamily="2" charset="-122"/>
              </a:rPr>
              <a:t>年内的后半段</a:t>
            </a:r>
            <a:r>
              <a:rPr lang="en-US" sz="2800" b="0">
                <a:latin typeface="Times New Roman" panose="02020603050405020304" charset="0"/>
              </a:rPr>
              <a:t>)</a:t>
            </a:r>
            <a:r>
              <a:rPr lang="zh-CN" sz="2800" b="0">
                <a:ea typeface="宋体" panose="02010600030101010101" pitchFamily="2" charset="-122"/>
              </a:rPr>
              <a:t>；整年的天数。只有整年天数容易计算，其他两种较为复杂，能不能回避呢？</a:t>
            </a:r>
          </a:p>
          <a:p>
            <a:pPr indent="266700"/>
            <a:r>
              <a:rPr lang="zh-CN" sz="2400" b="1">
                <a:ea typeface="宋体" panose="02010600030101010101" pitchFamily="2" charset="-122"/>
              </a:rPr>
              <a:t>    </a:t>
            </a:r>
            <a:r>
              <a:rPr lang="zh-CN" altLang="en-US" sz="2400" b="1"/>
              <a:t>对于日期A和B的差，可以选定日期C（1970年1月1日），计算C到A的天数CA，再计算C到B的天数CB，则CB减CA为A到B的天数。而对C到A，只需要计算整年（因为C为1月1日）加上A的年内前半段，C到B同理。这样就回避掉了计算年内后半段的问题。把从选定日期C（1970年1月1日）到某日期A的天数用函数dateToDays(A)来描述，有了该函数，则问题2和5都很容易解决了。对于问题3和4，可以把日期A通过dateToDays函数转化为天数，再加减一个整数，变成一个新的天数，只需要再定义一个函数daysToDate(days)把天数转换为从1970年1月1日经过该天数对应的日期即可。daysToDate函数也只需要处理若干整年（因为从1970年1月1日起）和结果年份内的前半段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75" y="271215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函数设计</a:t>
            </a:r>
            <a:r>
              <a:rPr>
                <a:sym typeface="+mn-ea"/>
              </a:rPr>
              <a:t>（分解合理</a:t>
            </a: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抽象）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函数上机作业完成的同学实现这个</a:t>
            </a:r>
            <a:endParaRPr sz="32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11505" y="976630"/>
            <a:ext cx="1121473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400" b="0">
                <a:ea typeface="宋体" panose="02010600030101010101" pitchFamily="2" charset="-122"/>
              </a:rPr>
              <a:t>     </a:t>
            </a:r>
            <a:r>
              <a:rPr sz="2400" b="0"/>
              <a:t>总结一下，本例共抽象出3个公用的函数：</a:t>
            </a:r>
          </a:p>
          <a:p>
            <a:pPr indent="266700"/>
            <a:r>
              <a:rPr sz="2400" b="0"/>
              <a:t>leap：判断闰年函数。</a:t>
            </a:r>
          </a:p>
          <a:p>
            <a:pPr indent="266700"/>
            <a:r>
              <a:rPr sz="2400" b="0"/>
              <a:t>dateToDays：把一个日期转换成从1970年1月1日到该日期的天数。</a:t>
            </a:r>
          </a:p>
          <a:p>
            <a:pPr indent="266700"/>
            <a:r>
              <a:rPr sz="2400" b="0"/>
              <a:t>daysToDate：把天数转换成从1970年1月1日经过该天数所到的日期。</a:t>
            </a:r>
          </a:p>
          <a:p>
            <a:pPr indent="266700"/>
            <a:endParaRPr sz="2400" b="0"/>
          </a:p>
          <a:p>
            <a:pPr indent="266700"/>
            <a:r>
              <a:rPr sz="2400" b="0"/>
              <a:t>模块2. 计算日期A（yearA、monthA、dayA）和日期B（yearB、monthB、dayB）相差天数：</a:t>
            </a:r>
          </a:p>
          <a:p>
            <a:pPr indent="266700"/>
            <a:r>
              <a:rPr sz="2400" b="0"/>
              <a:t>dateToDays（B）- dateToDays（A）</a:t>
            </a:r>
          </a:p>
          <a:p>
            <a:pPr indent="266700"/>
            <a:r>
              <a:rPr sz="2400" b="0"/>
              <a:t>模块3. 计算日期A（yearA、monthA、dayA）加上一个整数天数days对应的日期：</a:t>
            </a:r>
          </a:p>
          <a:p>
            <a:pPr indent="266700"/>
            <a:r>
              <a:rPr sz="2400" b="0"/>
              <a:t>daysToDate (dateToDays（A）+ days)</a:t>
            </a:r>
          </a:p>
          <a:p>
            <a:pPr indent="266700"/>
            <a:r>
              <a:rPr sz="2400" b="0"/>
              <a:t>模块4. 计算日期A（yearA、monthA、dayA）减去一个整数天数days对应的日期：</a:t>
            </a:r>
          </a:p>
          <a:p>
            <a:pPr indent="266700"/>
            <a:r>
              <a:rPr sz="2400" b="0"/>
              <a:t>daysToDate (dateToDays（A）- days)</a:t>
            </a:r>
          </a:p>
          <a:p>
            <a:pPr indent="266700"/>
            <a:r>
              <a:rPr sz="2400" b="0"/>
              <a:t>模块5. 计算日期A（yearA、monthA、dayA）为星期几：</a:t>
            </a:r>
          </a:p>
          <a:p>
            <a:pPr indent="266700"/>
            <a:r>
              <a:rPr sz="2400" b="0"/>
              <a:t>(dateToDays（A）+Offset-2)%7+1</a:t>
            </a:r>
          </a:p>
          <a:p>
            <a:pPr indent="266700"/>
            <a:r>
              <a:rPr sz="2400" b="0"/>
              <a:t>Offset是1970年1月1日星期值，值为4。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75" y="271215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函数设计</a:t>
            </a:r>
            <a:r>
              <a:rPr dirty="0">
                <a:sym typeface="+mn-ea"/>
              </a:rPr>
              <a:t>（参数合理）</a:t>
            </a:r>
            <a:endParaRPr lang="zh-CN" altLang="en-US" sz="32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11505" y="976630"/>
            <a:ext cx="11214735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2400" b="0" dirty="0">
                <a:ea typeface="宋体" panose="02010600030101010101" pitchFamily="2" charset="-122"/>
              </a:rPr>
              <a:t>递归十进制转二进制</a:t>
            </a:r>
            <a:r>
              <a:rPr lang="en-US" altLang="zh-CN" sz="2400" b="0" dirty="0">
                <a:ea typeface="宋体" panose="02010600030101010101" pitchFamily="2" charset="-122"/>
              </a:rPr>
              <a:t>     </a:t>
            </a:r>
          </a:p>
          <a:p>
            <a:pPr indent="266700"/>
            <a:r>
              <a:rPr lang="zh-CN" sz="2400" b="0" dirty="0"/>
              <a:t>牛顿迭代计算方程的根</a:t>
            </a:r>
          </a:p>
          <a:p>
            <a:pPr indent="266700"/>
            <a:r>
              <a:rPr lang="en-US" altLang="zh-CN" sz="2400" b="0" dirty="0"/>
              <a:t>main --&gt; newton--&gt; f</a:t>
            </a:r>
            <a:r>
              <a:rPr lang="zh-CN" altLang="en-US" sz="2400" b="0" dirty="0"/>
              <a:t>和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fd</a:t>
            </a:r>
            <a:endParaRPr lang="en-US" altLang="zh-CN" sz="2400" b="0" dirty="0"/>
          </a:p>
          <a:p>
            <a:pPr indent="266700"/>
            <a:endParaRPr lang="en-US" altLang="zh-CN" sz="2400" b="0" dirty="0" smtClean="0"/>
          </a:p>
          <a:p>
            <a:pPr indent="266700"/>
            <a:endParaRPr lang="en-US" altLang="zh-CN" sz="2400" dirty="0"/>
          </a:p>
          <a:p>
            <a:pPr indent="266700"/>
            <a:r>
              <a:rPr lang="zh-CN" altLang="en-US" sz="2400" b="0" dirty="0" smtClean="0"/>
              <a:t>学完指针实现下面方式：</a:t>
            </a:r>
            <a:endParaRPr lang="en-US" altLang="zh-CN" sz="2400" b="0" dirty="0" smtClean="0"/>
          </a:p>
          <a:p>
            <a:pPr indent="266700"/>
            <a:r>
              <a:rPr lang="en-US" altLang="zh-CN" sz="2400" b="0" dirty="0" smtClean="0"/>
              <a:t>main</a:t>
            </a:r>
            <a:r>
              <a:rPr lang="zh-CN" altLang="en-US" sz="2400" b="0" dirty="0"/>
              <a:t>还可以调用</a:t>
            </a:r>
            <a:r>
              <a:rPr lang="en-US" altLang="zh-CN" sz="2400" b="0" dirty="0"/>
              <a:t>bisection</a:t>
            </a:r>
          </a:p>
          <a:p>
            <a:pPr indent="266700"/>
            <a:r>
              <a:rPr lang="en-US" altLang="zh-CN" sz="2400" b="0" dirty="0"/>
              <a:t>main--&gt;solve--&gt;newton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bisection        </a:t>
            </a:r>
            <a:r>
              <a:rPr lang="zh-CN" altLang="en-US" sz="2400" b="0" dirty="0"/>
              <a:t>还是把</a:t>
            </a:r>
            <a:r>
              <a:rPr lang="en-US" altLang="zh-CN" sz="2400" dirty="0">
                <a:sym typeface="+mn-ea"/>
              </a:rPr>
              <a:t>newton</a:t>
            </a:r>
            <a:r>
              <a:rPr lang="zh-CN" altLang="en-US" sz="2400" dirty="0">
                <a:sym typeface="+mn-ea"/>
              </a:rPr>
              <a:t>或</a:t>
            </a:r>
            <a:r>
              <a:rPr lang="en-US" altLang="zh-CN" sz="2400" dirty="0">
                <a:sym typeface="+mn-ea"/>
              </a:rPr>
              <a:t>bisection</a:t>
            </a:r>
            <a:r>
              <a:rPr lang="zh-CN" altLang="en-US" sz="2400" dirty="0">
                <a:sym typeface="+mn-ea"/>
              </a:rPr>
              <a:t>作为</a:t>
            </a:r>
            <a:r>
              <a:rPr lang="en-US" altLang="zh-CN" sz="2400" dirty="0">
                <a:sym typeface="+mn-ea"/>
              </a:rPr>
              <a:t>solve</a:t>
            </a:r>
            <a:r>
              <a:rPr lang="zh-CN" altLang="en-US" sz="2400" dirty="0">
                <a:sym typeface="+mn-ea"/>
              </a:rPr>
              <a:t>参数更合理</a:t>
            </a:r>
            <a:endParaRPr lang="zh-CN" altLang="en-US" sz="2400" b="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Office PowerPoint</Application>
  <PresentationFormat>自定义</PresentationFormat>
  <Paragraphs>45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Visio.Drawing.11</vt:lpstr>
      <vt:lpstr>函数设计（不需要提交）</vt:lpstr>
      <vt:lpstr>函数设计（分解合理）：书上后续章节有，不讲</vt:lpstr>
      <vt:lpstr>函数设计（分解合理）</vt:lpstr>
      <vt:lpstr>函数设计（分解合理--抽象）</vt:lpstr>
      <vt:lpstr>函数设计（分解合理--抽象） --函数上机作业完成的同学实现这个</vt:lpstr>
      <vt:lpstr>函数设计（参数合理）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dell</cp:lastModifiedBy>
  <cp:revision>163</cp:revision>
  <dcterms:created xsi:type="dcterms:W3CDTF">2019-06-19T02:08:00Z</dcterms:created>
  <dcterms:modified xsi:type="dcterms:W3CDTF">2022-11-08T05:35:16Z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