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66" r:id="rId4"/>
    <p:sldMasterId id="2147483669" r:id="rId5"/>
  </p:sldMasterIdLst>
  <p:notesMasterIdLst>
    <p:notesMasterId r:id="rId8"/>
  </p:notesMasterIdLst>
  <p:handoutMasterIdLst>
    <p:handoutMasterId r:id="rId80"/>
  </p:handoutMasterIdLst>
  <p:sldIdLst>
    <p:sldId id="916" r:id="rId6"/>
    <p:sldId id="918" r:id="rId7"/>
    <p:sldId id="990" r:id="rId9"/>
    <p:sldId id="917" r:id="rId10"/>
    <p:sldId id="943" r:id="rId11"/>
    <p:sldId id="942" r:id="rId12"/>
    <p:sldId id="939" r:id="rId13"/>
    <p:sldId id="1039" r:id="rId14"/>
    <p:sldId id="941" r:id="rId15"/>
    <p:sldId id="1052" r:id="rId16"/>
    <p:sldId id="944" r:id="rId17"/>
    <p:sldId id="1027" r:id="rId18"/>
    <p:sldId id="1053" r:id="rId19"/>
    <p:sldId id="1034" r:id="rId20"/>
    <p:sldId id="947" r:id="rId21"/>
    <p:sldId id="946" r:id="rId22"/>
    <p:sldId id="948" r:id="rId23"/>
    <p:sldId id="991" r:id="rId24"/>
    <p:sldId id="951" r:id="rId25"/>
    <p:sldId id="1043" r:id="rId26"/>
    <p:sldId id="1054" r:id="rId27"/>
    <p:sldId id="954" r:id="rId28"/>
    <p:sldId id="957" r:id="rId29"/>
    <p:sldId id="958" r:id="rId30"/>
    <p:sldId id="956" r:id="rId31"/>
    <p:sldId id="1044" r:id="rId32"/>
    <p:sldId id="965" r:id="rId33"/>
    <p:sldId id="1035" r:id="rId34"/>
    <p:sldId id="968" r:id="rId35"/>
    <p:sldId id="970" r:id="rId36"/>
    <p:sldId id="1056" r:id="rId37"/>
    <p:sldId id="971" r:id="rId38"/>
    <p:sldId id="1048" r:id="rId39"/>
    <p:sldId id="1060" r:id="rId40"/>
    <p:sldId id="1047" r:id="rId41"/>
    <p:sldId id="1055" r:id="rId42"/>
    <p:sldId id="975" r:id="rId43"/>
    <p:sldId id="976" r:id="rId44"/>
    <p:sldId id="977" r:id="rId45"/>
    <p:sldId id="980" r:id="rId46"/>
    <p:sldId id="979" r:id="rId47"/>
    <p:sldId id="978" r:id="rId48"/>
    <p:sldId id="1061" r:id="rId49"/>
    <p:sldId id="986" r:id="rId50"/>
    <p:sldId id="987" r:id="rId51"/>
    <p:sldId id="1058" r:id="rId52"/>
    <p:sldId id="988" r:id="rId53"/>
    <p:sldId id="985" r:id="rId54"/>
    <p:sldId id="992" r:id="rId55"/>
    <p:sldId id="994" r:id="rId56"/>
    <p:sldId id="995" r:id="rId57"/>
    <p:sldId id="1008" r:id="rId58"/>
    <p:sldId id="997" r:id="rId59"/>
    <p:sldId id="998" r:id="rId60"/>
    <p:sldId id="1009" r:id="rId61"/>
    <p:sldId id="999" r:id="rId62"/>
    <p:sldId id="1000" r:id="rId63"/>
    <p:sldId id="1011" r:id="rId64"/>
    <p:sldId id="1013" r:id="rId65"/>
    <p:sldId id="1014" r:id="rId66"/>
    <p:sldId id="1015" r:id="rId67"/>
    <p:sldId id="1016" r:id="rId68"/>
    <p:sldId id="1017" r:id="rId69"/>
    <p:sldId id="1049" r:id="rId70"/>
    <p:sldId id="1018" r:id="rId71"/>
    <p:sldId id="1019" r:id="rId72"/>
    <p:sldId id="1021" r:id="rId73"/>
    <p:sldId id="1022" r:id="rId74"/>
    <p:sldId id="1024" r:id="rId75"/>
    <p:sldId id="1038" r:id="rId76"/>
    <p:sldId id="1040" r:id="rId77"/>
    <p:sldId id="1041" r:id="rId78"/>
    <p:sldId id="1042" r:id="rId79"/>
  </p:sldIdLst>
  <p:sldSz cx="9144000" cy="6858000" type="screen4x3"/>
  <p:notesSz cx="6858000" cy="9144000"/>
  <p:custDataLst>
    <p:tags r:id="rId8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9900"/>
    <a:srgbClr val="CCFFCC"/>
    <a:srgbClr val="FFFFCC"/>
    <a:srgbClr val="336699"/>
    <a:srgbClr val="FFFF00"/>
    <a:srgbClr val="80008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9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18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4" Type="http://schemas.openxmlformats.org/officeDocument/2006/relationships/tags" Target="tags/tag2.xml"/><Relationship Id="rId83" Type="http://schemas.openxmlformats.org/officeDocument/2006/relationships/tableStyles" Target="tableStyles.xml"/><Relationship Id="rId82" Type="http://schemas.openxmlformats.org/officeDocument/2006/relationships/viewProps" Target="viewProps.xml"/><Relationship Id="rId81" Type="http://schemas.openxmlformats.org/officeDocument/2006/relationships/presProps" Target="presProps.xml"/><Relationship Id="rId80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7" Type="http://schemas.openxmlformats.org/officeDocument/2006/relationships/slide" Target="slides/slide2.xml"/><Relationship Id="rId69" Type="http://schemas.openxmlformats.org/officeDocument/2006/relationships/slide" Target="slides/slide63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0" Type="http://schemas.openxmlformats.org/officeDocument/2006/relationships/slide" Target="slides/slide54.xml"/><Relationship Id="rId6" Type="http://schemas.openxmlformats.org/officeDocument/2006/relationships/slide" Target="slides/slide1.xml"/><Relationship Id="rId59" Type="http://schemas.openxmlformats.org/officeDocument/2006/relationships/slide" Target="slides/slide53.xml"/><Relationship Id="rId58" Type="http://schemas.openxmlformats.org/officeDocument/2006/relationships/slide" Target="slides/slide52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0" Type="http://schemas.openxmlformats.org/officeDocument/2006/relationships/slide" Target="slides/slide34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0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0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0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BB7BDC-CA7D-4A6A-86FC-68FBFC61E9E0}" type="doc">
      <dgm:prSet loTypeId="urn:microsoft.com/office/officeart/2008/layout/VerticalCurvedList" loCatId="list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E6C971AA-8164-4817-8D9B-941BB456EF25}">
      <dgm:prSet phldrT="[文本]"/>
      <dgm:spPr/>
      <dgm:t>
        <a:bodyPr/>
        <a:lstStyle/>
        <a:p>
          <a:r>
            <a:rPr lang="zh-CN" altLang="en-US" dirty="0">
              <a:latin typeface="Times New Roman" panose="02020603050405020304" charset="0"/>
              <a:ea typeface="宋体" panose="02010600030101010101" pitchFamily="2" charset="-122"/>
            </a:rPr>
            <a:t>字符集 </a:t>
          </a:r>
          <a:r>
            <a:rPr lang="en-US" altLang="zh-CN" dirty="0">
              <a:latin typeface="Times New Roman" panose="02020603050405020304" charset="0"/>
              <a:ea typeface="宋体" panose="02010600030101010101" pitchFamily="2" charset="-122"/>
            </a:rPr>
            <a:t>character</a:t>
          </a:r>
          <a:endParaRPr lang="zh-CN" altLang="en-US" dirty="0"/>
        </a:p>
      </dgm:t>
    </dgm:pt>
    <dgm:pt modelId="{176645B7-A6BF-412A-A800-9FA1AEF4B65A}" cxnId="{4EAA46E3-5CAD-40ED-B4AC-7EA58878228C}" type="parTrans">
      <dgm:prSet/>
      <dgm:spPr/>
      <dgm:t>
        <a:bodyPr/>
        <a:lstStyle/>
        <a:p>
          <a:endParaRPr lang="zh-CN" altLang="en-US"/>
        </a:p>
      </dgm:t>
    </dgm:pt>
    <dgm:pt modelId="{22C61B8C-E23E-434E-9260-F85C40860DA6}" cxnId="{4EAA46E3-5CAD-40ED-B4AC-7EA58878228C}" type="sibTrans">
      <dgm:prSet/>
      <dgm:spPr/>
      <dgm:t>
        <a:bodyPr/>
        <a:lstStyle/>
        <a:p>
          <a:endParaRPr lang="zh-CN" altLang="en-US"/>
        </a:p>
      </dgm:t>
    </dgm:pt>
    <dgm:pt modelId="{8EBE4962-E744-455B-9106-EDD3B1EF7A07}">
      <dgm:prSet phldrT="[文本]"/>
      <dgm:spPr/>
      <dgm:t>
        <a:bodyPr/>
        <a:lstStyle/>
        <a:p>
          <a:r>
            <a:rPr lang="zh-CN" altLang="en-US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rPr>
            <a:t>标识符 </a:t>
          </a:r>
          <a:r>
            <a:rPr lang="en-US" altLang="zh-CN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rPr>
            <a:t>identifier</a:t>
          </a:r>
          <a:endParaRPr lang="zh-CN" altLang="en-US" dirty="0">
            <a:solidFill>
              <a:schemeClr val="tx1"/>
            </a:solidFill>
          </a:endParaRPr>
        </a:p>
      </dgm:t>
    </dgm:pt>
    <dgm:pt modelId="{641A7ED9-29DA-421A-B753-2F28E5C6B931}" cxnId="{FB0ABBD9-4649-4654-A590-01CD00995E09}" type="parTrans">
      <dgm:prSet/>
      <dgm:spPr/>
      <dgm:t>
        <a:bodyPr/>
        <a:lstStyle/>
        <a:p>
          <a:endParaRPr lang="zh-CN" altLang="en-US"/>
        </a:p>
      </dgm:t>
    </dgm:pt>
    <dgm:pt modelId="{BED4A325-1B14-460C-AA88-7CB717B20DE8}" cxnId="{FB0ABBD9-4649-4654-A590-01CD00995E09}" type="sibTrans">
      <dgm:prSet/>
      <dgm:spPr/>
      <dgm:t>
        <a:bodyPr/>
        <a:lstStyle/>
        <a:p>
          <a:endParaRPr lang="zh-CN" altLang="en-US"/>
        </a:p>
      </dgm:t>
    </dgm:pt>
    <dgm:pt modelId="{E88918F4-322C-4617-8EF0-D306D8E75572}">
      <dgm:prSet phldrT="[文本]"/>
      <dgm:spPr>
        <a:solidFill>
          <a:srgbClr val="CCFFCC"/>
        </a:solidFill>
      </dgm:spPr>
      <dgm:t>
        <a:bodyPr/>
        <a:lstStyle/>
        <a:p>
          <a:r>
            <a:rPr lang="zh-CN" altLang="en-US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rPr>
            <a:t>关键字 </a:t>
          </a:r>
          <a:r>
            <a:rPr lang="en-US" altLang="zh-CN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rPr>
            <a:t>keyword</a:t>
          </a:r>
          <a:endParaRPr lang="zh-CN" altLang="en-US" dirty="0">
            <a:solidFill>
              <a:schemeClr val="tx1"/>
            </a:solidFill>
          </a:endParaRPr>
        </a:p>
      </dgm:t>
    </dgm:pt>
    <dgm:pt modelId="{A78DBA4E-654B-42A7-BC73-E48E0977729A}" cxnId="{43448B3C-E540-4C9F-A60B-C4B11C32F437}" type="parTrans">
      <dgm:prSet/>
      <dgm:spPr/>
      <dgm:t>
        <a:bodyPr/>
        <a:lstStyle/>
        <a:p>
          <a:endParaRPr lang="zh-CN" altLang="en-US"/>
        </a:p>
      </dgm:t>
    </dgm:pt>
    <dgm:pt modelId="{13E0A125-EDFA-413D-B4B4-58234ED268C6}" cxnId="{43448B3C-E540-4C9F-A60B-C4B11C32F437}" type="sibTrans">
      <dgm:prSet/>
      <dgm:spPr/>
      <dgm:t>
        <a:bodyPr/>
        <a:lstStyle/>
        <a:p>
          <a:endParaRPr lang="zh-CN" altLang="en-US"/>
        </a:p>
      </dgm:t>
    </dgm:pt>
    <dgm:pt modelId="{8CC53B64-013B-4299-ACFA-CD582365A785}">
      <dgm:prSet phldrT="[文本]"/>
      <dgm:spPr>
        <a:solidFill>
          <a:srgbClr val="FFFFCC"/>
        </a:solidFill>
      </dgm:spPr>
      <dgm:t>
        <a:bodyPr/>
        <a:lstStyle/>
        <a:p>
          <a:r>
            <a:rPr lang="zh-CN" altLang="en-US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rPr>
            <a:t>语句    </a:t>
          </a:r>
          <a:r>
            <a:rPr lang="en-US" altLang="zh-CN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rPr>
            <a:t>statement</a:t>
          </a:r>
          <a:endParaRPr lang="zh-CN" altLang="en-US" dirty="0">
            <a:solidFill>
              <a:schemeClr val="tx1"/>
            </a:solidFill>
          </a:endParaRPr>
        </a:p>
      </dgm:t>
    </dgm:pt>
    <dgm:pt modelId="{B21E79B3-706B-4961-8F06-5369D15271F4}" cxnId="{41CEB775-E9AD-48B5-A790-39D374CFE6B4}" type="parTrans">
      <dgm:prSet/>
      <dgm:spPr/>
      <dgm:t>
        <a:bodyPr/>
        <a:lstStyle/>
        <a:p>
          <a:endParaRPr lang="zh-CN" altLang="en-US"/>
        </a:p>
      </dgm:t>
    </dgm:pt>
    <dgm:pt modelId="{78326A55-6E19-4321-80B9-858281303452}" cxnId="{41CEB775-E9AD-48B5-A790-39D374CFE6B4}" type="sibTrans">
      <dgm:prSet/>
      <dgm:spPr/>
      <dgm:t>
        <a:bodyPr/>
        <a:lstStyle/>
        <a:p>
          <a:endParaRPr lang="zh-CN" altLang="en-US"/>
        </a:p>
      </dgm:t>
    </dgm:pt>
    <dgm:pt modelId="{C27169B2-1ABC-499F-84DF-1D964D65C794}" type="pres">
      <dgm:prSet presAssocID="{04BB7BDC-CA7D-4A6A-86FC-68FBFC61E9E0}" presName="Name0" presStyleCnt="0">
        <dgm:presLayoutVars>
          <dgm:chMax val="7"/>
          <dgm:chPref val="7"/>
          <dgm:dir/>
        </dgm:presLayoutVars>
      </dgm:prSet>
      <dgm:spPr/>
    </dgm:pt>
    <dgm:pt modelId="{B1C65363-3966-4681-8AB0-E2A4D46D33CE}" type="pres">
      <dgm:prSet presAssocID="{04BB7BDC-CA7D-4A6A-86FC-68FBFC61E9E0}" presName="Name1" presStyleCnt="0"/>
      <dgm:spPr/>
    </dgm:pt>
    <dgm:pt modelId="{9133972B-D703-4838-9C8E-2AEA1B004691}" type="pres">
      <dgm:prSet presAssocID="{04BB7BDC-CA7D-4A6A-86FC-68FBFC61E9E0}" presName="cycle" presStyleCnt="0"/>
      <dgm:spPr/>
    </dgm:pt>
    <dgm:pt modelId="{8D55C255-61B0-4454-AFD0-7BF38C19F74A}" type="pres">
      <dgm:prSet presAssocID="{04BB7BDC-CA7D-4A6A-86FC-68FBFC61E9E0}" presName="srcNode" presStyleLbl="node1" presStyleIdx="0" presStyleCnt="4"/>
      <dgm:spPr/>
    </dgm:pt>
    <dgm:pt modelId="{E1F5B55E-10F2-4AF5-A99C-8D9E3466BFBF}" type="pres">
      <dgm:prSet presAssocID="{04BB7BDC-CA7D-4A6A-86FC-68FBFC61E9E0}" presName="conn" presStyleLbl="parChTrans1D2" presStyleIdx="0" presStyleCnt="1"/>
      <dgm:spPr/>
    </dgm:pt>
    <dgm:pt modelId="{22653A0B-BFDE-4F77-9142-99285F9996AE}" type="pres">
      <dgm:prSet presAssocID="{04BB7BDC-CA7D-4A6A-86FC-68FBFC61E9E0}" presName="extraNode" presStyleLbl="node1" presStyleIdx="0" presStyleCnt="4"/>
      <dgm:spPr/>
    </dgm:pt>
    <dgm:pt modelId="{EFA51125-0366-4FA9-AB5F-B3C74414D528}" type="pres">
      <dgm:prSet presAssocID="{04BB7BDC-CA7D-4A6A-86FC-68FBFC61E9E0}" presName="dstNode" presStyleLbl="node1" presStyleIdx="0" presStyleCnt="4"/>
      <dgm:spPr/>
    </dgm:pt>
    <dgm:pt modelId="{6996309B-B112-433A-A3E9-D174316429B1}" type="pres">
      <dgm:prSet presAssocID="{E6C971AA-8164-4817-8D9B-941BB456EF25}" presName="text_1" presStyleLbl="node1" presStyleIdx="0" presStyleCnt="4">
        <dgm:presLayoutVars>
          <dgm:bulletEnabled val="1"/>
        </dgm:presLayoutVars>
      </dgm:prSet>
      <dgm:spPr/>
    </dgm:pt>
    <dgm:pt modelId="{32606C9D-7F7B-4AE0-BE76-FBFC80891E88}" type="pres">
      <dgm:prSet presAssocID="{E6C971AA-8164-4817-8D9B-941BB456EF25}" presName="accent_1" presStyleCnt="0"/>
      <dgm:spPr/>
    </dgm:pt>
    <dgm:pt modelId="{1244C55C-557D-4F6B-8BD6-8323927B0AFB}" type="pres">
      <dgm:prSet presAssocID="{E6C971AA-8164-4817-8D9B-941BB456EF25}" presName="accentRepeatNode" presStyleLbl="solidFgAcc1" presStyleIdx="0" presStyleCnt="4" custLinFactNeighborX="-5645" custLinFactNeighborY="-796"/>
      <dgm:spPr>
        <a:solidFill>
          <a:schemeClr val="accent2">
            <a:lumMod val="60000"/>
            <a:lumOff val="40000"/>
          </a:schemeClr>
        </a:solidFill>
        <a:ln>
          <a:solidFill>
            <a:schemeClr val="bg1"/>
          </a:solidFill>
        </a:ln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convex"/>
          <a:contourClr>
            <a:schemeClr val="bg1"/>
          </a:contourClr>
        </a:sp3d>
      </dgm:spPr>
    </dgm:pt>
    <dgm:pt modelId="{788A7120-4CBC-4709-8BF2-47E7714A8418}" type="pres">
      <dgm:prSet presAssocID="{8EBE4962-E744-455B-9106-EDD3B1EF7A07}" presName="text_2" presStyleLbl="node1" presStyleIdx="1" presStyleCnt="4">
        <dgm:presLayoutVars>
          <dgm:bulletEnabled val="1"/>
        </dgm:presLayoutVars>
      </dgm:prSet>
      <dgm:spPr/>
    </dgm:pt>
    <dgm:pt modelId="{184A0572-1F2C-41A1-AE69-9D0D77DFB602}" type="pres">
      <dgm:prSet presAssocID="{8EBE4962-E744-455B-9106-EDD3B1EF7A07}" presName="accent_2" presStyleCnt="0"/>
      <dgm:spPr/>
    </dgm:pt>
    <dgm:pt modelId="{D7F46F73-F80B-4C9D-99E9-00364587E255}" type="pres">
      <dgm:prSet presAssocID="{8EBE4962-E744-455B-9106-EDD3B1EF7A07}" presName="accentRepeatNode" presStyleLbl="solidFgAcc1" presStyleIdx="1" presStyleCnt="4" custLinFactNeighborX="-5645" custLinFactNeighborY="-796"/>
      <dgm:spPr>
        <a:solidFill>
          <a:schemeClr val="accent1">
            <a:lumMod val="75000"/>
          </a:schemeClr>
        </a:solidFill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convex"/>
          <a:contourClr>
            <a:schemeClr val="bg1"/>
          </a:contourClr>
        </a:sp3d>
      </dgm:spPr>
    </dgm:pt>
    <dgm:pt modelId="{4295CD5B-65C8-4658-A916-9D4A35D42EA6}" type="pres">
      <dgm:prSet presAssocID="{E88918F4-322C-4617-8EF0-D306D8E75572}" presName="text_3" presStyleLbl="node1" presStyleIdx="2" presStyleCnt="4">
        <dgm:presLayoutVars>
          <dgm:bulletEnabled val="1"/>
        </dgm:presLayoutVars>
      </dgm:prSet>
      <dgm:spPr/>
    </dgm:pt>
    <dgm:pt modelId="{5976A8B7-8FB8-4BC1-A6BA-36596130DE49}" type="pres">
      <dgm:prSet presAssocID="{E88918F4-322C-4617-8EF0-D306D8E75572}" presName="accent_3" presStyleCnt="0"/>
      <dgm:spPr/>
    </dgm:pt>
    <dgm:pt modelId="{5A2DDB6D-36BD-4D34-933A-FFC061DA5BDF}" type="pres">
      <dgm:prSet presAssocID="{E88918F4-322C-4617-8EF0-D306D8E75572}" presName="accentRepeatNode" presStyleLbl="solidFgAcc1" presStyleIdx="2" presStyleCnt="4" custLinFactNeighborX="-5645" custLinFactNeighborY="-796"/>
      <dgm:spPr>
        <a:solidFill>
          <a:srgbClr val="92D050"/>
        </a:solidFill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convex"/>
          <a:contourClr>
            <a:schemeClr val="bg1"/>
          </a:contourClr>
        </a:sp3d>
      </dgm:spPr>
    </dgm:pt>
    <dgm:pt modelId="{557DD76D-50B7-4B84-973F-44E508D0438C}" type="pres">
      <dgm:prSet presAssocID="{8CC53B64-013B-4299-ACFA-CD582365A785}" presName="text_4" presStyleLbl="node1" presStyleIdx="3" presStyleCnt="4">
        <dgm:presLayoutVars>
          <dgm:bulletEnabled val="1"/>
        </dgm:presLayoutVars>
      </dgm:prSet>
      <dgm:spPr/>
    </dgm:pt>
    <dgm:pt modelId="{46E2DB3D-6CB3-4E43-8E37-9B87C185FA1B}" type="pres">
      <dgm:prSet presAssocID="{8CC53B64-013B-4299-ACFA-CD582365A785}" presName="accent_4" presStyleCnt="0"/>
      <dgm:spPr/>
    </dgm:pt>
    <dgm:pt modelId="{6A35972E-1FB1-4427-A69A-34C24FB2E03D}" type="pres">
      <dgm:prSet presAssocID="{8CC53B64-013B-4299-ACFA-CD582365A785}" presName="accentRepeatNode" presStyleLbl="solidFgAcc1" presStyleIdx="3" presStyleCnt="4"/>
      <dgm:spPr>
        <a:solidFill>
          <a:srgbClr val="FFC000"/>
        </a:solidFill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convex"/>
          <a:contourClr>
            <a:schemeClr val="bg1"/>
          </a:contourClr>
        </a:sp3d>
      </dgm:spPr>
    </dgm:pt>
  </dgm:ptLst>
  <dgm:cxnLst>
    <dgm:cxn modelId="{14FFB12A-F827-6649-A6AF-D034115F2E37}" type="presOf" srcId="{E6C971AA-8164-4817-8D9B-941BB456EF25}" destId="{6996309B-B112-433A-A3E9-D174316429B1}" srcOrd="0" destOrd="0" presId="urn:microsoft.com/office/officeart/2008/layout/VerticalCurvedList"/>
    <dgm:cxn modelId="{43448B3C-E540-4C9F-A60B-C4B11C32F437}" srcId="{04BB7BDC-CA7D-4A6A-86FC-68FBFC61E9E0}" destId="{E88918F4-322C-4617-8EF0-D306D8E75572}" srcOrd="2" destOrd="0" parTransId="{A78DBA4E-654B-42A7-BC73-E48E0977729A}" sibTransId="{13E0A125-EDFA-413D-B4B4-58234ED268C6}"/>
    <dgm:cxn modelId="{0DDC5F61-6C03-2143-B6FC-0D1E5E8A1185}" type="presOf" srcId="{04BB7BDC-CA7D-4A6A-86FC-68FBFC61E9E0}" destId="{C27169B2-1ABC-499F-84DF-1D964D65C794}" srcOrd="0" destOrd="0" presId="urn:microsoft.com/office/officeart/2008/layout/VerticalCurvedList"/>
    <dgm:cxn modelId="{41CEB775-E9AD-48B5-A790-39D374CFE6B4}" srcId="{04BB7BDC-CA7D-4A6A-86FC-68FBFC61E9E0}" destId="{8CC53B64-013B-4299-ACFA-CD582365A785}" srcOrd="3" destOrd="0" parTransId="{B21E79B3-706B-4961-8F06-5369D15271F4}" sibTransId="{78326A55-6E19-4321-80B9-858281303452}"/>
    <dgm:cxn modelId="{5BF0108A-72E0-074D-9944-E92A38970846}" type="presOf" srcId="{E88918F4-322C-4617-8EF0-D306D8E75572}" destId="{4295CD5B-65C8-4658-A916-9D4A35D42EA6}" srcOrd="0" destOrd="0" presId="urn:microsoft.com/office/officeart/2008/layout/VerticalCurvedList"/>
    <dgm:cxn modelId="{99A356AA-698E-C34A-A598-30E9EBEB68BA}" type="presOf" srcId="{8CC53B64-013B-4299-ACFA-CD582365A785}" destId="{557DD76D-50B7-4B84-973F-44E508D0438C}" srcOrd="0" destOrd="0" presId="urn:microsoft.com/office/officeart/2008/layout/VerticalCurvedList"/>
    <dgm:cxn modelId="{FB0ABBD9-4649-4654-A590-01CD00995E09}" srcId="{04BB7BDC-CA7D-4A6A-86FC-68FBFC61E9E0}" destId="{8EBE4962-E744-455B-9106-EDD3B1EF7A07}" srcOrd="1" destOrd="0" parTransId="{641A7ED9-29DA-421A-B753-2F28E5C6B931}" sibTransId="{BED4A325-1B14-460C-AA88-7CB717B20DE8}"/>
    <dgm:cxn modelId="{4EAA46E3-5CAD-40ED-B4AC-7EA58878228C}" srcId="{04BB7BDC-CA7D-4A6A-86FC-68FBFC61E9E0}" destId="{E6C971AA-8164-4817-8D9B-941BB456EF25}" srcOrd="0" destOrd="0" parTransId="{176645B7-A6BF-412A-A800-9FA1AEF4B65A}" sibTransId="{22C61B8C-E23E-434E-9260-F85C40860DA6}"/>
    <dgm:cxn modelId="{C81AF4EE-12D9-3749-8012-7A2ECEA5AA88}" type="presOf" srcId="{22C61B8C-E23E-434E-9260-F85C40860DA6}" destId="{E1F5B55E-10F2-4AF5-A99C-8D9E3466BFBF}" srcOrd="0" destOrd="0" presId="urn:microsoft.com/office/officeart/2008/layout/VerticalCurvedList"/>
    <dgm:cxn modelId="{3D2C3AFB-B9C0-724D-A232-8BB21E260F21}" type="presOf" srcId="{8EBE4962-E744-455B-9106-EDD3B1EF7A07}" destId="{788A7120-4CBC-4709-8BF2-47E7714A8418}" srcOrd="0" destOrd="0" presId="urn:microsoft.com/office/officeart/2008/layout/VerticalCurvedList"/>
    <dgm:cxn modelId="{BF8F9595-D04C-8C4A-A72E-7359410E29B8}" type="presParOf" srcId="{C27169B2-1ABC-499F-84DF-1D964D65C794}" destId="{B1C65363-3966-4681-8AB0-E2A4D46D33CE}" srcOrd="0" destOrd="0" presId="urn:microsoft.com/office/officeart/2008/layout/VerticalCurvedList"/>
    <dgm:cxn modelId="{A7F3C9CC-2348-F149-9D06-C9A19F0A8C70}" type="presParOf" srcId="{B1C65363-3966-4681-8AB0-E2A4D46D33CE}" destId="{9133972B-D703-4838-9C8E-2AEA1B004691}" srcOrd="0" destOrd="0" presId="urn:microsoft.com/office/officeart/2008/layout/VerticalCurvedList"/>
    <dgm:cxn modelId="{67CE262A-A624-EA44-9F1A-7B533E37AD3F}" type="presParOf" srcId="{9133972B-D703-4838-9C8E-2AEA1B004691}" destId="{8D55C255-61B0-4454-AFD0-7BF38C19F74A}" srcOrd="0" destOrd="0" presId="urn:microsoft.com/office/officeart/2008/layout/VerticalCurvedList"/>
    <dgm:cxn modelId="{19E69AFD-C072-8443-9E4C-23A073D479B3}" type="presParOf" srcId="{9133972B-D703-4838-9C8E-2AEA1B004691}" destId="{E1F5B55E-10F2-4AF5-A99C-8D9E3466BFBF}" srcOrd="1" destOrd="0" presId="urn:microsoft.com/office/officeart/2008/layout/VerticalCurvedList"/>
    <dgm:cxn modelId="{A8B1CE3C-7646-EC43-A51A-78D18ABC991D}" type="presParOf" srcId="{9133972B-D703-4838-9C8E-2AEA1B004691}" destId="{22653A0B-BFDE-4F77-9142-99285F9996AE}" srcOrd="2" destOrd="0" presId="urn:microsoft.com/office/officeart/2008/layout/VerticalCurvedList"/>
    <dgm:cxn modelId="{5CC64EF7-614F-F54A-9851-680C926FEE47}" type="presParOf" srcId="{9133972B-D703-4838-9C8E-2AEA1B004691}" destId="{EFA51125-0366-4FA9-AB5F-B3C74414D528}" srcOrd="3" destOrd="0" presId="urn:microsoft.com/office/officeart/2008/layout/VerticalCurvedList"/>
    <dgm:cxn modelId="{6FA29298-51F2-F346-B02E-75A72FEEE900}" type="presParOf" srcId="{B1C65363-3966-4681-8AB0-E2A4D46D33CE}" destId="{6996309B-B112-433A-A3E9-D174316429B1}" srcOrd="1" destOrd="0" presId="urn:microsoft.com/office/officeart/2008/layout/VerticalCurvedList"/>
    <dgm:cxn modelId="{50B4854F-E41C-6C48-9BFC-EB882B33D4C7}" type="presParOf" srcId="{B1C65363-3966-4681-8AB0-E2A4D46D33CE}" destId="{32606C9D-7F7B-4AE0-BE76-FBFC80891E88}" srcOrd="2" destOrd="0" presId="urn:microsoft.com/office/officeart/2008/layout/VerticalCurvedList"/>
    <dgm:cxn modelId="{4104844D-A7A2-F34B-BBBE-4381BF56B906}" type="presParOf" srcId="{32606C9D-7F7B-4AE0-BE76-FBFC80891E88}" destId="{1244C55C-557D-4F6B-8BD6-8323927B0AFB}" srcOrd="0" destOrd="0" presId="urn:microsoft.com/office/officeart/2008/layout/VerticalCurvedList"/>
    <dgm:cxn modelId="{0194139C-817D-C641-A1A7-5B0084FB1F50}" type="presParOf" srcId="{B1C65363-3966-4681-8AB0-E2A4D46D33CE}" destId="{788A7120-4CBC-4709-8BF2-47E7714A8418}" srcOrd="3" destOrd="0" presId="urn:microsoft.com/office/officeart/2008/layout/VerticalCurvedList"/>
    <dgm:cxn modelId="{60272FEE-9E99-214F-824E-88280A6D7A16}" type="presParOf" srcId="{B1C65363-3966-4681-8AB0-E2A4D46D33CE}" destId="{184A0572-1F2C-41A1-AE69-9D0D77DFB602}" srcOrd="4" destOrd="0" presId="urn:microsoft.com/office/officeart/2008/layout/VerticalCurvedList"/>
    <dgm:cxn modelId="{E7F6150D-9B4F-9A42-87DD-5B1D52948065}" type="presParOf" srcId="{184A0572-1F2C-41A1-AE69-9D0D77DFB602}" destId="{D7F46F73-F80B-4C9D-99E9-00364587E255}" srcOrd="0" destOrd="0" presId="urn:microsoft.com/office/officeart/2008/layout/VerticalCurvedList"/>
    <dgm:cxn modelId="{EEB25DA7-31FB-344F-AF47-24BB081B47D6}" type="presParOf" srcId="{B1C65363-3966-4681-8AB0-E2A4D46D33CE}" destId="{4295CD5B-65C8-4658-A916-9D4A35D42EA6}" srcOrd="5" destOrd="0" presId="urn:microsoft.com/office/officeart/2008/layout/VerticalCurvedList"/>
    <dgm:cxn modelId="{AC75570F-EF31-2949-A447-488BEBF7914B}" type="presParOf" srcId="{B1C65363-3966-4681-8AB0-E2A4D46D33CE}" destId="{5976A8B7-8FB8-4BC1-A6BA-36596130DE49}" srcOrd="6" destOrd="0" presId="urn:microsoft.com/office/officeart/2008/layout/VerticalCurvedList"/>
    <dgm:cxn modelId="{E5B5BDD1-4A62-0949-8C1C-89A46984EA75}" type="presParOf" srcId="{5976A8B7-8FB8-4BC1-A6BA-36596130DE49}" destId="{5A2DDB6D-36BD-4D34-933A-FFC061DA5BDF}" srcOrd="0" destOrd="0" presId="urn:microsoft.com/office/officeart/2008/layout/VerticalCurvedList"/>
    <dgm:cxn modelId="{4FFC2EFF-5F1C-D34C-A38F-C2D6695888B3}" type="presParOf" srcId="{B1C65363-3966-4681-8AB0-E2A4D46D33CE}" destId="{557DD76D-50B7-4B84-973F-44E508D0438C}" srcOrd="7" destOrd="0" presId="urn:microsoft.com/office/officeart/2008/layout/VerticalCurvedList"/>
    <dgm:cxn modelId="{EE65A619-E10B-874A-8727-7C38FE641792}" type="presParOf" srcId="{B1C65363-3966-4681-8AB0-E2A4D46D33CE}" destId="{46E2DB3D-6CB3-4E43-8E37-9B87C185FA1B}" srcOrd="8" destOrd="0" presId="urn:microsoft.com/office/officeart/2008/layout/VerticalCurvedList"/>
    <dgm:cxn modelId="{AA0B96C4-3F21-8D43-9E84-680560C9B9C5}" type="presParOf" srcId="{46E2DB3D-6CB3-4E43-8E37-9B87C185FA1B}" destId="{6A35972E-1FB1-4427-A69A-34C24FB2E03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0A23C7-5869-4F89-860C-B84E6DA8DA71}" type="doc">
      <dgm:prSet loTypeId="urn:microsoft.com/office/officeart/2008/layout/VerticalCurvedList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9B7E8BAD-8C7C-48A5-9181-42531BCB2421}">
      <dgm:prSet phldrT="[文本]" custT="1"/>
      <dgm:spPr/>
      <dgm:t>
        <a:bodyPr/>
        <a:lstStyle/>
        <a:p>
          <a:r>
            <a:rPr kumimoji="1" lang="zh-CN" altLang="en-US" sz="3200" dirty="0">
              <a:solidFill>
                <a:schemeClr val="bg1"/>
              </a:solidFill>
              <a:latin typeface="Times New Roman" panose="02020603050405020304" charset="0"/>
            </a:rPr>
            <a:t>数据类型    </a:t>
          </a:r>
          <a:r>
            <a:rPr kumimoji="1" lang="en-US" altLang="zh-CN" sz="3200" dirty="0">
              <a:solidFill>
                <a:schemeClr val="bg1"/>
              </a:solidFill>
              <a:latin typeface="Times New Roman" panose="02020603050405020304" charset="0"/>
            </a:rPr>
            <a:t>data type</a:t>
          </a:r>
          <a:endParaRPr lang="zh-CN" altLang="en-US" sz="3200" dirty="0">
            <a:solidFill>
              <a:schemeClr val="bg1"/>
            </a:solidFill>
          </a:endParaRPr>
        </a:p>
      </dgm:t>
    </dgm:pt>
    <dgm:pt modelId="{58EEBE22-E5EC-415D-9690-DF8DEE00AB1E}" cxnId="{97206458-AFC1-4D9B-8A78-2770DDFEA59A}" type="parTrans">
      <dgm:prSet/>
      <dgm:spPr/>
      <dgm:t>
        <a:bodyPr/>
        <a:lstStyle/>
        <a:p>
          <a:endParaRPr lang="zh-CN" altLang="en-US" sz="2400">
            <a:solidFill>
              <a:schemeClr val="accent2">
                <a:lumMod val="50000"/>
              </a:schemeClr>
            </a:solidFill>
          </a:endParaRPr>
        </a:p>
      </dgm:t>
    </dgm:pt>
    <dgm:pt modelId="{02A4C663-7948-4C4F-88D7-02DA674489FD}" cxnId="{97206458-AFC1-4D9B-8A78-2770DDFEA59A}" type="sibTrans">
      <dgm:prSet/>
      <dgm:spPr/>
      <dgm:t>
        <a:bodyPr/>
        <a:lstStyle/>
        <a:p>
          <a:endParaRPr lang="zh-CN" altLang="en-US" sz="2400">
            <a:solidFill>
              <a:schemeClr val="accent2">
                <a:lumMod val="50000"/>
              </a:schemeClr>
            </a:solidFill>
          </a:endParaRPr>
        </a:p>
      </dgm:t>
    </dgm:pt>
    <dgm:pt modelId="{CCD9ADB2-7486-4771-A025-DF7764CB892C}">
      <dgm:prSet phldrT="[文本]" custT="1"/>
      <dgm:spPr/>
      <dgm:t>
        <a:bodyPr/>
        <a:lstStyle/>
        <a:p>
          <a:r>
            <a:rPr kumimoji="1" lang="zh-CN" altLang="en-US" sz="3200" dirty="0">
              <a:solidFill>
                <a:schemeClr val="accent2">
                  <a:lumMod val="50000"/>
                </a:schemeClr>
              </a:solidFill>
              <a:latin typeface="Times New Roman" panose="02020603050405020304" charset="0"/>
            </a:rPr>
            <a:t>变量 </a:t>
          </a:r>
          <a:r>
            <a:rPr kumimoji="1" lang="en-US" altLang="zh-CN" sz="3200" dirty="0">
              <a:solidFill>
                <a:schemeClr val="accent2">
                  <a:lumMod val="50000"/>
                </a:schemeClr>
              </a:solidFill>
              <a:latin typeface="Times New Roman" panose="02020603050405020304" charset="0"/>
            </a:rPr>
            <a:t>variable</a:t>
          </a:r>
          <a:endParaRPr lang="zh-CN" altLang="en-US" sz="3200" dirty="0">
            <a:solidFill>
              <a:schemeClr val="accent2">
                <a:lumMod val="50000"/>
              </a:schemeClr>
            </a:solidFill>
          </a:endParaRPr>
        </a:p>
      </dgm:t>
    </dgm:pt>
    <dgm:pt modelId="{C8D857AF-8BC3-4307-BA73-BDEF0D0B9D32}" cxnId="{88CCF66B-36A3-4EBF-AA72-3FDB0A786538}" type="parTrans">
      <dgm:prSet/>
      <dgm:spPr/>
      <dgm:t>
        <a:bodyPr/>
        <a:lstStyle/>
        <a:p>
          <a:endParaRPr lang="zh-CN" altLang="en-US" sz="2400">
            <a:solidFill>
              <a:schemeClr val="accent2">
                <a:lumMod val="50000"/>
              </a:schemeClr>
            </a:solidFill>
          </a:endParaRPr>
        </a:p>
      </dgm:t>
    </dgm:pt>
    <dgm:pt modelId="{49C127BB-B9D9-4A0F-BE57-90800BEF445B}" cxnId="{88CCF66B-36A3-4EBF-AA72-3FDB0A786538}" type="sibTrans">
      <dgm:prSet/>
      <dgm:spPr/>
      <dgm:t>
        <a:bodyPr/>
        <a:lstStyle/>
        <a:p>
          <a:endParaRPr lang="zh-CN" altLang="en-US" sz="2400">
            <a:solidFill>
              <a:schemeClr val="accent2">
                <a:lumMod val="50000"/>
              </a:schemeClr>
            </a:solidFill>
          </a:endParaRPr>
        </a:p>
      </dgm:t>
    </dgm:pt>
    <dgm:pt modelId="{2947A3CB-D697-4CD5-820E-666268E637A3}">
      <dgm:prSet phldrT="[文本]" custT="1"/>
      <dgm:spPr/>
      <dgm:t>
        <a:bodyPr/>
        <a:lstStyle/>
        <a:p>
          <a:r>
            <a:rPr kumimoji="1" lang="zh-CN" altLang="en-US" sz="3200" dirty="0">
              <a:solidFill>
                <a:schemeClr val="accent2">
                  <a:lumMod val="50000"/>
                </a:schemeClr>
              </a:solidFill>
              <a:latin typeface="Times New Roman" panose="02020603050405020304" charset="0"/>
            </a:rPr>
            <a:t>常量 </a:t>
          </a:r>
          <a:r>
            <a:rPr kumimoji="1" lang="en-US" altLang="zh-CN" sz="3200" dirty="0">
              <a:solidFill>
                <a:schemeClr val="accent2">
                  <a:lumMod val="50000"/>
                </a:schemeClr>
              </a:solidFill>
              <a:latin typeface="Times New Roman" panose="02020603050405020304" charset="0"/>
            </a:rPr>
            <a:t>constant</a:t>
          </a:r>
          <a:endParaRPr lang="zh-CN" altLang="en-US" sz="3200" dirty="0">
            <a:solidFill>
              <a:schemeClr val="accent2">
                <a:lumMod val="50000"/>
              </a:schemeClr>
            </a:solidFill>
          </a:endParaRPr>
        </a:p>
      </dgm:t>
    </dgm:pt>
    <dgm:pt modelId="{DA79304E-0CBA-4A78-895E-62FBC2D411C9}" cxnId="{99C6CF31-8A7E-4D9A-A2CE-89B44BD29962}" type="parTrans">
      <dgm:prSet/>
      <dgm:spPr/>
      <dgm:t>
        <a:bodyPr/>
        <a:lstStyle/>
        <a:p>
          <a:endParaRPr lang="zh-CN" altLang="en-US" sz="2400">
            <a:solidFill>
              <a:schemeClr val="accent2">
                <a:lumMod val="50000"/>
              </a:schemeClr>
            </a:solidFill>
          </a:endParaRPr>
        </a:p>
      </dgm:t>
    </dgm:pt>
    <dgm:pt modelId="{8FEFC20C-C46C-4A51-86FA-8EFB28F00895}" cxnId="{99C6CF31-8A7E-4D9A-A2CE-89B44BD29962}" type="sibTrans">
      <dgm:prSet/>
      <dgm:spPr/>
      <dgm:t>
        <a:bodyPr/>
        <a:lstStyle/>
        <a:p>
          <a:endParaRPr lang="zh-CN" altLang="en-US" sz="2400">
            <a:solidFill>
              <a:schemeClr val="accent2">
                <a:lumMod val="50000"/>
              </a:schemeClr>
            </a:solidFill>
          </a:endParaRPr>
        </a:p>
      </dgm:t>
    </dgm:pt>
    <dgm:pt modelId="{8B226B59-AAFC-41C0-8237-208BEE86F1E7}">
      <dgm:prSet phldrT="[文本]" custT="1"/>
      <dgm:spPr/>
      <dgm:t>
        <a:bodyPr/>
        <a:lstStyle/>
        <a:p>
          <a:r>
            <a:rPr kumimoji="1" lang="zh-CN" altLang="en-US" sz="3200" dirty="0">
              <a:solidFill>
                <a:schemeClr val="accent2">
                  <a:lumMod val="50000"/>
                </a:schemeClr>
              </a:solidFill>
              <a:latin typeface="Times New Roman" panose="02020603050405020304" charset="0"/>
            </a:rPr>
            <a:t>整型数据  </a:t>
          </a:r>
          <a:r>
            <a:rPr kumimoji="1" lang="en-US" altLang="zh-CN" sz="3200" dirty="0">
              <a:solidFill>
                <a:schemeClr val="accent2">
                  <a:lumMod val="50000"/>
                </a:schemeClr>
              </a:solidFill>
              <a:latin typeface="Times New Roman" panose="02020603050405020304" charset="0"/>
            </a:rPr>
            <a:t>integer</a:t>
          </a:r>
          <a:endParaRPr lang="zh-CN" altLang="en-US" sz="3200" dirty="0">
            <a:solidFill>
              <a:schemeClr val="accent2">
                <a:lumMod val="50000"/>
              </a:schemeClr>
            </a:solidFill>
          </a:endParaRPr>
        </a:p>
      </dgm:t>
    </dgm:pt>
    <dgm:pt modelId="{200EF923-F40A-431D-869C-D3902383095F}" cxnId="{D896D34F-CB0F-4AA9-A81A-8F8591218259}" type="parTrans">
      <dgm:prSet/>
      <dgm:spPr/>
      <dgm:t>
        <a:bodyPr/>
        <a:lstStyle/>
        <a:p>
          <a:endParaRPr lang="zh-CN" altLang="en-US" sz="2400">
            <a:solidFill>
              <a:schemeClr val="accent2">
                <a:lumMod val="50000"/>
              </a:schemeClr>
            </a:solidFill>
          </a:endParaRPr>
        </a:p>
      </dgm:t>
    </dgm:pt>
    <dgm:pt modelId="{32B6A2A4-3430-484D-99F5-3E06CE0E9B2D}" cxnId="{D896D34F-CB0F-4AA9-A81A-8F8591218259}" type="sibTrans">
      <dgm:prSet/>
      <dgm:spPr/>
      <dgm:t>
        <a:bodyPr/>
        <a:lstStyle/>
        <a:p>
          <a:endParaRPr lang="zh-CN" altLang="en-US" sz="2400">
            <a:solidFill>
              <a:schemeClr val="accent2">
                <a:lumMod val="50000"/>
              </a:schemeClr>
            </a:solidFill>
          </a:endParaRPr>
        </a:p>
      </dgm:t>
    </dgm:pt>
    <dgm:pt modelId="{CDF37CB6-20D6-47CA-965C-9F307D095275}">
      <dgm:prSet custT="1"/>
      <dgm:spPr/>
      <dgm:t>
        <a:bodyPr/>
        <a:lstStyle/>
        <a:p>
          <a:r>
            <a:rPr kumimoji="1" lang="zh-CN" altLang="en-US" sz="3200">
              <a:solidFill>
                <a:schemeClr val="accent2">
                  <a:lumMod val="50000"/>
                </a:schemeClr>
              </a:solidFill>
              <a:latin typeface="Times New Roman" panose="02020603050405020304" charset="0"/>
            </a:rPr>
            <a:t>浮点型数据 </a:t>
          </a:r>
          <a:r>
            <a:rPr kumimoji="1" lang="en-US" altLang="zh-CN" sz="3200">
              <a:solidFill>
                <a:schemeClr val="accent2">
                  <a:lumMod val="50000"/>
                </a:schemeClr>
              </a:solidFill>
              <a:latin typeface="Times New Roman" panose="02020603050405020304" charset="0"/>
            </a:rPr>
            <a:t>float point</a:t>
          </a:r>
          <a:endParaRPr kumimoji="1" lang="en-US" altLang="zh-CN" sz="3200" dirty="0">
            <a:solidFill>
              <a:schemeClr val="accent2">
                <a:lumMod val="50000"/>
              </a:schemeClr>
            </a:solidFill>
            <a:latin typeface="Times New Roman" panose="02020603050405020304" charset="0"/>
          </a:endParaRPr>
        </a:p>
      </dgm:t>
    </dgm:pt>
    <dgm:pt modelId="{93B17EDF-4313-4A28-A7B4-9D84185EB362}" cxnId="{AAEAB424-82E7-40B1-A95F-4E87732693FE}" type="parTrans">
      <dgm:prSet/>
      <dgm:spPr/>
      <dgm:t>
        <a:bodyPr/>
        <a:lstStyle/>
        <a:p>
          <a:endParaRPr lang="zh-CN" altLang="en-US" sz="2400">
            <a:solidFill>
              <a:schemeClr val="accent2">
                <a:lumMod val="50000"/>
              </a:schemeClr>
            </a:solidFill>
          </a:endParaRPr>
        </a:p>
      </dgm:t>
    </dgm:pt>
    <dgm:pt modelId="{A4614C29-DA92-4A6B-93A5-D106658AD61B}" cxnId="{AAEAB424-82E7-40B1-A95F-4E87732693FE}" type="sibTrans">
      <dgm:prSet/>
      <dgm:spPr/>
      <dgm:t>
        <a:bodyPr/>
        <a:lstStyle/>
        <a:p>
          <a:endParaRPr lang="zh-CN" altLang="en-US" sz="2400">
            <a:solidFill>
              <a:schemeClr val="accent2">
                <a:lumMod val="50000"/>
              </a:schemeClr>
            </a:solidFill>
          </a:endParaRPr>
        </a:p>
      </dgm:t>
    </dgm:pt>
    <dgm:pt modelId="{ACE69EAF-F34E-4070-9A77-DAE9F740CCE9}">
      <dgm:prSet custT="1"/>
      <dgm:spPr/>
      <dgm:t>
        <a:bodyPr/>
        <a:lstStyle/>
        <a:p>
          <a:r>
            <a:rPr kumimoji="1" lang="zh-CN" altLang="en-US" sz="3200">
              <a:solidFill>
                <a:schemeClr val="accent2">
                  <a:lumMod val="50000"/>
                </a:schemeClr>
              </a:solidFill>
              <a:latin typeface="Times New Roman" panose="02020603050405020304" charset="0"/>
            </a:rPr>
            <a:t>字符型数据 </a:t>
          </a:r>
          <a:r>
            <a:rPr kumimoji="1" lang="en-US" altLang="zh-CN" sz="3200">
              <a:solidFill>
                <a:schemeClr val="accent2">
                  <a:lumMod val="50000"/>
                </a:schemeClr>
              </a:solidFill>
              <a:latin typeface="Times New Roman" panose="02020603050405020304" charset="0"/>
            </a:rPr>
            <a:t>character</a:t>
          </a:r>
          <a:endParaRPr lang="zh-CN" altLang="en-US" sz="3200">
            <a:solidFill>
              <a:schemeClr val="accent2">
                <a:lumMod val="50000"/>
              </a:schemeClr>
            </a:solidFill>
          </a:endParaRPr>
        </a:p>
      </dgm:t>
    </dgm:pt>
    <dgm:pt modelId="{CBE79787-A12D-4A56-8FF7-B29D3B0704E6}" cxnId="{66FE2988-3B7A-4A19-A14B-444004BA2CD8}" type="parTrans">
      <dgm:prSet/>
      <dgm:spPr/>
      <dgm:t>
        <a:bodyPr/>
        <a:lstStyle/>
        <a:p>
          <a:endParaRPr lang="zh-CN" altLang="en-US" sz="2400">
            <a:solidFill>
              <a:schemeClr val="accent2">
                <a:lumMod val="50000"/>
              </a:schemeClr>
            </a:solidFill>
          </a:endParaRPr>
        </a:p>
      </dgm:t>
    </dgm:pt>
    <dgm:pt modelId="{4D885531-5B7A-4556-B312-98AB4521EDA5}" cxnId="{66FE2988-3B7A-4A19-A14B-444004BA2CD8}" type="sibTrans">
      <dgm:prSet/>
      <dgm:spPr/>
      <dgm:t>
        <a:bodyPr/>
        <a:lstStyle/>
        <a:p>
          <a:endParaRPr lang="zh-CN" altLang="en-US" sz="2400">
            <a:solidFill>
              <a:schemeClr val="accent2">
                <a:lumMod val="50000"/>
              </a:schemeClr>
            </a:solidFill>
          </a:endParaRPr>
        </a:p>
      </dgm:t>
    </dgm:pt>
    <dgm:pt modelId="{F065C9B6-49AE-48B1-AF69-C1AED0DB4A51}" type="pres">
      <dgm:prSet presAssocID="{D10A23C7-5869-4F89-860C-B84E6DA8DA71}" presName="Name0" presStyleCnt="0">
        <dgm:presLayoutVars>
          <dgm:chMax val="7"/>
          <dgm:chPref val="7"/>
          <dgm:dir/>
        </dgm:presLayoutVars>
      </dgm:prSet>
      <dgm:spPr/>
    </dgm:pt>
    <dgm:pt modelId="{E58AA444-CE90-4BC3-9C76-F700EF10921D}" type="pres">
      <dgm:prSet presAssocID="{D10A23C7-5869-4F89-860C-B84E6DA8DA71}" presName="Name1" presStyleCnt="0"/>
      <dgm:spPr/>
    </dgm:pt>
    <dgm:pt modelId="{889C5F37-34D6-4966-A03B-0CF120D7783E}" type="pres">
      <dgm:prSet presAssocID="{D10A23C7-5869-4F89-860C-B84E6DA8DA71}" presName="cycle" presStyleCnt="0"/>
      <dgm:spPr/>
    </dgm:pt>
    <dgm:pt modelId="{9B5FAF91-05FD-4D4E-8DFA-175FC6D54982}" type="pres">
      <dgm:prSet presAssocID="{D10A23C7-5869-4F89-860C-B84E6DA8DA71}" presName="srcNode" presStyleLbl="node1" presStyleIdx="0" presStyleCnt="6"/>
      <dgm:spPr/>
    </dgm:pt>
    <dgm:pt modelId="{7E947272-EA14-4E90-8BDA-70368B581E8B}" type="pres">
      <dgm:prSet presAssocID="{D10A23C7-5869-4F89-860C-B84E6DA8DA71}" presName="conn" presStyleLbl="parChTrans1D2" presStyleIdx="0" presStyleCnt="1"/>
      <dgm:spPr/>
    </dgm:pt>
    <dgm:pt modelId="{6B99FB5D-DF6E-4D98-87F1-4C15BA5768BE}" type="pres">
      <dgm:prSet presAssocID="{D10A23C7-5869-4F89-860C-B84E6DA8DA71}" presName="extraNode" presStyleLbl="node1" presStyleIdx="0" presStyleCnt="6"/>
      <dgm:spPr/>
    </dgm:pt>
    <dgm:pt modelId="{C896E4CC-B7A6-4708-918C-A8115E55124B}" type="pres">
      <dgm:prSet presAssocID="{D10A23C7-5869-4F89-860C-B84E6DA8DA71}" presName="dstNode" presStyleLbl="node1" presStyleIdx="0" presStyleCnt="6"/>
      <dgm:spPr/>
    </dgm:pt>
    <dgm:pt modelId="{4EAC0733-0D6B-4A1B-A543-40F1BA5EC0C0}" type="pres">
      <dgm:prSet presAssocID="{9B7E8BAD-8C7C-48A5-9181-42531BCB2421}" presName="text_1" presStyleLbl="node1" presStyleIdx="0" presStyleCnt="6">
        <dgm:presLayoutVars>
          <dgm:bulletEnabled val="1"/>
        </dgm:presLayoutVars>
      </dgm:prSet>
      <dgm:spPr/>
    </dgm:pt>
    <dgm:pt modelId="{7E207562-ACD6-4833-AB47-8E8DC7127F5E}" type="pres">
      <dgm:prSet presAssocID="{9B7E8BAD-8C7C-48A5-9181-42531BCB2421}" presName="accent_1" presStyleCnt="0"/>
      <dgm:spPr/>
    </dgm:pt>
    <dgm:pt modelId="{76DC129D-606A-4D5F-AFBE-ECE4B138572E}" type="pres">
      <dgm:prSet presAssocID="{9B7E8BAD-8C7C-48A5-9181-42531BCB2421}" presName="accentRepeatNode" presStyleLbl="solidFgAcc1" presStyleIdx="0" presStyleCnt="6"/>
      <dgm:spPr>
        <a:solidFill>
          <a:schemeClr val="accent2">
            <a:lumMod val="75000"/>
          </a:schemeClr>
        </a:solidFill>
        <a:ln>
          <a:solidFill>
            <a:schemeClr val="accent3"/>
          </a:solidFill>
        </a:ln>
        <a:scene3d>
          <a:camera prst="orthographicFront"/>
          <a:lightRig rig="flat" dir="t"/>
        </a:scene3d>
        <a:sp3d z="190500" extrusionH="12700" prstMaterial="plastic">
          <a:bevelT w="50800" h="50800" prst="convex"/>
        </a:sp3d>
      </dgm:spPr>
    </dgm:pt>
    <dgm:pt modelId="{F00F85D1-6126-49A9-BCE5-1FE0F46C8383}" type="pres">
      <dgm:prSet presAssocID="{CCD9ADB2-7486-4771-A025-DF7764CB892C}" presName="text_2" presStyleLbl="node1" presStyleIdx="1" presStyleCnt="6">
        <dgm:presLayoutVars>
          <dgm:bulletEnabled val="1"/>
        </dgm:presLayoutVars>
      </dgm:prSet>
      <dgm:spPr/>
    </dgm:pt>
    <dgm:pt modelId="{51CBFBCA-AC98-4B46-9A78-CAB1DC6F9EDF}" type="pres">
      <dgm:prSet presAssocID="{CCD9ADB2-7486-4771-A025-DF7764CB892C}" presName="accent_2" presStyleCnt="0"/>
      <dgm:spPr/>
    </dgm:pt>
    <dgm:pt modelId="{93CA7CF9-03AD-4F0C-87FC-D52BBF62149A}" type="pres">
      <dgm:prSet presAssocID="{CCD9ADB2-7486-4771-A025-DF7764CB892C}" presName="accentRepeatNode" presStyleLbl="solidFgAcc1" presStyleIdx="1" presStyleCnt="6"/>
      <dgm:spPr>
        <a:solidFill>
          <a:schemeClr val="accent1">
            <a:lumMod val="75000"/>
          </a:schemeClr>
        </a:solidFill>
        <a:scene3d>
          <a:camera prst="orthographicFront"/>
          <a:lightRig rig="flat" dir="t"/>
        </a:scene3d>
        <a:sp3d z="190500" extrusionH="12700" prstMaterial="plastic">
          <a:bevelT w="50800" h="50800" prst="riblet"/>
        </a:sp3d>
      </dgm:spPr>
    </dgm:pt>
    <dgm:pt modelId="{1C7970EE-B329-4D0D-9DB1-6E3988EE1226}" type="pres">
      <dgm:prSet presAssocID="{2947A3CB-D697-4CD5-820E-666268E637A3}" presName="text_3" presStyleLbl="node1" presStyleIdx="2" presStyleCnt="6">
        <dgm:presLayoutVars>
          <dgm:bulletEnabled val="1"/>
        </dgm:presLayoutVars>
      </dgm:prSet>
      <dgm:spPr/>
    </dgm:pt>
    <dgm:pt modelId="{EDA9BABA-94A7-4122-A286-EB4C192B6D9F}" type="pres">
      <dgm:prSet presAssocID="{2947A3CB-D697-4CD5-820E-666268E637A3}" presName="accent_3" presStyleCnt="0"/>
      <dgm:spPr/>
    </dgm:pt>
    <dgm:pt modelId="{F427138F-A286-46F3-8FA5-188690EA5B16}" type="pres">
      <dgm:prSet presAssocID="{2947A3CB-D697-4CD5-820E-666268E637A3}" presName="accentRepeatNode" presStyleLbl="solidFgAcc1" presStyleIdx="2" presStyleCnt="6"/>
      <dgm:spPr>
        <a:blipFill dpi="0" rotWithShape="0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scene3d>
          <a:camera prst="orthographicFront"/>
          <a:lightRig rig="flat" dir="t"/>
        </a:scene3d>
        <a:sp3d z="190500" extrusionH="12700" prstMaterial="plastic">
          <a:bevelT w="50800" h="50800" prst="riblet"/>
        </a:sp3d>
      </dgm:spPr>
    </dgm:pt>
    <dgm:pt modelId="{9A13CA2E-37BA-438A-8400-7D8367C1E897}" type="pres">
      <dgm:prSet presAssocID="{8B226B59-AAFC-41C0-8237-208BEE86F1E7}" presName="text_4" presStyleLbl="node1" presStyleIdx="3" presStyleCnt="6">
        <dgm:presLayoutVars>
          <dgm:bulletEnabled val="1"/>
        </dgm:presLayoutVars>
      </dgm:prSet>
      <dgm:spPr/>
    </dgm:pt>
    <dgm:pt modelId="{663F094B-74A7-40EF-8B90-E4C93D3EC0F6}" type="pres">
      <dgm:prSet presAssocID="{8B226B59-AAFC-41C0-8237-208BEE86F1E7}" presName="accent_4" presStyleCnt="0"/>
      <dgm:spPr/>
    </dgm:pt>
    <dgm:pt modelId="{4D0A4FFB-8E2F-4F78-956F-CC16389AF38B}" type="pres">
      <dgm:prSet presAssocID="{8B226B59-AAFC-41C0-8237-208BEE86F1E7}" presName="accentRepeatNode" presStyleLbl="solidFgAcc1" presStyleIdx="3" presStyleCnt="6"/>
      <dgm:spPr>
        <a:blipFill dpi="0" rotWithShape="0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scene3d>
          <a:camera prst="orthographicFront"/>
          <a:lightRig rig="flat" dir="t"/>
        </a:scene3d>
        <a:sp3d z="190500" extrusionH="12700" prstMaterial="plastic">
          <a:bevelT w="50800" h="50800" prst="riblet"/>
        </a:sp3d>
      </dgm:spPr>
    </dgm:pt>
    <dgm:pt modelId="{5557DCA9-7123-4F96-A825-9F6868FC2961}" type="pres">
      <dgm:prSet presAssocID="{CDF37CB6-20D6-47CA-965C-9F307D095275}" presName="text_5" presStyleLbl="node1" presStyleIdx="4" presStyleCnt="6">
        <dgm:presLayoutVars>
          <dgm:bulletEnabled val="1"/>
        </dgm:presLayoutVars>
      </dgm:prSet>
      <dgm:spPr/>
    </dgm:pt>
    <dgm:pt modelId="{71A011E7-E654-471D-B0FE-87BC67F7E128}" type="pres">
      <dgm:prSet presAssocID="{CDF37CB6-20D6-47CA-965C-9F307D095275}" presName="accent_5" presStyleCnt="0"/>
      <dgm:spPr/>
    </dgm:pt>
    <dgm:pt modelId="{6D2736D1-522F-4083-B808-A2BD34A8B7CA}" type="pres">
      <dgm:prSet presAssocID="{CDF37CB6-20D6-47CA-965C-9F307D095275}" presName="accentRepeatNode" presStyleLbl="solidFgAcc1" presStyleIdx="4" presStyleCnt="6"/>
      <dgm:spPr>
        <a:blipFill dpi="0" rotWithShape="0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scene3d>
          <a:camera prst="orthographicFront"/>
          <a:lightRig rig="flat" dir="t"/>
        </a:scene3d>
        <a:sp3d z="190500" extrusionH="12700" prstMaterial="plastic">
          <a:bevelT w="50800" h="50800" prst="riblet"/>
        </a:sp3d>
      </dgm:spPr>
    </dgm:pt>
    <dgm:pt modelId="{80202C44-C7C3-4418-A9C3-1A57E78BCD7F}" type="pres">
      <dgm:prSet presAssocID="{ACE69EAF-F34E-4070-9A77-DAE9F740CCE9}" presName="text_6" presStyleLbl="node1" presStyleIdx="5" presStyleCnt="6">
        <dgm:presLayoutVars>
          <dgm:bulletEnabled val="1"/>
        </dgm:presLayoutVars>
      </dgm:prSet>
      <dgm:spPr/>
    </dgm:pt>
    <dgm:pt modelId="{B7C69628-BB3A-47E6-8441-20F9428EA692}" type="pres">
      <dgm:prSet presAssocID="{ACE69EAF-F34E-4070-9A77-DAE9F740CCE9}" presName="accent_6" presStyleCnt="0"/>
      <dgm:spPr/>
    </dgm:pt>
    <dgm:pt modelId="{801942A2-B351-4F4E-ADE4-034AA3BFBFB7}" type="pres">
      <dgm:prSet presAssocID="{ACE69EAF-F34E-4070-9A77-DAE9F740CCE9}" presName="accentRepeatNode" presStyleLbl="solidFgAcc1" presStyleIdx="5" presStyleCnt="6"/>
      <dgm:spPr>
        <a:blipFill dpi="0" rotWithShape="0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scene3d>
          <a:camera prst="orthographicFront"/>
          <a:lightRig rig="flat" dir="t"/>
        </a:scene3d>
        <a:sp3d z="190500" extrusionH="12700" prstMaterial="plastic">
          <a:bevelT w="50800" h="50800" prst="riblet"/>
        </a:sp3d>
      </dgm:spPr>
    </dgm:pt>
  </dgm:ptLst>
  <dgm:cxnLst>
    <dgm:cxn modelId="{99870518-28A7-6844-AAAB-B32F37685B2F}" type="presOf" srcId="{8B226B59-AAFC-41C0-8237-208BEE86F1E7}" destId="{9A13CA2E-37BA-438A-8400-7D8367C1E897}" srcOrd="0" destOrd="0" presId="urn:microsoft.com/office/officeart/2008/layout/VerticalCurvedList"/>
    <dgm:cxn modelId="{3CC72A18-5F33-AB49-81FA-F7C23AD6C511}" type="presOf" srcId="{02A4C663-7948-4C4F-88D7-02DA674489FD}" destId="{7E947272-EA14-4E90-8BDA-70368B581E8B}" srcOrd="0" destOrd="0" presId="urn:microsoft.com/office/officeart/2008/layout/VerticalCurvedList"/>
    <dgm:cxn modelId="{AAEAB424-82E7-40B1-A95F-4E87732693FE}" srcId="{D10A23C7-5869-4F89-860C-B84E6DA8DA71}" destId="{CDF37CB6-20D6-47CA-965C-9F307D095275}" srcOrd="4" destOrd="0" parTransId="{93B17EDF-4313-4A28-A7B4-9D84185EB362}" sibTransId="{A4614C29-DA92-4A6B-93A5-D106658AD61B}"/>
    <dgm:cxn modelId="{99C6CF31-8A7E-4D9A-A2CE-89B44BD29962}" srcId="{D10A23C7-5869-4F89-860C-B84E6DA8DA71}" destId="{2947A3CB-D697-4CD5-820E-666268E637A3}" srcOrd="2" destOrd="0" parTransId="{DA79304E-0CBA-4A78-895E-62FBC2D411C9}" sibTransId="{8FEFC20C-C46C-4A51-86FA-8EFB28F00895}"/>
    <dgm:cxn modelId="{708C7F6B-AE53-0347-95F3-EEFC36223A4F}" type="presOf" srcId="{ACE69EAF-F34E-4070-9A77-DAE9F740CCE9}" destId="{80202C44-C7C3-4418-A9C3-1A57E78BCD7F}" srcOrd="0" destOrd="0" presId="urn:microsoft.com/office/officeart/2008/layout/VerticalCurvedList"/>
    <dgm:cxn modelId="{88CCF66B-36A3-4EBF-AA72-3FDB0A786538}" srcId="{D10A23C7-5869-4F89-860C-B84E6DA8DA71}" destId="{CCD9ADB2-7486-4771-A025-DF7764CB892C}" srcOrd="1" destOrd="0" parTransId="{C8D857AF-8BC3-4307-BA73-BDEF0D0B9D32}" sibTransId="{49C127BB-B9D9-4A0F-BE57-90800BEF445B}"/>
    <dgm:cxn modelId="{D896D34F-CB0F-4AA9-A81A-8F8591218259}" srcId="{D10A23C7-5869-4F89-860C-B84E6DA8DA71}" destId="{8B226B59-AAFC-41C0-8237-208BEE86F1E7}" srcOrd="3" destOrd="0" parTransId="{200EF923-F40A-431D-869C-D3902383095F}" sibTransId="{32B6A2A4-3430-484D-99F5-3E06CE0E9B2D}"/>
    <dgm:cxn modelId="{2DA7EE72-035F-5C4B-B875-BDC8D7344A85}" type="presOf" srcId="{CCD9ADB2-7486-4771-A025-DF7764CB892C}" destId="{F00F85D1-6126-49A9-BCE5-1FE0F46C8383}" srcOrd="0" destOrd="0" presId="urn:microsoft.com/office/officeart/2008/layout/VerticalCurvedList"/>
    <dgm:cxn modelId="{97206458-AFC1-4D9B-8A78-2770DDFEA59A}" srcId="{D10A23C7-5869-4F89-860C-B84E6DA8DA71}" destId="{9B7E8BAD-8C7C-48A5-9181-42531BCB2421}" srcOrd="0" destOrd="0" parTransId="{58EEBE22-E5EC-415D-9690-DF8DEE00AB1E}" sibTransId="{02A4C663-7948-4C4F-88D7-02DA674489FD}"/>
    <dgm:cxn modelId="{66FE2988-3B7A-4A19-A14B-444004BA2CD8}" srcId="{D10A23C7-5869-4F89-860C-B84E6DA8DA71}" destId="{ACE69EAF-F34E-4070-9A77-DAE9F740CCE9}" srcOrd="5" destOrd="0" parTransId="{CBE79787-A12D-4A56-8FF7-B29D3B0704E6}" sibTransId="{4D885531-5B7A-4556-B312-98AB4521EDA5}"/>
    <dgm:cxn modelId="{071B379A-FFA8-2048-A45C-887CF671F5A1}" type="presOf" srcId="{2947A3CB-D697-4CD5-820E-666268E637A3}" destId="{1C7970EE-B329-4D0D-9DB1-6E3988EE1226}" srcOrd="0" destOrd="0" presId="urn:microsoft.com/office/officeart/2008/layout/VerticalCurvedList"/>
    <dgm:cxn modelId="{4051199E-33EB-8E47-B834-4ACFC65667AA}" type="presOf" srcId="{CDF37CB6-20D6-47CA-965C-9F307D095275}" destId="{5557DCA9-7123-4F96-A825-9F6868FC2961}" srcOrd="0" destOrd="0" presId="urn:microsoft.com/office/officeart/2008/layout/VerticalCurvedList"/>
    <dgm:cxn modelId="{CC489CAA-8EA1-C446-BD4E-74D7EDD520D3}" type="presOf" srcId="{9B7E8BAD-8C7C-48A5-9181-42531BCB2421}" destId="{4EAC0733-0D6B-4A1B-A543-40F1BA5EC0C0}" srcOrd="0" destOrd="0" presId="urn:microsoft.com/office/officeart/2008/layout/VerticalCurvedList"/>
    <dgm:cxn modelId="{D47F10F2-8EFA-9140-87E3-20A32FDD8560}" type="presOf" srcId="{D10A23C7-5869-4F89-860C-B84E6DA8DA71}" destId="{F065C9B6-49AE-48B1-AF69-C1AED0DB4A51}" srcOrd="0" destOrd="0" presId="urn:microsoft.com/office/officeart/2008/layout/VerticalCurvedList"/>
    <dgm:cxn modelId="{99D985CC-D841-0A45-99DC-04A9A6B8D0CD}" type="presParOf" srcId="{F065C9B6-49AE-48B1-AF69-C1AED0DB4A51}" destId="{E58AA444-CE90-4BC3-9C76-F700EF10921D}" srcOrd="0" destOrd="0" presId="urn:microsoft.com/office/officeart/2008/layout/VerticalCurvedList"/>
    <dgm:cxn modelId="{1EA167AD-784E-5448-AC5F-8DBB1D2532C8}" type="presParOf" srcId="{E58AA444-CE90-4BC3-9C76-F700EF10921D}" destId="{889C5F37-34D6-4966-A03B-0CF120D7783E}" srcOrd="0" destOrd="0" presId="urn:microsoft.com/office/officeart/2008/layout/VerticalCurvedList"/>
    <dgm:cxn modelId="{FFC8AD93-6F7F-D949-8C8E-BBD5F84324A4}" type="presParOf" srcId="{889C5F37-34D6-4966-A03B-0CF120D7783E}" destId="{9B5FAF91-05FD-4D4E-8DFA-175FC6D54982}" srcOrd="0" destOrd="0" presId="urn:microsoft.com/office/officeart/2008/layout/VerticalCurvedList"/>
    <dgm:cxn modelId="{A386B1C6-F735-0B44-9B35-D785BB63F26C}" type="presParOf" srcId="{889C5F37-34D6-4966-A03B-0CF120D7783E}" destId="{7E947272-EA14-4E90-8BDA-70368B581E8B}" srcOrd="1" destOrd="0" presId="urn:microsoft.com/office/officeart/2008/layout/VerticalCurvedList"/>
    <dgm:cxn modelId="{1269A4C8-8B35-A64C-80FB-55EA36372F79}" type="presParOf" srcId="{889C5F37-34D6-4966-A03B-0CF120D7783E}" destId="{6B99FB5D-DF6E-4D98-87F1-4C15BA5768BE}" srcOrd="2" destOrd="0" presId="urn:microsoft.com/office/officeart/2008/layout/VerticalCurvedList"/>
    <dgm:cxn modelId="{3930B4A4-E3CE-C147-A861-883D41B8BDAC}" type="presParOf" srcId="{889C5F37-34D6-4966-A03B-0CF120D7783E}" destId="{C896E4CC-B7A6-4708-918C-A8115E55124B}" srcOrd="3" destOrd="0" presId="urn:microsoft.com/office/officeart/2008/layout/VerticalCurvedList"/>
    <dgm:cxn modelId="{2434A9FB-5B19-DA4A-80F6-C19C9FC7F779}" type="presParOf" srcId="{E58AA444-CE90-4BC3-9C76-F700EF10921D}" destId="{4EAC0733-0D6B-4A1B-A543-40F1BA5EC0C0}" srcOrd="1" destOrd="0" presId="urn:microsoft.com/office/officeart/2008/layout/VerticalCurvedList"/>
    <dgm:cxn modelId="{D338ED8D-439C-1040-8FD4-23FB34B86F59}" type="presParOf" srcId="{E58AA444-CE90-4BC3-9C76-F700EF10921D}" destId="{7E207562-ACD6-4833-AB47-8E8DC7127F5E}" srcOrd="2" destOrd="0" presId="urn:microsoft.com/office/officeart/2008/layout/VerticalCurvedList"/>
    <dgm:cxn modelId="{C75088B8-FC9C-244B-A180-3B1A4F99DD57}" type="presParOf" srcId="{7E207562-ACD6-4833-AB47-8E8DC7127F5E}" destId="{76DC129D-606A-4D5F-AFBE-ECE4B138572E}" srcOrd="0" destOrd="0" presId="urn:microsoft.com/office/officeart/2008/layout/VerticalCurvedList"/>
    <dgm:cxn modelId="{2828813E-5499-2F4B-8D0C-A3B48F8AC9E4}" type="presParOf" srcId="{E58AA444-CE90-4BC3-9C76-F700EF10921D}" destId="{F00F85D1-6126-49A9-BCE5-1FE0F46C8383}" srcOrd="3" destOrd="0" presId="urn:microsoft.com/office/officeart/2008/layout/VerticalCurvedList"/>
    <dgm:cxn modelId="{1C3B1111-AEE8-D449-BD74-BFD7933BE66C}" type="presParOf" srcId="{E58AA444-CE90-4BC3-9C76-F700EF10921D}" destId="{51CBFBCA-AC98-4B46-9A78-CAB1DC6F9EDF}" srcOrd="4" destOrd="0" presId="urn:microsoft.com/office/officeart/2008/layout/VerticalCurvedList"/>
    <dgm:cxn modelId="{F0737C12-7885-494F-B442-1AF1715E8C43}" type="presParOf" srcId="{51CBFBCA-AC98-4B46-9A78-CAB1DC6F9EDF}" destId="{93CA7CF9-03AD-4F0C-87FC-D52BBF62149A}" srcOrd="0" destOrd="0" presId="urn:microsoft.com/office/officeart/2008/layout/VerticalCurvedList"/>
    <dgm:cxn modelId="{F19FA454-6F4A-2C4A-BEEE-46A1F1163109}" type="presParOf" srcId="{E58AA444-CE90-4BC3-9C76-F700EF10921D}" destId="{1C7970EE-B329-4D0D-9DB1-6E3988EE1226}" srcOrd="5" destOrd="0" presId="urn:microsoft.com/office/officeart/2008/layout/VerticalCurvedList"/>
    <dgm:cxn modelId="{A7DB8478-655C-B743-AA32-A1777423AD12}" type="presParOf" srcId="{E58AA444-CE90-4BC3-9C76-F700EF10921D}" destId="{EDA9BABA-94A7-4122-A286-EB4C192B6D9F}" srcOrd="6" destOrd="0" presId="urn:microsoft.com/office/officeart/2008/layout/VerticalCurvedList"/>
    <dgm:cxn modelId="{6E3DA4C8-476F-B14F-854B-3152BFCC7C3B}" type="presParOf" srcId="{EDA9BABA-94A7-4122-A286-EB4C192B6D9F}" destId="{F427138F-A286-46F3-8FA5-188690EA5B16}" srcOrd="0" destOrd="0" presId="urn:microsoft.com/office/officeart/2008/layout/VerticalCurvedList"/>
    <dgm:cxn modelId="{F79DE8CD-46DA-1C4A-8FE8-4FC59B75671D}" type="presParOf" srcId="{E58AA444-CE90-4BC3-9C76-F700EF10921D}" destId="{9A13CA2E-37BA-438A-8400-7D8367C1E897}" srcOrd="7" destOrd="0" presId="urn:microsoft.com/office/officeart/2008/layout/VerticalCurvedList"/>
    <dgm:cxn modelId="{52C4F0AE-BE32-C141-BA49-DE9056B565E3}" type="presParOf" srcId="{E58AA444-CE90-4BC3-9C76-F700EF10921D}" destId="{663F094B-74A7-40EF-8B90-E4C93D3EC0F6}" srcOrd="8" destOrd="0" presId="urn:microsoft.com/office/officeart/2008/layout/VerticalCurvedList"/>
    <dgm:cxn modelId="{EB38BD67-2947-8747-9666-56E59F3BB226}" type="presParOf" srcId="{663F094B-74A7-40EF-8B90-E4C93D3EC0F6}" destId="{4D0A4FFB-8E2F-4F78-956F-CC16389AF38B}" srcOrd="0" destOrd="0" presId="urn:microsoft.com/office/officeart/2008/layout/VerticalCurvedList"/>
    <dgm:cxn modelId="{FC3F6DA0-7CED-DD4D-81D1-B62B02888D87}" type="presParOf" srcId="{E58AA444-CE90-4BC3-9C76-F700EF10921D}" destId="{5557DCA9-7123-4F96-A825-9F6868FC2961}" srcOrd="9" destOrd="0" presId="urn:microsoft.com/office/officeart/2008/layout/VerticalCurvedList"/>
    <dgm:cxn modelId="{9D525C84-CF6C-2A43-8410-5F95F5910302}" type="presParOf" srcId="{E58AA444-CE90-4BC3-9C76-F700EF10921D}" destId="{71A011E7-E654-471D-B0FE-87BC67F7E128}" srcOrd="10" destOrd="0" presId="urn:microsoft.com/office/officeart/2008/layout/VerticalCurvedList"/>
    <dgm:cxn modelId="{DD6FB01F-D445-0F49-867B-61706173785B}" type="presParOf" srcId="{71A011E7-E654-471D-B0FE-87BC67F7E128}" destId="{6D2736D1-522F-4083-B808-A2BD34A8B7CA}" srcOrd="0" destOrd="0" presId="urn:microsoft.com/office/officeart/2008/layout/VerticalCurvedList"/>
    <dgm:cxn modelId="{E231D40A-8458-C64E-848E-A1931D7E7F3A}" type="presParOf" srcId="{E58AA444-CE90-4BC3-9C76-F700EF10921D}" destId="{80202C44-C7C3-4418-A9C3-1A57E78BCD7F}" srcOrd="11" destOrd="0" presId="urn:microsoft.com/office/officeart/2008/layout/VerticalCurvedList"/>
    <dgm:cxn modelId="{F0C1EDCF-833D-B440-B6FC-A5FCC6270DDD}" type="presParOf" srcId="{E58AA444-CE90-4BC3-9C76-F700EF10921D}" destId="{B7C69628-BB3A-47E6-8441-20F9428EA692}" srcOrd="12" destOrd="0" presId="urn:microsoft.com/office/officeart/2008/layout/VerticalCurvedList"/>
    <dgm:cxn modelId="{8C15E12D-3B76-754C-9F76-31236E6E8DE5}" type="presParOf" srcId="{B7C69628-BB3A-47E6-8441-20F9428EA692}" destId="{801942A2-B351-4F4E-ADE4-034AA3BFBFB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10A23C7-5869-4F89-860C-B84E6DA8DA71}" type="doc">
      <dgm:prSet loTypeId="urn:microsoft.com/office/officeart/2008/layout/VerticalCurvedList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9B7E8BAD-8C7C-48A5-9181-42531BCB2421}">
      <dgm:prSet phldrT="[文本]" custT="1"/>
      <dgm:spPr/>
      <dgm:t>
        <a:bodyPr/>
        <a:lstStyle/>
        <a:p>
          <a:r>
            <a:rPr kumimoji="1" lang="zh-CN" altLang="en-US" sz="3200" dirty="0">
              <a:solidFill>
                <a:schemeClr val="bg1"/>
              </a:solidFill>
              <a:latin typeface="Times New Roman" panose="02020603050405020304" charset="0"/>
            </a:rPr>
            <a:t>数据类型    </a:t>
          </a:r>
          <a:r>
            <a:rPr kumimoji="1" lang="en-US" altLang="zh-CN" sz="3200" dirty="0">
              <a:solidFill>
                <a:schemeClr val="bg1"/>
              </a:solidFill>
              <a:latin typeface="Times New Roman" panose="02020603050405020304" charset="0"/>
            </a:rPr>
            <a:t>data type</a:t>
          </a:r>
          <a:endParaRPr lang="zh-CN" altLang="en-US" sz="3200" dirty="0">
            <a:solidFill>
              <a:schemeClr val="bg1"/>
            </a:solidFill>
          </a:endParaRPr>
        </a:p>
      </dgm:t>
    </dgm:pt>
    <dgm:pt modelId="{58EEBE22-E5EC-415D-9690-DF8DEE00AB1E}" cxnId="{97206458-AFC1-4D9B-8A78-2770DDFEA59A}" type="parTrans">
      <dgm:prSet/>
      <dgm:spPr/>
      <dgm:t>
        <a:bodyPr/>
        <a:lstStyle/>
        <a:p>
          <a:endParaRPr lang="zh-CN" altLang="en-US" sz="2400">
            <a:solidFill>
              <a:schemeClr val="accent2">
                <a:lumMod val="50000"/>
              </a:schemeClr>
            </a:solidFill>
          </a:endParaRPr>
        </a:p>
      </dgm:t>
    </dgm:pt>
    <dgm:pt modelId="{02A4C663-7948-4C4F-88D7-02DA674489FD}" cxnId="{97206458-AFC1-4D9B-8A78-2770DDFEA59A}" type="sibTrans">
      <dgm:prSet/>
      <dgm:spPr/>
      <dgm:t>
        <a:bodyPr/>
        <a:lstStyle/>
        <a:p>
          <a:endParaRPr lang="zh-CN" altLang="en-US" sz="2400">
            <a:solidFill>
              <a:schemeClr val="accent2">
                <a:lumMod val="50000"/>
              </a:schemeClr>
            </a:solidFill>
          </a:endParaRPr>
        </a:p>
      </dgm:t>
    </dgm:pt>
    <dgm:pt modelId="{CCD9ADB2-7486-4771-A025-DF7764CB892C}">
      <dgm:prSet phldrT="[文本]" custT="1"/>
      <dgm:spPr/>
      <dgm:t>
        <a:bodyPr/>
        <a:lstStyle/>
        <a:p>
          <a:r>
            <a:rPr kumimoji="1" lang="zh-CN" altLang="en-US" sz="3200" dirty="0">
              <a:solidFill>
                <a:srgbClr val="0000FF"/>
              </a:solidFill>
              <a:latin typeface="Times New Roman" panose="02020603050405020304" charset="0"/>
            </a:rPr>
            <a:t>变量 </a:t>
          </a:r>
          <a:r>
            <a:rPr kumimoji="1" lang="en-US" altLang="zh-CN" sz="3200" dirty="0">
              <a:solidFill>
                <a:srgbClr val="0000FF"/>
              </a:solidFill>
              <a:latin typeface="Times New Roman" panose="02020603050405020304" charset="0"/>
            </a:rPr>
            <a:t>variable</a:t>
          </a:r>
          <a:endParaRPr lang="zh-CN" altLang="en-US" sz="3200" dirty="0">
            <a:solidFill>
              <a:srgbClr val="0000FF"/>
            </a:solidFill>
          </a:endParaRPr>
        </a:p>
      </dgm:t>
    </dgm:pt>
    <dgm:pt modelId="{C8D857AF-8BC3-4307-BA73-BDEF0D0B9D32}" cxnId="{88CCF66B-36A3-4EBF-AA72-3FDB0A786538}" type="parTrans">
      <dgm:prSet/>
      <dgm:spPr/>
      <dgm:t>
        <a:bodyPr/>
        <a:lstStyle/>
        <a:p>
          <a:endParaRPr lang="zh-CN" altLang="en-US" sz="2400">
            <a:solidFill>
              <a:schemeClr val="accent2">
                <a:lumMod val="50000"/>
              </a:schemeClr>
            </a:solidFill>
          </a:endParaRPr>
        </a:p>
      </dgm:t>
    </dgm:pt>
    <dgm:pt modelId="{49C127BB-B9D9-4A0F-BE57-90800BEF445B}" cxnId="{88CCF66B-36A3-4EBF-AA72-3FDB0A786538}" type="sibTrans">
      <dgm:prSet/>
      <dgm:spPr/>
      <dgm:t>
        <a:bodyPr/>
        <a:lstStyle/>
        <a:p>
          <a:endParaRPr lang="zh-CN" altLang="en-US" sz="2400">
            <a:solidFill>
              <a:schemeClr val="accent2">
                <a:lumMod val="50000"/>
              </a:schemeClr>
            </a:solidFill>
          </a:endParaRPr>
        </a:p>
      </dgm:t>
    </dgm:pt>
    <dgm:pt modelId="{2947A3CB-D697-4CD5-820E-666268E637A3}">
      <dgm:prSet phldrT="[文本]" custT="1"/>
      <dgm:spPr/>
      <dgm:t>
        <a:bodyPr/>
        <a:lstStyle/>
        <a:p>
          <a:r>
            <a:rPr kumimoji="1" lang="zh-CN" altLang="en-US" sz="3200" dirty="0">
              <a:solidFill>
                <a:srgbClr val="FF0000"/>
              </a:solidFill>
              <a:latin typeface="Times New Roman" panose="02020603050405020304" charset="0"/>
            </a:rPr>
            <a:t>常量 </a:t>
          </a:r>
          <a:r>
            <a:rPr kumimoji="1" lang="en-US" altLang="zh-CN" sz="3200" dirty="0">
              <a:solidFill>
                <a:srgbClr val="FF0000"/>
              </a:solidFill>
              <a:latin typeface="Times New Roman" panose="02020603050405020304" charset="0"/>
            </a:rPr>
            <a:t>constant</a:t>
          </a:r>
          <a:endParaRPr lang="zh-CN" altLang="en-US" sz="3200" dirty="0">
            <a:solidFill>
              <a:srgbClr val="FF0000"/>
            </a:solidFill>
          </a:endParaRPr>
        </a:p>
      </dgm:t>
    </dgm:pt>
    <dgm:pt modelId="{DA79304E-0CBA-4A78-895E-62FBC2D411C9}" cxnId="{99C6CF31-8A7E-4D9A-A2CE-89B44BD29962}" type="parTrans">
      <dgm:prSet/>
      <dgm:spPr/>
      <dgm:t>
        <a:bodyPr/>
        <a:lstStyle/>
        <a:p>
          <a:endParaRPr lang="zh-CN" altLang="en-US" sz="2400">
            <a:solidFill>
              <a:schemeClr val="accent2">
                <a:lumMod val="50000"/>
              </a:schemeClr>
            </a:solidFill>
          </a:endParaRPr>
        </a:p>
      </dgm:t>
    </dgm:pt>
    <dgm:pt modelId="{8FEFC20C-C46C-4A51-86FA-8EFB28F00895}" cxnId="{99C6CF31-8A7E-4D9A-A2CE-89B44BD29962}" type="sibTrans">
      <dgm:prSet/>
      <dgm:spPr/>
      <dgm:t>
        <a:bodyPr/>
        <a:lstStyle/>
        <a:p>
          <a:endParaRPr lang="zh-CN" altLang="en-US" sz="2400">
            <a:solidFill>
              <a:schemeClr val="accent2">
                <a:lumMod val="50000"/>
              </a:schemeClr>
            </a:solidFill>
          </a:endParaRPr>
        </a:p>
      </dgm:t>
    </dgm:pt>
    <dgm:pt modelId="{8B226B59-AAFC-41C0-8237-208BEE86F1E7}">
      <dgm:prSet phldrT="[文本]" custT="1"/>
      <dgm:spPr/>
      <dgm:t>
        <a:bodyPr/>
        <a:lstStyle/>
        <a:p>
          <a:r>
            <a:rPr kumimoji="1" lang="zh-CN" altLang="en-US" sz="3200" dirty="0">
              <a:solidFill>
                <a:schemeClr val="accent2">
                  <a:lumMod val="50000"/>
                </a:schemeClr>
              </a:solidFill>
              <a:latin typeface="Times New Roman" panose="02020603050405020304" charset="0"/>
            </a:rPr>
            <a:t>整型数据  </a:t>
          </a:r>
          <a:r>
            <a:rPr kumimoji="1" lang="en-US" altLang="zh-CN" sz="3200" dirty="0">
              <a:solidFill>
                <a:schemeClr val="accent2">
                  <a:lumMod val="50000"/>
                </a:schemeClr>
              </a:solidFill>
              <a:latin typeface="Times New Roman" panose="02020603050405020304" charset="0"/>
            </a:rPr>
            <a:t>integer</a:t>
          </a:r>
          <a:endParaRPr lang="zh-CN" altLang="en-US" sz="3200" dirty="0">
            <a:solidFill>
              <a:schemeClr val="accent2">
                <a:lumMod val="50000"/>
              </a:schemeClr>
            </a:solidFill>
          </a:endParaRPr>
        </a:p>
      </dgm:t>
    </dgm:pt>
    <dgm:pt modelId="{200EF923-F40A-431D-869C-D3902383095F}" cxnId="{D896D34F-CB0F-4AA9-A81A-8F8591218259}" type="parTrans">
      <dgm:prSet/>
      <dgm:spPr/>
      <dgm:t>
        <a:bodyPr/>
        <a:lstStyle/>
        <a:p>
          <a:endParaRPr lang="zh-CN" altLang="en-US" sz="2400">
            <a:solidFill>
              <a:schemeClr val="accent2">
                <a:lumMod val="50000"/>
              </a:schemeClr>
            </a:solidFill>
          </a:endParaRPr>
        </a:p>
      </dgm:t>
    </dgm:pt>
    <dgm:pt modelId="{32B6A2A4-3430-484D-99F5-3E06CE0E9B2D}" cxnId="{D896D34F-CB0F-4AA9-A81A-8F8591218259}" type="sibTrans">
      <dgm:prSet/>
      <dgm:spPr/>
      <dgm:t>
        <a:bodyPr/>
        <a:lstStyle/>
        <a:p>
          <a:endParaRPr lang="zh-CN" altLang="en-US" sz="2400">
            <a:solidFill>
              <a:schemeClr val="accent2">
                <a:lumMod val="50000"/>
              </a:schemeClr>
            </a:solidFill>
          </a:endParaRPr>
        </a:p>
      </dgm:t>
    </dgm:pt>
    <dgm:pt modelId="{CDF37CB6-20D6-47CA-965C-9F307D095275}">
      <dgm:prSet custT="1"/>
      <dgm:spPr/>
      <dgm:t>
        <a:bodyPr/>
        <a:lstStyle/>
        <a:p>
          <a:r>
            <a:rPr kumimoji="1" lang="zh-CN" altLang="en-US" sz="3200">
              <a:solidFill>
                <a:schemeClr val="accent2">
                  <a:lumMod val="50000"/>
                </a:schemeClr>
              </a:solidFill>
              <a:latin typeface="Times New Roman" panose="02020603050405020304" charset="0"/>
            </a:rPr>
            <a:t>浮点型数据 </a:t>
          </a:r>
          <a:r>
            <a:rPr kumimoji="1" lang="en-US" altLang="zh-CN" sz="3200">
              <a:solidFill>
                <a:schemeClr val="accent2">
                  <a:lumMod val="50000"/>
                </a:schemeClr>
              </a:solidFill>
              <a:latin typeface="Times New Roman" panose="02020603050405020304" charset="0"/>
            </a:rPr>
            <a:t>float point</a:t>
          </a:r>
          <a:endParaRPr kumimoji="1" lang="en-US" altLang="zh-CN" sz="3200" dirty="0">
            <a:solidFill>
              <a:schemeClr val="accent2">
                <a:lumMod val="50000"/>
              </a:schemeClr>
            </a:solidFill>
            <a:latin typeface="Times New Roman" panose="02020603050405020304" charset="0"/>
          </a:endParaRPr>
        </a:p>
      </dgm:t>
    </dgm:pt>
    <dgm:pt modelId="{93B17EDF-4313-4A28-A7B4-9D84185EB362}" cxnId="{AAEAB424-82E7-40B1-A95F-4E87732693FE}" type="parTrans">
      <dgm:prSet/>
      <dgm:spPr/>
      <dgm:t>
        <a:bodyPr/>
        <a:lstStyle/>
        <a:p>
          <a:endParaRPr lang="zh-CN" altLang="en-US" sz="2400">
            <a:solidFill>
              <a:schemeClr val="accent2">
                <a:lumMod val="50000"/>
              </a:schemeClr>
            </a:solidFill>
          </a:endParaRPr>
        </a:p>
      </dgm:t>
    </dgm:pt>
    <dgm:pt modelId="{A4614C29-DA92-4A6B-93A5-D106658AD61B}" cxnId="{AAEAB424-82E7-40B1-A95F-4E87732693FE}" type="sibTrans">
      <dgm:prSet/>
      <dgm:spPr/>
      <dgm:t>
        <a:bodyPr/>
        <a:lstStyle/>
        <a:p>
          <a:endParaRPr lang="zh-CN" altLang="en-US" sz="2400">
            <a:solidFill>
              <a:schemeClr val="accent2">
                <a:lumMod val="50000"/>
              </a:schemeClr>
            </a:solidFill>
          </a:endParaRPr>
        </a:p>
      </dgm:t>
    </dgm:pt>
    <dgm:pt modelId="{ACE69EAF-F34E-4070-9A77-DAE9F740CCE9}">
      <dgm:prSet custT="1"/>
      <dgm:spPr/>
      <dgm:t>
        <a:bodyPr/>
        <a:lstStyle/>
        <a:p>
          <a:r>
            <a:rPr kumimoji="1" lang="zh-CN" altLang="en-US" sz="3200">
              <a:solidFill>
                <a:schemeClr val="accent2">
                  <a:lumMod val="50000"/>
                </a:schemeClr>
              </a:solidFill>
              <a:latin typeface="Times New Roman" panose="02020603050405020304" charset="0"/>
            </a:rPr>
            <a:t>字符型数据 </a:t>
          </a:r>
          <a:r>
            <a:rPr kumimoji="1" lang="en-US" altLang="zh-CN" sz="3200">
              <a:solidFill>
                <a:schemeClr val="accent2">
                  <a:lumMod val="50000"/>
                </a:schemeClr>
              </a:solidFill>
              <a:latin typeface="Times New Roman" panose="02020603050405020304" charset="0"/>
            </a:rPr>
            <a:t>character</a:t>
          </a:r>
          <a:endParaRPr lang="zh-CN" altLang="en-US" sz="3200">
            <a:solidFill>
              <a:schemeClr val="accent2">
                <a:lumMod val="50000"/>
              </a:schemeClr>
            </a:solidFill>
          </a:endParaRPr>
        </a:p>
      </dgm:t>
    </dgm:pt>
    <dgm:pt modelId="{CBE79787-A12D-4A56-8FF7-B29D3B0704E6}" cxnId="{66FE2988-3B7A-4A19-A14B-444004BA2CD8}" type="parTrans">
      <dgm:prSet/>
      <dgm:spPr/>
      <dgm:t>
        <a:bodyPr/>
        <a:lstStyle/>
        <a:p>
          <a:endParaRPr lang="zh-CN" altLang="en-US" sz="2400">
            <a:solidFill>
              <a:schemeClr val="accent2">
                <a:lumMod val="50000"/>
              </a:schemeClr>
            </a:solidFill>
          </a:endParaRPr>
        </a:p>
      </dgm:t>
    </dgm:pt>
    <dgm:pt modelId="{4D885531-5B7A-4556-B312-98AB4521EDA5}" cxnId="{66FE2988-3B7A-4A19-A14B-444004BA2CD8}" type="sibTrans">
      <dgm:prSet/>
      <dgm:spPr/>
      <dgm:t>
        <a:bodyPr/>
        <a:lstStyle/>
        <a:p>
          <a:endParaRPr lang="zh-CN" altLang="en-US" sz="2400">
            <a:solidFill>
              <a:schemeClr val="accent2">
                <a:lumMod val="50000"/>
              </a:schemeClr>
            </a:solidFill>
          </a:endParaRPr>
        </a:p>
      </dgm:t>
    </dgm:pt>
    <dgm:pt modelId="{F065C9B6-49AE-48B1-AF69-C1AED0DB4A51}" type="pres">
      <dgm:prSet presAssocID="{D10A23C7-5869-4F89-860C-B84E6DA8DA71}" presName="Name0" presStyleCnt="0">
        <dgm:presLayoutVars>
          <dgm:chMax val="7"/>
          <dgm:chPref val="7"/>
          <dgm:dir/>
        </dgm:presLayoutVars>
      </dgm:prSet>
      <dgm:spPr/>
    </dgm:pt>
    <dgm:pt modelId="{E58AA444-CE90-4BC3-9C76-F700EF10921D}" type="pres">
      <dgm:prSet presAssocID="{D10A23C7-5869-4F89-860C-B84E6DA8DA71}" presName="Name1" presStyleCnt="0"/>
      <dgm:spPr/>
    </dgm:pt>
    <dgm:pt modelId="{889C5F37-34D6-4966-A03B-0CF120D7783E}" type="pres">
      <dgm:prSet presAssocID="{D10A23C7-5869-4F89-860C-B84E6DA8DA71}" presName="cycle" presStyleCnt="0"/>
      <dgm:spPr/>
    </dgm:pt>
    <dgm:pt modelId="{9B5FAF91-05FD-4D4E-8DFA-175FC6D54982}" type="pres">
      <dgm:prSet presAssocID="{D10A23C7-5869-4F89-860C-B84E6DA8DA71}" presName="srcNode" presStyleLbl="node1" presStyleIdx="0" presStyleCnt="6"/>
      <dgm:spPr/>
    </dgm:pt>
    <dgm:pt modelId="{7E947272-EA14-4E90-8BDA-70368B581E8B}" type="pres">
      <dgm:prSet presAssocID="{D10A23C7-5869-4F89-860C-B84E6DA8DA71}" presName="conn" presStyleLbl="parChTrans1D2" presStyleIdx="0" presStyleCnt="1"/>
      <dgm:spPr/>
    </dgm:pt>
    <dgm:pt modelId="{6B99FB5D-DF6E-4D98-87F1-4C15BA5768BE}" type="pres">
      <dgm:prSet presAssocID="{D10A23C7-5869-4F89-860C-B84E6DA8DA71}" presName="extraNode" presStyleLbl="node1" presStyleIdx="0" presStyleCnt="6"/>
      <dgm:spPr/>
    </dgm:pt>
    <dgm:pt modelId="{C896E4CC-B7A6-4708-918C-A8115E55124B}" type="pres">
      <dgm:prSet presAssocID="{D10A23C7-5869-4F89-860C-B84E6DA8DA71}" presName="dstNode" presStyleLbl="node1" presStyleIdx="0" presStyleCnt="6"/>
      <dgm:spPr/>
    </dgm:pt>
    <dgm:pt modelId="{4EAC0733-0D6B-4A1B-A543-40F1BA5EC0C0}" type="pres">
      <dgm:prSet presAssocID="{9B7E8BAD-8C7C-48A5-9181-42531BCB2421}" presName="text_1" presStyleLbl="node1" presStyleIdx="0" presStyleCnt="6">
        <dgm:presLayoutVars>
          <dgm:bulletEnabled val="1"/>
        </dgm:presLayoutVars>
      </dgm:prSet>
      <dgm:spPr/>
    </dgm:pt>
    <dgm:pt modelId="{7E207562-ACD6-4833-AB47-8E8DC7127F5E}" type="pres">
      <dgm:prSet presAssocID="{9B7E8BAD-8C7C-48A5-9181-42531BCB2421}" presName="accent_1" presStyleCnt="0"/>
      <dgm:spPr/>
    </dgm:pt>
    <dgm:pt modelId="{76DC129D-606A-4D5F-AFBE-ECE4B138572E}" type="pres">
      <dgm:prSet presAssocID="{9B7E8BAD-8C7C-48A5-9181-42531BCB2421}" presName="accentRepeatNode" presStyleLbl="solidFgAcc1" presStyleIdx="0" presStyleCnt="6"/>
      <dgm:spPr>
        <a:solidFill>
          <a:schemeClr val="accent2">
            <a:lumMod val="75000"/>
          </a:schemeClr>
        </a:solidFill>
        <a:ln>
          <a:solidFill>
            <a:schemeClr val="accent3"/>
          </a:solidFill>
        </a:ln>
        <a:scene3d>
          <a:camera prst="orthographicFront"/>
          <a:lightRig rig="flat" dir="t"/>
        </a:scene3d>
        <a:sp3d z="190500" extrusionH="12700" prstMaterial="plastic">
          <a:bevelT w="50800" h="50800" prst="convex"/>
        </a:sp3d>
      </dgm:spPr>
    </dgm:pt>
    <dgm:pt modelId="{F00F85D1-6126-49A9-BCE5-1FE0F46C8383}" type="pres">
      <dgm:prSet presAssocID="{CCD9ADB2-7486-4771-A025-DF7764CB892C}" presName="text_2" presStyleLbl="node1" presStyleIdx="1" presStyleCnt="6">
        <dgm:presLayoutVars>
          <dgm:bulletEnabled val="1"/>
        </dgm:presLayoutVars>
      </dgm:prSet>
      <dgm:spPr/>
    </dgm:pt>
    <dgm:pt modelId="{51CBFBCA-AC98-4B46-9A78-CAB1DC6F9EDF}" type="pres">
      <dgm:prSet presAssocID="{CCD9ADB2-7486-4771-A025-DF7764CB892C}" presName="accent_2" presStyleCnt="0"/>
      <dgm:spPr/>
    </dgm:pt>
    <dgm:pt modelId="{93CA7CF9-03AD-4F0C-87FC-D52BBF62149A}" type="pres">
      <dgm:prSet presAssocID="{CCD9ADB2-7486-4771-A025-DF7764CB892C}" presName="accentRepeatNode" presStyleLbl="solidFgAcc1" presStyleIdx="1" presStyleCnt="6"/>
      <dgm:spPr>
        <a:solidFill>
          <a:schemeClr val="accent1">
            <a:lumMod val="75000"/>
          </a:schemeClr>
        </a:solidFill>
        <a:scene3d>
          <a:camera prst="orthographicFront"/>
          <a:lightRig rig="flat" dir="t"/>
        </a:scene3d>
        <a:sp3d z="190500" extrusionH="12700" prstMaterial="plastic">
          <a:bevelT w="50800" h="50800" prst="riblet"/>
        </a:sp3d>
      </dgm:spPr>
    </dgm:pt>
    <dgm:pt modelId="{1C7970EE-B329-4D0D-9DB1-6E3988EE1226}" type="pres">
      <dgm:prSet presAssocID="{2947A3CB-D697-4CD5-820E-666268E637A3}" presName="text_3" presStyleLbl="node1" presStyleIdx="2" presStyleCnt="6">
        <dgm:presLayoutVars>
          <dgm:bulletEnabled val="1"/>
        </dgm:presLayoutVars>
      </dgm:prSet>
      <dgm:spPr/>
    </dgm:pt>
    <dgm:pt modelId="{EDA9BABA-94A7-4122-A286-EB4C192B6D9F}" type="pres">
      <dgm:prSet presAssocID="{2947A3CB-D697-4CD5-820E-666268E637A3}" presName="accent_3" presStyleCnt="0"/>
      <dgm:spPr/>
    </dgm:pt>
    <dgm:pt modelId="{F427138F-A286-46F3-8FA5-188690EA5B16}" type="pres">
      <dgm:prSet presAssocID="{2947A3CB-D697-4CD5-820E-666268E637A3}" presName="accentRepeatNode" presStyleLbl="solidFgAcc1" presStyleIdx="2" presStyleCnt="6"/>
      <dgm:spPr>
        <a:blipFill dpi="0" rotWithShape="0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scene3d>
          <a:camera prst="orthographicFront"/>
          <a:lightRig rig="flat" dir="t"/>
        </a:scene3d>
        <a:sp3d z="190500" extrusionH="12700" prstMaterial="plastic">
          <a:bevelT w="50800" h="50800" prst="riblet"/>
        </a:sp3d>
      </dgm:spPr>
    </dgm:pt>
    <dgm:pt modelId="{9A13CA2E-37BA-438A-8400-7D8367C1E897}" type="pres">
      <dgm:prSet presAssocID="{8B226B59-AAFC-41C0-8237-208BEE86F1E7}" presName="text_4" presStyleLbl="node1" presStyleIdx="3" presStyleCnt="6">
        <dgm:presLayoutVars>
          <dgm:bulletEnabled val="1"/>
        </dgm:presLayoutVars>
      </dgm:prSet>
      <dgm:spPr/>
    </dgm:pt>
    <dgm:pt modelId="{663F094B-74A7-40EF-8B90-E4C93D3EC0F6}" type="pres">
      <dgm:prSet presAssocID="{8B226B59-AAFC-41C0-8237-208BEE86F1E7}" presName="accent_4" presStyleCnt="0"/>
      <dgm:spPr/>
    </dgm:pt>
    <dgm:pt modelId="{4D0A4FFB-8E2F-4F78-956F-CC16389AF38B}" type="pres">
      <dgm:prSet presAssocID="{8B226B59-AAFC-41C0-8237-208BEE86F1E7}" presName="accentRepeatNode" presStyleLbl="solidFgAcc1" presStyleIdx="3" presStyleCnt="6"/>
      <dgm:spPr>
        <a:blipFill dpi="0" rotWithShape="0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scene3d>
          <a:camera prst="orthographicFront"/>
          <a:lightRig rig="flat" dir="t"/>
        </a:scene3d>
        <a:sp3d z="190500" extrusionH="12700" prstMaterial="plastic">
          <a:bevelT w="50800" h="50800" prst="riblet"/>
        </a:sp3d>
      </dgm:spPr>
    </dgm:pt>
    <dgm:pt modelId="{5557DCA9-7123-4F96-A825-9F6868FC2961}" type="pres">
      <dgm:prSet presAssocID="{CDF37CB6-20D6-47CA-965C-9F307D095275}" presName="text_5" presStyleLbl="node1" presStyleIdx="4" presStyleCnt="6">
        <dgm:presLayoutVars>
          <dgm:bulletEnabled val="1"/>
        </dgm:presLayoutVars>
      </dgm:prSet>
      <dgm:spPr/>
    </dgm:pt>
    <dgm:pt modelId="{71A011E7-E654-471D-B0FE-87BC67F7E128}" type="pres">
      <dgm:prSet presAssocID="{CDF37CB6-20D6-47CA-965C-9F307D095275}" presName="accent_5" presStyleCnt="0"/>
      <dgm:spPr/>
    </dgm:pt>
    <dgm:pt modelId="{6D2736D1-522F-4083-B808-A2BD34A8B7CA}" type="pres">
      <dgm:prSet presAssocID="{CDF37CB6-20D6-47CA-965C-9F307D095275}" presName="accentRepeatNode" presStyleLbl="solidFgAcc1" presStyleIdx="4" presStyleCnt="6"/>
      <dgm:spPr>
        <a:blipFill dpi="0" rotWithShape="0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scene3d>
          <a:camera prst="orthographicFront"/>
          <a:lightRig rig="flat" dir="t"/>
        </a:scene3d>
        <a:sp3d z="190500" extrusionH="12700" prstMaterial="plastic">
          <a:bevelT w="50800" h="50800" prst="riblet"/>
        </a:sp3d>
      </dgm:spPr>
    </dgm:pt>
    <dgm:pt modelId="{80202C44-C7C3-4418-A9C3-1A57E78BCD7F}" type="pres">
      <dgm:prSet presAssocID="{ACE69EAF-F34E-4070-9A77-DAE9F740CCE9}" presName="text_6" presStyleLbl="node1" presStyleIdx="5" presStyleCnt="6">
        <dgm:presLayoutVars>
          <dgm:bulletEnabled val="1"/>
        </dgm:presLayoutVars>
      </dgm:prSet>
      <dgm:spPr/>
    </dgm:pt>
    <dgm:pt modelId="{B7C69628-BB3A-47E6-8441-20F9428EA692}" type="pres">
      <dgm:prSet presAssocID="{ACE69EAF-F34E-4070-9A77-DAE9F740CCE9}" presName="accent_6" presStyleCnt="0"/>
      <dgm:spPr/>
    </dgm:pt>
    <dgm:pt modelId="{801942A2-B351-4F4E-ADE4-034AA3BFBFB7}" type="pres">
      <dgm:prSet presAssocID="{ACE69EAF-F34E-4070-9A77-DAE9F740CCE9}" presName="accentRepeatNode" presStyleLbl="solidFgAcc1" presStyleIdx="5" presStyleCnt="6"/>
      <dgm:spPr>
        <a:blipFill dpi="0" rotWithShape="0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scene3d>
          <a:camera prst="orthographicFront"/>
          <a:lightRig rig="flat" dir="t"/>
        </a:scene3d>
        <a:sp3d z="190500" extrusionH="12700" prstMaterial="plastic">
          <a:bevelT w="50800" h="50800" prst="riblet"/>
        </a:sp3d>
      </dgm:spPr>
    </dgm:pt>
  </dgm:ptLst>
  <dgm:cxnLst>
    <dgm:cxn modelId="{9FCF000D-9F7B-6141-BC34-D710EB15BE33}" type="presOf" srcId="{ACE69EAF-F34E-4070-9A77-DAE9F740CCE9}" destId="{80202C44-C7C3-4418-A9C3-1A57E78BCD7F}" srcOrd="0" destOrd="0" presId="urn:microsoft.com/office/officeart/2008/layout/VerticalCurvedList"/>
    <dgm:cxn modelId="{AAEAB424-82E7-40B1-A95F-4E87732693FE}" srcId="{D10A23C7-5869-4F89-860C-B84E6DA8DA71}" destId="{CDF37CB6-20D6-47CA-965C-9F307D095275}" srcOrd="4" destOrd="0" parTransId="{93B17EDF-4313-4A28-A7B4-9D84185EB362}" sibTransId="{A4614C29-DA92-4A6B-93A5-D106658AD61B}"/>
    <dgm:cxn modelId="{99C6CF31-8A7E-4D9A-A2CE-89B44BD29962}" srcId="{D10A23C7-5869-4F89-860C-B84E6DA8DA71}" destId="{2947A3CB-D697-4CD5-820E-666268E637A3}" srcOrd="2" destOrd="0" parTransId="{DA79304E-0CBA-4A78-895E-62FBC2D411C9}" sibTransId="{8FEFC20C-C46C-4A51-86FA-8EFB28F00895}"/>
    <dgm:cxn modelId="{60B86766-183F-DE49-A19D-2A5B5E4A9A9D}" type="presOf" srcId="{CDF37CB6-20D6-47CA-965C-9F307D095275}" destId="{5557DCA9-7123-4F96-A825-9F6868FC2961}" srcOrd="0" destOrd="0" presId="urn:microsoft.com/office/officeart/2008/layout/VerticalCurvedList"/>
    <dgm:cxn modelId="{88CCF66B-36A3-4EBF-AA72-3FDB0A786538}" srcId="{D10A23C7-5869-4F89-860C-B84E6DA8DA71}" destId="{CCD9ADB2-7486-4771-A025-DF7764CB892C}" srcOrd="1" destOrd="0" parTransId="{C8D857AF-8BC3-4307-BA73-BDEF0D0B9D32}" sibTransId="{49C127BB-B9D9-4A0F-BE57-90800BEF445B}"/>
    <dgm:cxn modelId="{027B146E-F3F7-C946-9120-97D7E305194F}" type="presOf" srcId="{D10A23C7-5869-4F89-860C-B84E6DA8DA71}" destId="{F065C9B6-49AE-48B1-AF69-C1AED0DB4A51}" srcOrd="0" destOrd="0" presId="urn:microsoft.com/office/officeart/2008/layout/VerticalCurvedList"/>
    <dgm:cxn modelId="{D896D34F-CB0F-4AA9-A81A-8F8591218259}" srcId="{D10A23C7-5869-4F89-860C-B84E6DA8DA71}" destId="{8B226B59-AAFC-41C0-8237-208BEE86F1E7}" srcOrd="3" destOrd="0" parTransId="{200EF923-F40A-431D-869C-D3902383095F}" sibTransId="{32B6A2A4-3430-484D-99F5-3E06CE0E9B2D}"/>
    <dgm:cxn modelId="{6E4F8851-1B5E-1341-8364-D3E75EBA3694}" type="presOf" srcId="{02A4C663-7948-4C4F-88D7-02DA674489FD}" destId="{7E947272-EA14-4E90-8BDA-70368B581E8B}" srcOrd="0" destOrd="0" presId="urn:microsoft.com/office/officeart/2008/layout/VerticalCurvedList"/>
    <dgm:cxn modelId="{F65E2B58-7431-4F42-84F0-AA5A8805E663}" type="presOf" srcId="{2947A3CB-D697-4CD5-820E-666268E637A3}" destId="{1C7970EE-B329-4D0D-9DB1-6E3988EE1226}" srcOrd="0" destOrd="0" presId="urn:microsoft.com/office/officeart/2008/layout/VerticalCurvedList"/>
    <dgm:cxn modelId="{97206458-AFC1-4D9B-8A78-2770DDFEA59A}" srcId="{D10A23C7-5869-4F89-860C-B84E6DA8DA71}" destId="{9B7E8BAD-8C7C-48A5-9181-42531BCB2421}" srcOrd="0" destOrd="0" parTransId="{58EEBE22-E5EC-415D-9690-DF8DEE00AB1E}" sibTransId="{02A4C663-7948-4C4F-88D7-02DA674489FD}"/>
    <dgm:cxn modelId="{66FE2988-3B7A-4A19-A14B-444004BA2CD8}" srcId="{D10A23C7-5869-4F89-860C-B84E6DA8DA71}" destId="{ACE69EAF-F34E-4070-9A77-DAE9F740CCE9}" srcOrd="5" destOrd="0" parTransId="{CBE79787-A12D-4A56-8FF7-B29D3B0704E6}" sibTransId="{4D885531-5B7A-4556-B312-98AB4521EDA5}"/>
    <dgm:cxn modelId="{A3EDB58B-FF3A-9C48-89D2-C2F178D00A11}" type="presOf" srcId="{CCD9ADB2-7486-4771-A025-DF7764CB892C}" destId="{F00F85D1-6126-49A9-BCE5-1FE0F46C8383}" srcOrd="0" destOrd="0" presId="urn:microsoft.com/office/officeart/2008/layout/VerticalCurvedList"/>
    <dgm:cxn modelId="{F553B2BF-CAB3-A949-8514-E4CE093C478C}" type="presOf" srcId="{8B226B59-AAFC-41C0-8237-208BEE86F1E7}" destId="{9A13CA2E-37BA-438A-8400-7D8367C1E897}" srcOrd="0" destOrd="0" presId="urn:microsoft.com/office/officeart/2008/layout/VerticalCurvedList"/>
    <dgm:cxn modelId="{876B61D6-8D26-284A-997D-CCBE15626576}" type="presOf" srcId="{9B7E8BAD-8C7C-48A5-9181-42531BCB2421}" destId="{4EAC0733-0D6B-4A1B-A543-40F1BA5EC0C0}" srcOrd="0" destOrd="0" presId="urn:microsoft.com/office/officeart/2008/layout/VerticalCurvedList"/>
    <dgm:cxn modelId="{B4F54351-16D7-9341-9BED-8A75E6ADF79B}" type="presParOf" srcId="{F065C9B6-49AE-48B1-AF69-C1AED0DB4A51}" destId="{E58AA444-CE90-4BC3-9C76-F700EF10921D}" srcOrd="0" destOrd="0" presId="urn:microsoft.com/office/officeart/2008/layout/VerticalCurvedList"/>
    <dgm:cxn modelId="{3A3B00CC-0293-C744-9C83-BCC73F4A2233}" type="presParOf" srcId="{E58AA444-CE90-4BC3-9C76-F700EF10921D}" destId="{889C5F37-34D6-4966-A03B-0CF120D7783E}" srcOrd="0" destOrd="0" presId="urn:microsoft.com/office/officeart/2008/layout/VerticalCurvedList"/>
    <dgm:cxn modelId="{E2E52E6F-3339-FA47-92D2-977C6A9F031B}" type="presParOf" srcId="{889C5F37-34D6-4966-A03B-0CF120D7783E}" destId="{9B5FAF91-05FD-4D4E-8DFA-175FC6D54982}" srcOrd="0" destOrd="0" presId="urn:microsoft.com/office/officeart/2008/layout/VerticalCurvedList"/>
    <dgm:cxn modelId="{56416A7C-8279-CC4B-A20D-FE39551BB2BC}" type="presParOf" srcId="{889C5F37-34D6-4966-A03B-0CF120D7783E}" destId="{7E947272-EA14-4E90-8BDA-70368B581E8B}" srcOrd="1" destOrd="0" presId="urn:microsoft.com/office/officeart/2008/layout/VerticalCurvedList"/>
    <dgm:cxn modelId="{AA14072D-331F-B842-AB4A-F63033E77474}" type="presParOf" srcId="{889C5F37-34D6-4966-A03B-0CF120D7783E}" destId="{6B99FB5D-DF6E-4D98-87F1-4C15BA5768BE}" srcOrd="2" destOrd="0" presId="urn:microsoft.com/office/officeart/2008/layout/VerticalCurvedList"/>
    <dgm:cxn modelId="{4DE3198C-314A-2F43-AAA2-2F7135DCF03B}" type="presParOf" srcId="{889C5F37-34D6-4966-A03B-0CF120D7783E}" destId="{C896E4CC-B7A6-4708-918C-A8115E55124B}" srcOrd="3" destOrd="0" presId="urn:microsoft.com/office/officeart/2008/layout/VerticalCurvedList"/>
    <dgm:cxn modelId="{ECB9D57E-5D61-5A46-AB92-AEBD81F995E2}" type="presParOf" srcId="{E58AA444-CE90-4BC3-9C76-F700EF10921D}" destId="{4EAC0733-0D6B-4A1B-A543-40F1BA5EC0C0}" srcOrd="1" destOrd="0" presId="urn:microsoft.com/office/officeart/2008/layout/VerticalCurvedList"/>
    <dgm:cxn modelId="{53D65134-13D2-E546-AA4C-A9A56138ADBC}" type="presParOf" srcId="{E58AA444-CE90-4BC3-9C76-F700EF10921D}" destId="{7E207562-ACD6-4833-AB47-8E8DC7127F5E}" srcOrd="2" destOrd="0" presId="urn:microsoft.com/office/officeart/2008/layout/VerticalCurvedList"/>
    <dgm:cxn modelId="{B2BCB6ED-3617-4F42-B707-56DE606A249D}" type="presParOf" srcId="{7E207562-ACD6-4833-AB47-8E8DC7127F5E}" destId="{76DC129D-606A-4D5F-AFBE-ECE4B138572E}" srcOrd="0" destOrd="0" presId="urn:microsoft.com/office/officeart/2008/layout/VerticalCurvedList"/>
    <dgm:cxn modelId="{C67F0FBD-9B4A-514B-844B-4BBC55CBAE98}" type="presParOf" srcId="{E58AA444-CE90-4BC3-9C76-F700EF10921D}" destId="{F00F85D1-6126-49A9-BCE5-1FE0F46C8383}" srcOrd="3" destOrd="0" presId="urn:microsoft.com/office/officeart/2008/layout/VerticalCurvedList"/>
    <dgm:cxn modelId="{4EBF2715-FB06-6B46-9170-58C5E45CF679}" type="presParOf" srcId="{E58AA444-CE90-4BC3-9C76-F700EF10921D}" destId="{51CBFBCA-AC98-4B46-9A78-CAB1DC6F9EDF}" srcOrd="4" destOrd="0" presId="urn:microsoft.com/office/officeart/2008/layout/VerticalCurvedList"/>
    <dgm:cxn modelId="{4A181039-EAFA-A64B-8DB8-5A377EDE625A}" type="presParOf" srcId="{51CBFBCA-AC98-4B46-9A78-CAB1DC6F9EDF}" destId="{93CA7CF9-03AD-4F0C-87FC-D52BBF62149A}" srcOrd="0" destOrd="0" presId="urn:microsoft.com/office/officeart/2008/layout/VerticalCurvedList"/>
    <dgm:cxn modelId="{77134328-6036-824C-AF43-655CA097E6CD}" type="presParOf" srcId="{E58AA444-CE90-4BC3-9C76-F700EF10921D}" destId="{1C7970EE-B329-4D0D-9DB1-6E3988EE1226}" srcOrd="5" destOrd="0" presId="urn:microsoft.com/office/officeart/2008/layout/VerticalCurvedList"/>
    <dgm:cxn modelId="{19DCA48E-E2CA-4549-A1F9-9F43F74D1C01}" type="presParOf" srcId="{E58AA444-CE90-4BC3-9C76-F700EF10921D}" destId="{EDA9BABA-94A7-4122-A286-EB4C192B6D9F}" srcOrd="6" destOrd="0" presId="urn:microsoft.com/office/officeart/2008/layout/VerticalCurvedList"/>
    <dgm:cxn modelId="{795FBD58-A164-C245-8A02-CD828B2D832A}" type="presParOf" srcId="{EDA9BABA-94A7-4122-A286-EB4C192B6D9F}" destId="{F427138F-A286-46F3-8FA5-188690EA5B16}" srcOrd="0" destOrd="0" presId="urn:microsoft.com/office/officeart/2008/layout/VerticalCurvedList"/>
    <dgm:cxn modelId="{33BA7A3D-9E98-8540-9B9C-51FC77B550EC}" type="presParOf" srcId="{E58AA444-CE90-4BC3-9C76-F700EF10921D}" destId="{9A13CA2E-37BA-438A-8400-7D8367C1E897}" srcOrd="7" destOrd="0" presId="urn:microsoft.com/office/officeart/2008/layout/VerticalCurvedList"/>
    <dgm:cxn modelId="{2F9F43A7-53C4-8F4D-9E7A-915B5C91DA5A}" type="presParOf" srcId="{E58AA444-CE90-4BC3-9C76-F700EF10921D}" destId="{663F094B-74A7-40EF-8B90-E4C93D3EC0F6}" srcOrd="8" destOrd="0" presId="urn:microsoft.com/office/officeart/2008/layout/VerticalCurvedList"/>
    <dgm:cxn modelId="{431ED11E-39ED-0147-A70A-3A334EEDFD23}" type="presParOf" srcId="{663F094B-74A7-40EF-8B90-E4C93D3EC0F6}" destId="{4D0A4FFB-8E2F-4F78-956F-CC16389AF38B}" srcOrd="0" destOrd="0" presId="urn:microsoft.com/office/officeart/2008/layout/VerticalCurvedList"/>
    <dgm:cxn modelId="{D603BA12-F890-204D-9A7E-01CA11615840}" type="presParOf" srcId="{E58AA444-CE90-4BC3-9C76-F700EF10921D}" destId="{5557DCA9-7123-4F96-A825-9F6868FC2961}" srcOrd="9" destOrd="0" presId="urn:microsoft.com/office/officeart/2008/layout/VerticalCurvedList"/>
    <dgm:cxn modelId="{8179558C-FD44-7340-93E6-0E44A4EFC58A}" type="presParOf" srcId="{E58AA444-CE90-4BC3-9C76-F700EF10921D}" destId="{71A011E7-E654-471D-B0FE-87BC67F7E128}" srcOrd="10" destOrd="0" presId="urn:microsoft.com/office/officeart/2008/layout/VerticalCurvedList"/>
    <dgm:cxn modelId="{E5D41257-05EC-2A45-A268-8D5BFFA5253B}" type="presParOf" srcId="{71A011E7-E654-471D-B0FE-87BC67F7E128}" destId="{6D2736D1-522F-4083-B808-A2BD34A8B7CA}" srcOrd="0" destOrd="0" presId="urn:microsoft.com/office/officeart/2008/layout/VerticalCurvedList"/>
    <dgm:cxn modelId="{1034B37A-94F7-EF41-B793-4D395D0E29C7}" type="presParOf" srcId="{E58AA444-CE90-4BC3-9C76-F700EF10921D}" destId="{80202C44-C7C3-4418-A9C3-1A57E78BCD7F}" srcOrd="11" destOrd="0" presId="urn:microsoft.com/office/officeart/2008/layout/VerticalCurvedList"/>
    <dgm:cxn modelId="{E587D5CE-6188-AC4F-A4BC-D3C000AA7358}" type="presParOf" srcId="{E58AA444-CE90-4BC3-9C76-F700EF10921D}" destId="{B7C69628-BB3A-47E6-8441-20F9428EA692}" srcOrd="12" destOrd="0" presId="urn:microsoft.com/office/officeart/2008/layout/VerticalCurvedList"/>
    <dgm:cxn modelId="{F8A5EBC3-943A-8648-A01E-86255F0A0561}" type="presParOf" srcId="{B7C69628-BB3A-47E6-8441-20F9428EA692}" destId="{801942A2-B351-4F4E-ADE4-034AA3BFBFB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BB7BDC-CA7D-4A6A-86FC-68FBFC61E9E0}" type="doc">
      <dgm:prSet loTypeId="urn:microsoft.com/office/officeart/2008/layout/VerticalCurvedList" loCatId="list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E6C971AA-8164-4817-8D9B-941BB456EF25}">
      <dgm:prSet phldrT="[文本]"/>
      <dgm:spPr/>
      <dgm:t>
        <a:bodyPr/>
        <a:lstStyle/>
        <a:p>
          <a:r>
            <a:rPr kumimoji="1" lang="zh-CN" altLang="en-US" b="0" dirty="0">
              <a:solidFill>
                <a:schemeClr val="bg1"/>
              </a:solidFill>
            </a:rPr>
            <a:t>输入与输出的概念 </a:t>
          </a:r>
          <a:endParaRPr lang="zh-CN" altLang="en-US" b="0" dirty="0">
            <a:solidFill>
              <a:schemeClr val="bg1"/>
            </a:solidFill>
          </a:endParaRPr>
        </a:p>
      </dgm:t>
    </dgm:pt>
    <dgm:pt modelId="{176645B7-A6BF-412A-A800-9FA1AEF4B65A}" cxnId="{4EAA46E3-5CAD-40ED-B4AC-7EA58878228C}" type="parTrans">
      <dgm:prSet/>
      <dgm:spPr/>
      <dgm:t>
        <a:bodyPr/>
        <a:lstStyle/>
        <a:p>
          <a:endParaRPr lang="zh-CN" altLang="en-US" b="0">
            <a:solidFill>
              <a:schemeClr val="tx1"/>
            </a:solidFill>
          </a:endParaRPr>
        </a:p>
      </dgm:t>
    </dgm:pt>
    <dgm:pt modelId="{22C61B8C-E23E-434E-9260-F85C40860DA6}" cxnId="{4EAA46E3-5CAD-40ED-B4AC-7EA58878228C}" type="sibTrans">
      <dgm:prSet/>
      <dgm:spPr/>
      <dgm:t>
        <a:bodyPr/>
        <a:lstStyle/>
        <a:p>
          <a:endParaRPr lang="zh-CN" altLang="en-US" b="0">
            <a:solidFill>
              <a:schemeClr val="tx1"/>
            </a:solidFill>
          </a:endParaRPr>
        </a:p>
      </dgm:t>
    </dgm:pt>
    <dgm:pt modelId="{8EBE4962-E744-455B-9106-EDD3B1EF7A07}">
      <dgm:prSet phldrT="[文本]"/>
      <dgm:spPr/>
      <dgm:t>
        <a:bodyPr/>
        <a:lstStyle/>
        <a:p>
          <a:r>
            <a:rPr kumimoji="1" lang="zh-CN" altLang="en-US" b="0" dirty="0">
              <a:solidFill>
                <a:schemeClr val="tx1"/>
              </a:solidFill>
            </a:rPr>
            <a:t>格式化输出函数 </a:t>
          </a:r>
          <a:endParaRPr lang="zh-CN" altLang="en-US" b="0" dirty="0">
            <a:solidFill>
              <a:schemeClr val="tx1"/>
            </a:solidFill>
          </a:endParaRPr>
        </a:p>
      </dgm:t>
    </dgm:pt>
    <dgm:pt modelId="{641A7ED9-29DA-421A-B753-2F28E5C6B931}" cxnId="{FB0ABBD9-4649-4654-A590-01CD00995E09}" type="parTrans">
      <dgm:prSet/>
      <dgm:spPr/>
      <dgm:t>
        <a:bodyPr/>
        <a:lstStyle/>
        <a:p>
          <a:endParaRPr lang="zh-CN" altLang="en-US" b="0">
            <a:solidFill>
              <a:schemeClr val="tx1"/>
            </a:solidFill>
          </a:endParaRPr>
        </a:p>
      </dgm:t>
    </dgm:pt>
    <dgm:pt modelId="{BED4A325-1B14-460C-AA88-7CB717B20DE8}" cxnId="{FB0ABBD9-4649-4654-A590-01CD00995E09}" type="sibTrans">
      <dgm:prSet/>
      <dgm:spPr/>
      <dgm:t>
        <a:bodyPr/>
        <a:lstStyle/>
        <a:p>
          <a:endParaRPr lang="zh-CN" altLang="en-US" b="0">
            <a:solidFill>
              <a:schemeClr val="tx1"/>
            </a:solidFill>
          </a:endParaRPr>
        </a:p>
      </dgm:t>
    </dgm:pt>
    <dgm:pt modelId="{E88918F4-322C-4617-8EF0-D306D8E75572}">
      <dgm:prSet phldrT="[文本]"/>
      <dgm:spPr>
        <a:solidFill>
          <a:srgbClr val="CCFFCC"/>
        </a:solidFill>
      </dgm:spPr>
      <dgm:t>
        <a:bodyPr/>
        <a:lstStyle/>
        <a:p>
          <a:r>
            <a:rPr kumimoji="1" lang="zh-CN" altLang="en-US" b="0" dirty="0">
              <a:solidFill>
                <a:schemeClr val="tx1"/>
              </a:solidFill>
            </a:rPr>
            <a:t>格式化输入函数 </a:t>
          </a:r>
          <a:endParaRPr lang="zh-CN" altLang="en-US" b="0" dirty="0">
            <a:solidFill>
              <a:schemeClr val="tx1"/>
            </a:solidFill>
          </a:endParaRPr>
        </a:p>
      </dgm:t>
    </dgm:pt>
    <dgm:pt modelId="{A78DBA4E-654B-42A7-BC73-E48E0977729A}" cxnId="{43448B3C-E540-4C9F-A60B-C4B11C32F437}" type="parTrans">
      <dgm:prSet/>
      <dgm:spPr/>
      <dgm:t>
        <a:bodyPr/>
        <a:lstStyle/>
        <a:p>
          <a:endParaRPr lang="zh-CN" altLang="en-US" b="0">
            <a:solidFill>
              <a:schemeClr val="tx1"/>
            </a:solidFill>
          </a:endParaRPr>
        </a:p>
      </dgm:t>
    </dgm:pt>
    <dgm:pt modelId="{13E0A125-EDFA-413D-B4B4-58234ED268C6}" cxnId="{43448B3C-E540-4C9F-A60B-C4B11C32F437}" type="sibTrans">
      <dgm:prSet/>
      <dgm:spPr/>
      <dgm:t>
        <a:bodyPr/>
        <a:lstStyle/>
        <a:p>
          <a:endParaRPr lang="zh-CN" altLang="en-US" b="0">
            <a:solidFill>
              <a:schemeClr val="tx1"/>
            </a:solidFill>
          </a:endParaRPr>
        </a:p>
      </dgm:t>
    </dgm:pt>
    <dgm:pt modelId="{8CC53B64-013B-4299-ACFA-CD582365A785}">
      <dgm:prSet phldrT="[文本]"/>
      <dgm:spPr>
        <a:solidFill>
          <a:srgbClr val="FFFFCC"/>
        </a:solidFill>
      </dgm:spPr>
      <dgm:t>
        <a:bodyPr/>
        <a:lstStyle/>
        <a:p>
          <a:r>
            <a:rPr kumimoji="1" lang="zh-CN" altLang="en-US" b="0" dirty="0">
              <a:solidFill>
                <a:schemeClr val="tx1"/>
              </a:solidFill>
            </a:rPr>
            <a:t>字符的输入与输出 </a:t>
          </a:r>
          <a:endParaRPr lang="zh-CN" altLang="en-US" b="0" dirty="0">
            <a:solidFill>
              <a:schemeClr val="tx1"/>
            </a:solidFill>
          </a:endParaRPr>
        </a:p>
      </dgm:t>
    </dgm:pt>
    <dgm:pt modelId="{B21E79B3-706B-4961-8F06-5369D15271F4}" cxnId="{41CEB775-E9AD-48B5-A790-39D374CFE6B4}" type="parTrans">
      <dgm:prSet/>
      <dgm:spPr/>
      <dgm:t>
        <a:bodyPr/>
        <a:lstStyle/>
        <a:p>
          <a:endParaRPr lang="zh-CN" altLang="en-US" b="0">
            <a:solidFill>
              <a:schemeClr val="tx1"/>
            </a:solidFill>
          </a:endParaRPr>
        </a:p>
      </dgm:t>
    </dgm:pt>
    <dgm:pt modelId="{78326A55-6E19-4321-80B9-858281303452}" cxnId="{41CEB775-E9AD-48B5-A790-39D374CFE6B4}" type="sibTrans">
      <dgm:prSet/>
      <dgm:spPr/>
      <dgm:t>
        <a:bodyPr/>
        <a:lstStyle/>
        <a:p>
          <a:endParaRPr lang="zh-CN" altLang="en-US" b="0">
            <a:solidFill>
              <a:schemeClr val="tx1"/>
            </a:solidFill>
          </a:endParaRPr>
        </a:p>
      </dgm:t>
    </dgm:pt>
    <dgm:pt modelId="{C27169B2-1ABC-499F-84DF-1D964D65C794}" type="pres">
      <dgm:prSet presAssocID="{04BB7BDC-CA7D-4A6A-86FC-68FBFC61E9E0}" presName="Name0" presStyleCnt="0">
        <dgm:presLayoutVars>
          <dgm:chMax val="7"/>
          <dgm:chPref val="7"/>
          <dgm:dir/>
        </dgm:presLayoutVars>
      </dgm:prSet>
      <dgm:spPr/>
    </dgm:pt>
    <dgm:pt modelId="{B1C65363-3966-4681-8AB0-E2A4D46D33CE}" type="pres">
      <dgm:prSet presAssocID="{04BB7BDC-CA7D-4A6A-86FC-68FBFC61E9E0}" presName="Name1" presStyleCnt="0"/>
      <dgm:spPr/>
    </dgm:pt>
    <dgm:pt modelId="{9133972B-D703-4838-9C8E-2AEA1B004691}" type="pres">
      <dgm:prSet presAssocID="{04BB7BDC-CA7D-4A6A-86FC-68FBFC61E9E0}" presName="cycle" presStyleCnt="0"/>
      <dgm:spPr/>
    </dgm:pt>
    <dgm:pt modelId="{8D55C255-61B0-4454-AFD0-7BF38C19F74A}" type="pres">
      <dgm:prSet presAssocID="{04BB7BDC-CA7D-4A6A-86FC-68FBFC61E9E0}" presName="srcNode" presStyleLbl="node1" presStyleIdx="0" presStyleCnt="4"/>
      <dgm:spPr/>
    </dgm:pt>
    <dgm:pt modelId="{E1F5B55E-10F2-4AF5-A99C-8D9E3466BFBF}" type="pres">
      <dgm:prSet presAssocID="{04BB7BDC-CA7D-4A6A-86FC-68FBFC61E9E0}" presName="conn" presStyleLbl="parChTrans1D2" presStyleIdx="0" presStyleCnt="1"/>
      <dgm:spPr/>
    </dgm:pt>
    <dgm:pt modelId="{22653A0B-BFDE-4F77-9142-99285F9996AE}" type="pres">
      <dgm:prSet presAssocID="{04BB7BDC-CA7D-4A6A-86FC-68FBFC61E9E0}" presName="extraNode" presStyleLbl="node1" presStyleIdx="0" presStyleCnt="4"/>
      <dgm:spPr/>
    </dgm:pt>
    <dgm:pt modelId="{EFA51125-0366-4FA9-AB5F-B3C74414D528}" type="pres">
      <dgm:prSet presAssocID="{04BB7BDC-CA7D-4A6A-86FC-68FBFC61E9E0}" presName="dstNode" presStyleLbl="node1" presStyleIdx="0" presStyleCnt="4"/>
      <dgm:spPr/>
    </dgm:pt>
    <dgm:pt modelId="{6996309B-B112-433A-A3E9-D174316429B1}" type="pres">
      <dgm:prSet presAssocID="{E6C971AA-8164-4817-8D9B-941BB456EF25}" presName="text_1" presStyleLbl="node1" presStyleIdx="0" presStyleCnt="4">
        <dgm:presLayoutVars>
          <dgm:bulletEnabled val="1"/>
        </dgm:presLayoutVars>
      </dgm:prSet>
      <dgm:spPr/>
    </dgm:pt>
    <dgm:pt modelId="{32606C9D-7F7B-4AE0-BE76-FBFC80891E88}" type="pres">
      <dgm:prSet presAssocID="{E6C971AA-8164-4817-8D9B-941BB456EF25}" presName="accent_1" presStyleCnt="0"/>
      <dgm:spPr/>
    </dgm:pt>
    <dgm:pt modelId="{1244C55C-557D-4F6B-8BD6-8323927B0AFB}" type="pres">
      <dgm:prSet presAssocID="{E6C971AA-8164-4817-8D9B-941BB456EF25}" presName="accentRepeatNode" presStyleLbl="solidFgAcc1" presStyleIdx="0" presStyleCnt="4" custLinFactNeighborX="-5645" custLinFactNeighborY="-796"/>
      <dgm:spPr>
        <a:solidFill>
          <a:schemeClr val="accent2">
            <a:lumMod val="60000"/>
            <a:lumOff val="40000"/>
          </a:schemeClr>
        </a:solidFill>
        <a:ln>
          <a:solidFill>
            <a:schemeClr val="bg1"/>
          </a:solidFill>
        </a:ln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convex"/>
          <a:contourClr>
            <a:schemeClr val="bg1"/>
          </a:contourClr>
        </a:sp3d>
      </dgm:spPr>
    </dgm:pt>
    <dgm:pt modelId="{788A7120-4CBC-4709-8BF2-47E7714A8418}" type="pres">
      <dgm:prSet presAssocID="{8EBE4962-E744-455B-9106-EDD3B1EF7A07}" presName="text_2" presStyleLbl="node1" presStyleIdx="1" presStyleCnt="4">
        <dgm:presLayoutVars>
          <dgm:bulletEnabled val="1"/>
        </dgm:presLayoutVars>
      </dgm:prSet>
      <dgm:spPr/>
    </dgm:pt>
    <dgm:pt modelId="{184A0572-1F2C-41A1-AE69-9D0D77DFB602}" type="pres">
      <dgm:prSet presAssocID="{8EBE4962-E744-455B-9106-EDD3B1EF7A07}" presName="accent_2" presStyleCnt="0"/>
      <dgm:spPr/>
    </dgm:pt>
    <dgm:pt modelId="{D7F46F73-F80B-4C9D-99E9-00364587E255}" type="pres">
      <dgm:prSet presAssocID="{8EBE4962-E744-455B-9106-EDD3B1EF7A07}" presName="accentRepeatNode" presStyleLbl="solidFgAcc1" presStyleIdx="1" presStyleCnt="4" custLinFactNeighborX="-5645" custLinFactNeighborY="-796"/>
      <dgm:spPr>
        <a:solidFill>
          <a:schemeClr val="accent1">
            <a:lumMod val="75000"/>
          </a:schemeClr>
        </a:solidFill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convex"/>
          <a:contourClr>
            <a:schemeClr val="bg1"/>
          </a:contourClr>
        </a:sp3d>
      </dgm:spPr>
    </dgm:pt>
    <dgm:pt modelId="{4295CD5B-65C8-4658-A916-9D4A35D42EA6}" type="pres">
      <dgm:prSet presAssocID="{E88918F4-322C-4617-8EF0-D306D8E75572}" presName="text_3" presStyleLbl="node1" presStyleIdx="2" presStyleCnt="4">
        <dgm:presLayoutVars>
          <dgm:bulletEnabled val="1"/>
        </dgm:presLayoutVars>
      </dgm:prSet>
      <dgm:spPr/>
    </dgm:pt>
    <dgm:pt modelId="{5976A8B7-8FB8-4BC1-A6BA-36596130DE49}" type="pres">
      <dgm:prSet presAssocID="{E88918F4-322C-4617-8EF0-D306D8E75572}" presName="accent_3" presStyleCnt="0"/>
      <dgm:spPr/>
    </dgm:pt>
    <dgm:pt modelId="{5A2DDB6D-36BD-4D34-933A-FFC061DA5BDF}" type="pres">
      <dgm:prSet presAssocID="{E88918F4-322C-4617-8EF0-D306D8E75572}" presName="accentRepeatNode" presStyleLbl="solidFgAcc1" presStyleIdx="2" presStyleCnt="4" custLinFactNeighborX="-5645" custLinFactNeighborY="-796"/>
      <dgm:spPr>
        <a:solidFill>
          <a:schemeClr val="accent1">
            <a:lumMod val="60000"/>
            <a:lumOff val="40000"/>
          </a:schemeClr>
        </a:solidFill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convex"/>
          <a:contourClr>
            <a:schemeClr val="bg1"/>
          </a:contourClr>
        </a:sp3d>
      </dgm:spPr>
    </dgm:pt>
    <dgm:pt modelId="{557DD76D-50B7-4B84-973F-44E508D0438C}" type="pres">
      <dgm:prSet presAssocID="{8CC53B64-013B-4299-ACFA-CD582365A785}" presName="text_4" presStyleLbl="node1" presStyleIdx="3" presStyleCnt="4">
        <dgm:presLayoutVars>
          <dgm:bulletEnabled val="1"/>
        </dgm:presLayoutVars>
      </dgm:prSet>
      <dgm:spPr/>
    </dgm:pt>
    <dgm:pt modelId="{46E2DB3D-6CB3-4E43-8E37-9B87C185FA1B}" type="pres">
      <dgm:prSet presAssocID="{8CC53B64-013B-4299-ACFA-CD582365A785}" presName="accent_4" presStyleCnt="0"/>
      <dgm:spPr/>
    </dgm:pt>
    <dgm:pt modelId="{6A35972E-1FB1-4427-A69A-34C24FB2E03D}" type="pres">
      <dgm:prSet presAssocID="{8CC53B64-013B-4299-ACFA-CD582365A785}" presName="accentRepeatNode" presStyleLbl="solidFgAcc1" presStyleIdx="3" presStyleCnt="4"/>
      <dgm:spPr>
        <a:solidFill>
          <a:srgbClr val="FFC000"/>
        </a:solidFill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convex"/>
          <a:contourClr>
            <a:schemeClr val="bg1"/>
          </a:contourClr>
        </a:sp3d>
      </dgm:spPr>
    </dgm:pt>
  </dgm:ptLst>
  <dgm:cxnLst>
    <dgm:cxn modelId="{43448B3C-E540-4C9F-A60B-C4B11C32F437}" srcId="{04BB7BDC-CA7D-4A6A-86FC-68FBFC61E9E0}" destId="{E88918F4-322C-4617-8EF0-D306D8E75572}" srcOrd="2" destOrd="0" parTransId="{A78DBA4E-654B-42A7-BC73-E48E0977729A}" sibTransId="{13E0A125-EDFA-413D-B4B4-58234ED268C6}"/>
    <dgm:cxn modelId="{F4C39D3C-C6E0-FE4F-AD52-85148CBD704C}" type="presOf" srcId="{E6C971AA-8164-4817-8D9B-941BB456EF25}" destId="{6996309B-B112-433A-A3E9-D174316429B1}" srcOrd="0" destOrd="0" presId="urn:microsoft.com/office/officeart/2008/layout/VerticalCurvedList"/>
    <dgm:cxn modelId="{166F2349-7EB5-F849-AFEB-2BA9057D0A64}" type="presOf" srcId="{8EBE4962-E744-455B-9106-EDD3B1EF7A07}" destId="{788A7120-4CBC-4709-8BF2-47E7714A8418}" srcOrd="0" destOrd="0" presId="urn:microsoft.com/office/officeart/2008/layout/VerticalCurvedList"/>
    <dgm:cxn modelId="{B1480E53-AD2A-FB4D-BC80-EFDD384BC671}" type="presOf" srcId="{04BB7BDC-CA7D-4A6A-86FC-68FBFC61E9E0}" destId="{C27169B2-1ABC-499F-84DF-1D964D65C794}" srcOrd="0" destOrd="0" presId="urn:microsoft.com/office/officeart/2008/layout/VerticalCurvedList"/>
    <dgm:cxn modelId="{41CEB775-E9AD-48B5-A790-39D374CFE6B4}" srcId="{04BB7BDC-CA7D-4A6A-86FC-68FBFC61E9E0}" destId="{8CC53B64-013B-4299-ACFA-CD582365A785}" srcOrd="3" destOrd="0" parTransId="{B21E79B3-706B-4961-8F06-5369D15271F4}" sibTransId="{78326A55-6E19-4321-80B9-858281303452}"/>
    <dgm:cxn modelId="{1C331F88-10BD-4B46-A84E-7C59A24F459B}" type="presOf" srcId="{22C61B8C-E23E-434E-9260-F85C40860DA6}" destId="{E1F5B55E-10F2-4AF5-A99C-8D9E3466BFBF}" srcOrd="0" destOrd="0" presId="urn:microsoft.com/office/officeart/2008/layout/VerticalCurvedList"/>
    <dgm:cxn modelId="{C558208D-8D56-A848-B51A-C6C41A23219B}" type="presOf" srcId="{E88918F4-322C-4617-8EF0-D306D8E75572}" destId="{4295CD5B-65C8-4658-A916-9D4A35D42EA6}" srcOrd="0" destOrd="0" presId="urn:microsoft.com/office/officeart/2008/layout/VerticalCurvedList"/>
    <dgm:cxn modelId="{FB0ABBD9-4649-4654-A590-01CD00995E09}" srcId="{04BB7BDC-CA7D-4A6A-86FC-68FBFC61E9E0}" destId="{8EBE4962-E744-455B-9106-EDD3B1EF7A07}" srcOrd="1" destOrd="0" parTransId="{641A7ED9-29DA-421A-B753-2F28E5C6B931}" sibTransId="{BED4A325-1B14-460C-AA88-7CB717B20DE8}"/>
    <dgm:cxn modelId="{B3338FE0-B6D6-6C44-B68C-CC4E010A49B5}" type="presOf" srcId="{8CC53B64-013B-4299-ACFA-CD582365A785}" destId="{557DD76D-50B7-4B84-973F-44E508D0438C}" srcOrd="0" destOrd="0" presId="urn:microsoft.com/office/officeart/2008/layout/VerticalCurvedList"/>
    <dgm:cxn modelId="{4EAA46E3-5CAD-40ED-B4AC-7EA58878228C}" srcId="{04BB7BDC-CA7D-4A6A-86FC-68FBFC61E9E0}" destId="{E6C971AA-8164-4817-8D9B-941BB456EF25}" srcOrd="0" destOrd="0" parTransId="{176645B7-A6BF-412A-A800-9FA1AEF4B65A}" sibTransId="{22C61B8C-E23E-434E-9260-F85C40860DA6}"/>
    <dgm:cxn modelId="{D6E8EAA7-7F60-044E-BEB3-57A49522ACA6}" type="presParOf" srcId="{C27169B2-1ABC-499F-84DF-1D964D65C794}" destId="{B1C65363-3966-4681-8AB0-E2A4D46D33CE}" srcOrd="0" destOrd="0" presId="urn:microsoft.com/office/officeart/2008/layout/VerticalCurvedList"/>
    <dgm:cxn modelId="{22DE61D5-21E0-B848-9E51-72578610B68C}" type="presParOf" srcId="{B1C65363-3966-4681-8AB0-E2A4D46D33CE}" destId="{9133972B-D703-4838-9C8E-2AEA1B004691}" srcOrd="0" destOrd="0" presId="urn:microsoft.com/office/officeart/2008/layout/VerticalCurvedList"/>
    <dgm:cxn modelId="{EE47F65F-F61A-A24D-8371-30D63A6CC9B0}" type="presParOf" srcId="{9133972B-D703-4838-9C8E-2AEA1B004691}" destId="{8D55C255-61B0-4454-AFD0-7BF38C19F74A}" srcOrd="0" destOrd="0" presId="urn:microsoft.com/office/officeart/2008/layout/VerticalCurvedList"/>
    <dgm:cxn modelId="{11C98BBC-65FE-624A-A0EA-DE27718976E5}" type="presParOf" srcId="{9133972B-D703-4838-9C8E-2AEA1B004691}" destId="{E1F5B55E-10F2-4AF5-A99C-8D9E3466BFBF}" srcOrd="1" destOrd="0" presId="urn:microsoft.com/office/officeart/2008/layout/VerticalCurvedList"/>
    <dgm:cxn modelId="{6F5DE237-9596-B646-A189-FBE2F538E8FE}" type="presParOf" srcId="{9133972B-D703-4838-9C8E-2AEA1B004691}" destId="{22653A0B-BFDE-4F77-9142-99285F9996AE}" srcOrd="2" destOrd="0" presId="urn:microsoft.com/office/officeart/2008/layout/VerticalCurvedList"/>
    <dgm:cxn modelId="{E06C10E8-8B82-2B49-AE14-5BC3F5162367}" type="presParOf" srcId="{9133972B-D703-4838-9C8E-2AEA1B004691}" destId="{EFA51125-0366-4FA9-AB5F-B3C74414D528}" srcOrd="3" destOrd="0" presId="urn:microsoft.com/office/officeart/2008/layout/VerticalCurvedList"/>
    <dgm:cxn modelId="{BC08998F-14C8-374C-A92D-77523DEE43DA}" type="presParOf" srcId="{B1C65363-3966-4681-8AB0-E2A4D46D33CE}" destId="{6996309B-B112-433A-A3E9-D174316429B1}" srcOrd="1" destOrd="0" presId="urn:microsoft.com/office/officeart/2008/layout/VerticalCurvedList"/>
    <dgm:cxn modelId="{E40CC061-7DFB-2A40-951D-2C420B9BECE9}" type="presParOf" srcId="{B1C65363-3966-4681-8AB0-E2A4D46D33CE}" destId="{32606C9D-7F7B-4AE0-BE76-FBFC80891E88}" srcOrd="2" destOrd="0" presId="urn:microsoft.com/office/officeart/2008/layout/VerticalCurvedList"/>
    <dgm:cxn modelId="{E413EBE1-09F1-7847-9C61-E6573EC15BDA}" type="presParOf" srcId="{32606C9D-7F7B-4AE0-BE76-FBFC80891E88}" destId="{1244C55C-557D-4F6B-8BD6-8323927B0AFB}" srcOrd="0" destOrd="0" presId="urn:microsoft.com/office/officeart/2008/layout/VerticalCurvedList"/>
    <dgm:cxn modelId="{15DB7114-E832-A040-9074-712A22CAA02B}" type="presParOf" srcId="{B1C65363-3966-4681-8AB0-E2A4D46D33CE}" destId="{788A7120-4CBC-4709-8BF2-47E7714A8418}" srcOrd="3" destOrd="0" presId="urn:microsoft.com/office/officeart/2008/layout/VerticalCurvedList"/>
    <dgm:cxn modelId="{B849AC55-9C9B-F140-9268-B7381776CF05}" type="presParOf" srcId="{B1C65363-3966-4681-8AB0-E2A4D46D33CE}" destId="{184A0572-1F2C-41A1-AE69-9D0D77DFB602}" srcOrd="4" destOrd="0" presId="urn:microsoft.com/office/officeart/2008/layout/VerticalCurvedList"/>
    <dgm:cxn modelId="{DA30611B-1DA1-124D-9D4D-17B6BA78C46B}" type="presParOf" srcId="{184A0572-1F2C-41A1-AE69-9D0D77DFB602}" destId="{D7F46F73-F80B-4C9D-99E9-00364587E255}" srcOrd="0" destOrd="0" presId="urn:microsoft.com/office/officeart/2008/layout/VerticalCurvedList"/>
    <dgm:cxn modelId="{F5BB4F13-969F-D848-8376-C22A7A6A86E0}" type="presParOf" srcId="{B1C65363-3966-4681-8AB0-E2A4D46D33CE}" destId="{4295CD5B-65C8-4658-A916-9D4A35D42EA6}" srcOrd="5" destOrd="0" presId="urn:microsoft.com/office/officeart/2008/layout/VerticalCurvedList"/>
    <dgm:cxn modelId="{63B5B24B-27DC-E14A-8840-9E9C0A119223}" type="presParOf" srcId="{B1C65363-3966-4681-8AB0-E2A4D46D33CE}" destId="{5976A8B7-8FB8-4BC1-A6BA-36596130DE49}" srcOrd="6" destOrd="0" presId="urn:microsoft.com/office/officeart/2008/layout/VerticalCurvedList"/>
    <dgm:cxn modelId="{F66AEDF8-8C1B-4D4B-BC86-4BCBE0F6E04D}" type="presParOf" srcId="{5976A8B7-8FB8-4BC1-A6BA-36596130DE49}" destId="{5A2DDB6D-36BD-4D34-933A-FFC061DA5BDF}" srcOrd="0" destOrd="0" presId="urn:microsoft.com/office/officeart/2008/layout/VerticalCurvedList"/>
    <dgm:cxn modelId="{5D54E0D3-1046-F24A-8FD1-AF58FEB64ACE}" type="presParOf" srcId="{B1C65363-3966-4681-8AB0-E2A4D46D33CE}" destId="{557DD76D-50B7-4B84-973F-44E508D0438C}" srcOrd="7" destOrd="0" presId="urn:microsoft.com/office/officeart/2008/layout/VerticalCurvedList"/>
    <dgm:cxn modelId="{E598BA80-4C68-BB44-9F1C-CF9A71300985}" type="presParOf" srcId="{B1C65363-3966-4681-8AB0-E2A4D46D33CE}" destId="{46E2DB3D-6CB3-4E43-8E37-9B87C185FA1B}" srcOrd="8" destOrd="0" presId="urn:microsoft.com/office/officeart/2008/layout/VerticalCurvedList"/>
    <dgm:cxn modelId="{6F08997C-D58A-1B48-8BE5-EAC345682831}" type="presParOf" srcId="{46E2DB3D-6CB3-4E43-8E37-9B87C185FA1B}" destId="{6A35972E-1FB1-4427-A69A-34C24FB2E03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6096000" cy="4064000"/>
        <a:chOff x="0" y="0"/>
        <a:chExt cx="6096000" cy="4064000"/>
      </a:xfrm>
    </dsp:grpSpPr>
    <dsp:sp modelId="{E1F5B55E-10F2-4AF5-A99C-8D9E3466BFBF}">
      <dsp:nvSpPr>
        <dsp:cNvPr id="4" name="空心弧 3"/>
        <dsp:cNvSpPr/>
      </dsp:nvSpPr>
      <dsp:spPr bwMode="white">
        <a:xfrm>
          <a:off x="-4551749" y="-717008"/>
          <a:ext cx="5498016" cy="5498016"/>
        </a:xfrm>
        <a:prstGeom prst="blockArc">
          <a:avLst>
            <a:gd name="adj1" fmla="val 18900000"/>
            <a:gd name="adj2" fmla="val 2700000"/>
            <a:gd name="adj3" fmla="val 329"/>
          </a:avLst>
        </a:prstGeom>
        <a:sp3d z="-40000" prstMaterial="matte"/>
      </dsp:spPr>
      <dsp:style>
        <a:lnRef idx="2">
          <a:schemeClr val="accent3"/>
        </a:lnRef>
        <a:fillRef idx="0">
          <a:schemeClr val="accent2">
            <a:tint val="90000"/>
          </a:schemeClr>
        </a:fillRef>
        <a:effectRef idx="0">
          <a:scrgbClr r="0" g="0" b="0"/>
        </a:effectRef>
        <a:fontRef idx="minor"/>
      </dsp:style>
      <dsp:txXfrm>
        <a:off x="-4551749" y="-717008"/>
        <a:ext cx="5498016" cy="5498016"/>
      </dsp:txXfrm>
    </dsp:sp>
    <dsp:sp modelId="{6996309B-B112-433A-A3E9-D174316429B1}">
      <dsp:nvSpPr>
        <dsp:cNvPr id="7" name="矩形 6"/>
        <dsp:cNvSpPr/>
      </dsp:nvSpPr>
      <dsp:spPr bwMode="white">
        <a:xfrm>
          <a:off x="515315" y="312440"/>
          <a:ext cx="5580685" cy="625206"/>
        </a:xfrm>
        <a:prstGeom prst="rect">
          <a:avLst/>
        </a:prstGeom>
        <a:sp3d prstMaterial="plastic">
          <a:bevelT w="127000" h="25400" prst="relaxedInset"/>
        </a:sp3d>
      </dsp:spPr>
      <dsp:style>
        <a:lnRef idx="0">
          <a:schemeClr val="lt1"/>
        </a:lnRef>
        <a:fillRef idx="3">
          <a:schemeClr val="accent2">
            <a:hueOff val="0"/>
            <a:satOff val="0"/>
            <a:lumOff val="0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496257" tIns="76200" rIns="76200" bIns="76200" anchor="ctr"/>
        <a:lstStyle>
          <a:lvl1pPr algn="l">
            <a:defRPr sz="3000"/>
          </a:lvl1pPr>
          <a:lvl2pPr marL="228600" indent="-228600" algn="l">
            <a:defRPr sz="2300"/>
          </a:lvl2pPr>
          <a:lvl3pPr marL="457200" indent="-228600" algn="l">
            <a:defRPr sz="2300"/>
          </a:lvl3pPr>
          <a:lvl4pPr marL="685800" indent="-228600" algn="l">
            <a:defRPr sz="2300"/>
          </a:lvl4pPr>
          <a:lvl5pPr marL="914400" indent="-228600" algn="l">
            <a:defRPr sz="2300"/>
          </a:lvl5pPr>
          <a:lvl6pPr marL="1143000" indent="-228600" algn="l">
            <a:defRPr sz="2300"/>
          </a:lvl6pPr>
          <a:lvl7pPr marL="1371600" indent="-228600" algn="l">
            <a:defRPr sz="2300"/>
          </a:lvl7pPr>
          <a:lvl8pPr marL="1600200" indent="-228600" algn="l">
            <a:defRPr sz="2300"/>
          </a:lvl8pPr>
          <a:lvl9pPr marL="1828800" indent="-228600" algn="l">
            <a:defRPr sz="2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latin typeface="Times New Roman" panose="02020603050405020304" charset="0"/>
              <a:ea typeface="宋体" panose="02010600030101010101" pitchFamily="2" charset="-122"/>
            </a:rPr>
            <a:t>字符集 </a:t>
          </a:r>
          <a:r>
            <a:rPr lang="en-US" altLang="zh-CN" dirty="0">
              <a:latin typeface="Times New Roman" panose="02020603050405020304" charset="0"/>
              <a:ea typeface="宋体" panose="02010600030101010101" pitchFamily="2" charset="-122"/>
            </a:rPr>
            <a:t>character</a:t>
          </a:r>
          <a:endParaRPr lang="zh-CN" altLang="en-US" dirty="0"/>
        </a:p>
      </dsp:txBody>
      <dsp:txXfrm>
        <a:off x="515315" y="312440"/>
        <a:ext cx="5580685" cy="625206"/>
      </dsp:txXfrm>
    </dsp:sp>
    <dsp:sp modelId="{1244C55C-557D-4F6B-8BD6-8323927B0AFB}">
      <dsp:nvSpPr>
        <dsp:cNvPr id="8" name="椭圆 7"/>
        <dsp:cNvSpPr/>
      </dsp:nvSpPr>
      <dsp:spPr bwMode="white">
        <a:xfrm>
          <a:off x="80446" y="228069"/>
          <a:ext cx="781507" cy="781507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>
          <a:solidFill>
            <a:schemeClr val="bg1"/>
          </a:solidFill>
        </a:ln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convex"/>
          <a:contourClr>
            <a:schemeClr val="bg1"/>
          </a:contourClr>
        </a:sp3d>
      </dsp:spPr>
      <dsp:style>
        <a:lnRef idx="1">
          <a:schemeClr val="accent2">
            <a:hueOff val="0"/>
            <a:satOff val="0"/>
            <a:lumOff val="0"/>
            <a:alpha val="100000"/>
          </a:schemeClr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80446" y="228069"/>
        <a:ext cx="781507" cy="781507"/>
      </dsp:txXfrm>
    </dsp:sp>
    <dsp:sp modelId="{788A7120-4CBC-4709-8BF2-47E7714A8418}">
      <dsp:nvSpPr>
        <dsp:cNvPr id="9" name="矩形 8"/>
        <dsp:cNvSpPr/>
      </dsp:nvSpPr>
      <dsp:spPr bwMode="white">
        <a:xfrm>
          <a:off x="873760" y="1250412"/>
          <a:ext cx="5222240" cy="625206"/>
        </a:xfrm>
        <a:prstGeom prst="rect">
          <a:avLst/>
        </a:prstGeom>
        <a:sp3d prstMaterial="plastic">
          <a:bevelT w="127000" h="25400" prst="relaxedInset"/>
        </a:sp3d>
      </dsp:spPr>
      <dsp:style>
        <a:lnRef idx="0">
          <a:schemeClr val="lt1"/>
        </a:lnRef>
        <a:fillRef idx="3">
          <a:schemeClr val="accent2">
            <a:hueOff val="-4479999"/>
            <a:satOff val="-21045"/>
            <a:lumOff val="9935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496257" tIns="76200" rIns="76200" bIns="76200" anchor="ctr"/>
        <a:lstStyle>
          <a:lvl1pPr algn="l">
            <a:defRPr sz="3000"/>
          </a:lvl1pPr>
          <a:lvl2pPr marL="228600" indent="-228600" algn="l">
            <a:defRPr sz="2300"/>
          </a:lvl2pPr>
          <a:lvl3pPr marL="457200" indent="-228600" algn="l">
            <a:defRPr sz="2300"/>
          </a:lvl3pPr>
          <a:lvl4pPr marL="685800" indent="-228600" algn="l">
            <a:defRPr sz="2300"/>
          </a:lvl4pPr>
          <a:lvl5pPr marL="914400" indent="-228600" algn="l">
            <a:defRPr sz="2300"/>
          </a:lvl5pPr>
          <a:lvl6pPr marL="1143000" indent="-228600" algn="l">
            <a:defRPr sz="2300"/>
          </a:lvl6pPr>
          <a:lvl7pPr marL="1371600" indent="-228600" algn="l">
            <a:defRPr sz="2300"/>
          </a:lvl7pPr>
          <a:lvl8pPr marL="1600200" indent="-228600" algn="l">
            <a:defRPr sz="2300"/>
          </a:lvl8pPr>
          <a:lvl9pPr marL="1828800" indent="-228600" algn="l">
            <a:defRPr sz="2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rPr>
            <a:t>标识符 </a:t>
          </a:r>
          <a:r>
            <a:rPr lang="en-US" altLang="zh-CN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rPr>
            <a:t>identifier</a:t>
          </a:r>
          <a:endParaRPr lang="zh-CN" altLang="en-US" dirty="0">
            <a:solidFill>
              <a:schemeClr val="tx1"/>
            </a:solidFill>
          </a:endParaRPr>
        </a:p>
      </dsp:txBody>
      <dsp:txXfrm>
        <a:off x="873760" y="1250412"/>
        <a:ext cx="5222240" cy="625206"/>
      </dsp:txXfrm>
    </dsp:sp>
    <dsp:sp modelId="{D7F46F73-F80B-4C9D-99E9-00364587E255}">
      <dsp:nvSpPr>
        <dsp:cNvPr id="10" name="椭圆 9"/>
        <dsp:cNvSpPr/>
      </dsp:nvSpPr>
      <dsp:spPr bwMode="white">
        <a:xfrm>
          <a:off x="438890" y="1166040"/>
          <a:ext cx="781507" cy="781507"/>
        </a:xfrm>
        <a:prstGeom prst="ellipse">
          <a:avLst/>
        </a:prstGeom>
        <a:solidFill>
          <a:schemeClr val="accent1">
            <a:lumMod val="75000"/>
          </a:schemeClr>
        </a:solidFill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convex"/>
          <a:contourClr>
            <a:schemeClr val="bg1"/>
          </a:contourClr>
        </a:sp3d>
      </dsp:spPr>
      <dsp:style>
        <a:lnRef idx="1">
          <a:schemeClr val="accent2">
            <a:hueOff val="-4479999"/>
            <a:satOff val="-21045"/>
            <a:lumOff val="9935"/>
            <a:alpha val="100000"/>
          </a:schemeClr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438890" y="1166040"/>
        <a:ext cx="781507" cy="781507"/>
      </dsp:txXfrm>
    </dsp:sp>
    <dsp:sp modelId="{4295CD5B-65C8-4658-A916-9D4A35D42EA6}">
      <dsp:nvSpPr>
        <dsp:cNvPr id="11" name="矩形 10"/>
        <dsp:cNvSpPr/>
      </dsp:nvSpPr>
      <dsp:spPr bwMode="white">
        <a:xfrm>
          <a:off x="873760" y="2188383"/>
          <a:ext cx="5222240" cy="625206"/>
        </a:xfrm>
        <a:prstGeom prst="rect">
          <a:avLst/>
        </a:prstGeom>
        <a:solidFill>
          <a:srgbClr val="CCFFCC"/>
        </a:solidFill>
        <a:sp3d prstMaterial="plastic">
          <a:bevelT w="127000" h="25400" prst="relaxedInset"/>
        </a:sp3d>
      </dsp:spPr>
      <dsp:style>
        <a:lnRef idx="0">
          <a:schemeClr val="lt1"/>
        </a:lnRef>
        <a:fillRef idx="3">
          <a:schemeClr val="accent2">
            <a:hueOff val="-8959999"/>
            <a:satOff val="-42091"/>
            <a:lumOff val="19869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496257" tIns="76200" rIns="76200" bIns="76200" anchor="ctr"/>
        <a:lstStyle>
          <a:lvl1pPr algn="l">
            <a:defRPr sz="3000"/>
          </a:lvl1pPr>
          <a:lvl2pPr marL="228600" indent="-228600" algn="l">
            <a:defRPr sz="2300"/>
          </a:lvl2pPr>
          <a:lvl3pPr marL="457200" indent="-228600" algn="l">
            <a:defRPr sz="2300"/>
          </a:lvl3pPr>
          <a:lvl4pPr marL="685800" indent="-228600" algn="l">
            <a:defRPr sz="2300"/>
          </a:lvl4pPr>
          <a:lvl5pPr marL="914400" indent="-228600" algn="l">
            <a:defRPr sz="2300"/>
          </a:lvl5pPr>
          <a:lvl6pPr marL="1143000" indent="-228600" algn="l">
            <a:defRPr sz="2300"/>
          </a:lvl6pPr>
          <a:lvl7pPr marL="1371600" indent="-228600" algn="l">
            <a:defRPr sz="2300"/>
          </a:lvl7pPr>
          <a:lvl8pPr marL="1600200" indent="-228600" algn="l">
            <a:defRPr sz="2300"/>
          </a:lvl8pPr>
          <a:lvl9pPr marL="1828800" indent="-228600" algn="l">
            <a:defRPr sz="2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rPr>
            <a:t>关键字 </a:t>
          </a:r>
          <a:r>
            <a:rPr lang="en-US" altLang="zh-CN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rPr>
            <a:t>keyword</a:t>
          </a:r>
          <a:endParaRPr lang="zh-CN" altLang="en-US" dirty="0">
            <a:solidFill>
              <a:schemeClr val="tx1"/>
            </a:solidFill>
          </a:endParaRPr>
        </a:p>
      </dsp:txBody>
      <dsp:txXfrm>
        <a:off x="873760" y="2188383"/>
        <a:ext cx="5222240" cy="625206"/>
      </dsp:txXfrm>
    </dsp:sp>
    <dsp:sp modelId="{5A2DDB6D-36BD-4D34-933A-FFC061DA5BDF}">
      <dsp:nvSpPr>
        <dsp:cNvPr id="12" name="椭圆 11"/>
        <dsp:cNvSpPr/>
      </dsp:nvSpPr>
      <dsp:spPr bwMode="white">
        <a:xfrm>
          <a:off x="438890" y="2104011"/>
          <a:ext cx="781507" cy="781507"/>
        </a:xfrm>
        <a:prstGeom prst="ellipse">
          <a:avLst/>
        </a:prstGeom>
        <a:solidFill>
          <a:srgbClr val="92D050"/>
        </a:solidFill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convex"/>
          <a:contourClr>
            <a:schemeClr val="bg1"/>
          </a:contourClr>
        </a:sp3d>
      </dsp:spPr>
      <dsp:style>
        <a:lnRef idx="1">
          <a:schemeClr val="accent2">
            <a:hueOff val="-8959999"/>
            <a:satOff val="-42091"/>
            <a:lumOff val="19869"/>
            <a:alpha val="100000"/>
          </a:schemeClr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438890" y="2104011"/>
        <a:ext cx="781507" cy="781507"/>
      </dsp:txXfrm>
    </dsp:sp>
    <dsp:sp modelId="{557DD76D-50B7-4B84-973F-44E508D0438C}">
      <dsp:nvSpPr>
        <dsp:cNvPr id="13" name="矩形 12"/>
        <dsp:cNvSpPr/>
      </dsp:nvSpPr>
      <dsp:spPr bwMode="white">
        <a:xfrm>
          <a:off x="515315" y="3126354"/>
          <a:ext cx="5580685" cy="625206"/>
        </a:xfrm>
        <a:prstGeom prst="rect">
          <a:avLst/>
        </a:prstGeom>
        <a:solidFill>
          <a:srgbClr val="FFFFCC"/>
        </a:solidFill>
        <a:sp3d prstMaterial="plastic">
          <a:bevelT w="127000" h="25400" prst="relaxedInset"/>
        </a:sp3d>
      </dsp:spPr>
      <dsp:style>
        <a:lnRef idx="0">
          <a:schemeClr val="lt1"/>
        </a:lnRef>
        <a:fillRef idx="3">
          <a:schemeClr val="accent2">
            <a:hueOff val="-13440000"/>
            <a:satOff val="-63136"/>
            <a:lumOff val="29804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496257" tIns="76200" rIns="76200" bIns="76200" anchor="ctr"/>
        <a:lstStyle>
          <a:lvl1pPr algn="l">
            <a:defRPr sz="3000"/>
          </a:lvl1pPr>
          <a:lvl2pPr marL="228600" indent="-228600" algn="l">
            <a:defRPr sz="2300"/>
          </a:lvl2pPr>
          <a:lvl3pPr marL="457200" indent="-228600" algn="l">
            <a:defRPr sz="2300"/>
          </a:lvl3pPr>
          <a:lvl4pPr marL="685800" indent="-228600" algn="l">
            <a:defRPr sz="2300"/>
          </a:lvl4pPr>
          <a:lvl5pPr marL="914400" indent="-228600" algn="l">
            <a:defRPr sz="2300"/>
          </a:lvl5pPr>
          <a:lvl6pPr marL="1143000" indent="-228600" algn="l">
            <a:defRPr sz="2300"/>
          </a:lvl6pPr>
          <a:lvl7pPr marL="1371600" indent="-228600" algn="l">
            <a:defRPr sz="2300"/>
          </a:lvl7pPr>
          <a:lvl8pPr marL="1600200" indent="-228600" algn="l">
            <a:defRPr sz="2300"/>
          </a:lvl8pPr>
          <a:lvl9pPr marL="1828800" indent="-228600" algn="l">
            <a:defRPr sz="2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rPr>
            <a:t>语句    </a:t>
          </a:r>
          <a:r>
            <a:rPr lang="en-US" altLang="zh-CN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rPr>
            <a:t>statement</a:t>
          </a:r>
          <a:endParaRPr lang="zh-CN" altLang="en-US" dirty="0">
            <a:solidFill>
              <a:schemeClr val="tx1"/>
            </a:solidFill>
          </a:endParaRPr>
        </a:p>
      </dsp:txBody>
      <dsp:txXfrm>
        <a:off x="515315" y="3126354"/>
        <a:ext cx="5580685" cy="625206"/>
      </dsp:txXfrm>
    </dsp:sp>
    <dsp:sp modelId="{6A35972E-1FB1-4427-A69A-34C24FB2E03D}">
      <dsp:nvSpPr>
        <dsp:cNvPr id="14" name="椭圆 13"/>
        <dsp:cNvSpPr/>
      </dsp:nvSpPr>
      <dsp:spPr bwMode="white">
        <a:xfrm>
          <a:off x="124562" y="3048203"/>
          <a:ext cx="781507" cy="781507"/>
        </a:xfrm>
        <a:prstGeom prst="ellipse">
          <a:avLst/>
        </a:prstGeom>
        <a:solidFill>
          <a:srgbClr val="FFC000"/>
        </a:solidFill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convex"/>
          <a:contourClr>
            <a:schemeClr val="bg1"/>
          </a:contourClr>
        </a:sp3d>
      </dsp:spPr>
      <dsp:style>
        <a:lnRef idx="1">
          <a:schemeClr val="accent2">
            <a:hueOff val="-13440000"/>
            <a:satOff val="-63136"/>
            <a:lumOff val="29804"/>
            <a:alpha val="100000"/>
          </a:schemeClr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124562" y="3048203"/>
        <a:ext cx="781507" cy="781507"/>
      </dsp:txXfrm>
    </dsp:sp>
    <dsp:sp modelId="{8D55C255-61B0-4454-AFD0-7BF38C19F74A}">
      <dsp:nvSpPr>
        <dsp:cNvPr id="3" name="矩形 2" hidden="1"/>
        <dsp:cNvSpPr/>
      </dsp:nvSpPr>
      <dsp:spPr bwMode="white">
        <a:xfrm>
          <a:off x="110373" y="82886"/>
          <a:ext cx="36000" cy="36000"/>
        </a:xfrm>
        <a:prstGeom prst="rect">
          <a:avLst/>
        </a:prstGeom>
        <a:sp3d prstMaterial="plastic">
          <a:bevelT w="127000" h="25400" prst="relaxedInset"/>
        </a:sp3d>
      </dsp:spPr>
      <dsp:style>
        <a:lnRef idx="0">
          <a:schemeClr val="lt1"/>
        </a:lnRef>
        <a:fillRef idx="3">
          <a:schemeClr val="accent2">
            <a:hueOff val="0"/>
            <a:satOff val="0"/>
            <a:lumOff val="0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Xfrm>
        <a:off x="110373" y="82886"/>
        <a:ext cx="36000" cy="36000"/>
      </dsp:txXfrm>
    </dsp:sp>
    <dsp:sp modelId="{22653A0B-BFDE-4F77-9142-99285F9996AE}">
      <dsp:nvSpPr>
        <dsp:cNvPr id="5" name="矩形 4" hidden="1"/>
        <dsp:cNvSpPr/>
      </dsp:nvSpPr>
      <dsp:spPr bwMode="white">
        <a:xfrm>
          <a:off x="910267" y="2014000"/>
          <a:ext cx="36000" cy="36000"/>
        </a:xfrm>
        <a:prstGeom prst="rect">
          <a:avLst/>
        </a:prstGeom>
        <a:sp3d prstMaterial="plastic">
          <a:bevelT w="127000" h="25400" prst="relaxedInset"/>
        </a:sp3d>
      </dsp:spPr>
      <dsp:style>
        <a:lnRef idx="0">
          <a:schemeClr val="lt1"/>
        </a:lnRef>
        <a:fillRef idx="3">
          <a:schemeClr val="accent2">
            <a:hueOff val="0"/>
            <a:satOff val="0"/>
            <a:lumOff val="0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Xfrm>
        <a:off x="910267" y="2014000"/>
        <a:ext cx="36000" cy="36000"/>
      </dsp:txXfrm>
    </dsp:sp>
    <dsp:sp modelId="{EFA51125-0366-4FA9-AB5F-B3C74414D528}">
      <dsp:nvSpPr>
        <dsp:cNvPr id="6" name="矩形 5" hidden="1"/>
        <dsp:cNvSpPr/>
      </dsp:nvSpPr>
      <dsp:spPr bwMode="white">
        <a:xfrm>
          <a:off x="110373" y="3945114"/>
          <a:ext cx="36000" cy="36000"/>
        </a:xfrm>
        <a:prstGeom prst="rect">
          <a:avLst/>
        </a:prstGeom>
        <a:sp3d prstMaterial="plastic">
          <a:bevelT w="127000" h="25400" prst="relaxedInset"/>
        </a:sp3d>
      </dsp:spPr>
      <dsp:style>
        <a:lnRef idx="0">
          <a:schemeClr val="lt1"/>
        </a:lnRef>
        <a:fillRef idx="3">
          <a:schemeClr val="accent2">
            <a:hueOff val="0"/>
            <a:satOff val="0"/>
            <a:lumOff val="0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Xfrm>
        <a:off x="110373" y="3945114"/>
        <a:ext cx="36000" cy="36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5759995" cy="5257800"/>
        <a:chOff x="0" y="0"/>
        <a:chExt cx="5759995" cy="5257800"/>
      </a:xfrm>
    </dsp:grpSpPr>
    <dsp:sp modelId="{7E947272-EA14-4E90-8BDA-70368B581E8B}">
      <dsp:nvSpPr>
        <dsp:cNvPr id="4" name="空心弧 3"/>
        <dsp:cNvSpPr/>
      </dsp:nvSpPr>
      <dsp:spPr bwMode="white">
        <a:xfrm>
          <a:off x="-5883538" y="-922342"/>
          <a:ext cx="7102483" cy="7102483"/>
        </a:xfrm>
        <a:prstGeom prst="blockArc">
          <a:avLst>
            <a:gd name="adj1" fmla="val 18900000"/>
            <a:gd name="adj2" fmla="val 2700000"/>
            <a:gd name="adj3" fmla="val 254"/>
          </a:avLst>
        </a:prstGeom>
        <a:sp3d prstMaterial="matte"/>
      </dsp:spPr>
      <dsp:style>
        <a:lnRef idx="2">
          <a:schemeClr val="accent3"/>
        </a:lnRef>
        <a:fillRef idx="0">
          <a:schemeClr val="accent2">
            <a:tint val="90000"/>
          </a:schemeClr>
        </a:fillRef>
        <a:effectRef idx="0">
          <a:scrgbClr r="0" g="0" b="0"/>
        </a:effectRef>
        <a:fontRef idx="minor"/>
      </dsp:style>
      <dsp:txXfrm>
        <a:off x="-5883538" y="-922342"/>
        <a:ext cx="7102483" cy="7102483"/>
      </dsp:txXfrm>
    </dsp:sp>
    <dsp:sp modelId="{4EAC0733-0D6B-4A1B-A543-40F1BA5EC0C0}">
      <dsp:nvSpPr>
        <dsp:cNvPr id="7" name="矩形 6"/>
        <dsp:cNvSpPr/>
      </dsp:nvSpPr>
      <dsp:spPr bwMode="white">
        <a:xfrm>
          <a:off x="495811" y="276876"/>
          <a:ext cx="5264184" cy="553541"/>
        </a:xfrm>
        <a:prstGeom prst="rect">
          <a:avLst/>
        </a:prstGeom>
        <a:sp3d prstMaterial="plastic">
          <a:bevelT w="120900" h="88900"/>
          <a:bevelB w="88900" h="31750" prst="angle"/>
        </a:sp3d>
      </dsp:spPr>
      <dsp:style>
        <a:lnRef idx="0">
          <a:schemeClr val="lt1"/>
        </a:lnRef>
        <a:fillRef idx="3">
          <a:schemeClr val="accent2">
            <a:hueOff val="0"/>
            <a:satOff val="0"/>
            <a:lumOff val="0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439373" tIns="81280" rIns="81280" bIns="8128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3200" dirty="0">
              <a:solidFill>
                <a:schemeClr val="bg1"/>
              </a:solidFill>
              <a:latin typeface="Times New Roman" panose="02020603050405020304" charset="0"/>
            </a:rPr>
            <a:t>数据类型    </a:t>
          </a:r>
          <a:r>
            <a:rPr kumimoji="1" lang="en-US" altLang="zh-CN" sz="3200" dirty="0">
              <a:solidFill>
                <a:schemeClr val="bg1"/>
              </a:solidFill>
              <a:latin typeface="Times New Roman" panose="02020603050405020304" charset="0"/>
            </a:rPr>
            <a:t>data type</a:t>
          </a:r>
          <a:endParaRPr lang="zh-CN" altLang="en-US" sz="3200" dirty="0">
            <a:solidFill>
              <a:schemeClr val="bg1"/>
            </a:solidFill>
          </a:endParaRPr>
        </a:p>
      </dsp:txBody>
      <dsp:txXfrm>
        <a:off x="495811" y="276876"/>
        <a:ext cx="5264184" cy="553541"/>
      </dsp:txXfrm>
    </dsp:sp>
    <dsp:sp modelId="{76DC129D-606A-4D5F-AFBE-ECE4B138572E}">
      <dsp:nvSpPr>
        <dsp:cNvPr id="8" name="椭圆 7"/>
        <dsp:cNvSpPr/>
      </dsp:nvSpPr>
      <dsp:spPr bwMode="white">
        <a:xfrm>
          <a:off x="149847" y="207683"/>
          <a:ext cx="691926" cy="691926"/>
        </a:xfrm>
        <a:prstGeom prst="ellipse">
          <a:avLst/>
        </a:prstGeom>
        <a:solidFill>
          <a:schemeClr val="accent2">
            <a:lumMod val="75000"/>
          </a:schemeClr>
        </a:solidFill>
        <a:ln>
          <a:solidFill>
            <a:schemeClr val="accent3"/>
          </a:solidFill>
        </a:ln>
        <a:scene3d>
          <a:camera prst="orthographicFront"/>
          <a:lightRig rig="flat" dir="t"/>
        </a:scene3d>
        <a:sp3d z="190500" extrusionH="12700" prstMaterial="plastic">
          <a:bevelT w="50800" h="50800" prst="convex"/>
        </a:sp3d>
      </dsp:spPr>
      <dsp:style>
        <a:lnRef idx="1">
          <a:schemeClr val="accent2">
            <a:hueOff val="0"/>
            <a:satOff val="0"/>
            <a:lumOff val="0"/>
            <a:alpha val="100000"/>
          </a:schemeClr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149847" y="207683"/>
        <a:ext cx="691926" cy="691926"/>
      </dsp:txXfrm>
    </dsp:sp>
    <dsp:sp modelId="{F00F85D1-6126-49A9-BCE5-1FE0F46C8383}">
      <dsp:nvSpPr>
        <dsp:cNvPr id="9" name="矩形 8"/>
        <dsp:cNvSpPr/>
      </dsp:nvSpPr>
      <dsp:spPr bwMode="white">
        <a:xfrm>
          <a:off x="951136" y="1107082"/>
          <a:ext cx="4808859" cy="553541"/>
        </a:xfrm>
        <a:prstGeom prst="rect">
          <a:avLst/>
        </a:prstGeom>
        <a:sp3d prstMaterial="plastic">
          <a:bevelT w="120900" h="88900"/>
          <a:bevelB w="88900" h="31750" prst="angle"/>
        </a:sp3d>
      </dsp:spPr>
      <dsp:style>
        <a:lnRef idx="0">
          <a:schemeClr val="lt1"/>
        </a:lnRef>
        <a:fillRef idx="3">
          <a:schemeClr val="accent2">
            <a:hueOff val="-2688000"/>
            <a:satOff val="-12626"/>
            <a:lumOff val="5961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439373" tIns="81280" rIns="81280" bIns="8128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3200" dirty="0">
              <a:solidFill>
                <a:schemeClr val="accent2">
                  <a:lumMod val="50000"/>
                </a:schemeClr>
              </a:solidFill>
              <a:latin typeface="Times New Roman" panose="02020603050405020304" charset="0"/>
            </a:rPr>
            <a:t>变量 </a:t>
          </a:r>
          <a:r>
            <a:rPr kumimoji="1" lang="en-US" altLang="zh-CN" sz="3200" dirty="0">
              <a:solidFill>
                <a:schemeClr val="accent2">
                  <a:lumMod val="50000"/>
                </a:schemeClr>
              </a:solidFill>
              <a:latin typeface="Times New Roman" panose="02020603050405020304" charset="0"/>
            </a:rPr>
            <a:t>variable</a:t>
          </a:r>
          <a:endParaRPr lang="zh-CN" altLang="en-US" sz="3200" dirty="0">
            <a:solidFill>
              <a:schemeClr val="accent2">
                <a:lumMod val="50000"/>
              </a:schemeClr>
            </a:solidFill>
          </a:endParaRPr>
        </a:p>
      </dsp:txBody>
      <dsp:txXfrm>
        <a:off x="951136" y="1107082"/>
        <a:ext cx="4808859" cy="553541"/>
      </dsp:txXfrm>
    </dsp:sp>
    <dsp:sp modelId="{93CA7CF9-03AD-4F0C-87FC-D52BBF62149A}">
      <dsp:nvSpPr>
        <dsp:cNvPr id="10" name="椭圆 9"/>
        <dsp:cNvSpPr/>
      </dsp:nvSpPr>
      <dsp:spPr bwMode="white">
        <a:xfrm>
          <a:off x="605173" y="1037890"/>
          <a:ext cx="691926" cy="691926"/>
        </a:xfrm>
        <a:prstGeom prst="ellipse">
          <a:avLst/>
        </a:prstGeom>
        <a:solidFill>
          <a:schemeClr val="accent1">
            <a:lumMod val="75000"/>
          </a:schemeClr>
        </a:solidFill>
        <a:scene3d>
          <a:camera prst="orthographicFront"/>
          <a:lightRig rig="flat" dir="t"/>
        </a:scene3d>
        <a:sp3d z="190500" extrusionH="12700" prstMaterial="plastic">
          <a:bevelT w="50800" h="50800" prst="riblet"/>
        </a:sp3d>
      </dsp:spPr>
      <dsp:style>
        <a:lnRef idx="1">
          <a:schemeClr val="accent2">
            <a:hueOff val="-2688000"/>
            <a:satOff val="-12626"/>
            <a:lumOff val="5961"/>
            <a:alpha val="100000"/>
          </a:schemeClr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605173" y="1037890"/>
        <a:ext cx="691926" cy="691926"/>
      </dsp:txXfrm>
    </dsp:sp>
    <dsp:sp modelId="{1C7970EE-B329-4D0D-9DB1-6E3988EE1226}">
      <dsp:nvSpPr>
        <dsp:cNvPr id="11" name="矩形 10"/>
        <dsp:cNvSpPr/>
      </dsp:nvSpPr>
      <dsp:spPr bwMode="white">
        <a:xfrm>
          <a:off x="1159345" y="1937289"/>
          <a:ext cx="4600650" cy="553541"/>
        </a:xfrm>
        <a:prstGeom prst="rect">
          <a:avLst/>
        </a:prstGeom>
        <a:sp3d prstMaterial="plastic">
          <a:bevelT w="120900" h="88900"/>
          <a:bevelB w="88900" h="31750" prst="angle"/>
        </a:sp3d>
      </dsp:spPr>
      <dsp:style>
        <a:lnRef idx="0">
          <a:schemeClr val="lt1"/>
        </a:lnRef>
        <a:fillRef idx="3">
          <a:schemeClr val="accent2">
            <a:hueOff val="-5376000"/>
            <a:satOff val="-25254"/>
            <a:lumOff val="11922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439373" tIns="81280" rIns="81280" bIns="8128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3200" dirty="0">
              <a:solidFill>
                <a:schemeClr val="accent2">
                  <a:lumMod val="50000"/>
                </a:schemeClr>
              </a:solidFill>
              <a:latin typeface="Times New Roman" panose="02020603050405020304" charset="0"/>
            </a:rPr>
            <a:t>常量 </a:t>
          </a:r>
          <a:r>
            <a:rPr kumimoji="1" lang="en-US" altLang="zh-CN" sz="3200" dirty="0">
              <a:solidFill>
                <a:schemeClr val="accent2">
                  <a:lumMod val="50000"/>
                </a:schemeClr>
              </a:solidFill>
              <a:latin typeface="Times New Roman" panose="02020603050405020304" charset="0"/>
            </a:rPr>
            <a:t>constant</a:t>
          </a:r>
          <a:endParaRPr lang="zh-CN" altLang="en-US" sz="3200" dirty="0">
            <a:solidFill>
              <a:schemeClr val="accent2">
                <a:lumMod val="50000"/>
              </a:schemeClr>
            </a:solidFill>
          </a:endParaRPr>
        </a:p>
      </dsp:txBody>
      <dsp:txXfrm>
        <a:off x="1159345" y="1937289"/>
        <a:ext cx="4600650" cy="553541"/>
      </dsp:txXfrm>
    </dsp:sp>
    <dsp:sp modelId="{F427138F-A286-46F3-8FA5-188690EA5B16}">
      <dsp:nvSpPr>
        <dsp:cNvPr id="12" name="椭圆 11"/>
        <dsp:cNvSpPr/>
      </dsp:nvSpPr>
      <dsp:spPr bwMode="white">
        <a:xfrm>
          <a:off x="813382" y="1868096"/>
          <a:ext cx="691926" cy="691926"/>
        </a:xfrm>
        <a:prstGeom prst="ellipse">
          <a:avLst/>
        </a:prstGeom>
        <a:blipFill dpi="0" rotWithShape="0"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scene3d>
          <a:camera prst="orthographicFront"/>
          <a:lightRig rig="flat" dir="t"/>
        </a:scene3d>
        <a:sp3d z="190500" extrusionH="12700" prstMaterial="plastic">
          <a:bevelT w="50800" h="50800" prst="riblet"/>
        </a:sp3d>
      </dsp:spPr>
      <dsp:style>
        <a:lnRef idx="1">
          <a:schemeClr val="accent2">
            <a:hueOff val="-5376000"/>
            <a:satOff val="-25254"/>
            <a:lumOff val="11922"/>
            <a:alpha val="100000"/>
          </a:schemeClr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813382" y="1868096"/>
        <a:ext cx="691926" cy="691926"/>
      </dsp:txXfrm>
    </dsp:sp>
    <dsp:sp modelId="{9A13CA2E-37BA-438A-8400-7D8367C1E897}">
      <dsp:nvSpPr>
        <dsp:cNvPr id="13" name="矩形 12"/>
        <dsp:cNvSpPr/>
      </dsp:nvSpPr>
      <dsp:spPr bwMode="white">
        <a:xfrm>
          <a:off x="1159345" y="2766970"/>
          <a:ext cx="4600650" cy="553541"/>
        </a:xfrm>
        <a:prstGeom prst="rect">
          <a:avLst/>
        </a:prstGeom>
        <a:sp3d prstMaterial="plastic">
          <a:bevelT w="120900" h="88900"/>
          <a:bevelB w="88900" h="31750" prst="angle"/>
        </a:sp3d>
      </dsp:spPr>
      <dsp:style>
        <a:lnRef idx="0">
          <a:schemeClr val="lt1"/>
        </a:lnRef>
        <a:fillRef idx="3">
          <a:schemeClr val="accent2">
            <a:hueOff val="-8064000"/>
            <a:satOff val="-37881"/>
            <a:lumOff val="17882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439373" tIns="81280" rIns="81280" bIns="8128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3200" dirty="0">
              <a:solidFill>
                <a:schemeClr val="accent2">
                  <a:lumMod val="50000"/>
                </a:schemeClr>
              </a:solidFill>
              <a:latin typeface="Times New Roman" panose="02020603050405020304" charset="0"/>
            </a:rPr>
            <a:t>整型数据  </a:t>
          </a:r>
          <a:r>
            <a:rPr kumimoji="1" lang="en-US" altLang="zh-CN" sz="3200" dirty="0">
              <a:solidFill>
                <a:schemeClr val="accent2">
                  <a:lumMod val="50000"/>
                </a:schemeClr>
              </a:solidFill>
              <a:latin typeface="Times New Roman" panose="02020603050405020304" charset="0"/>
            </a:rPr>
            <a:t>integer</a:t>
          </a:r>
          <a:endParaRPr lang="zh-CN" altLang="en-US" sz="3200" dirty="0">
            <a:solidFill>
              <a:schemeClr val="accent2">
                <a:lumMod val="50000"/>
              </a:schemeClr>
            </a:solidFill>
          </a:endParaRPr>
        </a:p>
      </dsp:txBody>
      <dsp:txXfrm>
        <a:off x="1159345" y="2766970"/>
        <a:ext cx="4600650" cy="553541"/>
      </dsp:txXfrm>
    </dsp:sp>
    <dsp:sp modelId="{4D0A4FFB-8E2F-4F78-956F-CC16389AF38B}">
      <dsp:nvSpPr>
        <dsp:cNvPr id="14" name="椭圆 13"/>
        <dsp:cNvSpPr/>
      </dsp:nvSpPr>
      <dsp:spPr bwMode="white">
        <a:xfrm>
          <a:off x="813382" y="2697777"/>
          <a:ext cx="691926" cy="691926"/>
        </a:xfrm>
        <a:prstGeom prst="ellipse">
          <a:avLst/>
        </a:prstGeom>
        <a:blipFill dpi="0" rotWithShape="0"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scene3d>
          <a:camera prst="orthographicFront"/>
          <a:lightRig rig="flat" dir="t"/>
        </a:scene3d>
        <a:sp3d z="190500" extrusionH="12700" prstMaterial="plastic">
          <a:bevelT w="50800" h="50800" prst="riblet"/>
        </a:sp3d>
      </dsp:spPr>
      <dsp:style>
        <a:lnRef idx="1">
          <a:schemeClr val="accent2">
            <a:hueOff val="-8064000"/>
            <a:satOff val="-37881"/>
            <a:lumOff val="17882"/>
            <a:alpha val="100000"/>
          </a:schemeClr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813382" y="2697777"/>
        <a:ext cx="691926" cy="691926"/>
      </dsp:txXfrm>
    </dsp:sp>
    <dsp:sp modelId="{5557DCA9-7123-4F96-A825-9F6868FC2961}">
      <dsp:nvSpPr>
        <dsp:cNvPr id="15" name="矩形 14"/>
        <dsp:cNvSpPr/>
      </dsp:nvSpPr>
      <dsp:spPr bwMode="white">
        <a:xfrm>
          <a:off x="951136" y="3597176"/>
          <a:ext cx="4808859" cy="553541"/>
        </a:xfrm>
        <a:prstGeom prst="rect">
          <a:avLst/>
        </a:prstGeom>
        <a:sp3d prstMaterial="plastic">
          <a:bevelT w="120900" h="88900"/>
          <a:bevelB w="88900" h="31750" prst="angle"/>
        </a:sp3d>
      </dsp:spPr>
      <dsp:style>
        <a:lnRef idx="0">
          <a:schemeClr val="lt1"/>
        </a:lnRef>
        <a:fillRef idx="3">
          <a:schemeClr val="accent2">
            <a:hueOff val="-10752000"/>
            <a:satOff val="-50509"/>
            <a:lumOff val="23843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439373" tIns="81280" rIns="81280" bIns="8128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3200">
              <a:solidFill>
                <a:schemeClr val="accent2">
                  <a:lumMod val="50000"/>
                </a:schemeClr>
              </a:solidFill>
              <a:latin typeface="Times New Roman" panose="02020603050405020304" charset="0"/>
            </a:rPr>
            <a:t>浮点型数据 </a:t>
          </a:r>
          <a:r>
            <a:rPr kumimoji="1" lang="en-US" altLang="zh-CN" sz="3200">
              <a:solidFill>
                <a:schemeClr val="accent2">
                  <a:lumMod val="50000"/>
                </a:schemeClr>
              </a:solidFill>
              <a:latin typeface="Times New Roman" panose="02020603050405020304" charset="0"/>
            </a:rPr>
            <a:t>float point</a:t>
          </a:r>
          <a:endParaRPr kumimoji="1" lang="en-US" altLang="zh-CN" sz="3200" dirty="0">
            <a:solidFill>
              <a:schemeClr val="accent2">
                <a:lumMod val="50000"/>
              </a:schemeClr>
            </a:solidFill>
            <a:latin typeface="Times New Roman" panose="02020603050405020304" charset="0"/>
          </a:endParaRPr>
        </a:p>
      </dsp:txBody>
      <dsp:txXfrm>
        <a:off x="951136" y="3597176"/>
        <a:ext cx="4808859" cy="553541"/>
      </dsp:txXfrm>
    </dsp:sp>
    <dsp:sp modelId="{6D2736D1-522F-4083-B808-A2BD34A8B7CA}">
      <dsp:nvSpPr>
        <dsp:cNvPr id="16" name="椭圆 15"/>
        <dsp:cNvSpPr/>
      </dsp:nvSpPr>
      <dsp:spPr bwMode="white">
        <a:xfrm>
          <a:off x="605173" y="3527984"/>
          <a:ext cx="691926" cy="691926"/>
        </a:xfrm>
        <a:prstGeom prst="ellipse">
          <a:avLst/>
        </a:prstGeom>
        <a:blipFill dpi="0" rotWithShape="0"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scene3d>
          <a:camera prst="orthographicFront"/>
          <a:lightRig rig="flat" dir="t"/>
        </a:scene3d>
        <a:sp3d z="190500" extrusionH="12700" prstMaterial="plastic">
          <a:bevelT w="50800" h="50800" prst="riblet"/>
        </a:sp3d>
      </dsp:spPr>
      <dsp:style>
        <a:lnRef idx="1">
          <a:schemeClr val="accent2">
            <a:hueOff val="-10752000"/>
            <a:satOff val="-50509"/>
            <a:lumOff val="23843"/>
            <a:alpha val="100000"/>
          </a:schemeClr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605173" y="3527984"/>
        <a:ext cx="691926" cy="691926"/>
      </dsp:txXfrm>
    </dsp:sp>
    <dsp:sp modelId="{80202C44-C7C3-4418-A9C3-1A57E78BCD7F}">
      <dsp:nvSpPr>
        <dsp:cNvPr id="17" name="矩形 16"/>
        <dsp:cNvSpPr/>
      </dsp:nvSpPr>
      <dsp:spPr bwMode="white">
        <a:xfrm>
          <a:off x="495811" y="4427383"/>
          <a:ext cx="5264184" cy="553541"/>
        </a:xfrm>
        <a:prstGeom prst="rect">
          <a:avLst/>
        </a:prstGeom>
        <a:sp3d prstMaterial="plastic">
          <a:bevelT w="120900" h="88900"/>
          <a:bevelB w="88900" h="31750" prst="angle"/>
        </a:sp3d>
      </dsp:spPr>
      <dsp:style>
        <a:lnRef idx="0">
          <a:schemeClr val="lt1"/>
        </a:lnRef>
        <a:fillRef idx="3">
          <a:schemeClr val="accent2">
            <a:hueOff val="-13440000"/>
            <a:satOff val="-63136"/>
            <a:lumOff val="29804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439373" tIns="81280" rIns="81280" bIns="8128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3200">
              <a:solidFill>
                <a:schemeClr val="accent2">
                  <a:lumMod val="50000"/>
                </a:schemeClr>
              </a:solidFill>
              <a:latin typeface="Times New Roman" panose="02020603050405020304" charset="0"/>
            </a:rPr>
            <a:t>字符型数据 </a:t>
          </a:r>
          <a:r>
            <a:rPr kumimoji="1" lang="en-US" altLang="zh-CN" sz="3200">
              <a:solidFill>
                <a:schemeClr val="accent2">
                  <a:lumMod val="50000"/>
                </a:schemeClr>
              </a:solidFill>
              <a:latin typeface="Times New Roman" panose="02020603050405020304" charset="0"/>
            </a:rPr>
            <a:t>character</a:t>
          </a:r>
          <a:endParaRPr lang="zh-CN" altLang="en-US" sz="3200">
            <a:solidFill>
              <a:schemeClr val="accent2">
                <a:lumMod val="50000"/>
              </a:schemeClr>
            </a:solidFill>
          </a:endParaRPr>
        </a:p>
      </dsp:txBody>
      <dsp:txXfrm>
        <a:off x="495811" y="4427383"/>
        <a:ext cx="5264184" cy="553541"/>
      </dsp:txXfrm>
    </dsp:sp>
    <dsp:sp modelId="{801942A2-B351-4F4E-ADE4-034AA3BFBFB7}">
      <dsp:nvSpPr>
        <dsp:cNvPr id="18" name="椭圆 17"/>
        <dsp:cNvSpPr/>
      </dsp:nvSpPr>
      <dsp:spPr bwMode="white">
        <a:xfrm>
          <a:off x="149847" y="4358190"/>
          <a:ext cx="691926" cy="691926"/>
        </a:xfrm>
        <a:prstGeom prst="ellipse">
          <a:avLst/>
        </a:prstGeom>
        <a:blipFill dpi="0" rotWithShape="0"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scene3d>
          <a:camera prst="orthographicFront"/>
          <a:lightRig rig="flat" dir="t"/>
        </a:scene3d>
        <a:sp3d z="190500" extrusionH="12700" prstMaterial="plastic">
          <a:bevelT w="50800" h="50800" prst="riblet"/>
        </a:sp3d>
      </dsp:spPr>
      <dsp:style>
        <a:lnRef idx="1">
          <a:schemeClr val="accent2">
            <a:hueOff val="-13440000"/>
            <a:satOff val="-63136"/>
            <a:lumOff val="29804"/>
            <a:alpha val="100000"/>
          </a:schemeClr>
        </a:lnRef>
        <a:fillRef idx="1">
          <a:schemeClr val="lt1"/>
        </a:fillRef>
        <a:effectRef idx="2">
          <a:scrgbClr r="0" g="0" b="0"/>
        </a:effectRef>
        <a:fontRef idx="minor"/>
      </dsp:style>
      <dsp:txXfrm>
        <a:off x="149847" y="4358190"/>
        <a:ext cx="691926" cy="691926"/>
      </dsp:txXfrm>
    </dsp:sp>
    <dsp:sp modelId="{9B5FAF91-05FD-4D4E-8DFA-175FC6D54982}">
      <dsp:nvSpPr>
        <dsp:cNvPr id="3" name="矩形 2" hidden="1"/>
        <dsp:cNvSpPr/>
      </dsp:nvSpPr>
      <dsp:spPr bwMode="white">
        <a:xfrm>
          <a:off x="148083" y="112521"/>
          <a:ext cx="36000" cy="36000"/>
        </a:xfrm>
        <a:prstGeom prst="rect">
          <a:avLst/>
        </a:prstGeom>
        <a:sp3d prstMaterial="plastic">
          <a:bevelT w="120900" h="88900"/>
          <a:bevelB w="88900" h="31750" prst="angle"/>
        </a:sp3d>
      </dsp:spPr>
      <dsp:style>
        <a:lnRef idx="0">
          <a:schemeClr val="lt1"/>
        </a:lnRef>
        <a:fillRef idx="3">
          <a:schemeClr val="accent2">
            <a:hueOff val="0"/>
            <a:satOff val="0"/>
            <a:lumOff val="0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Xfrm>
        <a:off x="148083" y="112521"/>
        <a:ext cx="36000" cy="36000"/>
      </dsp:txXfrm>
    </dsp:sp>
    <dsp:sp modelId="{6B99FB5D-DF6E-4D98-87F1-4C15BA5768BE}">
      <dsp:nvSpPr>
        <dsp:cNvPr id="5" name="矩形 4" hidden="1"/>
        <dsp:cNvSpPr/>
      </dsp:nvSpPr>
      <dsp:spPr bwMode="white">
        <a:xfrm>
          <a:off x="1182945" y="2610900"/>
          <a:ext cx="36000" cy="36000"/>
        </a:xfrm>
        <a:prstGeom prst="rect">
          <a:avLst/>
        </a:prstGeom>
        <a:sp3d prstMaterial="plastic">
          <a:bevelT w="120900" h="88900"/>
          <a:bevelB w="88900" h="31750" prst="angle"/>
        </a:sp3d>
      </dsp:spPr>
      <dsp:style>
        <a:lnRef idx="0">
          <a:schemeClr val="lt1"/>
        </a:lnRef>
        <a:fillRef idx="3">
          <a:schemeClr val="accent2">
            <a:hueOff val="0"/>
            <a:satOff val="0"/>
            <a:lumOff val="0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Xfrm>
        <a:off x="1182945" y="2610900"/>
        <a:ext cx="36000" cy="36000"/>
      </dsp:txXfrm>
    </dsp:sp>
    <dsp:sp modelId="{C896E4CC-B7A6-4708-918C-A8115E55124B}">
      <dsp:nvSpPr>
        <dsp:cNvPr id="6" name="矩形 5" hidden="1"/>
        <dsp:cNvSpPr/>
      </dsp:nvSpPr>
      <dsp:spPr bwMode="white">
        <a:xfrm>
          <a:off x="148083" y="5109279"/>
          <a:ext cx="36000" cy="36000"/>
        </a:xfrm>
        <a:prstGeom prst="rect">
          <a:avLst/>
        </a:prstGeom>
        <a:sp3d prstMaterial="plastic">
          <a:bevelT w="120900" h="88900"/>
          <a:bevelB w="88900" h="31750" prst="angle"/>
        </a:sp3d>
      </dsp:spPr>
      <dsp:style>
        <a:lnRef idx="0">
          <a:schemeClr val="lt1"/>
        </a:lnRef>
        <a:fillRef idx="3">
          <a:schemeClr val="accent2">
            <a:hueOff val="0"/>
            <a:satOff val="0"/>
            <a:lumOff val="0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Xfrm>
        <a:off x="148083" y="5109279"/>
        <a:ext cx="36000" cy="36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947272-EA14-4E90-8BDA-70368B581E8B}">
      <dsp:nvSpPr>
        <dsp:cNvPr id="0" name=""/>
        <dsp:cNvSpPr/>
      </dsp:nvSpPr>
      <dsp:spPr>
        <a:xfrm>
          <a:off x="-5944979" y="-909741"/>
          <a:ext cx="7077283" cy="7077283"/>
        </a:xfrm>
        <a:prstGeom prst="blockArc">
          <a:avLst>
            <a:gd name="adj1" fmla="val 18900000"/>
            <a:gd name="adj2" fmla="val 2700000"/>
            <a:gd name="adj3" fmla="val 305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AC0733-0D6B-4A1B-A543-40F1BA5EC0C0}">
      <dsp:nvSpPr>
        <dsp:cNvPr id="0" name=""/>
        <dsp:cNvSpPr/>
      </dsp:nvSpPr>
      <dsp:spPr>
        <a:xfrm>
          <a:off x="421769" y="276875"/>
          <a:ext cx="5264184" cy="55354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9373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3200" kern="1200" dirty="0">
              <a:solidFill>
                <a:schemeClr val="bg1"/>
              </a:solidFill>
              <a:latin typeface="Times New Roman" pitchFamily="18" charset="0"/>
            </a:rPr>
            <a:t>数据类型    </a:t>
          </a:r>
          <a:r>
            <a:rPr kumimoji="1" lang="en-US" altLang="zh-CN" sz="3200" kern="1200" dirty="0">
              <a:solidFill>
                <a:schemeClr val="bg1"/>
              </a:solidFill>
              <a:latin typeface="Times New Roman" pitchFamily="18" charset="0"/>
            </a:rPr>
            <a:t>data type</a:t>
          </a:r>
          <a:endParaRPr lang="zh-CN" altLang="en-US" sz="3200" kern="1200" dirty="0">
            <a:solidFill>
              <a:schemeClr val="bg1"/>
            </a:solidFill>
          </a:endParaRPr>
        </a:p>
      </dsp:txBody>
      <dsp:txXfrm>
        <a:off x="421769" y="276875"/>
        <a:ext cx="5264184" cy="553541"/>
      </dsp:txXfrm>
    </dsp:sp>
    <dsp:sp modelId="{76DC129D-606A-4D5F-AFBE-ECE4B138572E}">
      <dsp:nvSpPr>
        <dsp:cNvPr id="0" name=""/>
        <dsp:cNvSpPr/>
      </dsp:nvSpPr>
      <dsp:spPr>
        <a:xfrm>
          <a:off x="75805" y="207683"/>
          <a:ext cx="691926" cy="691926"/>
        </a:xfrm>
        <a:prstGeom prst="ellipse">
          <a:avLst/>
        </a:prstGeom>
        <a:solidFill>
          <a:schemeClr val="accent2">
            <a:lumMod val="75000"/>
          </a:schemeClr>
        </a:solidFill>
        <a:ln w="9525" cap="flat" cmpd="sng" algn="ctr">
          <a:solidFill>
            <a:schemeClr val="accent3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 prst="convex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00F85D1-6126-49A9-BCE5-1FE0F46C8383}">
      <dsp:nvSpPr>
        <dsp:cNvPr id="0" name=""/>
        <dsp:cNvSpPr/>
      </dsp:nvSpPr>
      <dsp:spPr>
        <a:xfrm>
          <a:off x="877094" y="1107082"/>
          <a:ext cx="4808858" cy="553541"/>
        </a:xfrm>
        <a:prstGeom prst="rect">
          <a:avLst/>
        </a:prstGeom>
        <a:gradFill rotWithShape="0">
          <a:gsLst>
            <a:gs pos="0">
              <a:schemeClr val="accent2">
                <a:hueOff val="-2677513"/>
                <a:satOff val="-12631"/>
                <a:lumOff val="5961"/>
                <a:alphaOff val="0"/>
                <a:shade val="51000"/>
                <a:satMod val="130000"/>
              </a:schemeClr>
            </a:gs>
            <a:gs pos="80000">
              <a:schemeClr val="accent2">
                <a:hueOff val="-2677513"/>
                <a:satOff val="-12631"/>
                <a:lumOff val="5961"/>
                <a:alphaOff val="0"/>
                <a:shade val="93000"/>
                <a:satMod val="130000"/>
              </a:schemeClr>
            </a:gs>
            <a:gs pos="100000">
              <a:schemeClr val="accent2">
                <a:hueOff val="-2677513"/>
                <a:satOff val="-12631"/>
                <a:lumOff val="596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9373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3200" kern="1200" dirty="0">
              <a:solidFill>
                <a:srgbClr val="0000FF"/>
              </a:solidFill>
              <a:latin typeface="Times New Roman" pitchFamily="18" charset="0"/>
            </a:rPr>
            <a:t>变量 </a:t>
          </a:r>
          <a:r>
            <a:rPr kumimoji="1" lang="en-US" altLang="zh-CN" sz="3200" kern="1200" dirty="0">
              <a:solidFill>
                <a:srgbClr val="0000FF"/>
              </a:solidFill>
              <a:latin typeface="Times New Roman" pitchFamily="18" charset="0"/>
            </a:rPr>
            <a:t>variable</a:t>
          </a:r>
          <a:endParaRPr lang="zh-CN" altLang="en-US" sz="3200" kern="1200" dirty="0">
            <a:solidFill>
              <a:srgbClr val="0000FF"/>
            </a:solidFill>
          </a:endParaRPr>
        </a:p>
      </dsp:txBody>
      <dsp:txXfrm>
        <a:off x="877094" y="1107082"/>
        <a:ext cx="4808858" cy="553541"/>
      </dsp:txXfrm>
    </dsp:sp>
    <dsp:sp modelId="{93CA7CF9-03AD-4F0C-87FC-D52BBF62149A}">
      <dsp:nvSpPr>
        <dsp:cNvPr id="0" name=""/>
        <dsp:cNvSpPr/>
      </dsp:nvSpPr>
      <dsp:spPr>
        <a:xfrm>
          <a:off x="531131" y="1037889"/>
          <a:ext cx="691926" cy="691926"/>
        </a:xfrm>
        <a:prstGeom prst="ellipse">
          <a:avLst/>
        </a:prstGeom>
        <a:solidFill>
          <a:schemeClr val="accent1">
            <a:lumMod val="75000"/>
          </a:schemeClr>
        </a:solidFill>
        <a:ln w="9525" cap="flat" cmpd="sng" algn="ctr">
          <a:solidFill>
            <a:schemeClr val="accent2">
              <a:hueOff val="-2677513"/>
              <a:satOff val="-12631"/>
              <a:lumOff val="5961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 prst="riblet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C7970EE-B329-4D0D-9DB1-6E3988EE1226}">
      <dsp:nvSpPr>
        <dsp:cNvPr id="0" name=""/>
        <dsp:cNvSpPr/>
      </dsp:nvSpPr>
      <dsp:spPr>
        <a:xfrm>
          <a:off x="1085303" y="1937288"/>
          <a:ext cx="4600650" cy="553541"/>
        </a:xfrm>
        <a:prstGeom prst="rect">
          <a:avLst/>
        </a:prstGeom>
        <a:gradFill rotWithShape="0">
          <a:gsLst>
            <a:gs pos="0">
              <a:schemeClr val="accent2">
                <a:hueOff val="-5355025"/>
                <a:satOff val="-25263"/>
                <a:lumOff val="11922"/>
                <a:alphaOff val="0"/>
                <a:shade val="51000"/>
                <a:satMod val="130000"/>
              </a:schemeClr>
            </a:gs>
            <a:gs pos="80000">
              <a:schemeClr val="accent2">
                <a:hueOff val="-5355025"/>
                <a:satOff val="-25263"/>
                <a:lumOff val="11922"/>
                <a:alphaOff val="0"/>
                <a:shade val="93000"/>
                <a:satMod val="130000"/>
              </a:schemeClr>
            </a:gs>
            <a:gs pos="100000">
              <a:schemeClr val="accent2">
                <a:hueOff val="-5355025"/>
                <a:satOff val="-25263"/>
                <a:lumOff val="1192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9373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3200" kern="1200" dirty="0">
              <a:solidFill>
                <a:srgbClr val="FF0000"/>
              </a:solidFill>
              <a:latin typeface="Times New Roman" pitchFamily="18" charset="0"/>
            </a:rPr>
            <a:t>常量 </a:t>
          </a:r>
          <a:r>
            <a:rPr kumimoji="1" lang="en-US" altLang="zh-CN" sz="3200" kern="1200" dirty="0">
              <a:solidFill>
                <a:srgbClr val="FF0000"/>
              </a:solidFill>
              <a:latin typeface="Times New Roman" pitchFamily="18" charset="0"/>
            </a:rPr>
            <a:t>constant</a:t>
          </a:r>
          <a:endParaRPr lang="zh-CN" altLang="en-US" sz="3200" kern="1200" dirty="0">
            <a:solidFill>
              <a:srgbClr val="FF0000"/>
            </a:solidFill>
          </a:endParaRPr>
        </a:p>
      </dsp:txBody>
      <dsp:txXfrm>
        <a:off x="1085303" y="1937288"/>
        <a:ext cx="4600650" cy="553541"/>
      </dsp:txXfrm>
    </dsp:sp>
    <dsp:sp modelId="{F427138F-A286-46F3-8FA5-188690EA5B16}">
      <dsp:nvSpPr>
        <dsp:cNvPr id="0" name=""/>
        <dsp:cNvSpPr/>
      </dsp:nvSpPr>
      <dsp:spPr>
        <a:xfrm>
          <a:off x="739340" y="1868096"/>
          <a:ext cx="691926" cy="691926"/>
        </a:xfrm>
        <a:prstGeom prst="ellipse">
          <a:avLst/>
        </a:prstGeom>
        <a:blipFill dpi="0" rotWithShape="0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9525" cap="flat" cmpd="sng" algn="ctr">
          <a:solidFill>
            <a:schemeClr val="accent2">
              <a:hueOff val="-5355025"/>
              <a:satOff val="-25263"/>
              <a:lumOff val="1192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 prst="riblet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A13CA2E-37BA-438A-8400-7D8367C1E897}">
      <dsp:nvSpPr>
        <dsp:cNvPr id="0" name=""/>
        <dsp:cNvSpPr/>
      </dsp:nvSpPr>
      <dsp:spPr>
        <a:xfrm>
          <a:off x="1085303" y="2766969"/>
          <a:ext cx="4600650" cy="553541"/>
        </a:xfrm>
        <a:prstGeom prst="rect">
          <a:avLst/>
        </a:prstGeom>
        <a:gradFill rotWithShape="0">
          <a:gsLst>
            <a:gs pos="0">
              <a:schemeClr val="accent2">
                <a:hueOff val="-8032538"/>
                <a:satOff val="-37894"/>
                <a:lumOff val="17882"/>
                <a:alphaOff val="0"/>
                <a:shade val="51000"/>
                <a:satMod val="130000"/>
              </a:schemeClr>
            </a:gs>
            <a:gs pos="80000">
              <a:schemeClr val="accent2">
                <a:hueOff val="-8032538"/>
                <a:satOff val="-37894"/>
                <a:lumOff val="17882"/>
                <a:alphaOff val="0"/>
                <a:shade val="93000"/>
                <a:satMod val="130000"/>
              </a:schemeClr>
            </a:gs>
            <a:gs pos="100000">
              <a:schemeClr val="accent2">
                <a:hueOff val="-8032538"/>
                <a:satOff val="-37894"/>
                <a:lumOff val="1788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9373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3200" kern="12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</a:rPr>
            <a:t>整型数据  </a:t>
          </a:r>
          <a:r>
            <a:rPr kumimoji="1" lang="en-US" altLang="zh-CN" sz="3200" kern="12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</a:rPr>
            <a:t>integer</a:t>
          </a:r>
          <a:endParaRPr lang="zh-CN" altLang="en-US" sz="3200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1085303" y="2766969"/>
        <a:ext cx="4600650" cy="553541"/>
      </dsp:txXfrm>
    </dsp:sp>
    <dsp:sp modelId="{4D0A4FFB-8E2F-4F78-956F-CC16389AF38B}">
      <dsp:nvSpPr>
        <dsp:cNvPr id="0" name=""/>
        <dsp:cNvSpPr/>
      </dsp:nvSpPr>
      <dsp:spPr>
        <a:xfrm>
          <a:off x="739340" y="2697777"/>
          <a:ext cx="691926" cy="691926"/>
        </a:xfrm>
        <a:prstGeom prst="ellipse">
          <a:avLst/>
        </a:prstGeom>
        <a:blipFill dpi="0" rotWithShape="0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9525" cap="flat" cmpd="sng" algn="ctr">
          <a:solidFill>
            <a:schemeClr val="accent2">
              <a:hueOff val="-8032538"/>
              <a:satOff val="-37894"/>
              <a:lumOff val="1788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 prst="riblet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557DCA9-7123-4F96-A825-9F6868FC2961}">
      <dsp:nvSpPr>
        <dsp:cNvPr id="0" name=""/>
        <dsp:cNvSpPr/>
      </dsp:nvSpPr>
      <dsp:spPr>
        <a:xfrm>
          <a:off x="877094" y="3597176"/>
          <a:ext cx="4808858" cy="553541"/>
        </a:xfrm>
        <a:prstGeom prst="rect">
          <a:avLst/>
        </a:prstGeom>
        <a:gradFill rotWithShape="0">
          <a:gsLst>
            <a:gs pos="0">
              <a:schemeClr val="accent2">
                <a:hueOff val="-10710050"/>
                <a:satOff val="-50526"/>
                <a:lumOff val="23843"/>
                <a:alphaOff val="0"/>
                <a:shade val="51000"/>
                <a:satMod val="130000"/>
              </a:schemeClr>
            </a:gs>
            <a:gs pos="80000">
              <a:schemeClr val="accent2">
                <a:hueOff val="-10710050"/>
                <a:satOff val="-50526"/>
                <a:lumOff val="23843"/>
                <a:alphaOff val="0"/>
                <a:shade val="93000"/>
                <a:satMod val="130000"/>
              </a:schemeClr>
            </a:gs>
            <a:gs pos="100000">
              <a:schemeClr val="accent2">
                <a:hueOff val="-10710050"/>
                <a:satOff val="-50526"/>
                <a:lumOff val="2384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9373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3200" kern="1200">
              <a:solidFill>
                <a:schemeClr val="accent2">
                  <a:lumMod val="50000"/>
                </a:schemeClr>
              </a:solidFill>
              <a:latin typeface="Times New Roman" pitchFamily="18" charset="0"/>
            </a:rPr>
            <a:t>浮点型数据 </a:t>
          </a:r>
          <a:r>
            <a:rPr kumimoji="1" lang="en-US" altLang="zh-CN" sz="3200" kern="1200">
              <a:solidFill>
                <a:schemeClr val="accent2">
                  <a:lumMod val="50000"/>
                </a:schemeClr>
              </a:solidFill>
              <a:latin typeface="Times New Roman" pitchFamily="18" charset="0"/>
            </a:rPr>
            <a:t>float point</a:t>
          </a:r>
          <a:endParaRPr kumimoji="1" lang="en-US" altLang="zh-CN" sz="3200" kern="1200" dirty="0">
            <a:solidFill>
              <a:schemeClr val="accent2">
                <a:lumMod val="50000"/>
              </a:schemeClr>
            </a:solidFill>
            <a:latin typeface="Times New Roman" pitchFamily="18" charset="0"/>
          </a:endParaRPr>
        </a:p>
      </dsp:txBody>
      <dsp:txXfrm>
        <a:off x="877094" y="3597176"/>
        <a:ext cx="4808858" cy="553541"/>
      </dsp:txXfrm>
    </dsp:sp>
    <dsp:sp modelId="{6D2736D1-522F-4083-B808-A2BD34A8B7CA}">
      <dsp:nvSpPr>
        <dsp:cNvPr id="0" name=""/>
        <dsp:cNvSpPr/>
      </dsp:nvSpPr>
      <dsp:spPr>
        <a:xfrm>
          <a:off x="531131" y="3527983"/>
          <a:ext cx="691926" cy="691926"/>
        </a:xfrm>
        <a:prstGeom prst="ellipse">
          <a:avLst/>
        </a:prstGeom>
        <a:blipFill dpi="0" rotWithShape="0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9525" cap="flat" cmpd="sng" algn="ctr">
          <a:solidFill>
            <a:schemeClr val="accent2">
              <a:hueOff val="-10710050"/>
              <a:satOff val="-50526"/>
              <a:lumOff val="2384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 prst="riblet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0202C44-C7C3-4418-A9C3-1A57E78BCD7F}">
      <dsp:nvSpPr>
        <dsp:cNvPr id="0" name=""/>
        <dsp:cNvSpPr/>
      </dsp:nvSpPr>
      <dsp:spPr>
        <a:xfrm>
          <a:off x="421769" y="4427383"/>
          <a:ext cx="5264184" cy="553541"/>
        </a:xfrm>
        <a:prstGeom prst="rect">
          <a:avLst/>
        </a:prstGeom>
        <a:gradFill rotWithShape="0">
          <a:gsLst>
            <a:gs pos="0">
              <a:schemeClr val="accent2">
                <a:hueOff val="-13387562"/>
                <a:satOff val="-63157"/>
                <a:lumOff val="29804"/>
                <a:alphaOff val="0"/>
                <a:shade val="51000"/>
                <a:satMod val="130000"/>
              </a:schemeClr>
            </a:gs>
            <a:gs pos="80000">
              <a:schemeClr val="accent2">
                <a:hueOff val="-13387562"/>
                <a:satOff val="-63157"/>
                <a:lumOff val="29804"/>
                <a:alphaOff val="0"/>
                <a:shade val="93000"/>
                <a:satMod val="130000"/>
              </a:schemeClr>
            </a:gs>
            <a:gs pos="100000">
              <a:schemeClr val="accent2">
                <a:hueOff val="-13387562"/>
                <a:satOff val="-63157"/>
                <a:lumOff val="2980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9373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3200" kern="1200">
              <a:solidFill>
                <a:schemeClr val="accent2">
                  <a:lumMod val="50000"/>
                </a:schemeClr>
              </a:solidFill>
              <a:latin typeface="Times New Roman" pitchFamily="18" charset="0"/>
            </a:rPr>
            <a:t>字符型数据 </a:t>
          </a:r>
          <a:r>
            <a:rPr kumimoji="1" lang="en-US" altLang="zh-CN" sz="3200" kern="1200">
              <a:solidFill>
                <a:schemeClr val="accent2">
                  <a:lumMod val="50000"/>
                </a:schemeClr>
              </a:solidFill>
              <a:latin typeface="Times New Roman" pitchFamily="18" charset="0"/>
            </a:rPr>
            <a:t>character</a:t>
          </a:r>
          <a:endParaRPr lang="zh-CN" altLang="en-US" sz="3200" kern="1200">
            <a:solidFill>
              <a:schemeClr val="accent2">
                <a:lumMod val="50000"/>
              </a:schemeClr>
            </a:solidFill>
          </a:endParaRPr>
        </a:p>
      </dsp:txBody>
      <dsp:txXfrm>
        <a:off x="421769" y="4427383"/>
        <a:ext cx="5264184" cy="553541"/>
      </dsp:txXfrm>
    </dsp:sp>
    <dsp:sp modelId="{801942A2-B351-4F4E-ADE4-034AA3BFBFB7}">
      <dsp:nvSpPr>
        <dsp:cNvPr id="0" name=""/>
        <dsp:cNvSpPr/>
      </dsp:nvSpPr>
      <dsp:spPr>
        <a:xfrm>
          <a:off x="75805" y="4358190"/>
          <a:ext cx="691926" cy="691926"/>
        </a:xfrm>
        <a:prstGeom prst="ellipse">
          <a:avLst/>
        </a:prstGeom>
        <a:blipFill dpi="0" rotWithShape="0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9525" cap="flat" cmpd="sng" algn="ctr">
          <a:solidFill>
            <a:schemeClr val="accent2">
              <a:hueOff val="-13387562"/>
              <a:satOff val="-63157"/>
              <a:lumOff val="2980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 prst="riblet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F5B55E-10F2-4AF5-A99C-8D9E3466BFBF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96309B-B112-433A-A3E9-D174316429B1}">
      <dsp:nvSpPr>
        <dsp:cNvPr id="0" name=""/>
        <dsp:cNvSpPr/>
      </dsp:nvSpPr>
      <dsp:spPr>
        <a:xfrm>
          <a:off x="460128" y="312440"/>
          <a:ext cx="5580684" cy="62520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625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2400" b="0" kern="1200" dirty="0">
              <a:solidFill>
                <a:schemeClr val="bg1"/>
              </a:solidFill>
            </a:rPr>
            <a:t>输入与输出的概念 </a:t>
          </a:r>
          <a:endParaRPr lang="zh-CN" altLang="en-US" sz="2400" b="0" kern="1200" dirty="0">
            <a:solidFill>
              <a:schemeClr val="bg1"/>
            </a:solidFill>
          </a:endParaRPr>
        </a:p>
      </dsp:txBody>
      <dsp:txXfrm>
        <a:off x="460128" y="312440"/>
        <a:ext cx="5580684" cy="625205"/>
      </dsp:txXfrm>
    </dsp:sp>
    <dsp:sp modelId="{1244C55C-557D-4F6B-8BD6-8323927B0AFB}">
      <dsp:nvSpPr>
        <dsp:cNvPr id="0" name=""/>
        <dsp:cNvSpPr/>
      </dsp:nvSpPr>
      <dsp:spPr>
        <a:xfrm>
          <a:off x="25258" y="228068"/>
          <a:ext cx="781507" cy="781507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 w="9525" cap="flat" cmpd="sng" algn="ctr">
          <a:solidFill>
            <a:schemeClr val="bg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convex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88A7120-4CBC-4709-8BF2-47E7714A8418}">
      <dsp:nvSpPr>
        <dsp:cNvPr id="0" name=""/>
        <dsp:cNvSpPr/>
      </dsp:nvSpPr>
      <dsp:spPr>
        <a:xfrm>
          <a:off x="818573" y="1250411"/>
          <a:ext cx="5222240" cy="625205"/>
        </a:xfrm>
        <a:prstGeom prst="rect">
          <a:avLst/>
        </a:prstGeom>
        <a:gradFill rotWithShape="0">
          <a:gsLst>
            <a:gs pos="0">
              <a:schemeClr val="accent2">
                <a:hueOff val="-4462521"/>
                <a:satOff val="-21052"/>
                <a:lumOff val="9935"/>
                <a:alphaOff val="0"/>
                <a:shade val="51000"/>
                <a:satMod val="130000"/>
              </a:schemeClr>
            </a:gs>
            <a:gs pos="80000">
              <a:schemeClr val="accent2">
                <a:hueOff val="-4462521"/>
                <a:satOff val="-21052"/>
                <a:lumOff val="9935"/>
                <a:alphaOff val="0"/>
                <a:shade val="93000"/>
                <a:satMod val="130000"/>
              </a:schemeClr>
            </a:gs>
            <a:gs pos="100000">
              <a:schemeClr val="accent2">
                <a:hueOff val="-4462521"/>
                <a:satOff val="-21052"/>
                <a:lumOff val="993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625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2400" b="0" kern="1200" dirty="0">
              <a:solidFill>
                <a:schemeClr val="tx1"/>
              </a:solidFill>
            </a:rPr>
            <a:t>格式化输出函数 </a:t>
          </a:r>
          <a:endParaRPr lang="zh-CN" altLang="en-US" sz="2400" b="0" kern="1200" dirty="0">
            <a:solidFill>
              <a:schemeClr val="tx1"/>
            </a:solidFill>
          </a:endParaRPr>
        </a:p>
      </dsp:txBody>
      <dsp:txXfrm>
        <a:off x="818573" y="1250411"/>
        <a:ext cx="5222240" cy="625205"/>
      </dsp:txXfrm>
    </dsp:sp>
    <dsp:sp modelId="{D7F46F73-F80B-4C9D-99E9-00364587E255}">
      <dsp:nvSpPr>
        <dsp:cNvPr id="0" name=""/>
        <dsp:cNvSpPr/>
      </dsp:nvSpPr>
      <dsp:spPr>
        <a:xfrm>
          <a:off x="383703" y="1166040"/>
          <a:ext cx="781507" cy="781507"/>
        </a:xfrm>
        <a:prstGeom prst="ellipse">
          <a:avLst/>
        </a:prstGeom>
        <a:solidFill>
          <a:schemeClr val="accent1">
            <a:lumMod val="75000"/>
          </a:schemeClr>
        </a:solidFill>
        <a:ln w="9525" cap="flat" cmpd="sng" algn="ctr">
          <a:solidFill>
            <a:schemeClr val="accent2">
              <a:hueOff val="-4462521"/>
              <a:satOff val="-21052"/>
              <a:lumOff val="993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convex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295CD5B-65C8-4658-A916-9D4A35D42EA6}">
      <dsp:nvSpPr>
        <dsp:cNvPr id="0" name=""/>
        <dsp:cNvSpPr/>
      </dsp:nvSpPr>
      <dsp:spPr>
        <a:xfrm>
          <a:off x="818573" y="2188382"/>
          <a:ext cx="5222240" cy="625205"/>
        </a:xfrm>
        <a:prstGeom prst="rect">
          <a:avLst/>
        </a:prstGeom>
        <a:solidFill>
          <a:srgbClr val="CCFFCC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625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2400" b="0" kern="1200" dirty="0">
              <a:solidFill>
                <a:schemeClr val="tx1"/>
              </a:solidFill>
            </a:rPr>
            <a:t>格式化输入函数 </a:t>
          </a:r>
          <a:endParaRPr lang="zh-CN" altLang="en-US" sz="2400" b="0" kern="1200" dirty="0">
            <a:solidFill>
              <a:schemeClr val="tx1"/>
            </a:solidFill>
          </a:endParaRPr>
        </a:p>
      </dsp:txBody>
      <dsp:txXfrm>
        <a:off x="818573" y="2188382"/>
        <a:ext cx="5222240" cy="625205"/>
      </dsp:txXfrm>
    </dsp:sp>
    <dsp:sp modelId="{5A2DDB6D-36BD-4D34-933A-FFC061DA5BDF}">
      <dsp:nvSpPr>
        <dsp:cNvPr id="0" name=""/>
        <dsp:cNvSpPr/>
      </dsp:nvSpPr>
      <dsp:spPr>
        <a:xfrm>
          <a:off x="383703" y="2104011"/>
          <a:ext cx="781507" cy="781507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9525" cap="flat" cmpd="sng" algn="ctr">
          <a:solidFill>
            <a:schemeClr val="accent2">
              <a:hueOff val="-8925042"/>
              <a:satOff val="-42105"/>
              <a:lumOff val="19869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convex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57DD76D-50B7-4B84-973F-44E508D0438C}">
      <dsp:nvSpPr>
        <dsp:cNvPr id="0" name=""/>
        <dsp:cNvSpPr/>
      </dsp:nvSpPr>
      <dsp:spPr>
        <a:xfrm>
          <a:off x="460128" y="3126353"/>
          <a:ext cx="5580684" cy="625205"/>
        </a:xfrm>
        <a:prstGeom prst="rect">
          <a:avLst/>
        </a:prstGeom>
        <a:solidFill>
          <a:srgbClr val="FFFFCC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6257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2400" b="0" kern="1200" dirty="0">
              <a:solidFill>
                <a:schemeClr val="tx1"/>
              </a:solidFill>
            </a:rPr>
            <a:t>字符的输入与输出 </a:t>
          </a:r>
          <a:endParaRPr lang="zh-CN" altLang="en-US" sz="2400" b="0" kern="1200" dirty="0">
            <a:solidFill>
              <a:schemeClr val="tx1"/>
            </a:solidFill>
          </a:endParaRPr>
        </a:p>
      </dsp:txBody>
      <dsp:txXfrm>
        <a:off x="460128" y="3126353"/>
        <a:ext cx="5580684" cy="625205"/>
      </dsp:txXfrm>
    </dsp:sp>
    <dsp:sp modelId="{6A35972E-1FB1-4427-A69A-34C24FB2E03D}">
      <dsp:nvSpPr>
        <dsp:cNvPr id="0" name=""/>
        <dsp:cNvSpPr/>
      </dsp:nvSpPr>
      <dsp:spPr>
        <a:xfrm>
          <a:off x="69375" y="3048203"/>
          <a:ext cx="781507" cy="781507"/>
        </a:xfrm>
        <a:prstGeom prst="ellipse">
          <a:avLst/>
        </a:prstGeom>
        <a:solidFill>
          <a:srgbClr val="FFC000"/>
        </a:solidFill>
        <a:ln w="9525" cap="flat" cmpd="sng" algn="ctr">
          <a:solidFill>
            <a:schemeClr val="accent2">
              <a:hueOff val="-13387562"/>
              <a:satOff val="-63157"/>
              <a:lumOff val="2980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convex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b="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6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6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b="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6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/>
            </a:lvl1pPr>
          </a:lstStyle>
          <a:p>
            <a:pPr>
              <a:defRPr/>
            </a:pPr>
            <a:fld id="{EF15FD4F-3FB1-454B-A6A9-37EF747A2977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b="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39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2416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2416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b="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16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/>
            </a:lvl1pPr>
          </a:lstStyle>
          <a:p>
            <a:pPr>
              <a:defRPr/>
            </a:pPr>
            <a:fld id="{715FE658-97BF-F04B-A762-57B39A2944A6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explosion.flv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9698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A program, composed of precise instructions, is to achieve the task of processing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data 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(computation). </a:t>
            </a:r>
            <a:endParaRPr lang="en-US" altLang="zh-CN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The precise instructions are formed using certain symbols and words according to some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rigid 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rules known as syntax rules (or grammar).</a:t>
            </a:r>
            <a:endParaRPr lang="en-US" altLang="zh-CN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This lecture might be a bit boring due to a bunch of rules but it is essential and sometimes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hlinkClick r:id="rId3" action="ppaction://hlinkfile"/>
              </a:rPr>
              <a:t>critical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for writing a ‘correct’ program.</a:t>
            </a:r>
            <a:endParaRPr lang="en-US" altLang="zh-CN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9699" name="幻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9F19A42-91F1-174B-A214-A4A75C340EEE}" type="slidenum">
              <a:rPr lang="en-US" altLang="zh-CN" sz="1200" b="0"/>
            </a:fld>
            <a:endParaRPr lang="en-US" altLang="zh-CN" sz="1200" b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ea typeface="宋体" panose="02010600030101010101" pitchFamily="2" charset="-122"/>
              </a:rPr>
              <a:t>程序功能是否强大的依据？</a:t>
            </a:r>
            <a:endParaRPr lang="zh-CN" altLang="en-US" b="1" dirty="0"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zh-CN" altLang="en-US" b="1" dirty="0">
                <a:ea typeface="宋体" panose="02010600030101010101" pitchFamily="2" charset="-122"/>
              </a:rPr>
              <a:t>程序设计语言类型丰富、</a:t>
            </a:r>
            <a:endParaRPr lang="zh-CN" altLang="en-US" b="1" dirty="0"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zh-CN" altLang="en-US" b="1" dirty="0">
                <a:ea typeface="宋体" panose="02010600030101010101" pitchFamily="2" charset="-122"/>
              </a:rPr>
              <a:t>操作符全面</a:t>
            </a:r>
            <a:endParaRPr lang="zh-CN" altLang="en-US" b="1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defRPr/>
            </a:pPr>
            <a:endParaRPr lang="zh-CN" altLang="en-US" b="1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defRPr/>
            </a:pPr>
            <a:endParaRPr kumimoji="0"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>
                <a:ea typeface="宋体" panose="02010600030101010101" pitchFamily="2" charset="-122"/>
              </a:rPr>
              <a:t>程序功能是否强大的依据？</a:t>
            </a:r>
            <a:endParaRPr lang="zh-CN" altLang="en-US" b="1"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zh-CN" altLang="en-US" b="1">
                <a:ea typeface="宋体" panose="02010600030101010101" pitchFamily="2" charset="-122"/>
              </a:rPr>
              <a:t>程序设计语言类型丰富、</a:t>
            </a:r>
            <a:endParaRPr lang="zh-CN" altLang="en-US" b="1"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zh-CN" altLang="en-US" b="1">
                <a:ea typeface="宋体" panose="02010600030101010101" pitchFamily="2" charset="-122"/>
              </a:rPr>
              <a:t>操作符全面</a:t>
            </a:r>
            <a:endParaRPr lang="zh-CN" altLang="en-US" b="1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defRPr/>
            </a:pPr>
            <a:endParaRPr lang="zh-CN" altLang="en-US" b="1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defRPr/>
            </a:pPr>
            <a:endParaRPr kumimoji="0"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kumimoji="0" 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kumimoji="0" 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kumimoji="0" 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kumimoji="0" 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8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kumimoji="0" lang="zh-CN" altLang="en-US">
              <a:ea typeface="宋体" panose="02010600030101010101" pitchFamily="2" charset="-122"/>
            </a:endParaRPr>
          </a:p>
        </p:txBody>
      </p:sp>
      <p:sp>
        <p:nvSpPr>
          <p:cNvPr id="45059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A1413F5-2C8D-844A-9D7E-B548B609446E}" type="slidenum">
              <a:rPr lang="en-US" altLang="zh-CN" sz="1200" b="0">
                <a:solidFill>
                  <a:schemeClr val="tx1"/>
                </a:solidFill>
              </a:rPr>
            </a:fld>
            <a:endParaRPr lang="en-US" altLang="zh-CN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9090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这段代码告诉我们，尽管中间很诗意，但一开始你便</a:t>
            </a:r>
            <a:r>
              <a:rPr lang="en-US" altLang="zh-CN" dirty="0" err="1">
                <a:ea typeface="宋体" panose="02010600030101010101" pitchFamily="2" charset="-122"/>
              </a:rPr>
              <a:t>viod</a:t>
            </a:r>
            <a:r>
              <a:rPr lang="en-US" altLang="zh-CN" dirty="0">
                <a:ea typeface="宋体" panose="02010600030101010101" pitchFamily="2" charset="-122"/>
              </a:rPr>
              <a:t>,</a:t>
            </a:r>
            <a:r>
              <a:rPr lang="zh-CN" altLang="en-US" dirty="0">
                <a:ea typeface="宋体" panose="02010600030101010101" pitchFamily="2" charset="-122"/>
              </a:rPr>
              <a:t>最终也会没有</a:t>
            </a:r>
            <a:r>
              <a:rPr lang="en-US" altLang="zh-CN" dirty="0">
                <a:ea typeface="宋体" panose="02010600030101010101" pitchFamily="2" charset="-122"/>
              </a:rPr>
              <a:t>return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9091" name="幻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83DA291-3CE4-F449-9CE8-E2F6757C35E9}" type="slidenum">
              <a:rPr lang="en-US" altLang="zh-CN" sz="1200" b="0"/>
            </a:fld>
            <a:endParaRPr lang="en-US" altLang="zh-CN" sz="1200" b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zh-CN" altLang="en-US" b="1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defRPr/>
            </a:pPr>
            <a:endParaRPr kumimoji="0"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zh-CN" altLang="en-US" b="1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defRPr/>
            </a:pPr>
            <a:endParaRPr kumimoji="0"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3010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3011" name="幻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87CE6E4-DD8A-DB45-90BE-3E220380F519}" type="slidenum">
              <a:rPr lang="en-US" altLang="zh-CN" sz="1200" b="0"/>
            </a:fld>
            <a:endParaRPr lang="en-US" altLang="zh-CN" sz="1200" b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0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kumimoji="0" lang="zh-CN" altLang="en-US">
              <a:ea typeface="宋体" panose="02010600030101010101" pitchFamily="2" charset="-122"/>
            </a:endParaRPr>
          </a:p>
        </p:txBody>
      </p:sp>
      <p:sp>
        <p:nvSpPr>
          <p:cNvPr id="37891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770CBA8-B58D-B74C-9A64-A5E126CC99D3}" type="slidenum">
              <a:rPr lang="en-US" altLang="zh-CN" sz="1200" b="0">
                <a:solidFill>
                  <a:schemeClr val="tx1"/>
                </a:solidFill>
              </a:rPr>
            </a:fld>
            <a:endParaRPr lang="en-US" altLang="zh-CN" sz="12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kumimoji="0" 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kumimoji="0" 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kumimoji="0" 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kumimoji="0" 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kumimoji="0" 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kumimoji="0" 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kumimoji="0" 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zh-CN" altLang="en-US" sz="1000">
                <a:solidFill>
                  <a:srgbClr val="000099"/>
                </a:solidFill>
                <a:latin typeface="楷体_GB2312" charset="0"/>
                <a:ea typeface="楷体_GB2312" charset="0"/>
                <a:cs typeface="楷体_GB2312" charset="0"/>
              </a:rPr>
              <a:t>一个字符数据既可以以字符形式输</a:t>
            </a:r>
            <a:r>
              <a:rPr kumimoji="0" lang="en-US" altLang="zh-CN" sz="1000">
                <a:solidFill>
                  <a:srgbClr val="000099"/>
                </a:solidFill>
                <a:latin typeface="楷体_GB2312" charset="0"/>
                <a:ea typeface="楷体_GB2312" charset="0"/>
                <a:cs typeface="楷体_GB2312" charset="0"/>
              </a:rPr>
              <a:t>,</a:t>
            </a:r>
            <a:r>
              <a:rPr kumimoji="0" lang="zh-CN" altLang="en-US" sz="1000">
                <a:solidFill>
                  <a:srgbClr val="000099"/>
                </a:solidFill>
                <a:latin typeface="楷体_GB2312" charset="0"/>
                <a:ea typeface="楷体_GB2312" charset="0"/>
                <a:cs typeface="楷体_GB2312" charset="0"/>
              </a:rPr>
              <a:t>也可以以整数形式输出以字符形式输出时</a:t>
            </a:r>
            <a:r>
              <a:rPr kumimoji="0" lang="en-US" altLang="zh-CN" sz="1000">
                <a:solidFill>
                  <a:srgbClr val="000099"/>
                </a:solidFill>
                <a:latin typeface="楷体_GB2312" charset="0"/>
                <a:ea typeface="楷体_GB2312" charset="0"/>
                <a:cs typeface="楷体_GB2312" charset="0"/>
              </a:rPr>
              <a:t>,</a:t>
            </a:r>
            <a:r>
              <a:rPr kumimoji="0" lang="zh-CN" altLang="en-US" sz="1000">
                <a:solidFill>
                  <a:srgbClr val="000099"/>
                </a:solidFill>
                <a:latin typeface="楷体_GB2312" charset="0"/>
                <a:ea typeface="楷体_GB2312" charset="0"/>
                <a:cs typeface="楷体_GB2312" charset="0"/>
              </a:rPr>
              <a:t>系统先将存储单元中的ＡＳＣＩ</a:t>
            </a:r>
            <a:r>
              <a:rPr kumimoji="0" lang="en-US" altLang="zh-CN" sz="1000">
                <a:solidFill>
                  <a:srgbClr val="000099"/>
                </a:solidFill>
                <a:latin typeface="楷体_GB2312" charset="0"/>
                <a:ea typeface="楷体_GB2312" charset="0"/>
                <a:cs typeface="楷体_GB2312" charset="0"/>
              </a:rPr>
              <a:t>I</a:t>
            </a:r>
            <a:r>
              <a:rPr kumimoji="0" lang="zh-CN" altLang="en-US" sz="1000">
                <a:solidFill>
                  <a:srgbClr val="000099"/>
                </a:solidFill>
                <a:latin typeface="楷体_GB2312" charset="0"/>
                <a:ea typeface="楷体_GB2312" charset="0"/>
                <a:cs typeface="楷体_GB2312" charset="0"/>
              </a:rPr>
              <a:t>码转换成相应字符， 然后输出。 以整数形式输出时，直接将ＡＳＣＩＩ码作为整数输出。也可以对字符数据进行算术运算， 此时相当于对它们的ＡＳＣＩＩ码进行算术运算。</a:t>
            </a:r>
            <a:endParaRPr kumimoji="0" lang="zh-CN" altLang="en-US" sz="1000">
              <a:solidFill>
                <a:srgbClr val="000099"/>
              </a:solidFill>
              <a:latin typeface="楷体_GB2312" charset="0"/>
              <a:ea typeface="楷体_GB2312" charset="0"/>
              <a:cs typeface="楷体_GB2312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kumimoji="0" 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zh-CN" altLang="en-US">
                <a:ea typeface="宋体" panose="02010600030101010101" pitchFamily="2" charset="-122"/>
              </a:rPr>
              <a:t>编程风格：空行与缩进！</a:t>
            </a:r>
            <a:endParaRPr kumimoji="0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zh-CN" altLang="en-US" sz="1000">
                <a:solidFill>
                  <a:srgbClr val="000099"/>
                </a:solidFill>
                <a:latin typeface="楷体_GB2312" charset="0"/>
                <a:ea typeface="楷体_GB2312" charset="0"/>
                <a:cs typeface="楷体_GB2312" charset="0"/>
              </a:rPr>
              <a:t>一个字符数据既可以以字符形式输</a:t>
            </a:r>
            <a:r>
              <a:rPr kumimoji="0" lang="en-US" altLang="zh-CN" sz="1000">
                <a:solidFill>
                  <a:srgbClr val="000099"/>
                </a:solidFill>
                <a:latin typeface="楷体_GB2312" charset="0"/>
                <a:ea typeface="楷体_GB2312" charset="0"/>
                <a:cs typeface="楷体_GB2312" charset="0"/>
              </a:rPr>
              <a:t>,</a:t>
            </a:r>
            <a:r>
              <a:rPr kumimoji="0" lang="zh-CN" altLang="en-US" sz="1000">
                <a:solidFill>
                  <a:srgbClr val="000099"/>
                </a:solidFill>
                <a:latin typeface="楷体_GB2312" charset="0"/>
                <a:ea typeface="楷体_GB2312" charset="0"/>
                <a:cs typeface="楷体_GB2312" charset="0"/>
              </a:rPr>
              <a:t>也可以以整数形式输出以字符形式输出时</a:t>
            </a:r>
            <a:r>
              <a:rPr kumimoji="0" lang="en-US" altLang="zh-CN" sz="1000">
                <a:solidFill>
                  <a:srgbClr val="000099"/>
                </a:solidFill>
                <a:latin typeface="楷体_GB2312" charset="0"/>
                <a:ea typeface="楷体_GB2312" charset="0"/>
                <a:cs typeface="楷体_GB2312" charset="0"/>
              </a:rPr>
              <a:t>,</a:t>
            </a:r>
            <a:r>
              <a:rPr kumimoji="0" lang="zh-CN" altLang="en-US" sz="1000">
                <a:solidFill>
                  <a:srgbClr val="000099"/>
                </a:solidFill>
                <a:latin typeface="楷体_GB2312" charset="0"/>
                <a:ea typeface="楷体_GB2312" charset="0"/>
                <a:cs typeface="楷体_GB2312" charset="0"/>
              </a:rPr>
              <a:t>系统先将存储单元中的ＡＳＣＩ</a:t>
            </a:r>
            <a:r>
              <a:rPr kumimoji="0" lang="en-US" altLang="zh-CN" sz="1000">
                <a:solidFill>
                  <a:srgbClr val="000099"/>
                </a:solidFill>
                <a:latin typeface="楷体_GB2312" charset="0"/>
                <a:ea typeface="楷体_GB2312" charset="0"/>
                <a:cs typeface="楷体_GB2312" charset="0"/>
              </a:rPr>
              <a:t>I</a:t>
            </a:r>
            <a:r>
              <a:rPr kumimoji="0" lang="zh-CN" altLang="en-US" sz="1000">
                <a:solidFill>
                  <a:srgbClr val="000099"/>
                </a:solidFill>
                <a:latin typeface="楷体_GB2312" charset="0"/>
                <a:ea typeface="楷体_GB2312" charset="0"/>
                <a:cs typeface="楷体_GB2312" charset="0"/>
              </a:rPr>
              <a:t>码转换成相应字符， 然后输出。 以整数形式输出时，直接将ＡＳＣＩＩ码作为整数输出。也可以对字符数据进行算术运算， 此时相当于对它们的ＡＳＣＩＩ码进行算术运算。</a:t>
            </a:r>
            <a:endParaRPr kumimoji="0" lang="zh-CN" altLang="en-US" sz="1000">
              <a:solidFill>
                <a:srgbClr val="000099"/>
              </a:solidFill>
              <a:latin typeface="楷体_GB2312" charset="0"/>
              <a:ea typeface="楷体_GB2312" charset="0"/>
              <a:cs typeface="楷体_GB2312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kumimoji="0" 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kumimoji="0" 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kumimoji="0" 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kumimoji="0" 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zh-CN" altLang="en-US" b="1">
                <a:ea typeface="宋体" panose="02010600030101010101" pitchFamily="2" charset="-122"/>
              </a:rPr>
              <a:t>对不同类型的数据用不同的格式字符。常用的有以下几种格式字符：</a:t>
            </a:r>
            <a:endParaRPr kumimoji="0" lang="zh-CN" altLang="en-US" b="1">
              <a:ea typeface="宋体" panose="02010600030101010101" pitchFamily="2" charset="-122"/>
            </a:endParaRPr>
          </a:p>
          <a:p>
            <a:pPr eaLnBrk="1" hangingPunct="1">
              <a:defRPr/>
            </a:pPr>
            <a:endParaRPr kumimoji="0"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zh-CN" altLang="en-US" b="1">
                <a:ea typeface="宋体" panose="02010600030101010101" pitchFamily="2" charset="-122"/>
              </a:rPr>
              <a:t>对不同类型的数据用不同的格式字符。常用的有以下几种格式字符：</a:t>
            </a:r>
            <a:endParaRPr kumimoji="0" lang="zh-CN" altLang="en-US" b="1">
              <a:ea typeface="宋体" panose="02010600030101010101" pitchFamily="2" charset="-122"/>
            </a:endParaRPr>
          </a:p>
          <a:p>
            <a:pPr eaLnBrk="1" hangingPunct="1">
              <a:defRPr/>
            </a:pPr>
            <a:endParaRPr kumimoji="0"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zh-CN" altLang="en-US" b="1">
                <a:ea typeface="宋体" panose="02010600030101010101" pitchFamily="2" charset="-122"/>
              </a:rPr>
              <a:t>对不同类型的数据用不同的格式字符。常用的有以下几种格式字符：</a:t>
            </a:r>
            <a:endParaRPr kumimoji="0" lang="zh-CN" altLang="en-US" b="1">
              <a:ea typeface="宋体" panose="02010600030101010101" pitchFamily="2" charset="-122"/>
            </a:endParaRPr>
          </a:p>
          <a:p>
            <a:pPr eaLnBrk="1" hangingPunct="1">
              <a:defRPr/>
            </a:pPr>
            <a:endParaRPr kumimoji="0"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zh-CN" altLang="en-US" b="1">
                <a:ea typeface="宋体" panose="02010600030101010101" pitchFamily="2" charset="-122"/>
              </a:rPr>
              <a:t>对不同类型的数据用不同的格式字符。常用的有以下几种格式字符：</a:t>
            </a:r>
            <a:endParaRPr kumimoji="0" lang="zh-CN" altLang="en-US" b="1">
              <a:ea typeface="宋体" panose="02010600030101010101" pitchFamily="2" charset="-122"/>
            </a:endParaRPr>
          </a:p>
          <a:p>
            <a:pPr eaLnBrk="1" hangingPunct="1">
              <a:defRPr/>
            </a:pPr>
            <a:endParaRPr kumimoji="0"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zh-CN" altLang="en-US" b="1">
                <a:ea typeface="宋体" panose="02010600030101010101" pitchFamily="2" charset="-122"/>
              </a:rPr>
              <a:t>对不同类型的数据用不同的格式字符。常用的有以下几种格式字符：</a:t>
            </a:r>
            <a:endParaRPr kumimoji="0" lang="zh-CN" altLang="en-US" b="1">
              <a:ea typeface="宋体" panose="02010600030101010101" pitchFamily="2" charset="-122"/>
            </a:endParaRPr>
          </a:p>
          <a:p>
            <a:pPr eaLnBrk="1" hangingPunct="1">
              <a:defRPr/>
            </a:pPr>
            <a:endParaRPr kumimoji="0"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en-US" altLang="zh-CN" b="1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defRPr/>
            </a:pPr>
            <a:endParaRPr kumimoji="0"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zh-CN" altLang="en-US" b="1">
                <a:ea typeface="宋体" panose="02010600030101010101" pitchFamily="2" charset="-122"/>
              </a:rPr>
              <a:t>对不同类型的数据用不同的格式字符。常用的有以下几种格式字符：</a:t>
            </a:r>
            <a:endParaRPr kumimoji="0" lang="zh-CN" altLang="en-US" b="1">
              <a:ea typeface="宋体" panose="02010600030101010101" pitchFamily="2" charset="-122"/>
            </a:endParaRPr>
          </a:p>
          <a:p>
            <a:pPr eaLnBrk="1" hangingPunct="1">
              <a:defRPr/>
            </a:pPr>
            <a:endParaRPr kumimoji="0"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zh-CN" altLang="en-US" b="1">
                <a:ea typeface="宋体" panose="02010600030101010101" pitchFamily="2" charset="-122"/>
              </a:rPr>
              <a:t>对不同类型的数据用不同的格式字符。常用的有以下几种格式字符：</a:t>
            </a:r>
            <a:endParaRPr kumimoji="0" lang="zh-CN" altLang="en-US" b="1">
              <a:ea typeface="宋体" panose="02010600030101010101" pitchFamily="2" charset="-122"/>
            </a:endParaRPr>
          </a:p>
          <a:p>
            <a:pPr eaLnBrk="1" hangingPunct="1">
              <a:defRPr/>
            </a:pPr>
            <a:endParaRPr kumimoji="0"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zh-CN" altLang="en-US" b="1">
                <a:ea typeface="宋体" panose="02010600030101010101" pitchFamily="2" charset="-122"/>
              </a:rPr>
              <a:t>对不同类型的数据用不同的格式字符。常用的有以下几种格式字符：</a:t>
            </a:r>
            <a:endParaRPr kumimoji="0" lang="zh-CN" altLang="en-US" b="1">
              <a:ea typeface="宋体" panose="02010600030101010101" pitchFamily="2" charset="-122"/>
            </a:endParaRPr>
          </a:p>
          <a:p>
            <a:pPr eaLnBrk="1" hangingPunct="1">
              <a:defRPr/>
            </a:pPr>
            <a:endParaRPr kumimoji="0"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zh-CN" altLang="en-US" b="1">
                <a:ea typeface="宋体" panose="02010600030101010101" pitchFamily="2" charset="-122"/>
              </a:rPr>
              <a:t>对不同类型的数据用不同的格式字符。常用的有以下几种格式字符：</a:t>
            </a:r>
            <a:endParaRPr kumimoji="0" lang="zh-CN" altLang="en-US" b="1">
              <a:ea typeface="宋体" panose="02010600030101010101" pitchFamily="2" charset="-122"/>
            </a:endParaRPr>
          </a:p>
          <a:p>
            <a:pPr eaLnBrk="1" hangingPunct="1">
              <a:defRPr/>
            </a:pPr>
            <a:endParaRPr kumimoji="0"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zh-CN" altLang="en-US" b="1">
                <a:ea typeface="宋体" panose="02010600030101010101" pitchFamily="2" charset="-122"/>
              </a:rPr>
              <a:t>对不同类型的数据用不同的格式字符。常用的有以下几种格式字符：</a:t>
            </a:r>
            <a:endParaRPr kumimoji="0" lang="zh-CN" altLang="en-US" b="1">
              <a:ea typeface="宋体" panose="02010600030101010101" pitchFamily="2" charset="-122"/>
            </a:endParaRPr>
          </a:p>
          <a:p>
            <a:pPr eaLnBrk="1" hangingPunct="1">
              <a:defRPr/>
            </a:pPr>
            <a:endParaRPr kumimoji="0"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defRPr/>
            </a:pPr>
            <a:endParaRPr kumimoji="0" lang="zh-CN" sz="100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zh-CN" altLang="en-US" b="1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defRPr/>
            </a:pPr>
            <a:endParaRPr kumimoji="0"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</a:t>
            </a:r>
            <a:endParaRPr lang="zh-CN" altLang="en-US" b="1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defRPr/>
            </a:pPr>
            <a:endParaRPr lang="zh-CN" altLang="en-US" b="1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defRPr/>
            </a:pPr>
            <a:endParaRPr kumimoji="0"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kumimoji="0" lang="zh-CN" altLang="en-US" sz="1000" b="1" dirty="0">
                <a:latin typeface="Times New Roman" panose="02020603050405020304" charset="0"/>
                <a:ea typeface="宋体" panose="02010600030101010101" pitchFamily="2" charset="-122"/>
              </a:rPr>
              <a:t>实际上，变量名中除了能使用</a:t>
            </a:r>
            <a:r>
              <a:rPr kumimoji="0" lang="en-US" altLang="zh-CN" sz="1000" b="1" dirty="0">
                <a:latin typeface="Times New Roman" panose="02020603050405020304" charset="0"/>
                <a:ea typeface="宋体" panose="02010600030101010101" pitchFamily="2" charset="-122"/>
              </a:rPr>
              <a:t>26</a:t>
            </a:r>
            <a:r>
              <a:rPr kumimoji="0" lang="zh-CN" altLang="en-US" sz="1000" b="1" dirty="0">
                <a:latin typeface="Times New Roman" panose="02020603050405020304" charset="0"/>
                <a:ea typeface="宋体" panose="02010600030101010101" pitchFamily="2" charset="-122"/>
              </a:rPr>
              <a:t>个英文大小写字母和数字外，只能使用下划线“</a:t>
            </a:r>
            <a:r>
              <a:rPr kumimoji="0" lang="en-US" altLang="zh-CN" sz="1000" b="1" dirty="0">
                <a:latin typeface="Times New Roman" panose="02020603050405020304" charset="0"/>
                <a:ea typeface="宋体" panose="02010600030101010101" pitchFamily="2" charset="-122"/>
              </a:rPr>
              <a:t>_”</a:t>
            </a:r>
            <a:r>
              <a:rPr kumimoji="0" lang="zh-CN" altLang="en-US" sz="1000" b="1" dirty="0">
                <a:latin typeface="Times New Roman" panose="02020603050405020304" charset="0"/>
                <a:ea typeface="宋体" panose="02010600030101010101" pitchFamily="2" charset="-122"/>
              </a:rPr>
              <a:t>。</a:t>
            </a:r>
            <a:endParaRPr kumimoji="0" lang="zh-CN" altLang="en-US" sz="1000" b="1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eaLnBrk="1" hangingPunct="1">
              <a:defRPr/>
            </a:pPr>
            <a:endParaRPr kumimoji="0"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zh-CN" altLang="en-US" dirty="0"/>
              <a:t>存储器是存放数据和代码的硬件。</a:t>
            </a:r>
            <a:endParaRPr lang="zh-CN" altLang="en-US" dirty="0"/>
          </a:p>
          <a:p>
            <a:pPr eaLnBrk="1" hangingPunct="1">
              <a:spcBef>
                <a:spcPct val="0"/>
              </a:spcBef>
              <a:defRPr/>
            </a:pPr>
            <a:endParaRPr kumimoji="0"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jpeg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gray">
          <a:xfrm>
            <a:off x="1908175" y="3646488"/>
            <a:ext cx="1524000" cy="14509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>
              <a:cs typeface="+mn-cs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4956175" y="3646488"/>
            <a:ext cx="1524000" cy="14509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>
              <a:cs typeface="+mn-c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gray">
          <a:xfrm>
            <a:off x="3432175" y="5094288"/>
            <a:ext cx="1524000" cy="14509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>
              <a:cs typeface="+mn-cs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gray">
          <a:xfrm>
            <a:off x="6480175" y="5094288"/>
            <a:ext cx="1524000" cy="1450975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>
              <a:cs typeface="+mn-cs"/>
            </a:endParaRPr>
          </a:p>
        </p:txBody>
      </p:sp>
      <p:pic>
        <p:nvPicPr>
          <p:cNvPr id="8" name="Picture 6" descr="j0315558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956175" y="3644900"/>
            <a:ext cx="152400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7" descr="j031556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419475" y="5083175"/>
            <a:ext cx="1525588" cy="1455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8" descr="j031558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478588" y="5095875"/>
            <a:ext cx="1524000" cy="1436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9" descr="j017486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920875" y="3646488"/>
            <a:ext cx="152400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0" descr="Light horizontal"/>
          <p:cNvSpPr>
            <a:spLocks noChangeArrowheads="1"/>
          </p:cNvSpPr>
          <p:nvPr/>
        </p:nvSpPr>
        <p:spPr bwMode="gray">
          <a:xfrm>
            <a:off x="11113" y="1874838"/>
            <a:ext cx="9132887" cy="762000"/>
          </a:xfrm>
          <a:prstGeom prst="rect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>
            <a:noFill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>
              <a:cs typeface="+mn-cs"/>
            </a:endParaRPr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gray">
          <a:xfrm>
            <a:off x="3432175" y="3646488"/>
            <a:ext cx="1524000" cy="1450975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>
              <a:cs typeface="+mn-cs"/>
            </a:endParaRPr>
          </a:p>
        </p:txBody>
      </p:sp>
      <p:sp>
        <p:nvSpPr>
          <p:cNvPr id="14" name="Rectangle 17"/>
          <p:cNvSpPr>
            <a:spLocks noChangeArrowheads="1"/>
          </p:cNvSpPr>
          <p:nvPr userDrawn="1"/>
        </p:nvSpPr>
        <p:spPr bwMode="gray">
          <a:xfrm>
            <a:off x="4956175" y="5094288"/>
            <a:ext cx="1524000" cy="1447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>
              <a:cs typeface="+mn-cs"/>
            </a:endParaRPr>
          </a:p>
        </p:txBody>
      </p:sp>
      <p:pic>
        <p:nvPicPr>
          <p:cNvPr id="15" name="Picture 18" descr="D:\C\ppt\20100506070628755.jpg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938" y="3644900"/>
            <a:ext cx="1519237" cy="1535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9" descr="D:\C\ppt\2009071323021724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5097463"/>
            <a:ext cx="1728787" cy="1500187"/>
          </a:xfrm>
          <a:prstGeom prst="rect">
            <a:avLst/>
          </a:prstGeom>
          <a:noFill/>
          <a:ln>
            <a:noFill/>
          </a:ln>
        </p:spPr>
      </p:pic>
      <p:sp>
        <p:nvSpPr>
          <p:cNvPr id="543755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468313" y="1916113"/>
            <a:ext cx="8229600" cy="685800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43756" name="Rectangle 1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87450" y="765175"/>
            <a:ext cx="6934200" cy="265113"/>
          </a:xfrm>
          <a:solidFill>
            <a:schemeClr val="bg1"/>
          </a:solidFill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188913"/>
            <a:ext cx="8274050" cy="4603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4213" y="979488"/>
            <a:ext cx="7981950" cy="5257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C程序设计快速进阶大学教程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>
          <a:xfrm>
            <a:off x="-36513" y="6524625"/>
            <a:ext cx="1295401" cy="1238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4A05F-5076-9345-AF9A-F3830F1DFE88}" type="datetime1">
              <a:rPr lang="zh-CN" altLang="en-US"/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EE4EBA-B756-2B4D-BED2-E34808813C9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C程序设计快速进阶大学教程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183C8-8B57-B84E-B965-ABE31395B03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C程序设计快速进阶大学教程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CA398-7930-C549-92ED-627EBCA8AA7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C程序设计快速进阶大学教程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76CA1-BAE5-C945-92C5-EE322966C8C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C程序设计快速进阶大学教程</a:t>
            </a: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920A8-2A15-AC49-8682-2E1C9973B52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C程序设计快速进阶大学教程</a:t>
            </a: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5509E7-A86E-8046-BB1F-EBEE6D1CADF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692150"/>
            <a:ext cx="4038600" cy="54340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692150"/>
            <a:ext cx="4038600" cy="54340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C程序设计快速进阶大学教程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9F09A-4E69-BB4D-9C4B-1D863772AD8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2"/>
          <p:cNvSpPr txBox="1"/>
          <p:nvPr userDrawn="1"/>
        </p:nvSpPr>
        <p:spPr bwMode="gray">
          <a:xfrm>
            <a:off x="6011863" y="6597650"/>
            <a:ext cx="2952750" cy="36036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1200" b="0"/>
              <a:t>C程序设计快速进阶大学教程</a:t>
            </a:r>
            <a:endParaRPr lang="en-US" altLang="zh-CN" sz="1200" b="0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427538" y="6556375"/>
            <a:ext cx="2133600" cy="3762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5822D6-1F2A-1442-8EB9-54B400B37A0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588125" y="6597650"/>
            <a:ext cx="2952750" cy="3603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C程序设计快速进阶大学教程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4238625" y="6581775"/>
            <a:ext cx="2133600" cy="3762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1BF3F3-238A-504F-8584-D837D54DC3F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2"/>
          <p:cNvSpPr txBox="1"/>
          <p:nvPr userDrawn="1"/>
        </p:nvSpPr>
        <p:spPr bwMode="gray">
          <a:xfrm>
            <a:off x="6011863" y="6597650"/>
            <a:ext cx="2952750" cy="36036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1200" b="0"/>
              <a:t>C程序设计快速进阶大学教程</a:t>
            </a:r>
            <a:endParaRPr lang="en-US" altLang="zh-CN" sz="1200" b="0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427538" y="6556375"/>
            <a:ext cx="2133600" cy="3762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0911B-C9E7-E94E-B065-95E08D59DEF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gray">
          <a:xfrm>
            <a:off x="1908175" y="3646488"/>
            <a:ext cx="1524000" cy="14509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>
              <a:cs typeface="+mn-cs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4956175" y="3646488"/>
            <a:ext cx="1524000" cy="14509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>
              <a:cs typeface="+mn-c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gray">
          <a:xfrm>
            <a:off x="3432175" y="5094288"/>
            <a:ext cx="1524000" cy="14509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>
              <a:cs typeface="+mn-cs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gray">
          <a:xfrm>
            <a:off x="6480175" y="5094288"/>
            <a:ext cx="1524000" cy="1450975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>
              <a:cs typeface="+mn-cs"/>
            </a:endParaRPr>
          </a:p>
        </p:txBody>
      </p:sp>
      <p:pic>
        <p:nvPicPr>
          <p:cNvPr id="8" name="Picture 6" descr="j0315558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956175" y="3644900"/>
            <a:ext cx="152400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7" descr="j031556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419475" y="5083175"/>
            <a:ext cx="1525588" cy="1455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8" descr="j031558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478588" y="5095875"/>
            <a:ext cx="1524000" cy="1436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9" descr="j017486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920875" y="3646488"/>
            <a:ext cx="152400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0" descr="Light horizontal"/>
          <p:cNvSpPr>
            <a:spLocks noChangeArrowheads="1"/>
          </p:cNvSpPr>
          <p:nvPr/>
        </p:nvSpPr>
        <p:spPr bwMode="gray">
          <a:xfrm>
            <a:off x="11113" y="1874838"/>
            <a:ext cx="9132887" cy="762000"/>
          </a:xfrm>
          <a:prstGeom prst="rect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>
            <a:noFill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>
              <a:cs typeface="+mn-cs"/>
            </a:endParaRPr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gray">
          <a:xfrm>
            <a:off x="3432175" y="3646488"/>
            <a:ext cx="1524000" cy="1450975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>
              <a:cs typeface="+mn-cs"/>
            </a:endParaRPr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gray">
          <a:xfrm>
            <a:off x="4956175" y="5094288"/>
            <a:ext cx="1524000" cy="1447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>
              <a:cs typeface="+mn-cs"/>
            </a:endParaRPr>
          </a:p>
        </p:txBody>
      </p:sp>
      <p:sp>
        <p:nvSpPr>
          <p:cNvPr id="543755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468313" y="1916113"/>
            <a:ext cx="8229600" cy="685800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43756" name="Rectangle 1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87450" y="765175"/>
            <a:ext cx="6934200" cy="265113"/>
          </a:xfrm>
          <a:solidFill>
            <a:schemeClr val="bg1"/>
          </a:solidFill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588125" y="6597650"/>
            <a:ext cx="2952750" cy="3603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C程序设计快速进阶大学教程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4238625" y="6581775"/>
            <a:ext cx="2133600" cy="3762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36874-2C98-D74E-8150-BF2345E09AF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C程序设计快速进阶大学教程</a:t>
            </a:r>
            <a:endParaRPr lang="en-US" altLang="zh-CN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92E6B2-F3A3-5042-82E3-7666FE7A74C2}" type="datetime1">
              <a:rPr lang="zh-CN" altLang="en-US"/>
            </a:fld>
            <a:endParaRPr lang="en-US" altLang="zh-CN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4046B-68DC-DE44-93D7-ABD4D1AFE56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C程序设计快速进阶大学教程</a:t>
            </a:r>
            <a:endParaRPr lang="en-US" altLang="zh-CN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731F8C-6EA9-DA46-AE52-AEE9A6460D43}" type="datetime1">
              <a:rPr lang="zh-CN" altLang="en-US"/>
            </a:fld>
            <a:endParaRPr lang="en-US" altLang="zh-CN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6543E-40FD-C941-BFCC-8F855DFD25D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4213" y="979488"/>
            <a:ext cx="3914775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1388" y="979488"/>
            <a:ext cx="3914775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C程序设计快速进阶大学教程</a:t>
            </a: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B45BE-A06C-0E4D-AE59-8B6E50632C40}" type="datetime1">
              <a:rPr lang="zh-CN" altLang="en-US"/>
            </a:fld>
            <a:endParaRPr lang="en-US" altLang="zh-CN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3490C9-8CD1-E945-B00D-E0A93729C37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C程序设计快速进阶大学教程</a:t>
            </a:r>
            <a:endParaRPr lang="en-US" altLang="zh-CN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BBF158-DC69-D242-952B-A67014FB103C}" type="datetime1">
              <a:rPr lang="zh-CN" altLang="en-US"/>
            </a:fld>
            <a:endParaRPr lang="en-US" altLang="zh-CN"/>
          </a:p>
        </p:txBody>
      </p:sp>
      <p:sp>
        <p:nvSpPr>
          <p:cNvPr id="9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A9220-B7EF-B244-BC4F-3AB3E6AB6A1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C程序设计快速进阶大学教程</a:t>
            </a:r>
            <a:endParaRPr lang="en-US" altLang="zh-CN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3A0EC-D2C9-3C4F-AA45-9AC3B1D63696}" type="datetime1">
              <a:rPr lang="zh-CN" altLang="en-US"/>
            </a:fld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92163-6C89-484D-AFC6-A549F94E8B4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C程序设计快速进阶大学教程</a:t>
            </a:r>
            <a:endParaRPr lang="en-US" altLang="zh-CN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1E939-BB7A-E445-9C7B-6DB55A8F7335}" type="datetime1">
              <a:rPr lang="zh-CN" altLang="en-US"/>
            </a:fld>
            <a:endParaRPr lang="en-US" altLang="zh-CN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B88DE-1F5F-FC47-917B-A0A1E0B8F24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C程序设计快速进阶大学教程</a:t>
            </a: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013EC3-BC3D-8944-AAD8-CE7F75321917}" type="datetime1">
              <a:rPr lang="zh-CN" altLang="en-US"/>
            </a:fld>
            <a:endParaRPr lang="en-US" altLang="zh-CN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87671D-BBD3-D049-8C56-8D537AE2DFB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11.jpeg"/><Relationship Id="rId14" Type="http://schemas.openxmlformats.org/officeDocument/2006/relationships/image" Target="../media/image10.jpeg"/><Relationship Id="rId13" Type="http://schemas.openxmlformats.org/officeDocument/2006/relationships/image" Target="../media/image9.jpeg"/><Relationship Id="rId12" Type="http://schemas.openxmlformats.org/officeDocument/2006/relationships/image" Target="../media/image8.png"/><Relationship Id="rId11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7" Type="http://schemas.openxmlformats.org/officeDocument/2006/relationships/image" Target="../media/image12.png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6" Type="http://schemas.openxmlformats.org/officeDocument/2006/relationships/theme" Target="../theme/theme3.xml"/><Relationship Id="rId5" Type="http://schemas.openxmlformats.org/officeDocument/2006/relationships/image" Target="../media/image5.png"/><Relationship Id="rId4" Type="http://schemas.openxmlformats.org/officeDocument/2006/relationships/image" Target="../media/image13.jpeg"/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6" Type="http://schemas.openxmlformats.org/officeDocument/2006/relationships/theme" Target="../theme/theme4.xml"/><Relationship Id="rId5" Type="http://schemas.openxmlformats.org/officeDocument/2006/relationships/image" Target="../media/image5.png"/><Relationship Id="rId4" Type="http://schemas.openxmlformats.org/officeDocument/2006/relationships/image" Target="../media/image13.jpeg"/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 descr="Light horizontal"/>
          <p:cNvSpPr>
            <a:spLocks noChangeArrowheads="1"/>
          </p:cNvSpPr>
          <p:nvPr/>
        </p:nvSpPr>
        <p:spPr bwMode="gray">
          <a:xfrm>
            <a:off x="0" y="0"/>
            <a:ext cx="9144000" cy="762000"/>
          </a:xfrm>
          <a:prstGeom prst="rect">
            <a:avLst/>
          </a:prstGeom>
          <a:blipFill dpi="0" rotWithShape="0">
            <a:blip r:embed="rId11"/>
            <a:srcRect/>
            <a:tile tx="0" ty="0" sx="100000" sy="100000" flip="none" algn="tl"/>
          </a:blipFill>
          <a:ln>
            <a:noFill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>
              <a:cs typeface="+mn-cs"/>
            </a:endParaRP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6011863" y="6497638"/>
            <a:ext cx="2952750" cy="3603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/>
            </a:lvl1pPr>
          </a:lstStyle>
          <a:p>
            <a:pPr>
              <a:defRPr/>
            </a:pPr>
            <a:r>
              <a:rPr lang="en-US" altLang="zh-CN"/>
              <a:t>C程序设计快速进阶大学教程</a:t>
            </a:r>
            <a:endParaRPr lang="en-US" altLang="zh-CN"/>
          </a:p>
        </p:txBody>
      </p:sp>
      <p:sp>
        <p:nvSpPr>
          <p:cNvPr id="6148" name="Rectangle 5" descr="Light horizontal"/>
          <p:cNvSpPr>
            <a:spLocks noChangeArrowheads="1"/>
          </p:cNvSpPr>
          <p:nvPr/>
        </p:nvSpPr>
        <p:spPr bwMode="gray">
          <a:xfrm>
            <a:off x="0" y="762000"/>
            <a:ext cx="685800" cy="6096000"/>
          </a:xfrm>
          <a:prstGeom prst="rect">
            <a:avLst/>
          </a:prstGeom>
          <a:blipFill dpi="0" rotWithShape="0">
            <a:blip r:embed="rId12"/>
            <a:srcRect/>
            <a:tile tx="0" ty="0" sx="100000" sy="100000" flip="none" algn="tl"/>
          </a:blipFill>
          <a:ln>
            <a:noFill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>
              <a:cs typeface="+mn-cs"/>
            </a:endParaRPr>
          </a:p>
        </p:txBody>
      </p:sp>
      <p:sp>
        <p:nvSpPr>
          <p:cNvPr id="6149" name="Line 6"/>
          <p:cNvSpPr>
            <a:spLocks noChangeShapeType="1"/>
          </p:cNvSpPr>
          <p:nvPr/>
        </p:nvSpPr>
        <p:spPr bwMode="gray">
          <a:xfrm>
            <a:off x="0" y="6400800"/>
            <a:ext cx="6934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030" name="Group 8"/>
          <p:cNvGrpSpPr/>
          <p:nvPr/>
        </p:nvGrpSpPr>
        <p:grpSpPr bwMode="auto">
          <a:xfrm>
            <a:off x="7010400" y="5876925"/>
            <a:ext cx="1828800" cy="533400"/>
            <a:chOff x="1296" y="2112"/>
            <a:chExt cx="3264" cy="917"/>
          </a:xfrm>
        </p:grpSpPr>
        <p:pic>
          <p:nvPicPr>
            <p:cNvPr id="1035" name="Picture 9" descr="j0315558"/>
            <p:cNvPicPr>
              <a:picLocks noChangeAspect="1" noChangeArrowheads="1"/>
            </p:cNvPicPr>
            <p:nvPr userDrawn="1"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2448" y="2112"/>
              <a:ext cx="960" cy="9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6" name="Picture 10" descr="j0315568"/>
            <p:cNvPicPr>
              <a:picLocks noChangeAspect="1" noChangeArrowheads="1"/>
            </p:cNvPicPr>
            <p:nvPr userDrawn="1"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296" y="2112"/>
              <a:ext cx="961" cy="9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7" name="Picture 11" descr="j0315584"/>
            <p:cNvPicPr>
              <a:picLocks noChangeAspect="1" noChangeArrowheads="1"/>
            </p:cNvPicPr>
            <p:nvPr userDrawn="1"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600" y="2112"/>
              <a:ext cx="960" cy="91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151" name="Rectangle 12"/>
          <p:cNvSpPr>
            <a:spLocks noGrp="1" noChangeArrowheads="1"/>
          </p:cNvSpPr>
          <p:nvPr>
            <p:ph type="title"/>
          </p:nvPr>
        </p:nvSpPr>
        <p:spPr bwMode="gray">
          <a:xfrm>
            <a:off x="395288" y="188913"/>
            <a:ext cx="827405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152" name="Rectangle 1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84213" y="979488"/>
            <a:ext cx="7981950" cy="5257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42734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5650" y="6453188"/>
            <a:ext cx="1295400" cy="1238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b="0"/>
            </a:lvl1pPr>
          </a:lstStyle>
          <a:p>
            <a:pPr>
              <a:defRPr/>
            </a:pPr>
            <a:fld id="{EE8B1739-0E96-EC45-B6E4-BAEDE5FF3DD5}" type="datetime1">
              <a:rPr lang="zh-CN" altLang="en-US"/>
            </a:fld>
            <a:endParaRPr lang="en-US" altLang="zh-CN"/>
          </a:p>
        </p:txBody>
      </p:sp>
      <p:sp>
        <p:nvSpPr>
          <p:cNvPr id="542735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32138" y="6481763"/>
            <a:ext cx="2133600" cy="3762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/>
            </a:lvl1pPr>
          </a:lstStyle>
          <a:p>
            <a:pPr>
              <a:defRPr/>
            </a:pPr>
            <a:fld id="{776CB42C-AA03-6744-8B9D-770FFF47A4F0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+mj-lt"/>
          <a:ea typeface="宋体" panose="02010600030101010101" pitchFamily="2" charset="-122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panose="020B0604020202020204" pitchFamily="34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charset="0"/>
        <a:defRPr sz="3200" b="1">
          <a:solidFill>
            <a:srgbClr val="0000CC"/>
          </a:solidFill>
          <a:latin typeface="+mn-lt"/>
          <a:ea typeface="宋体" panose="02010600030101010101" pitchFamily="2" charset="-122"/>
          <a:cs typeface="宋体" panose="02010600030101010101" pitchFamily="2" charset="-122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charset="0"/>
        <a:buChar char="Ð"/>
        <a:defRPr sz="2800" b="1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 b="1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»"/>
        <a:defRPr kumimoji="1"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667000" indent="-3810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124200" indent="-3810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81400" indent="-3810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4038600" indent="-3810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692150"/>
            <a:ext cx="8229600" cy="543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0"/>
            <a:endParaRPr lang="en-US" altLang="zh-CN"/>
          </a:p>
        </p:txBody>
      </p:sp>
      <p:sp>
        <p:nvSpPr>
          <p:cNvPr id="7171" name="Rectangle 3" descr="Light horizontal"/>
          <p:cNvSpPr>
            <a:spLocks noChangeArrowheads="1"/>
          </p:cNvSpPr>
          <p:nvPr/>
        </p:nvSpPr>
        <p:spPr bwMode="gray">
          <a:xfrm>
            <a:off x="0" y="0"/>
            <a:ext cx="685800" cy="6858000"/>
          </a:xfrm>
          <a:prstGeom prst="rect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>
            <a:noFill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>
              <a:cs typeface="+mn-cs"/>
            </a:endParaRPr>
          </a:p>
        </p:txBody>
      </p:sp>
      <p:sp>
        <p:nvSpPr>
          <p:cNvPr id="945156" name="Rectangle 4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6011863" y="6497638"/>
            <a:ext cx="2952750" cy="3603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/>
            </a:lvl1pPr>
          </a:lstStyle>
          <a:p>
            <a:pPr>
              <a:defRPr/>
            </a:pPr>
            <a:r>
              <a:rPr lang="en-US" altLang="zh-CN"/>
              <a:t>C程序设计快速进阶大学教程</a:t>
            </a:r>
            <a:endParaRPr lang="en-US" altLang="zh-CN"/>
          </a:p>
        </p:txBody>
      </p:sp>
      <p:sp>
        <p:nvSpPr>
          <p:cNvPr id="94515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32138" y="6481763"/>
            <a:ext cx="2133600" cy="3762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/>
            </a:lvl1pPr>
          </a:lstStyle>
          <a:p>
            <a:pPr>
              <a:defRPr/>
            </a:pPr>
            <a:fld id="{E7FC2D00-CFC4-0A48-848F-6CD86A2647E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kumimoji="1" sz="28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j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j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j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711200"/>
            <a:ext cx="8229600" cy="543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0"/>
            <a:endParaRPr lang="en-US" altLang="zh-CN"/>
          </a:p>
        </p:txBody>
      </p:sp>
      <p:sp>
        <p:nvSpPr>
          <p:cNvPr id="8195" name="Rectangle 9" descr="Light horizontal"/>
          <p:cNvSpPr>
            <a:spLocks noChangeArrowheads="1"/>
          </p:cNvSpPr>
          <p:nvPr userDrawn="1"/>
        </p:nvSpPr>
        <p:spPr bwMode="gray">
          <a:xfrm>
            <a:off x="0" y="0"/>
            <a:ext cx="685800" cy="68580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>
              <a:cs typeface="+mn-cs"/>
            </a:endParaRPr>
          </a:p>
        </p:txBody>
      </p:sp>
      <p:sp>
        <p:nvSpPr>
          <p:cNvPr id="882698" name="Rectangle 10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6011863" y="6497638"/>
            <a:ext cx="2952750" cy="3603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/>
            </a:lvl1pPr>
          </a:lstStyle>
          <a:p>
            <a:pPr>
              <a:defRPr/>
            </a:pPr>
            <a:r>
              <a:rPr lang="en-US" altLang="zh-CN"/>
              <a:t>C程序设计快速进阶大学教程</a:t>
            </a:r>
            <a:endParaRPr lang="en-US" altLang="zh-CN"/>
          </a:p>
        </p:txBody>
      </p:sp>
      <p:sp>
        <p:nvSpPr>
          <p:cNvPr id="8826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32138" y="6481763"/>
            <a:ext cx="2133600" cy="3762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/>
            </a:lvl1pPr>
          </a:lstStyle>
          <a:p>
            <a:pPr>
              <a:defRPr/>
            </a:pPr>
            <a:fld id="{48C8F508-C914-4C4D-AD83-1DC4EE6CE1B2}" type="slidenum">
              <a:rPr lang="en-US" altLang="zh-CN"/>
            </a:fld>
            <a:endParaRPr lang="en-US" altLang="zh-CN"/>
          </a:p>
        </p:txBody>
      </p:sp>
      <p:pic>
        <p:nvPicPr>
          <p:cNvPr id="19462" name="Picture 2" descr="C:\Users\TLL\Pictures\图片2.jp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-114300"/>
            <a:ext cx="9701213" cy="6999288"/>
          </a:xfrm>
          <a:prstGeom prst="rect">
            <a:avLst/>
          </a:prstGeom>
          <a:noFill/>
          <a:ln>
            <a:noFill/>
          </a:ln>
        </p:spPr>
      </p:pic>
      <p:sp>
        <p:nvSpPr>
          <p:cNvPr id="8199" name="Rectangle 2" descr="Light horizontal"/>
          <p:cNvSpPr>
            <a:spLocks noChangeArrowheads="1"/>
          </p:cNvSpPr>
          <p:nvPr userDrawn="1"/>
        </p:nvSpPr>
        <p:spPr bwMode="gray">
          <a:xfrm>
            <a:off x="-47625" y="-100013"/>
            <a:ext cx="9712325" cy="762001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>
              <a:cs typeface="+mn-cs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3501753" y="-113796"/>
            <a:ext cx="26597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zh-CN" altLang="en-US" sz="4800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ea typeface="宋体" panose="02010600030101010101" pitchFamily="2" charset="-122"/>
                <a:cs typeface="+mn-cs"/>
              </a:rPr>
              <a:t>课堂练习</a:t>
            </a:r>
            <a:endParaRPr lang="zh-CN" altLang="en-US" sz="480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kumimoji="1" sz="28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j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j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j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711200"/>
            <a:ext cx="8229600" cy="543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0"/>
            <a:endParaRPr lang="en-US" altLang="zh-CN"/>
          </a:p>
        </p:txBody>
      </p:sp>
      <p:sp>
        <p:nvSpPr>
          <p:cNvPr id="9219" name="Rectangle 9" descr="Light horizontal"/>
          <p:cNvSpPr>
            <a:spLocks noChangeArrowheads="1"/>
          </p:cNvSpPr>
          <p:nvPr userDrawn="1"/>
        </p:nvSpPr>
        <p:spPr bwMode="gray">
          <a:xfrm>
            <a:off x="0" y="0"/>
            <a:ext cx="685800" cy="68580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>
              <a:cs typeface="+mn-cs"/>
            </a:endParaRPr>
          </a:p>
        </p:txBody>
      </p:sp>
      <p:sp>
        <p:nvSpPr>
          <p:cNvPr id="882698" name="Rectangle 10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6011863" y="6497638"/>
            <a:ext cx="2952750" cy="3603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/>
            </a:lvl1pPr>
          </a:lstStyle>
          <a:p>
            <a:pPr>
              <a:defRPr/>
            </a:pPr>
            <a:r>
              <a:rPr lang="en-US" altLang="zh-CN"/>
              <a:t>C程序设计快速进阶大学教程</a:t>
            </a:r>
            <a:endParaRPr lang="en-US" altLang="zh-CN"/>
          </a:p>
        </p:txBody>
      </p:sp>
      <p:sp>
        <p:nvSpPr>
          <p:cNvPr id="8826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32138" y="6481763"/>
            <a:ext cx="2133600" cy="3762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/>
            </a:lvl1pPr>
          </a:lstStyle>
          <a:p>
            <a:pPr>
              <a:defRPr/>
            </a:pPr>
            <a:fld id="{49438A65-8791-9B4C-B0B1-6E249B6E594F}" type="slidenum">
              <a:rPr lang="en-US" altLang="zh-CN"/>
            </a:fld>
            <a:endParaRPr lang="en-US" altLang="zh-CN"/>
          </a:p>
        </p:txBody>
      </p:sp>
      <p:pic>
        <p:nvPicPr>
          <p:cNvPr id="22534" name="Picture 2" descr="C:\Users\TLL\Pictures\图片2.jp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-114300"/>
            <a:ext cx="9701213" cy="6999288"/>
          </a:xfrm>
          <a:prstGeom prst="rect">
            <a:avLst/>
          </a:prstGeom>
          <a:noFill/>
          <a:ln>
            <a:noFill/>
          </a:ln>
        </p:spPr>
      </p:pic>
      <p:sp>
        <p:nvSpPr>
          <p:cNvPr id="9223" name="Rectangle 2" descr="Light horizontal"/>
          <p:cNvSpPr>
            <a:spLocks noChangeArrowheads="1"/>
          </p:cNvSpPr>
          <p:nvPr userDrawn="1"/>
        </p:nvSpPr>
        <p:spPr bwMode="gray">
          <a:xfrm>
            <a:off x="-47625" y="-100013"/>
            <a:ext cx="9712325" cy="762001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>
              <a:cs typeface="+mn-cs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3501753" y="-113796"/>
            <a:ext cx="26597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zh-CN" altLang="en-US" sz="4800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ea typeface="宋体" panose="02010600030101010101" pitchFamily="2" charset="-122"/>
                <a:cs typeface="+mn-cs"/>
              </a:rPr>
              <a:t>自主学习</a:t>
            </a:r>
            <a:endParaRPr lang="zh-CN" altLang="en-US" sz="480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kumimoji="1" sz="28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j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j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j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5.GIF"/><Relationship Id="rId2" Type="http://schemas.openxmlformats.org/officeDocument/2006/relationships/slide" Target="slide3.xml"/><Relationship Id="rId1" Type="http://schemas.openxmlformats.org/officeDocument/2006/relationships/image" Target="../media/image21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5.GIF"/><Relationship Id="rId1" Type="http://schemas.openxmlformats.org/officeDocument/2006/relationships/slide" Target="slide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2.jpeg"/><Relationship Id="rId1" Type="http://schemas.openxmlformats.org/officeDocument/2006/relationships/hyperlink" Target="http://www.google.cn/imgres?imgurl=http://www.ccmedu.com/blog/UploadFile/UploadFace/1296_81544602456.jpg&amp;imgrefurl=http://www.ccmedu.com/blog/group.asp?gid=16&amp;h=701&amp;w=580&amp;sz=84&amp;tbnid=uCvJ7jAGaj0q_M:&amp;tbnh=140&amp;tbnw=116&amp;prev=/images?q=%E4%B8%80%E4%BC%91%E5%9B%BE%E7%89%87&amp;hl=zh-CN&amp;usg=__nhwBozPM-EyB7UefLDYZUYg7Ofs=&amp;ei=kD60SvrfFo2Q6AOju8jgCQ&amp;sa=X&amp;oi=image_result&amp;resnum=2&amp;ct=image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14.GIF"/><Relationship Id="rId6" Type="http://schemas.openxmlformats.org/officeDocument/2006/relationships/slide" Target="slide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8.xml"/><Relationship Id="rId5" Type="http://schemas.openxmlformats.org/officeDocument/2006/relationships/image" Target="../media/image25.jpeg"/><Relationship Id="rId4" Type="http://schemas.openxmlformats.org/officeDocument/2006/relationships/image" Target="../media/image15.GIF"/><Relationship Id="rId3" Type="http://schemas.openxmlformats.org/officeDocument/2006/relationships/slide" Target="slide14.xml"/><Relationship Id="rId2" Type="http://schemas.openxmlformats.org/officeDocument/2006/relationships/image" Target="../media/image24.jpeg"/><Relationship Id="rId1" Type="http://schemas.openxmlformats.org/officeDocument/2006/relationships/image" Target="../media/image23.GIF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5.GIF"/><Relationship Id="rId3" Type="http://schemas.openxmlformats.org/officeDocument/2006/relationships/slide" Target="slide14.xml"/><Relationship Id="rId2" Type="http://schemas.openxmlformats.org/officeDocument/2006/relationships/image" Target="../media/image27.GIF"/><Relationship Id="rId1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GIF"/><Relationship Id="rId1" Type="http://schemas.openxmlformats.org/officeDocument/2006/relationships/slide" Target="slide14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GIF"/><Relationship Id="rId1" Type="http://schemas.openxmlformats.org/officeDocument/2006/relationships/slide" Target="slide14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5.GIF"/><Relationship Id="rId2" Type="http://schemas.openxmlformats.org/officeDocument/2006/relationships/slide" Target="slide14.xml"/><Relationship Id="rId1" Type="http://schemas.openxmlformats.org/officeDocument/2006/relationships/image" Target="../media/image28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29.png"/><Relationship Id="rId2" Type="http://schemas.openxmlformats.org/officeDocument/2006/relationships/image" Target="../media/image15.GIF"/><Relationship Id="rId1" Type="http://schemas.openxmlformats.org/officeDocument/2006/relationships/slide" Target="slide14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.jpeg"/><Relationship Id="rId8" Type="http://schemas.openxmlformats.org/officeDocument/2006/relationships/hyperlink" Target="http://www.google.cn/imgres?imgurl=http://www.tw.zjut.edu.cn/download/%E7%96%91%E9%97%AE.jpg&amp;imgrefurl=http://www.tw.zjut.edu.cn/news.asp?id=200804161929276380&amp;h=436&amp;w=400&amp;sz=30&amp;tbnid=s6vCADDpHDtceM:&amp;tbnh=126&amp;tbnw=116&amp;prev=/images?q=%E7%96%91%E9%97%AE%E5%9B%BE%E7%89%87&amp;hl=zh-CN&amp;usg=__U0DljlsEPdwmbMQmFC3URczQAdc=&amp;ei=1PeySv38M6XU6gOL-bnLCQ&amp;sa=X&amp;oi=image_result&amp;resnum=3&amp;ct=image" TargetMode="External"/><Relationship Id="rId7" Type="http://schemas.openxmlformats.org/officeDocument/2006/relationships/image" Target="../media/image14.GIF"/><Relationship Id="rId6" Type="http://schemas.openxmlformats.org/officeDocument/2006/relationships/slide" Target="slide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0" Type="http://schemas.openxmlformats.org/officeDocument/2006/relationships/slideLayout" Target="../slideLayouts/slideLayout3.xml"/><Relationship Id="rId1" Type="http://schemas.openxmlformats.org/officeDocument/2006/relationships/diagramData" Target="../diagrams/data3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GIF"/><Relationship Id="rId1" Type="http://schemas.openxmlformats.org/officeDocument/2006/relationships/slide" Target="slide14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GIF"/><Relationship Id="rId1" Type="http://schemas.openxmlformats.org/officeDocument/2006/relationships/slide" Target="slide14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6.xml"/><Relationship Id="rId4" Type="http://schemas.openxmlformats.org/officeDocument/2006/relationships/image" Target="../media/image15.GIF"/><Relationship Id="rId3" Type="http://schemas.openxmlformats.org/officeDocument/2006/relationships/slide" Target="slide14.xml"/><Relationship Id="rId2" Type="http://schemas.openxmlformats.org/officeDocument/2006/relationships/image" Target="../media/image30.jpeg"/><Relationship Id="rId1" Type="http://schemas.openxmlformats.org/officeDocument/2006/relationships/hyperlink" Target="http://www.google.cn/imgres?imgurl=http://www.tw.zjut.edu.cn/download/%E7%96%91%E9%97%AE.jpg&amp;imgrefurl=http://www.tw.zjut.edu.cn/news.asp?id=200804161929276380&amp;h=436&amp;w=400&amp;sz=30&amp;tbnid=s6vCADDpHDtceM:&amp;tbnh=126&amp;tbnw=116&amp;prev=/images?q=%E7%96%91%E9%97%AE%E5%9B%BE%E7%89%87&amp;hl=zh-CN&amp;usg=__U0DljlsEPdwmbMQmFC3URczQAdc=&amp;ei=1PeySv38M6XU6gOL-bnLCQ&amp;sa=X&amp;oi=image_result&amp;resnum=3&amp;ct=image" TargetMode="Externa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6.xml"/><Relationship Id="rId4" Type="http://schemas.openxmlformats.org/officeDocument/2006/relationships/image" Target="../media/image15.GIF"/><Relationship Id="rId3" Type="http://schemas.openxmlformats.org/officeDocument/2006/relationships/slide" Target="slide14.xml"/><Relationship Id="rId2" Type="http://schemas.openxmlformats.org/officeDocument/2006/relationships/image" Target="../media/image30.jpeg"/><Relationship Id="rId1" Type="http://schemas.openxmlformats.org/officeDocument/2006/relationships/hyperlink" Target="http://www.google.cn/imgres?imgurl=http://www.tw.zjut.edu.cn/download/%E7%96%91%E9%97%AE.jpg&amp;imgrefurl=http://www.tw.zjut.edu.cn/news.asp?id=200804161929276380&amp;h=436&amp;w=400&amp;sz=30&amp;tbnid=s6vCADDpHDtceM:&amp;tbnh=126&amp;tbnw=116&amp;prev=/images?q=%E7%96%91%E9%97%AE%E5%9B%BE%E7%89%87&amp;hl=zh-CN&amp;usg=__U0DljlsEPdwmbMQmFC3URczQAdc=&amp;ei=1PeySv38M6XU6gOL-bnLCQ&amp;sa=X&amp;oi=image_result&amp;resnum=3&amp;ct=image" TargetMode="Externa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GIF"/><Relationship Id="rId1" Type="http://schemas.openxmlformats.org/officeDocument/2006/relationships/slide" Target="slide14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3.xml"/><Relationship Id="rId8" Type="http://schemas.openxmlformats.org/officeDocument/2006/relationships/slideLayout" Target="../slideLayouts/slideLayout8.xml"/><Relationship Id="rId7" Type="http://schemas.openxmlformats.org/officeDocument/2006/relationships/image" Target="../media/image15.GIF"/><Relationship Id="rId6" Type="http://schemas.openxmlformats.org/officeDocument/2006/relationships/slide" Target="slide14.xml"/><Relationship Id="rId5" Type="http://schemas.openxmlformats.org/officeDocument/2006/relationships/image" Target="../media/image33.GIF"/><Relationship Id="rId4" Type="http://schemas.openxmlformats.org/officeDocument/2006/relationships/hyperlink" Target="&#229;&#166;&#130;&#228;&#189;&#149;&#231;&#148;&#168;&#232;&#161;&#165;&#231;&#160;&#129;&#232;&#161;&#168;&#231;&#164;&#186;&#228;&#186;&#140;&#232;&#191;&#155;&#229;&#136;&#182;&#230;&#149;&#176;.swf" TargetMode="External"/><Relationship Id="rId3" Type="http://schemas.openxmlformats.org/officeDocument/2006/relationships/image" Target="../media/image32.GIF"/><Relationship Id="rId2" Type="http://schemas.openxmlformats.org/officeDocument/2006/relationships/hyperlink" Target="&#232;&#174;&#161;&#231;&#174;&#151;&#230;&#156;&#186;&#230;&#152;&#175;&#229;&#166;&#130;&#228;&#189;&#149;&#229;&#173;&#152;&#230;&#148;&#190;&#228;&#186;&#140;&#232;&#191;&#155;&#229;&#136;&#182;&#230;&#149;&#176;&#231;&#154;&#132;.swf" TargetMode="External"/><Relationship Id="rId1" Type="http://schemas.openxmlformats.org/officeDocument/2006/relationships/image" Target="../media/image31.GIF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GIF"/><Relationship Id="rId1" Type="http://schemas.openxmlformats.org/officeDocument/2006/relationships/slide" Target="slide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14.GIF"/><Relationship Id="rId6" Type="http://schemas.openxmlformats.org/officeDocument/2006/relationships/slide" Target="slide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GIF"/><Relationship Id="rId1" Type="http://schemas.openxmlformats.org/officeDocument/2006/relationships/slide" Target="slide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4.jpe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GIF"/><Relationship Id="rId1" Type="http://schemas.openxmlformats.org/officeDocument/2006/relationships/slide" Target="slide14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GIF"/><Relationship Id="rId1" Type="http://schemas.openxmlformats.org/officeDocument/2006/relationships/slide" Target="slide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GIF"/><Relationship Id="rId1" Type="http://schemas.openxmlformats.org/officeDocument/2006/relationships/slide" Target="slide14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GIF"/><Relationship Id="rId1" Type="http://schemas.openxmlformats.org/officeDocument/2006/relationships/slide" Target="slide14.xm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GIF"/><Relationship Id="rId1" Type="http://schemas.openxmlformats.org/officeDocument/2006/relationships/slide" Target="slide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5.GIF"/><Relationship Id="rId1" Type="http://schemas.openxmlformats.org/officeDocument/2006/relationships/slide" Target="slide3.xml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5.GIF"/><Relationship Id="rId2" Type="http://schemas.openxmlformats.org/officeDocument/2006/relationships/slide" Target="slide14.xml"/><Relationship Id="rId1" Type="http://schemas.openxmlformats.org/officeDocument/2006/relationships/image" Target="../media/image20.GI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5.GIF"/><Relationship Id="rId2" Type="http://schemas.openxmlformats.org/officeDocument/2006/relationships/slide" Target="slide14.xml"/><Relationship Id="rId1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2.GIF"/><Relationship Id="rId3" Type="http://schemas.openxmlformats.org/officeDocument/2006/relationships/hyperlink" Target="ASCII&#231;&#160;&#129;&#229;&#146;&#140;&#228;&#186;&#140;&#232;&#191;&#155;&#229;&#136;&#182;&#231;&#160;&#129;.swf" TargetMode="External"/><Relationship Id="rId2" Type="http://schemas.openxmlformats.org/officeDocument/2006/relationships/image" Target="../media/image15.GIF"/><Relationship Id="rId1" Type="http://schemas.openxmlformats.org/officeDocument/2006/relationships/slide" Target="slide14.xml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8.xml"/><Relationship Id="rId4" Type="http://schemas.openxmlformats.org/officeDocument/2006/relationships/slide" Target="slide66.xml"/><Relationship Id="rId3" Type="http://schemas.openxmlformats.org/officeDocument/2006/relationships/image" Target="../media/image15.GIF"/><Relationship Id="rId2" Type="http://schemas.openxmlformats.org/officeDocument/2006/relationships/slide" Target="slide14.xml"/><Relationship Id="rId1" Type="http://schemas.openxmlformats.org/officeDocument/2006/relationships/image" Target="../media/image3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5.GIF"/><Relationship Id="rId3" Type="http://schemas.openxmlformats.org/officeDocument/2006/relationships/slide" Target="slide14.xml"/><Relationship Id="rId2" Type="http://schemas.openxmlformats.org/officeDocument/2006/relationships/image" Target="../media/image20.GIF"/><Relationship Id="rId1" Type="http://schemas.openxmlformats.org/officeDocument/2006/relationships/image" Target="../media/image3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7.png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1.xml"/><Relationship Id="rId8" Type="http://schemas.openxmlformats.org/officeDocument/2006/relationships/slideLayout" Target="../slideLayouts/slideLayout8.xml"/><Relationship Id="rId7" Type="http://schemas.openxmlformats.org/officeDocument/2006/relationships/image" Target="../media/image14.GIF"/><Relationship Id="rId6" Type="http://schemas.openxmlformats.org/officeDocument/2006/relationships/slide" Target="slide2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5.GIF"/><Relationship Id="rId1" Type="http://schemas.openxmlformats.org/officeDocument/2006/relationships/slide" Target="slide3.xml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GIF"/><Relationship Id="rId1" Type="http://schemas.openxmlformats.org/officeDocument/2006/relationships/slide" Target="slide49.xml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GIF"/><Relationship Id="rId1" Type="http://schemas.openxmlformats.org/officeDocument/2006/relationships/slide" Target="slide14.xml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GIF"/><Relationship Id="rId1" Type="http://schemas.openxmlformats.org/officeDocument/2006/relationships/slide" Target="slide1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GIF"/><Relationship Id="rId1" Type="http://schemas.openxmlformats.org/officeDocument/2006/relationships/slide" Target="slide14.xml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5.GIF"/><Relationship Id="rId2" Type="http://schemas.openxmlformats.org/officeDocument/2006/relationships/slide" Target="slide14.xml"/><Relationship Id="rId1" Type="http://schemas.openxmlformats.org/officeDocument/2006/relationships/image" Target="../media/image32.GI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GIF"/><Relationship Id="rId1" Type="http://schemas.openxmlformats.org/officeDocument/2006/relationships/slide" Target="slide14.xml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GIF"/><Relationship Id="rId1" Type="http://schemas.openxmlformats.org/officeDocument/2006/relationships/slide" Target="slide14.xml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GIF"/><Relationship Id="rId1" Type="http://schemas.openxmlformats.org/officeDocument/2006/relationships/slide" Target="slide14.xml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GIF"/><Relationship Id="rId1" Type="http://schemas.openxmlformats.org/officeDocument/2006/relationships/slide" Target="slide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5.GIF"/><Relationship Id="rId1" Type="http://schemas.openxmlformats.org/officeDocument/2006/relationships/slide" Target="slide3.xml"/></Relationships>
</file>

<file path=ppt/slides/_rels/slide6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GIF"/><Relationship Id="rId1" Type="http://schemas.openxmlformats.org/officeDocument/2006/relationships/slide" Target="slide14.xml"/></Relationships>
</file>

<file path=ppt/slides/_rels/slide6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GIF"/><Relationship Id="rId1" Type="http://schemas.openxmlformats.org/officeDocument/2006/relationships/slide" Target="slide14.xml"/></Relationships>
</file>

<file path=ppt/slides/_rels/slide6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5.GIF"/><Relationship Id="rId2" Type="http://schemas.openxmlformats.org/officeDocument/2006/relationships/slide" Target="slide14.xml"/><Relationship Id="rId1" Type="http://schemas.openxmlformats.org/officeDocument/2006/relationships/image" Target="../media/image38.png"/></Relationships>
</file>

<file path=ppt/slides/_rels/slide6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GIF"/><Relationship Id="rId1" Type="http://schemas.openxmlformats.org/officeDocument/2006/relationships/slide" Target="slide14.xml"/></Relationships>
</file>

<file path=ppt/slides/_rels/slide6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GIF"/><Relationship Id="rId1" Type="http://schemas.openxmlformats.org/officeDocument/2006/relationships/slide" Target="slide14.xml"/></Relationships>
</file>

<file path=ppt/slides/_rels/slide6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GIF"/><Relationship Id="rId1" Type="http://schemas.openxmlformats.org/officeDocument/2006/relationships/slide" Target="slide1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GIF"/><Relationship Id="rId1" Type="http://schemas.openxmlformats.org/officeDocument/2006/relationships/slide" Target="slide14.xml"/></Relationships>
</file>

<file path=ppt/slides/_rels/slide6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5.GIF"/><Relationship Id="rId2" Type="http://schemas.openxmlformats.org/officeDocument/2006/relationships/slide" Target="slide14.xml"/><Relationship Id="rId1" Type="http://schemas.openxmlformats.org/officeDocument/2006/relationships/image" Target="../media/image20.GI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GIF"/><Relationship Id="rId1" Type="http://schemas.openxmlformats.org/officeDocument/2006/relationships/slide" Target="slide14.xml"/></Relationships>
</file>

<file path=ppt/slides/_rels/slide6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9.jpeg"/><Relationship Id="rId2" Type="http://schemas.openxmlformats.org/officeDocument/2006/relationships/image" Target="../media/image14.GIF"/><Relationship Id="rId1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5.GIF"/><Relationship Id="rId1" Type="http://schemas.openxmlformats.org/officeDocument/2006/relationships/slide" Target="slide3.xml"/></Relationships>
</file>

<file path=ppt/slides/_rels/slide7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0.xml"/><Relationship Id="rId5" Type="http://schemas.openxmlformats.org/officeDocument/2006/relationships/image" Target="../media/image44.wmf"/><Relationship Id="rId4" Type="http://schemas.openxmlformats.org/officeDocument/2006/relationships/image" Target="../media/image43.wmf"/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slides/_rels/slide7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0.xml"/><Relationship Id="rId5" Type="http://schemas.openxmlformats.org/officeDocument/2006/relationships/image" Target="../media/image49.wmf"/><Relationship Id="rId4" Type="http://schemas.openxmlformats.org/officeDocument/2006/relationships/image" Target="../media/image48.wmf"/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slides/_rels/slide7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0.xml"/><Relationship Id="rId5" Type="http://schemas.openxmlformats.org/officeDocument/2006/relationships/image" Target="../media/image54.wmf"/><Relationship Id="rId4" Type="http://schemas.openxmlformats.org/officeDocument/2006/relationships/image" Target="../media/image53.wmf"/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slides/_rels/slide7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0.xml"/><Relationship Id="rId5" Type="http://schemas.openxmlformats.org/officeDocument/2006/relationships/image" Target="../media/image59.wmf"/><Relationship Id="rId4" Type="http://schemas.openxmlformats.org/officeDocument/2006/relationships/image" Target="../media/image58.wmf"/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0.xml"/><Relationship Id="rId4" Type="http://schemas.openxmlformats.org/officeDocument/2006/relationships/image" Target="../media/image19.wmf"/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5.GIF"/><Relationship Id="rId2" Type="http://schemas.openxmlformats.org/officeDocument/2006/relationships/slide" Target="slide3.xml"/><Relationship Id="rId1" Type="http://schemas.openxmlformats.org/officeDocument/2006/relationships/image" Target="../media/image20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第</a:t>
            </a:r>
            <a:r>
              <a:rPr lang="en-US" altLang="zh-CN">
                <a:latin typeface="Arial" panose="020B0604020202020204" pitchFamily="34" charset="0"/>
              </a:rPr>
              <a:t>5</a:t>
            </a:r>
            <a:r>
              <a:rPr lang="zh-CN" altLang="en-US">
                <a:latin typeface="Arial" panose="020B0604020202020204" pitchFamily="34" charset="0"/>
              </a:rPr>
              <a:t>章 数据类型与输入输出 </a:t>
            </a:r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>
                <a:latin typeface="Arial" panose="020B0604020202020204" pitchFamily="34" charset="0"/>
              </a:rPr>
              <a:t>C程序设计快速进阶大学教程</a:t>
            </a:r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867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55650" y="6453188"/>
            <a:ext cx="1295400" cy="12382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fld id="{4C9E180E-DB34-2B44-9A0C-DECD90054550}" type="slidenum">
              <a:rPr lang="en-US" altLang="zh-CN" sz="1400" smtClean="0">
                <a:latin typeface="Arial" panose="020B0604020202020204" pitchFamily="34" charset="0"/>
              </a:rPr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04813"/>
            <a:ext cx="8229600" cy="61198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>
                <a:solidFill>
                  <a:srgbClr val="008000"/>
                </a:solidFill>
                <a:latin typeface="Times New Roman" panose="02020603050405020304" charset="0"/>
              </a:rPr>
              <a:t>例</a:t>
            </a:r>
            <a:r>
              <a:rPr lang="en-US" altLang="zh-CN" dirty="0">
                <a:solidFill>
                  <a:srgbClr val="008000"/>
                </a:solidFill>
                <a:latin typeface="Times New Roman" panose="02020603050405020304" charset="0"/>
              </a:rPr>
              <a:t>0.2 </a:t>
            </a:r>
            <a:r>
              <a:rPr lang="zh-CN" altLang="en-US" dirty="0">
                <a:solidFill>
                  <a:srgbClr val="008000"/>
                </a:solidFill>
                <a:latin typeface="Times New Roman" panose="02020603050405020304" charset="0"/>
              </a:rPr>
              <a:t>通过函数计算两个整数之和</a:t>
            </a:r>
            <a:endParaRPr lang="zh-CN" altLang="en-US" dirty="0">
              <a:solidFill>
                <a:srgbClr val="008000"/>
              </a:solidFill>
              <a:latin typeface="Times New Roman" panose="0202060305040502030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</a:rPr>
              <a:t>#include&lt;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</a:rPr>
              <a:t>stdio.h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</a:rPr>
              <a:t>&gt;</a:t>
            </a: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dirty="0">
                <a:solidFill>
                  <a:srgbClr val="336699"/>
                </a:solidFill>
                <a:latin typeface="Times New Roman" panose="02020603050405020304" charset="0"/>
              </a:rPr>
              <a:t>/*</a:t>
            </a:r>
            <a:r>
              <a:rPr lang="zh-CN" altLang="en-US" sz="2400" dirty="0">
                <a:solidFill>
                  <a:srgbClr val="336699"/>
                </a:solidFill>
                <a:latin typeface="Times New Roman" panose="02020603050405020304" charset="0"/>
              </a:rPr>
              <a:t>计算两个整数的和*</a:t>
            </a:r>
            <a:r>
              <a:rPr lang="en-US" altLang="zh-CN" sz="2400" dirty="0">
                <a:solidFill>
                  <a:srgbClr val="336699"/>
                </a:solidFill>
                <a:latin typeface="Times New Roman" panose="02020603050405020304" charset="0"/>
              </a:rPr>
              <a:t>/</a:t>
            </a:r>
            <a:endParaRPr lang="en-US" altLang="zh-CN" sz="2400" dirty="0">
              <a:solidFill>
                <a:srgbClr val="336699"/>
              </a:solidFill>
              <a:latin typeface="Times New Roman" panose="0202060305040502030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</a:rPr>
              <a:t>int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</a:rPr>
              <a:t> add(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</a:rPr>
              <a:t>int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</a:rPr>
              <a:t> i1,int i2) {  </a:t>
            </a: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</a:rPr>
              <a:t>i3 = i1+i2;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</a:rPr>
              <a:t>  return i3;</a:t>
            </a: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</a:rPr>
              <a:t> }</a:t>
            </a: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</a:rPr>
              <a:t>int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</a:rPr>
              <a:t> main()</a:t>
            </a: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</a:rPr>
              <a:t>{</a:t>
            </a: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</a:rPr>
              <a:t> 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</a:rPr>
              <a:t>int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</a:rPr>
              <a:t> x=1, y=2;          </a:t>
            </a: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</a:rPr>
              <a:t> 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</a:rPr>
              <a:t>int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</a:rPr>
              <a:t> z = add(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</a:rPr>
              <a:t>x,y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</a:rPr>
              <a:t>);      //z =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</a:rPr>
              <a:t>x+y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</a:rPr>
              <a:t>; </a:t>
            </a: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</a:rPr>
              <a:t> 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</a:rPr>
              <a:t>printf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</a:rPr>
              <a:t>("%d",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</a:rPr>
              <a:t>i3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</a:rPr>
              <a:t>);    //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</a:rPr>
              <a:t>printf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</a:rPr>
              <a:t>("%d", z); </a:t>
            </a: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</a:rPr>
              <a:t>  return 0;</a:t>
            </a: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</a:rPr>
              <a:t>}</a:t>
            </a: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</a:endParaRPr>
          </a:p>
        </p:txBody>
      </p:sp>
      <p:sp>
        <p:nvSpPr>
          <p:cNvPr id="948231" name="Rectangle 7"/>
          <p:cNvSpPr>
            <a:spLocks noChangeArrowheads="1"/>
          </p:cNvSpPr>
          <p:nvPr/>
        </p:nvSpPr>
        <p:spPr bwMode="auto">
          <a:xfrm>
            <a:off x="900113" y="1341438"/>
            <a:ext cx="6264275" cy="194310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altLang="zh-CN" sz="2800"/>
              <a:t> </a:t>
            </a:r>
            <a:endParaRPr lang="en-US" altLang="zh-CN" sz="2800"/>
          </a:p>
        </p:txBody>
      </p:sp>
      <p:sp>
        <p:nvSpPr>
          <p:cNvPr id="948235" name="Rectangle 11"/>
          <p:cNvSpPr>
            <a:spLocks noChangeArrowheads="1"/>
          </p:cNvSpPr>
          <p:nvPr/>
        </p:nvSpPr>
        <p:spPr bwMode="auto">
          <a:xfrm>
            <a:off x="900113" y="3357563"/>
            <a:ext cx="6335712" cy="2879725"/>
          </a:xfrm>
          <a:prstGeom prst="rect">
            <a:avLst/>
          </a:prstGeom>
          <a:noFill/>
          <a:ln w="19050">
            <a:solidFill>
              <a:srgbClr val="FF6600"/>
            </a:solidFill>
            <a:miter lim="800000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altLang="zh-CN" sz="2800"/>
              <a:t> </a:t>
            </a:r>
            <a:endParaRPr lang="en-US" altLang="zh-CN" sz="2800"/>
          </a:p>
        </p:txBody>
      </p:sp>
      <p:sp>
        <p:nvSpPr>
          <p:cNvPr id="3" name="圆角矩形标注 2"/>
          <p:cNvSpPr/>
          <p:nvPr/>
        </p:nvSpPr>
        <p:spPr bwMode="auto">
          <a:xfrm>
            <a:off x="6227763" y="1628775"/>
            <a:ext cx="2447925" cy="1728788"/>
          </a:xfrm>
          <a:prstGeom prst="wedgeRoundRectCallout">
            <a:avLst>
              <a:gd name="adj1" fmla="val -48276"/>
              <a:gd name="adj2" fmla="val 105885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r>
              <a:rPr lang="zh-CN" altLang="en-US" sz="2800" dirty="0">
                <a:solidFill>
                  <a:srgbClr val="000090"/>
                </a:solidFill>
                <a:latin typeface="宋体" panose="02010600030101010101" pitchFamily="2" charset="-122"/>
              </a:rPr>
              <a:t>仅在其作用区域使用</a:t>
            </a:r>
            <a:endParaRPr lang="zh-CN" altLang="en-US" sz="2800" dirty="0">
              <a:solidFill>
                <a:srgbClr val="00009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8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48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8231" grpId="0" animBg="1"/>
      <p:bldP spid="948235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 b="0">
                <a:solidFill>
                  <a:schemeClr val="tx1"/>
                </a:solidFill>
              </a:rPr>
              <a:t>C程序设计快速进阶大学教程</a:t>
            </a:r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26627" name="日期占位符 4"/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F98AC16A-2CD3-F547-838A-660B2E4B084F}" type="datetime1">
              <a:rPr lang="zh-CN" altLang="en-US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2662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A994E864-367F-D44D-8F09-15AA8FB95A92}" type="slidenum">
              <a:rPr lang="en-US" altLang="zh-CN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latin typeface="Arial" panose="020B0604020202020204" pitchFamily="34" charset="0"/>
              </a:rPr>
              <a:t>5.1 C </a:t>
            </a:r>
            <a:r>
              <a:rPr lang="zh-CN" altLang="en-US">
                <a:latin typeface="Arial" panose="020B0604020202020204" pitchFamily="34" charset="0"/>
              </a:rPr>
              <a:t>语言要素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7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836613"/>
            <a:ext cx="8388350" cy="587692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charset="0"/>
              <a:buChar char="Ø"/>
              <a:defRPr/>
            </a:pPr>
            <a:r>
              <a:rPr lang="zh-CN" altLang="en-US" sz="3600" dirty="0">
                <a:latin typeface="Arial" panose="020B0604020202020204" pitchFamily="34" charset="0"/>
              </a:rPr>
              <a:t>可执行语句</a:t>
            </a:r>
            <a:endParaRPr lang="en-US" altLang="zh-CN" sz="36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buFont typeface="Wingdings" panose="05000000000000000000" charset="0"/>
              <a:buChar char="Ø"/>
              <a:defRPr/>
            </a:pPr>
            <a:endParaRPr lang="zh-CN" altLang="en-US" sz="900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pPr eaLnBrk="1" hangingPunct="1">
              <a:lnSpc>
                <a:spcPct val="110000"/>
              </a:lnSpc>
              <a:buFont typeface="Wingdings" panose="05000000000000000000" charset="0"/>
              <a:buChar char="Ð"/>
              <a:defRPr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charset="0"/>
              </a:rPr>
              <a:t>C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charset="0"/>
              </a:rPr>
              <a:t>语言中有效字符构成标识符或关键字，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charset="0"/>
              </a:rPr>
              <a:t>    这些字按一定规则连接成语句，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charset="0"/>
              </a:rPr>
              <a:t>    语句是构成程序的基本模块。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pPr eaLnBrk="1" hangingPunct="1">
              <a:lnSpc>
                <a:spcPct val="110000"/>
              </a:lnSpc>
              <a:defRPr/>
            </a:pPr>
            <a:endParaRPr lang="zh-CN" altLang="en-US" sz="2400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pPr eaLnBrk="1" hangingPunct="1">
              <a:lnSpc>
                <a:spcPct val="110000"/>
              </a:lnSpc>
              <a:buFont typeface="Wingdings" panose="05000000000000000000" charset="0"/>
              <a:buChar char="Ð"/>
              <a:defRPr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</a:rPr>
              <a:t>C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charset="0"/>
              </a:rPr>
              <a:t>程序中的语句必须以</a:t>
            </a:r>
            <a:r>
              <a:rPr lang="zh-CN" altLang="en-US" sz="2800" dirty="0">
                <a:latin typeface="Times New Roman" panose="02020603050405020304" charset="0"/>
              </a:rPr>
              <a:t>分号结束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</a:rPr>
              <a:t>,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charset="0"/>
              </a:rPr>
              <a:t>    一条语句可以写在一行或者多行。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</a:rPr>
              <a:t>     </a:t>
            </a:r>
            <a:r>
              <a:rPr lang="en-US" altLang="zh-CN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</a:rPr>
              <a:t>(“Today is %d year %d month %d day”,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</a:rPr>
              <a:t>              year, month, day);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44038" name="Picture 2" descr="D:\ppt\ppt模板\PPT动画素材之动画按钮--PPT素材，PPT背景，PPT图片.files\20071202210800155.gif"/>
          <p:cNvPicPr>
            <a:picLocks noChangeAspect="1" noChangeArrowheads="1" noCrop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516688" y="4013200"/>
            <a:ext cx="7620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39" name="Picture 2" descr="D:\ppt\ppt模板\PPT动画素材之动画按钮--PPT素材，PPT背景，PPT图片.files\20071202210749655.gif">
            <a:hlinkClick r:id="rId2" action="ppaction://hlinksldjump"/>
          </p:cNvPr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6513" y="6381750"/>
            <a:ext cx="714376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 b="0">
                <a:solidFill>
                  <a:schemeClr val="tx1"/>
                </a:solidFill>
              </a:rPr>
              <a:t>C程序设计快速进阶大学教程</a:t>
            </a:r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27651" name="日期占位符 4"/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3BCD52A1-AF0F-FC4A-9017-A017F5A83980}" type="datetime1">
              <a:rPr lang="zh-CN" altLang="en-US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2765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F643DCAC-2C4B-3146-89A2-0A7726C64049}" type="slidenum">
              <a:rPr lang="en-US" altLang="zh-CN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>
                <a:latin typeface="Arial" panose="020B0604020202020204" pitchFamily="34" charset="0"/>
              </a:rPr>
              <a:t>5.1 C </a:t>
            </a:r>
            <a:r>
              <a:rPr lang="zh-CN" altLang="en-US" sz="3600">
                <a:latin typeface="Arial" panose="020B0604020202020204" pitchFamily="34" charset="0"/>
              </a:rPr>
              <a:t>语言要素</a:t>
            </a:r>
            <a:endParaRPr lang="zh-CN" altLang="en-US" sz="3600">
              <a:latin typeface="Arial" panose="020B0604020202020204" pitchFamily="34" charset="0"/>
            </a:endParaRP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charset="0"/>
              <a:buChar char="Ø"/>
              <a:defRPr/>
            </a:pPr>
            <a:r>
              <a:rPr lang="zh-CN" altLang="en-US" sz="3600" dirty="0">
                <a:latin typeface="Arial" panose="020B0604020202020204" pitchFamily="34" charset="0"/>
              </a:rPr>
              <a:t>可执行语句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pPr eaLnBrk="1" hangingPunct="1">
              <a:lnSpc>
                <a:spcPct val="110000"/>
              </a:lnSpc>
              <a:buFont typeface="Wingdings" panose="05000000000000000000" charset="0"/>
              <a:buChar char="Ð"/>
              <a:defRPr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charset="0"/>
              </a:rPr>
              <a:t>常用语句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pPr lvl="2" eaLnBrk="1" hangingPunct="1">
              <a:defRPr/>
            </a:pPr>
            <a:r>
              <a:rPr lang="zh-CN" altLang="en-US" sz="2800" dirty="0">
                <a:latin typeface="Times New Roman" panose="02020603050405020304" charset="0"/>
                <a:ea typeface="宋体" panose="02010600030101010101" pitchFamily="2" charset="-122"/>
              </a:rPr>
              <a:t>声明语句      </a:t>
            </a:r>
            <a:r>
              <a:rPr lang="en-US" altLang="zh-CN" sz="2800" dirty="0">
                <a:latin typeface="Times New Roman" panose="02020603050405020304" charset="0"/>
                <a:ea typeface="宋体" panose="02010600030101010101" pitchFamily="2" charset="-122"/>
              </a:rPr>
              <a:t>Declaration statement</a:t>
            </a:r>
            <a:endParaRPr lang="en-US" altLang="zh-CN" sz="28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lvl="2" eaLnBrk="1" hangingPunct="1">
              <a:defRPr/>
            </a:pPr>
            <a:r>
              <a:rPr lang="zh-CN" altLang="en-US" sz="2800" dirty="0">
                <a:latin typeface="Times New Roman" panose="02020603050405020304" charset="0"/>
                <a:ea typeface="宋体" panose="02010600030101010101" pitchFamily="2" charset="-122"/>
              </a:rPr>
              <a:t>表达式语句    </a:t>
            </a:r>
            <a:r>
              <a:rPr lang="en-US" altLang="zh-CN" sz="2800" dirty="0" err="1">
                <a:latin typeface="Times New Roman" panose="02020603050405020304" charset="0"/>
                <a:ea typeface="宋体" panose="02010600030101010101" pitchFamily="2" charset="-122"/>
              </a:rPr>
              <a:t>Expresstion</a:t>
            </a:r>
            <a:r>
              <a:rPr lang="en-US" altLang="zh-CN" sz="2800" dirty="0">
                <a:latin typeface="Times New Roman" panose="02020603050405020304" charset="0"/>
                <a:ea typeface="宋体" panose="02010600030101010101" pitchFamily="2" charset="-122"/>
              </a:rPr>
              <a:t> statement</a:t>
            </a:r>
            <a:endParaRPr lang="en-US" altLang="zh-CN" sz="28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lvl="2" eaLnBrk="1" hangingPunct="1">
              <a:defRPr/>
            </a:pPr>
            <a:r>
              <a:rPr lang="zh-CN" altLang="en-US" sz="2800" dirty="0">
                <a:latin typeface="Times New Roman" panose="02020603050405020304" charset="0"/>
                <a:ea typeface="宋体" panose="02010600030101010101" pitchFamily="2" charset="-122"/>
              </a:rPr>
              <a:t>程序控制语句  </a:t>
            </a:r>
            <a:r>
              <a:rPr lang="en-US" altLang="zh-CN" sz="2800" dirty="0">
                <a:latin typeface="Times New Roman" panose="02020603050405020304" charset="0"/>
                <a:ea typeface="宋体" panose="02010600030101010101" pitchFamily="2" charset="-122"/>
              </a:rPr>
              <a:t>Control flow statement</a:t>
            </a:r>
            <a:endParaRPr lang="en-US" altLang="zh-CN" sz="28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lvl="2" eaLnBrk="1" hangingPunct="1">
              <a:defRPr/>
            </a:pPr>
            <a:r>
              <a:rPr lang="zh-CN" altLang="en-US" sz="2800" dirty="0">
                <a:latin typeface="Times New Roman" panose="02020603050405020304" charset="0"/>
                <a:ea typeface="宋体" panose="02010600030101010101" pitchFamily="2" charset="-122"/>
              </a:rPr>
              <a:t>函数调用语句  </a:t>
            </a:r>
            <a:r>
              <a:rPr lang="en-US" altLang="zh-CN" sz="2800" dirty="0">
                <a:latin typeface="Times New Roman" panose="02020603050405020304" charset="0"/>
                <a:ea typeface="宋体" panose="02010600030101010101" pitchFamily="2" charset="-122"/>
              </a:rPr>
              <a:t>Function call statement</a:t>
            </a:r>
            <a:endParaRPr lang="en-US" altLang="zh-CN" sz="28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lvl="2" eaLnBrk="1" hangingPunct="1">
              <a:defRPr/>
            </a:pPr>
            <a:r>
              <a:rPr lang="zh-CN" altLang="en-US" sz="2800" dirty="0">
                <a:latin typeface="Times New Roman" panose="02020603050405020304" charset="0"/>
                <a:ea typeface="宋体" panose="02010600030101010101" pitchFamily="2" charset="-122"/>
              </a:rPr>
              <a:t>复合语句	 </a:t>
            </a:r>
            <a:r>
              <a:rPr lang="en-US" altLang="zh-CN" sz="2800" dirty="0">
                <a:latin typeface="Times New Roman" panose="02020603050405020304" charset="0"/>
                <a:ea typeface="宋体" panose="02010600030101010101" pitchFamily="2" charset="-122"/>
              </a:rPr>
              <a:t>Compound statement </a:t>
            </a:r>
            <a:endParaRPr lang="en-US" altLang="zh-CN" sz="28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lvl="2" eaLnBrk="1" hangingPunct="1">
              <a:defRPr/>
            </a:pPr>
            <a:endParaRPr lang="en-US" altLang="zh-CN" sz="2800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pic>
        <p:nvPicPr>
          <p:cNvPr id="45062" name="Picture 2" descr="D:\ppt\ppt模板\PPT动画素材之动画按钮--PPT素材，PPT背景，PPT图片.files\20071202210749655.gif">
            <a:hlinkClick r:id="rId1" action="ppaction://hlinksldjump"/>
          </p:cNvPr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6513" y="6381750"/>
            <a:ext cx="714376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>
                <a:latin typeface="Arial" panose="020B0604020202020204" pitchFamily="34" charset="0"/>
              </a:rPr>
              <a:t>C程序设计快速进阶大学教程</a:t>
            </a:r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867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04BB1775-79A3-E542-9968-6FCB5224DBBB}" type="slidenum">
              <a:rPr lang="en-US" altLang="zh-CN" sz="1400" smtClean="0">
                <a:latin typeface="Arial" panose="020B0604020202020204" pitchFamily="34" charset="0"/>
              </a:rPr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28676" name="Rectangle 8"/>
          <p:cNvSpPr>
            <a:spLocks noChangeArrowheads="1"/>
          </p:cNvSpPr>
          <p:nvPr/>
        </p:nvSpPr>
        <p:spPr bwMode="auto">
          <a:xfrm>
            <a:off x="0" y="307657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defRPr/>
            </a:pPr>
            <a:endParaRPr lang="zh-CN" altLang="en-US"/>
          </a:p>
        </p:txBody>
      </p:sp>
      <p:sp>
        <p:nvSpPr>
          <p:cNvPr id="957451" name="Rectangle 11"/>
          <p:cNvSpPr>
            <a:spLocks noChangeArrowheads="1"/>
          </p:cNvSpPr>
          <p:nvPr/>
        </p:nvSpPr>
        <p:spPr bwMode="auto">
          <a:xfrm>
            <a:off x="35496" y="692696"/>
            <a:ext cx="9186217" cy="539224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lvl="4" eaLnBrk="0" hangingPunct="0">
              <a:defRPr/>
            </a:pPr>
            <a:r>
              <a:rPr lang="zh-CN" altLang="en-US" sz="2800" dirty="0">
                <a:solidFill>
                  <a:srgbClr val="0000CC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例</a:t>
            </a:r>
            <a:r>
              <a:rPr lang="en-US" altLang="zh-CN" sz="2800" dirty="0">
                <a:solidFill>
                  <a:srgbClr val="0000CC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5.1 </a:t>
            </a:r>
            <a:r>
              <a:rPr lang="zh-CN" altLang="en-US" sz="2800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改错练习</a:t>
            </a:r>
            <a:r>
              <a:rPr lang="en-US" altLang="zh-CN" sz="2800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sz="2800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，计算出生年并判断是否成年 </a:t>
            </a:r>
            <a:endParaRPr lang="zh-CN" altLang="en-US" sz="2800" dirty="0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pPr lvl="4" eaLnBrk="0" hangingPunct="0">
              <a:lnSpc>
                <a:spcPct val="110000"/>
              </a:lnSpc>
              <a:defRPr/>
            </a:pPr>
            <a:r>
              <a:rPr lang="zh-CN" altLang="en-US" sz="2400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2400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#include &lt;</a:t>
            </a:r>
            <a:r>
              <a:rPr lang="en-US" altLang="zh-CN" sz="2400" dirty="0" err="1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stdio.h</a:t>
            </a:r>
            <a:r>
              <a:rPr lang="en-US" altLang="zh-CN" sz="2400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&gt;  </a:t>
            </a:r>
            <a:r>
              <a:rPr lang="zh-CN" altLang="en-US" sz="2400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；  </a:t>
            </a:r>
            <a:endParaRPr lang="zh-CN" altLang="en-US" sz="2400" dirty="0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pPr lvl="4" eaLnBrk="0" hangingPunct="0">
              <a:lnSpc>
                <a:spcPct val="110000"/>
              </a:lnSpc>
              <a:defRPr/>
            </a:pPr>
            <a:r>
              <a:rPr lang="zh-CN" altLang="en-US" sz="2400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2400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void Main()            </a:t>
            </a:r>
            <a:r>
              <a:rPr lang="en-US" altLang="zh-CN" sz="2400" dirty="0">
                <a:solidFill>
                  <a:srgbClr val="008000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</a:t>
            </a:r>
            <a:endParaRPr lang="en-US" altLang="zh-CN" sz="2400" dirty="0">
              <a:solidFill>
                <a:srgbClr val="008000"/>
              </a:solidFill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pPr lvl="4" eaLnBrk="0" hangingPunct="0">
              <a:lnSpc>
                <a:spcPct val="110000"/>
              </a:lnSpc>
              <a:defRPr/>
            </a:pPr>
            <a:r>
              <a:rPr lang="en-US" altLang="zh-CN" sz="2400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 {  </a:t>
            </a:r>
            <a:r>
              <a:rPr lang="en-US" altLang="zh-CN" sz="2400" dirty="0" err="1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int</a:t>
            </a:r>
            <a:r>
              <a:rPr lang="en-US" altLang="zh-CN" sz="2400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age;                            </a:t>
            </a:r>
            <a:r>
              <a:rPr lang="en-US" altLang="zh-CN" sz="2400" dirty="0">
                <a:solidFill>
                  <a:srgbClr val="008000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</a:t>
            </a:r>
            <a:endParaRPr lang="en-US" altLang="zh-CN" sz="2400" dirty="0">
              <a:solidFill>
                <a:srgbClr val="008000"/>
              </a:solidFill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pPr lvl="5" defTabSz="914400">
              <a:lnSpc>
                <a:spcPct val="110000"/>
              </a:lnSpc>
              <a:defRPr/>
            </a:pPr>
            <a:r>
              <a:rPr lang="en-US" altLang="zh-CN" sz="2400" dirty="0" err="1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scanf</a:t>
            </a:r>
            <a:r>
              <a:rPr lang="en-US" altLang="zh-CN" sz="2400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("%d", age);       </a:t>
            </a:r>
            <a:r>
              <a:rPr lang="en-US" altLang="zh-CN" sz="2400" dirty="0">
                <a:solidFill>
                  <a:srgbClr val="008000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</a:t>
            </a:r>
            <a:endParaRPr lang="en-US" altLang="zh-CN" sz="2400" dirty="0">
              <a:solidFill>
                <a:srgbClr val="008000"/>
              </a:solidFill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pPr lvl="5" defTabSz="914400">
              <a:lnSpc>
                <a:spcPct val="110000"/>
              </a:lnSpc>
              <a:defRPr/>
            </a:pPr>
            <a:r>
              <a:rPr lang="en-US" altLang="zh-CN" sz="2400" dirty="0" err="1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int</a:t>
            </a:r>
            <a:r>
              <a:rPr lang="en-US" altLang="zh-CN" sz="2400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Year = 2016 - age;     </a:t>
            </a:r>
            <a:r>
              <a:rPr lang="en-US" altLang="zh-CN" sz="2400" dirty="0">
                <a:solidFill>
                  <a:srgbClr val="008000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</a:t>
            </a:r>
            <a:endParaRPr lang="en-US" altLang="zh-CN" sz="2400" dirty="0">
              <a:solidFill>
                <a:srgbClr val="008000"/>
              </a:solidFill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pPr lvl="5" defTabSz="914400">
              <a:lnSpc>
                <a:spcPct val="110000"/>
              </a:lnSpc>
              <a:defRPr/>
            </a:pPr>
            <a:r>
              <a:rPr lang="en-US" altLang="zh-CN" sz="2400" dirty="0" err="1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printf</a:t>
            </a:r>
            <a:r>
              <a:rPr lang="en-US" altLang="zh-CN" sz="2400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(“</a:t>
            </a:r>
            <a:r>
              <a:rPr lang="zh-CN" altLang="en-US" sz="2400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出生年：</a:t>
            </a:r>
            <a:r>
              <a:rPr lang="en-US" altLang="zh-CN" sz="2400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%d\n ”, year);  </a:t>
            </a:r>
            <a:r>
              <a:rPr lang="en-US" altLang="zh-CN" sz="2400" dirty="0">
                <a:solidFill>
                  <a:srgbClr val="008000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 </a:t>
            </a:r>
            <a:endParaRPr lang="en-US" altLang="zh-CN" sz="2400" dirty="0">
              <a:solidFill>
                <a:srgbClr val="008000"/>
              </a:solidFill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pPr lvl="5" defTabSz="914400">
              <a:lnSpc>
                <a:spcPct val="110000"/>
              </a:lnSpc>
              <a:defRPr/>
            </a:pPr>
            <a:r>
              <a:rPr lang="en-US" altLang="zh-CN" sz="2400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   if ( age&lt;18)    	   </a:t>
            </a:r>
            <a:r>
              <a:rPr lang="en-US" altLang="zh-CN" sz="2400" dirty="0">
                <a:solidFill>
                  <a:srgbClr val="008000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</a:t>
            </a:r>
            <a:endParaRPr lang="en-US" altLang="zh-CN" sz="2400" dirty="0">
              <a:solidFill>
                <a:srgbClr val="008000"/>
              </a:solidFill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pPr lvl="5" defTabSz="914400">
              <a:lnSpc>
                <a:spcPct val="110000"/>
              </a:lnSpc>
              <a:defRPr/>
            </a:pPr>
            <a:r>
              <a:rPr lang="en-US" altLang="zh-CN" sz="2400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   </a:t>
            </a:r>
            <a:r>
              <a:rPr lang="en-US" altLang="zh-CN" sz="2400" dirty="0" err="1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printf</a:t>
            </a:r>
            <a:r>
              <a:rPr lang="en-US" altLang="zh-CN" sz="2400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( "</a:t>
            </a:r>
            <a:r>
              <a:rPr lang="zh-CN" altLang="en-US" sz="2400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未成年</a:t>
            </a:r>
            <a:r>
              <a:rPr lang="en-US" altLang="zh-CN" sz="2400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!\n");  </a:t>
            </a:r>
            <a:endParaRPr lang="en-US" altLang="zh-CN" sz="2400" dirty="0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pPr lvl="5" defTabSz="914400">
              <a:lnSpc>
                <a:spcPct val="110000"/>
              </a:lnSpc>
              <a:defRPr/>
            </a:pPr>
            <a:r>
              <a:rPr lang="en-US" altLang="zh-CN" sz="2400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   </a:t>
            </a:r>
            <a:r>
              <a:rPr lang="en-US" altLang="zh-CN" sz="2400" dirty="0" err="1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printf</a:t>
            </a:r>
            <a:r>
              <a:rPr lang="en-US" altLang="zh-CN" sz="2400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( "</a:t>
            </a:r>
            <a:r>
              <a:rPr lang="zh-CN" altLang="en-US" sz="2400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还有</a:t>
            </a:r>
            <a:r>
              <a:rPr lang="en-US" altLang="zh-CN" sz="2400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%d</a:t>
            </a:r>
            <a:r>
              <a:rPr lang="zh-CN" altLang="en-US" sz="2400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才成年</a:t>
            </a:r>
            <a:r>
              <a:rPr lang="en-US" altLang="zh-CN" sz="2400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!\n", 18-age);  </a:t>
            </a:r>
            <a:endParaRPr lang="en-US" altLang="zh-CN" sz="2400" dirty="0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pPr lvl="5" defTabSz="914400">
              <a:lnSpc>
                <a:spcPct val="110000"/>
              </a:lnSpc>
              <a:defRPr/>
            </a:pPr>
            <a:r>
              <a:rPr lang="en-US" altLang="zh-CN" sz="2400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  else (age&gt;18)</a:t>
            </a:r>
            <a:endParaRPr lang="en-US" altLang="zh-CN" sz="2400" dirty="0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pPr lvl="5" defTabSz="914400">
              <a:lnSpc>
                <a:spcPct val="110000"/>
              </a:lnSpc>
              <a:defRPr/>
            </a:pPr>
            <a:r>
              <a:rPr lang="en-US" altLang="zh-CN" sz="2400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  </a:t>
            </a:r>
            <a:r>
              <a:rPr lang="en-US" altLang="zh-CN" sz="2400" dirty="0" err="1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printf</a:t>
            </a:r>
            <a:r>
              <a:rPr lang="en-US" altLang="zh-CN" sz="2400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( “</a:t>
            </a:r>
            <a:r>
              <a:rPr lang="zh-CN" altLang="en-US" sz="2400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已成年</a:t>
            </a:r>
            <a:r>
              <a:rPr lang="en-US" altLang="zh-CN" sz="2400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!\n");</a:t>
            </a:r>
            <a:r>
              <a:rPr lang="en-US" altLang="zh-CN" dirty="0">
                <a:ea typeface="宋体" panose="02010600030101010101" pitchFamily="2" charset="-122"/>
                <a:cs typeface="+mn-cs"/>
              </a:rPr>
              <a:t>  </a:t>
            </a:r>
            <a:endParaRPr lang="en-US" altLang="zh-CN" sz="2400" dirty="0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pPr lvl="5" defTabSz="914400">
              <a:lnSpc>
                <a:spcPct val="110000"/>
              </a:lnSpc>
              <a:defRPr/>
            </a:pPr>
            <a:r>
              <a:rPr lang="en-US" altLang="zh-CN" sz="2400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  return 0;    </a:t>
            </a:r>
            <a:r>
              <a:rPr lang="en-US" altLang="zh-CN" sz="2400" dirty="0">
                <a:solidFill>
                  <a:srgbClr val="008000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  </a:t>
            </a:r>
            <a:endParaRPr lang="en-US" altLang="zh-CN" sz="2400" dirty="0"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7452" name="AutoShape 12"/>
          <p:cNvSpPr>
            <a:spLocks noChangeArrowheads="1"/>
          </p:cNvSpPr>
          <p:nvPr/>
        </p:nvSpPr>
        <p:spPr bwMode="auto">
          <a:xfrm>
            <a:off x="5867400" y="1665288"/>
            <a:ext cx="2736850" cy="1187450"/>
          </a:xfrm>
          <a:prstGeom prst="wedgeRectCallout">
            <a:avLst>
              <a:gd name="adj1" fmla="val -62640"/>
              <a:gd name="adj2" fmla="val 39807"/>
            </a:avLst>
          </a:prstGeom>
          <a:gradFill rotWithShape="1">
            <a:gsLst>
              <a:gs pos="0">
                <a:srgbClr val="A8A8EA"/>
              </a:gs>
              <a:gs pos="35001">
                <a:srgbClr val="C3C3EF"/>
              </a:gs>
              <a:gs pos="100000">
                <a:srgbClr val="E8E8FA"/>
              </a:gs>
            </a:gsLst>
            <a:lin ang="16200000" scaled="1"/>
          </a:gradFill>
          <a:ln w="9525">
            <a:solidFill>
              <a:srgbClr val="2F2F98"/>
            </a:solidFill>
            <a:miter lim="800000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 algn="ctr" eaLnBrk="0" hangingPunct="0">
              <a:defRPr/>
            </a:pPr>
            <a:r>
              <a:rPr lang="zh-CN" altLang="en-US" sz="2400" dirty="0">
                <a:latin typeface="Times New Roman" panose="02020603050405020304" charset="0"/>
              </a:rPr>
              <a:t>指明语句类型</a:t>
            </a:r>
            <a:endParaRPr lang="zh-CN" altLang="en-US" sz="2400" dirty="0">
              <a:latin typeface="Times New Roman" panose="02020603050405020304" charset="0"/>
            </a:endParaRPr>
          </a:p>
          <a:p>
            <a:pPr algn="ctr" eaLnBrk="0" hangingPunct="0">
              <a:defRPr/>
            </a:pPr>
            <a:r>
              <a:rPr lang="zh-CN" altLang="en-US" sz="2400" dirty="0">
                <a:latin typeface="Times New Roman" panose="02020603050405020304" charset="0"/>
              </a:rPr>
              <a:t>分析其中错误</a:t>
            </a:r>
            <a:endParaRPr lang="en-US" altLang="zh-CN" sz="2400" dirty="0">
              <a:latin typeface="Times New Roman" panose="02020603050405020304" charset="0"/>
            </a:endParaRPr>
          </a:p>
          <a:p>
            <a:pPr algn="ctr" eaLnBrk="0" hangingPunct="0">
              <a:defRPr/>
            </a:pPr>
            <a:r>
              <a:rPr lang="en-US" altLang="zh-CN" sz="2400" dirty="0" err="1">
                <a:latin typeface="Times New Roman" panose="02020603050405020304" charset="0"/>
              </a:rPr>
              <a:t>Exercise.c</a:t>
            </a:r>
            <a:endParaRPr lang="en-US" altLang="zh-CN" sz="2400" dirty="0">
              <a:latin typeface="Times New Roman" panose="02020603050405020304" charset="0"/>
            </a:endParaRPr>
          </a:p>
          <a:p>
            <a:pPr algn="ctr" eaLnBrk="0" hangingPunct="0">
              <a:defRPr/>
            </a:pPr>
            <a:r>
              <a:rPr lang="en-US" altLang="zh-CN" sz="2400" dirty="0">
                <a:latin typeface="Times New Roman" panose="02020603050405020304" charset="0"/>
              </a:rPr>
              <a:t>   </a:t>
            </a:r>
            <a:endParaRPr lang="en-US" altLang="zh-CN" sz="2400" dirty="0">
              <a:latin typeface="Times New Roman" panose="02020603050405020304" charset="0"/>
            </a:endParaRPr>
          </a:p>
        </p:txBody>
      </p:sp>
      <p:pic>
        <p:nvPicPr>
          <p:cNvPr id="7" name="Picture 5" descr="http://www.ccmedu.com/blog/group.asp?gid=16">
            <a:hlinkClick r:id="rId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1812925"/>
            <a:ext cx="733425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7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5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 b="0">
                <a:solidFill>
                  <a:schemeClr val="tx1"/>
                </a:solidFill>
              </a:rPr>
              <a:t>C程序设计快速进阶大学教程</a:t>
            </a:r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29699" name="日期占位符 4"/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C509AAA3-D484-3242-A0C0-CCF25B8967E9}" type="datetime1">
              <a:rPr lang="zh-CN" altLang="en-US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2970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620071C0-55D0-BA45-BCB4-CDCB3C3F23F5}" type="slidenum">
              <a:rPr lang="en-US" altLang="zh-CN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>
                <a:latin typeface="Arial" panose="020B0604020202020204" pitchFamily="34" charset="0"/>
              </a:rPr>
              <a:t>5.2 </a:t>
            </a:r>
            <a:r>
              <a:rPr lang="zh-CN" altLang="en-US" sz="3600">
                <a:latin typeface="Arial" panose="020B0604020202020204" pitchFamily="34" charset="0"/>
              </a:rPr>
              <a:t>数据类型</a:t>
            </a:r>
            <a:endParaRPr lang="zh-CN" altLang="en-US" sz="3600">
              <a:latin typeface="Arial" panose="020B0604020202020204" pitchFamily="34" charset="0"/>
            </a:endParaRPr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</p:nvPr>
        </p:nvGraphicFramePr>
        <p:xfrm>
          <a:off x="1260277" y="979488"/>
          <a:ext cx="5759995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9" name="椭圆 8"/>
          <p:cNvSpPr/>
          <p:nvPr/>
        </p:nvSpPr>
        <p:spPr>
          <a:xfrm>
            <a:off x="1259632" y="1124744"/>
            <a:ext cx="781507" cy="78150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20800" h="19050" prst="convex"/>
            <a:contourClr>
              <a:schemeClr val="bg1"/>
            </a:contourClr>
          </a:sp3d>
        </p:spPr>
        <p:style>
          <a:lnRef idx="1">
            <a:scrgbClr r="0" g="0" b="0"/>
          </a:lnRef>
          <a:fillRef idx="1">
            <a:scrgbClr r="0" g="0" b="0"/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椭圆 9"/>
          <p:cNvSpPr/>
          <p:nvPr/>
        </p:nvSpPr>
        <p:spPr>
          <a:xfrm>
            <a:off x="1691680" y="1999421"/>
            <a:ext cx="781507" cy="7815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20800" h="19050" prst="convex"/>
            <a:contourClr>
              <a:schemeClr val="bg1"/>
            </a:contourClr>
          </a:sp3d>
        </p:spPr>
        <p:style>
          <a:lnRef idx="1">
            <a:scrgbClr r="0" g="0" b="0"/>
          </a:lnRef>
          <a:fillRef idx="1">
            <a:scrgbClr r="0" g="0" b="0"/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椭圆 10"/>
          <p:cNvSpPr/>
          <p:nvPr/>
        </p:nvSpPr>
        <p:spPr>
          <a:xfrm>
            <a:off x="1990293" y="2780928"/>
            <a:ext cx="781507" cy="78150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20800" h="19050" prst="convex"/>
            <a:contourClr>
              <a:schemeClr val="bg1"/>
            </a:contourClr>
          </a:sp3d>
        </p:spPr>
        <p:style>
          <a:lnRef idx="1">
            <a:scrgbClr r="0" g="0" b="0"/>
          </a:lnRef>
          <a:fillRef idx="1">
            <a:scrgbClr r="0" g="0" b="0"/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椭圆 13"/>
          <p:cNvSpPr/>
          <p:nvPr/>
        </p:nvSpPr>
        <p:spPr>
          <a:xfrm>
            <a:off x="1907704" y="3645024"/>
            <a:ext cx="781507" cy="78150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20800" h="19050" prst="convex"/>
            <a:contourClr>
              <a:schemeClr val="bg1"/>
            </a:contourClr>
          </a:sp3d>
        </p:spPr>
        <p:style>
          <a:lnRef idx="1">
            <a:scrgbClr r="0" g="0" b="0"/>
          </a:lnRef>
          <a:fillRef idx="1">
            <a:scrgbClr r="0" g="0" b="0"/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椭圆 14"/>
          <p:cNvSpPr/>
          <p:nvPr/>
        </p:nvSpPr>
        <p:spPr>
          <a:xfrm>
            <a:off x="1691680" y="4509901"/>
            <a:ext cx="781507" cy="78150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20800" h="19050" prst="convex"/>
            <a:contourClr>
              <a:schemeClr val="bg1"/>
            </a:contourClr>
          </a:sp3d>
        </p:spPr>
        <p:style>
          <a:lnRef idx="1">
            <a:scrgbClr r="0" g="0" b="0"/>
          </a:lnRef>
          <a:fillRef idx="1">
            <a:scrgbClr r="0" g="0" b="0"/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椭圆 15"/>
          <p:cNvSpPr/>
          <p:nvPr/>
        </p:nvSpPr>
        <p:spPr>
          <a:xfrm>
            <a:off x="1270213" y="5301208"/>
            <a:ext cx="781507" cy="78150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20800" h="19050" prst="convex"/>
            <a:contourClr>
              <a:schemeClr val="bg1"/>
            </a:contourClr>
          </a:sp3d>
        </p:spPr>
        <p:style>
          <a:lnRef idx="1">
            <a:scrgbClr r="0" g="0" b="0"/>
          </a:lnRef>
          <a:fillRef idx="1">
            <a:scrgbClr r="0" g="0" b="0"/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49176" name="Picture 2" descr="D:\ppt\ppt模板\PPT动画素材之动画按钮--PPT素材，PPT背景，PPT图片.files\20071202210758308.gif">
            <a:hlinkClick r:id="rId6" action="ppaction://hlinksldjump"/>
          </p:cNvPr>
          <p:cNvPicPr>
            <a:picLocks noChangeAspect="1" noChangeArrowheads="1" noCrop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163" y="6453188"/>
            <a:ext cx="571500" cy="2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 b="0">
                <a:solidFill>
                  <a:schemeClr val="tx1"/>
                </a:solidFill>
              </a:rPr>
              <a:t>C程序设计快速进阶大学教程</a:t>
            </a:r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31747" name="日期占位符 2"/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262C0AD6-8D80-9844-B78C-D4B0C4E00666}" type="datetime1">
              <a:rPr lang="zh-CN" altLang="en-US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5BFF1E63-4E9E-F54C-B4CF-24F5D0A10F34}" type="slidenum">
              <a:rPr lang="en-US" altLang="zh-CN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977007" name="Rectangle 111"/>
          <p:cNvSpPr>
            <a:spLocks noChangeArrowheads="1"/>
          </p:cNvSpPr>
          <p:nvPr/>
        </p:nvSpPr>
        <p:spPr bwMode="auto">
          <a:xfrm>
            <a:off x="827088" y="981075"/>
            <a:ext cx="8137525" cy="27559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609600" indent="-609600"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Char char="Ø"/>
              <a:defRPr/>
            </a:pPr>
            <a:r>
              <a:rPr kumimoji="1" lang="zh-CN" altLang="en-US" sz="2800" b="0" dirty="0">
                <a:latin typeface="Times New Roman" panose="02020603050405020304" charset="0"/>
              </a:rPr>
              <a:t>类型</a:t>
            </a:r>
            <a:r>
              <a:rPr kumimoji="1" lang="en-US" altLang="zh-CN" sz="2800" b="0" dirty="0">
                <a:latin typeface="Times New Roman" panose="02020603050405020304" charset="0"/>
              </a:rPr>
              <a:t>(type)</a:t>
            </a:r>
            <a:r>
              <a:rPr kumimoji="1" lang="zh-CN" altLang="en-US" sz="2800" b="0" dirty="0">
                <a:latin typeface="Times New Roman" panose="02020603050405020304" charset="0"/>
              </a:rPr>
              <a:t>是对数据的抽象</a:t>
            </a:r>
            <a:r>
              <a:rPr kumimoji="1" lang="en-US" altLang="zh-CN" sz="2800" b="0" dirty="0">
                <a:latin typeface="Times New Roman" panose="02020603050405020304" charset="0"/>
              </a:rPr>
              <a:t>,</a:t>
            </a:r>
            <a:endParaRPr kumimoji="1" lang="en-US" altLang="zh-CN" sz="2800" b="0" dirty="0">
              <a:latin typeface="Times New Roman" panose="02020603050405020304" charset="0"/>
            </a:endParaRPr>
          </a:p>
          <a:p>
            <a:pPr marL="342900" indent="-342900">
              <a:spcBef>
                <a:spcPct val="20000"/>
              </a:spcBef>
              <a:buClr>
                <a:srgbClr val="0000CC"/>
              </a:buClr>
              <a:buFont typeface="Arial" panose="020B0604020202020204"/>
              <a:buChar char="•"/>
              <a:defRPr/>
            </a:pPr>
            <a:r>
              <a:rPr kumimoji="1" lang="en-US" altLang="zh-CN" sz="2800" b="0" dirty="0">
                <a:latin typeface="Times New Roman" panose="02020603050405020304" charset="0"/>
              </a:rPr>
              <a:t>  </a:t>
            </a:r>
            <a:r>
              <a:rPr kumimoji="1" lang="zh-CN" altLang="en-US" sz="2400" b="0" dirty="0">
                <a:latin typeface="Times New Roman" panose="02020603050405020304" charset="0"/>
              </a:rPr>
              <a:t>定义了一组数据以及定义在这一组数据的操作</a:t>
            </a:r>
            <a:r>
              <a:rPr kumimoji="1" lang="en-US" altLang="zh-CN" sz="2400" b="0" dirty="0">
                <a:latin typeface="Times New Roman" panose="02020603050405020304" charset="0"/>
              </a:rPr>
              <a:t>;</a:t>
            </a:r>
            <a:endParaRPr kumimoji="1" lang="en-US" altLang="zh-CN" sz="2400" b="0" dirty="0">
              <a:latin typeface="Times New Roman" panose="02020603050405020304" charset="0"/>
            </a:endParaRPr>
          </a:p>
          <a:p>
            <a:pPr marL="342900" indent="-342900">
              <a:spcBef>
                <a:spcPct val="20000"/>
              </a:spcBef>
              <a:buClr>
                <a:srgbClr val="0000CC"/>
              </a:buClr>
              <a:buFont typeface="Arial" panose="020B0604020202020204"/>
              <a:buChar char="•"/>
              <a:defRPr/>
            </a:pPr>
            <a:r>
              <a:rPr kumimoji="1" lang="en-US" altLang="zh-CN" sz="2400" b="0" dirty="0">
                <a:latin typeface="Times New Roman" panose="02020603050405020304" charset="0"/>
              </a:rPr>
              <a:t>  </a:t>
            </a:r>
            <a:r>
              <a:rPr kumimoji="1" lang="zh-CN" altLang="en-US" sz="2400" b="0" dirty="0">
                <a:latin typeface="Times New Roman" panose="02020603050405020304" charset="0"/>
              </a:rPr>
              <a:t>类型相同的数据有相同的表示形式、存储格式</a:t>
            </a:r>
            <a:r>
              <a:rPr lang="zh-CN" altLang="en-US" sz="2400" b="0" dirty="0">
                <a:latin typeface="Times New Roman" panose="02020603050405020304" charset="0"/>
              </a:rPr>
              <a:t>数值范围</a:t>
            </a:r>
            <a:r>
              <a:rPr lang="en-US" altLang="zh-CN" sz="2400" b="0" dirty="0">
                <a:latin typeface="Times New Roman" panose="02020603050405020304" charset="0"/>
              </a:rPr>
              <a:t> </a:t>
            </a:r>
            <a:r>
              <a:rPr kumimoji="1" lang="zh-CN" altLang="en-US" sz="2400" b="0" dirty="0">
                <a:latin typeface="Times New Roman" panose="02020603050405020304" charset="0"/>
              </a:rPr>
              <a:t>以及相关的操作</a:t>
            </a:r>
            <a:r>
              <a:rPr kumimoji="1" lang="en-US" altLang="zh-CN" sz="2400" b="0" dirty="0">
                <a:latin typeface="Times New Roman" panose="02020603050405020304" charset="0"/>
              </a:rPr>
              <a:t>;</a:t>
            </a:r>
            <a:endParaRPr kumimoji="1" lang="en-US" altLang="zh-CN" sz="2400" b="0" dirty="0">
              <a:latin typeface="Times New Roman" panose="02020603050405020304" charset="0"/>
            </a:endParaRPr>
          </a:p>
          <a:p>
            <a:pPr marL="609600" indent="-609600"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Char char="Ø"/>
              <a:defRPr/>
            </a:pPr>
            <a:r>
              <a:rPr kumimoji="1" lang="en-US" altLang="zh-CN" sz="2800" dirty="0">
                <a:solidFill>
                  <a:srgbClr val="CC3300"/>
                </a:solidFill>
                <a:latin typeface="Times New Roman" panose="02020603050405020304" charset="0"/>
              </a:rPr>
              <a:t> </a:t>
            </a:r>
            <a:r>
              <a:rPr kumimoji="1" lang="zh-CN" altLang="en-US" sz="2800" b="0" dirty="0">
                <a:latin typeface="Times New Roman" panose="02020603050405020304" charset="0"/>
              </a:rPr>
              <a:t>程序中</a:t>
            </a:r>
            <a:r>
              <a:rPr kumimoji="1" lang="zh-CN" altLang="en-US" sz="2800" i="1" dirty="0">
                <a:latin typeface="Times New Roman" panose="02020603050405020304" charset="0"/>
              </a:rPr>
              <a:t>所有数据都必定属于某一种数据类型</a:t>
            </a:r>
            <a:r>
              <a:rPr kumimoji="1" lang="en-US" altLang="zh-CN" sz="2800" dirty="0">
                <a:latin typeface="Times New Roman" panose="02020603050405020304" charset="0"/>
              </a:rPr>
              <a:t>.</a:t>
            </a:r>
            <a:endParaRPr kumimoji="1" lang="en-US" altLang="zh-CN" sz="2800" dirty="0">
              <a:latin typeface="Times New Roman" panose="02020603050405020304" charset="0"/>
            </a:endParaRP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Char char="Ø"/>
              <a:defRPr/>
            </a:pPr>
            <a:endParaRPr lang="en-US" altLang="zh-CN" sz="1700" b="0" dirty="0">
              <a:latin typeface="Times New Roman" panose="02020603050405020304" charset="0"/>
            </a:endParaRP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Char char="ü"/>
              <a:defRPr/>
            </a:pPr>
            <a:endParaRPr lang="en-US" altLang="zh-CN" sz="2000" b="0" dirty="0">
              <a:latin typeface="Times New Roman" panose="02020603050405020304" charset="0"/>
            </a:endParaRP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Char char="p"/>
              <a:defRPr/>
            </a:pPr>
            <a:endParaRPr lang="en-US" altLang="zh-CN" sz="2200" b="0" dirty="0">
              <a:latin typeface="Times New Roman" panose="02020603050405020304" charset="0"/>
            </a:endParaRPr>
          </a:p>
        </p:txBody>
      </p:sp>
      <p:sp>
        <p:nvSpPr>
          <p:cNvPr id="31750" name="Rectangle 112"/>
          <p:cNvSpPr>
            <a:spLocks noChangeArrowheads="1"/>
          </p:cNvSpPr>
          <p:nvPr/>
        </p:nvSpPr>
        <p:spPr bwMode="gray">
          <a:xfrm>
            <a:off x="395288" y="188913"/>
            <a:ext cx="827405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4000">
                <a:solidFill>
                  <a:srgbClr val="CC3300"/>
                </a:solidFill>
              </a:rPr>
              <a:t>5.2.1 </a:t>
            </a:r>
            <a:r>
              <a:rPr lang="zh-CN" altLang="en-US" sz="4000">
                <a:solidFill>
                  <a:srgbClr val="CC3300"/>
                </a:solidFill>
              </a:rPr>
              <a:t>理解数据类型</a:t>
            </a:r>
            <a:endParaRPr lang="zh-CN" altLang="en-US" sz="4000">
              <a:solidFill>
                <a:srgbClr val="CC3300"/>
              </a:solidFill>
            </a:endParaRPr>
          </a:p>
        </p:txBody>
      </p:sp>
      <p:pic>
        <p:nvPicPr>
          <p:cNvPr id="977010" name="Picture 114" descr="厨师gif动画0001"/>
          <p:cNvPicPr>
            <a:picLocks noChangeAspect="1" noChangeArrowheads="1" noCrop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195513" y="5229225"/>
            <a:ext cx="144145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7011" name="Picture 1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5084763"/>
            <a:ext cx="1873250" cy="14049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7012" name="Group 116"/>
          <p:cNvGrpSpPr/>
          <p:nvPr/>
        </p:nvGrpSpPr>
        <p:grpSpPr bwMode="auto">
          <a:xfrm>
            <a:off x="5795963" y="4437063"/>
            <a:ext cx="1270000" cy="1492250"/>
            <a:chOff x="1629" y="1070"/>
            <a:chExt cx="800" cy="940"/>
          </a:xfrm>
        </p:grpSpPr>
        <p:grpSp>
          <p:nvGrpSpPr>
            <p:cNvPr id="50188" name="Group 117"/>
            <p:cNvGrpSpPr/>
            <p:nvPr/>
          </p:nvGrpSpPr>
          <p:grpSpPr bwMode="auto">
            <a:xfrm>
              <a:off x="1629" y="1070"/>
              <a:ext cx="656" cy="796"/>
              <a:chOff x="1629" y="1070"/>
              <a:chExt cx="656" cy="796"/>
            </a:xfrm>
          </p:grpSpPr>
          <p:sp>
            <p:nvSpPr>
              <p:cNvPr id="50259" name="Freeform 118"/>
              <p:cNvSpPr/>
              <p:nvPr/>
            </p:nvSpPr>
            <p:spPr bwMode="auto">
              <a:xfrm>
                <a:off x="1629" y="1070"/>
                <a:ext cx="656" cy="796"/>
              </a:xfrm>
              <a:custGeom>
                <a:avLst/>
                <a:gdLst>
                  <a:gd name="T0" fmla="*/ 655 w 656"/>
                  <a:gd name="T1" fmla="*/ 615 h 796"/>
                  <a:gd name="T2" fmla="*/ 655 w 656"/>
                  <a:gd name="T3" fmla="*/ 0 h 796"/>
                  <a:gd name="T4" fmla="*/ 0 w 656"/>
                  <a:gd name="T5" fmla="*/ 179 h 796"/>
                  <a:gd name="T6" fmla="*/ 0 w 656"/>
                  <a:gd name="T7" fmla="*/ 795 h 796"/>
                  <a:gd name="T8" fmla="*/ 655 w 656"/>
                  <a:gd name="T9" fmla="*/ 615 h 7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56" h="796">
                    <a:moveTo>
                      <a:pt x="655" y="615"/>
                    </a:moveTo>
                    <a:lnTo>
                      <a:pt x="655" y="0"/>
                    </a:lnTo>
                    <a:lnTo>
                      <a:pt x="0" y="179"/>
                    </a:lnTo>
                    <a:lnTo>
                      <a:pt x="0" y="795"/>
                    </a:lnTo>
                    <a:lnTo>
                      <a:pt x="655" y="615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60" name="Freeform 119"/>
              <p:cNvSpPr/>
              <p:nvPr/>
            </p:nvSpPr>
            <p:spPr bwMode="white">
              <a:xfrm>
                <a:off x="1652" y="1100"/>
                <a:ext cx="610" cy="736"/>
              </a:xfrm>
              <a:custGeom>
                <a:avLst/>
                <a:gdLst>
                  <a:gd name="T0" fmla="*/ 609 w 610"/>
                  <a:gd name="T1" fmla="*/ 571 h 736"/>
                  <a:gd name="T2" fmla="*/ 609 w 610"/>
                  <a:gd name="T3" fmla="*/ 0 h 736"/>
                  <a:gd name="T4" fmla="*/ 0 w 610"/>
                  <a:gd name="T5" fmla="*/ 162 h 736"/>
                  <a:gd name="T6" fmla="*/ 0 w 610"/>
                  <a:gd name="T7" fmla="*/ 735 h 736"/>
                  <a:gd name="T8" fmla="*/ 609 w 610"/>
                  <a:gd name="T9" fmla="*/ 571 h 7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0" h="736">
                    <a:moveTo>
                      <a:pt x="609" y="571"/>
                    </a:moveTo>
                    <a:lnTo>
                      <a:pt x="609" y="0"/>
                    </a:lnTo>
                    <a:lnTo>
                      <a:pt x="0" y="162"/>
                    </a:lnTo>
                    <a:lnTo>
                      <a:pt x="0" y="735"/>
                    </a:lnTo>
                    <a:lnTo>
                      <a:pt x="609" y="571"/>
                    </a:lnTo>
                  </a:path>
                </a:pathLst>
              </a:custGeom>
              <a:solidFill>
                <a:srgbClr val="EAEAEA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61" name="Freeform 120"/>
              <p:cNvSpPr/>
              <p:nvPr/>
            </p:nvSpPr>
            <p:spPr bwMode="auto">
              <a:xfrm>
                <a:off x="1687" y="1247"/>
                <a:ext cx="537" cy="534"/>
              </a:xfrm>
              <a:custGeom>
                <a:avLst/>
                <a:gdLst>
                  <a:gd name="T0" fmla="*/ 536 w 537"/>
                  <a:gd name="T1" fmla="*/ 391 h 534"/>
                  <a:gd name="T2" fmla="*/ 536 w 537"/>
                  <a:gd name="T3" fmla="*/ 0 h 534"/>
                  <a:gd name="T4" fmla="*/ 0 w 537"/>
                  <a:gd name="T5" fmla="*/ 141 h 534"/>
                  <a:gd name="T6" fmla="*/ 0 w 537"/>
                  <a:gd name="T7" fmla="*/ 533 h 534"/>
                  <a:gd name="T8" fmla="*/ 536 w 537"/>
                  <a:gd name="T9" fmla="*/ 391 h 5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37" h="534">
                    <a:moveTo>
                      <a:pt x="536" y="391"/>
                    </a:moveTo>
                    <a:lnTo>
                      <a:pt x="536" y="0"/>
                    </a:lnTo>
                    <a:lnTo>
                      <a:pt x="0" y="141"/>
                    </a:lnTo>
                    <a:lnTo>
                      <a:pt x="0" y="533"/>
                    </a:lnTo>
                    <a:lnTo>
                      <a:pt x="536" y="391"/>
                    </a:lnTo>
                  </a:path>
                </a:pathLst>
              </a:custGeom>
              <a:solidFill>
                <a:srgbClr val="66FF33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62" name="Freeform 121"/>
              <p:cNvSpPr/>
              <p:nvPr/>
            </p:nvSpPr>
            <p:spPr bwMode="auto">
              <a:xfrm>
                <a:off x="1687" y="1142"/>
                <a:ext cx="537" cy="211"/>
              </a:xfrm>
              <a:custGeom>
                <a:avLst/>
                <a:gdLst>
                  <a:gd name="T0" fmla="*/ 536 w 537"/>
                  <a:gd name="T1" fmla="*/ 69 h 211"/>
                  <a:gd name="T2" fmla="*/ 536 w 537"/>
                  <a:gd name="T3" fmla="*/ 0 h 211"/>
                  <a:gd name="T4" fmla="*/ 0 w 537"/>
                  <a:gd name="T5" fmla="*/ 141 h 211"/>
                  <a:gd name="T6" fmla="*/ 0 w 537"/>
                  <a:gd name="T7" fmla="*/ 210 h 211"/>
                  <a:gd name="T8" fmla="*/ 536 w 537"/>
                  <a:gd name="T9" fmla="*/ 69 h 2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37" h="211">
                    <a:moveTo>
                      <a:pt x="536" y="69"/>
                    </a:moveTo>
                    <a:lnTo>
                      <a:pt x="536" y="0"/>
                    </a:lnTo>
                    <a:lnTo>
                      <a:pt x="0" y="141"/>
                    </a:lnTo>
                    <a:lnTo>
                      <a:pt x="0" y="210"/>
                    </a:lnTo>
                    <a:lnTo>
                      <a:pt x="536" y="69"/>
                    </a:lnTo>
                  </a:path>
                </a:pathLst>
              </a:custGeom>
              <a:solidFill>
                <a:srgbClr val="99CCFF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63" name="Freeform 122"/>
              <p:cNvSpPr/>
              <p:nvPr/>
            </p:nvSpPr>
            <p:spPr bwMode="auto">
              <a:xfrm>
                <a:off x="1723" y="1404"/>
                <a:ext cx="50" cy="63"/>
              </a:xfrm>
              <a:custGeom>
                <a:avLst/>
                <a:gdLst>
                  <a:gd name="T0" fmla="*/ 49 w 50"/>
                  <a:gd name="T1" fmla="*/ 48 h 63"/>
                  <a:gd name="T2" fmla="*/ 49 w 50"/>
                  <a:gd name="T3" fmla="*/ 0 h 63"/>
                  <a:gd name="T4" fmla="*/ 0 w 50"/>
                  <a:gd name="T5" fmla="*/ 13 h 63"/>
                  <a:gd name="T6" fmla="*/ 0 w 50"/>
                  <a:gd name="T7" fmla="*/ 62 h 63"/>
                  <a:gd name="T8" fmla="*/ 49 w 50"/>
                  <a:gd name="T9" fmla="*/ 48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0" h="63">
                    <a:moveTo>
                      <a:pt x="49" y="48"/>
                    </a:moveTo>
                    <a:lnTo>
                      <a:pt x="49" y="0"/>
                    </a:lnTo>
                    <a:lnTo>
                      <a:pt x="0" y="13"/>
                    </a:lnTo>
                    <a:lnTo>
                      <a:pt x="0" y="62"/>
                    </a:lnTo>
                    <a:lnTo>
                      <a:pt x="49" y="48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64" name="Freeform 123"/>
              <p:cNvSpPr/>
              <p:nvPr/>
            </p:nvSpPr>
            <p:spPr bwMode="auto">
              <a:xfrm>
                <a:off x="1794" y="1385"/>
                <a:ext cx="49" cy="64"/>
              </a:xfrm>
              <a:custGeom>
                <a:avLst/>
                <a:gdLst>
                  <a:gd name="T0" fmla="*/ 48 w 49"/>
                  <a:gd name="T1" fmla="*/ 49 h 64"/>
                  <a:gd name="T2" fmla="*/ 48 w 49"/>
                  <a:gd name="T3" fmla="*/ 0 h 64"/>
                  <a:gd name="T4" fmla="*/ 0 w 49"/>
                  <a:gd name="T5" fmla="*/ 13 h 64"/>
                  <a:gd name="T6" fmla="*/ 0 w 49"/>
                  <a:gd name="T7" fmla="*/ 63 h 64"/>
                  <a:gd name="T8" fmla="*/ 48 w 49"/>
                  <a:gd name="T9" fmla="*/ 49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9" h="64">
                    <a:moveTo>
                      <a:pt x="48" y="49"/>
                    </a:moveTo>
                    <a:lnTo>
                      <a:pt x="48" y="0"/>
                    </a:lnTo>
                    <a:lnTo>
                      <a:pt x="0" y="13"/>
                    </a:lnTo>
                    <a:lnTo>
                      <a:pt x="0" y="63"/>
                    </a:lnTo>
                    <a:lnTo>
                      <a:pt x="48" y="4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65" name="Freeform 124"/>
              <p:cNvSpPr/>
              <p:nvPr/>
            </p:nvSpPr>
            <p:spPr bwMode="auto">
              <a:xfrm>
                <a:off x="1863" y="1367"/>
                <a:ext cx="51" cy="62"/>
              </a:xfrm>
              <a:custGeom>
                <a:avLst/>
                <a:gdLst>
                  <a:gd name="T0" fmla="*/ 50 w 51"/>
                  <a:gd name="T1" fmla="*/ 48 h 62"/>
                  <a:gd name="T2" fmla="*/ 50 w 51"/>
                  <a:gd name="T3" fmla="*/ 0 h 62"/>
                  <a:gd name="T4" fmla="*/ 0 w 51"/>
                  <a:gd name="T5" fmla="*/ 12 h 62"/>
                  <a:gd name="T6" fmla="*/ 0 w 51"/>
                  <a:gd name="T7" fmla="*/ 61 h 62"/>
                  <a:gd name="T8" fmla="*/ 50 w 51"/>
                  <a:gd name="T9" fmla="*/ 48 h 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1" h="62">
                    <a:moveTo>
                      <a:pt x="50" y="48"/>
                    </a:moveTo>
                    <a:lnTo>
                      <a:pt x="50" y="0"/>
                    </a:lnTo>
                    <a:lnTo>
                      <a:pt x="0" y="12"/>
                    </a:lnTo>
                    <a:lnTo>
                      <a:pt x="0" y="61"/>
                    </a:lnTo>
                    <a:lnTo>
                      <a:pt x="50" y="48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66" name="Freeform 125"/>
              <p:cNvSpPr/>
              <p:nvPr/>
            </p:nvSpPr>
            <p:spPr bwMode="auto">
              <a:xfrm>
                <a:off x="1934" y="1348"/>
                <a:ext cx="51" cy="63"/>
              </a:xfrm>
              <a:custGeom>
                <a:avLst/>
                <a:gdLst>
                  <a:gd name="T0" fmla="*/ 50 w 51"/>
                  <a:gd name="T1" fmla="*/ 48 h 63"/>
                  <a:gd name="T2" fmla="*/ 50 w 51"/>
                  <a:gd name="T3" fmla="*/ 0 h 63"/>
                  <a:gd name="T4" fmla="*/ 0 w 51"/>
                  <a:gd name="T5" fmla="*/ 12 h 63"/>
                  <a:gd name="T6" fmla="*/ 0 w 51"/>
                  <a:gd name="T7" fmla="*/ 62 h 63"/>
                  <a:gd name="T8" fmla="*/ 50 w 51"/>
                  <a:gd name="T9" fmla="*/ 48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1" h="63">
                    <a:moveTo>
                      <a:pt x="50" y="48"/>
                    </a:moveTo>
                    <a:lnTo>
                      <a:pt x="50" y="0"/>
                    </a:lnTo>
                    <a:lnTo>
                      <a:pt x="0" y="12"/>
                    </a:lnTo>
                    <a:lnTo>
                      <a:pt x="0" y="62"/>
                    </a:lnTo>
                    <a:lnTo>
                      <a:pt x="50" y="48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67" name="Freeform 126"/>
              <p:cNvSpPr/>
              <p:nvPr/>
            </p:nvSpPr>
            <p:spPr bwMode="auto">
              <a:xfrm>
                <a:off x="2006" y="1328"/>
                <a:ext cx="49" cy="64"/>
              </a:xfrm>
              <a:custGeom>
                <a:avLst/>
                <a:gdLst>
                  <a:gd name="T0" fmla="*/ 48 w 49"/>
                  <a:gd name="T1" fmla="*/ 49 h 64"/>
                  <a:gd name="T2" fmla="*/ 48 w 49"/>
                  <a:gd name="T3" fmla="*/ 0 h 64"/>
                  <a:gd name="T4" fmla="*/ 0 w 49"/>
                  <a:gd name="T5" fmla="*/ 13 h 64"/>
                  <a:gd name="T6" fmla="*/ 0 w 49"/>
                  <a:gd name="T7" fmla="*/ 63 h 64"/>
                  <a:gd name="T8" fmla="*/ 48 w 49"/>
                  <a:gd name="T9" fmla="*/ 49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9" h="64">
                    <a:moveTo>
                      <a:pt x="48" y="49"/>
                    </a:moveTo>
                    <a:lnTo>
                      <a:pt x="48" y="0"/>
                    </a:lnTo>
                    <a:lnTo>
                      <a:pt x="0" y="13"/>
                    </a:lnTo>
                    <a:lnTo>
                      <a:pt x="0" y="63"/>
                    </a:lnTo>
                    <a:lnTo>
                      <a:pt x="48" y="4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68" name="Freeform 127"/>
              <p:cNvSpPr/>
              <p:nvPr/>
            </p:nvSpPr>
            <p:spPr bwMode="auto">
              <a:xfrm>
                <a:off x="2076" y="1310"/>
                <a:ext cx="50" cy="62"/>
              </a:xfrm>
              <a:custGeom>
                <a:avLst/>
                <a:gdLst>
                  <a:gd name="T0" fmla="*/ 49 w 50"/>
                  <a:gd name="T1" fmla="*/ 47 h 62"/>
                  <a:gd name="T2" fmla="*/ 49 w 50"/>
                  <a:gd name="T3" fmla="*/ 0 h 62"/>
                  <a:gd name="T4" fmla="*/ 0 w 50"/>
                  <a:gd name="T5" fmla="*/ 13 h 62"/>
                  <a:gd name="T6" fmla="*/ 0 w 50"/>
                  <a:gd name="T7" fmla="*/ 61 h 62"/>
                  <a:gd name="T8" fmla="*/ 49 w 50"/>
                  <a:gd name="T9" fmla="*/ 47 h 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0" h="62">
                    <a:moveTo>
                      <a:pt x="49" y="47"/>
                    </a:moveTo>
                    <a:lnTo>
                      <a:pt x="49" y="0"/>
                    </a:lnTo>
                    <a:lnTo>
                      <a:pt x="0" y="13"/>
                    </a:lnTo>
                    <a:lnTo>
                      <a:pt x="0" y="61"/>
                    </a:lnTo>
                    <a:lnTo>
                      <a:pt x="49" y="47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69" name="Freeform 128"/>
              <p:cNvSpPr/>
              <p:nvPr/>
            </p:nvSpPr>
            <p:spPr bwMode="auto">
              <a:xfrm>
                <a:off x="2147" y="1290"/>
                <a:ext cx="50" cy="64"/>
              </a:xfrm>
              <a:custGeom>
                <a:avLst/>
                <a:gdLst>
                  <a:gd name="T0" fmla="*/ 49 w 50"/>
                  <a:gd name="T1" fmla="*/ 50 h 64"/>
                  <a:gd name="T2" fmla="*/ 49 w 50"/>
                  <a:gd name="T3" fmla="*/ 0 h 64"/>
                  <a:gd name="T4" fmla="*/ 0 w 50"/>
                  <a:gd name="T5" fmla="*/ 13 h 64"/>
                  <a:gd name="T6" fmla="*/ 0 w 50"/>
                  <a:gd name="T7" fmla="*/ 63 h 64"/>
                  <a:gd name="T8" fmla="*/ 49 w 50"/>
                  <a:gd name="T9" fmla="*/ 5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0" h="64">
                    <a:moveTo>
                      <a:pt x="49" y="50"/>
                    </a:moveTo>
                    <a:lnTo>
                      <a:pt x="49" y="0"/>
                    </a:lnTo>
                    <a:lnTo>
                      <a:pt x="0" y="13"/>
                    </a:lnTo>
                    <a:lnTo>
                      <a:pt x="0" y="63"/>
                    </a:lnTo>
                    <a:lnTo>
                      <a:pt x="49" y="5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70" name="Freeform 129"/>
              <p:cNvSpPr/>
              <p:nvPr/>
            </p:nvSpPr>
            <p:spPr bwMode="auto">
              <a:xfrm>
                <a:off x="1723" y="1472"/>
                <a:ext cx="50" cy="64"/>
              </a:xfrm>
              <a:custGeom>
                <a:avLst/>
                <a:gdLst>
                  <a:gd name="T0" fmla="*/ 49 w 50"/>
                  <a:gd name="T1" fmla="*/ 49 h 64"/>
                  <a:gd name="T2" fmla="*/ 49 w 50"/>
                  <a:gd name="T3" fmla="*/ 0 h 64"/>
                  <a:gd name="T4" fmla="*/ 0 w 50"/>
                  <a:gd name="T5" fmla="*/ 13 h 64"/>
                  <a:gd name="T6" fmla="*/ 0 w 50"/>
                  <a:gd name="T7" fmla="*/ 63 h 64"/>
                  <a:gd name="T8" fmla="*/ 49 w 50"/>
                  <a:gd name="T9" fmla="*/ 49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0" h="64">
                    <a:moveTo>
                      <a:pt x="49" y="49"/>
                    </a:moveTo>
                    <a:lnTo>
                      <a:pt x="49" y="0"/>
                    </a:lnTo>
                    <a:lnTo>
                      <a:pt x="0" y="13"/>
                    </a:lnTo>
                    <a:lnTo>
                      <a:pt x="0" y="63"/>
                    </a:lnTo>
                    <a:lnTo>
                      <a:pt x="49" y="4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71" name="Freeform 130"/>
              <p:cNvSpPr/>
              <p:nvPr/>
            </p:nvSpPr>
            <p:spPr bwMode="auto">
              <a:xfrm>
                <a:off x="1794" y="1454"/>
                <a:ext cx="49" cy="62"/>
              </a:xfrm>
              <a:custGeom>
                <a:avLst/>
                <a:gdLst>
                  <a:gd name="T0" fmla="*/ 48 w 49"/>
                  <a:gd name="T1" fmla="*/ 47 h 62"/>
                  <a:gd name="T2" fmla="*/ 48 w 49"/>
                  <a:gd name="T3" fmla="*/ 0 h 62"/>
                  <a:gd name="T4" fmla="*/ 0 w 49"/>
                  <a:gd name="T5" fmla="*/ 13 h 62"/>
                  <a:gd name="T6" fmla="*/ 0 w 49"/>
                  <a:gd name="T7" fmla="*/ 61 h 62"/>
                  <a:gd name="T8" fmla="*/ 48 w 49"/>
                  <a:gd name="T9" fmla="*/ 47 h 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9" h="62">
                    <a:moveTo>
                      <a:pt x="48" y="47"/>
                    </a:moveTo>
                    <a:lnTo>
                      <a:pt x="48" y="0"/>
                    </a:lnTo>
                    <a:lnTo>
                      <a:pt x="0" y="13"/>
                    </a:lnTo>
                    <a:lnTo>
                      <a:pt x="0" y="61"/>
                    </a:lnTo>
                    <a:lnTo>
                      <a:pt x="48" y="47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72" name="Freeform 131"/>
              <p:cNvSpPr/>
              <p:nvPr/>
            </p:nvSpPr>
            <p:spPr bwMode="auto">
              <a:xfrm>
                <a:off x="1863" y="1435"/>
                <a:ext cx="51" cy="62"/>
              </a:xfrm>
              <a:custGeom>
                <a:avLst/>
                <a:gdLst>
                  <a:gd name="T0" fmla="*/ 50 w 51"/>
                  <a:gd name="T1" fmla="*/ 48 h 62"/>
                  <a:gd name="T2" fmla="*/ 50 w 51"/>
                  <a:gd name="T3" fmla="*/ 0 h 62"/>
                  <a:gd name="T4" fmla="*/ 0 w 51"/>
                  <a:gd name="T5" fmla="*/ 12 h 62"/>
                  <a:gd name="T6" fmla="*/ 0 w 51"/>
                  <a:gd name="T7" fmla="*/ 61 h 62"/>
                  <a:gd name="T8" fmla="*/ 50 w 51"/>
                  <a:gd name="T9" fmla="*/ 48 h 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1" h="62">
                    <a:moveTo>
                      <a:pt x="50" y="48"/>
                    </a:moveTo>
                    <a:lnTo>
                      <a:pt x="50" y="0"/>
                    </a:lnTo>
                    <a:lnTo>
                      <a:pt x="0" y="12"/>
                    </a:lnTo>
                    <a:lnTo>
                      <a:pt x="0" y="61"/>
                    </a:lnTo>
                    <a:lnTo>
                      <a:pt x="50" y="48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73" name="Freeform 132"/>
              <p:cNvSpPr/>
              <p:nvPr/>
            </p:nvSpPr>
            <p:spPr bwMode="auto">
              <a:xfrm>
                <a:off x="1934" y="1415"/>
                <a:ext cx="51" cy="64"/>
              </a:xfrm>
              <a:custGeom>
                <a:avLst/>
                <a:gdLst>
                  <a:gd name="T0" fmla="*/ 50 w 51"/>
                  <a:gd name="T1" fmla="*/ 49 h 64"/>
                  <a:gd name="T2" fmla="*/ 50 w 51"/>
                  <a:gd name="T3" fmla="*/ 0 h 64"/>
                  <a:gd name="T4" fmla="*/ 0 w 51"/>
                  <a:gd name="T5" fmla="*/ 12 h 64"/>
                  <a:gd name="T6" fmla="*/ 0 w 51"/>
                  <a:gd name="T7" fmla="*/ 63 h 64"/>
                  <a:gd name="T8" fmla="*/ 50 w 51"/>
                  <a:gd name="T9" fmla="*/ 49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1" h="64">
                    <a:moveTo>
                      <a:pt x="50" y="49"/>
                    </a:moveTo>
                    <a:lnTo>
                      <a:pt x="50" y="0"/>
                    </a:lnTo>
                    <a:lnTo>
                      <a:pt x="0" y="12"/>
                    </a:lnTo>
                    <a:lnTo>
                      <a:pt x="0" y="63"/>
                    </a:lnTo>
                    <a:lnTo>
                      <a:pt x="50" y="4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74" name="Freeform 133"/>
              <p:cNvSpPr/>
              <p:nvPr/>
            </p:nvSpPr>
            <p:spPr bwMode="auto">
              <a:xfrm>
                <a:off x="2006" y="1397"/>
                <a:ext cx="49" cy="63"/>
              </a:xfrm>
              <a:custGeom>
                <a:avLst/>
                <a:gdLst>
                  <a:gd name="T0" fmla="*/ 48 w 49"/>
                  <a:gd name="T1" fmla="*/ 48 h 63"/>
                  <a:gd name="T2" fmla="*/ 48 w 49"/>
                  <a:gd name="T3" fmla="*/ 0 h 63"/>
                  <a:gd name="T4" fmla="*/ 0 w 49"/>
                  <a:gd name="T5" fmla="*/ 13 h 63"/>
                  <a:gd name="T6" fmla="*/ 0 w 49"/>
                  <a:gd name="T7" fmla="*/ 62 h 63"/>
                  <a:gd name="T8" fmla="*/ 48 w 49"/>
                  <a:gd name="T9" fmla="*/ 48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9" h="63">
                    <a:moveTo>
                      <a:pt x="48" y="48"/>
                    </a:moveTo>
                    <a:lnTo>
                      <a:pt x="48" y="0"/>
                    </a:lnTo>
                    <a:lnTo>
                      <a:pt x="0" y="13"/>
                    </a:lnTo>
                    <a:lnTo>
                      <a:pt x="0" y="62"/>
                    </a:lnTo>
                    <a:lnTo>
                      <a:pt x="48" y="48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75" name="Freeform 134"/>
              <p:cNvSpPr/>
              <p:nvPr/>
            </p:nvSpPr>
            <p:spPr bwMode="auto">
              <a:xfrm>
                <a:off x="2076" y="1377"/>
                <a:ext cx="50" cy="64"/>
              </a:xfrm>
              <a:custGeom>
                <a:avLst/>
                <a:gdLst>
                  <a:gd name="T0" fmla="*/ 49 w 50"/>
                  <a:gd name="T1" fmla="*/ 49 h 64"/>
                  <a:gd name="T2" fmla="*/ 49 w 50"/>
                  <a:gd name="T3" fmla="*/ 0 h 64"/>
                  <a:gd name="T4" fmla="*/ 0 w 50"/>
                  <a:gd name="T5" fmla="*/ 13 h 64"/>
                  <a:gd name="T6" fmla="*/ 0 w 50"/>
                  <a:gd name="T7" fmla="*/ 63 h 64"/>
                  <a:gd name="T8" fmla="*/ 49 w 50"/>
                  <a:gd name="T9" fmla="*/ 49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0" h="64">
                    <a:moveTo>
                      <a:pt x="49" y="49"/>
                    </a:moveTo>
                    <a:lnTo>
                      <a:pt x="49" y="0"/>
                    </a:lnTo>
                    <a:lnTo>
                      <a:pt x="0" y="13"/>
                    </a:lnTo>
                    <a:lnTo>
                      <a:pt x="0" y="63"/>
                    </a:lnTo>
                    <a:lnTo>
                      <a:pt x="49" y="4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76" name="Freeform 135"/>
              <p:cNvSpPr/>
              <p:nvPr/>
            </p:nvSpPr>
            <p:spPr bwMode="auto">
              <a:xfrm>
                <a:off x="2147" y="1359"/>
                <a:ext cx="50" cy="63"/>
              </a:xfrm>
              <a:custGeom>
                <a:avLst/>
                <a:gdLst>
                  <a:gd name="T0" fmla="*/ 49 w 50"/>
                  <a:gd name="T1" fmla="*/ 49 h 63"/>
                  <a:gd name="T2" fmla="*/ 49 w 50"/>
                  <a:gd name="T3" fmla="*/ 0 h 63"/>
                  <a:gd name="T4" fmla="*/ 0 w 50"/>
                  <a:gd name="T5" fmla="*/ 13 h 63"/>
                  <a:gd name="T6" fmla="*/ 0 w 50"/>
                  <a:gd name="T7" fmla="*/ 62 h 63"/>
                  <a:gd name="T8" fmla="*/ 49 w 50"/>
                  <a:gd name="T9" fmla="*/ 49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0" h="63">
                    <a:moveTo>
                      <a:pt x="49" y="49"/>
                    </a:moveTo>
                    <a:lnTo>
                      <a:pt x="49" y="0"/>
                    </a:lnTo>
                    <a:lnTo>
                      <a:pt x="0" y="13"/>
                    </a:lnTo>
                    <a:lnTo>
                      <a:pt x="0" y="62"/>
                    </a:lnTo>
                    <a:lnTo>
                      <a:pt x="49" y="4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77" name="Freeform 136"/>
              <p:cNvSpPr/>
              <p:nvPr/>
            </p:nvSpPr>
            <p:spPr bwMode="auto">
              <a:xfrm>
                <a:off x="1723" y="1540"/>
                <a:ext cx="50" cy="64"/>
              </a:xfrm>
              <a:custGeom>
                <a:avLst/>
                <a:gdLst>
                  <a:gd name="T0" fmla="*/ 49 w 50"/>
                  <a:gd name="T1" fmla="*/ 49 h 64"/>
                  <a:gd name="T2" fmla="*/ 49 w 50"/>
                  <a:gd name="T3" fmla="*/ 0 h 64"/>
                  <a:gd name="T4" fmla="*/ 0 w 50"/>
                  <a:gd name="T5" fmla="*/ 13 h 64"/>
                  <a:gd name="T6" fmla="*/ 0 w 50"/>
                  <a:gd name="T7" fmla="*/ 63 h 64"/>
                  <a:gd name="T8" fmla="*/ 49 w 50"/>
                  <a:gd name="T9" fmla="*/ 49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0" h="64">
                    <a:moveTo>
                      <a:pt x="49" y="49"/>
                    </a:moveTo>
                    <a:lnTo>
                      <a:pt x="49" y="0"/>
                    </a:lnTo>
                    <a:lnTo>
                      <a:pt x="0" y="13"/>
                    </a:lnTo>
                    <a:lnTo>
                      <a:pt x="0" y="63"/>
                    </a:lnTo>
                    <a:lnTo>
                      <a:pt x="49" y="4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78" name="Freeform 137"/>
              <p:cNvSpPr/>
              <p:nvPr/>
            </p:nvSpPr>
            <p:spPr bwMode="auto">
              <a:xfrm>
                <a:off x="1794" y="1521"/>
                <a:ext cx="49" cy="63"/>
              </a:xfrm>
              <a:custGeom>
                <a:avLst/>
                <a:gdLst>
                  <a:gd name="T0" fmla="*/ 48 w 49"/>
                  <a:gd name="T1" fmla="*/ 48 h 63"/>
                  <a:gd name="T2" fmla="*/ 48 w 49"/>
                  <a:gd name="T3" fmla="*/ 0 h 63"/>
                  <a:gd name="T4" fmla="*/ 0 w 49"/>
                  <a:gd name="T5" fmla="*/ 13 h 63"/>
                  <a:gd name="T6" fmla="*/ 0 w 49"/>
                  <a:gd name="T7" fmla="*/ 62 h 63"/>
                  <a:gd name="T8" fmla="*/ 48 w 49"/>
                  <a:gd name="T9" fmla="*/ 48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9" h="63">
                    <a:moveTo>
                      <a:pt x="48" y="48"/>
                    </a:moveTo>
                    <a:lnTo>
                      <a:pt x="48" y="0"/>
                    </a:lnTo>
                    <a:lnTo>
                      <a:pt x="0" y="13"/>
                    </a:lnTo>
                    <a:lnTo>
                      <a:pt x="0" y="62"/>
                    </a:lnTo>
                    <a:lnTo>
                      <a:pt x="48" y="48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79" name="Freeform 138"/>
              <p:cNvSpPr/>
              <p:nvPr/>
            </p:nvSpPr>
            <p:spPr bwMode="auto">
              <a:xfrm>
                <a:off x="1863" y="1503"/>
                <a:ext cx="51" cy="62"/>
              </a:xfrm>
              <a:custGeom>
                <a:avLst/>
                <a:gdLst>
                  <a:gd name="T0" fmla="*/ 50 w 51"/>
                  <a:gd name="T1" fmla="*/ 48 h 62"/>
                  <a:gd name="T2" fmla="*/ 50 w 51"/>
                  <a:gd name="T3" fmla="*/ 0 h 62"/>
                  <a:gd name="T4" fmla="*/ 0 w 51"/>
                  <a:gd name="T5" fmla="*/ 12 h 62"/>
                  <a:gd name="T6" fmla="*/ 0 w 51"/>
                  <a:gd name="T7" fmla="*/ 61 h 62"/>
                  <a:gd name="T8" fmla="*/ 50 w 51"/>
                  <a:gd name="T9" fmla="*/ 48 h 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1" h="62">
                    <a:moveTo>
                      <a:pt x="50" y="48"/>
                    </a:moveTo>
                    <a:lnTo>
                      <a:pt x="50" y="0"/>
                    </a:lnTo>
                    <a:lnTo>
                      <a:pt x="0" y="12"/>
                    </a:lnTo>
                    <a:lnTo>
                      <a:pt x="0" y="61"/>
                    </a:lnTo>
                    <a:lnTo>
                      <a:pt x="50" y="48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80" name="Freeform 139"/>
              <p:cNvSpPr/>
              <p:nvPr/>
            </p:nvSpPr>
            <p:spPr bwMode="auto">
              <a:xfrm>
                <a:off x="1934" y="1484"/>
                <a:ext cx="51" cy="63"/>
              </a:xfrm>
              <a:custGeom>
                <a:avLst/>
                <a:gdLst>
                  <a:gd name="T0" fmla="*/ 50 w 51"/>
                  <a:gd name="T1" fmla="*/ 48 h 63"/>
                  <a:gd name="T2" fmla="*/ 50 w 51"/>
                  <a:gd name="T3" fmla="*/ 0 h 63"/>
                  <a:gd name="T4" fmla="*/ 0 w 51"/>
                  <a:gd name="T5" fmla="*/ 12 h 63"/>
                  <a:gd name="T6" fmla="*/ 0 w 51"/>
                  <a:gd name="T7" fmla="*/ 62 h 63"/>
                  <a:gd name="T8" fmla="*/ 50 w 51"/>
                  <a:gd name="T9" fmla="*/ 48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1" h="63">
                    <a:moveTo>
                      <a:pt x="50" y="48"/>
                    </a:moveTo>
                    <a:lnTo>
                      <a:pt x="50" y="0"/>
                    </a:lnTo>
                    <a:lnTo>
                      <a:pt x="0" y="12"/>
                    </a:lnTo>
                    <a:lnTo>
                      <a:pt x="0" y="62"/>
                    </a:lnTo>
                    <a:lnTo>
                      <a:pt x="50" y="48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81" name="Freeform 140"/>
              <p:cNvSpPr/>
              <p:nvPr/>
            </p:nvSpPr>
            <p:spPr bwMode="auto">
              <a:xfrm>
                <a:off x="2006" y="1465"/>
                <a:ext cx="49" cy="63"/>
              </a:xfrm>
              <a:custGeom>
                <a:avLst/>
                <a:gdLst>
                  <a:gd name="T0" fmla="*/ 48 w 49"/>
                  <a:gd name="T1" fmla="*/ 48 h 63"/>
                  <a:gd name="T2" fmla="*/ 48 w 49"/>
                  <a:gd name="T3" fmla="*/ 0 h 63"/>
                  <a:gd name="T4" fmla="*/ 0 w 49"/>
                  <a:gd name="T5" fmla="*/ 13 h 63"/>
                  <a:gd name="T6" fmla="*/ 0 w 49"/>
                  <a:gd name="T7" fmla="*/ 62 h 63"/>
                  <a:gd name="T8" fmla="*/ 48 w 49"/>
                  <a:gd name="T9" fmla="*/ 48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9" h="63">
                    <a:moveTo>
                      <a:pt x="48" y="48"/>
                    </a:moveTo>
                    <a:lnTo>
                      <a:pt x="48" y="0"/>
                    </a:lnTo>
                    <a:lnTo>
                      <a:pt x="0" y="13"/>
                    </a:lnTo>
                    <a:lnTo>
                      <a:pt x="0" y="62"/>
                    </a:lnTo>
                    <a:lnTo>
                      <a:pt x="48" y="48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82" name="Freeform 141"/>
              <p:cNvSpPr/>
              <p:nvPr/>
            </p:nvSpPr>
            <p:spPr bwMode="auto">
              <a:xfrm>
                <a:off x="2076" y="1445"/>
                <a:ext cx="50" cy="64"/>
              </a:xfrm>
              <a:custGeom>
                <a:avLst/>
                <a:gdLst>
                  <a:gd name="T0" fmla="*/ 49 w 50"/>
                  <a:gd name="T1" fmla="*/ 49 h 64"/>
                  <a:gd name="T2" fmla="*/ 49 w 50"/>
                  <a:gd name="T3" fmla="*/ 0 h 64"/>
                  <a:gd name="T4" fmla="*/ 0 w 50"/>
                  <a:gd name="T5" fmla="*/ 13 h 64"/>
                  <a:gd name="T6" fmla="*/ 0 w 50"/>
                  <a:gd name="T7" fmla="*/ 63 h 64"/>
                  <a:gd name="T8" fmla="*/ 49 w 50"/>
                  <a:gd name="T9" fmla="*/ 49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0" h="64">
                    <a:moveTo>
                      <a:pt x="49" y="49"/>
                    </a:moveTo>
                    <a:lnTo>
                      <a:pt x="49" y="0"/>
                    </a:lnTo>
                    <a:lnTo>
                      <a:pt x="0" y="13"/>
                    </a:lnTo>
                    <a:lnTo>
                      <a:pt x="0" y="63"/>
                    </a:lnTo>
                    <a:lnTo>
                      <a:pt x="49" y="4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83" name="Freeform 142"/>
              <p:cNvSpPr/>
              <p:nvPr/>
            </p:nvSpPr>
            <p:spPr bwMode="auto">
              <a:xfrm>
                <a:off x="2147" y="1426"/>
                <a:ext cx="50" cy="63"/>
              </a:xfrm>
              <a:custGeom>
                <a:avLst/>
                <a:gdLst>
                  <a:gd name="T0" fmla="*/ 49 w 50"/>
                  <a:gd name="T1" fmla="*/ 48 h 63"/>
                  <a:gd name="T2" fmla="*/ 49 w 50"/>
                  <a:gd name="T3" fmla="*/ 0 h 63"/>
                  <a:gd name="T4" fmla="*/ 0 w 50"/>
                  <a:gd name="T5" fmla="*/ 13 h 63"/>
                  <a:gd name="T6" fmla="*/ 0 w 50"/>
                  <a:gd name="T7" fmla="*/ 62 h 63"/>
                  <a:gd name="T8" fmla="*/ 49 w 50"/>
                  <a:gd name="T9" fmla="*/ 48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0" h="63">
                    <a:moveTo>
                      <a:pt x="49" y="48"/>
                    </a:moveTo>
                    <a:lnTo>
                      <a:pt x="49" y="0"/>
                    </a:lnTo>
                    <a:lnTo>
                      <a:pt x="0" y="13"/>
                    </a:lnTo>
                    <a:lnTo>
                      <a:pt x="0" y="62"/>
                    </a:lnTo>
                    <a:lnTo>
                      <a:pt x="49" y="48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84" name="Freeform 143"/>
              <p:cNvSpPr/>
              <p:nvPr/>
            </p:nvSpPr>
            <p:spPr bwMode="auto">
              <a:xfrm>
                <a:off x="1723" y="1608"/>
                <a:ext cx="50" cy="63"/>
              </a:xfrm>
              <a:custGeom>
                <a:avLst/>
                <a:gdLst>
                  <a:gd name="T0" fmla="*/ 49 w 50"/>
                  <a:gd name="T1" fmla="*/ 48 h 63"/>
                  <a:gd name="T2" fmla="*/ 49 w 50"/>
                  <a:gd name="T3" fmla="*/ 0 h 63"/>
                  <a:gd name="T4" fmla="*/ 0 w 50"/>
                  <a:gd name="T5" fmla="*/ 13 h 63"/>
                  <a:gd name="T6" fmla="*/ 0 w 50"/>
                  <a:gd name="T7" fmla="*/ 62 h 63"/>
                  <a:gd name="T8" fmla="*/ 49 w 50"/>
                  <a:gd name="T9" fmla="*/ 48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0" h="63">
                    <a:moveTo>
                      <a:pt x="49" y="48"/>
                    </a:moveTo>
                    <a:lnTo>
                      <a:pt x="49" y="0"/>
                    </a:lnTo>
                    <a:lnTo>
                      <a:pt x="0" y="13"/>
                    </a:lnTo>
                    <a:lnTo>
                      <a:pt x="0" y="62"/>
                    </a:lnTo>
                    <a:lnTo>
                      <a:pt x="49" y="48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85" name="Freeform 144"/>
              <p:cNvSpPr/>
              <p:nvPr/>
            </p:nvSpPr>
            <p:spPr bwMode="auto">
              <a:xfrm>
                <a:off x="1794" y="1589"/>
                <a:ext cx="49" cy="64"/>
              </a:xfrm>
              <a:custGeom>
                <a:avLst/>
                <a:gdLst>
                  <a:gd name="T0" fmla="*/ 48 w 49"/>
                  <a:gd name="T1" fmla="*/ 50 h 64"/>
                  <a:gd name="T2" fmla="*/ 48 w 49"/>
                  <a:gd name="T3" fmla="*/ 0 h 64"/>
                  <a:gd name="T4" fmla="*/ 0 w 49"/>
                  <a:gd name="T5" fmla="*/ 13 h 64"/>
                  <a:gd name="T6" fmla="*/ 0 w 49"/>
                  <a:gd name="T7" fmla="*/ 63 h 64"/>
                  <a:gd name="T8" fmla="*/ 48 w 49"/>
                  <a:gd name="T9" fmla="*/ 5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9" h="64">
                    <a:moveTo>
                      <a:pt x="48" y="50"/>
                    </a:moveTo>
                    <a:lnTo>
                      <a:pt x="48" y="0"/>
                    </a:lnTo>
                    <a:lnTo>
                      <a:pt x="0" y="13"/>
                    </a:lnTo>
                    <a:lnTo>
                      <a:pt x="0" y="63"/>
                    </a:lnTo>
                    <a:lnTo>
                      <a:pt x="48" y="5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86" name="Freeform 145"/>
              <p:cNvSpPr/>
              <p:nvPr/>
            </p:nvSpPr>
            <p:spPr bwMode="auto">
              <a:xfrm>
                <a:off x="1863" y="1571"/>
                <a:ext cx="51" cy="62"/>
              </a:xfrm>
              <a:custGeom>
                <a:avLst/>
                <a:gdLst>
                  <a:gd name="T0" fmla="*/ 50 w 51"/>
                  <a:gd name="T1" fmla="*/ 48 h 62"/>
                  <a:gd name="T2" fmla="*/ 50 w 51"/>
                  <a:gd name="T3" fmla="*/ 0 h 62"/>
                  <a:gd name="T4" fmla="*/ 0 w 51"/>
                  <a:gd name="T5" fmla="*/ 12 h 62"/>
                  <a:gd name="T6" fmla="*/ 0 w 51"/>
                  <a:gd name="T7" fmla="*/ 61 h 62"/>
                  <a:gd name="T8" fmla="*/ 50 w 51"/>
                  <a:gd name="T9" fmla="*/ 48 h 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1" h="62">
                    <a:moveTo>
                      <a:pt x="50" y="48"/>
                    </a:moveTo>
                    <a:lnTo>
                      <a:pt x="50" y="0"/>
                    </a:lnTo>
                    <a:lnTo>
                      <a:pt x="0" y="12"/>
                    </a:lnTo>
                    <a:lnTo>
                      <a:pt x="0" y="61"/>
                    </a:lnTo>
                    <a:lnTo>
                      <a:pt x="50" y="48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87" name="Freeform 146"/>
              <p:cNvSpPr/>
              <p:nvPr/>
            </p:nvSpPr>
            <p:spPr bwMode="auto">
              <a:xfrm>
                <a:off x="1934" y="1552"/>
                <a:ext cx="51" cy="63"/>
              </a:xfrm>
              <a:custGeom>
                <a:avLst/>
                <a:gdLst>
                  <a:gd name="T0" fmla="*/ 50 w 51"/>
                  <a:gd name="T1" fmla="*/ 48 h 63"/>
                  <a:gd name="T2" fmla="*/ 50 w 51"/>
                  <a:gd name="T3" fmla="*/ 0 h 63"/>
                  <a:gd name="T4" fmla="*/ 0 w 51"/>
                  <a:gd name="T5" fmla="*/ 12 h 63"/>
                  <a:gd name="T6" fmla="*/ 0 w 51"/>
                  <a:gd name="T7" fmla="*/ 62 h 63"/>
                  <a:gd name="T8" fmla="*/ 50 w 51"/>
                  <a:gd name="T9" fmla="*/ 48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1" h="63">
                    <a:moveTo>
                      <a:pt x="50" y="48"/>
                    </a:moveTo>
                    <a:lnTo>
                      <a:pt x="50" y="0"/>
                    </a:lnTo>
                    <a:lnTo>
                      <a:pt x="0" y="12"/>
                    </a:lnTo>
                    <a:lnTo>
                      <a:pt x="0" y="62"/>
                    </a:lnTo>
                    <a:lnTo>
                      <a:pt x="50" y="48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88" name="Freeform 147"/>
              <p:cNvSpPr/>
              <p:nvPr/>
            </p:nvSpPr>
            <p:spPr bwMode="auto">
              <a:xfrm>
                <a:off x="2006" y="1532"/>
                <a:ext cx="49" cy="64"/>
              </a:xfrm>
              <a:custGeom>
                <a:avLst/>
                <a:gdLst>
                  <a:gd name="T0" fmla="*/ 48 w 49"/>
                  <a:gd name="T1" fmla="*/ 49 h 64"/>
                  <a:gd name="T2" fmla="*/ 48 w 49"/>
                  <a:gd name="T3" fmla="*/ 0 h 64"/>
                  <a:gd name="T4" fmla="*/ 0 w 49"/>
                  <a:gd name="T5" fmla="*/ 13 h 64"/>
                  <a:gd name="T6" fmla="*/ 0 w 49"/>
                  <a:gd name="T7" fmla="*/ 63 h 64"/>
                  <a:gd name="T8" fmla="*/ 48 w 49"/>
                  <a:gd name="T9" fmla="*/ 49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9" h="64">
                    <a:moveTo>
                      <a:pt x="48" y="49"/>
                    </a:moveTo>
                    <a:lnTo>
                      <a:pt x="48" y="0"/>
                    </a:lnTo>
                    <a:lnTo>
                      <a:pt x="0" y="13"/>
                    </a:lnTo>
                    <a:lnTo>
                      <a:pt x="0" y="63"/>
                    </a:lnTo>
                    <a:lnTo>
                      <a:pt x="48" y="4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89" name="Freeform 148"/>
              <p:cNvSpPr/>
              <p:nvPr/>
            </p:nvSpPr>
            <p:spPr bwMode="auto">
              <a:xfrm>
                <a:off x="2076" y="1514"/>
                <a:ext cx="50" cy="62"/>
              </a:xfrm>
              <a:custGeom>
                <a:avLst/>
                <a:gdLst>
                  <a:gd name="T0" fmla="*/ 49 w 50"/>
                  <a:gd name="T1" fmla="*/ 47 h 62"/>
                  <a:gd name="T2" fmla="*/ 49 w 50"/>
                  <a:gd name="T3" fmla="*/ 0 h 62"/>
                  <a:gd name="T4" fmla="*/ 0 w 50"/>
                  <a:gd name="T5" fmla="*/ 13 h 62"/>
                  <a:gd name="T6" fmla="*/ 0 w 50"/>
                  <a:gd name="T7" fmla="*/ 61 h 62"/>
                  <a:gd name="T8" fmla="*/ 49 w 50"/>
                  <a:gd name="T9" fmla="*/ 47 h 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0" h="62">
                    <a:moveTo>
                      <a:pt x="49" y="47"/>
                    </a:moveTo>
                    <a:lnTo>
                      <a:pt x="49" y="0"/>
                    </a:lnTo>
                    <a:lnTo>
                      <a:pt x="0" y="13"/>
                    </a:lnTo>
                    <a:lnTo>
                      <a:pt x="0" y="61"/>
                    </a:lnTo>
                    <a:lnTo>
                      <a:pt x="49" y="47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90" name="Freeform 149"/>
              <p:cNvSpPr/>
              <p:nvPr/>
            </p:nvSpPr>
            <p:spPr bwMode="auto">
              <a:xfrm>
                <a:off x="2147" y="1494"/>
                <a:ext cx="50" cy="64"/>
              </a:xfrm>
              <a:custGeom>
                <a:avLst/>
                <a:gdLst>
                  <a:gd name="T0" fmla="*/ 49 w 50"/>
                  <a:gd name="T1" fmla="*/ 49 h 64"/>
                  <a:gd name="T2" fmla="*/ 49 w 50"/>
                  <a:gd name="T3" fmla="*/ 0 h 64"/>
                  <a:gd name="T4" fmla="*/ 0 w 50"/>
                  <a:gd name="T5" fmla="*/ 13 h 64"/>
                  <a:gd name="T6" fmla="*/ 0 w 50"/>
                  <a:gd name="T7" fmla="*/ 63 h 64"/>
                  <a:gd name="T8" fmla="*/ 49 w 50"/>
                  <a:gd name="T9" fmla="*/ 49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0" h="64">
                    <a:moveTo>
                      <a:pt x="49" y="49"/>
                    </a:moveTo>
                    <a:lnTo>
                      <a:pt x="49" y="0"/>
                    </a:lnTo>
                    <a:lnTo>
                      <a:pt x="0" y="13"/>
                    </a:lnTo>
                    <a:lnTo>
                      <a:pt x="0" y="63"/>
                    </a:lnTo>
                    <a:lnTo>
                      <a:pt x="49" y="4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91" name="Freeform 150"/>
              <p:cNvSpPr/>
              <p:nvPr/>
            </p:nvSpPr>
            <p:spPr bwMode="auto">
              <a:xfrm>
                <a:off x="1723" y="1676"/>
                <a:ext cx="50" cy="64"/>
              </a:xfrm>
              <a:custGeom>
                <a:avLst/>
                <a:gdLst>
                  <a:gd name="T0" fmla="*/ 49 w 50"/>
                  <a:gd name="T1" fmla="*/ 49 h 64"/>
                  <a:gd name="T2" fmla="*/ 49 w 50"/>
                  <a:gd name="T3" fmla="*/ 0 h 64"/>
                  <a:gd name="T4" fmla="*/ 0 w 50"/>
                  <a:gd name="T5" fmla="*/ 13 h 64"/>
                  <a:gd name="T6" fmla="*/ 0 w 50"/>
                  <a:gd name="T7" fmla="*/ 63 h 64"/>
                  <a:gd name="T8" fmla="*/ 49 w 50"/>
                  <a:gd name="T9" fmla="*/ 49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0" h="64">
                    <a:moveTo>
                      <a:pt x="49" y="49"/>
                    </a:moveTo>
                    <a:lnTo>
                      <a:pt x="49" y="0"/>
                    </a:lnTo>
                    <a:lnTo>
                      <a:pt x="0" y="13"/>
                    </a:lnTo>
                    <a:lnTo>
                      <a:pt x="0" y="63"/>
                    </a:lnTo>
                    <a:lnTo>
                      <a:pt x="49" y="4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92" name="Freeform 151"/>
              <p:cNvSpPr/>
              <p:nvPr/>
            </p:nvSpPr>
            <p:spPr bwMode="auto">
              <a:xfrm>
                <a:off x="1794" y="1658"/>
                <a:ext cx="49" cy="62"/>
              </a:xfrm>
              <a:custGeom>
                <a:avLst/>
                <a:gdLst>
                  <a:gd name="T0" fmla="*/ 48 w 49"/>
                  <a:gd name="T1" fmla="*/ 47 h 62"/>
                  <a:gd name="T2" fmla="*/ 48 w 49"/>
                  <a:gd name="T3" fmla="*/ 0 h 62"/>
                  <a:gd name="T4" fmla="*/ 0 w 49"/>
                  <a:gd name="T5" fmla="*/ 13 h 62"/>
                  <a:gd name="T6" fmla="*/ 0 w 49"/>
                  <a:gd name="T7" fmla="*/ 61 h 62"/>
                  <a:gd name="T8" fmla="*/ 48 w 49"/>
                  <a:gd name="T9" fmla="*/ 47 h 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9" h="62">
                    <a:moveTo>
                      <a:pt x="48" y="47"/>
                    </a:moveTo>
                    <a:lnTo>
                      <a:pt x="48" y="0"/>
                    </a:lnTo>
                    <a:lnTo>
                      <a:pt x="0" y="13"/>
                    </a:lnTo>
                    <a:lnTo>
                      <a:pt x="0" y="61"/>
                    </a:lnTo>
                    <a:lnTo>
                      <a:pt x="48" y="47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0189" name="Group 152"/>
            <p:cNvGrpSpPr/>
            <p:nvPr/>
          </p:nvGrpSpPr>
          <p:grpSpPr bwMode="auto">
            <a:xfrm>
              <a:off x="1701" y="1142"/>
              <a:ext cx="656" cy="796"/>
              <a:chOff x="1701" y="1142"/>
              <a:chExt cx="656" cy="796"/>
            </a:xfrm>
          </p:grpSpPr>
          <p:sp>
            <p:nvSpPr>
              <p:cNvPr id="50225" name="Freeform 153"/>
              <p:cNvSpPr/>
              <p:nvPr/>
            </p:nvSpPr>
            <p:spPr bwMode="auto">
              <a:xfrm>
                <a:off x="1701" y="1142"/>
                <a:ext cx="656" cy="796"/>
              </a:xfrm>
              <a:custGeom>
                <a:avLst/>
                <a:gdLst>
                  <a:gd name="T0" fmla="*/ 655 w 656"/>
                  <a:gd name="T1" fmla="*/ 615 h 796"/>
                  <a:gd name="T2" fmla="*/ 655 w 656"/>
                  <a:gd name="T3" fmla="*/ 0 h 796"/>
                  <a:gd name="T4" fmla="*/ 0 w 656"/>
                  <a:gd name="T5" fmla="*/ 179 h 796"/>
                  <a:gd name="T6" fmla="*/ 0 w 656"/>
                  <a:gd name="T7" fmla="*/ 795 h 796"/>
                  <a:gd name="T8" fmla="*/ 655 w 656"/>
                  <a:gd name="T9" fmla="*/ 615 h 7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56" h="796">
                    <a:moveTo>
                      <a:pt x="655" y="615"/>
                    </a:moveTo>
                    <a:lnTo>
                      <a:pt x="655" y="0"/>
                    </a:lnTo>
                    <a:lnTo>
                      <a:pt x="0" y="179"/>
                    </a:lnTo>
                    <a:lnTo>
                      <a:pt x="0" y="795"/>
                    </a:lnTo>
                    <a:lnTo>
                      <a:pt x="655" y="615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26" name="Freeform 154"/>
              <p:cNvSpPr/>
              <p:nvPr/>
            </p:nvSpPr>
            <p:spPr bwMode="white">
              <a:xfrm>
                <a:off x="1724" y="1172"/>
                <a:ext cx="610" cy="736"/>
              </a:xfrm>
              <a:custGeom>
                <a:avLst/>
                <a:gdLst>
                  <a:gd name="T0" fmla="*/ 609 w 610"/>
                  <a:gd name="T1" fmla="*/ 571 h 736"/>
                  <a:gd name="T2" fmla="*/ 609 w 610"/>
                  <a:gd name="T3" fmla="*/ 0 h 736"/>
                  <a:gd name="T4" fmla="*/ 0 w 610"/>
                  <a:gd name="T5" fmla="*/ 162 h 736"/>
                  <a:gd name="T6" fmla="*/ 0 w 610"/>
                  <a:gd name="T7" fmla="*/ 735 h 736"/>
                  <a:gd name="T8" fmla="*/ 609 w 610"/>
                  <a:gd name="T9" fmla="*/ 571 h 7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0" h="736">
                    <a:moveTo>
                      <a:pt x="609" y="571"/>
                    </a:moveTo>
                    <a:lnTo>
                      <a:pt x="609" y="0"/>
                    </a:lnTo>
                    <a:lnTo>
                      <a:pt x="0" y="162"/>
                    </a:lnTo>
                    <a:lnTo>
                      <a:pt x="0" y="735"/>
                    </a:lnTo>
                    <a:lnTo>
                      <a:pt x="609" y="571"/>
                    </a:lnTo>
                  </a:path>
                </a:pathLst>
              </a:custGeom>
              <a:solidFill>
                <a:srgbClr val="EAEAEA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27" name="Freeform 155"/>
              <p:cNvSpPr/>
              <p:nvPr/>
            </p:nvSpPr>
            <p:spPr bwMode="auto">
              <a:xfrm>
                <a:off x="1759" y="1319"/>
                <a:ext cx="537" cy="534"/>
              </a:xfrm>
              <a:custGeom>
                <a:avLst/>
                <a:gdLst>
                  <a:gd name="T0" fmla="*/ 536 w 537"/>
                  <a:gd name="T1" fmla="*/ 391 h 534"/>
                  <a:gd name="T2" fmla="*/ 536 w 537"/>
                  <a:gd name="T3" fmla="*/ 0 h 534"/>
                  <a:gd name="T4" fmla="*/ 0 w 537"/>
                  <a:gd name="T5" fmla="*/ 141 h 534"/>
                  <a:gd name="T6" fmla="*/ 0 w 537"/>
                  <a:gd name="T7" fmla="*/ 533 h 534"/>
                  <a:gd name="T8" fmla="*/ 536 w 537"/>
                  <a:gd name="T9" fmla="*/ 391 h 5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37" h="534">
                    <a:moveTo>
                      <a:pt x="536" y="391"/>
                    </a:moveTo>
                    <a:lnTo>
                      <a:pt x="536" y="0"/>
                    </a:lnTo>
                    <a:lnTo>
                      <a:pt x="0" y="141"/>
                    </a:lnTo>
                    <a:lnTo>
                      <a:pt x="0" y="533"/>
                    </a:lnTo>
                    <a:lnTo>
                      <a:pt x="536" y="391"/>
                    </a:lnTo>
                  </a:path>
                </a:pathLst>
              </a:custGeom>
              <a:solidFill>
                <a:srgbClr val="66FF33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28" name="Freeform 156"/>
              <p:cNvSpPr/>
              <p:nvPr/>
            </p:nvSpPr>
            <p:spPr bwMode="auto">
              <a:xfrm>
                <a:off x="1759" y="1214"/>
                <a:ext cx="537" cy="211"/>
              </a:xfrm>
              <a:custGeom>
                <a:avLst/>
                <a:gdLst>
                  <a:gd name="T0" fmla="*/ 536 w 537"/>
                  <a:gd name="T1" fmla="*/ 69 h 211"/>
                  <a:gd name="T2" fmla="*/ 536 w 537"/>
                  <a:gd name="T3" fmla="*/ 0 h 211"/>
                  <a:gd name="T4" fmla="*/ 0 w 537"/>
                  <a:gd name="T5" fmla="*/ 141 h 211"/>
                  <a:gd name="T6" fmla="*/ 0 w 537"/>
                  <a:gd name="T7" fmla="*/ 210 h 211"/>
                  <a:gd name="T8" fmla="*/ 536 w 537"/>
                  <a:gd name="T9" fmla="*/ 69 h 2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37" h="211">
                    <a:moveTo>
                      <a:pt x="536" y="69"/>
                    </a:moveTo>
                    <a:lnTo>
                      <a:pt x="536" y="0"/>
                    </a:lnTo>
                    <a:lnTo>
                      <a:pt x="0" y="141"/>
                    </a:lnTo>
                    <a:lnTo>
                      <a:pt x="0" y="210"/>
                    </a:lnTo>
                    <a:lnTo>
                      <a:pt x="536" y="69"/>
                    </a:lnTo>
                  </a:path>
                </a:pathLst>
              </a:custGeom>
              <a:solidFill>
                <a:srgbClr val="99CCFF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29" name="Freeform 157"/>
              <p:cNvSpPr/>
              <p:nvPr/>
            </p:nvSpPr>
            <p:spPr bwMode="auto">
              <a:xfrm>
                <a:off x="1795" y="1476"/>
                <a:ext cx="50" cy="63"/>
              </a:xfrm>
              <a:custGeom>
                <a:avLst/>
                <a:gdLst>
                  <a:gd name="T0" fmla="*/ 49 w 50"/>
                  <a:gd name="T1" fmla="*/ 48 h 63"/>
                  <a:gd name="T2" fmla="*/ 49 w 50"/>
                  <a:gd name="T3" fmla="*/ 0 h 63"/>
                  <a:gd name="T4" fmla="*/ 0 w 50"/>
                  <a:gd name="T5" fmla="*/ 13 h 63"/>
                  <a:gd name="T6" fmla="*/ 0 w 50"/>
                  <a:gd name="T7" fmla="*/ 62 h 63"/>
                  <a:gd name="T8" fmla="*/ 49 w 50"/>
                  <a:gd name="T9" fmla="*/ 48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0" h="63">
                    <a:moveTo>
                      <a:pt x="49" y="48"/>
                    </a:moveTo>
                    <a:lnTo>
                      <a:pt x="49" y="0"/>
                    </a:lnTo>
                    <a:lnTo>
                      <a:pt x="0" y="13"/>
                    </a:lnTo>
                    <a:lnTo>
                      <a:pt x="0" y="62"/>
                    </a:lnTo>
                    <a:lnTo>
                      <a:pt x="49" y="48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30" name="Freeform 158"/>
              <p:cNvSpPr/>
              <p:nvPr/>
            </p:nvSpPr>
            <p:spPr bwMode="auto">
              <a:xfrm>
                <a:off x="1866" y="1457"/>
                <a:ext cx="49" cy="64"/>
              </a:xfrm>
              <a:custGeom>
                <a:avLst/>
                <a:gdLst>
                  <a:gd name="T0" fmla="*/ 48 w 49"/>
                  <a:gd name="T1" fmla="*/ 49 h 64"/>
                  <a:gd name="T2" fmla="*/ 48 w 49"/>
                  <a:gd name="T3" fmla="*/ 0 h 64"/>
                  <a:gd name="T4" fmla="*/ 0 w 49"/>
                  <a:gd name="T5" fmla="*/ 13 h 64"/>
                  <a:gd name="T6" fmla="*/ 0 w 49"/>
                  <a:gd name="T7" fmla="*/ 63 h 64"/>
                  <a:gd name="T8" fmla="*/ 48 w 49"/>
                  <a:gd name="T9" fmla="*/ 49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9" h="64">
                    <a:moveTo>
                      <a:pt x="48" y="49"/>
                    </a:moveTo>
                    <a:lnTo>
                      <a:pt x="48" y="0"/>
                    </a:lnTo>
                    <a:lnTo>
                      <a:pt x="0" y="13"/>
                    </a:lnTo>
                    <a:lnTo>
                      <a:pt x="0" y="63"/>
                    </a:lnTo>
                    <a:lnTo>
                      <a:pt x="48" y="4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31" name="Freeform 159"/>
              <p:cNvSpPr/>
              <p:nvPr/>
            </p:nvSpPr>
            <p:spPr bwMode="auto">
              <a:xfrm>
                <a:off x="1935" y="1439"/>
                <a:ext cx="51" cy="62"/>
              </a:xfrm>
              <a:custGeom>
                <a:avLst/>
                <a:gdLst>
                  <a:gd name="T0" fmla="*/ 50 w 51"/>
                  <a:gd name="T1" fmla="*/ 48 h 62"/>
                  <a:gd name="T2" fmla="*/ 50 w 51"/>
                  <a:gd name="T3" fmla="*/ 0 h 62"/>
                  <a:gd name="T4" fmla="*/ 0 w 51"/>
                  <a:gd name="T5" fmla="*/ 12 h 62"/>
                  <a:gd name="T6" fmla="*/ 0 w 51"/>
                  <a:gd name="T7" fmla="*/ 61 h 62"/>
                  <a:gd name="T8" fmla="*/ 50 w 51"/>
                  <a:gd name="T9" fmla="*/ 48 h 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1" h="62">
                    <a:moveTo>
                      <a:pt x="50" y="48"/>
                    </a:moveTo>
                    <a:lnTo>
                      <a:pt x="50" y="0"/>
                    </a:lnTo>
                    <a:lnTo>
                      <a:pt x="0" y="12"/>
                    </a:lnTo>
                    <a:lnTo>
                      <a:pt x="0" y="61"/>
                    </a:lnTo>
                    <a:lnTo>
                      <a:pt x="50" y="48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32" name="Freeform 160"/>
              <p:cNvSpPr/>
              <p:nvPr/>
            </p:nvSpPr>
            <p:spPr bwMode="auto">
              <a:xfrm>
                <a:off x="2006" y="1420"/>
                <a:ext cx="51" cy="63"/>
              </a:xfrm>
              <a:custGeom>
                <a:avLst/>
                <a:gdLst>
                  <a:gd name="T0" fmla="*/ 50 w 51"/>
                  <a:gd name="T1" fmla="*/ 48 h 63"/>
                  <a:gd name="T2" fmla="*/ 50 w 51"/>
                  <a:gd name="T3" fmla="*/ 0 h 63"/>
                  <a:gd name="T4" fmla="*/ 0 w 51"/>
                  <a:gd name="T5" fmla="*/ 12 h 63"/>
                  <a:gd name="T6" fmla="*/ 0 w 51"/>
                  <a:gd name="T7" fmla="*/ 62 h 63"/>
                  <a:gd name="T8" fmla="*/ 50 w 51"/>
                  <a:gd name="T9" fmla="*/ 48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1" h="63">
                    <a:moveTo>
                      <a:pt x="50" y="48"/>
                    </a:moveTo>
                    <a:lnTo>
                      <a:pt x="50" y="0"/>
                    </a:lnTo>
                    <a:lnTo>
                      <a:pt x="0" y="12"/>
                    </a:lnTo>
                    <a:lnTo>
                      <a:pt x="0" y="62"/>
                    </a:lnTo>
                    <a:lnTo>
                      <a:pt x="50" y="48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33" name="Freeform 161"/>
              <p:cNvSpPr/>
              <p:nvPr/>
            </p:nvSpPr>
            <p:spPr bwMode="auto">
              <a:xfrm>
                <a:off x="2078" y="1400"/>
                <a:ext cx="49" cy="64"/>
              </a:xfrm>
              <a:custGeom>
                <a:avLst/>
                <a:gdLst>
                  <a:gd name="T0" fmla="*/ 48 w 49"/>
                  <a:gd name="T1" fmla="*/ 49 h 64"/>
                  <a:gd name="T2" fmla="*/ 48 w 49"/>
                  <a:gd name="T3" fmla="*/ 0 h 64"/>
                  <a:gd name="T4" fmla="*/ 0 w 49"/>
                  <a:gd name="T5" fmla="*/ 13 h 64"/>
                  <a:gd name="T6" fmla="*/ 0 w 49"/>
                  <a:gd name="T7" fmla="*/ 63 h 64"/>
                  <a:gd name="T8" fmla="*/ 48 w 49"/>
                  <a:gd name="T9" fmla="*/ 49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9" h="64">
                    <a:moveTo>
                      <a:pt x="48" y="49"/>
                    </a:moveTo>
                    <a:lnTo>
                      <a:pt x="48" y="0"/>
                    </a:lnTo>
                    <a:lnTo>
                      <a:pt x="0" y="13"/>
                    </a:lnTo>
                    <a:lnTo>
                      <a:pt x="0" y="63"/>
                    </a:lnTo>
                    <a:lnTo>
                      <a:pt x="48" y="4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34" name="Freeform 162"/>
              <p:cNvSpPr/>
              <p:nvPr/>
            </p:nvSpPr>
            <p:spPr bwMode="auto">
              <a:xfrm>
                <a:off x="2148" y="1382"/>
                <a:ext cx="50" cy="62"/>
              </a:xfrm>
              <a:custGeom>
                <a:avLst/>
                <a:gdLst>
                  <a:gd name="T0" fmla="*/ 49 w 50"/>
                  <a:gd name="T1" fmla="*/ 47 h 62"/>
                  <a:gd name="T2" fmla="*/ 49 w 50"/>
                  <a:gd name="T3" fmla="*/ 0 h 62"/>
                  <a:gd name="T4" fmla="*/ 0 w 50"/>
                  <a:gd name="T5" fmla="*/ 13 h 62"/>
                  <a:gd name="T6" fmla="*/ 0 w 50"/>
                  <a:gd name="T7" fmla="*/ 61 h 62"/>
                  <a:gd name="T8" fmla="*/ 49 w 50"/>
                  <a:gd name="T9" fmla="*/ 47 h 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0" h="62">
                    <a:moveTo>
                      <a:pt x="49" y="47"/>
                    </a:moveTo>
                    <a:lnTo>
                      <a:pt x="49" y="0"/>
                    </a:lnTo>
                    <a:lnTo>
                      <a:pt x="0" y="13"/>
                    </a:lnTo>
                    <a:lnTo>
                      <a:pt x="0" y="61"/>
                    </a:lnTo>
                    <a:lnTo>
                      <a:pt x="49" y="47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35" name="Freeform 163"/>
              <p:cNvSpPr/>
              <p:nvPr/>
            </p:nvSpPr>
            <p:spPr bwMode="auto">
              <a:xfrm>
                <a:off x="2219" y="1362"/>
                <a:ext cx="50" cy="64"/>
              </a:xfrm>
              <a:custGeom>
                <a:avLst/>
                <a:gdLst>
                  <a:gd name="T0" fmla="*/ 49 w 50"/>
                  <a:gd name="T1" fmla="*/ 50 h 64"/>
                  <a:gd name="T2" fmla="*/ 49 w 50"/>
                  <a:gd name="T3" fmla="*/ 0 h 64"/>
                  <a:gd name="T4" fmla="*/ 0 w 50"/>
                  <a:gd name="T5" fmla="*/ 13 h 64"/>
                  <a:gd name="T6" fmla="*/ 0 w 50"/>
                  <a:gd name="T7" fmla="*/ 63 h 64"/>
                  <a:gd name="T8" fmla="*/ 49 w 50"/>
                  <a:gd name="T9" fmla="*/ 5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0" h="64">
                    <a:moveTo>
                      <a:pt x="49" y="50"/>
                    </a:moveTo>
                    <a:lnTo>
                      <a:pt x="49" y="0"/>
                    </a:lnTo>
                    <a:lnTo>
                      <a:pt x="0" y="13"/>
                    </a:lnTo>
                    <a:lnTo>
                      <a:pt x="0" y="63"/>
                    </a:lnTo>
                    <a:lnTo>
                      <a:pt x="49" y="5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36" name="Freeform 164"/>
              <p:cNvSpPr/>
              <p:nvPr/>
            </p:nvSpPr>
            <p:spPr bwMode="auto">
              <a:xfrm>
                <a:off x="1795" y="1544"/>
                <a:ext cx="50" cy="64"/>
              </a:xfrm>
              <a:custGeom>
                <a:avLst/>
                <a:gdLst>
                  <a:gd name="T0" fmla="*/ 49 w 50"/>
                  <a:gd name="T1" fmla="*/ 49 h 64"/>
                  <a:gd name="T2" fmla="*/ 49 w 50"/>
                  <a:gd name="T3" fmla="*/ 0 h 64"/>
                  <a:gd name="T4" fmla="*/ 0 w 50"/>
                  <a:gd name="T5" fmla="*/ 13 h 64"/>
                  <a:gd name="T6" fmla="*/ 0 w 50"/>
                  <a:gd name="T7" fmla="*/ 63 h 64"/>
                  <a:gd name="T8" fmla="*/ 49 w 50"/>
                  <a:gd name="T9" fmla="*/ 49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0" h="64">
                    <a:moveTo>
                      <a:pt x="49" y="49"/>
                    </a:moveTo>
                    <a:lnTo>
                      <a:pt x="49" y="0"/>
                    </a:lnTo>
                    <a:lnTo>
                      <a:pt x="0" y="13"/>
                    </a:lnTo>
                    <a:lnTo>
                      <a:pt x="0" y="63"/>
                    </a:lnTo>
                    <a:lnTo>
                      <a:pt x="49" y="4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37" name="Freeform 165"/>
              <p:cNvSpPr/>
              <p:nvPr/>
            </p:nvSpPr>
            <p:spPr bwMode="auto">
              <a:xfrm>
                <a:off x="1866" y="1526"/>
                <a:ext cx="49" cy="62"/>
              </a:xfrm>
              <a:custGeom>
                <a:avLst/>
                <a:gdLst>
                  <a:gd name="T0" fmla="*/ 48 w 49"/>
                  <a:gd name="T1" fmla="*/ 47 h 62"/>
                  <a:gd name="T2" fmla="*/ 48 w 49"/>
                  <a:gd name="T3" fmla="*/ 0 h 62"/>
                  <a:gd name="T4" fmla="*/ 0 w 49"/>
                  <a:gd name="T5" fmla="*/ 13 h 62"/>
                  <a:gd name="T6" fmla="*/ 0 w 49"/>
                  <a:gd name="T7" fmla="*/ 61 h 62"/>
                  <a:gd name="T8" fmla="*/ 48 w 49"/>
                  <a:gd name="T9" fmla="*/ 47 h 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9" h="62">
                    <a:moveTo>
                      <a:pt x="48" y="47"/>
                    </a:moveTo>
                    <a:lnTo>
                      <a:pt x="48" y="0"/>
                    </a:lnTo>
                    <a:lnTo>
                      <a:pt x="0" y="13"/>
                    </a:lnTo>
                    <a:lnTo>
                      <a:pt x="0" y="61"/>
                    </a:lnTo>
                    <a:lnTo>
                      <a:pt x="48" y="47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38" name="Freeform 166"/>
              <p:cNvSpPr/>
              <p:nvPr/>
            </p:nvSpPr>
            <p:spPr bwMode="auto">
              <a:xfrm>
                <a:off x="1935" y="1507"/>
                <a:ext cx="51" cy="62"/>
              </a:xfrm>
              <a:custGeom>
                <a:avLst/>
                <a:gdLst>
                  <a:gd name="T0" fmla="*/ 50 w 51"/>
                  <a:gd name="T1" fmla="*/ 48 h 62"/>
                  <a:gd name="T2" fmla="*/ 50 w 51"/>
                  <a:gd name="T3" fmla="*/ 0 h 62"/>
                  <a:gd name="T4" fmla="*/ 0 w 51"/>
                  <a:gd name="T5" fmla="*/ 12 h 62"/>
                  <a:gd name="T6" fmla="*/ 0 w 51"/>
                  <a:gd name="T7" fmla="*/ 61 h 62"/>
                  <a:gd name="T8" fmla="*/ 50 w 51"/>
                  <a:gd name="T9" fmla="*/ 48 h 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1" h="62">
                    <a:moveTo>
                      <a:pt x="50" y="48"/>
                    </a:moveTo>
                    <a:lnTo>
                      <a:pt x="50" y="0"/>
                    </a:lnTo>
                    <a:lnTo>
                      <a:pt x="0" y="12"/>
                    </a:lnTo>
                    <a:lnTo>
                      <a:pt x="0" y="61"/>
                    </a:lnTo>
                    <a:lnTo>
                      <a:pt x="50" y="48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39" name="Freeform 167"/>
              <p:cNvSpPr/>
              <p:nvPr/>
            </p:nvSpPr>
            <p:spPr bwMode="auto">
              <a:xfrm>
                <a:off x="2006" y="1487"/>
                <a:ext cx="51" cy="64"/>
              </a:xfrm>
              <a:custGeom>
                <a:avLst/>
                <a:gdLst>
                  <a:gd name="T0" fmla="*/ 50 w 51"/>
                  <a:gd name="T1" fmla="*/ 49 h 64"/>
                  <a:gd name="T2" fmla="*/ 50 w 51"/>
                  <a:gd name="T3" fmla="*/ 0 h 64"/>
                  <a:gd name="T4" fmla="*/ 0 w 51"/>
                  <a:gd name="T5" fmla="*/ 12 h 64"/>
                  <a:gd name="T6" fmla="*/ 0 w 51"/>
                  <a:gd name="T7" fmla="*/ 63 h 64"/>
                  <a:gd name="T8" fmla="*/ 50 w 51"/>
                  <a:gd name="T9" fmla="*/ 49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1" h="64">
                    <a:moveTo>
                      <a:pt x="50" y="49"/>
                    </a:moveTo>
                    <a:lnTo>
                      <a:pt x="50" y="0"/>
                    </a:lnTo>
                    <a:lnTo>
                      <a:pt x="0" y="12"/>
                    </a:lnTo>
                    <a:lnTo>
                      <a:pt x="0" y="63"/>
                    </a:lnTo>
                    <a:lnTo>
                      <a:pt x="50" y="4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40" name="Freeform 168"/>
              <p:cNvSpPr/>
              <p:nvPr/>
            </p:nvSpPr>
            <p:spPr bwMode="auto">
              <a:xfrm>
                <a:off x="2078" y="1469"/>
                <a:ext cx="49" cy="63"/>
              </a:xfrm>
              <a:custGeom>
                <a:avLst/>
                <a:gdLst>
                  <a:gd name="T0" fmla="*/ 48 w 49"/>
                  <a:gd name="T1" fmla="*/ 48 h 63"/>
                  <a:gd name="T2" fmla="*/ 48 w 49"/>
                  <a:gd name="T3" fmla="*/ 0 h 63"/>
                  <a:gd name="T4" fmla="*/ 0 w 49"/>
                  <a:gd name="T5" fmla="*/ 13 h 63"/>
                  <a:gd name="T6" fmla="*/ 0 w 49"/>
                  <a:gd name="T7" fmla="*/ 62 h 63"/>
                  <a:gd name="T8" fmla="*/ 48 w 49"/>
                  <a:gd name="T9" fmla="*/ 48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9" h="63">
                    <a:moveTo>
                      <a:pt x="48" y="48"/>
                    </a:moveTo>
                    <a:lnTo>
                      <a:pt x="48" y="0"/>
                    </a:lnTo>
                    <a:lnTo>
                      <a:pt x="0" y="13"/>
                    </a:lnTo>
                    <a:lnTo>
                      <a:pt x="0" y="62"/>
                    </a:lnTo>
                    <a:lnTo>
                      <a:pt x="48" y="48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41" name="Freeform 169"/>
              <p:cNvSpPr/>
              <p:nvPr/>
            </p:nvSpPr>
            <p:spPr bwMode="auto">
              <a:xfrm>
                <a:off x="2148" y="1449"/>
                <a:ext cx="50" cy="64"/>
              </a:xfrm>
              <a:custGeom>
                <a:avLst/>
                <a:gdLst>
                  <a:gd name="T0" fmla="*/ 49 w 50"/>
                  <a:gd name="T1" fmla="*/ 49 h 64"/>
                  <a:gd name="T2" fmla="*/ 49 w 50"/>
                  <a:gd name="T3" fmla="*/ 0 h 64"/>
                  <a:gd name="T4" fmla="*/ 0 w 50"/>
                  <a:gd name="T5" fmla="*/ 13 h 64"/>
                  <a:gd name="T6" fmla="*/ 0 w 50"/>
                  <a:gd name="T7" fmla="*/ 63 h 64"/>
                  <a:gd name="T8" fmla="*/ 49 w 50"/>
                  <a:gd name="T9" fmla="*/ 49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0" h="64">
                    <a:moveTo>
                      <a:pt x="49" y="49"/>
                    </a:moveTo>
                    <a:lnTo>
                      <a:pt x="49" y="0"/>
                    </a:lnTo>
                    <a:lnTo>
                      <a:pt x="0" y="13"/>
                    </a:lnTo>
                    <a:lnTo>
                      <a:pt x="0" y="63"/>
                    </a:lnTo>
                    <a:lnTo>
                      <a:pt x="49" y="4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42" name="Freeform 170"/>
              <p:cNvSpPr/>
              <p:nvPr/>
            </p:nvSpPr>
            <p:spPr bwMode="auto">
              <a:xfrm>
                <a:off x="2219" y="1431"/>
                <a:ext cx="50" cy="63"/>
              </a:xfrm>
              <a:custGeom>
                <a:avLst/>
                <a:gdLst>
                  <a:gd name="T0" fmla="*/ 49 w 50"/>
                  <a:gd name="T1" fmla="*/ 49 h 63"/>
                  <a:gd name="T2" fmla="*/ 49 w 50"/>
                  <a:gd name="T3" fmla="*/ 0 h 63"/>
                  <a:gd name="T4" fmla="*/ 0 w 50"/>
                  <a:gd name="T5" fmla="*/ 13 h 63"/>
                  <a:gd name="T6" fmla="*/ 0 w 50"/>
                  <a:gd name="T7" fmla="*/ 62 h 63"/>
                  <a:gd name="T8" fmla="*/ 49 w 50"/>
                  <a:gd name="T9" fmla="*/ 49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0" h="63">
                    <a:moveTo>
                      <a:pt x="49" y="49"/>
                    </a:moveTo>
                    <a:lnTo>
                      <a:pt x="49" y="0"/>
                    </a:lnTo>
                    <a:lnTo>
                      <a:pt x="0" y="13"/>
                    </a:lnTo>
                    <a:lnTo>
                      <a:pt x="0" y="62"/>
                    </a:lnTo>
                    <a:lnTo>
                      <a:pt x="49" y="4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43" name="Freeform 171"/>
              <p:cNvSpPr/>
              <p:nvPr/>
            </p:nvSpPr>
            <p:spPr bwMode="auto">
              <a:xfrm>
                <a:off x="1795" y="1612"/>
                <a:ext cx="50" cy="64"/>
              </a:xfrm>
              <a:custGeom>
                <a:avLst/>
                <a:gdLst>
                  <a:gd name="T0" fmla="*/ 49 w 50"/>
                  <a:gd name="T1" fmla="*/ 49 h 64"/>
                  <a:gd name="T2" fmla="*/ 49 w 50"/>
                  <a:gd name="T3" fmla="*/ 0 h 64"/>
                  <a:gd name="T4" fmla="*/ 0 w 50"/>
                  <a:gd name="T5" fmla="*/ 13 h 64"/>
                  <a:gd name="T6" fmla="*/ 0 w 50"/>
                  <a:gd name="T7" fmla="*/ 63 h 64"/>
                  <a:gd name="T8" fmla="*/ 49 w 50"/>
                  <a:gd name="T9" fmla="*/ 49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0" h="64">
                    <a:moveTo>
                      <a:pt x="49" y="49"/>
                    </a:moveTo>
                    <a:lnTo>
                      <a:pt x="49" y="0"/>
                    </a:lnTo>
                    <a:lnTo>
                      <a:pt x="0" y="13"/>
                    </a:lnTo>
                    <a:lnTo>
                      <a:pt x="0" y="63"/>
                    </a:lnTo>
                    <a:lnTo>
                      <a:pt x="49" y="4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44" name="Freeform 172"/>
              <p:cNvSpPr/>
              <p:nvPr/>
            </p:nvSpPr>
            <p:spPr bwMode="auto">
              <a:xfrm>
                <a:off x="1866" y="1593"/>
                <a:ext cx="49" cy="63"/>
              </a:xfrm>
              <a:custGeom>
                <a:avLst/>
                <a:gdLst>
                  <a:gd name="T0" fmla="*/ 48 w 49"/>
                  <a:gd name="T1" fmla="*/ 48 h 63"/>
                  <a:gd name="T2" fmla="*/ 48 w 49"/>
                  <a:gd name="T3" fmla="*/ 0 h 63"/>
                  <a:gd name="T4" fmla="*/ 0 w 49"/>
                  <a:gd name="T5" fmla="*/ 13 h 63"/>
                  <a:gd name="T6" fmla="*/ 0 w 49"/>
                  <a:gd name="T7" fmla="*/ 62 h 63"/>
                  <a:gd name="T8" fmla="*/ 48 w 49"/>
                  <a:gd name="T9" fmla="*/ 48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9" h="63">
                    <a:moveTo>
                      <a:pt x="48" y="48"/>
                    </a:moveTo>
                    <a:lnTo>
                      <a:pt x="48" y="0"/>
                    </a:lnTo>
                    <a:lnTo>
                      <a:pt x="0" y="13"/>
                    </a:lnTo>
                    <a:lnTo>
                      <a:pt x="0" y="62"/>
                    </a:lnTo>
                    <a:lnTo>
                      <a:pt x="48" y="48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45" name="Freeform 173"/>
              <p:cNvSpPr/>
              <p:nvPr/>
            </p:nvSpPr>
            <p:spPr bwMode="auto">
              <a:xfrm>
                <a:off x="1935" y="1575"/>
                <a:ext cx="51" cy="62"/>
              </a:xfrm>
              <a:custGeom>
                <a:avLst/>
                <a:gdLst>
                  <a:gd name="T0" fmla="*/ 50 w 51"/>
                  <a:gd name="T1" fmla="*/ 48 h 62"/>
                  <a:gd name="T2" fmla="*/ 50 w 51"/>
                  <a:gd name="T3" fmla="*/ 0 h 62"/>
                  <a:gd name="T4" fmla="*/ 0 w 51"/>
                  <a:gd name="T5" fmla="*/ 12 h 62"/>
                  <a:gd name="T6" fmla="*/ 0 w 51"/>
                  <a:gd name="T7" fmla="*/ 61 h 62"/>
                  <a:gd name="T8" fmla="*/ 50 w 51"/>
                  <a:gd name="T9" fmla="*/ 48 h 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1" h="62">
                    <a:moveTo>
                      <a:pt x="50" y="48"/>
                    </a:moveTo>
                    <a:lnTo>
                      <a:pt x="50" y="0"/>
                    </a:lnTo>
                    <a:lnTo>
                      <a:pt x="0" y="12"/>
                    </a:lnTo>
                    <a:lnTo>
                      <a:pt x="0" y="61"/>
                    </a:lnTo>
                    <a:lnTo>
                      <a:pt x="50" y="48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46" name="Freeform 174"/>
              <p:cNvSpPr/>
              <p:nvPr/>
            </p:nvSpPr>
            <p:spPr bwMode="auto">
              <a:xfrm>
                <a:off x="2006" y="1556"/>
                <a:ext cx="51" cy="63"/>
              </a:xfrm>
              <a:custGeom>
                <a:avLst/>
                <a:gdLst>
                  <a:gd name="T0" fmla="*/ 50 w 51"/>
                  <a:gd name="T1" fmla="*/ 48 h 63"/>
                  <a:gd name="T2" fmla="*/ 50 w 51"/>
                  <a:gd name="T3" fmla="*/ 0 h 63"/>
                  <a:gd name="T4" fmla="*/ 0 w 51"/>
                  <a:gd name="T5" fmla="*/ 12 h 63"/>
                  <a:gd name="T6" fmla="*/ 0 w 51"/>
                  <a:gd name="T7" fmla="*/ 62 h 63"/>
                  <a:gd name="T8" fmla="*/ 50 w 51"/>
                  <a:gd name="T9" fmla="*/ 48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1" h="63">
                    <a:moveTo>
                      <a:pt x="50" y="48"/>
                    </a:moveTo>
                    <a:lnTo>
                      <a:pt x="50" y="0"/>
                    </a:lnTo>
                    <a:lnTo>
                      <a:pt x="0" y="12"/>
                    </a:lnTo>
                    <a:lnTo>
                      <a:pt x="0" y="62"/>
                    </a:lnTo>
                    <a:lnTo>
                      <a:pt x="50" y="48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47" name="Freeform 175"/>
              <p:cNvSpPr/>
              <p:nvPr/>
            </p:nvSpPr>
            <p:spPr bwMode="auto">
              <a:xfrm>
                <a:off x="2078" y="1537"/>
                <a:ext cx="49" cy="63"/>
              </a:xfrm>
              <a:custGeom>
                <a:avLst/>
                <a:gdLst>
                  <a:gd name="T0" fmla="*/ 48 w 49"/>
                  <a:gd name="T1" fmla="*/ 48 h 63"/>
                  <a:gd name="T2" fmla="*/ 48 w 49"/>
                  <a:gd name="T3" fmla="*/ 0 h 63"/>
                  <a:gd name="T4" fmla="*/ 0 w 49"/>
                  <a:gd name="T5" fmla="*/ 13 h 63"/>
                  <a:gd name="T6" fmla="*/ 0 w 49"/>
                  <a:gd name="T7" fmla="*/ 62 h 63"/>
                  <a:gd name="T8" fmla="*/ 48 w 49"/>
                  <a:gd name="T9" fmla="*/ 48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9" h="63">
                    <a:moveTo>
                      <a:pt x="48" y="48"/>
                    </a:moveTo>
                    <a:lnTo>
                      <a:pt x="48" y="0"/>
                    </a:lnTo>
                    <a:lnTo>
                      <a:pt x="0" y="13"/>
                    </a:lnTo>
                    <a:lnTo>
                      <a:pt x="0" y="62"/>
                    </a:lnTo>
                    <a:lnTo>
                      <a:pt x="48" y="48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48" name="Freeform 176"/>
              <p:cNvSpPr/>
              <p:nvPr/>
            </p:nvSpPr>
            <p:spPr bwMode="auto">
              <a:xfrm>
                <a:off x="2148" y="1517"/>
                <a:ext cx="50" cy="64"/>
              </a:xfrm>
              <a:custGeom>
                <a:avLst/>
                <a:gdLst>
                  <a:gd name="T0" fmla="*/ 49 w 50"/>
                  <a:gd name="T1" fmla="*/ 49 h 64"/>
                  <a:gd name="T2" fmla="*/ 49 w 50"/>
                  <a:gd name="T3" fmla="*/ 0 h 64"/>
                  <a:gd name="T4" fmla="*/ 0 w 50"/>
                  <a:gd name="T5" fmla="*/ 13 h 64"/>
                  <a:gd name="T6" fmla="*/ 0 w 50"/>
                  <a:gd name="T7" fmla="*/ 63 h 64"/>
                  <a:gd name="T8" fmla="*/ 49 w 50"/>
                  <a:gd name="T9" fmla="*/ 49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0" h="64">
                    <a:moveTo>
                      <a:pt x="49" y="49"/>
                    </a:moveTo>
                    <a:lnTo>
                      <a:pt x="49" y="0"/>
                    </a:lnTo>
                    <a:lnTo>
                      <a:pt x="0" y="13"/>
                    </a:lnTo>
                    <a:lnTo>
                      <a:pt x="0" y="63"/>
                    </a:lnTo>
                    <a:lnTo>
                      <a:pt x="49" y="4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49" name="Freeform 177"/>
              <p:cNvSpPr/>
              <p:nvPr/>
            </p:nvSpPr>
            <p:spPr bwMode="auto">
              <a:xfrm>
                <a:off x="2219" y="1498"/>
                <a:ext cx="50" cy="63"/>
              </a:xfrm>
              <a:custGeom>
                <a:avLst/>
                <a:gdLst>
                  <a:gd name="T0" fmla="*/ 49 w 50"/>
                  <a:gd name="T1" fmla="*/ 48 h 63"/>
                  <a:gd name="T2" fmla="*/ 49 w 50"/>
                  <a:gd name="T3" fmla="*/ 0 h 63"/>
                  <a:gd name="T4" fmla="*/ 0 w 50"/>
                  <a:gd name="T5" fmla="*/ 13 h 63"/>
                  <a:gd name="T6" fmla="*/ 0 w 50"/>
                  <a:gd name="T7" fmla="*/ 62 h 63"/>
                  <a:gd name="T8" fmla="*/ 49 w 50"/>
                  <a:gd name="T9" fmla="*/ 48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0" h="63">
                    <a:moveTo>
                      <a:pt x="49" y="48"/>
                    </a:moveTo>
                    <a:lnTo>
                      <a:pt x="49" y="0"/>
                    </a:lnTo>
                    <a:lnTo>
                      <a:pt x="0" y="13"/>
                    </a:lnTo>
                    <a:lnTo>
                      <a:pt x="0" y="62"/>
                    </a:lnTo>
                    <a:lnTo>
                      <a:pt x="49" y="48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50" name="Freeform 178"/>
              <p:cNvSpPr/>
              <p:nvPr/>
            </p:nvSpPr>
            <p:spPr bwMode="auto">
              <a:xfrm>
                <a:off x="1795" y="1680"/>
                <a:ext cx="50" cy="63"/>
              </a:xfrm>
              <a:custGeom>
                <a:avLst/>
                <a:gdLst>
                  <a:gd name="T0" fmla="*/ 49 w 50"/>
                  <a:gd name="T1" fmla="*/ 48 h 63"/>
                  <a:gd name="T2" fmla="*/ 49 w 50"/>
                  <a:gd name="T3" fmla="*/ 0 h 63"/>
                  <a:gd name="T4" fmla="*/ 0 w 50"/>
                  <a:gd name="T5" fmla="*/ 13 h 63"/>
                  <a:gd name="T6" fmla="*/ 0 w 50"/>
                  <a:gd name="T7" fmla="*/ 62 h 63"/>
                  <a:gd name="T8" fmla="*/ 49 w 50"/>
                  <a:gd name="T9" fmla="*/ 48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0" h="63">
                    <a:moveTo>
                      <a:pt x="49" y="48"/>
                    </a:moveTo>
                    <a:lnTo>
                      <a:pt x="49" y="0"/>
                    </a:lnTo>
                    <a:lnTo>
                      <a:pt x="0" y="13"/>
                    </a:lnTo>
                    <a:lnTo>
                      <a:pt x="0" y="62"/>
                    </a:lnTo>
                    <a:lnTo>
                      <a:pt x="49" y="48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51" name="Freeform 179"/>
              <p:cNvSpPr/>
              <p:nvPr/>
            </p:nvSpPr>
            <p:spPr bwMode="auto">
              <a:xfrm>
                <a:off x="1866" y="1661"/>
                <a:ext cx="49" cy="64"/>
              </a:xfrm>
              <a:custGeom>
                <a:avLst/>
                <a:gdLst>
                  <a:gd name="T0" fmla="*/ 48 w 49"/>
                  <a:gd name="T1" fmla="*/ 50 h 64"/>
                  <a:gd name="T2" fmla="*/ 48 w 49"/>
                  <a:gd name="T3" fmla="*/ 0 h 64"/>
                  <a:gd name="T4" fmla="*/ 0 w 49"/>
                  <a:gd name="T5" fmla="*/ 13 h 64"/>
                  <a:gd name="T6" fmla="*/ 0 w 49"/>
                  <a:gd name="T7" fmla="*/ 63 h 64"/>
                  <a:gd name="T8" fmla="*/ 48 w 49"/>
                  <a:gd name="T9" fmla="*/ 5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9" h="64">
                    <a:moveTo>
                      <a:pt x="48" y="50"/>
                    </a:moveTo>
                    <a:lnTo>
                      <a:pt x="48" y="0"/>
                    </a:lnTo>
                    <a:lnTo>
                      <a:pt x="0" y="13"/>
                    </a:lnTo>
                    <a:lnTo>
                      <a:pt x="0" y="63"/>
                    </a:lnTo>
                    <a:lnTo>
                      <a:pt x="48" y="5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52" name="Freeform 180"/>
              <p:cNvSpPr/>
              <p:nvPr/>
            </p:nvSpPr>
            <p:spPr bwMode="auto">
              <a:xfrm>
                <a:off x="1935" y="1643"/>
                <a:ext cx="51" cy="62"/>
              </a:xfrm>
              <a:custGeom>
                <a:avLst/>
                <a:gdLst>
                  <a:gd name="T0" fmla="*/ 50 w 51"/>
                  <a:gd name="T1" fmla="*/ 48 h 62"/>
                  <a:gd name="T2" fmla="*/ 50 w 51"/>
                  <a:gd name="T3" fmla="*/ 0 h 62"/>
                  <a:gd name="T4" fmla="*/ 0 w 51"/>
                  <a:gd name="T5" fmla="*/ 12 h 62"/>
                  <a:gd name="T6" fmla="*/ 0 w 51"/>
                  <a:gd name="T7" fmla="*/ 61 h 62"/>
                  <a:gd name="T8" fmla="*/ 50 w 51"/>
                  <a:gd name="T9" fmla="*/ 48 h 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1" h="62">
                    <a:moveTo>
                      <a:pt x="50" y="48"/>
                    </a:moveTo>
                    <a:lnTo>
                      <a:pt x="50" y="0"/>
                    </a:lnTo>
                    <a:lnTo>
                      <a:pt x="0" y="12"/>
                    </a:lnTo>
                    <a:lnTo>
                      <a:pt x="0" y="61"/>
                    </a:lnTo>
                    <a:lnTo>
                      <a:pt x="50" y="48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53" name="Freeform 181"/>
              <p:cNvSpPr/>
              <p:nvPr/>
            </p:nvSpPr>
            <p:spPr bwMode="auto">
              <a:xfrm>
                <a:off x="2006" y="1624"/>
                <a:ext cx="51" cy="63"/>
              </a:xfrm>
              <a:custGeom>
                <a:avLst/>
                <a:gdLst>
                  <a:gd name="T0" fmla="*/ 50 w 51"/>
                  <a:gd name="T1" fmla="*/ 48 h 63"/>
                  <a:gd name="T2" fmla="*/ 50 w 51"/>
                  <a:gd name="T3" fmla="*/ 0 h 63"/>
                  <a:gd name="T4" fmla="*/ 0 w 51"/>
                  <a:gd name="T5" fmla="*/ 12 h 63"/>
                  <a:gd name="T6" fmla="*/ 0 w 51"/>
                  <a:gd name="T7" fmla="*/ 62 h 63"/>
                  <a:gd name="T8" fmla="*/ 50 w 51"/>
                  <a:gd name="T9" fmla="*/ 48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1" h="63">
                    <a:moveTo>
                      <a:pt x="50" y="48"/>
                    </a:moveTo>
                    <a:lnTo>
                      <a:pt x="50" y="0"/>
                    </a:lnTo>
                    <a:lnTo>
                      <a:pt x="0" y="12"/>
                    </a:lnTo>
                    <a:lnTo>
                      <a:pt x="0" y="62"/>
                    </a:lnTo>
                    <a:lnTo>
                      <a:pt x="50" y="48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54" name="Freeform 182"/>
              <p:cNvSpPr/>
              <p:nvPr/>
            </p:nvSpPr>
            <p:spPr bwMode="auto">
              <a:xfrm>
                <a:off x="2078" y="1604"/>
                <a:ext cx="49" cy="64"/>
              </a:xfrm>
              <a:custGeom>
                <a:avLst/>
                <a:gdLst>
                  <a:gd name="T0" fmla="*/ 48 w 49"/>
                  <a:gd name="T1" fmla="*/ 49 h 64"/>
                  <a:gd name="T2" fmla="*/ 48 w 49"/>
                  <a:gd name="T3" fmla="*/ 0 h 64"/>
                  <a:gd name="T4" fmla="*/ 0 w 49"/>
                  <a:gd name="T5" fmla="*/ 13 h 64"/>
                  <a:gd name="T6" fmla="*/ 0 w 49"/>
                  <a:gd name="T7" fmla="*/ 63 h 64"/>
                  <a:gd name="T8" fmla="*/ 48 w 49"/>
                  <a:gd name="T9" fmla="*/ 49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9" h="64">
                    <a:moveTo>
                      <a:pt x="48" y="49"/>
                    </a:moveTo>
                    <a:lnTo>
                      <a:pt x="48" y="0"/>
                    </a:lnTo>
                    <a:lnTo>
                      <a:pt x="0" y="13"/>
                    </a:lnTo>
                    <a:lnTo>
                      <a:pt x="0" y="63"/>
                    </a:lnTo>
                    <a:lnTo>
                      <a:pt x="48" y="4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55" name="Freeform 183"/>
              <p:cNvSpPr/>
              <p:nvPr/>
            </p:nvSpPr>
            <p:spPr bwMode="auto">
              <a:xfrm>
                <a:off x="2148" y="1586"/>
                <a:ext cx="50" cy="62"/>
              </a:xfrm>
              <a:custGeom>
                <a:avLst/>
                <a:gdLst>
                  <a:gd name="T0" fmla="*/ 49 w 50"/>
                  <a:gd name="T1" fmla="*/ 47 h 62"/>
                  <a:gd name="T2" fmla="*/ 49 w 50"/>
                  <a:gd name="T3" fmla="*/ 0 h 62"/>
                  <a:gd name="T4" fmla="*/ 0 w 50"/>
                  <a:gd name="T5" fmla="*/ 13 h 62"/>
                  <a:gd name="T6" fmla="*/ 0 w 50"/>
                  <a:gd name="T7" fmla="*/ 61 h 62"/>
                  <a:gd name="T8" fmla="*/ 49 w 50"/>
                  <a:gd name="T9" fmla="*/ 47 h 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0" h="62">
                    <a:moveTo>
                      <a:pt x="49" y="47"/>
                    </a:moveTo>
                    <a:lnTo>
                      <a:pt x="49" y="0"/>
                    </a:lnTo>
                    <a:lnTo>
                      <a:pt x="0" y="13"/>
                    </a:lnTo>
                    <a:lnTo>
                      <a:pt x="0" y="61"/>
                    </a:lnTo>
                    <a:lnTo>
                      <a:pt x="49" y="47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56" name="Freeform 184"/>
              <p:cNvSpPr/>
              <p:nvPr/>
            </p:nvSpPr>
            <p:spPr bwMode="auto">
              <a:xfrm>
                <a:off x="2219" y="1566"/>
                <a:ext cx="50" cy="64"/>
              </a:xfrm>
              <a:custGeom>
                <a:avLst/>
                <a:gdLst>
                  <a:gd name="T0" fmla="*/ 49 w 50"/>
                  <a:gd name="T1" fmla="*/ 49 h 64"/>
                  <a:gd name="T2" fmla="*/ 49 w 50"/>
                  <a:gd name="T3" fmla="*/ 0 h 64"/>
                  <a:gd name="T4" fmla="*/ 0 w 50"/>
                  <a:gd name="T5" fmla="*/ 13 h 64"/>
                  <a:gd name="T6" fmla="*/ 0 w 50"/>
                  <a:gd name="T7" fmla="*/ 63 h 64"/>
                  <a:gd name="T8" fmla="*/ 49 w 50"/>
                  <a:gd name="T9" fmla="*/ 49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0" h="64">
                    <a:moveTo>
                      <a:pt x="49" y="49"/>
                    </a:moveTo>
                    <a:lnTo>
                      <a:pt x="49" y="0"/>
                    </a:lnTo>
                    <a:lnTo>
                      <a:pt x="0" y="13"/>
                    </a:lnTo>
                    <a:lnTo>
                      <a:pt x="0" y="63"/>
                    </a:lnTo>
                    <a:lnTo>
                      <a:pt x="49" y="4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57" name="Freeform 185"/>
              <p:cNvSpPr/>
              <p:nvPr/>
            </p:nvSpPr>
            <p:spPr bwMode="auto">
              <a:xfrm>
                <a:off x="1795" y="1748"/>
                <a:ext cx="50" cy="64"/>
              </a:xfrm>
              <a:custGeom>
                <a:avLst/>
                <a:gdLst>
                  <a:gd name="T0" fmla="*/ 49 w 50"/>
                  <a:gd name="T1" fmla="*/ 49 h 64"/>
                  <a:gd name="T2" fmla="*/ 49 w 50"/>
                  <a:gd name="T3" fmla="*/ 0 h 64"/>
                  <a:gd name="T4" fmla="*/ 0 w 50"/>
                  <a:gd name="T5" fmla="*/ 13 h 64"/>
                  <a:gd name="T6" fmla="*/ 0 w 50"/>
                  <a:gd name="T7" fmla="*/ 63 h 64"/>
                  <a:gd name="T8" fmla="*/ 49 w 50"/>
                  <a:gd name="T9" fmla="*/ 49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0" h="64">
                    <a:moveTo>
                      <a:pt x="49" y="49"/>
                    </a:moveTo>
                    <a:lnTo>
                      <a:pt x="49" y="0"/>
                    </a:lnTo>
                    <a:lnTo>
                      <a:pt x="0" y="13"/>
                    </a:lnTo>
                    <a:lnTo>
                      <a:pt x="0" y="63"/>
                    </a:lnTo>
                    <a:lnTo>
                      <a:pt x="49" y="4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58" name="Freeform 186"/>
              <p:cNvSpPr/>
              <p:nvPr/>
            </p:nvSpPr>
            <p:spPr bwMode="auto">
              <a:xfrm>
                <a:off x="1866" y="1730"/>
                <a:ext cx="49" cy="62"/>
              </a:xfrm>
              <a:custGeom>
                <a:avLst/>
                <a:gdLst>
                  <a:gd name="T0" fmla="*/ 48 w 49"/>
                  <a:gd name="T1" fmla="*/ 47 h 62"/>
                  <a:gd name="T2" fmla="*/ 48 w 49"/>
                  <a:gd name="T3" fmla="*/ 0 h 62"/>
                  <a:gd name="T4" fmla="*/ 0 w 49"/>
                  <a:gd name="T5" fmla="*/ 13 h 62"/>
                  <a:gd name="T6" fmla="*/ 0 w 49"/>
                  <a:gd name="T7" fmla="*/ 61 h 62"/>
                  <a:gd name="T8" fmla="*/ 48 w 49"/>
                  <a:gd name="T9" fmla="*/ 47 h 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9" h="62">
                    <a:moveTo>
                      <a:pt x="48" y="47"/>
                    </a:moveTo>
                    <a:lnTo>
                      <a:pt x="48" y="0"/>
                    </a:lnTo>
                    <a:lnTo>
                      <a:pt x="0" y="13"/>
                    </a:lnTo>
                    <a:lnTo>
                      <a:pt x="0" y="61"/>
                    </a:lnTo>
                    <a:lnTo>
                      <a:pt x="48" y="47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0190" name="Group 187"/>
            <p:cNvGrpSpPr/>
            <p:nvPr/>
          </p:nvGrpSpPr>
          <p:grpSpPr bwMode="auto">
            <a:xfrm>
              <a:off x="1773" y="1214"/>
              <a:ext cx="656" cy="796"/>
              <a:chOff x="1773" y="1214"/>
              <a:chExt cx="656" cy="796"/>
            </a:xfrm>
          </p:grpSpPr>
          <p:sp>
            <p:nvSpPr>
              <p:cNvPr id="50191" name="Freeform 188"/>
              <p:cNvSpPr/>
              <p:nvPr/>
            </p:nvSpPr>
            <p:spPr bwMode="auto">
              <a:xfrm>
                <a:off x="1773" y="1214"/>
                <a:ext cx="656" cy="796"/>
              </a:xfrm>
              <a:custGeom>
                <a:avLst/>
                <a:gdLst>
                  <a:gd name="T0" fmla="*/ 655 w 656"/>
                  <a:gd name="T1" fmla="*/ 615 h 796"/>
                  <a:gd name="T2" fmla="*/ 655 w 656"/>
                  <a:gd name="T3" fmla="*/ 0 h 796"/>
                  <a:gd name="T4" fmla="*/ 0 w 656"/>
                  <a:gd name="T5" fmla="*/ 179 h 796"/>
                  <a:gd name="T6" fmla="*/ 0 w 656"/>
                  <a:gd name="T7" fmla="*/ 795 h 796"/>
                  <a:gd name="T8" fmla="*/ 655 w 656"/>
                  <a:gd name="T9" fmla="*/ 615 h 7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56" h="796">
                    <a:moveTo>
                      <a:pt x="655" y="615"/>
                    </a:moveTo>
                    <a:lnTo>
                      <a:pt x="655" y="0"/>
                    </a:lnTo>
                    <a:lnTo>
                      <a:pt x="0" y="179"/>
                    </a:lnTo>
                    <a:lnTo>
                      <a:pt x="0" y="795"/>
                    </a:lnTo>
                    <a:lnTo>
                      <a:pt x="655" y="615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192" name="Freeform 189"/>
              <p:cNvSpPr/>
              <p:nvPr/>
            </p:nvSpPr>
            <p:spPr bwMode="white">
              <a:xfrm>
                <a:off x="1796" y="1244"/>
                <a:ext cx="610" cy="736"/>
              </a:xfrm>
              <a:custGeom>
                <a:avLst/>
                <a:gdLst>
                  <a:gd name="T0" fmla="*/ 609 w 610"/>
                  <a:gd name="T1" fmla="*/ 571 h 736"/>
                  <a:gd name="T2" fmla="*/ 609 w 610"/>
                  <a:gd name="T3" fmla="*/ 0 h 736"/>
                  <a:gd name="T4" fmla="*/ 0 w 610"/>
                  <a:gd name="T5" fmla="*/ 162 h 736"/>
                  <a:gd name="T6" fmla="*/ 0 w 610"/>
                  <a:gd name="T7" fmla="*/ 735 h 736"/>
                  <a:gd name="T8" fmla="*/ 609 w 610"/>
                  <a:gd name="T9" fmla="*/ 571 h 7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0" h="736">
                    <a:moveTo>
                      <a:pt x="609" y="571"/>
                    </a:moveTo>
                    <a:lnTo>
                      <a:pt x="609" y="0"/>
                    </a:lnTo>
                    <a:lnTo>
                      <a:pt x="0" y="162"/>
                    </a:lnTo>
                    <a:lnTo>
                      <a:pt x="0" y="735"/>
                    </a:lnTo>
                    <a:lnTo>
                      <a:pt x="609" y="571"/>
                    </a:lnTo>
                  </a:path>
                </a:pathLst>
              </a:custGeom>
              <a:solidFill>
                <a:srgbClr val="EAEAEA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193" name="Freeform 190"/>
              <p:cNvSpPr/>
              <p:nvPr/>
            </p:nvSpPr>
            <p:spPr bwMode="auto">
              <a:xfrm>
                <a:off x="1831" y="1391"/>
                <a:ext cx="537" cy="534"/>
              </a:xfrm>
              <a:custGeom>
                <a:avLst/>
                <a:gdLst>
                  <a:gd name="T0" fmla="*/ 536 w 537"/>
                  <a:gd name="T1" fmla="*/ 391 h 534"/>
                  <a:gd name="T2" fmla="*/ 536 w 537"/>
                  <a:gd name="T3" fmla="*/ 0 h 534"/>
                  <a:gd name="T4" fmla="*/ 0 w 537"/>
                  <a:gd name="T5" fmla="*/ 141 h 534"/>
                  <a:gd name="T6" fmla="*/ 0 w 537"/>
                  <a:gd name="T7" fmla="*/ 533 h 534"/>
                  <a:gd name="T8" fmla="*/ 536 w 537"/>
                  <a:gd name="T9" fmla="*/ 391 h 5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37" h="534">
                    <a:moveTo>
                      <a:pt x="536" y="391"/>
                    </a:moveTo>
                    <a:lnTo>
                      <a:pt x="536" y="0"/>
                    </a:lnTo>
                    <a:lnTo>
                      <a:pt x="0" y="141"/>
                    </a:lnTo>
                    <a:lnTo>
                      <a:pt x="0" y="533"/>
                    </a:lnTo>
                    <a:lnTo>
                      <a:pt x="536" y="391"/>
                    </a:lnTo>
                  </a:path>
                </a:pathLst>
              </a:custGeom>
              <a:solidFill>
                <a:srgbClr val="66FF33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194" name="Freeform 191"/>
              <p:cNvSpPr/>
              <p:nvPr/>
            </p:nvSpPr>
            <p:spPr bwMode="auto">
              <a:xfrm>
                <a:off x="1831" y="1286"/>
                <a:ext cx="537" cy="211"/>
              </a:xfrm>
              <a:custGeom>
                <a:avLst/>
                <a:gdLst>
                  <a:gd name="T0" fmla="*/ 536 w 537"/>
                  <a:gd name="T1" fmla="*/ 69 h 211"/>
                  <a:gd name="T2" fmla="*/ 536 w 537"/>
                  <a:gd name="T3" fmla="*/ 0 h 211"/>
                  <a:gd name="T4" fmla="*/ 0 w 537"/>
                  <a:gd name="T5" fmla="*/ 141 h 211"/>
                  <a:gd name="T6" fmla="*/ 0 w 537"/>
                  <a:gd name="T7" fmla="*/ 210 h 211"/>
                  <a:gd name="T8" fmla="*/ 536 w 537"/>
                  <a:gd name="T9" fmla="*/ 69 h 2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37" h="211">
                    <a:moveTo>
                      <a:pt x="536" y="69"/>
                    </a:moveTo>
                    <a:lnTo>
                      <a:pt x="536" y="0"/>
                    </a:lnTo>
                    <a:lnTo>
                      <a:pt x="0" y="141"/>
                    </a:lnTo>
                    <a:lnTo>
                      <a:pt x="0" y="210"/>
                    </a:lnTo>
                    <a:lnTo>
                      <a:pt x="536" y="69"/>
                    </a:lnTo>
                  </a:path>
                </a:pathLst>
              </a:custGeom>
              <a:solidFill>
                <a:srgbClr val="99CCFF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195" name="Freeform 192"/>
              <p:cNvSpPr/>
              <p:nvPr/>
            </p:nvSpPr>
            <p:spPr bwMode="auto">
              <a:xfrm>
                <a:off x="1867" y="1548"/>
                <a:ext cx="50" cy="63"/>
              </a:xfrm>
              <a:custGeom>
                <a:avLst/>
                <a:gdLst>
                  <a:gd name="T0" fmla="*/ 49 w 50"/>
                  <a:gd name="T1" fmla="*/ 48 h 63"/>
                  <a:gd name="T2" fmla="*/ 49 w 50"/>
                  <a:gd name="T3" fmla="*/ 0 h 63"/>
                  <a:gd name="T4" fmla="*/ 0 w 50"/>
                  <a:gd name="T5" fmla="*/ 13 h 63"/>
                  <a:gd name="T6" fmla="*/ 0 w 50"/>
                  <a:gd name="T7" fmla="*/ 62 h 63"/>
                  <a:gd name="T8" fmla="*/ 49 w 50"/>
                  <a:gd name="T9" fmla="*/ 48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0" h="63">
                    <a:moveTo>
                      <a:pt x="49" y="48"/>
                    </a:moveTo>
                    <a:lnTo>
                      <a:pt x="49" y="0"/>
                    </a:lnTo>
                    <a:lnTo>
                      <a:pt x="0" y="13"/>
                    </a:lnTo>
                    <a:lnTo>
                      <a:pt x="0" y="62"/>
                    </a:lnTo>
                    <a:lnTo>
                      <a:pt x="49" y="48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196" name="Freeform 193"/>
              <p:cNvSpPr/>
              <p:nvPr/>
            </p:nvSpPr>
            <p:spPr bwMode="auto">
              <a:xfrm>
                <a:off x="1938" y="1529"/>
                <a:ext cx="49" cy="64"/>
              </a:xfrm>
              <a:custGeom>
                <a:avLst/>
                <a:gdLst>
                  <a:gd name="T0" fmla="*/ 48 w 49"/>
                  <a:gd name="T1" fmla="*/ 49 h 64"/>
                  <a:gd name="T2" fmla="*/ 48 w 49"/>
                  <a:gd name="T3" fmla="*/ 0 h 64"/>
                  <a:gd name="T4" fmla="*/ 0 w 49"/>
                  <a:gd name="T5" fmla="*/ 13 h 64"/>
                  <a:gd name="T6" fmla="*/ 0 w 49"/>
                  <a:gd name="T7" fmla="*/ 63 h 64"/>
                  <a:gd name="T8" fmla="*/ 48 w 49"/>
                  <a:gd name="T9" fmla="*/ 49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9" h="64">
                    <a:moveTo>
                      <a:pt x="48" y="49"/>
                    </a:moveTo>
                    <a:lnTo>
                      <a:pt x="48" y="0"/>
                    </a:lnTo>
                    <a:lnTo>
                      <a:pt x="0" y="13"/>
                    </a:lnTo>
                    <a:lnTo>
                      <a:pt x="0" y="63"/>
                    </a:lnTo>
                    <a:lnTo>
                      <a:pt x="48" y="4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197" name="Freeform 194"/>
              <p:cNvSpPr/>
              <p:nvPr/>
            </p:nvSpPr>
            <p:spPr bwMode="auto">
              <a:xfrm>
                <a:off x="2007" y="1511"/>
                <a:ext cx="51" cy="62"/>
              </a:xfrm>
              <a:custGeom>
                <a:avLst/>
                <a:gdLst>
                  <a:gd name="T0" fmla="*/ 50 w 51"/>
                  <a:gd name="T1" fmla="*/ 48 h 62"/>
                  <a:gd name="T2" fmla="*/ 50 w 51"/>
                  <a:gd name="T3" fmla="*/ 0 h 62"/>
                  <a:gd name="T4" fmla="*/ 0 w 51"/>
                  <a:gd name="T5" fmla="*/ 12 h 62"/>
                  <a:gd name="T6" fmla="*/ 0 w 51"/>
                  <a:gd name="T7" fmla="*/ 61 h 62"/>
                  <a:gd name="T8" fmla="*/ 50 w 51"/>
                  <a:gd name="T9" fmla="*/ 48 h 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1" h="62">
                    <a:moveTo>
                      <a:pt x="50" y="48"/>
                    </a:moveTo>
                    <a:lnTo>
                      <a:pt x="50" y="0"/>
                    </a:lnTo>
                    <a:lnTo>
                      <a:pt x="0" y="12"/>
                    </a:lnTo>
                    <a:lnTo>
                      <a:pt x="0" y="61"/>
                    </a:lnTo>
                    <a:lnTo>
                      <a:pt x="50" y="48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198" name="Freeform 195"/>
              <p:cNvSpPr/>
              <p:nvPr/>
            </p:nvSpPr>
            <p:spPr bwMode="auto">
              <a:xfrm>
                <a:off x="2078" y="1492"/>
                <a:ext cx="51" cy="63"/>
              </a:xfrm>
              <a:custGeom>
                <a:avLst/>
                <a:gdLst>
                  <a:gd name="T0" fmla="*/ 50 w 51"/>
                  <a:gd name="T1" fmla="*/ 48 h 63"/>
                  <a:gd name="T2" fmla="*/ 50 w 51"/>
                  <a:gd name="T3" fmla="*/ 0 h 63"/>
                  <a:gd name="T4" fmla="*/ 0 w 51"/>
                  <a:gd name="T5" fmla="*/ 12 h 63"/>
                  <a:gd name="T6" fmla="*/ 0 w 51"/>
                  <a:gd name="T7" fmla="*/ 62 h 63"/>
                  <a:gd name="T8" fmla="*/ 50 w 51"/>
                  <a:gd name="T9" fmla="*/ 48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1" h="63">
                    <a:moveTo>
                      <a:pt x="50" y="48"/>
                    </a:moveTo>
                    <a:lnTo>
                      <a:pt x="50" y="0"/>
                    </a:lnTo>
                    <a:lnTo>
                      <a:pt x="0" y="12"/>
                    </a:lnTo>
                    <a:lnTo>
                      <a:pt x="0" y="62"/>
                    </a:lnTo>
                    <a:lnTo>
                      <a:pt x="50" y="48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199" name="Freeform 196"/>
              <p:cNvSpPr/>
              <p:nvPr/>
            </p:nvSpPr>
            <p:spPr bwMode="auto">
              <a:xfrm>
                <a:off x="2150" y="1472"/>
                <a:ext cx="49" cy="64"/>
              </a:xfrm>
              <a:custGeom>
                <a:avLst/>
                <a:gdLst>
                  <a:gd name="T0" fmla="*/ 48 w 49"/>
                  <a:gd name="T1" fmla="*/ 49 h 64"/>
                  <a:gd name="T2" fmla="*/ 48 w 49"/>
                  <a:gd name="T3" fmla="*/ 0 h 64"/>
                  <a:gd name="T4" fmla="*/ 0 w 49"/>
                  <a:gd name="T5" fmla="*/ 13 h 64"/>
                  <a:gd name="T6" fmla="*/ 0 w 49"/>
                  <a:gd name="T7" fmla="*/ 63 h 64"/>
                  <a:gd name="T8" fmla="*/ 48 w 49"/>
                  <a:gd name="T9" fmla="*/ 49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9" h="64">
                    <a:moveTo>
                      <a:pt x="48" y="49"/>
                    </a:moveTo>
                    <a:lnTo>
                      <a:pt x="48" y="0"/>
                    </a:lnTo>
                    <a:lnTo>
                      <a:pt x="0" y="13"/>
                    </a:lnTo>
                    <a:lnTo>
                      <a:pt x="0" y="63"/>
                    </a:lnTo>
                    <a:lnTo>
                      <a:pt x="48" y="4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00" name="Freeform 197"/>
              <p:cNvSpPr/>
              <p:nvPr/>
            </p:nvSpPr>
            <p:spPr bwMode="auto">
              <a:xfrm>
                <a:off x="2220" y="1454"/>
                <a:ext cx="50" cy="62"/>
              </a:xfrm>
              <a:custGeom>
                <a:avLst/>
                <a:gdLst>
                  <a:gd name="T0" fmla="*/ 49 w 50"/>
                  <a:gd name="T1" fmla="*/ 47 h 62"/>
                  <a:gd name="T2" fmla="*/ 49 w 50"/>
                  <a:gd name="T3" fmla="*/ 0 h 62"/>
                  <a:gd name="T4" fmla="*/ 0 w 50"/>
                  <a:gd name="T5" fmla="*/ 13 h 62"/>
                  <a:gd name="T6" fmla="*/ 0 w 50"/>
                  <a:gd name="T7" fmla="*/ 61 h 62"/>
                  <a:gd name="T8" fmla="*/ 49 w 50"/>
                  <a:gd name="T9" fmla="*/ 47 h 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0" h="62">
                    <a:moveTo>
                      <a:pt x="49" y="47"/>
                    </a:moveTo>
                    <a:lnTo>
                      <a:pt x="49" y="0"/>
                    </a:lnTo>
                    <a:lnTo>
                      <a:pt x="0" y="13"/>
                    </a:lnTo>
                    <a:lnTo>
                      <a:pt x="0" y="61"/>
                    </a:lnTo>
                    <a:lnTo>
                      <a:pt x="49" y="47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01" name="Freeform 198"/>
              <p:cNvSpPr/>
              <p:nvPr/>
            </p:nvSpPr>
            <p:spPr bwMode="auto">
              <a:xfrm>
                <a:off x="2291" y="1434"/>
                <a:ext cx="50" cy="64"/>
              </a:xfrm>
              <a:custGeom>
                <a:avLst/>
                <a:gdLst>
                  <a:gd name="T0" fmla="*/ 49 w 50"/>
                  <a:gd name="T1" fmla="*/ 50 h 64"/>
                  <a:gd name="T2" fmla="*/ 49 w 50"/>
                  <a:gd name="T3" fmla="*/ 0 h 64"/>
                  <a:gd name="T4" fmla="*/ 0 w 50"/>
                  <a:gd name="T5" fmla="*/ 13 h 64"/>
                  <a:gd name="T6" fmla="*/ 0 w 50"/>
                  <a:gd name="T7" fmla="*/ 63 h 64"/>
                  <a:gd name="T8" fmla="*/ 49 w 50"/>
                  <a:gd name="T9" fmla="*/ 5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0" h="64">
                    <a:moveTo>
                      <a:pt x="49" y="50"/>
                    </a:moveTo>
                    <a:lnTo>
                      <a:pt x="49" y="0"/>
                    </a:lnTo>
                    <a:lnTo>
                      <a:pt x="0" y="13"/>
                    </a:lnTo>
                    <a:lnTo>
                      <a:pt x="0" y="63"/>
                    </a:lnTo>
                    <a:lnTo>
                      <a:pt x="49" y="5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02" name="Freeform 199"/>
              <p:cNvSpPr/>
              <p:nvPr/>
            </p:nvSpPr>
            <p:spPr bwMode="auto">
              <a:xfrm>
                <a:off x="1867" y="1616"/>
                <a:ext cx="50" cy="64"/>
              </a:xfrm>
              <a:custGeom>
                <a:avLst/>
                <a:gdLst>
                  <a:gd name="T0" fmla="*/ 49 w 50"/>
                  <a:gd name="T1" fmla="*/ 49 h 64"/>
                  <a:gd name="T2" fmla="*/ 49 w 50"/>
                  <a:gd name="T3" fmla="*/ 0 h 64"/>
                  <a:gd name="T4" fmla="*/ 0 w 50"/>
                  <a:gd name="T5" fmla="*/ 13 h 64"/>
                  <a:gd name="T6" fmla="*/ 0 w 50"/>
                  <a:gd name="T7" fmla="*/ 63 h 64"/>
                  <a:gd name="T8" fmla="*/ 49 w 50"/>
                  <a:gd name="T9" fmla="*/ 49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0" h="64">
                    <a:moveTo>
                      <a:pt x="49" y="49"/>
                    </a:moveTo>
                    <a:lnTo>
                      <a:pt x="49" y="0"/>
                    </a:lnTo>
                    <a:lnTo>
                      <a:pt x="0" y="13"/>
                    </a:lnTo>
                    <a:lnTo>
                      <a:pt x="0" y="63"/>
                    </a:lnTo>
                    <a:lnTo>
                      <a:pt x="49" y="4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03" name="Freeform 200"/>
              <p:cNvSpPr/>
              <p:nvPr/>
            </p:nvSpPr>
            <p:spPr bwMode="auto">
              <a:xfrm>
                <a:off x="1938" y="1598"/>
                <a:ext cx="49" cy="62"/>
              </a:xfrm>
              <a:custGeom>
                <a:avLst/>
                <a:gdLst>
                  <a:gd name="T0" fmla="*/ 48 w 49"/>
                  <a:gd name="T1" fmla="*/ 47 h 62"/>
                  <a:gd name="T2" fmla="*/ 48 w 49"/>
                  <a:gd name="T3" fmla="*/ 0 h 62"/>
                  <a:gd name="T4" fmla="*/ 0 w 49"/>
                  <a:gd name="T5" fmla="*/ 13 h 62"/>
                  <a:gd name="T6" fmla="*/ 0 w 49"/>
                  <a:gd name="T7" fmla="*/ 61 h 62"/>
                  <a:gd name="T8" fmla="*/ 48 w 49"/>
                  <a:gd name="T9" fmla="*/ 47 h 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9" h="62">
                    <a:moveTo>
                      <a:pt x="48" y="47"/>
                    </a:moveTo>
                    <a:lnTo>
                      <a:pt x="48" y="0"/>
                    </a:lnTo>
                    <a:lnTo>
                      <a:pt x="0" y="13"/>
                    </a:lnTo>
                    <a:lnTo>
                      <a:pt x="0" y="61"/>
                    </a:lnTo>
                    <a:lnTo>
                      <a:pt x="48" y="47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04" name="Freeform 201"/>
              <p:cNvSpPr/>
              <p:nvPr/>
            </p:nvSpPr>
            <p:spPr bwMode="auto">
              <a:xfrm>
                <a:off x="2007" y="1579"/>
                <a:ext cx="51" cy="62"/>
              </a:xfrm>
              <a:custGeom>
                <a:avLst/>
                <a:gdLst>
                  <a:gd name="T0" fmla="*/ 50 w 51"/>
                  <a:gd name="T1" fmla="*/ 48 h 62"/>
                  <a:gd name="T2" fmla="*/ 50 w 51"/>
                  <a:gd name="T3" fmla="*/ 0 h 62"/>
                  <a:gd name="T4" fmla="*/ 0 w 51"/>
                  <a:gd name="T5" fmla="*/ 12 h 62"/>
                  <a:gd name="T6" fmla="*/ 0 w 51"/>
                  <a:gd name="T7" fmla="*/ 61 h 62"/>
                  <a:gd name="T8" fmla="*/ 50 w 51"/>
                  <a:gd name="T9" fmla="*/ 48 h 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1" h="62">
                    <a:moveTo>
                      <a:pt x="50" y="48"/>
                    </a:moveTo>
                    <a:lnTo>
                      <a:pt x="50" y="0"/>
                    </a:lnTo>
                    <a:lnTo>
                      <a:pt x="0" y="12"/>
                    </a:lnTo>
                    <a:lnTo>
                      <a:pt x="0" y="61"/>
                    </a:lnTo>
                    <a:lnTo>
                      <a:pt x="50" y="48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05" name="Freeform 202"/>
              <p:cNvSpPr/>
              <p:nvPr/>
            </p:nvSpPr>
            <p:spPr bwMode="auto">
              <a:xfrm>
                <a:off x="2078" y="1559"/>
                <a:ext cx="51" cy="64"/>
              </a:xfrm>
              <a:custGeom>
                <a:avLst/>
                <a:gdLst>
                  <a:gd name="T0" fmla="*/ 50 w 51"/>
                  <a:gd name="T1" fmla="*/ 49 h 64"/>
                  <a:gd name="T2" fmla="*/ 50 w 51"/>
                  <a:gd name="T3" fmla="*/ 0 h 64"/>
                  <a:gd name="T4" fmla="*/ 0 w 51"/>
                  <a:gd name="T5" fmla="*/ 12 h 64"/>
                  <a:gd name="T6" fmla="*/ 0 w 51"/>
                  <a:gd name="T7" fmla="*/ 63 h 64"/>
                  <a:gd name="T8" fmla="*/ 50 w 51"/>
                  <a:gd name="T9" fmla="*/ 49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1" h="64">
                    <a:moveTo>
                      <a:pt x="50" y="49"/>
                    </a:moveTo>
                    <a:lnTo>
                      <a:pt x="50" y="0"/>
                    </a:lnTo>
                    <a:lnTo>
                      <a:pt x="0" y="12"/>
                    </a:lnTo>
                    <a:lnTo>
                      <a:pt x="0" y="63"/>
                    </a:lnTo>
                    <a:lnTo>
                      <a:pt x="50" y="4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06" name="Freeform 203"/>
              <p:cNvSpPr/>
              <p:nvPr/>
            </p:nvSpPr>
            <p:spPr bwMode="auto">
              <a:xfrm>
                <a:off x="2150" y="1541"/>
                <a:ext cx="49" cy="63"/>
              </a:xfrm>
              <a:custGeom>
                <a:avLst/>
                <a:gdLst>
                  <a:gd name="T0" fmla="*/ 48 w 49"/>
                  <a:gd name="T1" fmla="*/ 48 h 63"/>
                  <a:gd name="T2" fmla="*/ 48 w 49"/>
                  <a:gd name="T3" fmla="*/ 0 h 63"/>
                  <a:gd name="T4" fmla="*/ 0 w 49"/>
                  <a:gd name="T5" fmla="*/ 13 h 63"/>
                  <a:gd name="T6" fmla="*/ 0 w 49"/>
                  <a:gd name="T7" fmla="*/ 62 h 63"/>
                  <a:gd name="T8" fmla="*/ 48 w 49"/>
                  <a:gd name="T9" fmla="*/ 48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9" h="63">
                    <a:moveTo>
                      <a:pt x="48" y="48"/>
                    </a:moveTo>
                    <a:lnTo>
                      <a:pt x="48" y="0"/>
                    </a:lnTo>
                    <a:lnTo>
                      <a:pt x="0" y="13"/>
                    </a:lnTo>
                    <a:lnTo>
                      <a:pt x="0" y="62"/>
                    </a:lnTo>
                    <a:lnTo>
                      <a:pt x="48" y="48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07" name="Freeform 204"/>
              <p:cNvSpPr/>
              <p:nvPr/>
            </p:nvSpPr>
            <p:spPr bwMode="auto">
              <a:xfrm>
                <a:off x="2220" y="1521"/>
                <a:ext cx="50" cy="64"/>
              </a:xfrm>
              <a:custGeom>
                <a:avLst/>
                <a:gdLst>
                  <a:gd name="T0" fmla="*/ 49 w 50"/>
                  <a:gd name="T1" fmla="*/ 49 h 64"/>
                  <a:gd name="T2" fmla="*/ 49 w 50"/>
                  <a:gd name="T3" fmla="*/ 0 h 64"/>
                  <a:gd name="T4" fmla="*/ 0 w 50"/>
                  <a:gd name="T5" fmla="*/ 13 h 64"/>
                  <a:gd name="T6" fmla="*/ 0 w 50"/>
                  <a:gd name="T7" fmla="*/ 63 h 64"/>
                  <a:gd name="T8" fmla="*/ 49 w 50"/>
                  <a:gd name="T9" fmla="*/ 49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0" h="64">
                    <a:moveTo>
                      <a:pt x="49" y="49"/>
                    </a:moveTo>
                    <a:lnTo>
                      <a:pt x="49" y="0"/>
                    </a:lnTo>
                    <a:lnTo>
                      <a:pt x="0" y="13"/>
                    </a:lnTo>
                    <a:lnTo>
                      <a:pt x="0" y="63"/>
                    </a:lnTo>
                    <a:lnTo>
                      <a:pt x="49" y="4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08" name="Freeform 205"/>
              <p:cNvSpPr/>
              <p:nvPr/>
            </p:nvSpPr>
            <p:spPr bwMode="auto">
              <a:xfrm>
                <a:off x="2291" y="1503"/>
                <a:ext cx="50" cy="63"/>
              </a:xfrm>
              <a:custGeom>
                <a:avLst/>
                <a:gdLst>
                  <a:gd name="T0" fmla="*/ 49 w 50"/>
                  <a:gd name="T1" fmla="*/ 49 h 63"/>
                  <a:gd name="T2" fmla="*/ 49 w 50"/>
                  <a:gd name="T3" fmla="*/ 0 h 63"/>
                  <a:gd name="T4" fmla="*/ 0 w 50"/>
                  <a:gd name="T5" fmla="*/ 13 h 63"/>
                  <a:gd name="T6" fmla="*/ 0 w 50"/>
                  <a:gd name="T7" fmla="*/ 62 h 63"/>
                  <a:gd name="T8" fmla="*/ 49 w 50"/>
                  <a:gd name="T9" fmla="*/ 49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0" h="63">
                    <a:moveTo>
                      <a:pt x="49" y="49"/>
                    </a:moveTo>
                    <a:lnTo>
                      <a:pt x="49" y="0"/>
                    </a:lnTo>
                    <a:lnTo>
                      <a:pt x="0" y="13"/>
                    </a:lnTo>
                    <a:lnTo>
                      <a:pt x="0" y="62"/>
                    </a:lnTo>
                    <a:lnTo>
                      <a:pt x="49" y="4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09" name="Freeform 206"/>
              <p:cNvSpPr/>
              <p:nvPr/>
            </p:nvSpPr>
            <p:spPr bwMode="auto">
              <a:xfrm>
                <a:off x="1867" y="1684"/>
                <a:ext cx="50" cy="64"/>
              </a:xfrm>
              <a:custGeom>
                <a:avLst/>
                <a:gdLst>
                  <a:gd name="T0" fmla="*/ 49 w 50"/>
                  <a:gd name="T1" fmla="*/ 49 h 64"/>
                  <a:gd name="T2" fmla="*/ 49 w 50"/>
                  <a:gd name="T3" fmla="*/ 0 h 64"/>
                  <a:gd name="T4" fmla="*/ 0 w 50"/>
                  <a:gd name="T5" fmla="*/ 13 h 64"/>
                  <a:gd name="T6" fmla="*/ 0 w 50"/>
                  <a:gd name="T7" fmla="*/ 63 h 64"/>
                  <a:gd name="T8" fmla="*/ 49 w 50"/>
                  <a:gd name="T9" fmla="*/ 49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0" h="64">
                    <a:moveTo>
                      <a:pt x="49" y="49"/>
                    </a:moveTo>
                    <a:lnTo>
                      <a:pt x="49" y="0"/>
                    </a:lnTo>
                    <a:lnTo>
                      <a:pt x="0" y="13"/>
                    </a:lnTo>
                    <a:lnTo>
                      <a:pt x="0" y="63"/>
                    </a:lnTo>
                    <a:lnTo>
                      <a:pt x="49" y="4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10" name="Freeform 207"/>
              <p:cNvSpPr/>
              <p:nvPr/>
            </p:nvSpPr>
            <p:spPr bwMode="auto">
              <a:xfrm>
                <a:off x="1938" y="1665"/>
                <a:ext cx="49" cy="63"/>
              </a:xfrm>
              <a:custGeom>
                <a:avLst/>
                <a:gdLst>
                  <a:gd name="T0" fmla="*/ 48 w 49"/>
                  <a:gd name="T1" fmla="*/ 48 h 63"/>
                  <a:gd name="T2" fmla="*/ 48 w 49"/>
                  <a:gd name="T3" fmla="*/ 0 h 63"/>
                  <a:gd name="T4" fmla="*/ 0 w 49"/>
                  <a:gd name="T5" fmla="*/ 13 h 63"/>
                  <a:gd name="T6" fmla="*/ 0 w 49"/>
                  <a:gd name="T7" fmla="*/ 62 h 63"/>
                  <a:gd name="T8" fmla="*/ 48 w 49"/>
                  <a:gd name="T9" fmla="*/ 48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9" h="63">
                    <a:moveTo>
                      <a:pt x="48" y="48"/>
                    </a:moveTo>
                    <a:lnTo>
                      <a:pt x="48" y="0"/>
                    </a:lnTo>
                    <a:lnTo>
                      <a:pt x="0" y="13"/>
                    </a:lnTo>
                    <a:lnTo>
                      <a:pt x="0" y="62"/>
                    </a:lnTo>
                    <a:lnTo>
                      <a:pt x="48" y="48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11" name="Freeform 208"/>
              <p:cNvSpPr/>
              <p:nvPr/>
            </p:nvSpPr>
            <p:spPr bwMode="auto">
              <a:xfrm>
                <a:off x="2007" y="1647"/>
                <a:ext cx="51" cy="62"/>
              </a:xfrm>
              <a:custGeom>
                <a:avLst/>
                <a:gdLst>
                  <a:gd name="T0" fmla="*/ 50 w 51"/>
                  <a:gd name="T1" fmla="*/ 48 h 62"/>
                  <a:gd name="T2" fmla="*/ 50 w 51"/>
                  <a:gd name="T3" fmla="*/ 0 h 62"/>
                  <a:gd name="T4" fmla="*/ 0 w 51"/>
                  <a:gd name="T5" fmla="*/ 12 h 62"/>
                  <a:gd name="T6" fmla="*/ 0 w 51"/>
                  <a:gd name="T7" fmla="*/ 61 h 62"/>
                  <a:gd name="T8" fmla="*/ 50 w 51"/>
                  <a:gd name="T9" fmla="*/ 48 h 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1" h="62">
                    <a:moveTo>
                      <a:pt x="50" y="48"/>
                    </a:moveTo>
                    <a:lnTo>
                      <a:pt x="50" y="0"/>
                    </a:lnTo>
                    <a:lnTo>
                      <a:pt x="0" y="12"/>
                    </a:lnTo>
                    <a:lnTo>
                      <a:pt x="0" y="61"/>
                    </a:lnTo>
                    <a:lnTo>
                      <a:pt x="50" y="48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12" name="Freeform 209"/>
              <p:cNvSpPr/>
              <p:nvPr/>
            </p:nvSpPr>
            <p:spPr bwMode="auto">
              <a:xfrm>
                <a:off x="2078" y="1628"/>
                <a:ext cx="51" cy="63"/>
              </a:xfrm>
              <a:custGeom>
                <a:avLst/>
                <a:gdLst>
                  <a:gd name="T0" fmla="*/ 50 w 51"/>
                  <a:gd name="T1" fmla="*/ 48 h 63"/>
                  <a:gd name="T2" fmla="*/ 50 w 51"/>
                  <a:gd name="T3" fmla="*/ 0 h 63"/>
                  <a:gd name="T4" fmla="*/ 0 w 51"/>
                  <a:gd name="T5" fmla="*/ 12 h 63"/>
                  <a:gd name="T6" fmla="*/ 0 w 51"/>
                  <a:gd name="T7" fmla="*/ 62 h 63"/>
                  <a:gd name="T8" fmla="*/ 50 w 51"/>
                  <a:gd name="T9" fmla="*/ 48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1" h="63">
                    <a:moveTo>
                      <a:pt x="50" y="48"/>
                    </a:moveTo>
                    <a:lnTo>
                      <a:pt x="50" y="0"/>
                    </a:lnTo>
                    <a:lnTo>
                      <a:pt x="0" y="12"/>
                    </a:lnTo>
                    <a:lnTo>
                      <a:pt x="0" y="62"/>
                    </a:lnTo>
                    <a:lnTo>
                      <a:pt x="50" y="48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13" name="Freeform 210"/>
              <p:cNvSpPr/>
              <p:nvPr/>
            </p:nvSpPr>
            <p:spPr bwMode="auto">
              <a:xfrm>
                <a:off x="2150" y="1609"/>
                <a:ext cx="49" cy="63"/>
              </a:xfrm>
              <a:custGeom>
                <a:avLst/>
                <a:gdLst>
                  <a:gd name="T0" fmla="*/ 48 w 49"/>
                  <a:gd name="T1" fmla="*/ 48 h 63"/>
                  <a:gd name="T2" fmla="*/ 48 w 49"/>
                  <a:gd name="T3" fmla="*/ 0 h 63"/>
                  <a:gd name="T4" fmla="*/ 0 w 49"/>
                  <a:gd name="T5" fmla="*/ 13 h 63"/>
                  <a:gd name="T6" fmla="*/ 0 w 49"/>
                  <a:gd name="T7" fmla="*/ 62 h 63"/>
                  <a:gd name="T8" fmla="*/ 48 w 49"/>
                  <a:gd name="T9" fmla="*/ 48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9" h="63">
                    <a:moveTo>
                      <a:pt x="48" y="48"/>
                    </a:moveTo>
                    <a:lnTo>
                      <a:pt x="48" y="0"/>
                    </a:lnTo>
                    <a:lnTo>
                      <a:pt x="0" y="13"/>
                    </a:lnTo>
                    <a:lnTo>
                      <a:pt x="0" y="62"/>
                    </a:lnTo>
                    <a:lnTo>
                      <a:pt x="48" y="48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14" name="Freeform 211"/>
              <p:cNvSpPr/>
              <p:nvPr/>
            </p:nvSpPr>
            <p:spPr bwMode="auto">
              <a:xfrm>
                <a:off x="2220" y="1589"/>
                <a:ext cx="50" cy="64"/>
              </a:xfrm>
              <a:custGeom>
                <a:avLst/>
                <a:gdLst>
                  <a:gd name="T0" fmla="*/ 49 w 50"/>
                  <a:gd name="T1" fmla="*/ 49 h 64"/>
                  <a:gd name="T2" fmla="*/ 49 w 50"/>
                  <a:gd name="T3" fmla="*/ 0 h 64"/>
                  <a:gd name="T4" fmla="*/ 0 w 50"/>
                  <a:gd name="T5" fmla="*/ 13 h 64"/>
                  <a:gd name="T6" fmla="*/ 0 w 50"/>
                  <a:gd name="T7" fmla="*/ 63 h 64"/>
                  <a:gd name="T8" fmla="*/ 49 w 50"/>
                  <a:gd name="T9" fmla="*/ 49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0" h="64">
                    <a:moveTo>
                      <a:pt x="49" y="49"/>
                    </a:moveTo>
                    <a:lnTo>
                      <a:pt x="49" y="0"/>
                    </a:lnTo>
                    <a:lnTo>
                      <a:pt x="0" y="13"/>
                    </a:lnTo>
                    <a:lnTo>
                      <a:pt x="0" y="63"/>
                    </a:lnTo>
                    <a:lnTo>
                      <a:pt x="49" y="4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15" name="Freeform 212"/>
              <p:cNvSpPr/>
              <p:nvPr/>
            </p:nvSpPr>
            <p:spPr bwMode="auto">
              <a:xfrm>
                <a:off x="2291" y="1570"/>
                <a:ext cx="50" cy="63"/>
              </a:xfrm>
              <a:custGeom>
                <a:avLst/>
                <a:gdLst>
                  <a:gd name="T0" fmla="*/ 49 w 50"/>
                  <a:gd name="T1" fmla="*/ 48 h 63"/>
                  <a:gd name="T2" fmla="*/ 49 w 50"/>
                  <a:gd name="T3" fmla="*/ 0 h 63"/>
                  <a:gd name="T4" fmla="*/ 0 w 50"/>
                  <a:gd name="T5" fmla="*/ 13 h 63"/>
                  <a:gd name="T6" fmla="*/ 0 w 50"/>
                  <a:gd name="T7" fmla="*/ 62 h 63"/>
                  <a:gd name="T8" fmla="*/ 49 w 50"/>
                  <a:gd name="T9" fmla="*/ 48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0" h="63">
                    <a:moveTo>
                      <a:pt x="49" y="48"/>
                    </a:moveTo>
                    <a:lnTo>
                      <a:pt x="49" y="0"/>
                    </a:lnTo>
                    <a:lnTo>
                      <a:pt x="0" y="13"/>
                    </a:lnTo>
                    <a:lnTo>
                      <a:pt x="0" y="62"/>
                    </a:lnTo>
                    <a:lnTo>
                      <a:pt x="49" y="48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16" name="Freeform 213"/>
              <p:cNvSpPr/>
              <p:nvPr/>
            </p:nvSpPr>
            <p:spPr bwMode="auto">
              <a:xfrm>
                <a:off x="1867" y="1752"/>
                <a:ext cx="50" cy="63"/>
              </a:xfrm>
              <a:custGeom>
                <a:avLst/>
                <a:gdLst>
                  <a:gd name="T0" fmla="*/ 49 w 50"/>
                  <a:gd name="T1" fmla="*/ 48 h 63"/>
                  <a:gd name="T2" fmla="*/ 49 w 50"/>
                  <a:gd name="T3" fmla="*/ 0 h 63"/>
                  <a:gd name="T4" fmla="*/ 0 w 50"/>
                  <a:gd name="T5" fmla="*/ 13 h 63"/>
                  <a:gd name="T6" fmla="*/ 0 w 50"/>
                  <a:gd name="T7" fmla="*/ 62 h 63"/>
                  <a:gd name="T8" fmla="*/ 49 w 50"/>
                  <a:gd name="T9" fmla="*/ 48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0" h="63">
                    <a:moveTo>
                      <a:pt x="49" y="48"/>
                    </a:moveTo>
                    <a:lnTo>
                      <a:pt x="49" y="0"/>
                    </a:lnTo>
                    <a:lnTo>
                      <a:pt x="0" y="13"/>
                    </a:lnTo>
                    <a:lnTo>
                      <a:pt x="0" y="62"/>
                    </a:lnTo>
                    <a:lnTo>
                      <a:pt x="49" y="48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17" name="Freeform 214"/>
              <p:cNvSpPr/>
              <p:nvPr/>
            </p:nvSpPr>
            <p:spPr bwMode="auto">
              <a:xfrm>
                <a:off x="1938" y="1733"/>
                <a:ext cx="49" cy="64"/>
              </a:xfrm>
              <a:custGeom>
                <a:avLst/>
                <a:gdLst>
                  <a:gd name="T0" fmla="*/ 48 w 49"/>
                  <a:gd name="T1" fmla="*/ 50 h 64"/>
                  <a:gd name="T2" fmla="*/ 48 w 49"/>
                  <a:gd name="T3" fmla="*/ 0 h 64"/>
                  <a:gd name="T4" fmla="*/ 0 w 49"/>
                  <a:gd name="T5" fmla="*/ 13 h 64"/>
                  <a:gd name="T6" fmla="*/ 0 w 49"/>
                  <a:gd name="T7" fmla="*/ 63 h 64"/>
                  <a:gd name="T8" fmla="*/ 48 w 49"/>
                  <a:gd name="T9" fmla="*/ 5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9" h="64">
                    <a:moveTo>
                      <a:pt x="48" y="50"/>
                    </a:moveTo>
                    <a:lnTo>
                      <a:pt x="48" y="0"/>
                    </a:lnTo>
                    <a:lnTo>
                      <a:pt x="0" y="13"/>
                    </a:lnTo>
                    <a:lnTo>
                      <a:pt x="0" y="63"/>
                    </a:lnTo>
                    <a:lnTo>
                      <a:pt x="48" y="5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18" name="Freeform 215"/>
              <p:cNvSpPr/>
              <p:nvPr/>
            </p:nvSpPr>
            <p:spPr bwMode="auto">
              <a:xfrm>
                <a:off x="2007" y="1715"/>
                <a:ext cx="51" cy="62"/>
              </a:xfrm>
              <a:custGeom>
                <a:avLst/>
                <a:gdLst>
                  <a:gd name="T0" fmla="*/ 50 w 51"/>
                  <a:gd name="T1" fmla="*/ 48 h 62"/>
                  <a:gd name="T2" fmla="*/ 50 w 51"/>
                  <a:gd name="T3" fmla="*/ 0 h 62"/>
                  <a:gd name="T4" fmla="*/ 0 w 51"/>
                  <a:gd name="T5" fmla="*/ 12 h 62"/>
                  <a:gd name="T6" fmla="*/ 0 w 51"/>
                  <a:gd name="T7" fmla="*/ 61 h 62"/>
                  <a:gd name="T8" fmla="*/ 50 w 51"/>
                  <a:gd name="T9" fmla="*/ 48 h 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1" h="62">
                    <a:moveTo>
                      <a:pt x="50" y="48"/>
                    </a:moveTo>
                    <a:lnTo>
                      <a:pt x="50" y="0"/>
                    </a:lnTo>
                    <a:lnTo>
                      <a:pt x="0" y="12"/>
                    </a:lnTo>
                    <a:lnTo>
                      <a:pt x="0" y="61"/>
                    </a:lnTo>
                    <a:lnTo>
                      <a:pt x="50" y="48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19" name="Freeform 216"/>
              <p:cNvSpPr/>
              <p:nvPr/>
            </p:nvSpPr>
            <p:spPr bwMode="auto">
              <a:xfrm>
                <a:off x="2078" y="1696"/>
                <a:ext cx="51" cy="63"/>
              </a:xfrm>
              <a:custGeom>
                <a:avLst/>
                <a:gdLst>
                  <a:gd name="T0" fmla="*/ 50 w 51"/>
                  <a:gd name="T1" fmla="*/ 48 h 63"/>
                  <a:gd name="T2" fmla="*/ 50 w 51"/>
                  <a:gd name="T3" fmla="*/ 0 h 63"/>
                  <a:gd name="T4" fmla="*/ 0 w 51"/>
                  <a:gd name="T5" fmla="*/ 12 h 63"/>
                  <a:gd name="T6" fmla="*/ 0 w 51"/>
                  <a:gd name="T7" fmla="*/ 62 h 63"/>
                  <a:gd name="T8" fmla="*/ 50 w 51"/>
                  <a:gd name="T9" fmla="*/ 48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1" h="63">
                    <a:moveTo>
                      <a:pt x="50" y="48"/>
                    </a:moveTo>
                    <a:lnTo>
                      <a:pt x="50" y="0"/>
                    </a:lnTo>
                    <a:lnTo>
                      <a:pt x="0" y="12"/>
                    </a:lnTo>
                    <a:lnTo>
                      <a:pt x="0" y="62"/>
                    </a:lnTo>
                    <a:lnTo>
                      <a:pt x="50" y="48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20" name="Freeform 217"/>
              <p:cNvSpPr/>
              <p:nvPr/>
            </p:nvSpPr>
            <p:spPr bwMode="auto">
              <a:xfrm>
                <a:off x="2150" y="1676"/>
                <a:ext cx="49" cy="64"/>
              </a:xfrm>
              <a:custGeom>
                <a:avLst/>
                <a:gdLst>
                  <a:gd name="T0" fmla="*/ 48 w 49"/>
                  <a:gd name="T1" fmla="*/ 49 h 64"/>
                  <a:gd name="T2" fmla="*/ 48 w 49"/>
                  <a:gd name="T3" fmla="*/ 0 h 64"/>
                  <a:gd name="T4" fmla="*/ 0 w 49"/>
                  <a:gd name="T5" fmla="*/ 13 h 64"/>
                  <a:gd name="T6" fmla="*/ 0 w 49"/>
                  <a:gd name="T7" fmla="*/ 63 h 64"/>
                  <a:gd name="T8" fmla="*/ 48 w 49"/>
                  <a:gd name="T9" fmla="*/ 49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9" h="64">
                    <a:moveTo>
                      <a:pt x="48" y="49"/>
                    </a:moveTo>
                    <a:lnTo>
                      <a:pt x="48" y="0"/>
                    </a:lnTo>
                    <a:lnTo>
                      <a:pt x="0" y="13"/>
                    </a:lnTo>
                    <a:lnTo>
                      <a:pt x="0" y="63"/>
                    </a:lnTo>
                    <a:lnTo>
                      <a:pt x="48" y="4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21" name="Freeform 218"/>
              <p:cNvSpPr/>
              <p:nvPr/>
            </p:nvSpPr>
            <p:spPr bwMode="auto">
              <a:xfrm>
                <a:off x="2220" y="1658"/>
                <a:ext cx="50" cy="62"/>
              </a:xfrm>
              <a:custGeom>
                <a:avLst/>
                <a:gdLst>
                  <a:gd name="T0" fmla="*/ 49 w 50"/>
                  <a:gd name="T1" fmla="*/ 47 h 62"/>
                  <a:gd name="T2" fmla="*/ 49 w 50"/>
                  <a:gd name="T3" fmla="*/ 0 h 62"/>
                  <a:gd name="T4" fmla="*/ 0 w 50"/>
                  <a:gd name="T5" fmla="*/ 13 h 62"/>
                  <a:gd name="T6" fmla="*/ 0 w 50"/>
                  <a:gd name="T7" fmla="*/ 61 h 62"/>
                  <a:gd name="T8" fmla="*/ 49 w 50"/>
                  <a:gd name="T9" fmla="*/ 47 h 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0" h="62">
                    <a:moveTo>
                      <a:pt x="49" y="47"/>
                    </a:moveTo>
                    <a:lnTo>
                      <a:pt x="49" y="0"/>
                    </a:lnTo>
                    <a:lnTo>
                      <a:pt x="0" y="13"/>
                    </a:lnTo>
                    <a:lnTo>
                      <a:pt x="0" y="61"/>
                    </a:lnTo>
                    <a:lnTo>
                      <a:pt x="49" y="47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22" name="Freeform 219"/>
              <p:cNvSpPr/>
              <p:nvPr/>
            </p:nvSpPr>
            <p:spPr bwMode="auto">
              <a:xfrm>
                <a:off x="2291" y="1638"/>
                <a:ext cx="50" cy="64"/>
              </a:xfrm>
              <a:custGeom>
                <a:avLst/>
                <a:gdLst>
                  <a:gd name="T0" fmla="*/ 49 w 50"/>
                  <a:gd name="T1" fmla="*/ 49 h 64"/>
                  <a:gd name="T2" fmla="*/ 49 w 50"/>
                  <a:gd name="T3" fmla="*/ 0 h 64"/>
                  <a:gd name="T4" fmla="*/ 0 w 50"/>
                  <a:gd name="T5" fmla="*/ 13 h 64"/>
                  <a:gd name="T6" fmla="*/ 0 w 50"/>
                  <a:gd name="T7" fmla="*/ 63 h 64"/>
                  <a:gd name="T8" fmla="*/ 49 w 50"/>
                  <a:gd name="T9" fmla="*/ 49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0" h="64">
                    <a:moveTo>
                      <a:pt x="49" y="49"/>
                    </a:moveTo>
                    <a:lnTo>
                      <a:pt x="49" y="0"/>
                    </a:lnTo>
                    <a:lnTo>
                      <a:pt x="0" y="13"/>
                    </a:lnTo>
                    <a:lnTo>
                      <a:pt x="0" y="63"/>
                    </a:lnTo>
                    <a:lnTo>
                      <a:pt x="49" y="4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23" name="Freeform 220"/>
              <p:cNvSpPr/>
              <p:nvPr/>
            </p:nvSpPr>
            <p:spPr bwMode="auto">
              <a:xfrm>
                <a:off x="1867" y="1820"/>
                <a:ext cx="50" cy="64"/>
              </a:xfrm>
              <a:custGeom>
                <a:avLst/>
                <a:gdLst>
                  <a:gd name="T0" fmla="*/ 49 w 50"/>
                  <a:gd name="T1" fmla="*/ 49 h 64"/>
                  <a:gd name="T2" fmla="*/ 49 w 50"/>
                  <a:gd name="T3" fmla="*/ 0 h 64"/>
                  <a:gd name="T4" fmla="*/ 0 w 50"/>
                  <a:gd name="T5" fmla="*/ 13 h 64"/>
                  <a:gd name="T6" fmla="*/ 0 w 50"/>
                  <a:gd name="T7" fmla="*/ 63 h 64"/>
                  <a:gd name="T8" fmla="*/ 49 w 50"/>
                  <a:gd name="T9" fmla="*/ 49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0" h="64">
                    <a:moveTo>
                      <a:pt x="49" y="49"/>
                    </a:moveTo>
                    <a:lnTo>
                      <a:pt x="49" y="0"/>
                    </a:lnTo>
                    <a:lnTo>
                      <a:pt x="0" y="13"/>
                    </a:lnTo>
                    <a:lnTo>
                      <a:pt x="0" y="63"/>
                    </a:lnTo>
                    <a:lnTo>
                      <a:pt x="49" y="49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24" name="Freeform 221"/>
              <p:cNvSpPr/>
              <p:nvPr/>
            </p:nvSpPr>
            <p:spPr bwMode="auto">
              <a:xfrm>
                <a:off x="1938" y="1802"/>
                <a:ext cx="49" cy="62"/>
              </a:xfrm>
              <a:custGeom>
                <a:avLst/>
                <a:gdLst>
                  <a:gd name="T0" fmla="*/ 48 w 49"/>
                  <a:gd name="T1" fmla="*/ 47 h 62"/>
                  <a:gd name="T2" fmla="*/ 48 w 49"/>
                  <a:gd name="T3" fmla="*/ 0 h 62"/>
                  <a:gd name="T4" fmla="*/ 0 w 49"/>
                  <a:gd name="T5" fmla="*/ 13 h 62"/>
                  <a:gd name="T6" fmla="*/ 0 w 49"/>
                  <a:gd name="T7" fmla="*/ 61 h 62"/>
                  <a:gd name="T8" fmla="*/ 48 w 49"/>
                  <a:gd name="T9" fmla="*/ 47 h 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9" h="62">
                    <a:moveTo>
                      <a:pt x="48" y="47"/>
                    </a:moveTo>
                    <a:lnTo>
                      <a:pt x="48" y="0"/>
                    </a:lnTo>
                    <a:lnTo>
                      <a:pt x="0" y="13"/>
                    </a:lnTo>
                    <a:lnTo>
                      <a:pt x="0" y="61"/>
                    </a:lnTo>
                    <a:lnTo>
                      <a:pt x="48" y="47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1754" name="AutoShape 222"/>
          <p:cNvSpPr>
            <a:spLocks noChangeArrowheads="1"/>
          </p:cNvSpPr>
          <p:nvPr/>
        </p:nvSpPr>
        <p:spPr bwMode="auto">
          <a:xfrm>
            <a:off x="4067175" y="4581525"/>
            <a:ext cx="1512888" cy="647700"/>
          </a:xfrm>
          <a:prstGeom prst="leftRightArrow">
            <a:avLst>
              <a:gd name="adj1" fmla="val 50000"/>
              <a:gd name="adj2" fmla="val 46716"/>
            </a:avLst>
          </a:prstGeom>
          <a:solidFill>
            <a:srgbClr val="0000CC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en-US"/>
          </a:p>
        </p:txBody>
      </p:sp>
      <p:pic>
        <p:nvPicPr>
          <p:cNvPr id="50186" name="Picture 2" descr="D:\ppt\ppt模板\PPT动画素材之动画按钮--PPT素材，PPT背景，PPT图片.files\20071202210749655.gif">
            <a:hlinkClick r:id="rId3" action="ppaction://hlinksldjump"/>
          </p:cNvPr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36513" y="6381750"/>
            <a:ext cx="714376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87" name="Picture 113" descr="84674_1255413062ZJ33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4005263"/>
            <a:ext cx="1946275" cy="1458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0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77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77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77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770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770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770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770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770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770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770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770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977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977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77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00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 b="0">
                <a:solidFill>
                  <a:schemeClr val="tx1"/>
                </a:solidFill>
              </a:rPr>
              <a:t>C程序设计快速进阶大学教程</a:t>
            </a:r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32771" name="日期占位符 4"/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A5674B48-47D6-A245-B128-CD7868A6A436}" type="datetime1">
              <a:rPr lang="zh-CN" altLang="en-US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3277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CFA56B14-7685-E649-B82D-950A68A8B8B0}" type="slidenum">
              <a:rPr lang="en-US" altLang="zh-CN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32773" name="Rectangle 18"/>
          <p:cNvSpPr>
            <a:spLocks noChangeArrowheads="1"/>
          </p:cNvSpPr>
          <p:nvPr/>
        </p:nvSpPr>
        <p:spPr bwMode="auto">
          <a:xfrm>
            <a:off x="684213" y="908050"/>
            <a:ext cx="4824412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rgbClr val="0000CC"/>
                </a:solidFill>
                <a:latin typeface="Verdana" panose="020B0604030504040204" charset="0"/>
              </a:rPr>
              <a:t>C</a:t>
            </a:r>
            <a:r>
              <a:rPr lang="zh-CN" altLang="en-US" sz="2800">
                <a:solidFill>
                  <a:srgbClr val="0000CC"/>
                </a:solidFill>
                <a:latin typeface="Verdana" panose="020B0604030504040204" charset="0"/>
              </a:rPr>
              <a:t>语言的数据类型</a:t>
            </a:r>
            <a:endParaRPr lang="zh-CN" altLang="en-US" sz="2800">
              <a:solidFill>
                <a:srgbClr val="0000CC"/>
              </a:solidFill>
              <a:latin typeface="Verdana" panose="020B0604030504040204" charset="0"/>
            </a:endParaRPr>
          </a:p>
        </p:txBody>
      </p:sp>
      <p:sp>
        <p:nvSpPr>
          <p:cNvPr id="32774" name="Rectangle 21"/>
          <p:cNvSpPr>
            <a:spLocks noChangeArrowheads="1"/>
          </p:cNvSpPr>
          <p:nvPr/>
        </p:nvSpPr>
        <p:spPr bwMode="gray">
          <a:xfrm>
            <a:off x="395288" y="188913"/>
            <a:ext cx="827405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4000">
                <a:solidFill>
                  <a:srgbClr val="CC3300"/>
                </a:solidFill>
              </a:rPr>
              <a:t>5.2.1 </a:t>
            </a:r>
            <a:r>
              <a:rPr lang="zh-CN" altLang="en-US" sz="4000">
                <a:solidFill>
                  <a:srgbClr val="CC3300"/>
                </a:solidFill>
              </a:rPr>
              <a:t>理解数据类型</a:t>
            </a:r>
            <a:endParaRPr lang="zh-CN" altLang="en-US" sz="4000">
              <a:solidFill>
                <a:srgbClr val="CC3300"/>
              </a:solidFill>
            </a:endParaRPr>
          </a:p>
        </p:txBody>
      </p:sp>
      <p:pic>
        <p:nvPicPr>
          <p:cNvPr id="52230" name="Picture 2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557338"/>
            <a:ext cx="7489825" cy="494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31" name="Picture 23" descr="1245f90df1eg215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0200" y="2420938"/>
            <a:ext cx="409575" cy="1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77" name="Rectangle 24"/>
          <p:cNvSpPr>
            <a:spLocks noChangeArrowheads="1"/>
          </p:cNvSpPr>
          <p:nvPr/>
        </p:nvSpPr>
        <p:spPr bwMode="auto">
          <a:xfrm>
            <a:off x="2987675" y="2133600"/>
            <a:ext cx="1655763" cy="647700"/>
          </a:xfrm>
          <a:prstGeom prst="rect">
            <a:avLst/>
          </a:prstGeom>
          <a:noFill/>
          <a:ln w="9525">
            <a:solidFill>
              <a:srgbClr val="339966"/>
            </a:solidFill>
            <a:miter lim="800000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en-US"/>
          </a:p>
        </p:txBody>
      </p:sp>
      <p:pic>
        <p:nvPicPr>
          <p:cNvPr id="52233" name="Picture 2" descr="D:\ppt\ppt模板\PPT动画素材之动画按钮--PPT素材，PPT背景，PPT图片.files\20071202210749655.gif">
            <a:hlinkClick r:id="rId3" action="ppaction://hlinksldjump"/>
          </p:cNvPr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36513" y="6381750"/>
            <a:ext cx="714376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 b="0">
                <a:solidFill>
                  <a:schemeClr val="tx1"/>
                </a:solidFill>
              </a:rPr>
              <a:t>C程序设计快速进阶大学教程</a:t>
            </a:r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30723" name="日期占位符 2"/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00958E70-D2F6-664D-8F29-90EFFADD05B6}" type="datetime1">
              <a:rPr lang="zh-CN" altLang="en-US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B2340E19-26B2-DE40-8241-2564441A58D0}" type="slidenum">
              <a:rPr lang="en-US" altLang="zh-CN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54276" name="Rectangle 2"/>
          <p:cNvSpPr>
            <a:spLocks noChangeArrowheads="1"/>
          </p:cNvSpPr>
          <p:nvPr/>
        </p:nvSpPr>
        <p:spPr bwMode="auto">
          <a:xfrm>
            <a:off x="827088" y="908050"/>
            <a:ext cx="8137525" cy="525621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609600" indent="-609600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Char char="Ø"/>
            </a:pPr>
            <a:r>
              <a:rPr lang="zh-CN" altLang="en-US" sz="2800" dirty="0">
                <a:latin typeface="Times New Roman" panose="02020603050405020304" charset="0"/>
              </a:rPr>
              <a:t>变量代表</a:t>
            </a:r>
            <a:r>
              <a:rPr lang="zh-CN" altLang="en-US" sz="2800" u="sng" dirty="0">
                <a:latin typeface="Times New Roman" panose="02020603050405020304" charset="0"/>
              </a:rPr>
              <a:t>内存中</a:t>
            </a:r>
            <a:r>
              <a:rPr lang="zh-CN" altLang="en-US" sz="2800" dirty="0">
                <a:latin typeface="Times New Roman" panose="02020603050405020304" charset="0"/>
              </a:rPr>
              <a:t>具有某种属性的</a:t>
            </a:r>
            <a:r>
              <a:rPr lang="zh-CN" altLang="en-US" sz="2800" u="sng" dirty="0">
                <a:latin typeface="Times New Roman" panose="02020603050405020304" charset="0"/>
              </a:rPr>
              <a:t>存储单元</a:t>
            </a:r>
            <a:r>
              <a:rPr lang="zh-CN" altLang="en-US" sz="2800" dirty="0">
                <a:latin typeface="Times New Roman" panose="02020603050405020304" charset="0"/>
              </a:rPr>
              <a:t>，</a:t>
            </a:r>
            <a:endParaRPr lang="zh-CN" altLang="en-US" sz="2800" dirty="0">
              <a:latin typeface="Times New Roman" panose="02020603050405020304" charset="0"/>
            </a:endParaRPr>
          </a:p>
          <a:p>
            <a:pPr marL="609600" indent="-609600">
              <a:lnSpc>
                <a:spcPct val="13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None/>
            </a:pPr>
            <a:r>
              <a:rPr lang="zh-CN" altLang="en-US" sz="2800" dirty="0">
                <a:latin typeface="Times New Roman" panose="02020603050405020304" charset="0"/>
              </a:rPr>
              <a:t>    用来存放在程序运行时</a:t>
            </a:r>
            <a:r>
              <a:rPr lang="zh-CN" altLang="en-US" sz="2800" u="sng" dirty="0">
                <a:latin typeface="Times New Roman" panose="02020603050405020304" charset="0"/>
              </a:rPr>
              <a:t>可改变值的量</a:t>
            </a:r>
            <a:r>
              <a:rPr lang="zh-CN" altLang="en-US" sz="2800" dirty="0">
                <a:latin typeface="Times New Roman" panose="02020603050405020304" charset="0"/>
              </a:rPr>
              <a:t>。</a:t>
            </a:r>
            <a:endParaRPr lang="zh-CN" altLang="en-US" sz="2800" dirty="0">
              <a:latin typeface="Times New Roman" panose="02020603050405020304" charset="0"/>
            </a:endParaRPr>
          </a:p>
          <a:p>
            <a:pPr marL="609600" indent="-609600">
              <a:lnSpc>
                <a:spcPct val="13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None/>
            </a:pPr>
            <a:endParaRPr lang="zh-CN" altLang="en-US" sz="2800" dirty="0">
              <a:latin typeface="Times New Roman" panose="02020603050405020304" charset="0"/>
            </a:endParaRPr>
          </a:p>
          <a:p>
            <a:pPr marL="609600" indent="-609600">
              <a:lnSpc>
                <a:spcPct val="13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None/>
            </a:pPr>
            <a:endParaRPr lang="zh-CN" altLang="en-US" sz="2800" dirty="0">
              <a:latin typeface="Times New Roman" panose="02020603050405020304" charset="0"/>
            </a:endParaRPr>
          </a:p>
          <a:p>
            <a:pPr marL="609600" indent="-609600">
              <a:lnSpc>
                <a:spcPct val="13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None/>
            </a:pPr>
            <a:endParaRPr lang="zh-CN" altLang="en-US" sz="2800" dirty="0">
              <a:latin typeface="Times New Roman" panose="02020603050405020304" charset="0"/>
            </a:endParaRPr>
          </a:p>
          <a:p>
            <a:pPr marL="609600" indent="-609600">
              <a:lnSpc>
                <a:spcPct val="13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None/>
            </a:pPr>
            <a:endParaRPr lang="zh-CN" altLang="en-US" sz="2800" dirty="0">
              <a:latin typeface="Times New Roman" panose="02020603050405020304" charset="0"/>
            </a:endParaRPr>
          </a:p>
          <a:p>
            <a:pPr marL="609600" indent="-609600">
              <a:lnSpc>
                <a:spcPct val="13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None/>
            </a:pPr>
            <a:endParaRPr lang="zh-CN" altLang="en-US" sz="2800" dirty="0">
              <a:latin typeface="Times New Roman" panose="02020603050405020304" charset="0"/>
            </a:endParaRPr>
          </a:p>
          <a:p>
            <a:pPr marL="609600" indent="-609600">
              <a:lnSpc>
                <a:spcPct val="13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None/>
            </a:pPr>
            <a:r>
              <a:rPr lang="en-US" altLang="zh-CN" sz="2800" dirty="0">
                <a:latin typeface="Times New Roman" panose="02020603050405020304" charset="0"/>
              </a:rPr>
              <a:t>     </a:t>
            </a:r>
            <a:r>
              <a:rPr lang="zh-CN" altLang="en-US" sz="2800" i="1" dirty="0">
                <a:solidFill>
                  <a:srgbClr val="0000CC"/>
                </a:solidFill>
                <a:latin typeface="Times New Roman" panose="02020603050405020304" charset="0"/>
              </a:rPr>
              <a:t>变量的三要素？</a:t>
            </a:r>
            <a:endParaRPr lang="en-US" altLang="zh-CN" sz="2800" i="1" dirty="0">
              <a:solidFill>
                <a:srgbClr val="0000CC"/>
              </a:solidFill>
              <a:latin typeface="Times New Roman" panose="02020603050405020304" charset="0"/>
            </a:endParaRPr>
          </a:p>
          <a:p>
            <a:pPr marL="609600" indent="-609600">
              <a:lnSpc>
                <a:spcPct val="13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None/>
            </a:pPr>
            <a:endParaRPr lang="zh-CN" altLang="en-US" sz="2800" dirty="0">
              <a:latin typeface="Times New Roman" panose="02020603050405020304" charset="0"/>
            </a:endParaRPr>
          </a:p>
          <a:p>
            <a:pPr marL="609600" indent="-609600">
              <a:lnSpc>
                <a:spcPct val="13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None/>
            </a:pPr>
            <a:r>
              <a:rPr lang="en-US" altLang="zh-CN" sz="1600" dirty="0">
                <a:latin typeface="Times New Roman" panose="02020603050405020304" charset="0"/>
              </a:rPr>
              <a:t>   </a:t>
            </a:r>
            <a:endParaRPr lang="en-US" altLang="zh-CN" sz="1600" dirty="0">
              <a:latin typeface="Times New Roman" panose="02020603050405020304" charset="0"/>
            </a:endParaRPr>
          </a:p>
          <a:p>
            <a:pPr marL="609600" indent="-609600">
              <a:lnSpc>
                <a:spcPct val="13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None/>
            </a:pPr>
            <a:r>
              <a:rPr lang="en-US" altLang="zh-CN" sz="1600" dirty="0">
                <a:latin typeface="Times New Roman" panose="02020603050405020304" charset="0"/>
              </a:rPr>
              <a:t>           </a:t>
            </a:r>
            <a:endParaRPr lang="zh-CN" altLang="en-US" sz="2400" dirty="0">
              <a:latin typeface="Times New Roman" panose="02020603050405020304" charset="0"/>
            </a:endParaRPr>
          </a:p>
          <a:p>
            <a:pPr marL="609600" indent="-609600">
              <a:lnSpc>
                <a:spcPct val="13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None/>
            </a:pPr>
            <a:r>
              <a:rPr lang="en-US" altLang="zh-CN" sz="2400" dirty="0">
                <a:latin typeface="Times New Roman" panose="02020603050405020304" charset="0"/>
              </a:rPr>
              <a:t> </a:t>
            </a:r>
            <a:endParaRPr lang="zh-CN" altLang="en-US" sz="2400" dirty="0">
              <a:latin typeface="Times New Roman" panose="02020603050405020304" charset="0"/>
            </a:endParaRP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Char char="Ð"/>
            </a:pPr>
            <a:endParaRPr lang="zh-CN" altLang="en-US" dirty="0">
              <a:latin typeface="Times New Roman" panose="02020603050405020304" charset="0"/>
            </a:endParaRP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Char char="Ð"/>
            </a:pPr>
            <a:endParaRPr lang="en-US" altLang="zh-CN" sz="2000" dirty="0">
              <a:latin typeface="Times New Roman" panose="02020603050405020304" charset="0"/>
            </a:endParaRPr>
          </a:p>
        </p:txBody>
      </p:sp>
      <p:pic>
        <p:nvPicPr>
          <p:cNvPr id="54277" name="Picture 2" descr="D:\ppt\ppt模板\PPT动画素材之动画按钮--PPT素材，PPT背景，PPT图片.files\20071202210749655.gif">
            <a:hlinkClick r:id="rId1" action="ppaction://hlinksldjump"/>
          </p:cNvPr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6513" y="6381750"/>
            <a:ext cx="714376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28" name="Rectangle 4"/>
          <p:cNvSpPr>
            <a:spLocks noChangeArrowheads="1"/>
          </p:cNvSpPr>
          <p:nvPr/>
        </p:nvSpPr>
        <p:spPr bwMode="auto">
          <a:xfrm>
            <a:off x="1619250" y="2155825"/>
            <a:ext cx="5761038" cy="2928938"/>
          </a:xfrm>
          <a:prstGeom prst="rect">
            <a:avLst/>
          </a:prstGeom>
          <a:solidFill>
            <a:srgbClr val="FFFFCC"/>
          </a:solidFill>
          <a:ln w="9525">
            <a:solidFill>
              <a:srgbClr val="FFCC00"/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  <a:defRPr/>
            </a:pPr>
            <a:r>
              <a:rPr kumimoji="1" lang="en-US" altLang="zh-CN" sz="2400" dirty="0">
                <a:latin typeface="Times New Roman" panose="02020603050405020304" charset="0"/>
              </a:rPr>
              <a:t>  </a:t>
            </a:r>
            <a:r>
              <a:rPr kumimoji="1" lang="en-US" altLang="zh-CN" sz="2400" dirty="0" err="1">
                <a:latin typeface="Times New Roman" panose="02020603050405020304" charset="0"/>
              </a:rPr>
              <a:t>int</a:t>
            </a:r>
            <a:r>
              <a:rPr kumimoji="1" lang="en-US" altLang="zh-CN" sz="2400" dirty="0">
                <a:latin typeface="Times New Roman" panose="02020603050405020304" charset="0"/>
              </a:rPr>
              <a:t> age = 0 ;   </a:t>
            </a:r>
            <a:r>
              <a:rPr kumimoji="1" lang="en-US" altLang="zh-CN" sz="2400" dirty="0">
                <a:solidFill>
                  <a:srgbClr val="008000"/>
                </a:solidFill>
                <a:latin typeface="Times New Roman" panose="02020603050405020304" charset="0"/>
              </a:rPr>
              <a:t>/*</a:t>
            </a:r>
            <a:r>
              <a:rPr kumimoji="1" lang="zh-CN" altLang="en-US" sz="2400" dirty="0">
                <a:solidFill>
                  <a:srgbClr val="008000"/>
                </a:solidFill>
                <a:latin typeface="Times New Roman" panose="02020603050405020304" charset="0"/>
              </a:rPr>
              <a:t>年龄变量*</a:t>
            </a:r>
            <a:r>
              <a:rPr kumimoji="1" lang="en-US" altLang="zh-CN" sz="2400" dirty="0">
                <a:solidFill>
                  <a:srgbClr val="008000"/>
                </a:solidFill>
                <a:latin typeface="Times New Roman" panose="02020603050405020304" charset="0"/>
              </a:rPr>
              <a:t>/</a:t>
            </a:r>
            <a:endParaRPr kumimoji="1" lang="en-US" altLang="zh-CN" sz="2400" dirty="0">
              <a:solidFill>
                <a:srgbClr val="008000"/>
              </a:solidFill>
              <a:latin typeface="Times New Roman" panose="02020603050405020304" charset="0"/>
            </a:endParaRPr>
          </a:p>
          <a:p>
            <a:pPr eaLnBrk="0" hangingPunct="0">
              <a:lnSpc>
                <a:spcPct val="110000"/>
              </a:lnSpc>
              <a:defRPr/>
            </a:pPr>
            <a:r>
              <a:rPr kumimoji="1" lang="en-US" altLang="zh-CN" sz="2400" dirty="0">
                <a:solidFill>
                  <a:srgbClr val="0000CC"/>
                </a:solidFill>
                <a:latin typeface="Times New Roman" panose="02020603050405020304" charset="0"/>
              </a:rPr>
              <a:t> </a:t>
            </a:r>
            <a:r>
              <a:rPr kumimoji="1" lang="en-US" altLang="zh-CN" sz="2400" dirty="0">
                <a:latin typeface="Times New Roman" panose="02020603050405020304" charset="0"/>
              </a:rPr>
              <a:t> char sex = ‘M’;   </a:t>
            </a:r>
            <a:r>
              <a:rPr kumimoji="1" lang="en-US" altLang="zh-CN" sz="2400" dirty="0">
                <a:solidFill>
                  <a:srgbClr val="008000"/>
                </a:solidFill>
                <a:latin typeface="Times New Roman" panose="02020603050405020304" charset="0"/>
              </a:rPr>
              <a:t>/*</a:t>
            </a:r>
            <a:r>
              <a:rPr kumimoji="1" lang="zh-CN" altLang="en-US" sz="2400" dirty="0">
                <a:solidFill>
                  <a:srgbClr val="008000"/>
                </a:solidFill>
                <a:latin typeface="Times New Roman" panose="02020603050405020304" charset="0"/>
              </a:rPr>
              <a:t>性别</a:t>
            </a:r>
            <a:r>
              <a:rPr kumimoji="1" lang="en-US" altLang="zh-CN" sz="2400" dirty="0">
                <a:solidFill>
                  <a:srgbClr val="008000"/>
                </a:solidFill>
                <a:latin typeface="Times New Roman" panose="02020603050405020304" charset="0"/>
              </a:rPr>
              <a:t>*/</a:t>
            </a:r>
            <a:endParaRPr kumimoji="1" lang="en-US" altLang="zh-CN" sz="2400" dirty="0">
              <a:solidFill>
                <a:srgbClr val="008000"/>
              </a:solidFill>
              <a:latin typeface="Times New Roman" panose="02020603050405020304" charset="0"/>
            </a:endParaRPr>
          </a:p>
          <a:p>
            <a:pPr eaLnBrk="0" hangingPunct="0">
              <a:lnSpc>
                <a:spcPct val="110000"/>
              </a:lnSpc>
              <a:defRPr/>
            </a:pPr>
            <a:r>
              <a:rPr kumimoji="1" lang="en-US" altLang="zh-CN" sz="2400" dirty="0">
                <a:solidFill>
                  <a:srgbClr val="008000"/>
                </a:solidFill>
                <a:latin typeface="Times New Roman" panose="02020603050405020304" charset="0"/>
              </a:rPr>
              <a:t>  </a:t>
            </a:r>
            <a:r>
              <a:rPr kumimoji="1" lang="en-US" altLang="zh-CN" sz="2400" dirty="0">
                <a:latin typeface="Times New Roman" panose="02020603050405020304" charset="0"/>
              </a:rPr>
              <a:t>age = 18;</a:t>
            </a:r>
            <a:endParaRPr kumimoji="1" lang="en-US" altLang="zh-CN" sz="2400" dirty="0">
              <a:latin typeface="Times New Roman" panose="02020603050405020304" charset="0"/>
            </a:endParaRPr>
          </a:p>
          <a:p>
            <a:pPr eaLnBrk="0" hangingPunct="0">
              <a:lnSpc>
                <a:spcPct val="110000"/>
              </a:lnSpc>
              <a:defRPr/>
            </a:pPr>
            <a:r>
              <a:rPr kumimoji="1" lang="en-US" altLang="zh-CN" sz="2400" dirty="0">
                <a:latin typeface="Times New Roman" panose="02020603050405020304" charset="0"/>
              </a:rPr>
              <a:t> </a:t>
            </a:r>
            <a:endParaRPr kumimoji="1" lang="en-US" altLang="zh-CN" sz="2400" dirty="0">
              <a:solidFill>
                <a:srgbClr val="008000"/>
              </a:solidFill>
              <a:latin typeface="Times New Roman" panose="02020603050405020304" charset="0"/>
            </a:endParaRPr>
          </a:p>
          <a:p>
            <a:pPr eaLnBrk="0" hangingPunct="0">
              <a:lnSpc>
                <a:spcPct val="110000"/>
              </a:lnSpc>
              <a:defRPr/>
            </a:pPr>
            <a:r>
              <a:rPr kumimoji="1" lang="en-US" altLang="zh-CN" sz="2400" dirty="0">
                <a:solidFill>
                  <a:srgbClr val="0000CC"/>
                </a:solidFill>
                <a:latin typeface="Times New Roman" panose="02020603050405020304" charset="0"/>
              </a:rPr>
              <a:t>  </a:t>
            </a:r>
            <a:r>
              <a:rPr kumimoji="1" lang="en-US" altLang="zh-CN" sz="2400" dirty="0">
                <a:latin typeface="Times New Roman" panose="02020603050405020304" charset="0"/>
              </a:rPr>
              <a:t>float height ;</a:t>
            </a:r>
            <a:endParaRPr kumimoji="1" lang="en-US" altLang="zh-CN" sz="2400" dirty="0">
              <a:latin typeface="Times New Roman" panose="02020603050405020304" charset="0"/>
            </a:endParaRPr>
          </a:p>
          <a:p>
            <a:pPr eaLnBrk="0" hangingPunct="0">
              <a:lnSpc>
                <a:spcPct val="110000"/>
              </a:lnSpc>
              <a:defRPr/>
            </a:pPr>
            <a:r>
              <a:rPr kumimoji="1" lang="en-US" altLang="zh-CN" sz="2400" dirty="0">
                <a:latin typeface="Times New Roman" panose="02020603050405020304" charset="0"/>
              </a:rPr>
              <a:t>  double  weight ;  </a:t>
            </a:r>
            <a:r>
              <a:rPr kumimoji="1" lang="en-US" altLang="zh-CN" sz="2400" dirty="0">
                <a:solidFill>
                  <a:srgbClr val="008000"/>
                </a:solidFill>
                <a:latin typeface="Times New Roman" panose="02020603050405020304" charset="0"/>
              </a:rPr>
              <a:t>/* </a:t>
            </a:r>
            <a:r>
              <a:rPr kumimoji="1" lang="zh-CN" altLang="en-US" sz="2400" dirty="0">
                <a:solidFill>
                  <a:srgbClr val="008000"/>
                </a:solidFill>
                <a:latin typeface="Times New Roman" panose="02020603050405020304" charset="0"/>
              </a:rPr>
              <a:t>身高和体重*</a:t>
            </a:r>
            <a:r>
              <a:rPr kumimoji="1" lang="en-US" altLang="zh-CN" sz="2400" dirty="0">
                <a:solidFill>
                  <a:srgbClr val="008000"/>
                </a:solidFill>
                <a:latin typeface="Times New Roman" panose="02020603050405020304" charset="0"/>
              </a:rPr>
              <a:t>/</a:t>
            </a:r>
            <a:r>
              <a:rPr kumimoji="1" lang="en-US" altLang="zh-CN" sz="2400" dirty="0">
                <a:latin typeface="Times New Roman" panose="02020603050405020304" charset="0"/>
              </a:rPr>
              <a:t>  </a:t>
            </a:r>
            <a:endParaRPr kumimoji="1" lang="en-US" altLang="zh-CN" sz="2400" dirty="0">
              <a:latin typeface="Times New Roman" panose="02020603050405020304" charset="0"/>
            </a:endParaRPr>
          </a:p>
          <a:p>
            <a:pPr eaLnBrk="0" hangingPunct="0">
              <a:lnSpc>
                <a:spcPct val="110000"/>
              </a:lnSpc>
              <a:defRPr/>
            </a:pPr>
            <a:r>
              <a:rPr kumimoji="1" lang="en-US" altLang="zh-CN" sz="2400" dirty="0">
                <a:latin typeface="Times New Roman" panose="02020603050405020304" charset="0"/>
              </a:rPr>
              <a:t>  </a:t>
            </a:r>
            <a:r>
              <a:rPr kumimoji="1" lang="en-US" altLang="zh-CN" sz="2400" dirty="0" err="1">
                <a:latin typeface="Times New Roman" panose="02020603050405020304" charset="0"/>
              </a:rPr>
              <a:t>scanf</a:t>
            </a:r>
            <a:r>
              <a:rPr kumimoji="1" lang="en-US" altLang="zh-CN" sz="2400" dirty="0">
                <a:latin typeface="Times New Roman" panose="02020603050405020304" charset="0"/>
              </a:rPr>
              <a:t>(“%f %lf”, &amp;height, &amp;weight) ;</a:t>
            </a:r>
            <a:endParaRPr kumimoji="1" lang="en-US" altLang="zh-CN" sz="2400" dirty="0">
              <a:latin typeface="Times New Roman" panose="02020603050405020304" charset="0"/>
            </a:endParaRPr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gray">
          <a:xfrm>
            <a:off x="395288" y="188913"/>
            <a:ext cx="827405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4000" dirty="0">
                <a:solidFill>
                  <a:srgbClr val="CC3300"/>
                </a:solidFill>
              </a:rPr>
              <a:t>5.2.2 </a:t>
            </a:r>
            <a:r>
              <a:rPr lang="zh-CN" altLang="en-US" sz="4000" dirty="0">
                <a:solidFill>
                  <a:srgbClr val="CC3300"/>
                </a:solidFill>
              </a:rPr>
              <a:t>变量</a:t>
            </a:r>
            <a:endParaRPr lang="zh-CN" altLang="en-US" sz="4000" dirty="0">
              <a:solidFill>
                <a:srgbClr val="CC33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 b="0">
                <a:solidFill>
                  <a:schemeClr val="tx1"/>
                </a:solidFill>
              </a:rPr>
              <a:t>C程序设计快速进阶大学教程</a:t>
            </a:r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33795" name="日期占位符 2"/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A41AD57B-CAA6-CA41-905B-37EF251DA133}" type="datetime1">
              <a:rPr lang="zh-CN" altLang="en-US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E453D841-8387-354F-BCDB-E5E54CEC9AC4}" type="slidenum">
              <a:rPr lang="en-US" altLang="zh-CN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33797" name="Rectangle 2"/>
          <p:cNvSpPr>
            <a:spLocks noChangeArrowheads="1"/>
          </p:cNvSpPr>
          <p:nvPr/>
        </p:nvSpPr>
        <p:spPr bwMode="auto">
          <a:xfrm>
            <a:off x="827088" y="1196975"/>
            <a:ext cx="8137525" cy="525621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609600" indent="-609600"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Char char="Ø"/>
              <a:defRPr/>
            </a:pPr>
            <a:r>
              <a:rPr kumimoji="1" lang="zh-CN" altLang="en-US" sz="3200" dirty="0">
                <a:solidFill>
                  <a:srgbClr val="0000CC"/>
                </a:solidFill>
              </a:rPr>
              <a:t>变量的定义</a:t>
            </a:r>
            <a:endParaRPr kumimoji="1" lang="zh-CN" altLang="en-US" sz="3200" dirty="0">
              <a:solidFill>
                <a:srgbClr val="0000CC"/>
              </a:solidFill>
            </a:endParaRPr>
          </a:p>
          <a:p>
            <a:pPr marL="609600" indent="-609600"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Char char="Ð"/>
              <a:defRPr/>
            </a:pPr>
            <a:r>
              <a:rPr kumimoji="1" lang="zh-CN" altLang="en-US" sz="2800" dirty="0">
                <a:latin typeface="Times New Roman" panose="02020603050405020304" charset="0"/>
              </a:rPr>
              <a:t>使用变量前要先进行定义</a:t>
            </a:r>
            <a:r>
              <a:rPr kumimoji="1" lang="en-US" altLang="zh-CN" sz="2800" dirty="0">
                <a:latin typeface="Times New Roman" panose="02020603050405020304" charset="0"/>
              </a:rPr>
              <a:t>, </a:t>
            </a:r>
            <a:endParaRPr kumimoji="1" lang="en-US" altLang="zh-CN" sz="2800" dirty="0">
              <a:latin typeface="Times New Roman" panose="02020603050405020304" charset="0"/>
            </a:endParaRPr>
          </a:p>
          <a:p>
            <a:pPr marL="609600" indent="-609600"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None/>
              <a:defRPr/>
            </a:pPr>
            <a:r>
              <a:rPr kumimoji="1" lang="en-US" altLang="zh-CN" sz="2800" dirty="0">
                <a:latin typeface="Times New Roman" panose="02020603050405020304" charset="0"/>
              </a:rPr>
              <a:t>       </a:t>
            </a:r>
            <a:r>
              <a:rPr kumimoji="1" lang="zh-CN" altLang="en-US" sz="2800" dirty="0">
                <a:latin typeface="Times New Roman" panose="02020603050405020304" charset="0"/>
              </a:rPr>
              <a:t>定义的语法形式为：</a:t>
            </a:r>
            <a:endParaRPr kumimoji="1" lang="zh-CN" altLang="en-US" sz="2800" dirty="0">
              <a:latin typeface="Times New Roman" panose="02020603050405020304" charset="0"/>
            </a:endParaRPr>
          </a:p>
          <a:p>
            <a:pPr marL="609600" indent="-609600"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None/>
              <a:defRPr/>
            </a:pPr>
            <a:r>
              <a:rPr kumimoji="1" lang="zh-CN" altLang="en-US" sz="2800" dirty="0">
                <a:latin typeface="Times New Roman" panose="02020603050405020304" charset="0"/>
              </a:rPr>
              <a:t>	</a:t>
            </a:r>
            <a:r>
              <a:rPr kumimoji="1" lang="zh-CN" altLang="en-US" sz="2800" dirty="0">
                <a:solidFill>
                  <a:srgbClr val="0000CC"/>
                </a:solidFill>
                <a:latin typeface="Times New Roman" panose="02020603050405020304" charset="0"/>
              </a:rPr>
              <a:t>类型 变量名列表；</a:t>
            </a:r>
            <a:r>
              <a:rPr kumimoji="1" lang="zh-CN" altLang="en-US" sz="2800" dirty="0">
                <a:latin typeface="Times New Roman" panose="02020603050405020304" charset="0"/>
              </a:rPr>
              <a:t>  </a:t>
            </a:r>
            <a:r>
              <a:rPr kumimoji="1" lang="en-US" altLang="zh-CN" sz="2800" dirty="0">
                <a:solidFill>
                  <a:srgbClr val="008000"/>
                </a:solidFill>
                <a:latin typeface="Times New Roman" panose="02020603050405020304" charset="0"/>
              </a:rPr>
              <a:t>/*</a:t>
            </a:r>
            <a:r>
              <a:rPr kumimoji="1" lang="zh-CN" altLang="en-US" sz="2800" dirty="0">
                <a:solidFill>
                  <a:srgbClr val="008000"/>
                </a:solidFill>
                <a:latin typeface="Times New Roman" panose="02020603050405020304" charset="0"/>
              </a:rPr>
              <a:t>注释*</a:t>
            </a:r>
            <a:r>
              <a:rPr kumimoji="1" lang="en-US" altLang="zh-CN" sz="2800" dirty="0">
                <a:solidFill>
                  <a:srgbClr val="008000"/>
                </a:solidFill>
                <a:latin typeface="Times New Roman" panose="02020603050405020304" charset="0"/>
              </a:rPr>
              <a:t>/</a:t>
            </a:r>
            <a:endParaRPr kumimoji="1" lang="en-US" altLang="zh-CN" sz="2800" dirty="0">
              <a:solidFill>
                <a:srgbClr val="008000"/>
              </a:solidFill>
              <a:latin typeface="Times New Roman" panose="02020603050405020304" charset="0"/>
            </a:endParaRPr>
          </a:p>
          <a:p>
            <a:pPr marL="609600" indent="-609600"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None/>
              <a:defRPr/>
            </a:pPr>
            <a:endParaRPr kumimoji="1" lang="en-US" altLang="zh-CN" sz="2800" dirty="0">
              <a:solidFill>
                <a:srgbClr val="008000"/>
              </a:solidFill>
              <a:latin typeface="Times New Roman" panose="02020603050405020304" charset="0"/>
            </a:endParaRPr>
          </a:p>
          <a:p>
            <a:pPr marL="609600" indent="-609600"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Char char="Ð"/>
              <a:defRPr/>
            </a:pPr>
            <a:r>
              <a:rPr kumimoji="1" lang="zh-CN" altLang="en-US" sz="2400" b="0" dirty="0"/>
              <a:t>注意定义变量的位置！</a:t>
            </a:r>
            <a:endParaRPr kumimoji="1" lang="en-US" altLang="zh-CN" sz="2400" b="0" dirty="0"/>
          </a:p>
          <a:p>
            <a:pPr marL="609600" indent="-609600"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Char char="Ð"/>
              <a:defRPr/>
            </a:pPr>
            <a:r>
              <a:rPr kumimoji="1" lang="zh-CN" altLang="en-US" sz="2400" b="0" dirty="0"/>
              <a:t>同一语句中不能混合定义不同类型的变量</a:t>
            </a:r>
            <a:r>
              <a:rPr kumimoji="1" lang="zh-CN" altLang="en-US" sz="2800" b="0" dirty="0"/>
              <a:t>！</a:t>
            </a:r>
            <a:endParaRPr kumimoji="1" lang="zh-CN" altLang="en-US" sz="2800" b="0" dirty="0"/>
          </a:p>
          <a:p>
            <a:pPr marL="609600" indent="-609600"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None/>
              <a:defRPr/>
            </a:pPr>
            <a:r>
              <a:rPr kumimoji="1" lang="en-US" altLang="zh-CN" sz="2800" b="0" dirty="0"/>
              <a:t> </a:t>
            </a:r>
            <a:endParaRPr kumimoji="1" lang="en-US" altLang="zh-CN" sz="2800" b="0" dirty="0"/>
          </a:p>
          <a:p>
            <a:pPr marL="609600" indent="-609600"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None/>
              <a:defRPr/>
            </a:pPr>
            <a:endParaRPr kumimoji="1" lang="en-US" altLang="zh-CN" sz="2800" dirty="0">
              <a:solidFill>
                <a:srgbClr val="008000"/>
              </a:solidFill>
              <a:latin typeface="Times New Roman" panose="02020603050405020304" charset="0"/>
            </a:endParaRPr>
          </a:p>
          <a:p>
            <a:pPr marL="609600" indent="-609600"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None/>
              <a:defRPr/>
            </a:pPr>
            <a:r>
              <a:rPr kumimoji="1" lang="en-US" altLang="zh-CN" sz="2800" dirty="0">
                <a:latin typeface="Times New Roman" panose="02020603050405020304" charset="0"/>
              </a:rPr>
              <a:t>	</a:t>
            </a:r>
            <a:endParaRPr kumimoji="1" lang="en-US" altLang="zh-CN" sz="2800" dirty="0">
              <a:solidFill>
                <a:srgbClr val="008000"/>
              </a:solidFill>
              <a:latin typeface="Times New Roman" panose="02020603050405020304" charset="0"/>
            </a:endParaRPr>
          </a:p>
          <a:p>
            <a:pPr marL="609600" indent="-609600"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Char char="Ø"/>
              <a:defRPr/>
            </a:pPr>
            <a:endParaRPr kumimoji="1" lang="en-US" altLang="zh-CN" sz="2800" dirty="0">
              <a:solidFill>
                <a:srgbClr val="008000"/>
              </a:solidFill>
              <a:latin typeface="Times New Roman" panose="02020603050405020304" charset="0"/>
            </a:endParaRPr>
          </a:p>
          <a:p>
            <a:pPr marL="609600" indent="-609600"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Char char="ü"/>
              <a:defRPr/>
            </a:pPr>
            <a:endParaRPr lang="en-US" altLang="zh-CN" sz="2000" b="0" dirty="0">
              <a:latin typeface="Times New Roman" panose="02020603050405020304" charset="0"/>
            </a:endParaRPr>
          </a:p>
          <a:p>
            <a:pPr marL="609600" indent="-609600"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Char char="p"/>
              <a:defRPr/>
            </a:pPr>
            <a:endParaRPr lang="en-US" altLang="zh-CN" sz="2200" b="0" dirty="0">
              <a:latin typeface="Times New Roman" panose="02020603050405020304" charset="0"/>
            </a:endParaRPr>
          </a:p>
        </p:txBody>
      </p:sp>
      <p:sp>
        <p:nvSpPr>
          <p:cNvPr id="33798" name="Rectangle 3"/>
          <p:cNvSpPr>
            <a:spLocks noChangeArrowheads="1"/>
          </p:cNvSpPr>
          <p:nvPr/>
        </p:nvSpPr>
        <p:spPr bwMode="gray">
          <a:xfrm>
            <a:off x="395288" y="188913"/>
            <a:ext cx="827405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4000" dirty="0">
                <a:solidFill>
                  <a:srgbClr val="CC3300"/>
                </a:solidFill>
              </a:rPr>
              <a:t>5.2.2 </a:t>
            </a:r>
            <a:r>
              <a:rPr lang="zh-CN" altLang="en-US" sz="4000" dirty="0">
                <a:solidFill>
                  <a:srgbClr val="CC3300"/>
                </a:solidFill>
              </a:rPr>
              <a:t>变量</a:t>
            </a:r>
            <a:endParaRPr lang="zh-CN" altLang="en-US" sz="4000" dirty="0">
              <a:solidFill>
                <a:srgbClr val="CC3300"/>
              </a:solidFill>
            </a:endParaRPr>
          </a:p>
        </p:txBody>
      </p:sp>
      <p:grpSp>
        <p:nvGrpSpPr>
          <p:cNvPr id="56326" name="Group 5"/>
          <p:cNvGrpSpPr/>
          <p:nvPr/>
        </p:nvGrpSpPr>
        <p:grpSpPr bwMode="auto">
          <a:xfrm>
            <a:off x="6443663" y="406400"/>
            <a:ext cx="2620962" cy="1727200"/>
            <a:chOff x="2832" y="1371"/>
            <a:chExt cx="2316" cy="1968"/>
          </a:xfrm>
        </p:grpSpPr>
        <p:sp>
          <p:nvSpPr>
            <p:cNvPr id="33802" name="Oval 6"/>
            <p:cNvSpPr>
              <a:spLocks noChangeArrowheads="1"/>
            </p:cNvSpPr>
            <p:nvPr/>
          </p:nvSpPr>
          <p:spPr bwMode="auto">
            <a:xfrm>
              <a:off x="3204" y="1850"/>
              <a:ext cx="1488" cy="1489"/>
            </a:xfrm>
            <a:prstGeom prst="ellipse">
              <a:avLst/>
            </a:prstGeom>
            <a:noFill/>
            <a:ln w="50800">
              <a:solidFill>
                <a:schemeClr val="folHlink"/>
              </a:solidFill>
              <a:prstDash val="sysDot"/>
              <a:rou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/>
            </a:p>
          </p:txBody>
        </p:sp>
        <p:grpSp>
          <p:nvGrpSpPr>
            <p:cNvPr id="56330" name="Group 7"/>
            <p:cNvGrpSpPr/>
            <p:nvPr/>
          </p:nvGrpSpPr>
          <p:grpSpPr bwMode="auto">
            <a:xfrm>
              <a:off x="3415" y="1371"/>
              <a:ext cx="1079" cy="912"/>
              <a:chOff x="2296" y="1200"/>
              <a:chExt cx="1079" cy="912"/>
            </a:xfrm>
          </p:grpSpPr>
          <p:sp>
            <p:nvSpPr>
              <p:cNvPr id="33810" name="Oval 8"/>
              <p:cNvSpPr>
                <a:spLocks noChangeArrowheads="1"/>
              </p:cNvSpPr>
              <p:nvPr/>
            </p:nvSpPr>
            <p:spPr bwMode="gray">
              <a:xfrm>
                <a:off x="2375" y="1200"/>
                <a:ext cx="912" cy="91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path path="rect">
                  <a:fillToRect r="100000" b="100000"/>
                </a:path>
              </a:gradFill>
              <a:ln w="9525">
                <a:round/>
              </a:ln>
              <a:effectLst/>
              <a:scene3d>
                <a:camera prst="legacyPerspectiveFront">
                  <a:rot lat="20099991" lon="20099991" rev="0"/>
                </a:camera>
                <a:lightRig rig="legacyFlat2" dir="t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 latinLnBrk="1">
                  <a:defRPr/>
                </a:pPr>
                <a:endParaRPr kumimoji="1" lang="ko-KR" altLang="en-US" sz="3600">
                  <a:solidFill>
                    <a:srgbClr val="003399"/>
                  </a:solidFill>
                  <a:latin typeface="Times New Roman" panose="02020603050405020304" charset="0"/>
                  <a:ea typeface="Gulim" charset="0"/>
                  <a:cs typeface="Gulim" charset="0"/>
                </a:endParaRPr>
              </a:p>
            </p:txBody>
          </p:sp>
          <p:sp>
            <p:nvSpPr>
              <p:cNvPr id="33811" name="Text Box 9"/>
              <p:cNvSpPr txBox="1">
                <a:spLocks noChangeArrowheads="1"/>
              </p:cNvSpPr>
              <p:nvPr/>
            </p:nvSpPr>
            <p:spPr bwMode="auto">
              <a:xfrm>
                <a:off x="2298" y="1473"/>
                <a:ext cx="1079" cy="5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>
                  <a:defRPr sz="32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latinLnBrk="1">
                  <a:defRPr/>
                </a:pPr>
                <a:r>
                  <a:rPr kumimoji="1" lang="en-US" altLang="zh-CN" sz="2400">
                    <a:solidFill>
                      <a:srgbClr val="003399"/>
                    </a:solidFill>
                    <a:latin typeface="Times New Roman" panose="02020603050405020304" charset="0"/>
                    <a:ea typeface="Gulim" charset="0"/>
                    <a:cs typeface="Gulim" charset="0"/>
                  </a:rPr>
                  <a:t>name</a:t>
                </a:r>
                <a:endParaRPr kumimoji="1" lang="en-US" altLang="ko-KR" sz="2400">
                  <a:solidFill>
                    <a:srgbClr val="003399"/>
                  </a:solidFill>
                  <a:latin typeface="Times New Roman" panose="02020603050405020304" charset="0"/>
                  <a:ea typeface="Gulim" charset="0"/>
                  <a:cs typeface="Gulim" charset="0"/>
                </a:endParaRPr>
              </a:p>
            </p:txBody>
          </p:sp>
        </p:grpSp>
        <p:grpSp>
          <p:nvGrpSpPr>
            <p:cNvPr id="56331" name="Group 10"/>
            <p:cNvGrpSpPr/>
            <p:nvPr/>
          </p:nvGrpSpPr>
          <p:grpSpPr bwMode="auto">
            <a:xfrm>
              <a:off x="2832" y="2364"/>
              <a:ext cx="912" cy="912"/>
              <a:chOff x="1713" y="2193"/>
              <a:chExt cx="912" cy="912"/>
            </a:xfrm>
          </p:grpSpPr>
          <p:sp>
            <p:nvSpPr>
              <p:cNvPr id="33808" name="Oval 11"/>
              <p:cNvSpPr>
                <a:spLocks noChangeArrowheads="1"/>
              </p:cNvSpPr>
              <p:nvPr/>
            </p:nvSpPr>
            <p:spPr bwMode="gray">
              <a:xfrm>
                <a:off x="1713" y="2193"/>
                <a:ext cx="912" cy="91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path path="rect">
                  <a:fillToRect r="100000" b="100000"/>
                </a:path>
              </a:gradFill>
              <a:ln w="9525">
                <a:round/>
              </a:ln>
              <a:effectLst/>
              <a:scene3d>
                <a:camera prst="legacyPerspectiveFront">
                  <a:rot lat="20099991" lon="20099991" rev="0"/>
                </a:camera>
                <a:lightRig rig="legacyFlat2" dir="t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 latinLnBrk="1">
                  <a:defRPr/>
                </a:pPr>
                <a:endParaRPr kumimoji="1" lang="ko-KR" altLang="en-US" sz="3600">
                  <a:solidFill>
                    <a:srgbClr val="003399"/>
                  </a:solidFill>
                  <a:latin typeface="Times New Roman" panose="02020603050405020304" charset="0"/>
                  <a:ea typeface="Gulim" charset="0"/>
                  <a:cs typeface="Gulim" charset="0"/>
                </a:endParaRPr>
              </a:p>
            </p:txBody>
          </p:sp>
          <p:sp>
            <p:nvSpPr>
              <p:cNvPr id="33809" name="Text Box 12"/>
              <p:cNvSpPr txBox="1">
                <a:spLocks noChangeArrowheads="1"/>
              </p:cNvSpPr>
              <p:nvPr/>
            </p:nvSpPr>
            <p:spPr bwMode="auto">
              <a:xfrm>
                <a:off x="1786" y="2524"/>
                <a:ext cx="776" cy="5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32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latinLnBrk="1">
                  <a:defRPr/>
                </a:pPr>
                <a:r>
                  <a:rPr kumimoji="1" lang="en-US" altLang="zh-CN" sz="2400">
                    <a:solidFill>
                      <a:srgbClr val="003399"/>
                    </a:solidFill>
                    <a:latin typeface="Times New Roman" panose="02020603050405020304" charset="0"/>
                    <a:ea typeface="Gulim" charset="0"/>
                    <a:cs typeface="Gulim" charset="0"/>
                  </a:rPr>
                  <a:t>value</a:t>
                </a:r>
                <a:endParaRPr kumimoji="1" lang="en-US" altLang="ko-KR" sz="2400">
                  <a:solidFill>
                    <a:srgbClr val="003399"/>
                  </a:solidFill>
                  <a:latin typeface="Times New Roman" panose="02020603050405020304" charset="0"/>
                  <a:ea typeface="Gulim" charset="0"/>
                  <a:cs typeface="Gulim" charset="0"/>
                </a:endParaRPr>
              </a:p>
            </p:txBody>
          </p:sp>
        </p:grpSp>
        <p:grpSp>
          <p:nvGrpSpPr>
            <p:cNvPr id="56332" name="Group 13"/>
            <p:cNvGrpSpPr/>
            <p:nvPr/>
          </p:nvGrpSpPr>
          <p:grpSpPr bwMode="auto">
            <a:xfrm>
              <a:off x="4236" y="2379"/>
              <a:ext cx="912" cy="912"/>
              <a:chOff x="1713" y="2193"/>
              <a:chExt cx="912" cy="912"/>
            </a:xfrm>
          </p:grpSpPr>
          <p:sp>
            <p:nvSpPr>
              <p:cNvPr id="33806" name="Oval 14"/>
              <p:cNvSpPr>
                <a:spLocks noChangeArrowheads="1"/>
              </p:cNvSpPr>
              <p:nvPr/>
            </p:nvSpPr>
            <p:spPr bwMode="gray">
              <a:xfrm>
                <a:off x="1713" y="2193"/>
                <a:ext cx="912" cy="91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path path="rect">
                  <a:fillToRect r="100000" b="100000"/>
                </a:path>
              </a:gradFill>
              <a:ln w="9525">
                <a:round/>
              </a:ln>
              <a:effectLst/>
              <a:scene3d>
                <a:camera prst="legacyPerspectiveFront">
                  <a:rot lat="20099991" lon="20099991" rev="0"/>
                </a:camera>
                <a:lightRig rig="legacyFlat2" dir="t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 latinLnBrk="1">
                  <a:defRPr/>
                </a:pPr>
                <a:endParaRPr kumimoji="1" lang="ko-KR" altLang="en-US" sz="3600">
                  <a:solidFill>
                    <a:srgbClr val="003399"/>
                  </a:solidFill>
                  <a:latin typeface="Times New Roman" panose="02020603050405020304" charset="0"/>
                  <a:ea typeface="Gulim" charset="0"/>
                  <a:cs typeface="Gulim" charset="0"/>
                </a:endParaRPr>
              </a:p>
            </p:txBody>
          </p:sp>
          <p:sp>
            <p:nvSpPr>
              <p:cNvPr id="33807" name="Text Box 15"/>
              <p:cNvSpPr txBox="1">
                <a:spLocks noChangeArrowheads="1"/>
              </p:cNvSpPr>
              <p:nvPr/>
            </p:nvSpPr>
            <p:spPr bwMode="auto">
              <a:xfrm>
                <a:off x="1839" y="2466"/>
                <a:ext cx="672" cy="59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32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latinLnBrk="1">
                  <a:defRPr/>
                </a:pPr>
                <a:r>
                  <a:rPr kumimoji="1" lang="en-US" altLang="zh-CN" sz="2800">
                    <a:solidFill>
                      <a:srgbClr val="003399"/>
                    </a:solidFill>
                    <a:latin typeface="Times New Roman" panose="02020603050405020304" charset="0"/>
                    <a:ea typeface="Gulim" charset="0"/>
                    <a:cs typeface="Gulim" charset="0"/>
                  </a:rPr>
                  <a:t>t</a:t>
                </a:r>
                <a:r>
                  <a:rPr kumimoji="1" lang="en-US" altLang="zh-CN" sz="2400">
                    <a:solidFill>
                      <a:srgbClr val="003399"/>
                    </a:solidFill>
                    <a:latin typeface="Times New Roman" panose="02020603050405020304" charset="0"/>
                    <a:ea typeface="Gulim" charset="0"/>
                    <a:cs typeface="Gulim" charset="0"/>
                  </a:rPr>
                  <a:t>ype</a:t>
                </a:r>
                <a:endParaRPr kumimoji="1" lang="en-US" altLang="ko-KR" sz="2400">
                  <a:solidFill>
                    <a:srgbClr val="003399"/>
                  </a:solidFill>
                  <a:latin typeface="Times New Roman" panose="02020603050405020304" charset="0"/>
                  <a:ea typeface="Gulim" charset="0"/>
                  <a:cs typeface="Gulim" charset="0"/>
                </a:endParaRPr>
              </a:p>
            </p:txBody>
          </p:sp>
        </p:grpSp>
      </p:grpSp>
      <p:pic>
        <p:nvPicPr>
          <p:cNvPr id="56327" name="Picture 2" descr="D:\ppt\ppt模板\PPT动画素材之动画按钮--PPT素材，PPT背景，PPT图片.files\20071202210749655.gif">
            <a:hlinkClick r:id="rId1" action="ppaction://hlinksldjump"/>
          </p:cNvPr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6513" y="6381750"/>
            <a:ext cx="714376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1547813" y="4868863"/>
            <a:ext cx="5400675" cy="1304925"/>
          </a:xfrm>
          <a:prstGeom prst="rect">
            <a:avLst/>
          </a:prstGeom>
          <a:solidFill>
            <a:srgbClr val="FFFFCC"/>
          </a:solidFill>
          <a:ln w="9525">
            <a:solidFill>
              <a:srgbClr val="FFCC00"/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  <a:defRPr/>
            </a:pPr>
            <a:r>
              <a:rPr kumimoji="1" lang="en-US" altLang="zh-CN" sz="2400" dirty="0">
                <a:latin typeface="Times New Roman" panose="02020603050405020304" charset="0"/>
              </a:rPr>
              <a:t>  </a:t>
            </a:r>
            <a:r>
              <a:rPr kumimoji="1" lang="en-US" altLang="zh-CN" sz="2400" dirty="0" err="1">
                <a:latin typeface="Times New Roman" panose="02020603050405020304" charset="0"/>
              </a:rPr>
              <a:t>int</a:t>
            </a:r>
            <a:r>
              <a:rPr kumimoji="1" lang="en-US" altLang="zh-CN" sz="2400" dirty="0">
                <a:latin typeface="Times New Roman" panose="02020603050405020304" charset="0"/>
              </a:rPr>
              <a:t> age</a:t>
            </a:r>
            <a:r>
              <a:rPr kumimoji="1" lang="zh-CN" altLang="en-US" sz="2400" dirty="0">
                <a:latin typeface="Times New Roman" panose="02020603050405020304" charset="0"/>
              </a:rPr>
              <a:t>，</a:t>
            </a:r>
            <a:r>
              <a:rPr kumimoji="1" lang="en-US" altLang="zh-CN" sz="2400" dirty="0">
                <a:latin typeface="Times New Roman" panose="02020603050405020304" charset="0"/>
              </a:rPr>
              <a:t>char sex = ‘M’;  </a:t>
            </a:r>
            <a:endParaRPr kumimoji="1" lang="en-US" altLang="zh-CN" sz="2400" dirty="0">
              <a:solidFill>
                <a:srgbClr val="008000"/>
              </a:solidFill>
              <a:latin typeface="Times New Roman" panose="02020603050405020304" charset="0"/>
            </a:endParaRPr>
          </a:p>
          <a:p>
            <a:pPr eaLnBrk="0" hangingPunct="0">
              <a:lnSpc>
                <a:spcPct val="110000"/>
              </a:lnSpc>
              <a:defRPr/>
            </a:pPr>
            <a:r>
              <a:rPr kumimoji="1" lang="en-US" altLang="zh-CN" sz="2400" dirty="0">
                <a:solidFill>
                  <a:srgbClr val="008000"/>
                </a:solidFill>
                <a:latin typeface="Times New Roman" panose="02020603050405020304" charset="0"/>
              </a:rPr>
              <a:t>  </a:t>
            </a:r>
            <a:r>
              <a:rPr kumimoji="1" lang="en-US" altLang="zh-CN" sz="2400" dirty="0">
                <a:latin typeface="Times New Roman" panose="02020603050405020304" charset="0"/>
              </a:rPr>
              <a:t>float h, w ;  </a:t>
            </a:r>
            <a:r>
              <a:rPr kumimoji="1" lang="en-US" altLang="zh-CN" sz="2400" dirty="0">
                <a:solidFill>
                  <a:srgbClr val="008000"/>
                </a:solidFill>
                <a:latin typeface="Times New Roman" panose="02020603050405020304" charset="0"/>
              </a:rPr>
              <a:t>/* </a:t>
            </a:r>
            <a:r>
              <a:rPr kumimoji="1" lang="zh-CN" altLang="en-US" sz="2400" dirty="0">
                <a:solidFill>
                  <a:srgbClr val="008000"/>
                </a:solidFill>
                <a:latin typeface="Times New Roman" panose="02020603050405020304" charset="0"/>
              </a:rPr>
              <a:t>身高和体重*</a:t>
            </a:r>
            <a:r>
              <a:rPr kumimoji="1" lang="en-US" altLang="zh-CN" sz="2400" dirty="0">
                <a:solidFill>
                  <a:srgbClr val="008000"/>
                </a:solidFill>
                <a:latin typeface="Times New Roman" panose="02020603050405020304" charset="0"/>
              </a:rPr>
              <a:t>/</a:t>
            </a:r>
            <a:r>
              <a:rPr kumimoji="1" lang="en-US" altLang="zh-CN" sz="2400" dirty="0">
                <a:latin typeface="Times New Roman" panose="02020603050405020304" charset="0"/>
              </a:rPr>
              <a:t>  </a:t>
            </a:r>
            <a:endParaRPr kumimoji="1" lang="en-US" altLang="zh-CN" sz="2400" dirty="0">
              <a:latin typeface="Times New Roman" panose="02020603050405020304" charset="0"/>
            </a:endParaRPr>
          </a:p>
          <a:p>
            <a:pPr eaLnBrk="0" hangingPunct="0">
              <a:lnSpc>
                <a:spcPct val="110000"/>
              </a:lnSpc>
              <a:defRPr/>
            </a:pPr>
            <a:endParaRPr kumimoji="1" lang="en-US" altLang="zh-CN" sz="2400" dirty="0">
              <a:solidFill>
                <a:srgbClr val="008000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 b="0">
                <a:solidFill>
                  <a:schemeClr val="tx1"/>
                </a:solidFill>
              </a:rPr>
              <a:t>C程序设计快速进阶大学教程</a:t>
            </a:r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34819" name="日期占位符 4"/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9C3149D8-B23D-4A41-A2E6-D46699D49836}" type="datetime1">
              <a:rPr lang="zh-CN" altLang="en-US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3482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D84ADEB6-8D35-134D-840D-032B53C0B92B}" type="slidenum">
              <a:rPr lang="en-US" altLang="zh-CN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>
                <a:latin typeface="Arial" panose="020B0604020202020204" pitchFamily="34" charset="0"/>
              </a:rPr>
              <a:t>5.2.2 </a:t>
            </a:r>
            <a:r>
              <a:rPr lang="zh-CN" altLang="en-US" sz="3600">
                <a:latin typeface="Arial" panose="020B0604020202020204" pitchFamily="34" charset="0"/>
              </a:rPr>
              <a:t>变量</a:t>
            </a:r>
            <a:endParaRPr lang="zh-CN" altLang="en-US" sz="3600">
              <a:latin typeface="Arial" panose="020B0604020202020204" pitchFamily="34" charset="0"/>
            </a:endParaRPr>
          </a:p>
        </p:txBody>
      </p:sp>
      <p:sp>
        <p:nvSpPr>
          <p:cNvPr id="99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981075"/>
            <a:ext cx="8459787" cy="532765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charset="0"/>
              <a:buChar char="Ø"/>
              <a:defRPr/>
            </a:pPr>
            <a:r>
              <a:rPr kumimoji="1" lang="zh-CN" altLang="en-US" dirty="0">
                <a:latin typeface="Arial" panose="020B0604020202020204" pitchFamily="34" charset="0"/>
              </a:rPr>
              <a:t>变量的定义</a:t>
            </a:r>
            <a:endParaRPr kumimoji="1" lang="zh-CN" altLang="en-US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  <a:defRPr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charset="0"/>
              </a:rPr>
              <a:t>    每个变量由一个变量名惟一标识 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pPr eaLnBrk="1" hangingPunct="1">
              <a:lnSpc>
                <a:spcPct val="110000"/>
              </a:lnSpc>
              <a:buFont typeface="Wingdings" panose="05000000000000000000" charset="0"/>
              <a:buChar char="Ð"/>
              <a:defRPr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charset="0"/>
              </a:rPr>
              <a:t>变量的命名风格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</a:rPr>
              <a:t>—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charset="0"/>
              </a:rPr>
              <a:t>一致性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pPr eaLnBrk="1" hangingPunct="1">
              <a:defRPr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charset="0"/>
              </a:rPr>
              <a:t>  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charset="0"/>
              </a:rPr>
              <a:t>my car,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charset="0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charset="0"/>
              </a:rPr>
              <a:t>my_car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charset="0"/>
              </a:rPr>
              <a:t>, 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charset="0"/>
              </a:rPr>
              <a:t>myCar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charset="0"/>
              </a:rPr>
              <a:t>, </a:t>
            </a: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charset="0"/>
              </a:rPr>
              <a:t>iMyCar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pPr eaLnBrk="1" hangingPunct="1">
              <a:defRPr/>
            </a:pPr>
            <a:endParaRPr lang="en-US" altLang="zh-CN" sz="2200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pPr eaLnBrk="1" hangingPunct="1">
              <a:lnSpc>
                <a:spcPct val="110000"/>
              </a:lnSpc>
              <a:buFont typeface="Wingdings" panose="05000000000000000000" charset="0"/>
              <a:buChar char="Ð"/>
              <a:defRPr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charset="0"/>
              </a:rPr>
              <a:t>命名规则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pPr lvl="1" eaLnBrk="1" hangingPunct="1">
              <a:lnSpc>
                <a:spcPct val="110000"/>
              </a:lnSpc>
              <a:buFont typeface="Wingdings" panose="05000000000000000000" charset="0"/>
              <a:buChar char="ü"/>
              <a:defRPr/>
            </a:pPr>
            <a:r>
              <a:rPr lang="zh-CN" altLang="en-US" sz="2000" dirty="0">
                <a:latin typeface="Times New Roman" panose="02020603050405020304" charset="0"/>
                <a:ea typeface="宋体" panose="02010600030101010101" pitchFamily="2" charset="-122"/>
              </a:rPr>
              <a:t>第一个字符必须是字母或下划线</a:t>
            </a:r>
            <a:r>
              <a:rPr lang="en-US" altLang="zh-CN" sz="2000" dirty="0">
                <a:latin typeface="Times New Roman" panose="02020603050405020304" charset="0"/>
                <a:ea typeface="宋体" panose="02010600030101010101" pitchFamily="2" charset="-122"/>
              </a:rPr>
              <a:t>,  </a:t>
            </a:r>
            <a:r>
              <a:rPr lang="zh-CN" altLang="en-US" sz="2000" dirty="0">
                <a:latin typeface="Times New Roman" panose="02020603050405020304" charset="0"/>
                <a:ea typeface="宋体" panose="02010600030101010101" pitchFamily="2" charset="-122"/>
              </a:rPr>
              <a:t>不能以数字开头</a:t>
            </a:r>
            <a:endParaRPr lang="zh-CN" altLang="en-US" sz="20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10000"/>
              </a:lnSpc>
              <a:buFont typeface="Wingdings" panose="05000000000000000000" charset="0"/>
              <a:buChar char="ü"/>
              <a:defRPr/>
            </a:pPr>
            <a:r>
              <a:rPr lang="zh-CN" altLang="en-US" sz="2000" dirty="0">
                <a:latin typeface="Times New Roman" panose="02020603050405020304" charset="0"/>
                <a:ea typeface="宋体" panose="02010600030101010101" pitchFamily="2" charset="-122"/>
              </a:rPr>
              <a:t>变量名不能包含“</a:t>
            </a:r>
            <a:r>
              <a:rPr lang="en-US" altLang="zh-CN" sz="2000" dirty="0">
                <a:latin typeface="Times New Roman" panose="02020603050405020304" charset="0"/>
                <a:ea typeface="宋体" panose="02010600030101010101" pitchFamily="2" charset="-122"/>
              </a:rPr>
              <a:t>.  ;  ,  +  -  ”</a:t>
            </a:r>
            <a:r>
              <a:rPr lang="zh-CN" altLang="en-US" sz="2000" dirty="0">
                <a:latin typeface="Times New Roman" panose="02020603050405020304" charset="0"/>
                <a:ea typeface="宋体" panose="02010600030101010101" pitchFamily="2" charset="-122"/>
              </a:rPr>
              <a:t>之类的特殊符号</a:t>
            </a:r>
            <a:endParaRPr lang="zh-CN" altLang="en-US" sz="20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10000"/>
              </a:lnSpc>
              <a:buFont typeface="Wingdings" panose="05000000000000000000" charset="0"/>
              <a:buChar char="ü"/>
              <a:defRPr/>
            </a:pPr>
            <a:r>
              <a:rPr lang="zh-CN" altLang="en-US" sz="2000" dirty="0">
                <a:latin typeface="Times New Roman" panose="02020603050405020304" charset="0"/>
                <a:ea typeface="宋体" panose="02010600030101010101" pitchFamily="2" charset="-122"/>
              </a:rPr>
              <a:t>不能是关键字</a:t>
            </a:r>
            <a:endParaRPr lang="zh-CN" altLang="en-US" sz="20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10000"/>
              </a:lnSpc>
              <a:buFont typeface="Wingdings" panose="05000000000000000000" charset="0"/>
              <a:buChar char="ü"/>
              <a:defRPr/>
            </a:pPr>
            <a:r>
              <a:rPr lang="zh-CN" altLang="en-US" sz="2000" dirty="0">
                <a:latin typeface="Times New Roman" panose="02020603050405020304" charset="0"/>
                <a:ea typeface="宋体" panose="02010600030101010101" pitchFamily="2" charset="-122"/>
              </a:rPr>
              <a:t>不要与库函数名或自定义函数重名</a:t>
            </a:r>
            <a:endParaRPr lang="zh-CN" altLang="en-US" sz="20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defRPr/>
            </a:pPr>
            <a:endParaRPr lang="en-US" altLang="zh-CN" dirty="0">
              <a:latin typeface="Times New Roman" panose="02020603050405020304" charset="0"/>
            </a:endParaRPr>
          </a:p>
        </p:txBody>
      </p:sp>
      <p:grpSp>
        <p:nvGrpSpPr>
          <p:cNvPr id="990212" name="Group 4"/>
          <p:cNvGrpSpPr/>
          <p:nvPr/>
        </p:nvGrpSpPr>
        <p:grpSpPr bwMode="auto">
          <a:xfrm>
            <a:off x="7045325" y="2708275"/>
            <a:ext cx="1871663" cy="863600"/>
            <a:chOff x="4286" y="3158"/>
            <a:chExt cx="1179" cy="544"/>
          </a:xfrm>
        </p:grpSpPr>
        <p:sp>
          <p:nvSpPr>
            <p:cNvPr id="34836" name="AutoShape 5"/>
            <p:cNvSpPr>
              <a:spLocks noChangeArrowheads="1"/>
            </p:cNvSpPr>
            <p:nvPr/>
          </p:nvSpPr>
          <p:spPr bwMode="auto">
            <a:xfrm>
              <a:off x="4286" y="3203"/>
              <a:ext cx="1179" cy="499"/>
            </a:xfrm>
            <a:prstGeom prst="wedgeRectCallout">
              <a:avLst>
                <a:gd name="adj1" fmla="val -127384"/>
                <a:gd name="adj2" fmla="val -19912"/>
              </a:avLst>
            </a:prstGeom>
            <a:solidFill>
              <a:srgbClr val="CCFFCC"/>
            </a:solidFill>
            <a:ln w="9525">
              <a:solidFill>
                <a:srgbClr val="339966"/>
              </a:solidFill>
              <a:miter lim="800000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zh-CN" altLang="en-US" sz="2400">
                  <a:latin typeface="Verdana" panose="020B0604030504040204" charset="0"/>
                </a:rPr>
                <a:t>菜鸟编程</a:t>
              </a:r>
              <a:endParaRPr lang="zh-CN" altLang="en-US" sz="2400">
                <a:latin typeface="Verdana" panose="020B0604030504040204" charset="0"/>
              </a:endParaRPr>
            </a:p>
            <a:p>
              <a:pPr algn="ctr">
                <a:defRPr/>
              </a:pPr>
              <a:r>
                <a:rPr lang="zh-CN" altLang="en-US" sz="2400">
                  <a:latin typeface="Verdana" panose="020B0604030504040204" charset="0"/>
                </a:rPr>
                <a:t>十大好习惯</a:t>
              </a:r>
              <a:endParaRPr lang="zh-CN" altLang="en-US" sz="2400">
                <a:latin typeface="Verdana" panose="020B0604030504040204" charset="0"/>
              </a:endParaRPr>
            </a:p>
          </p:txBody>
        </p:sp>
        <p:pic>
          <p:nvPicPr>
            <p:cNvPr id="58388" name="Picture 6" descr="20071202210828284"/>
            <p:cNvPicPr>
              <a:picLocks noChangeAspect="1" noChangeArrowheads="1" noCrop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4286" y="3158"/>
              <a:ext cx="217" cy="29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8375" name="Group 7"/>
          <p:cNvGrpSpPr/>
          <p:nvPr/>
        </p:nvGrpSpPr>
        <p:grpSpPr bwMode="auto">
          <a:xfrm>
            <a:off x="6523038" y="20638"/>
            <a:ext cx="2620962" cy="1727200"/>
            <a:chOff x="2832" y="1371"/>
            <a:chExt cx="2316" cy="1968"/>
          </a:xfrm>
        </p:grpSpPr>
        <p:sp>
          <p:nvSpPr>
            <p:cNvPr id="34826" name="Oval 8"/>
            <p:cNvSpPr>
              <a:spLocks noChangeArrowheads="1"/>
            </p:cNvSpPr>
            <p:nvPr/>
          </p:nvSpPr>
          <p:spPr bwMode="auto">
            <a:xfrm>
              <a:off x="3204" y="1850"/>
              <a:ext cx="1488" cy="1489"/>
            </a:xfrm>
            <a:prstGeom prst="ellipse">
              <a:avLst/>
            </a:prstGeom>
            <a:noFill/>
            <a:ln w="50800">
              <a:solidFill>
                <a:schemeClr val="folHlink"/>
              </a:solidFill>
              <a:prstDash val="sysDot"/>
              <a:rou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/>
            </a:p>
          </p:txBody>
        </p:sp>
        <p:grpSp>
          <p:nvGrpSpPr>
            <p:cNvPr id="58378" name="Group 9"/>
            <p:cNvGrpSpPr/>
            <p:nvPr/>
          </p:nvGrpSpPr>
          <p:grpSpPr bwMode="auto">
            <a:xfrm>
              <a:off x="3415" y="1371"/>
              <a:ext cx="1079" cy="912"/>
              <a:chOff x="2296" y="1200"/>
              <a:chExt cx="1079" cy="912"/>
            </a:xfrm>
          </p:grpSpPr>
          <p:sp>
            <p:nvSpPr>
              <p:cNvPr id="34834" name="Oval 10"/>
              <p:cNvSpPr>
                <a:spLocks noChangeArrowheads="1"/>
              </p:cNvSpPr>
              <p:nvPr/>
            </p:nvSpPr>
            <p:spPr bwMode="gray">
              <a:xfrm>
                <a:off x="2375" y="1200"/>
                <a:ext cx="912" cy="91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path path="rect">
                  <a:fillToRect r="100000" b="100000"/>
                </a:path>
              </a:gradFill>
              <a:ln w="9525">
                <a:round/>
              </a:ln>
              <a:effectLst/>
              <a:scene3d>
                <a:camera prst="legacyPerspectiveFront">
                  <a:rot lat="20099991" lon="20099991" rev="0"/>
                </a:camera>
                <a:lightRig rig="legacyFlat2" dir="t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 latinLnBrk="1">
                  <a:defRPr/>
                </a:pPr>
                <a:endParaRPr kumimoji="1" lang="ko-KR" altLang="en-US" sz="3600">
                  <a:solidFill>
                    <a:srgbClr val="003399"/>
                  </a:solidFill>
                  <a:latin typeface="Times New Roman" panose="02020603050405020304" charset="0"/>
                  <a:ea typeface="Gulim" charset="0"/>
                  <a:cs typeface="Gulim" charset="0"/>
                </a:endParaRPr>
              </a:p>
            </p:txBody>
          </p:sp>
          <p:sp>
            <p:nvSpPr>
              <p:cNvPr id="34835" name="Text Box 11"/>
              <p:cNvSpPr txBox="1">
                <a:spLocks noChangeArrowheads="1"/>
              </p:cNvSpPr>
              <p:nvPr/>
            </p:nvSpPr>
            <p:spPr bwMode="auto">
              <a:xfrm>
                <a:off x="2298" y="1473"/>
                <a:ext cx="1079" cy="59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>
                  <a:defRPr sz="32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latinLnBrk="1">
                  <a:defRPr/>
                </a:pPr>
                <a:r>
                  <a:rPr kumimoji="1" lang="en-US" altLang="zh-CN" sz="2800">
                    <a:solidFill>
                      <a:srgbClr val="CC3300"/>
                    </a:solidFill>
                    <a:latin typeface="Times New Roman" panose="02020603050405020304" charset="0"/>
                    <a:ea typeface="Gulim" charset="0"/>
                    <a:cs typeface="Gulim" charset="0"/>
                  </a:rPr>
                  <a:t>name</a:t>
                </a:r>
                <a:endParaRPr kumimoji="1" lang="en-US" altLang="ko-KR" sz="2800">
                  <a:solidFill>
                    <a:srgbClr val="CC3300"/>
                  </a:solidFill>
                  <a:latin typeface="Times New Roman" panose="02020603050405020304" charset="0"/>
                  <a:ea typeface="Gulim" charset="0"/>
                  <a:cs typeface="Gulim" charset="0"/>
                </a:endParaRPr>
              </a:p>
            </p:txBody>
          </p:sp>
        </p:grpSp>
        <p:grpSp>
          <p:nvGrpSpPr>
            <p:cNvPr id="58379" name="Group 12"/>
            <p:cNvGrpSpPr/>
            <p:nvPr/>
          </p:nvGrpSpPr>
          <p:grpSpPr bwMode="auto">
            <a:xfrm>
              <a:off x="2832" y="2364"/>
              <a:ext cx="912" cy="912"/>
              <a:chOff x="1713" y="2193"/>
              <a:chExt cx="912" cy="912"/>
            </a:xfrm>
          </p:grpSpPr>
          <p:sp>
            <p:nvSpPr>
              <p:cNvPr id="34832" name="Oval 13"/>
              <p:cNvSpPr>
                <a:spLocks noChangeArrowheads="1"/>
              </p:cNvSpPr>
              <p:nvPr/>
            </p:nvSpPr>
            <p:spPr bwMode="gray">
              <a:xfrm>
                <a:off x="1713" y="2193"/>
                <a:ext cx="912" cy="91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path path="rect">
                  <a:fillToRect r="100000" b="100000"/>
                </a:path>
              </a:gradFill>
              <a:ln w="9525">
                <a:round/>
              </a:ln>
              <a:effectLst/>
              <a:scene3d>
                <a:camera prst="legacyPerspectiveFront">
                  <a:rot lat="20099991" lon="20099991" rev="0"/>
                </a:camera>
                <a:lightRig rig="legacyFlat2" dir="t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 latinLnBrk="1">
                  <a:defRPr/>
                </a:pPr>
                <a:endParaRPr kumimoji="1" lang="ko-KR" altLang="en-US" sz="3600">
                  <a:solidFill>
                    <a:srgbClr val="003399"/>
                  </a:solidFill>
                  <a:latin typeface="Times New Roman" panose="02020603050405020304" charset="0"/>
                  <a:ea typeface="Gulim" charset="0"/>
                  <a:cs typeface="Gulim" charset="0"/>
                </a:endParaRPr>
              </a:p>
            </p:txBody>
          </p:sp>
          <p:sp>
            <p:nvSpPr>
              <p:cNvPr id="34833" name="Text Box 14"/>
              <p:cNvSpPr txBox="1">
                <a:spLocks noChangeArrowheads="1"/>
              </p:cNvSpPr>
              <p:nvPr/>
            </p:nvSpPr>
            <p:spPr bwMode="auto">
              <a:xfrm>
                <a:off x="1786" y="2524"/>
                <a:ext cx="776" cy="5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32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latinLnBrk="1">
                  <a:defRPr/>
                </a:pPr>
                <a:r>
                  <a:rPr kumimoji="1" lang="en-US" altLang="zh-CN" sz="2400">
                    <a:solidFill>
                      <a:srgbClr val="003399"/>
                    </a:solidFill>
                    <a:latin typeface="Times New Roman" panose="02020603050405020304" charset="0"/>
                    <a:ea typeface="Gulim" charset="0"/>
                    <a:cs typeface="Gulim" charset="0"/>
                  </a:rPr>
                  <a:t>value</a:t>
                </a:r>
                <a:endParaRPr kumimoji="1" lang="en-US" altLang="ko-KR" sz="2400">
                  <a:solidFill>
                    <a:srgbClr val="003399"/>
                  </a:solidFill>
                  <a:latin typeface="Times New Roman" panose="02020603050405020304" charset="0"/>
                  <a:ea typeface="Gulim" charset="0"/>
                  <a:cs typeface="Gulim" charset="0"/>
                </a:endParaRPr>
              </a:p>
            </p:txBody>
          </p:sp>
        </p:grpSp>
        <p:grpSp>
          <p:nvGrpSpPr>
            <p:cNvPr id="58380" name="Group 15"/>
            <p:cNvGrpSpPr/>
            <p:nvPr/>
          </p:nvGrpSpPr>
          <p:grpSpPr bwMode="auto">
            <a:xfrm>
              <a:off x="4236" y="2379"/>
              <a:ext cx="912" cy="912"/>
              <a:chOff x="1713" y="2193"/>
              <a:chExt cx="912" cy="912"/>
            </a:xfrm>
          </p:grpSpPr>
          <p:sp>
            <p:nvSpPr>
              <p:cNvPr id="34830" name="Oval 16"/>
              <p:cNvSpPr>
                <a:spLocks noChangeArrowheads="1"/>
              </p:cNvSpPr>
              <p:nvPr/>
            </p:nvSpPr>
            <p:spPr bwMode="gray">
              <a:xfrm>
                <a:off x="1713" y="2193"/>
                <a:ext cx="912" cy="91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path path="rect">
                  <a:fillToRect r="100000" b="100000"/>
                </a:path>
              </a:gradFill>
              <a:ln w="9525">
                <a:round/>
              </a:ln>
              <a:effectLst/>
              <a:scene3d>
                <a:camera prst="legacyPerspectiveFront">
                  <a:rot lat="20099991" lon="20099991" rev="0"/>
                </a:camera>
                <a:lightRig rig="legacyFlat2" dir="t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 latinLnBrk="1">
                  <a:defRPr/>
                </a:pPr>
                <a:endParaRPr kumimoji="1" lang="ko-KR" altLang="en-US" sz="3600">
                  <a:solidFill>
                    <a:srgbClr val="003399"/>
                  </a:solidFill>
                  <a:latin typeface="Times New Roman" panose="02020603050405020304" charset="0"/>
                  <a:ea typeface="Gulim" charset="0"/>
                  <a:cs typeface="Gulim" charset="0"/>
                </a:endParaRPr>
              </a:p>
            </p:txBody>
          </p:sp>
          <p:sp>
            <p:nvSpPr>
              <p:cNvPr id="34831" name="Text Box 17"/>
              <p:cNvSpPr txBox="1">
                <a:spLocks noChangeArrowheads="1"/>
              </p:cNvSpPr>
              <p:nvPr/>
            </p:nvSpPr>
            <p:spPr bwMode="auto">
              <a:xfrm>
                <a:off x="1839" y="2466"/>
                <a:ext cx="672" cy="59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32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latinLnBrk="1">
                  <a:defRPr/>
                </a:pPr>
                <a:r>
                  <a:rPr kumimoji="1" lang="en-US" altLang="zh-CN" sz="2800">
                    <a:solidFill>
                      <a:srgbClr val="003399"/>
                    </a:solidFill>
                    <a:latin typeface="Times New Roman" panose="02020603050405020304" charset="0"/>
                    <a:ea typeface="Gulim" charset="0"/>
                    <a:cs typeface="Gulim" charset="0"/>
                  </a:rPr>
                  <a:t>t</a:t>
                </a:r>
                <a:r>
                  <a:rPr kumimoji="1" lang="en-US" altLang="zh-CN" sz="2400">
                    <a:solidFill>
                      <a:srgbClr val="003399"/>
                    </a:solidFill>
                    <a:latin typeface="Times New Roman" panose="02020603050405020304" charset="0"/>
                    <a:ea typeface="Gulim" charset="0"/>
                    <a:cs typeface="Gulim" charset="0"/>
                  </a:rPr>
                  <a:t>ype</a:t>
                </a:r>
                <a:endParaRPr kumimoji="1" lang="en-US" altLang="ko-KR" sz="2400">
                  <a:solidFill>
                    <a:srgbClr val="003399"/>
                  </a:solidFill>
                  <a:latin typeface="Times New Roman" panose="02020603050405020304" charset="0"/>
                  <a:ea typeface="Gulim" charset="0"/>
                  <a:cs typeface="Gulim" charset="0"/>
                </a:endParaRPr>
              </a:p>
            </p:txBody>
          </p:sp>
        </p:grpSp>
      </p:grpSp>
      <p:pic>
        <p:nvPicPr>
          <p:cNvPr id="58376" name="Picture 2" descr="D:\ppt\ppt模板\PPT动画素材之动画按钮--PPT素材，PPT背景，PPT图片.files\20071202210749655.gif">
            <a:hlinkClick r:id="rId2" action="ppaction://hlinksldjump"/>
          </p:cNvPr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6513" y="6381750"/>
            <a:ext cx="714376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90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90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902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90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0211" grpId="0" autoUpdateAnimBg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 b="0">
                <a:solidFill>
                  <a:schemeClr val="tx1"/>
                </a:solidFill>
              </a:rPr>
              <a:t>C程序设计快速进阶大学教程</a:t>
            </a:r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18435" name="日期占位符 4"/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C75F4708-6CDB-0441-A827-7567AE56BF9E}" type="datetime1">
              <a:rPr lang="zh-CN" altLang="en-US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1843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B36AC7DA-4D7D-FA4B-92DA-310BA0095B78}" type="slidenum">
              <a:rPr lang="en-US" altLang="zh-CN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Times New Roman" panose="02020603050405020304" charset="0"/>
              </a:rPr>
              <a:t>本章导学</a:t>
            </a:r>
            <a:endParaRPr lang="zh-CN" altLang="en-US" dirty="0">
              <a:latin typeface="Times New Roman" panose="02020603050405020304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116013" y="1125538"/>
          <a:ext cx="7632700" cy="4678363"/>
        </p:xfrm>
        <a:graphic>
          <a:graphicData uri="http://schemas.openxmlformats.org/drawingml/2006/table">
            <a:tbl>
              <a:tblPr/>
              <a:tblGrid>
                <a:gridCol w="1937268"/>
                <a:gridCol w="2574648"/>
                <a:gridCol w="1560392"/>
                <a:gridCol w="1560392"/>
              </a:tblGrid>
              <a:tr h="746058">
                <a:tc>
                  <a:txBody>
                    <a:bodyPr/>
                    <a:lstStyle/>
                    <a:p>
                      <a:pPr marL="0" marR="0" lvl="0" indent="0" algn="ctr" defTabSz="1082675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本章要点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1928" marR="121928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68F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2675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知识点分布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1928" marR="121928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68F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2675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教学要求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1928" marR="121928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68F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82675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学习形式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1928" marR="121928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68FCE"/>
                    </a:solidFill>
                  </a:tcPr>
                </a:tc>
              </a:tr>
              <a:tr h="1005940"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C 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语言要素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1928" marR="121928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B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字符集与语句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0" marR="0" lvl="1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标识符与关键字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1928" marR="121928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B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记忆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0" marR="0" lvl="1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掌握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1928" marR="121928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B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自学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0" marR="0" lvl="1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上机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1928" marR="121928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BED"/>
                    </a:solidFill>
                  </a:tcPr>
                </a:tc>
              </a:tr>
              <a:tr h="1005940"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数据类型 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1928" marR="121928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E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变量与常量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0" marR="0" lvl="1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基本类</a:t>
                      </a:r>
                      <a:r>
                        <a:rPr kumimoji="0" 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型数据</a:t>
                      </a:r>
                      <a:endParaRPr kumimoji="0" 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1928" marR="121928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E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重点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0" marR="0" lvl="1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理解掌握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1928" marR="121928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E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讲解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0" marR="0" lvl="1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作业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1928" marR="121928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EF6"/>
                    </a:solidFill>
                  </a:tcPr>
                </a:tc>
              </a:tr>
              <a:tr h="1005940"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I/O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操作 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1928" marR="121928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B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常用格式化输出</a:t>
                      </a:r>
                      <a:endParaRPr kumimoji="0" 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0" marR="0" lvl="1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常用格式化输入</a:t>
                      </a:r>
                      <a:endParaRPr kumimoji="0" 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1928" marR="121928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B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难点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0" marR="0" lvl="1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掌握应用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1928" marR="121928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B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讲解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0" marR="0" lvl="1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作业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1928" marR="121928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BED"/>
                    </a:solidFill>
                  </a:tcPr>
                </a:tc>
              </a:tr>
              <a:tr h="914485"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编程错误 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21928" marR="121928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E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语法错误与警告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0" marR="0" lvl="1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运行异常与逻辑错误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1928" marR="121928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E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理解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0" marR="0" lvl="1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掌握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1928" marR="121928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E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自学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0" marR="0" lvl="1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上机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21928" marR="121928" marT="45698" marB="4569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EF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 b="0">
                <a:solidFill>
                  <a:schemeClr val="tx1"/>
                </a:solidFill>
              </a:rPr>
              <a:t>C程序设计快速进阶大学教程</a:t>
            </a:r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35843" name="日期占位符 2"/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40B57F93-80AC-754C-ADCD-64E25EF31541}" type="datetime1">
              <a:rPr lang="zh-CN" altLang="en-US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5D86EE86-7BAF-BA40-AE6F-CF66164F90B3}" type="slidenum">
              <a:rPr lang="en-US" altLang="zh-CN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35845" name="Rectangle 2"/>
          <p:cNvSpPr>
            <a:spLocks noChangeArrowheads="1"/>
          </p:cNvSpPr>
          <p:nvPr/>
        </p:nvSpPr>
        <p:spPr bwMode="auto">
          <a:xfrm>
            <a:off x="755650" y="836613"/>
            <a:ext cx="8316913" cy="5256212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609600" indent="-609600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Char char="Ø"/>
              <a:defRPr/>
            </a:pPr>
            <a:r>
              <a:rPr kumimoji="1" lang="zh-CN" altLang="en-US" sz="3200" dirty="0">
                <a:solidFill>
                  <a:srgbClr val="0000CC"/>
                </a:solidFill>
              </a:rPr>
              <a:t>变量值的存储 </a:t>
            </a:r>
            <a:endParaRPr kumimoji="1" lang="zh-CN" altLang="en-US" sz="3200" dirty="0">
              <a:solidFill>
                <a:srgbClr val="0000CC"/>
              </a:solidFill>
            </a:endParaRPr>
          </a:p>
          <a:p>
            <a:pPr marL="609600" indent="-609600"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Char char="Ð"/>
              <a:defRPr/>
            </a:pPr>
            <a:r>
              <a:rPr kumimoji="1" lang="zh-CN" altLang="en-US" sz="2400" dirty="0"/>
              <a:t>数据存放在变量所对应的</a:t>
            </a:r>
            <a:r>
              <a:rPr kumimoji="1" lang="zh-CN" altLang="en-US" sz="2400" dirty="0">
                <a:solidFill>
                  <a:srgbClr val="800000"/>
                </a:solidFill>
              </a:rPr>
              <a:t>内存</a:t>
            </a:r>
            <a:r>
              <a:rPr kumimoji="1" lang="zh-CN" altLang="en-US" sz="2400" dirty="0"/>
              <a:t>空间里</a:t>
            </a:r>
            <a:endParaRPr kumimoji="1" lang="zh-CN" altLang="en-US" sz="2400" dirty="0"/>
          </a:p>
          <a:p>
            <a:pPr marL="609600" indent="-609600"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Char char="Ð"/>
              <a:defRPr/>
            </a:pPr>
            <a:r>
              <a:rPr kumimoji="1" lang="zh-CN" sz="2400" dirty="0"/>
              <a:t>变量的初始化</a:t>
            </a:r>
            <a:r>
              <a:rPr kumimoji="1" lang="zh-CN" altLang="en-US" sz="2400" dirty="0"/>
              <a:t>，</a:t>
            </a:r>
            <a:r>
              <a:rPr kumimoji="1" lang="zh-CN" sz="2400" dirty="0"/>
              <a:t>变量的值也可在定义</a:t>
            </a:r>
            <a:r>
              <a:rPr kumimoji="1" lang="zh-CN" altLang="en-US" sz="2400" dirty="0"/>
              <a:t>后</a:t>
            </a:r>
            <a:r>
              <a:rPr kumimoji="1" lang="zh-CN" sz="2400" dirty="0"/>
              <a:t>获得</a:t>
            </a:r>
            <a:r>
              <a:rPr kumimoji="1" lang="en-US" altLang="zh-CN" sz="2400" dirty="0"/>
              <a:t>;</a:t>
            </a:r>
            <a:endParaRPr kumimoji="1" lang="en-US" altLang="zh-CN" sz="2400" dirty="0"/>
          </a:p>
          <a:p>
            <a:pPr>
              <a:spcBef>
                <a:spcPct val="20000"/>
              </a:spcBef>
              <a:buClr>
                <a:srgbClr val="0000CC"/>
              </a:buClr>
              <a:defRPr/>
            </a:pPr>
            <a:r>
              <a:rPr kumimoji="1" lang="en-US" altLang="zh-CN" sz="2400" dirty="0"/>
              <a:t>       </a:t>
            </a:r>
            <a:r>
              <a:rPr kumimoji="1" lang="zh-CN" altLang="en-US" sz="2400" dirty="0"/>
              <a:t>  </a:t>
            </a:r>
            <a:endParaRPr kumimoji="1" lang="zh-CN" altLang="en-US" sz="2400" dirty="0"/>
          </a:p>
          <a:p>
            <a:pPr>
              <a:spcBef>
                <a:spcPct val="20000"/>
              </a:spcBef>
              <a:buClr>
                <a:srgbClr val="0000CC"/>
              </a:buClr>
              <a:defRPr/>
            </a:pPr>
            <a:r>
              <a:rPr kumimoji="1" lang="en-US" altLang="zh-CN" sz="2400" b="0" dirty="0"/>
              <a:t>    </a:t>
            </a:r>
            <a:r>
              <a:rPr kumimoji="1" lang="en-US" altLang="zh-CN" sz="800" b="0" dirty="0"/>
              <a:t> </a:t>
            </a:r>
            <a:endParaRPr kumimoji="1" lang="en-US" altLang="zh-CN" sz="2000" b="0" dirty="0">
              <a:latin typeface="Times New Roman" panose="02020603050405020304" charset="0"/>
            </a:endParaRPr>
          </a:p>
          <a:p>
            <a:pPr marL="609600" indent="-609600">
              <a:spcBef>
                <a:spcPct val="20000"/>
              </a:spcBef>
              <a:buClr>
                <a:srgbClr val="0000CC"/>
              </a:buClr>
              <a:buFontTx/>
              <a:buChar char="•"/>
              <a:defRPr/>
            </a:pPr>
            <a:endParaRPr kumimoji="1" lang="en-US" altLang="zh-CN" sz="2400" dirty="0">
              <a:latin typeface="Times New Roman" panose="02020603050405020304" charset="0"/>
            </a:endParaRPr>
          </a:p>
          <a:p>
            <a:pPr marL="609600" indent="-609600"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Char char="Ð"/>
              <a:defRPr/>
            </a:pPr>
            <a:endParaRPr kumimoji="1" lang="en-US" altLang="zh-CN" sz="2400" dirty="0">
              <a:latin typeface="Times New Roman" panose="02020603050405020304" charset="0"/>
            </a:endParaRPr>
          </a:p>
          <a:p>
            <a:pPr marL="609600" indent="-609600"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None/>
              <a:defRPr/>
            </a:pPr>
            <a:endParaRPr kumimoji="1" lang="en-US" altLang="zh-CN" sz="2400" dirty="0"/>
          </a:p>
        </p:txBody>
      </p:sp>
      <p:sp>
        <p:nvSpPr>
          <p:cNvPr id="35846" name="Rectangle 3"/>
          <p:cNvSpPr>
            <a:spLocks noChangeArrowheads="1"/>
          </p:cNvSpPr>
          <p:nvPr/>
        </p:nvSpPr>
        <p:spPr bwMode="gray">
          <a:xfrm>
            <a:off x="395288" y="188913"/>
            <a:ext cx="827405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4000">
                <a:solidFill>
                  <a:srgbClr val="CC3300"/>
                </a:solidFill>
              </a:rPr>
              <a:t>5.2.2 </a:t>
            </a:r>
            <a:r>
              <a:rPr lang="zh-CN" altLang="en-US" sz="4000">
                <a:solidFill>
                  <a:srgbClr val="CC3300"/>
                </a:solidFill>
              </a:rPr>
              <a:t>变量</a:t>
            </a:r>
            <a:endParaRPr lang="zh-CN" altLang="en-US" sz="4000">
              <a:solidFill>
                <a:srgbClr val="CC3300"/>
              </a:solidFill>
            </a:endParaRPr>
          </a:p>
        </p:txBody>
      </p:sp>
      <p:pic>
        <p:nvPicPr>
          <p:cNvPr id="60422" name="Picture 2" descr="D:\ppt\ppt模板\PPT动画素材之动画按钮--PPT素材，PPT背景，PPT图片.files\20071202210749655.gif">
            <a:hlinkClick r:id="rId1" action="ppaction://hlinksldjump"/>
          </p:cNvPr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6513" y="6381750"/>
            <a:ext cx="714376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23" name="Picture 5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349500"/>
            <a:ext cx="6049962" cy="4127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424" name="Group 7"/>
          <p:cNvGrpSpPr/>
          <p:nvPr/>
        </p:nvGrpSpPr>
        <p:grpSpPr bwMode="auto">
          <a:xfrm>
            <a:off x="6523038" y="20638"/>
            <a:ext cx="2620962" cy="1727200"/>
            <a:chOff x="2832" y="1371"/>
            <a:chExt cx="2316" cy="1968"/>
          </a:xfrm>
        </p:grpSpPr>
        <p:sp>
          <p:nvSpPr>
            <p:cNvPr id="35850" name="Oval 8"/>
            <p:cNvSpPr>
              <a:spLocks noChangeArrowheads="1"/>
            </p:cNvSpPr>
            <p:nvPr/>
          </p:nvSpPr>
          <p:spPr bwMode="auto">
            <a:xfrm>
              <a:off x="3204" y="1850"/>
              <a:ext cx="1488" cy="1489"/>
            </a:xfrm>
            <a:prstGeom prst="ellipse">
              <a:avLst/>
            </a:prstGeom>
            <a:noFill/>
            <a:ln w="50800">
              <a:solidFill>
                <a:schemeClr val="folHlink"/>
              </a:solidFill>
              <a:prstDash val="sysDot"/>
              <a:rou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/>
            </a:p>
          </p:txBody>
        </p:sp>
        <p:grpSp>
          <p:nvGrpSpPr>
            <p:cNvPr id="60427" name="Group 9"/>
            <p:cNvGrpSpPr/>
            <p:nvPr/>
          </p:nvGrpSpPr>
          <p:grpSpPr bwMode="auto">
            <a:xfrm>
              <a:off x="3415" y="1371"/>
              <a:ext cx="1079" cy="912"/>
              <a:chOff x="2296" y="1200"/>
              <a:chExt cx="1079" cy="912"/>
            </a:xfrm>
          </p:grpSpPr>
          <p:sp>
            <p:nvSpPr>
              <p:cNvPr id="35858" name="Oval 10"/>
              <p:cNvSpPr>
                <a:spLocks noChangeArrowheads="1"/>
              </p:cNvSpPr>
              <p:nvPr/>
            </p:nvSpPr>
            <p:spPr bwMode="gray">
              <a:xfrm>
                <a:off x="2375" y="1200"/>
                <a:ext cx="912" cy="91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path path="rect">
                  <a:fillToRect r="100000" b="100000"/>
                </a:path>
              </a:gradFill>
              <a:ln w="9525">
                <a:round/>
              </a:ln>
              <a:effectLst/>
              <a:scene3d>
                <a:camera prst="legacyPerspectiveFront">
                  <a:rot lat="20099991" lon="20099991" rev="0"/>
                </a:camera>
                <a:lightRig rig="legacyFlat2" dir="t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 latinLnBrk="1">
                  <a:defRPr/>
                </a:pPr>
                <a:endParaRPr kumimoji="1" lang="ko-KR" altLang="en-US" sz="3600">
                  <a:solidFill>
                    <a:srgbClr val="003399"/>
                  </a:solidFill>
                  <a:latin typeface="Times New Roman" panose="02020603050405020304" charset="0"/>
                  <a:ea typeface="Gulim" charset="0"/>
                  <a:cs typeface="Gulim" charset="0"/>
                </a:endParaRPr>
              </a:p>
            </p:txBody>
          </p:sp>
          <p:sp>
            <p:nvSpPr>
              <p:cNvPr id="60435" name="Text Box 11"/>
              <p:cNvSpPr txBox="1">
                <a:spLocks noChangeArrowheads="1"/>
              </p:cNvSpPr>
              <p:nvPr/>
            </p:nvSpPr>
            <p:spPr bwMode="auto">
              <a:xfrm>
                <a:off x="2298" y="1473"/>
                <a:ext cx="1079" cy="59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latinLnBrk="1"/>
                <a:r>
                  <a:rPr kumimoji="1" lang="en-US" altLang="zh-CN" sz="2800">
                    <a:solidFill>
                      <a:srgbClr val="3A65D3"/>
                    </a:solidFill>
                    <a:latin typeface="Times New Roman" panose="02020603050405020304" charset="0"/>
                    <a:ea typeface="Gulim" charset="0"/>
                    <a:cs typeface="Gulim" charset="0"/>
                  </a:rPr>
                  <a:t>name</a:t>
                </a:r>
                <a:endParaRPr kumimoji="1" lang="en-US" altLang="ko-KR" sz="2800">
                  <a:solidFill>
                    <a:srgbClr val="3A65D3"/>
                  </a:solidFill>
                  <a:latin typeface="Times New Roman" panose="02020603050405020304" charset="0"/>
                  <a:ea typeface="Gulim" charset="0"/>
                  <a:cs typeface="Gulim" charset="0"/>
                </a:endParaRPr>
              </a:p>
            </p:txBody>
          </p:sp>
        </p:grpSp>
        <p:grpSp>
          <p:nvGrpSpPr>
            <p:cNvPr id="60428" name="Group 12"/>
            <p:cNvGrpSpPr/>
            <p:nvPr/>
          </p:nvGrpSpPr>
          <p:grpSpPr bwMode="auto">
            <a:xfrm>
              <a:off x="2832" y="2364"/>
              <a:ext cx="912" cy="912"/>
              <a:chOff x="1713" y="2193"/>
              <a:chExt cx="912" cy="912"/>
            </a:xfrm>
          </p:grpSpPr>
          <p:sp>
            <p:nvSpPr>
              <p:cNvPr id="35856" name="Oval 13"/>
              <p:cNvSpPr>
                <a:spLocks noChangeArrowheads="1"/>
              </p:cNvSpPr>
              <p:nvPr/>
            </p:nvSpPr>
            <p:spPr bwMode="gray">
              <a:xfrm>
                <a:off x="1713" y="2193"/>
                <a:ext cx="912" cy="91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path path="rect">
                  <a:fillToRect r="100000" b="100000"/>
                </a:path>
              </a:gradFill>
              <a:ln w="9525">
                <a:round/>
              </a:ln>
              <a:effectLst/>
              <a:scene3d>
                <a:camera prst="legacyPerspectiveFront">
                  <a:rot lat="20099991" lon="20099991" rev="0"/>
                </a:camera>
                <a:lightRig rig="legacyFlat2" dir="t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 latinLnBrk="1">
                  <a:defRPr/>
                </a:pPr>
                <a:endParaRPr kumimoji="1" lang="ko-KR" altLang="en-US" sz="3600">
                  <a:solidFill>
                    <a:srgbClr val="003399"/>
                  </a:solidFill>
                  <a:latin typeface="Times New Roman" panose="02020603050405020304" charset="0"/>
                  <a:ea typeface="Gulim" charset="0"/>
                  <a:cs typeface="Gulim" charset="0"/>
                </a:endParaRPr>
              </a:p>
            </p:txBody>
          </p:sp>
          <p:sp>
            <p:nvSpPr>
              <p:cNvPr id="35857" name="Text Box 14"/>
              <p:cNvSpPr txBox="1">
                <a:spLocks noChangeArrowheads="1"/>
              </p:cNvSpPr>
              <p:nvPr/>
            </p:nvSpPr>
            <p:spPr bwMode="auto">
              <a:xfrm>
                <a:off x="1786" y="2524"/>
                <a:ext cx="776" cy="5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32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latinLnBrk="1">
                  <a:defRPr/>
                </a:pPr>
                <a:r>
                  <a:rPr kumimoji="1" lang="en-US" altLang="zh-CN" sz="2400">
                    <a:solidFill>
                      <a:srgbClr val="FF0000"/>
                    </a:solidFill>
                    <a:latin typeface="Times New Roman" panose="02020603050405020304" charset="0"/>
                    <a:ea typeface="Gulim" charset="0"/>
                    <a:cs typeface="Gulim" charset="0"/>
                  </a:rPr>
                  <a:t>value</a:t>
                </a:r>
                <a:endParaRPr kumimoji="1" lang="en-US" altLang="ko-KR" sz="2400">
                  <a:solidFill>
                    <a:srgbClr val="FF0000"/>
                  </a:solidFill>
                  <a:latin typeface="Times New Roman" panose="02020603050405020304" charset="0"/>
                  <a:ea typeface="Gulim" charset="0"/>
                  <a:cs typeface="Gulim" charset="0"/>
                </a:endParaRPr>
              </a:p>
            </p:txBody>
          </p:sp>
        </p:grpSp>
        <p:grpSp>
          <p:nvGrpSpPr>
            <p:cNvPr id="60429" name="Group 15"/>
            <p:cNvGrpSpPr/>
            <p:nvPr/>
          </p:nvGrpSpPr>
          <p:grpSpPr bwMode="auto">
            <a:xfrm>
              <a:off x="4236" y="2379"/>
              <a:ext cx="912" cy="912"/>
              <a:chOff x="1713" y="2193"/>
              <a:chExt cx="912" cy="912"/>
            </a:xfrm>
          </p:grpSpPr>
          <p:sp>
            <p:nvSpPr>
              <p:cNvPr id="35854" name="Oval 16"/>
              <p:cNvSpPr>
                <a:spLocks noChangeArrowheads="1"/>
              </p:cNvSpPr>
              <p:nvPr/>
            </p:nvSpPr>
            <p:spPr bwMode="gray">
              <a:xfrm>
                <a:off x="1713" y="2193"/>
                <a:ext cx="912" cy="91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path path="rect">
                  <a:fillToRect r="100000" b="100000"/>
                </a:path>
              </a:gradFill>
              <a:ln w="9525">
                <a:round/>
              </a:ln>
              <a:effectLst/>
              <a:scene3d>
                <a:camera prst="legacyPerspectiveFront">
                  <a:rot lat="20099991" lon="20099991" rev="0"/>
                </a:camera>
                <a:lightRig rig="legacyFlat2" dir="t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 latinLnBrk="1">
                  <a:defRPr/>
                </a:pPr>
                <a:endParaRPr kumimoji="1" lang="ko-KR" altLang="en-US" sz="3600">
                  <a:solidFill>
                    <a:srgbClr val="003399"/>
                  </a:solidFill>
                  <a:latin typeface="Times New Roman" panose="02020603050405020304" charset="0"/>
                  <a:ea typeface="Gulim" charset="0"/>
                  <a:cs typeface="Gulim" charset="0"/>
                </a:endParaRPr>
              </a:p>
            </p:txBody>
          </p:sp>
          <p:sp>
            <p:nvSpPr>
              <p:cNvPr id="35855" name="Text Box 17"/>
              <p:cNvSpPr txBox="1">
                <a:spLocks noChangeArrowheads="1"/>
              </p:cNvSpPr>
              <p:nvPr/>
            </p:nvSpPr>
            <p:spPr bwMode="auto">
              <a:xfrm>
                <a:off x="1839" y="2466"/>
                <a:ext cx="672" cy="59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32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latinLnBrk="1">
                  <a:defRPr/>
                </a:pPr>
                <a:r>
                  <a:rPr kumimoji="1" lang="en-US" altLang="zh-CN" sz="2800">
                    <a:solidFill>
                      <a:srgbClr val="003399"/>
                    </a:solidFill>
                    <a:latin typeface="Times New Roman" panose="02020603050405020304" charset="0"/>
                    <a:ea typeface="Gulim" charset="0"/>
                    <a:cs typeface="Gulim" charset="0"/>
                  </a:rPr>
                  <a:t>t</a:t>
                </a:r>
                <a:r>
                  <a:rPr kumimoji="1" lang="en-US" altLang="zh-CN" sz="2400">
                    <a:solidFill>
                      <a:srgbClr val="003399"/>
                    </a:solidFill>
                    <a:latin typeface="Times New Roman" panose="02020603050405020304" charset="0"/>
                    <a:ea typeface="Gulim" charset="0"/>
                    <a:cs typeface="Gulim" charset="0"/>
                  </a:rPr>
                  <a:t>ype</a:t>
                </a:r>
                <a:endParaRPr kumimoji="1" lang="en-US" altLang="ko-KR" sz="2400">
                  <a:solidFill>
                    <a:srgbClr val="003399"/>
                  </a:solidFill>
                  <a:latin typeface="Times New Roman" panose="02020603050405020304" charset="0"/>
                  <a:ea typeface="Gulim" charset="0"/>
                  <a:cs typeface="Gulim" charset="0"/>
                </a:endParaRPr>
              </a:p>
            </p:txBody>
          </p:sp>
        </p:grpSp>
      </p:grp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1476375" y="2708275"/>
            <a:ext cx="2447925" cy="13049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  <a:defRPr/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charset="0"/>
              </a:rPr>
              <a:t> </a:t>
            </a:r>
            <a:r>
              <a:rPr kumimoji="1" lang="en-US" altLang="zh-CN" sz="2400" dirty="0" err="1">
                <a:solidFill>
                  <a:schemeClr val="tx1"/>
                </a:solidFill>
                <a:latin typeface="Times New Roman" panose="02020603050405020304" charset="0"/>
              </a:rPr>
              <a:t>int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charset="0"/>
              </a:rPr>
              <a:t> a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charset="0"/>
              </a:rPr>
              <a:t>＝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charset="0"/>
              </a:rPr>
              <a:t> 10;  </a:t>
            </a:r>
            <a:endParaRPr kumimoji="1" lang="en-US" altLang="zh-CN" sz="2400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pPr eaLnBrk="0" hangingPunct="0">
              <a:lnSpc>
                <a:spcPct val="110000"/>
              </a:lnSpc>
              <a:defRPr/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charset="0"/>
              </a:rPr>
              <a:t> double b = 10.0;</a:t>
            </a:r>
            <a:endParaRPr kumimoji="1" lang="en-US" altLang="zh-CN" sz="2400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pPr eaLnBrk="0" hangingPunct="0">
              <a:lnSpc>
                <a:spcPct val="110000"/>
              </a:lnSpc>
              <a:defRPr/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charset="0"/>
              </a:rPr>
              <a:t> char c;   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charset="0"/>
              </a:rPr>
              <a:t>// 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charset="0"/>
              </a:rPr>
              <a:t>值？</a:t>
            </a:r>
            <a:endParaRPr kumimoji="1" lang="en-US" altLang="zh-CN" sz="2400" dirty="0">
              <a:solidFill>
                <a:srgbClr val="FF0000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 b="0">
                <a:solidFill>
                  <a:schemeClr val="tx1"/>
                </a:solidFill>
              </a:rPr>
              <a:t>C程序设计快速进阶大学教程</a:t>
            </a:r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29699" name="日期占位符 4"/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C509AAA3-D484-3242-A0C0-CCF25B8967E9}" type="datetime1">
              <a:rPr lang="zh-CN" altLang="en-US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2970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5A3773C2-DC61-C04C-9147-4A742955AAF4}" type="slidenum">
              <a:rPr lang="en-US" altLang="zh-CN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>
                <a:latin typeface="Arial" panose="020B0604020202020204" pitchFamily="34" charset="0"/>
              </a:rPr>
              <a:t>5.2 </a:t>
            </a:r>
            <a:r>
              <a:rPr lang="zh-CN" altLang="en-US" sz="3600">
                <a:latin typeface="Arial" panose="020B0604020202020204" pitchFamily="34" charset="0"/>
              </a:rPr>
              <a:t>数据类型</a:t>
            </a:r>
            <a:endParaRPr lang="zh-CN" altLang="en-US" sz="3600">
              <a:latin typeface="Arial" panose="020B0604020202020204" pitchFamily="34" charset="0"/>
            </a:endParaRPr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</p:nvPr>
        </p:nvGraphicFramePr>
        <p:xfrm>
          <a:off x="1260277" y="979488"/>
          <a:ext cx="5759995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9" name="椭圆 8"/>
          <p:cNvSpPr/>
          <p:nvPr/>
        </p:nvSpPr>
        <p:spPr>
          <a:xfrm>
            <a:off x="1259632" y="1124744"/>
            <a:ext cx="781507" cy="78150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20800" h="19050" prst="convex"/>
            <a:contourClr>
              <a:schemeClr val="bg1"/>
            </a:contourClr>
          </a:sp3d>
        </p:spPr>
        <p:style>
          <a:lnRef idx="1">
            <a:scrgbClr r="0" g="0" b="0"/>
          </a:lnRef>
          <a:fillRef idx="1">
            <a:scrgbClr r="0" g="0" b="0"/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椭圆 9"/>
          <p:cNvSpPr/>
          <p:nvPr/>
        </p:nvSpPr>
        <p:spPr>
          <a:xfrm>
            <a:off x="1691680" y="1999421"/>
            <a:ext cx="781507" cy="7815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20800" h="19050" prst="convex"/>
            <a:contourClr>
              <a:schemeClr val="bg1"/>
            </a:contourClr>
          </a:sp3d>
        </p:spPr>
        <p:style>
          <a:lnRef idx="1">
            <a:scrgbClr r="0" g="0" b="0"/>
          </a:lnRef>
          <a:fillRef idx="1">
            <a:scrgbClr r="0" g="0" b="0"/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椭圆 10"/>
          <p:cNvSpPr/>
          <p:nvPr/>
        </p:nvSpPr>
        <p:spPr>
          <a:xfrm>
            <a:off x="1990293" y="2780928"/>
            <a:ext cx="781507" cy="78150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20800" h="19050" prst="convex"/>
            <a:contourClr>
              <a:schemeClr val="bg1"/>
            </a:contourClr>
          </a:sp3d>
        </p:spPr>
        <p:style>
          <a:lnRef idx="1">
            <a:scrgbClr r="0" g="0" b="0"/>
          </a:lnRef>
          <a:fillRef idx="1">
            <a:scrgbClr r="0" g="0" b="0"/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椭圆 13"/>
          <p:cNvSpPr/>
          <p:nvPr/>
        </p:nvSpPr>
        <p:spPr>
          <a:xfrm>
            <a:off x="1907704" y="3645024"/>
            <a:ext cx="781507" cy="78150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20800" h="19050" prst="convex"/>
            <a:contourClr>
              <a:schemeClr val="bg1"/>
            </a:contourClr>
          </a:sp3d>
        </p:spPr>
        <p:style>
          <a:lnRef idx="1">
            <a:scrgbClr r="0" g="0" b="0"/>
          </a:lnRef>
          <a:fillRef idx="1">
            <a:scrgbClr r="0" g="0" b="0"/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椭圆 14"/>
          <p:cNvSpPr/>
          <p:nvPr/>
        </p:nvSpPr>
        <p:spPr>
          <a:xfrm>
            <a:off x="1691680" y="4509901"/>
            <a:ext cx="781507" cy="78150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20800" h="19050" prst="convex"/>
            <a:contourClr>
              <a:schemeClr val="bg1"/>
            </a:contourClr>
          </a:sp3d>
        </p:spPr>
        <p:style>
          <a:lnRef idx="1">
            <a:scrgbClr r="0" g="0" b="0"/>
          </a:lnRef>
          <a:fillRef idx="1">
            <a:scrgbClr r="0" g="0" b="0"/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椭圆 15"/>
          <p:cNvSpPr/>
          <p:nvPr/>
        </p:nvSpPr>
        <p:spPr>
          <a:xfrm>
            <a:off x="1270213" y="5301208"/>
            <a:ext cx="781507" cy="78150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20800" h="19050" prst="convex"/>
            <a:contourClr>
              <a:schemeClr val="bg1"/>
            </a:contourClr>
          </a:sp3d>
        </p:spPr>
        <p:style>
          <a:lnRef idx="1">
            <a:scrgbClr r="0" g="0" b="0"/>
          </a:lnRef>
          <a:fillRef idx="1">
            <a:scrgbClr r="0" g="0" b="0"/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62488" name="Picture 2" descr="D:\ppt\ppt模板\PPT动画素材之动画按钮--PPT素材，PPT背景，PPT图片.files\20071202210758308.gif">
            <a:hlinkClick r:id="rId6" action="ppaction://hlinksldjump"/>
          </p:cNvPr>
          <p:cNvPicPr>
            <a:picLocks noChangeAspect="1" noChangeArrowheads="1" noCrop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163" y="6453188"/>
            <a:ext cx="571500" cy="238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Group 8"/>
          <p:cNvGrpSpPr/>
          <p:nvPr/>
        </p:nvGrpSpPr>
        <p:grpSpPr bwMode="auto">
          <a:xfrm>
            <a:off x="5508625" y="1670050"/>
            <a:ext cx="3775075" cy="3122613"/>
            <a:chOff x="3878" y="-82"/>
            <a:chExt cx="2378" cy="1967"/>
          </a:xfrm>
        </p:grpSpPr>
        <p:pic>
          <p:nvPicPr>
            <p:cNvPr id="18" name="Picture 5" descr="http://www.tw.zjut.edu.cn/news.asp?id=200804161929276380">
              <a:hlinkClick r:id="rId8"/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" y="-82"/>
              <a:ext cx="516" cy="5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pic>
        <p:sp>
          <p:nvSpPr>
            <p:cNvPr id="19" name="Rectangle 6"/>
            <p:cNvSpPr>
              <a:spLocks noChangeArrowheads="1"/>
            </p:cNvSpPr>
            <p:nvPr/>
          </p:nvSpPr>
          <p:spPr bwMode="auto">
            <a:xfrm>
              <a:off x="3878" y="470"/>
              <a:ext cx="2378" cy="141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kumimoji="1" lang="zh-CN" altLang="en-US" sz="2800" b="0" dirty="0"/>
                <a:t>常量与变量的区别？</a:t>
              </a:r>
              <a:endParaRPr kumimoji="1" lang="zh-CN" altLang="en-US" sz="2800" b="0" dirty="0"/>
            </a:p>
            <a:p>
              <a:pPr>
                <a:defRPr/>
              </a:pPr>
              <a:endParaRPr kumimoji="1" lang="zh-CN" altLang="en-US" sz="2800" b="0" dirty="0"/>
            </a:p>
            <a:p>
              <a:pPr>
                <a:defRPr/>
              </a:pPr>
              <a:r>
                <a:rPr kumimoji="1" lang="zh-CN" altLang="en-US" sz="2800" b="0" dirty="0"/>
                <a:t>常量是否有类型？</a:t>
              </a:r>
              <a:endParaRPr kumimoji="1" lang="zh-CN" altLang="en-US" sz="2800" b="0" dirty="0"/>
            </a:p>
            <a:p>
              <a:pPr>
                <a:defRPr/>
              </a:pPr>
              <a:r>
                <a:rPr kumimoji="1" lang="zh-CN" altLang="en-US" sz="2800" b="0" dirty="0"/>
                <a:t>常量是否有存储空间？</a:t>
              </a:r>
              <a:endParaRPr kumimoji="1" lang="zh-CN" altLang="en-US" sz="2800" b="0" dirty="0"/>
            </a:p>
            <a:p>
              <a:pPr>
                <a:defRPr/>
              </a:pPr>
              <a:r>
                <a:rPr kumimoji="1" lang="zh-CN" altLang="en-US" sz="2800" b="0" dirty="0"/>
                <a:t>符号常量的作用？</a:t>
              </a:r>
              <a:endParaRPr kumimoji="1" lang="zh-CN" altLang="en-US" sz="2800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 b="0">
                <a:solidFill>
                  <a:schemeClr val="tx1"/>
                </a:solidFill>
              </a:rPr>
              <a:t>C程序设计快速进阶大学教程</a:t>
            </a:r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36867" name="日期占位符 2"/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44D72F49-BDB9-C343-9F20-C5F100361C8C}" type="datetime1">
              <a:rPr lang="zh-CN" altLang="en-US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E0B10934-8202-7747-9241-4FE1A0786372}" type="slidenum">
              <a:rPr lang="en-US" altLang="zh-CN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995330" name="Rectangle 2"/>
          <p:cNvSpPr>
            <a:spLocks noChangeArrowheads="1"/>
          </p:cNvSpPr>
          <p:nvPr/>
        </p:nvSpPr>
        <p:spPr bwMode="auto">
          <a:xfrm>
            <a:off x="827088" y="981075"/>
            <a:ext cx="8137525" cy="525621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609600" indent="-609600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Char char="Ø"/>
              <a:defRPr/>
            </a:pPr>
            <a:r>
              <a:rPr lang="zh-CN" altLang="en-US" sz="2800"/>
              <a:t>程序执行过程中，常量的值始终不改变。</a:t>
            </a:r>
            <a:endParaRPr lang="zh-CN" altLang="en-US" sz="2800"/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Char char="Ø"/>
              <a:defRPr/>
            </a:pPr>
            <a:r>
              <a:rPr lang="zh-CN" altLang="en-US" sz="2800"/>
              <a:t>常量分为直接常量和符号常量。</a:t>
            </a:r>
            <a:endParaRPr lang="zh-CN" altLang="en-US" sz="2800"/>
          </a:p>
          <a:p>
            <a:pPr marL="609600" indent="-609600">
              <a:lnSpc>
                <a:spcPct val="13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Char char="Ð"/>
              <a:defRPr/>
            </a:pPr>
            <a:endParaRPr lang="zh-CN" altLang="en-US" sz="1000"/>
          </a:p>
          <a:p>
            <a:pPr marL="609600" indent="-609600">
              <a:lnSpc>
                <a:spcPct val="13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Char char="Ð"/>
              <a:defRPr/>
            </a:pPr>
            <a:endParaRPr lang="zh-CN" altLang="en-US" sz="2800"/>
          </a:p>
          <a:p>
            <a:pPr marL="609600" indent="-609600">
              <a:lnSpc>
                <a:spcPct val="13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Char char="Ð"/>
              <a:defRPr/>
            </a:pPr>
            <a:r>
              <a:rPr lang="zh-CN" altLang="en-US" sz="2800">
                <a:solidFill>
                  <a:srgbClr val="0000CC"/>
                </a:solidFill>
              </a:rPr>
              <a:t>直接常量</a:t>
            </a:r>
            <a:r>
              <a:rPr lang="en-US" altLang="zh-CN" sz="2800"/>
              <a:t>/</a:t>
            </a:r>
            <a:r>
              <a:rPr lang="zh-CN" altLang="en-US" sz="2800">
                <a:solidFill>
                  <a:srgbClr val="0000CC"/>
                </a:solidFill>
              </a:rPr>
              <a:t>字面常量</a:t>
            </a:r>
            <a:endParaRPr lang="zh-CN" altLang="en-US" sz="2800">
              <a:solidFill>
                <a:srgbClr val="0000CC"/>
              </a:solidFill>
            </a:endParaRPr>
          </a:p>
          <a:p>
            <a:pPr marL="609600" indent="-609600">
              <a:lnSpc>
                <a:spcPct val="13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None/>
              <a:defRPr/>
            </a:pPr>
            <a:r>
              <a:rPr lang="zh-CN" altLang="en-US" sz="2800"/>
              <a:t>     </a:t>
            </a:r>
            <a:r>
              <a:rPr lang="en-US" altLang="zh-CN" sz="2400">
                <a:latin typeface="Times New Roman" panose="02020603050405020304" charset="0"/>
              </a:rPr>
              <a:t>1998</a:t>
            </a:r>
            <a:r>
              <a:rPr lang="zh-CN" altLang="en-US" sz="2400">
                <a:latin typeface="Times New Roman" panose="02020603050405020304" charset="0"/>
              </a:rPr>
              <a:t>、</a:t>
            </a:r>
            <a:r>
              <a:rPr lang="en-US" altLang="zh-CN" sz="2400">
                <a:latin typeface="Times New Roman" panose="02020603050405020304" charset="0"/>
              </a:rPr>
              <a:t>0</a:t>
            </a:r>
            <a:r>
              <a:rPr lang="zh-CN" altLang="en-US" sz="2400">
                <a:latin typeface="Times New Roman" panose="02020603050405020304" charset="0"/>
              </a:rPr>
              <a:t>、</a:t>
            </a:r>
            <a:r>
              <a:rPr lang="en-US" altLang="zh-CN" sz="2400">
                <a:latin typeface="Times New Roman" panose="02020603050405020304" charset="0"/>
              </a:rPr>
              <a:t>-3</a:t>
            </a:r>
            <a:r>
              <a:rPr lang="zh-CN" altLang="en-US" sz="2400">
                <a:latin typeface="Times New Roman" panose="02020603050405020304" charset="0"/>
              </a:rPr>
              <a:t>；</a:t>
            </a:r>
            <a:r>
              <a:rPr lang="en-US" altLang="zh-CN" sz="2400">
                <a:latin typeface="Times New Roman" panose="02020603050405020304" charset="0"/>
              </a:rPr>
              <a:t>3.14</a:t>
            </a:r>
            <a:r>
              <a:rPr lang="zh-CN" altLang="en-US" sz="2400">
                <a:latin typeface="Times New Roman" panose="02020603050405020304" charset="0"/>
              </a:rPr>
              <a:t>、</a:t>
            </a:r>
            <a:r>
              <a:rPr lang="en-US" altLang="zh-CN" sz="2400">
                <a:latin typeface="Times New Roman" panose="02020603050405020304" charset="0"/>
              </a:rPr>
              <a:t>-1.23</a:t>
            </a:r>
            <a:r>
              <a:rPr lang="zh-CN" altLang="en-US" sz="2400">
                <a:latin typeface="Times New Roman" panose="02020603050405020304" charset="0"/>
              </a:rPr>
              <a:t>； ‘</a:t>
            </a:r>
            <a:r>
              <a:rPr lang="en-US" altLang="zh-CN" sz="2400">
                <a:latin typeface="Times New Roman" panose="02020603050405020304" charset="0"/>
              </a:rPr>
              <a:t>a’</a:t>
            </a:r>
            <a:r>
              <a:rPr lang="zh-CN" altLang="en-US" sz="2400">
                <a:latin typeface="Times New Roman" panose="02020603050405020304" charset="0"/>
              </a:rPr>
              <a:t>、‘</a:t>
            </a:r>
            <a:r>
              <a:rPr lang="en-US" altLang="zh-CN" sz="2400">
                <a:latin typeface="Times New Roman" panose="02020603050405020304" charset="0"/>
              </a:rPr>
              <a:t>+’</a:t>
            </a:r>
            <a:r>
              <a:rPr lang="zh-CN" altLang="en-US" sz="2400">
                <a:latin typeface="Times New Roman" panose="02020603050405020304" charset="0"/>
              </a:rPr>
              <a:t>和‘</a:t>
            </a:r>
            <a:r>
              <a:rPr lang="en-US" altLang="zh-CN" sz="2400">
                <a:latin typeface="Times New Roman" panose="02020603050405020304" charset="0"/>
              </a:rPr>
              <a:t>0’</a:t>
            </a:r>
            <a:r>
              <a:rPr lang="zh-CN" altLang="en-US" sz="2400">
                <a:latin typeface="Times New Roman" panose="02020603050405020304" charset="0"/>
              </a:rPr>
              <a:t>等。</a:t>
            </a:r>
            <a:endParaRPr lang="zh-CN" altLang="en-US" sz="2400">
              <a:latin typeface="Times New Roman" panose="02020603050405020304" charset="0"/>
            </a:endParaRPr>
          </a:p>
          <a:p>
            <a:pPr marL="609600" indent="-609600">
              <a:lnSpc>
                <a:spcPct val="13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None/>
              <a:defRPr/>
            </a:pPr>
            <a:r>
              <a:rPr lang="zh-CN" altLang="en-US" sz="2000">
                <a:latin typeface="Times New Roman" panose="02020603050405020304" charset="0"/>
              </a:rPr>
              <a:t>        </a:t>
            </a:r>
            <a:r>
              <a:rPr lang="zh-CN" altLang="en-US" sz="2400"/>
              <a:t>通常常量出现在表达式中和变量一起参与运算。</a:t>
            </a:r>
            <a:endParaRPr lang="zh-CN" altLang="en-US" sz="2400"/>
          </a:p>
          <a:p>
            <a:pPr marL="609600" indent="-609600">
              <a:lnSpc>
                <a:spcPct val="13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None/>
              <a:defRPr/>
            </a:pPr>
            <a:r>
              <a:rPr lang="zh-CN" altLang="en-US" sz="2400"/>
              <a:t>       和变量一样直接常量分为不同的类型，</a:t>
            </a:r>
            <a:endParaRPr lang="zh-CN" altLang="en-US" sz="2400"/>
          </a:p>
          <a:p>
            <a:pPr marL="609600" indent="-609600">
              <a:lnSpc>
                <a:spcPct val="13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None/>
              <a:defRPr/>
            </a:pPr>
            <a:r>
              <a:rPr lang="zh-CN" altLang="en-US" sz="2400"/>
              <a:t>       </a:t>
            </a:r>
            <a:r>
              <a:rPr lang="zh-CN" altLang="en-US" sz="2400" u="sng"/>
              <a:t>但是常量不存储在内存中。</a:t>
            </a:r>
            <a:endParaRPr lang="zh-CN" altLang="en-US" sz="1400" u="sng">
              <a:latin typeface="Times New Roman" panose="02020603050405020304" charset="0"/>
            </a:endParaRP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Char char="Ð"/>
              <a:defRPr/>
            </a:pPr>
            <a:endParaRPr lang="en-US" altLang="zh-CN" u="sng">
              <a:latin typeface="Times New Roman" panose="02020603050405020304" charset="0"/>
            </a:endParaRPr>
          </a:p>
        </p:txBody>
      </p:sp>
      <p:sp>
        <p:nvSpPr>
          <p:cNvPr id="36870" name="Rectangle 3"/>
          <p:cNvSpPr>
            <a:spLocks noChangeArrowheads="1"/>
          </p:cNvSpPr>
          <p:nvPr/>
        </p:nvSpPr>
        <p:spPr bwMode="gray">
          <a:xfrm>
            <a:off x="395288" y="188913"/>
            <a:ext cx="827405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4000">
                <a:solidFill>
                  <a:srgbClr val="CC3300"/>
                </a:solidFill>
              </a:rPr>
              <a:t>5.2.3 </a:t>
            </a:r>
            <a:r>
              <a:rPr lang="zh-CN" altLang="en-US" sz="4000">
                <a:solidFill>
                  <a:srgbClr val="CC3300"/>
                </a:solidFill>
              </a:rPr>
              <a:t>常量</a:t>
            </a:r>
            <a:endParaRPr lang="zh-CN" altLang="en-US" sz="4000">
              <a:solidFill>
                <a:srgbClr val="CC3300"/>
              </a:solidFill>
            </a:endParaRPr>
          </a:p>
        </p:txBody>
      </p:sp>
      <p:sp>
        <p:nvSpPr>
          <p:cNvPr id="36871" name="Rectangle 5"/>
          <p:cNvSpPr>
            <a:spLocks noChangeArrowheads="1"/>
          </p:cNvSpPr>
          <p:nvPr/>
        </p:nvSpPr>
        <p:spPr bwMode="auto">
          <a:xfrm>
            <a:off x="1547813" y="2133600"/>
            <a:ext cx="4608512" cy="831850"/>
          </a:xfrm>
          <a:prstGeom prst="rect">
            <a:avLst/>
          </a:prstGeom>
          <a:solidFill>
            <a:srgbClr val="FFFFCC"/>
          </a:solidFill>
          <a:ln w="9525">
            <a:solidFill>
              <a:srgbClr val="FF9900"/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kumimoji="1" lang="en-US" altLang="zh-CN" sz="2400">
                <a:latin typeface="Times New Roman" panose="02020603050405020304" charset="0"/>
              </a:rPr>
              <a:t>printf(“Hello!”);          </a:t>
            </a:r>
            <a:endParaRPr kumimoji="1" lang="en-US" altLang="zh-CN" sz="2400">
              <a:latin typeface="Times New Roman" panose="02020603050405020304" charset="0"/>
            </a:endParaRPr>
          </a:p>
          <a:p>
            <a:pPr eaLnBrk="0" hangingPunct="0">
              <a:defRPr/>
            </a:pPr>
            <a:r>
              <a:rPr kumimoji="1" lang="en-US" altLang="zh-CN" sz="2400">
                <a:latin typeface="Times New Roman" panose="02020603050405020304" charset="0"/>
              </a:rPr>
              <a:t>double pi = 3.1415926;       </a:t>
            </a:r>
            <a:endParaRPr kumimoji="1" lang="en-US" altLang="zh-CN" sz="2400">
              <a:latin typeface="Times New Roman" panose="02020603050405020304" charset="0"/>
            </a:endParaRPr>
          </a:p>
        </p:txBody>
      </p:sp>
      <p:pic>
        <p:nvPicPr>
          <p:cNvPr id="63495" name="Picture 2" descr="D:\ppt\ppt模板\PPT动画素材之动画按钮--PPT素材，PPT背景，PPT图片.files\20071202210749655.gif">
            <a:hlinkClick r:id="rId1" action="ppaction://hlinksldjump"/>
          </p:cNvPr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6513" y="6381750"/>
            <a:ext cx="714376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5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95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953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953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953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 b="0">
                <a:solidFill>
                  <a:schemeClr val="tx1"/>
                </a:solidFill>
              </a:rPr>
              <a:t>C程序设计快速进阶大学教程</a:t>
            </a:r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37891" name="日期占位符 2"/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376FBC03-5CF2-C349-BDA3-7224E25E78CA}" type="datetime1">
              <a:rPr lang="zh-CN" altLang="en-US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ED2CB898-F2EC-974E-BEE6-2D0DAE988B3B}" type="slidenum">
              <a:rPr lang="en-US" altLang="zh-CN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37893" name="Rectangle 2"/>
          <p:cNvSpPr>
            <a:spLocks noChangeArrowheads="1"/>
          </p:cNvSpPr>
          <p:nvPr/>
        </p:nvSpPr>
        <p:spPr bwMode="auto">
          <a:xfrm>
            <a:off x="611188" y="765175"/>
            <a:ext cx="8137525" cy="525621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609600" indent="-609600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Char char="Ø"/>
              <a:defRPr/>
            </a:pPr>
            <a:r>
              <a:rPr lang="zh-CN" altLang="en-US" sz="3200">
                <a:solidFill>
                  <a:srgbClr val="0000CC"/>
                </a:solidFill>
              </a:rPr>
              <a:t>符号常量</a:t>
            </a:r>
            <a:endParaRPr kumimoji="1" lang="zh-CN" altLang="en-US" sz="3600">
              <a:solidFill>
                <a:srgbClr val="0000CC"/>
              </a:solidFill>
              <a:latin typeface="Times New Roman" panose="02020603050405020304" charset="0"/>
            </a:endParaRPr>
          </a:p>
          <a:p>
            <a:pPr marL="609600" indent="-609600">
              <a:lnSpc>
                <a:spcPct val="13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Char char="Ð"/>
              <a:defRPr/>
            </a:pPr>
            <a:r>
              <a:rPr lang="zh-CN" altLang="en-US" sz="2800"/>
              <a:t>以用一个标识符来表示一个常量，</a:t>
            </a:r>
            <a:endParaRPr lang="zh-CN" altLang="en-US" sz="2800"/>
          </a:p>
          <a:p>
            <a:pPr marL="609600" indent="-609600">
              <a:lnSpc>
                <a:spcPct val="13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Char char="Ð"/>
              <a:defRPr/>
            </a:pPr>
            <a:r>
              <a:rPr lang="zh-CN" altLang="en-US" sz="2800"/>
              <a:t>符号常量在使用之前必须先定义 </a:t>
            </a:r>
            <a:endParaRPr lang="zh-CN" altLang="en-US" sz="2800"/>
          </a:p>
          <a:p>
            <a:pPr marL="609600" indent="-609600"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None/>
              <a:defRPr/>
            </a:pPr>
            <a:r>
              <a:rPr lang="zh-CN" altLang="en-US" sz="2800">
                <a:solidFill>
                  <a:srgbClr val="0000CC"/>
                </a:solidFill>
                <a:latin typeface="Times New Roman" panose="02020603050405020304" charset="0"/>
              </a:rPr>
              <a:t>      </a:t>
            </a:r>
            <a:r>
              <a:rPr lang="en-US" altLang="zh-CN" sz="2800">
                <a:solidFill>
                  <a:srgbClr val="0000CC"/>
                </a:solidFill>
                <a:latin typeface="Times New Roman" panose="02020603050405020304" charset="0"/>
              </a:rPr>
              <a:t>#define </a:t>
            </a:r>
            <a:r>
              <a:rPr lang="zh-CN" altLang="en-US" sz="2800">
                <a:solidFill>
                  <a:srgbClr val="0000CC"/>
                </a:solidFill>
                <a:latin typeface="Times New Roman" panose="02020603050405020304" charset="0"/>
              </a:rPr>
              <a:t>标识符 常量</a:t>
            </a:r>
            <a:endParaRPr lang="zh-CN" altLang="en-US" sz="2800">
              <a:solidFill>
                <a:srgbClr val="0000CC"/>
              </a:solidFill>
              <a:latin typeface="Times New Roman" panose="02020603050405020304" charset="0"/>
            </a:endParaRPr>
          </a:p>
          <a:p>
            <a:pPr marL="609600" indent="-609600"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None/>
              <a:defRPr/>
            </a:pPr>
            <a:r>
              <a:rPr lang="zh-CN" altLang="en-US" sz="2800"/>
              <a:t>     </a:t>
            </a:r>
            <a:endParaRPr lang="zh-CN" altLang="en-US" sz="2800"/>
          </a:p>
          <a:p>
            <a:pPr marL="609600" indent="-609600"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None/>
              <a:defRPr/>
            </a:pPr>
            <a:r>
              <a:rPr lang="zh-CN" altLang="en-US" sz="2800"/>
              <a:t>      </a:t>
            </a:r>
            <a:endParaRPr lang="zh-CN" altLang="en-US" sz="2800"/>
          </a:p>
          <a:p>
            <a:pPr marL="609600" indent="-609600">
              <a:spcBef>
                <a:spcPct val="20000"/>
              </a:spcBef>
              <a:buClr>
                <a:srgbClr val="0000CC"/>
              </a:buClr>
              <a:buFontTx/>
              <a:buChar char="•"/>
              <a:defRPr/>
            </a:pPr>
            <a:endParaRPr lang="zh-CN" altLang="en-US" sz="2800">
              <a:latin typeface="Times New Roman" panose="02020603050405020304" charset="0"/>
            </a:endParaRPr>
          </a:p>
          <a:p>
            <a:pPr marL="609600" indent="-609600">
              <a:spcBef>
                <a:spcPct val="20000"/>
              </a:spcBef>
              <a:buClr>
                <a:srgbClr val="0000CC"/>
              </a:buClr>
              <a:buFontTx/>
              <a:buChar char="•"/>
              <a:defRPr/>
            </a:pPr>
            <a:r>
              <a:rPr lang="en-US" altLang="zh-CN" sz="2800">
                <a:latin typeface="Times New Roman" panose="02020603050405020304" charset="0"/>
              </a:rPr>
              <a:t>#define</a:t>
            </a:r>
            <a:r>
              <a:rPr lang="zh-CN" altLang="en-US" sz="2800">
                <a:latin typeface="Times New Roman" panose="02020603050405020304" charset="0"/>
              </a:rPr>
              <a:t>是预处理命令，称为宏定义命令</a:t>
            </a:r>
            <a:endParaRPr lang="zh-CN" altLang="en-US" sz="2800">
              <a:latin typeface="Times New Roman" panose="02020603050405020304" charset="0"/>
            </a:endParaRPr>
          </a:p>
          <a:p>
            <a:pPr marL="609600" indent="-609600">
              <a:spcBef>
                <a:spcPct val="20000"/>
              </a:spcBef>
              <a:buClr>
                <a:srgbClr val="0000CC"/>
              </a:buClr>
              <a:defRPr/>
            </a:pPr>
            <a:r>
              <a:rPr lang="zh-CN" altLang="en-US" sz="2800">
                <a:latin typeface="Times New Roman" panose="02020603050405020304" charset="0"/>
              </a:rPr>
              <a:t>      功能是将该标识符定义为其后的常量值。</a:t>
            </a:r>
            <a:endParaRPr lang="zh-CN" altLang="en-US" sz="2800">
              <a:latin typeface="Times New Roman" panose="02020603050405020304" charset="0"/>
            </a:endParaRPr>
          </a:p>
          <a:p>
            <a:pPr marL="609600" indent="-609600">
              <a:spcBef>
                <a:spcPct val="20000"/>
              </a:spcBef>
              <a:buClr>
                <a:srgbClr val="0000CC"/>
              </a:buClr>
              <a:buFontTx/>
              <a:buChar char="•"/>
              <a:defRPr/>
            </a:pPr>
            <a:endParaRPr lang="zh-CN" altLang="en-US" sz="2800">
              <a:latin typeface="Times New Roman" panose="02020603050405020304" charset="0"/>
            </a:endParaRPr>
          </a:p>
          <a:p>
            <a:pPr marL="609600" indent="-609600">
              <a:spcBef>
                <a:spcPct val="20000"/>
              </a:spcBef>
              <a:buClr>
                <a:srgbClr val="0000CC"/>
              </a:buClr>
              <a:buFontTx/>
              <a:buChar char="•"/>
              <a:defRPr/>
            </a:pPr>
            <a:endParaRPr lang="en-US" altLang="zh-CN" sz="2800">
              <a:latin typeface="Times New Roman" panose="02020603050405020304" charset="0"/>
            </a:endParaRPr>
          </a:p>
        </p:txBody>
      </p:sp>
      <p:sp>
        <p:nvSpPr>
          <p:cNvPr id="37894" name="Rectangle 3"/>
          <p:cNvSpPr>
            <a:spLocks noChangeArrowheads="1"/>
          </p:cNvSpPr>
          <p:nvPr/>
        </p:nvSpPr>
        <p:spPr bwMode="gray">
          <a:xfrm>
            <a:off x="395288" y="188913"/>
            <a:ext cx="827405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4000">
                <a:solidFill>
                  <a:srgbClr val="CC3300"/>
                </a:solidFill>
              </a:rPr>
              <a:t>5.2.3 </a:t>
            </a:r>
            <a:r>
              <a:rPr lang="zh-CN" altLang="en-US" sz="4000">
                <a:solidFill>
                  <a:srgbClr val="CC3300"/>
                </a:solidFill>
              </a:rPr>
              <a:t>常量</a:t>
            </a:r>
            <a:endParaRPr lang="zh-CN" altLang="en-US" sz="4000">
              <a:solidFill>
                <a:srgbClr val="CC3300"/>
              </a:solidFill>
            </a:endParaRPr>
          </a:p>
        </p:txBody>
      </p:sp>
      <p:sp>
        <p:nvSpPr>
          <p:cNvPr id="37895" name="Rectangle 4"/>
          <p:cNvSpPr>
            <a:spLocks noChangeArrowheads="1"/>
          </p:cNvSpPr>
          <p:nvPr/>
        </p:nvSpPr>
        <p:spPr bwMode="auto">
          <a:xfrm>
            <a:off x="1331913" y="3316288"/>
            <a:ext cx="6480175" cy="904875"/>
          </a:xfrm>
          <a:prstGeom prst="rect">
            <a:avLst/>
          </a:prstGeom>
          <a:solidFill>
            <a:srgbClr val="FFFFCC"/>
          </a:solidFill>
          <a:ln w="9525">
            <a:solidFill>
              <a:srgbClr val="FF9900"/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kumimoji="1" lang="en-US" altLang="zh-CN" sz="2400">
                <a:latin typeface="Times New Roman" panose="02020603050405020304" charset="0"/>
              </a:rPr>
              <a:t>#define  PI   3.1415926  </a:t>
            </a:r>
            <a:endParaRPr kumimoji="1" lang="en-US" altLang="zh-CN" sz="2400">
              <a:latin typeface="Times New Roman" panose="02020603050405020304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charset="0"/>
              <a:buNone/>
              <a:defRPr/>
            </a:pPr>
            <a:r>
              <a:rPr kumimoji="1" lang="en-US" altLang="zh-CN" sz="2400">
                <a:latin typeface="Times New Roman" panose="02020603050405020304" charset="0"/>
              </a:rPr>
              <a:t>#define  N    10</a:t>
            </a:r>
            <a:endParaRPr kumimoji="1" lang="en-US" altLang="zh-CN" sz="2400">
              <a:latin typeface="Times New Roman" panose="02020603050405020304" charset="0"/>
            </a:endParaRPr>
          </a:p>
        </p:txBody>
      </p:sp>
      <p:pic>
        <p:nvPicPr>
          <p:cNvPr id="65543" name="Picture 2" descr="D:\ppt\ppt模板\PPT动画素材之动画按钮--PPT素材，PPT背景，PPT图片.files\20071202210749655.gif">
            <a:hlinkClick r:id="rId1" action="ppaction://hlinksldjump"/>
          </p:cNvPr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6513" y="6381750"/>
            <a:ext cx="714376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>
                <a:latin typeface="Arial" panose="020B0604020202020204" pitchFamily="34" charset="0"/>
              </a:rPr>
              <a:t>C程序设计快速进阶大学教程</a:t>
            </a:r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3891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7CCCCF34-6D8A-B046-BD79-6E90D1A0C0FA}" type="slidenum">
              <a:rPr lang="en-US" altLang="zh-CN" sz="1400" smtClean="0">
                <a:latin typeface="Arial" panose="020B0604020202020204" pitchFamily="34" charset="0"/>
              </a:rPr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38916" name="Rectangle 3"/>
          <p:cNvSpPr>
            <a:spLocks noChangeArrowheads="1"/>
          </p:cNvSpPr>
          <p:nvPr/>
        </p:nvSpPr>
        <p:spPr bwMode="auto">
          <a:xfrm>
            <a:off x="900113" y="190500"/>
            <a:ext cx="7056437" cy="44640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indent="200025">
              <a:defRPr/>
            </a:pPr>
            <a:r>
              <a:rPr lang="en-US" altLang="zh-CN" sz="2800">
                <a:solidFill>
                  <a:srgbClr val="0000CC"/>
                </a:solidFill>
                <a:latin typeface="Times New Roman" panose="02020603050405020304" charset="0"/>
              </a:rPr>
              <a:t>#</a:t>
            </a:r>
            <a:r>
              <a:rPr lang="en-US" altLang="zh-CN" sz="3200">
                <a:solidFill>
                  <a:srgbClr val="0000CC"/>
                </a:solidFill>
                <a:latin typeface="Times New Roman" panose="02020603050405020304" charset="0"/>
              </a:rPr>
              <a:t>define</a:t>
            </a:r>
            <a:r>
              <a:rPr lang="en-US" altLang="zh-CN" sz="2800">
                <a:solidFill>
                  <a:srgbClr val="0000CC"/>
                </a:solidFill>
                <a:latin typeface="Times New Roman" panose="02020603050405020304" charset="0"/>
              </a:rPr>
              <a:t>  PRICE  100</a:t>
            </a:r>
            <a:br>
              <a:rPr lang="en-US" altLang="zh-CN" sz="2800">
                <a:latin typeface="Times New Roman" panose="02020603050405020304" charset="0"/>
              </a:rPr>
            </a:br>
            <a:r>
              <a:rPr lang="en-US" altLang="zh-CN" sz="2800">
                <a:latin typeface="Times New Roman" panose="02020603050405020304" charset="0"/>
              </a:rPr>
              <a:t>  #include &lt;stdio.h&gt;</a:t>
            </a:r>
            <a:endParaRPr lang="en-US" altLang="zh-CN" sz="2800">
              <a:latin typeface="Times New Roman" panose="02020603050405020304" charset="0"/>
            </a:endParaRPr>
          </a:p>
          <a:p>
            <a:pPr indent="200025">
              <a:defRPr/>
            </a:pPr>
            <a:r>
              <a:rPr lang="en-US" altLang="zh-CN" sz="2800">
                <a:latin typeface="Times New Roman" panose="02020603050405020304" charset="0"/>
              </a:rPr>
              <a:t>  int main ( )</a:t>
            </a:r>
            <a:br>
              <a:rPr lang="en-US" altLang="zh-CN" sz="2800">
                <a:latin typeface="Times New Roman" panose="02020603050405020304" charset="0"/>
              </a:rPr>
            </a:br>
            <a:r>
              <a:rPr lang="en-US" altLang="zh-CN" sz="2800">
                <a:latin typeface="Times New Roman" panose="02020603050405020304" charset="0"/>
              </a:rPr>
              <a:t>  {</a:t>
            </a:r>
            <a:br>
              <a:rPr lang="en-US" altLang="zh-CN" sz="2800">
                <a:latin typeface="Times New Roman" panose="02020603050405020304" charset="0"/>
              </a:rPr>
            </a:br>
            <a:r>
              <a:rPr lang="en-US" altLang="zh-CN" sz="2800">
                <a:latin typeface="Times New Roman" panose="02020603050405020304" charset="0"/>
              </a:rPr>
              <a:t>     int num, total;</a:t>
            </a:r>
            <a:br>
              <a:rPr lang="en-US" altLang="zh-CN" sz="2800">
                <a:latin typeface="Times New Roman" panose="02020603050405020304" charset="0"/>
              </a:rPr>
            </a:br>
            <a:r>
              <a:rPr lang="en-US" altLang="zh-CN" sz="2800">
                <a:latin typeface="Times New Roman" panose="02020603050405020304" charset="0"/>
              </a:rPr>
              <a:t>     num = 10;</a:t>
            </a:r>
            <a:br>
              <a:rPr lang="en-US" altLang="zh-CN" sz="2800">
                <a:latin typeface="Times New Roman" panose="02020603050405020304" charset="0"/>
              </a:rPr>
            </a:br>
            <a:r>
              <a:rPr lang="en-US" altLang="zh-CN" sz="2800">
                <a:latin typeface="Times New Roman" panose="02020603050405020304" charset="0"/>
              </a:rPr>
              <a:t>     total = num * PRICE;</a:t>
            </a:r>
            <a:br>
              <a:rPr lang="en-US" altLang="zh-CN" sz="2800">
                <a:latin typeface="Times New Roman" panose="02020603050405020304" charset="0"/>
              </a:rPr>
            </a:br>
            <a:r>
              <a:rPr lang="en-US" altLang="zh-CN" sz="2800">
                <a:latin typeface="Times New Roman" panose="02020603050405020304" charset="0"/>
              </a:rPr>
              <a:t>     printf(″total=%d\n″, total);</a:t>
            </a:r>
            <a:br>
              <a:rPr lang="en-US" altLang="zh-CN" sz="2800">
                <a:latin typeface="Times New Roman" panose="02020603050405020304" charset="0"/>
              </a:rPr>
            </a:br>
            <a:r>
              <a:rPr lang="en-US" altLang="zh-CN" sz="2800">
                <a:latin typeface="Times New Roman" panose="02020603050405020304" charset="0"/>
              </a:rPr>
              <a:t>     return 0;</a:t>
            </a:r>
            <a:endParaRPr lang="en-US" altLang="zh-CN" sz="2800">
              <a:latin typeface="Times New Roman" panose="02020603050405020304" charset="0"/>
            </a:endParaRPr>
          </a:p>
          <a:p>
            <a:pPr indent="200025">
              <a:defRPr/>
            </a:pPr>
            <a:r>
              <a:rPr lang="en-US" altLang="zh-CN" sz="2800">
                <a:latin typeface="Times New Roman" panose="02020603050405020304" charset="0"/>
              </a:rPr>
              <a:t>  }</a:t>
            </a:r>
            <a:endParaRPr lang="en-US" altLang="zh-CN" sz="2800">
              <a:latin typeface="Times New Roman" panose="02020603050405020304" charset="0"/>
            </a:endParaRPr>
          </a:p>
        </p:txBody>
      </p:sp>
      <p:sp>
        <p:nvSpPr>
          <p:cNvPr id="1003524" name="Rectangle 4"/>
          <p:cNvSpPr>
            <a:spLocks noChangeArrowheads="1"/>
          </p:cNvSpPr>
          <p:nvPr/>
        </p:nvSpPr>
        <p:spPr bwMode="auto">
          <a:xfrm>
            <a:off x="1116013" y="4797425"/>
            <a:ext cx="5033962" cy="1382713"/>
          </a:xfrm>
          <a:prstGeom prst="rect">
            <a:avLst/>
          </a:prstGeom>
          <a:solidFill>
            <a:srgbClr val="CCFFCC"/>
          </a:solidFill>
          <a:ln w="9525">
            <a:solidFill>
              <a:srgbClr val="339966"/>
            </a:solidFill>
            <a:miter lim="800000"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defRPr/>
            </a:pPr>
            <a:r>
              <a:rPr lang="zh-CN" altLang="en-US" sz="2800"/>
              <a:t>使用符号常量：</a:t>
            </a:r>
            <a:endParaRPr lang="zh-CN" altLang="en-US" sz="2800"/>
          </a:p>
          <a:p>
            <a:pPr eaLnBrk="0" hangingPunct="0">
              <a:defRPr/>
            </a:pPr>
            <a:r>
              <a:rPr lang="zh-CN" altLang="en-US" sz="2800"/>
              <a:t>统一修改方便</a:t>
            </a:r>
            <a:r>
              <a:rPr lang="en-US" altLang="zh-CN" sz="2800"/>
              <a:t>,</a:t>
            </a:r>
            <a:r>
              <a:rPr lang="zh-CN" altLang="en-US" sz="2800"/>
              <a:t>便于代码的维护</a:t>
            </a:r>
            <a:r>
              <a:rPr lang="en-US" altLang="zh-CN" sz="2800"/>
              <a:t>;</a:t>
            </a:r>
            <a:endParaRPr lang="en-US" altLang="zh-CN" sz="2800"/>
          </a:p>
          <a:p>
            <a:pPr eaLnBrk="0" hangingPunct="0">
              <a:defRPr/>
            </a:pPr>
            <a:r>
              <a:rPr lang="zh-CN" altLang="en-US" sz="2800"/>
              <a:t>代码的语意明确</a:t>
            </a:r>
            <a:r>
              <a:rPr lang="en-US" altLang="zh-CN" sz="2800"/>
              <a:t>,</a:t>
            </a:r>
            <a:r>
              <a:rPr lang="zh-CN" altLang="en-US" sz="2800"/>
              <a:t>可读性好</a:t>
            </a:r>
            <a:r>
              <a:rPr lang="en-US" altLang="zh-CN" sz="2800"/>
              <a:t>;</a:t>
            </a:r>
            <a:endParaRPr lang="en-US" altLang="zh-CN" sz="2800"/>
          </a:p>
        </p:txBody>
      </p:sp>
      <p:grpSp>
        <p:nvGrpSpPr>
          <p:cNvPr id="1003528" name="Group 8"/>
          <p:cNvGrpSpPr/>
          <p:nvPr/>
        </p:nvGrpSpPr>
        <p:grpSpPr bwMode="auto">
          <a:xfrm>
            <a:off x="6156325" y="260350"/>
            <a:ext cx="1714500" cy="2300288"/>
            <a:chOff x="3878" y="164"/>
            <a:chExt cx="1080" cy="1449"/>
          </a:xfrm>
        </p:grpSpPr>
        <p:pic>
          <p:nvPicPr>
            <p:cNvPr id="67591" name="Picture 5" descr="http://www.tw.zjut.edu.cn/news.asp?id=200804161929276380">
              <a:hlinkClick r:id="rId1"/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5" y="164"/>
              <a:ext cx="516" cy="5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921" name="Rectangle 6"/>
            <p:cNvSpPr>
              <a:spLocks noChangeArrowheads="1"/>
            </p:cNvSpPr>
            <p:nvPr/>
          </p:nvSpPr>
          <p:spPr bwMode="auto">
            <a:xfrm>
              <a:off x="3878" y="742"/>
              <a:ext cx="1080" cy="871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339966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lang="zh-CN" altLang="en-US" sz="2800"/>
                <a:t>直接常量 </a:t>
              </a:r>
              <a:endParaRPr lang="zh-CN" altLang="en-US" sz="2800"/>
            </a:p>
            <a:p>
              <a:pPr algn="ctr" eaLnBrk="0" hangingPunct="0">
                <a:defRPr/>
              </a:pPr>
              <a:r>
                <a:rPr lang="zh-CN" altLang="en-US" sz="2800"/>
                <a:t> </a:t>
              </a:r>
              <a:r>
                <a:rPr lang="en-US" altLang="zh-CN" sz="2800"/>
                <a:t>vs </a:t>
              </a:r>
              <a:endParaRPr lang="en-US" altLang="zh-CN" sz="2800"/>
            </a:p>
            <a:p>
              <a:pPr algn="ctr" eaLnBrk="0" hangingPunct="0">
                <a:defRPr/>
              </a:pPr>
              <a:r>
                <a:rPr lang="zh-CN" altLang="en-US" sz="2800"/>
                <a:t>符号常量</a:t>
              </a:r>
              <a:endParaRPr lang="zh-CN" altLang="en-US" sz="2800"/>
            </a:p>
          </p:txBody>
        </p:sp>
      </p:grpSp>
      <p:pic>
        <p:nvPicPr>
          <p:cNvPr id="67590" name="Picture 2" descr="D:\ppt\ppt模板\PPT动画素材之动画按钮--PPT素材，PPT背景，PPT图片.files\20071202210749655.gif">
            <a:hlinkClick r:id="rId3" action="ppaction://hlinksldjump"/>
          </p:cNvPr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36513" y="6381750"/>
            <a:ext cx="714376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03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03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03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035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035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035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035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035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035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035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035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03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03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2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>
                <a:latin typeface="Arial" panose="020B0604020202020204" pitchFamily="34" charset="0"/>
              </a:rPr>
              <a:t>C程序设计快速进阶大学教程</a:t>
            </a:r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39939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E9044950-AE57-D54D-AA94-93D7C98BA030}" type="slidenum">
              <a:rPr lang="en-US" altLang="zh-CN" sz="1400" smtClean="0">
                <a:latin typeface="Arial" panose="020B0604020202020204" pitchFamily="34" charset="0"/>
              </a:rPr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39940" name="Rectangle 2"/>
          <p:cNvSpPr>
            <a:spLocks noChangeArrowheads="1"/>
          </p:cNvSpPr>
          <p:nvPr/>
        </p:nvSpPr>
        <p:spPr bwMode="auto">
          <a:xfrm>
            <a:off x="0" y="307657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defRPr/>
            </a:pPr>
            <a:endParaRPr lang="zh-CN" altLang="en-US"/>
          </a:p>
        </p:txBody>
      </p:sp>
      <p:sp>
        <p:nvSpPr>
          <p:cNvPr id="39941" name="Rectangle 3"/>
          <p:cNvSpPr>
            <a:spLocks noChangeArrowheads="1"/>
          </p:cNvSpPr>
          <p:nvPr/>
        </p:nvSpPr>
        <p:spPr bwMode="auto">
          <a:xfrm>
            <a:off x="827088" y="150813"/>
            <a:ext cx="7056437" cy="526573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indent="200025" eaLnBrk="0" hangingPunct="0">
              <a:defRPr/>
            </a:pPr>
            <a:r>
              <a:rPr lang="zh-CN" altLang="en-US" sz="2800">
                <a:solidFill>
                  <a:srgbClr val="0000CC"/>
                </a:solidFill>
              </a:rPr>
              <a:t>例 </a:t>
            </a:r>
            <a:r>
              <a:rPr lang="en-US" altLang="zh-CN" sz="2800">
                <a:solidFill>
                  <a:srgbClr val="0000CC"/>
                </a:solidFill>
              </a:rPr>
              <a:t>5.2   </a:t>
            </a:r>
            <a:r>
              <a:rPr lang="zh-CN" altLang="en-US" sz="2800">
                <a:solidFill>
                  <a:srgbClr val="0000CC"/>
                </a:solidFill>
              </a:rPr>
              <a:t>定义符号常量</a:t>
            </a:r>
            <a:r>
              <a:rPr lang="zh-CN" altLang="en-US" sz="2400">
                <a:solidFill>
                  <a:srgbClr val="0000CC"/>
                </a:solidFill>
              </a:rPr>
              <a:t> </a:t>
            </a:r>
            <a:endParaRPr lang="zh-CN" altLang="en-US" sz="2400">
              <a:solidFill>
                <a:srgbClr val="0000CC"/>
              </a:solidFill>
            </a:endParaRPr>
          </a:p>
          <a:p>
            <a:pPr indent="200025" eaLnBrk="0" hangingPunct="0">
              <a:defRPr/>
            </a:pPr>
            <a:r>
              <a:rPr lang="en-US" altLang="zh-CN" sz="2400">
                <a:latin typeface="Times New Roman" panose="02020603050405020304" charset="0"/>
              </a:rPr>
              <a:t>#include&lt;stdio.h&gt;</a:t>
            </a:r>
            <a:endParaRPr lang="en-US" altLang="zh-CN" sz="2400">
              <a:latin typeface="Times New Roman" panose="02020603050405020304" charset="0"/>
            </a:endParaRPr>
          </a:p>
          <a:p>
            <a:pPr indent="200025" eaLnBrk="0" hangingPunct="0">
              <a:defRPr/>
            </a:pPr>
            <a:r>
              <a:rPr lang="en-US" altLang="zh-CN" sz="2400">
                <a:solidFill>
                  <a:srgbClr val="0000CC"/>
                </a:solidFill>
                <a:latin typeface="Times New Roman" panose="02020603050405020304" charset="0"/>
              </a:rPr>
              <a:t>#define BYTE 8</a:t>
            </a:r>
            <a:r>
              <a:rPr lang="en-US" altLang="zh-CN" sz="2400">
                <a:latin typeface="Times New Roman" panose="02020603050405020304" charset="0"/>
              </a:rPr>
              <a:t>          </a:t>
            </a:r>
            <a:r>
              <a:rPr lang="en-US" altLang="zh-CN" sz="2400">
                <a:solidFill>
                  <a:srgbClr val="009900"/>
                </a:solidFill>
                <a:latin typeface="Times New Roman" panose="02020603050405020304" charset="0"/>
              </a:rPr>
              <a:t>/*</a:t>
            </a:r>
            <a:r>
              <a:rPr lang="zh-CN" altLang="en-US" sz="2400">
                <a:solidFill>
                  <a:srgbClr val="009900"/>
                </a:solidFill>
                <a:latin typeface="Times New Roman" panose="02020603050405020304" charset="0"/>
              </a:rPr>
              <a:t>定义每字节比特数*</a:t>
            </a:r>
            <a:r>
              <a:rPr lang="en-US" altLang="zh-CN" sz="2400">
                <a:solidFill>
                  <a:srgbClr val="009900"/>
                </a:solidFill>
                <a:latin typeface="Times New Roman" panose="02020603050405020304" charset="0"/>
              </a:rPr>
              <a:t>/</a:t>
            </a:r>
            <a:endParaRPr lang="en-US" altLang="zh-CN" sz="2400">
              <a:solidFill>
                <a:srgbClr val="009900"/>
              </a:solidFill>
              <a:latin typeface="Times New Roman" panose="02020603050405020304" charset="0"/>
            </a:endParaRPr>
          </a:p>
          <a:p>
            <a:pPr indent="200025" eaLnBrk="0" hangingPunct="0">
              <a:defRPr/>
            </a:pPr>
            <a:r>
              <a:rPr lang="en-US" altLang="zh-CN" sz="2400">
                <a:solidFill>
                  <a:srgbClr val="0000CC"/>
                </a:solidFill>
                <a:latin typeface="Times New Roman" panose="02020603050405020304" charset="0"/>
              </a:rPr>
              <a:t>#define Word  4	   </a:t>
            </a:r>
            <a:r>
              <a:rPr lang="en-US" altLang="zh-CN" sz="2400">
                <a:solidFill>
                  <a:srgbClr val="009900"/>
                </a:solidFill>
                <a:latin typeface="Times New Roman" panose="02020603050405020304" charset="0"/>
              </a:rPr>
              <a:t>/*</a:t>
            </a:r>
            <a:r>
              <a:rPr lang="zh-CN" altLang="en-US" sz="2400">
                <a:solidFill>
                  <a:srgbClr val="009900"/>
                </a:solidFill>
                <a:latin typeface="Times New Roman" panose="02020603050405020304" charset="0"/>
              </a:rPr>
              <a:t>每字包含字节数*</a:t>
            </a:r>
            <a:r>
              <a:rPr lang="en-US" altLang="zh-CN" sz="2400">
                <a:solidFill>
                  <a:srgbClr val="009900"/>
                </a:solidFill>
                <a:latin typeface="Times New Roman" panose="02020603050405020304" charset="0"/>
              </a:rPr>
              <a:t>/</a:t>
            </a:r>
            <a:endParaRPr lang="en-US" altLang="zh-CN" sz="2400">
              <a:solidFill>
                <a:srgbClr val="009900"/>
              </a:solidFill>
              <a:latin typeface="Times New Roman" panose="02020603050405020304" charset="0"/>
            </a:endParaRPr>
          </a:p>
          <a:p>
            <a:pPr indent="200025" eaLnBrk="0" hangingPunct="0">
              <a:defRPr/>
            </a:pPr>
            <a:endParaRPr lang="en-US" altLang="zh-CN" sz="2400">
              <a:solidFill>
                <a:srgbClr val="0000CC"/>
              </a:solidFill>
              <a:latin typeface="Times New Roman" panose="02020603050405020304" charset="0"/>
            </a:endParaRPr>
          </a:p>
          <a:p>
            <a:pPr indent="200025" eaLnBrk="0" hangingPunct="0">
              <a:defRPr/>
            </a:pPr>
            <a:r>
              <a:rPr lang="en-US" altLang="zh-CN" sz="2400">
                <a:latin typeface="Times New Roman" panose="02020603050405020304" charset="0"/>
              </a:rPr>
              <a:t>int main()</a:t>
            </a:r>
            <a:endParaRPr lang="en-US" altLang="zh-CN" sz="2400">
              <a:latin typeface="Times New Roman" panose="02020603050405020304" charset="0"/>
            </a:endParaRPr>
          </a:p>
          <a:p>
            <a:pPr indent="200025" eaLnBrk="0" hangingPunct="0">
              <a:defRPr/>
            </a:pPr>
            <a:r>
              <a:rPr lang="en-US" altLang="zh-CN" sz="2400">
                <a:latin typeface="Times New Roman" panose="02020603050405020304" charset="0"/>
              </a:rPr>
              <a:t>{</a:t>
            </a:r>
            <a:endParaRPr lang="en-US" altLang="zh-CN" sz="2400">
              <a:latin typeface="Times New Roman" panose="02020603050405020304" charset="0"/>
            </a:endParaRPr>
          </a:p>
          <a:p>
            <a:pPr indent="200025" eaLnBrk="0" hangingPunct="0">
              <a:defRPr/>
            </a:pPr>
            <a:r>
              <a:rPr lang="en-US" altLang="zh-CN" sz="2400">
                <a:latin typeface="Times New Roman" panose="02020603050405020304" charset="0"/>
              </a:rPr>
              <a:t>  int totalBit ;           </a:t>
            </a:r>
            <a:r>
              <a:rPr lang="en-US" altLang="zh-CN" sz="2400">
                <a:solidFill>
                  <a:srgbClr val="009900"/>
                </a:solidFill>
                <a:latin typeface="Times New Roman" panose="02020603050405020304" charset="0"/>
              </a:rPr>
              <a:t> </a:t>
            </a:r>
            <a:endParaRPr lang="en-US" altLang="zh-CN" sz="2400">
              <a:solidFill>
                <a:srgbClr val="009900"/>
              </a:solidFill>
              <a:latin typeface="Times New Roman" panose="02020603050405020304" charset="0"/>
            </a:endParaRPr>
          </a:p>
          <a:p>
            <a:pPr indent="200025" eaLnBrk="0" hangingPunct="0">
              <a:defRPr/>
            </a:pPr>
            <a:r>
              <a:rPr lang="en-US" altLang="zh-CN" sz="2400">
                <a:latin typeface="Times New Roman" panose="02020603050405020304" charset="0"/>
              </a:rPr>
              <a:t>  totalBit = Word* BYTE;  </a:t>
            </a:r>
            <a:endParaRPr lang="en-US" altLang="zh-CN" sz="2400">
              <a:latin typeface="Times New Roman" panose="02020603050405020304" charset="0"/>
            </a:endParaRPr>
          </a:p>
          <a:p>
            <a:pPr indent="200025" eaLnBrk="0" hangingPunct="0">
              <a:defRPr/>
            </a:pPr>
            <a:r>
              <a:rPr lang="en-US" altLang="zh-CN" sz="2400">
                <a:latin typeface="Times New Roman" panose="02020603050405020304" charset="0"/>
              </a:rPr>
              <a:t>  </a:t>
            </a:r>
            <a:r>
              <a:rPr lang="en-US" altLang="zh-CN" sz="2400">
                <a:solidFill>
                  <a:srgbClr val="009900"/>
                </a:solidFill>
                <a:latin typeface="Times New Roman" panose="02020603050405020304" charset="0"/>
              </a:rPr>
              <a:t>/*</a:t>
            </a:r>
            <a:r>
              <a:rPr lang="zh-CN" altLang="en-US" sz="2400">
                <a:solidFill>
                  <a:srgbClr val="009900"/>
                </a:solidFill>
                <a:latin typeface="Times New Roman" panose="02020603050405020304" charset="0"/>
              </a:rPr>
              <a:t>计算一个字包含比特数*</a:t>
            </a:r>
            <a:r>
              <a:rPr lang="en-US" altLang="zh-CN" sz="2400">
                <a:solidFill>
                  <a:srgbClr val="009900"/>
                </a:solidFill>
                <a:latin typeface="Times New Roman" panose="02020603050405020304" charset="0"/>
              </a:rPr>
              <a:t>/</a:t>
            </a:r>
            <a:endParaRPr lang="en-US" altLang="zh-CN" sz="2400">
              <a:solidFill>
                <a:srgbClr val="009900"/>
              </a:solidFill>
              <a:latin typeface="Times New Roman" panose="02020603050405020304" charset="0"/>
            </a:endParaRPr>
          </a:p>
          <a:p>
            <a:pPr indent="200025" eaLnBrk="0" hangingPunct="0">
              <a:defRPr/>
            </a:pPr>
            <a:r>
              <a:rPr lang="en-US" altLang="zh-CN" sz="2400">
                <a:latin typeface="Times New Roman" panose="02020603050405020304" charset="0"/>
              </a:rPr>
              <a:t>  printf("%d bits per word\n",totalBit); </a:t>
            </a:r>
            <a:endParaRPr lang="en-US" altLang="zh-CN" sz="2400">
              <a:latin typeface="Times New Roman" panose="02020603050405020304" charset="0"/>
            </a:endParaRPr>
          </a:p>
          <a:p>
            <a:pPr indent="200025" eaLnBrk="0" hangingPunct="0">
              <a:defRPr/>
            </a:pPr>
            <a:r>
              <a:rPr lang="en-US" altLang="zh-CN" sz="2400">
                <a:latin typeface="Times New Roman" panose="02020603050405020304" charset="0"/>
              </a:rPr>
              <a:t> </a:t>
            </a:r>
            <a:r>
              <a:rPr lang="en-US" altLang="zh-CN" sz="2400">
                <a:solidFill>
                  <a:srgbClr val="009900"/>
                </a:solidFill>
                <a:latin typeface="Times New Roman" panose="02020603050405020304" charset="0"/>
              </a:rPr>
              <a:t>/* </a:t>
            </a:r>
            <a:r>
              <a:rPr lang="zh-CN" altLang="en-US" sz="2400">
                <a:solidFill>
                  <a:srgbClr val="009900"/>
                </a:solidFill>
                <a:latin typeface="Times New Roman" panose="02020603050405020304" charset="0"/>
              </a:rPr>
              <a:t>用</a:t>
            </a:r>
            <a:r>
              <a:rPr lang="en-US" altLang="zh-CN" sz="2400">
                <a:solidFill>
                  <a:srgbClr val="009900"/>
                </a:solidFill>
                <a:latin typeface="Times New Roman" panose="02020603050405020304" charset="0"/>
              </a:rPr>
              <a:t>%d</a:t>
            </a:r>
            <a:r>
              <a:rPr lang="zh-CN" altLang="en-US" sz="2400">
                <a:solidFill>
                  <a:srgbClr val="009900"/>
                </a:solidFill>
                <a:latin typeface="Times New Roman" panose="02020603050405020304" charset="0"/>
              </a:rPr>
              <a:t>的格式输出整数*</a:t>
            </a:r>
            <a:r>
              <a:rPr lang="en-US" altLang="zh-CN" sz="2400">
                <a:solidFill>
                  <a:srgbClr val="009900"/>
                </a:solidFill>
                <a:latin typeface="Times New Roman" panose="02020603050405020304" charset="0"/>
              </a:rPr>
              <a:t>/</a:t>
            </a:r>
            <a:endParaRPr lang="en-US" altLang="zh-CN" sz="2400">
              <a:solidFill>
                <a:srgbClr val="009900"/>
              </a:solidFill>
              <a:latin typeface="Times New Roman" panose="02020603050405020304" charset="0"/>
            </a:endParaRPr>
          </a:p>
          <a:p>
            <a:pPr indent="200025" eaLnBrk="0" hangingPunct="0">
              <a:defRPr/>
            </a:pPr>
            <a:r>
              <a:rPr lang="en-US" altLang="zh-CN" sz="2400">
                <a:latin typeface="Times New Roman" panose="02020603050405020304" charset="0"/>
              </a:rPr>
              <a:t> return 0;</a:t>
            </a:r>
            <a:endParaRPr lang="en-US" altLang="zh-CN" sz="2400">
              <a:latin typeface="Times New Roman" panose="02020603050405020304" charset="0"/>
            </a:endParaRPr>
          </a:p>
          <a:p>
            <a:pPr indent="200025" eaLnBrk="0" hangingPunct="0">
              <a:defRPr/>
            </a:pPr>
            <a:r>
              <a:rPr lang="en-US" altLang="zh-CN" sz="2400">
                <a:latin typeface="Times New Roman" panose="02020603050405020304" charset="0"/>
              </a:rPr>
              <a:t>} </a:t>
            </a:r>
            <a:endParaRPr lang="en-US" altLang="zh-CN" sz="2400">
              <a:latin typeface="Times New Roman" panose="02020603050405020304" charset="0"/>
            </a:endParaRPr>
          </a:p>
        </p:txBody>
      </p:sp>
      <p:sp>
        <p:nvSpPr>
          <p:cNvPr id="1000453" name="Rectangle 5"/>
          <p:cNvSpPr>
            <a:spLocks noChangeArrowheads="1"/>
          </p:cNvSpPr>
          <p:nvPr/>
        </p:nvSpPr>
        <p:spPr bwMode="auto">
          <a:xfrm>
            <a:off x="1331913" y="5238750"/>
            <a:ext cx="5235575" cy="955675"/>
          </a:xfrm>
          <a:prstGeom prst="rect">
            <a:avLst/>
          </a:prstGeom>
          <a:solidFill>
            <a:srgbClr val="CCFFCC"/>
          </a:solidFill>
          <a:ln w="9525">
            <a:solidFill>
              <a:srgbClr val="339966"/>
            </a:solidFill>
            <a:miter lim="800000"/>
          </a:ln>
          <a:effectLst/>
        </p:spPr>
        <p:txBody>
          <a:bodyPr wrap="none" anchor="ctr">
            <a:spAutoFit/>
          </a:bodyPr>
          <a:lstStyle/>
          <a:p>
            <a:pPr>
              <a:buFontTx/>
              <a:buChar char="•"/>
              <a:defRPr/>
            </a:pPr>
            <a:r>
              <a:rPr lang="zh-CN" altLang="en-US" sz="2800"/>
              <a:t>符号常量不能指定类型</a:t>
            </a:r>
            <a:endParaRPr lang="zh-CN" altLang="en-US" sz="2800"/>
          </a:p>
          <a:p>
            <a:pPr>
              <a:buFontTx/>
              <a:buChar char="•"/>
              <a:defRPr/>
            </a:pPr>
            <a:r>
              <a:rPr lang="zh-CN" altLang="en-US" sz="2800"/>
              <a:t>值不能改变</a:t>
            </a:r>
            <a:r>
              <a:rPr lang="en-US" altLang="zh-CN" sz="2800"/>
              <a:t>, </a:t>
            </a:r>
            <a:r>
              <a:rPr lang="zh-CN" altLang="en-US" sz="2800"/>
              <a:t>即不能再被赋值。 </a:t>
            </a:r>
            <a:endParaRPr lang="zh-CN" altLang="en-US" sz="2800"/>
          </a:p>
        </p:txBody>
      </p:sp>
      <p:pic>
        <p:nvPicPr>
          <p:cNvPr id="68614" name="Picture 7" descr="http://www.tw.zjut.edu.cn/news.asp?id=200804161929276380">
            <a:hlinkClick r:id="rId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88" y="333375"/>
            <a:ext cx="81915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7272338" y="150813"/>
            <a:ext cx="1331912" cy="1382712"/>
          </a:xfrm>
          <a:prstGeom prst="rect">
            <a:avLst/>
          </a:prstGeom>
          <a:solidFill>
            <a:srgbClr val="CCFFCC"/>
          </a:solidFill>
          <a:ln w="9525">
            <a:solidFill>
              <a:srgbClr val="339966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defRPr/>
            </a:pPr>
            <a:r>
              <a:rPr lang="zh-CN" altLang="en-US" sz="2800"/>
              <a:t>常量 </a:t>
            </a:r>
            <a:endParaRPr lang="zh-CN" altLang="en-US" sz="2800"/>
          </a:p>
          <a:p>
            <a:pPr algn="ctr" eaLnBrk="0" hangingPunct="0">
              <a:defRPr/>
            </a:pPr>
            <a:r>
              <a:rPr lang="zh-CN" altLang="en-US" sz="2800"/>
              <a:t> </a:t>
            </a:r>
            <a:r>
              <a:rPr lang="en-US" altLang="zh-CN" sz="2800"/>
              <a:t>vs </a:t>
            </a:r>
            <a:endParaRPr lang="en-US" altLang="zh-CN" sz="2800"/>
          </a:p>
          <a:p>
            <a:pPr algn="ctr" eaLnBrk="0" hangingPunct="0">
              <a:defRPr/>
            </a:pPr>
            <a:r>
              <a:rPr lang="zh-CN" altLang="en-US" sz="2800"/>
              <a:t>变量</a:t>
            </a:r>
            <a:endParaRPr lang="zh-CN" altLang="en-US" sz="2800"/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857250" y="2205038"/>
            <a:ext cx="7747000" cy="2738437"/>
          </a:xfrm>
          <a:prstGeom prst="rect">
            <a:avLst/>
          </a:prstGeom>
          <a:solidFill>
            <a:schemeClr val="bg1"/>
          </a:solidFill>
          <a:ln w="9525">
            <a:solidFill>
              <a:srgbClr val="CCFFCC"/>
            </a:solidFill>
            <a:miter lim="800000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marL="609600" indent="-609600"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Char char="Ð"/>
              <a:defRPr/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charset="0"/>
              </a:rPr>
              <a:t>计算机中存储的数据都为二进制（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charset="0"/>
              </a:rPr>
              <a:t>Binary 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charset="0"/>
              </a:rPr>
              <a:t>）</a:t>
            </a:r>
            <a:endParaRPr kumimoji="1" lang="en-US" altLang="zh-CN" sz="2800" dirty="0">
              <a:solidFill>
                <a:srgbClr val="000000"/>
              </a:solidFill>
              <a:latin typeface="Times New Roman" panose="02020603050405020304" charset="0"/>
            </a:endParaRPr>
          </a:p>
          <a:p>
            <a:pPr marL="609600" indent="-609600">
              <a:spcBef>
                <a:spcPct val="20000"/>
              </a:spcBef>
              <a:buClr>
                <a:srgbClr val="0000CC"/>
              </a:buClr>
              <a:defRPr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charset="0"/>
              </a:rPr>
              <a:t>	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charset="0"/>
              </a:rPr>
              <a:t>数据的存储单位</a:t>
            </a:r>
            <a:endParaRPr kumimoji="1" lang="zh-CN" altLang="en-US" sz="2800" dirty="0">
              <a:solidFill>
                <a:srgbClr val="000000"/>
              </a:solidFill>
              <a:latin typeface="Times New Roman" panose="02020603050405020304" charset="0"/>
            </a:endParaRPr>
          </a:p>
          <a:p>
            <a:pPr marL="990600" lvl="1" indent="-533400">
              <a:spcBef>
                <a:spcPct val="20000"/>
              </a:spcBef>
              <a:buClr>
                <a:srgbClr val="0000CC"/>
              </a:buClr>
              <a:buFontTx/>
              <a:buChar char="•"/>
              <a:defRPr/>
            </a:pPr>
            <a:r>
              <a:rPr kumimoji="1" lang="zh-CN" altLang="en-US" sz="2400" b="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kumimoji="1" lang="zh-CN" altLang="en-US" sz="2400" b="0" dirty="0">
                <a:solidFill>
                  <a:srgbClr val="000000"/>
                </a:solidFill>
                <a:latin typeface="Times New Roman" panose="02020603050405020304" charset="0"/>
              </a:rPr>
              <a:t>二进制数据最小的单位为位 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anose="02020603050405020304" charset="0"/>
              </a:rPr>
              <a:t>(bit) </a:t>
            </a:r>
            <a:endParaRPr kumimoji="1" lang="en-US" altLang="zh-CN" sz="2400" b="0" dirty="0">
              <a:solidFill>
                <a:srgbClr val="000000"/>
              </a:solidFill>
              <a:latin typeface="Times New Roman" panose="02020603050405020304" charset="0"/>
            </a:endParaRPr>
          </a:p>
          <a:p>
            <a:pPr marL="990600" lvl="1" indent="-533400">
              <a:spcBef>
                <a:spcPct val="20000"/>
              </a:spcBef>
              <a:buClr>
                <a:srgbClr val="0000CC"/>
              </a:buClr>
              <a:buFontTx/>
              <a:buChar char="•"/>
              <a:defRPr/>
            </a:pPr>
            <a:r>
              <a:rPr kumimoji="1" lang="en-US" altLang="zh-CN" sz="2400" b="0" dirty="0">
                <a:solidFill>
                  <a:srgbClr val="000000"/>
                </a:solidFill>
                <a:latin typeface="Times New Roman" panose="02020603050405020304" charset="0"/>
              </a:rPr>
              <a:t> 8</a:t>
            </a:r>
            <a:r>
              <a:rPr kumimoji="1" lang="zh-CN" altLang="en-US" sz="2400" b="0" dirty="0">
                <a:solidFill>
                  <a:srgbClr val="000000"/>
                </a:solidFill>
                <a:latin typeface="Times New Roman" panose="02020603050405020304" charset="0"/>
              </a:rPr>
              <a:t>个比特为组合起来构成字节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anose="02020603050405020304" charset="0"/>
              </a:rPr>
              <a:t>(Byte)</a:t>
            </a:r>
            <a:endParaRPr kumimoji="1" lang="en-US" altLang="zh-CN" sz="2400" b="0" dirty="0">
              <a:solidFill>
                <a:srgbClr val="000000"/>
              </a:solidFill>
              <a:latin typeface="Times New Roman" panose="02020603050405020304" charset="0"/>
            </a:endParaRPr>
          </a:p>
          <a:p>
            <a:pPr marL="990600" lvl="1" indent="-533400">
              <a:spcBef>
                <a:spcPct val="20000"/>
              </a:spcBef>
              <a:buClr>
                <a:srgbClr val="0000CC"/>
              </a:buClr>
              <a:buFontTx/>
              <a:buChar char="•"/>
              <a:defRPr/>
            </a:pPr>
            <a:r>
              <a:rPr kumimoji="1" lang="en-US" altLang="zh-CN" sz="2400" b="0" dirty="0">
                <a:solidFill>
                  <a:srgbClr val="000000"/>
                </a:solidFill>
                <a:latin typeface="Times New Roman" panose="02020603050405020304" charset="0"/>
              </a:rPr>
              <a:t> </a:t>
            </a:r>
            <a:r>
              <a:rPr kumimoji="1" lang="zh-CN" altLang="en-US" sz="2400" b="0" dirty="0">
                <a:solidFill>
                  <a:srgbClr val="000000"/>
                </a:solidFill>
                <a:latin typeface="Times New Roman" panose="02020603050405020304" charset="0"/>
              </a:rPr>
              <a:t>若将多个字节组合起来构成字</a:t>
            </a:r>
            <a:r>
              <a:rPr kumimoji="1" lang="en-US" altLang="zh-CN" sz="2400" b="0" dirty="0">
                <a:solidFill>
                  <a:srgbClr val="000000"/>
                </a:solidFill>
                <a:latin typeface="Times New Roman" panose="02020603050405020304" charset="0"/>
              </a:rPr>
              <a:t>(word)</a:t>
            </a:r>
            <a:endParaRPr kumimoji="1" lang="en-US" altLang="zh-CN" sz="2400" b="0" dirty="0">
              <a:solidFill>
                <a:srgbClr val="000000"/>
              </a:solidFill>
              <a:latin typeface="Times New Roman" panose="02020603050405020304" charset="0"/>
            </a:endParaRPr>
          </a:p>
          <a:p>
            <a:pPr marL="990600" lvl="1" indent="-533400">
              <a:spcBef>
                <a:spcPct val="20000"/>
              </a:spcBef>
              <a:buClr>
                <a:srgbClr val="0000CC"/>
              </a:buClr>
              <a:buFontTx/>
              <a:buChar char="•"/>
              <a:defRPr/>
            </a:pPr>
            <a:endParaRPr kumimoji="1" lang="en-US" altLang="zh-CN" sz="2000" b="0" dirty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pic>
        <p:nvPicPr>
          <p:cNvPr id="68617" name="Picture 2" descr="D:\ppt\ppt模板\PPT动画素材之动画按钮--PPT素材，PPT背景，PPT图片.files\20071202210749655.gif">
            <a:hlinkClick r:id="rId3" action="ppaction://hlinksldjump"/>
          </p:cNvPr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36513" y="6381750"/>
            <a:ext cx="714376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000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0453" grpId="0" animBg="1"/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 b="0">
                <a:solidFill>
                  <a:schemeClr val="tx1"/>
                </a:solidFill>
              </a:rPr>
              <a:t>C程序设计快速进阶大学教程</a:t>
            </a:r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40963" name="日期占位符 2"/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CF237973-C7DD-084F-9106-853BCDEC410F}" type="datetime1">
              <a:rPr lang="zh-CN" altLang="en-US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206F6024-B9D0-564A-9ACF-28D9FA9FB584}" type="slidenum">
              <a:rPr lang="en-US" altLang="zh-CN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40965" name="Rectangle 2"/>
          <p:cNvSpPr>
            <a:spLocks noChangeArrowheads="1"/>
          </p:cNvSpPr>
          <p:nvPr/>
        </p:nvSpPr>
        <p:spPr bwMode="auto">
          <a:xfrm>
            <a:off x="611188" y="765175"/>
            <a:ext cx="8137525" cy="525621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609600" indent="-609600">
              <a:lnSpc>
                <a:spcPct val="13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Char char="Ð"/>
              <a:defRPr/>
            </a:pPr>
            <a:endParaRPr lang="en-US" altLang="zh-CN" sz="2400"/>
          </a:p>
        </p:txBody>
      </p:sp>
      <p:sp>
        <p:nvSpPr>
          <p:cNvPr id="40966" name="Rectangle 3"/>
          <p:cNvSpPr>
            <a:spLocks noChangeArrowheads="1"/>
          </p:cNvSpPr>
          <p:nvPr/>
        </p:nvSpPr>
        <p:spPr bwMode="gray">
          <a:xfrm>
            <a:off x="395288" y="188913"/>
            <a:ext cx="827405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4000">
                <a:solidFill>
                  <a:srgbClr val="CC3300"/>
                </a:solidFill>
              </a:rPr>
              <a:t>5.2.4 </a:t>
            </a:r>
            <a:r>
              <a:rPr lang="zh-CN" altLang="en-US" sz="4000">
                <a:solidFill>
                  <a:srgbClr val="CC3300"/>
                </a:solidFill>
              </a:rPr>
              <a:t>整型数据 </a:t>
            </a:r>
            <a:endParaRPr lang="zh-CN" altLang="en-US" sz="4000">
              <a:solidFill>
                <a:srgbClr val="CC3300"/>
              </a:solidFill>
            </a:endParaRPr>
          </a:p>
        </p:txBody>
      </p:sp>
      <p:sp>
        <p:nvSpPr>
          <p:cNvPr id="40967" name="Rectangle 4"/>
          <p:cNvSpPr>
            <a:spLocks noChangeArrowheads="1"/>
          </p:cNvSpPr>
          <p:nvPr/>
        </p:nvSpPr>
        <p:spPr bwMode="gray">
          <a:xfrm>
            <a:off x="719138" y="548680"/>
            <a:ext cx="8424862" cy="4392612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609600" indent="-609600" algn="just">
              <a:lnSpc>
                <a:spcPct val="8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None/>
              <a:defRPr/>
            </a:pPr>
            <a:endParaRPr lang="en-US" altLang="zh-CN" sz="3200" dirty="0">
              <a:latin typeface="Times New Roman" panose="02020603050405020304" charset="0"/>
            </a:endParaRPr>
          </a:p>
          <a:p>
            <a:pPr marL="609600" indent="-609600" algn="just">
              <a:lnSpc>
                <a:spcPct val="8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Char char="Ø"/>
              <a:defRPr/>
            </a:pPr>
            <a:r>
              <a:rPr lang="zh-CN" altLang="en-US" sz="2800" dirty="0">
                <a:solidFill>
                  <a:srgbClr val="003399"/>
                </a:solidFill>
                <a:latin typeface="Times New Roman" panose="02020603050405020304" charset="0"/>
              </a:rPr>
              <a:t>十进制常量   </a:t>
            </a:r>
            <a:r>
              <a:rPr lang="en-US" altLang="zh-CN" sz="2800" dirty="0">
                <a:solidFill>
                  <a:srgbClr val="003399"/>
                </a:solidFill>
                <a:latin typeface="Times New Roman" panose="02020603050405020304" charset="0"/>
              </a:rPr>
              <a:t>( Decimal , base 10 )</a:t>
            </a:r>
            <a:endParaRPr lang="en-US" altLang="zh-CN" sz="2800" dirty="0">
              <a:solidFill>
                <a:srgbClr val="003399"/>
              </a:solidFill>
              <a:latin typeface="Times New Roman" panose="02020603050405020304" charset="0"/>
            </a:endParaRPr>
          </a:p>
          <a:p>
            <a:pPr marL="609600" indent="-609600" algn="just">
              <a:lnSpc>
                <a:spcPct val="8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Char char="Ø"/>
              <a:defRPr/>
            </a:pPr>
            <a:endParaRPr lang="en-US" altLang="zh-CN" sz="2800" dirty="0">
              <a:solidFill>
                <a:srgbClr val="003399"/>
              </a:solidFill>
              <a:latin typeface="Times New Roman" panose="02020603050405020304" charset="0"/>
            </a:endParaRPr>
          </a:p>
          <a:p>
            <a:pPr marL="609600" indent="-609600" algn="just">
              <a:lnSpc>
                <a:spcPct val="8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Char char="Ø"/>
              <a:defRPr/>
            </a:pPr>
            <a:r>
              <a:rPr lang="zh-CN" altLang="en-US" sz="2800" dirty="0">
                <a:solidFill>
                  <a:srgbClr val="003399"/>
                </a:solidFill>
                <a:latin typeface="Times New Roman" panose="02020603050405020304" charset="0"/>
              </a:rPr>
              <a:t>十六进制常量</a:t>
            </a:r>
            <a:r>
              <a:rPr lang="en-US" altLang="zh-CN" sz="2800" dirty="0">
                <a:solidFill>
                  <a:srgbClr val="003399"/>
                </a:solidFill>
                <a:latin typeface="Times New Roman" panose="02020603050405020304" charset="0"/>
              </a:rPr>
              <a:t>( Hexadecimal, base 16 )</a:t>
            </a:r>
            <a:endParaRPr lang="en-US" altLang="zh-CN" sz="2800" dirty="0">
              <a:solidFill>
                <a:srgbClr val="003399"/>
              </a:solidFill>
              <a:latin typeface="Times New Roman" panose="02020603050405020304" charset="0"/>
            </a:endParaRPr>
          </a:p>
          <a:p>
            <a:pPr marL="304800" lvl="2">
              <a:lnSpc>
                <a:spcPct val="80000"/>
              </a:lnSpc>
              <a:buClr>
                <a:srgbClr val="0000CC"/>
              </a:buClr>
              <a:defRPr/>
            </a:pPr>
            <a:r>
              <a:rPr lang="en-US" altLang="zh-CN" sz="2400" b="0" dirty="0">
                <a:latin typeface="Times New Roman" panose="02020603050405020304" charset="0"/>
              </a:rPr>
              <a:t>      </a:t>
            </a:r>
            <a:endParaRPr lang="en-US" altLang="zh-CN" sz="2400" b="0" dirty="0">
              <a:latin typeface="Times New Roman" panose="02020603050405020304" charset="0"/>
            </a:endParaRPr>
          </a:p>
          <a:p>
            <a:pPr marL="304800" lvl="2">
              <a:lnSpc>
                <a:spcPct val="80000"/>
              </a:lnSpc>
              <a:buClr>
                <a:srgbClr val="0000CC"/>
              </a:buClr>
              <a:defRPr/>
            </a:pPr>
            <a:r>
              <a:rPr lang="en-US" altLang="zh-CN" sz="2400" b="0" dirty="0">
                <a:latin typeface="Times New Roman" panose="02020603050405020304" charset="0"/>
              </a:rPr>
              <a:t>     0x2a	   0x45	   </a:t>
            </a:r>
            <a:r>
              <a:rPr lang="en-US" altLang="zh-CN" sz="2400" dirty="0">
                <a:latin typeface="Times New Roman" panose="02020603050405020304" charset="0"/>
              </a:rPr>
              <a:t>0xff</a:t>
            </a:r>
            <a:r>
              <a:rPr lang="en-US" altLang="zh-CN" sz="2400" b="0" dirty="0">
                <a:latin typeface="Times New Roman" panose="02020603050405020304" charset="0"/>
              </a:rPr>
              <a:t>	</a:t>
            </a:r>
            <a:endParaRPr lang="en-US" altLang="zh-CN" sz="2400" b="0" dirty="0">
              <a:latin typeface="Times New Roman" panose="02020603050405020304" charset="0"/>
            </a:endParaRPr>
          </a:p>
          <a:p>
            <a:pPr marL="304800" lvl="2">
              <a:lnSpc>
                <a:spcPct val="80000"/>
              </a:lnSpc>
              <a:buClr>
                <a:srgbClr val="0000CC"/>
              </a:buClr>
              <a:defRPr/>
            </a:pPr>
            <a:endParaRPr lang="en-US" altLang="zh-CN" sz="2400" b="0" dirty="0">
              <a:latin typeface="Times New Roman" panose="02020603050405020304" charset="0"/>
            </a:endParaRPr>
          </a:p>
          <a:p>
            <a:pPr marL="609600" indent="-609600" algn="just">
              <a:lnSpc>
                <a:spcPct val="8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Char char="Ø"/>
              <a:defRPr/>
            </a:pPr>
            <a:r>
              <a:rPr lang="zh-CN" altLang="en-US" sz="2800" dirty="0">
                <a:solidFill>
                  <a:srgbClr val="003399"/>
                </a:solidFill>
                <a:latin typeface="Times New Roman" panose="02020603050405020304" charset="0"/>
              </a:rPr>
              <a:t>八进制常量</a:t>
            </a:r>
            <a:r>
              <a:rPr lang="en-US" altLang="zh-CN" sz="2800" dirty="0">
                <a:solidFill>
                  <a:srgbClr val="003399"/>
                </a:solidFill>
                <a:latin typeface="Times New Roman" panose="02020603050405020304" charset="0"/>
              </a:rPr>
              <a:t>( Octal,  base 8 )</a:t>
            </a:r>
            <a:endParaRPr lang="en-US" altLang="zh-CN" sz="2800" dirty="0">
              <a:solidFill>
                <a:srgbClr val="003399"/>
              </a:solidFill>
              <a:latin typeface="Times New Roman" panose="02020603050405020304" charset="0"/>
            </a:endParaRPr>
          </a:p>
          <a:p>
            <a:pPr marL="609600" indent="-609600" algn="just">
              <a:lnSpc>
                <a:spcPct val="8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Char char="Ø"/>
              <a:defRPr/>
            </a:pPr>
            <a:endParaRPr lang="en-US" altLang="zh-CN" sz="4000" dirty="0">
              <a:solidFill>
                <a:srgbClr val="3A65D3"/>
              </a:solidFill>
              <a:latin typeface="Times New Roman" panose="02020603050405020304" charset="0"/>
            </a:endParaRPr>
          </a:p>
          <a:p>
            <a:pPr marL="609600" indent="-609600" algn="just">
              <a:lnSpc>
                <a:spcPct val="8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Char char="Ø"/>
              <a:defRPr/>
            </a:pPr>
            <a:endParaRPr lang="en-US" altLang="zh-CN" sz="3600" dirty="0">
              <a:solidFill>
                <a:srgbClr val="003399"/>
              </a:solidFill>
              <a:latin typeface="Times New Roman" panose="02020603050405020304" charset="0"/>
            </a:endParaRPr>
          </a:p>
          <a:p>
            <a:pPr marL="609600" indent="-609600" algn="just">
              <a:lnSpc>
                <a:spcPct val="8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Char char="Ø"/>
              <a:defRPr/>
            </a:pPr>
            <a:endParaRPr lang="en-US" altLang="zh-CN" sz="3200" dirty="0">
              <a:solidFill>
                <a:srgbClr val="0000CC"/>
              </a:solidFill>
              <a:latin typeface="Times New Roman" panose="02020603050405020304" charset="0"/>
              <a:ea typeface="楷体_GB2312" charset="0"/>
              <a:cs typeface="楷体_GB2312" charset="0"/>
            </a:endParaRPr>
          </a:p>
          <a:p>
            <a:pPr marL="609600" indent="-609600" algn="just">
              <a:lnSpc>
                <a:spcPct val="8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None/>
              <a:defRPr/>
            </a:pPr>
            <a:r>
              <a:rPr lang="en-US" altLang="zh-CN" sz="3200" dirty="0">
                <a:latin typeface="Times New Roman" panose="02020603050405020304" charset="0"/>
              </a:rPr>
              <a:t>	</a:t>
            </a:r>
            <a:endParaRPr lang="en-US" altLang="zh-CN" sz="2800" b="0" dirty="0">
              <a:latin typeface="Times New Roman" panose="02020603050405020304" charset="0"/>
            </a:endParaRPr>
          </a:p>
        </p:txBody>
      </p:sp>
      <p:pic>
        <p:nvPicPr>
          <p:cNvPr id="69641" name="Picture 2" descr="D:\ppt\ppt模板\PPT动画素材之动画按钮--PPT素材，PPT背景，PPT图片.files\20071202210749655.gif">
            <a:hlinkClick r:id="rId1" action="ppaction://hlinksldjump"/>
          </p:cNvPr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6513" y="6381750"/>
            <a:ext cx="714376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1547018" y="3956864"/>
            <a:ext cx="5111750" cy="120032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0" dirty="0">
                <a:latin typeface="Times New Roman" panose="02020603050405020304" charset="0"/>
              </a:rPr>
              <a:t>0123    // 83 unsigned </a:t>
            </a:r>
            <a:r>
              <a:rPr lang="en-US" altLang="zh-CN" sz="2400" b="0" dirty="0" err="1">
                <a:latin typeface="Times New Roman" panose="02020603050405020304" charset="0"/>
              </a:rPr>
              <a:t>int</a:t>
            </a:r>
            <a:r>
              <a:rPr lang="en-US" altLang="zh-CN" sz="2400" b="0" dirty="0">
                <a:latin typeface="Times New Roman" panose="02020603050405020304" charset="0"/>
              </a:rPr>
              <a:t>  </a:t>
            </a:r>
            <a:endParaRPr lang="en-US" altLang="zh-CN" sz="2400" b="0" dirty="0">
              <a:latin typeface="Times New Roman" panose="02020603050405020304" charset="0"/>
            </a:endParaRPr>
          </a:p>
          <a:p>
            <a:pPr>
              <a:defRPr/>
            </a:pPr>
            <a:r>
              <a:rPr lang="en-US" altLang="zh-CN" sz="2400" b="0" dirty="0">
                <a:latin typeface="Times New Roman" panose="02020603050405020304" charset="0"/>
              </a:rPr>
              <a:t>011L   // 9 unsigned long </a:t>
            </a:r>
            <a:r>
              <a:rPr lang="en-US" altLang="zh-CN" sz="2400" b="0" dirty="0" err="1">
                <a:latin typeface="Times New Roman" panose="02020603050405020304" charset="0"/>
              </a:rPr>
              <a:t>int</a:t>
            </a:r>
            <a:endParaRPr lang="en-US" altLang="zh-CN" sz="2400" b="0" dirty="0">
              <a:latin typeface="Times New Roman" panose="02020603050405020304" charset="0"/>
            </a:endParaRPr>
          </a:p>
          <a:p>
            <a:pPr>
              <a:defRPr/>
            </a:pPr>
            <a:r>
              <a:rPr lang="en-US" altLang="zh-CN" sz="2400" b="0" dirty="0">
                <a:latin typeface="Times New Roman" panose="02020603050405020304" charset="0"/>
              </a:rPr>
              <a:t>0771 </a:t>
            </a:r>
            <a:endParaRPr lang="en-US" altLang="zh-CN" sz="2400" b="0" dirty="0">
              <a:latin typeface="Times New Roman" panose="02020603050405020304" charset="0"/>
            </a:endParaRPr>
          </a:p>
        </p:txBody>
      </p:sp>
      <p:sp>
        <p:nvSpPr>
          <p:cNvPr id="13" name="AutoShape 7"/>
          <p:cNvSpPr/>
          <p:nvPr/>
        </p:nvSpPr>
        <p:spPr bwMode="auto">
          <a:xfrm>
            <a:off x="3275806" y="4916016"/>
            <a:ext cx="3600450" cy="457200"/>
          </a:xfrm>
          <a:prstGeom prst="borderCallout2">
            <a:avLst>
              <a:gd name="adj1" fmla="val 25000"/>
              <a:gd name="adj2" fmla="val -2116"/>
              <a:gd name="adj3" fmla="val 25000"/>
              <a:gd name="adj4" fmla="val -13935"/>
              <a:gd name="adj5" fmla="val 21875"/>
              <a:gd name="adj6" fmla="val -26278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lnSpc>
                <a:spcPct val="130000"/>
              </a:lnSpc>
              <a:defRPr/>
            </a:pPr>
            <a:r>
              <a:rPr kumimoji="1" lang="en-US" altLang="zh-CN" sz="2000" b="0">
                <a:latin typeface="Times New Roman" panose="02020603050405020304" charset="0"/>
              </a:rPr>
              <a:t>7×8</a:t>
            </a:r>
            <a:r>
              <a:rPr kumimoji="1" lang="en-US" altLang="zh-CN" sz="2000" b="0" baseline="30000">
                <a:latin typeface="Times New Roman" panose="02020603050405020304" charset="0"/>
              </a:rPr>
              <a:t>2</a:t>
            </a:r>
            <a:r>
              <a:rPr kumimoji="1" lang="zh-CN" altLang="en-US" sz="2000" b="0">
                <a:latin typeface="Times New Roman" panose="02020603050405020304" charset="0"/>
              </a:rPr>
              <a:t>＋ </a:t>
            </a:r>
            <a:r>
              <a:rPr kumimoji="1" lang="en-US" altLang="zh-CN" sz="2000" b="0">
                <a:latin typeface="Times New Roman" panose="02020603050405020304" charset="0"/>
              </a:rPr>
              <a:t>7×8</a:t>
            </a:r>
            <a:r>
              <a:rPr kumimoji="1" lang="en-US" altLang="zh-CN" sz="2000" b="0" baseline="30000">
                <a:latin typeface="Times New Roman" panose="02020603050405020304" charset="0"/>
              </a:rPr>
              <a:t>1</a:t>
            </a:r>
            <a:r>
              <a:rPr kumimoji="1" lang="zh-CN" altLang="en-US" sz="2000" b="0">
                <a:latin typeface="Times New Roman" panose="02020603050405020304" charset="0"/>
              </a:rPr>
              <a:t>＋</a:t>
            </a:r>
            <a:r>
              <a:rPr kumimoji="1" lang="en-US" altLang="zh-CN" sz="2000" b="0">
                <a:latin typeface="Times New Roman" panose="02020603050405020304" charset="0"/>
              </a:rPr>
              <a:t>1×8</a:t>
            </a:r>
            <a:r>
              <a:rPr kumimoji="1" lang="en-US" altLang="zh-CN" sz="2000" b="0" baseline="30000">
                <a:latin typeface="Times New Roman" panose="02020603050405020304" charset="0"/>
              </a:rPr>
              <a:t>0</a:t>
            </a:r>
            <a:r>
              <a:rPr kumimoji="1" lang="en-US" altLang="zh-CN" sz="2000" b="0">
                <a:latin typeface="Times New Roman" panose="02020603050405020304" charset="0"/>
              </a:rPr>
              <a:t> = 505</a:t>
            </a:r>
            <a:endParaRPr kumimoji="1" lang="en-US" altLang="zh-CN" sz="2000" b="0">
              <a:latin typeface="Times New Roman" panose="02020603050405020304" charset="0"/>
            </a:endParaRPr>
          </a:p>
        </p:txBody>
      </p:sp>
      <p:sp>
        <p:nvSpPr>
          <p:cNvPr id="14" name="AutoShape 7"/>
          <p:cNvSpPr/>
          <p:nvPr/>
        </p:nvSpPr>
        <p:spPr bwMode="auto">
          <a:xfrm>
            <a:off x="4932040" y="2564904"/>
            <a:ext cx="3600450" cy="457200"/>
          </a:xfrm>
          <a:prstGeom prst="borderCallout2">
            <a:avLst>
              <a:gd name="adj1" fmla="val 25000"/>
              <a:gd name="adj2" fmla="val -2116"/>
              <a:gd name="adj3" fmla="val 25000"/>
              <a:gd name="adj4" fmla="val -13935"/>
              <a:gd name="adj5" fmla="val 1191"/>
              <a:gd name="adj6" fmla="val -1539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lnSpc>
                <a:spcPct val="130000"/>
              </a:lnSpc>
              <a:defRPr/>
            </a:pPr>
            <a:r>
              <a:rPr kumimoji="1" lang="zh-CN" altLang="zh-CN" sz="2000" b="0" dirty="0">
                <a:latin typeface="Times New Roman" panose="02020603050405020304" charset="0"/>
              </a:rPr>
              <a:t>1</a:t>
            </a:r>
            <a:r>
              <a:rPr kumimoji="1" lang="en-US" altLang="zh-CN" sz="2000" b="0" dirty="0">
                <a:latin typeface="Times New Roman" panose="02020603050405020304" charset="0"/>
              </a:rPr>
              <a:t>5×16</a:t>
            </a:r>
            <a:r>
              <a:rPr kumimoji="1" lang="zh-CN" altLang="zh-CN" sz="2000" b="0" baseline="30000" dirty="0">
                <a:latin typeface="Times New Roman" panose="02020603050405020304" charset="0"/>
              </a:rPr>
              <a:t>1</a:t>
            </a:r>
            <a:r>
              <a:rPr kumimoji="1" lang="zh-CN" altLang="en-US" sz="2000" b="0" dirty="0">
                <a:latin typeface="Times New Roman" panose="02020603050405020304" charset="0"/>
              </a:rPr>
              <a:t>＋</a:t>
            </a:r>
            <a:r>
              <a:rPr kumimoji="1" lang="en-US" altLang="zh-CN" sz="2000" b="0" dirty="0">
                <a:latin typeface="Times New Roman" panose="02020603050405020304" charset="0"/>
              </a:rPr>
              <a:t>15×</a:t>
            </a:r>
            <a:r>
              <a:rPr kumimoji="1" lang="zh-CN" altLang="zh-CN" sz="2000" b="0" dirty="0">
                <a:latin typeface="Times New Roman" panose="02020603050405020304" charset="0"/>
              </a:rPr>
              <a:t>1</a:t>
            </a:r>
            <a:r>
              <a:rPr kumimoji="1" lang="en-US" altLang="zh-CN" sz="2000" b="0" dirty="0">
                <a:latin typeface="Times New Roman" panose="02020603050405020304" charset="0"/>
              </a:rPr>
              <a:t>6</a:t>
            </a:r>
            <a:r>
              <a:rPr kumimoji="1" lang="en-US" altLang="zh-CN" sz="2000" b="0" baseline="30000" dirty="0">
                <a:latin typeface="Times New Roman" panose="02020603050405020304" charset="0"/>
              </a:rPr>
              <a:t>0</a:t>
            </a:r>
            <a:r>
              <a:rPr kumimoji="1" lang="en-US" altLang="zh-CN" sz="2000" b="0" dirty="0">
                <a:latin typeface="Times New Roman" panose="02020603050405020304" charset="0"/>
              </a:rPr>
              <a:t> = </a:t>
            </a:r>
            <a:r>
              <a:rPr kumimoji="1" lang="zh-CN" altLang="zh-CN" sz="2000" b="0" dirty="0">
                <a:latin typeface="Times New Roman" panose="02020603050405020304" charset="0"/>
              </a:rPr>
              <a:t>2</a:t>
            </a:r>
            <a:r>
              <a:rPr kumimoji="1" lang="en-US" altLang="zh-CN" sz="2000" b="0" dirty="0">
                <a:latin typeface="Times New Roman" panose="02020603050405020304" charset="0"/>
              </a:rPr>
              <a:t>55</a:t>
            </a:r>
            <a:endParaRPr kumimoji="1" lang="en-US" altLang="zh-CN" sz="2000" b="0" dirty="0"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 autoUpdateAnimBg="0"/>
      <p:bldP spid="14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 b="0">
                <a:solidFill>
                  <a:schemeClr val="tx1"/>
                </a:solidFill>
              </a:rPr>
              <a:t>C程序设计快速进阶大学教程</a:t>
            </a:r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44035" name="日期占位符 2"/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C4DD948B-BA2E-6144-9898-8C5E45A81499}" type="datetime1">
              <a:rPr lang="zh-CN" altLang="en-US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2F7EAF7C-59E2-6241-A0E8-3D39C2B63637}" type="slidenum">
              <a:rPr lang="en-US" altLang="zh-CN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75780" name="Rectangle 2"/>
          <p:cNvSpPr>
            <a:spLocks noChangeArrowheads="1"/>
          </p:cNvSpPr>
          <p:nvPr/>
        </p:nvSpPr>
        <p:spPr bwMode="auto">
          <a:xfrm>
            <a:off x="1141413" y="836613"/>
            <a:ext cx="8137525" cy="5256212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eaLnBrk="0" hangingPunct="0"/>
            <a:r>
              <a:rPr lang="zh-CN" altLang="en-US" sz="3200">
                <a:solidFill>
                  <a:srgbClr val="214192"/>
                </a:solidFill>
              </a:rPr>
              <a:t>自学要点</a:t>
            </a:r>
            <a:endParaRPr lang="en-US" altLang="zh-CN" sz="3200">
              <a:solidFill>
                <a:srgbClr val="214192"/>
              </a:solidFill>
            </a:endParaRPr>
          </a:p>
          <a:p>
            <a:pPr eaLnBrk="0" hangingPunct="0">
              <a:lnSpc>
                <a:spcPct val="150000"/>
              </a:lnSpc>
              <a:buClr>
                <a:srgbClr val="0000CC"/>
              </a:buClr>
              <a:buFont typeface="Wingdings" panose="05000000000000000000" charset="0"/>
              <a:buChar char="Ø"/>
            </a:pPr>
            <a:r>
              <a:rPr lang="zh-CN" altLang="en-US" sz="3200"/>
              <a:t>数制转换</a:t>
            </a:r>
            <a:endParaRPr lang="zh-CN" altLang="en-US" sz="2300">
              <a:latin typeface="Times New Roman" panose="02020603050405020304" charset="0"/>
            </a:endParaRPr>
          </a:p>
          <a:p>
            <a:pPr lvl="1" algn="just">
              <a:lnSpc>
                <a:spcPct val="150000"/>
              </a:lnSpc>
              <a:spcBef>
                <a:spcPct val="20000"/>
              </a:spcBef>
              <a:buClr>
                <a:srgbClr val="0000CC"/>
              </a:buClr>
            </a:pPr>
            <a:r>
              <a:rPr lang="zh-CN" altLang="en-US" sz="2800"/>
              <a:t>二进制与十进制、八进制、十六进制</a:t>
            </a:r>
            <a:endParaRPr lang="en-US" altLang="zh-CN" sz="2800"/>
          </a:p>
          <a:p>
            <a:pPr lvl="1" algn="just">
              <a:lnSpc>
                <a:spcPct val="150000"/>
              </a:lnSpc>
              <a:spcBef>
                <a:spcPct val="20000"/>
              </a:spcBef>
              <a:buClr>
                <a:srgbClr val="0000CC"/>
              </a:buClr>
            </a:pPr>
            <a:endParaRPr lang="en-US" altLang="zh-CN" sz="2800"/>
          </a:p>
          <a:p>
            <a:pPr algn="just">
              <a:lnSpc>
                <a:spcPct val="15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Char char="Ø"/>
            </a:pPr>
            <a:r>
              <a:rPr lang="zh-CN" altLang="en-US" sz="2800"/>
              <a:t>二进制原、反、补码</a:t>
            </a:r>
            <a:endParaRPr lang="en-US" altLang="zh-CN" sz="2800"/>
          </a:p>
          <a:p>
            <a:pPr lvl="1" algn="just">
              <a:lnSpc>
                <a:spcPct val="150000"/>
              </a:lnSpc>
              <a:spcBef>
                <a:spcPct val="20000"/>
              </a:spcBef>
              <a:buClr>
                <a:srgbClr val="0000CC"/>
              </a:buClr>
              <a:buFont typeface="Arial" panose="020B0604020202020204" pitchFamily="34" charset="0"/>
              <a:buChar char="•"/>
            </a:pPr>
            <a:endParaRPr lang="en-US" altLang="zh-CN" sz="2800"/>
          </a:p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None/>
            </a:pPr>
            <a:endParaRPr lang="zh-CN" altLang="en-US" sz="2700">
              <a:latin typeface="Times New Roman" panose="02020603050405020304" charset="0"/>
            </a:endParaRPr>
          </a:p>
        </p:txBody>
      </p:sp>
      <p:sp>
        <p:nvSpPr>
          <p:cNvPr id="44038" name="Rectangle 3"/>
          <p:cNvSpPr>
            <a:spLocks noChangeArrowheads="1"/>
          </p:cNvSpPr>
          <p:nvPr/>
        </p:nvSpPr>
        <p:spPr bwMode="gray">
          <a:xfrm>
            <a:off x="395288" y="188913"/>
            <a:ext cx="827405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zh-CN" altLang="en-US" sz="4000">
                <a:solidFill>
                  <a:srgbClr val="CC3300"/>
                </a:solidFill>
              </a:rPr>
              <a:t>数据的存储</a:t>
            </a:r>
            <a:endParaRPr lang="zh-CN" altLang="en-US" sz="4000">
              <a:solidFill>
                <a:srgbClr val="CC3300"/>
              </a:solidFill>
            </a:endParaRPr>
          </a:p>
        </p:txBody>
      </p:sp>
      <p:pic>
        <p:nvPicPr>
          <p:cNvPr id="75782" name="Picture 2" descr="D:\ppt\ppt模板\PPT动画素材之动画按钮--PPT素材，PPT背景，PPT图片.files\20071202212406851.gif"/>
          <p:cNvPicPr>
            <a:picLocks noChangeAspect="1" noChangeArrowheads="1" noCrop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93738" y="836613"/>
            <a:ext cx="447675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棱台 1">
            <a:hlinkClick r:id="rId2" tooltip="播放动画" action="ppaction://hlinkfile"/>
          </p:cNvPr>
          <p:cNvSpPr/>
          <p:nvPr/>
        </p:nvSpPr>
        <p:spPr bwMode="auto">
          <a:xfrm>
            <a:off x="5322888" y="1485900"/>
            <a:ext cx="2592387" cy="647700"/>
          </a:xfrm>
          <a:prstGeom prst="bevel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altLang="zh-CN"/>
              <a:t>       </a:t>
            </a:r>
            <a:r>
              <a:rPr lang="zh-CN" altLang="en-US" sz="2000"/>
              <a:t>十进制与二进制</a:t>
            </a:r>
            <a:endParaRPr lang="zh-CN" altLang="en-US" sz="2000"/>
          </a:p>
        </p:txBody>
      </p:sp>
      <p:pic>
        <p:nvPicPr>
          <p:cNvPr id="75784" name="Picture 2" descr="D:\ppt\ppt模板\PPT动画素材之动画按钮--PPT素材，PPT背景，PPT图片.files\20071202210813591.gif">
            <a:hlinkClick r:id="rId2" tooltip="播放动画" action="ppaction://hlinkfile"/>
          </p:cNvPr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6550" y="1485900"/>
            <a:ext cx="466725" cy="57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棱台 9">
            <a:hlinkClick r:id="rId4" tooltip="播放动画" action="ppaction://hlinkfile"/>
          </p:cNvPr>
          <p:cNvSpPr/>
          <p:nvPr/>
        </p:nvSpPr>
        <p:spPr bwMode="auto">
          <a:xfrm>
            <a:off x="5357813" y="3541713"/>
            <a:ext cx="2592387" cy="647700"/>
          </a:xfrm>
          <a:prstGeom prst="bevel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lnSpc>
                <a:spcPct val="150000"/>
              </a:lnSpc>
              <a:defRPr/>
            </a:pPr>
            <a:r>
              <a:rPr lang="en-US" altLang="zh-CN" sz="2000"/>
              <a:t>         </a:t>
            </a:r>
            <a:r>
              <a:rPr lang="zh-CN" altLang="en-US" sz="2000"/>
              <a:t>二进制补码</a:t>
            </a:r>
            <a:endParaRPr lang="zh-CN" altLang="en-US" sz="2000"/>
          </a:p>
        </p:txBody>
      </p:sp>
      <p:pic>
        <p:nvPicPr>
          <p:cNvPr id="75786" name="Picture 3" descr="D:\ppt\ppt模板\PPT动画素材之动画按钮--PPT素材，PPT背景，PPT图片.files\20071202210829392.gif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54663" y="3689350"/>
            <a:ext cx="409575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787" name="Picture 2" descr="D:\ppt\ppt模板\PPT动画素材之动画按钮--PPT素材，PPT背景，PPT图片.files\20071202210749655.gif">
            <a:hlinkClick r:id="rId6" action="ppaction://hlinksldjump"/>
          </p:cNvPr>
          <p:cNvPicPr>
            <a:picLocks noChangeAspect="1" noChangeArrowheads="1" noCrop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-36513" y="6381750"/>
            <a:ext cx="714376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angle 85"/>
          <p:cNvSpPr>
            <a:spLocks noChangeArrowheads="1"/>
          </p:cNvSpPr>
          <p:nvPr/>
        </p:nvSpPr>
        <p:spPr bwMode="auto">
          <a:xfrm>
            <a:off x="1511300" y="4356100"/>
            <a:ext cx="7345363" cy="120032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400" dirty="0"/>
              <a:t>   </a:t>
            </a:r>
            <a:r>
              <a:rPr lang="zh-CN" altLang="en-US" sz="2400" dirty="0"/>
              <a:t>正数的原、补码相同，</a:t>
            </a:r>
            <a:endParaRPr lang="zh-CN" altLang="en-US" sz="2400" dirty="0"/>
          </a:p>
          <a:p>
            <a:pPr eaLnBrk="0" hangingPunct="0">
              <a:defRPr/>
            </a:pPr>
            <a:r>
              <a:rPr lang="zh-CN" altLang="en-US" sz="2400" dirty="0"/>
              <a:t> </a:t>
            </a:r>
            <a:r>
              <a:rPr lang="en-US" altLang="zh-CN" sz="2400" dirty="0"/>
              <a:t> </a:t>
            </a:r>
            <a:r>
              <a:rPr lang="zh-CN" altLang="en-US" sz="2400" dirty="0"/>
              <a:t>负数的补码 ：将该数的绝对值的二进制原码，</a:t>
            </a:r>
            <a:endParaRPr lang="zh-CN" altLang="en-US" sz="2400" dirty="0"/>
          </a:p>
          <a:p>
            <a:pPr eaLnBrk="0" hangingPunct="0">
              <a:defRPr/>
            </a:pPr>
            <a:r>
              <a:rPr lang="zh-CN" altLang="en-US" sz="2400" dirty="0"/>
              <a:t>		    按位取反再加</a:t>
            </a:r>
            <a:r>
              <a:rPr lang="en-US" altLang="zh-CN" sz="2400" dirty="0"/>
              <a:t>1</a:t>
            </a:r>
            <a:r>
              <a:rPr lang="zh-CN" altLang="en-US" sz="2400" dirty="0"/>
              <a:t>。</a:t>
            </a:r>
            <a:endParaRPr lang="zh-CN" altLang="en-US" sz="2400" dirty="0"/>
          </a:p>
        </p:txBody>
      </p:sp>
      <p:sp>
        <p:nvSpPr>
          <p:cNvPr id="16" name="AutoShape 7"/>
          <p:cNvSpPr/>
          <p:nvPr/>
        </p:nvSpPr>
        <p:spPr bwMode="auto">
          <a:xfrm>
            <a:off x="2366963" y="3008313"/>
            <a:ext cx="4287837" cy="457200"/>
          </a:xfrm>
          <a:prstGeom prst="borderCallout2">
            <a:avLst>
              <a:gd name="adj1" fmla="val 25000"/>
              <a:gd name="adj2" fmla="val -2116"/>
              <a:gd name="adj3" fmla="val 25000"/>
              <a:gd name="adj4" fmla="val -13935"/>
              <a:gd name="adj5" fmla="val -73208"/>
              <a:gd name="adj6" fmla="val -5875"/>
            </a:avLst>
          </a:prstGeom>
          <a:solidFill>
            <a:srgbClr val="F5F6FD"/>
          </a:solidFill>
          <a:ln w="1905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lnSpc>
                <a:spcPct val="130000"/>
              </a:lnSpc>
              <a:defRPr/>
            </a:pPr>
            <a:r>
              <a:rPr kumimoji="1" lang="en-US" altLang="zh-CN" sz="2000">
                <a:latin typeface="Times New Roman" panose="02020603050405020304" charset="0"/>
              </a:rPr>
              <a:t>1×2</a:t>
            </a:r>
            <a:r>
              <a:rPr kumimoji="1" lang="en-US" altLang="zh-CN" sz="2000" baseline="30000">
                <a:latin typeface="Times New Roman" panose="02020603050405020304" charset="0"/>
              </a:rPr>
              <a:t>3</a:t>
            </a:r>
            <a:r>
              <a:rPr kumimoji="1" lang="zh-CN" altLang="en-US" sz="2000">
                <a:latin typeface="Times New Roman" panose="02020603050405020304" charset="0"/>
              </a:rPr>
              <a:t>＋ </a:t>
            </a:r>
            <a:r>
              <a:rPr kumimoji="1" lang="en-US" altLang="zh-CN" sz="2000">
                <a:latin typeface="Times New Roman" panose="02020603050405020304" charset="0"/>
              </a:rPr>
              <a:t>0×2</a:t>
            </a:r>
            <a:r>
              <a:rPr kumimoji="1" lang="en-US" altLang="zh-CN" sz="2000" baseline="30000">
                <a:latin typeface="Times New Roman" panose="02020603050405020304" charset="0"/>
              </a:rPr>
              <a:t>2</a:t>
            </a:r>
            <a:r>
              <a:rPr kumimoji="1" lang="zh-CN" altLang="en-US" sz="2000">
                <a:latin typeface="Times New Roman" panose="02020603050405020304" charset="0"/>
              </a:rPr>
              <a:t>＋</a:t>
            </a:r>
            <a:r>
              <a:rPr kumimoji="1" lang="en-US" altLang="zh-CN" sz="2000">
                <a:latin typeface="Times New Roman" panose="02020603050405020304" charset="0"/>
              </a:rPr>
              <a:t>1×2</a:t>
            </a:r>
            <a:r>
              <a:rPr kumimoji="1" lang="en-US" altLang="zh-CN" sz="2000" baseline="30000">
                <a:latin typeface="Times New Roman" panose="02020603050405020304" charset="0"/>
              </a:rPr>
              <a:t>1</a:t>
            </a:r>
            <a:r>
              <a:rPr kumimoji="1" lang="en-US" altLang="zh-CN" sz="2000">
                <a:latin typeface="Times New Roman" panose="02020603050405020304" charset="0"/>
              </a:rPr>
              <a:t> +0×2</a:t>
            </a:r>
            <a:r>
              <a:rPr kumimoji="1" lang="en-US" altLang="zh-CN" sz="2000" baseline="30000">
                <a:latin typeface="Times New Roman" panose="02020603050405020304" charset="0"/>
              </a:rPr>
              <a:t>0</a:t>
            </a:r>
            <a:r>
              <a:rPr kumimoji="1" lang="zh-CN" altLang="en-US" sz="2000" baseline="30000">
                <a:latin typeface="Times New Roman" panose="02020603050405020304" charset="0"/>
              </a:rPr>
              <a:t> </a:t>
            </a:r>
            <a:r>
              <a:rPr kumimoji="1" lang="en-US" altLang="zh-CN" sz="2000">
                <a:latin typeface="Times New Roman" panose="02020603050405020304" charset="0"/>
              </a:rPr>
              <a:t>= 10</a:t>
            </a:r>
            <a:endParaRPr kumimoji="1" lang="en-US" altLang="zh-CN" sz="2000"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011863" y="6524625"/>
            <a:ext cx="2952750" cy="360363"/>
          </a:xfrm>
        </p:spPr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 b="0">
                <a:solidFill>
                  <a:schemeClr val="tx1"/>
                </a:solidFill>
              </a:rPr>
              <a:t>C程序设计快速进阶大学教程</a:t>
            </a:r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45059" name="日期占位符 2"/>
          <p:cNvSpPr>
            <a:spLocks noGrp="1"/>
          </p:cNvSpPr>
          <p:nvPr>
            <p:ph type="dt" sz="quarter" idx="11"/>
          </p:nvPr>
        </p:nvSpPr>
        <p:spPr>
          <a:xfrm>
            <a:off x="677863" y="6578600"/>
            <a:ext cx="1295400" cy="123825"/>
          </a:xfrm>
        </p:spPr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8842903E-466F-024D-B6ED-CDCEC41AD04A}" type="datetime1">
              <a:rPr lang="zh-CN" altLang="en-US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132138" y="6508750"/>
            <a:ext cx="2133600" cy="376238"/>
          </a:xfrm>
        </p:spPr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2A25DE34-EF71-9940-B3A6-D649ED554C73}" type="slidenum">
              <a:rPr lang="en-US" altLang="zh-CN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45061" name="Rectangle 2"/>
          <p:cNvSpPr>
            <a:spLocks noChangeArrowheads="1"/>
          </p:cNvSpPr>
          <p:nvPr/>
        </p:nvSpPr>
        <p:spPr bwMode="auto">
          <a:xfrm>
            <a:off x="669553" y="788988"/>
            <a:ext cx="8137525" cy="5256212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609600" indent="-609600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None/>
              <a:defRPr/>
            </a:pPr>
            <a:r>
              <a:rPr kumimoji="1" lang="en-US" altLang="zh-CN" sz="3200" dirty="0">
                <a:solidFill>
                  <a:srgbClr val="0000CC"/>
                </a:solidFill>
              </a:rPr>
              <a:t>1.</a:t>
            </a:r>
            <a:r>
              <a:rPr kumimoji="1" lang="zh-CN" altLang="en-US" sz="3200" dirty="0">
                <a:solidFill>
                  <a:srgbClr val="0000CC"/>
                </a:solidFill>
              </a:rPr>
              <a:t>整型变量</a:t>
            </a:r>
            <a:endParaRPr kumimoji="1" lang="zh-CN" altLang="en-US" sz="3200" dirty="0">
              <a:solidFill>
                <a:srgbClr val="0000CC"/>
              </a:solidFill>
              <a:latin typeface="Times New Roman" panose="02020603050405020304" charset="0"/>
            </a:endParaRPr>
          </a:p>
          <a:p>
            <a:pPr marL="609600" indent="-609600" algn="just">
              <a:lnSpc>
                <a:spcPct val="12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Char char="Ð"/>
              <a:defRPr/>
            </a:pPr>
            <a:r>
              <a:rPr lang="zh-CN" altLang="en-US" sz="3100" dirty="0">
                <a:latin typeface="宋体" panose="02010600030101010101" pitchFamily="2" charset="-122"/>
              </a:rPr>
              <a:t>整型数在内存中的存放形式</a:t>
            </a:r>
            <a:endParaRPr lang="zh-CN" altLang="en-US" sz="3100" dirty="0">
              <a:latin typeface="宋体" panose="02010600030101010101" pitchFamily="2" charset="-122"/>
            </a:endParaRPr>
          </a:p>
          <a:p>
            <a:pPr marL="609600" indent="-609600" algn="just">
              <a:lnSpc>
                <a:spcPct val="12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None/>
              <a:defRPr/>
            </a:pPr>
            <a:r>
              <a:rPr lang="zh-CN" altLang="en-US" sz="3100" dirty="0">
                <a:latin typeface="宋体" panose="02010600030101010101" pitchFamily="2" charset="-122"/>
              </a:rPr>
              <a:t>   二进制补码</a:t>
            </a:r>
            <a:r>
              <a:rPr lang="en-US" altLang="zh-CN" sz="3100" dirty="0">
                <a:latin typeface="宋体" panose="02010600030101010101" pitchFamily="2" charset="-122"/>
              </a:rPr>
              <a:t> </a:t>
            </a:r>
            <a:r>
              <a:rPr lang="en-US" altLang="zh-CN" sz="3200" dirty="0">
                <a:latin typeface="Times New Roman" panose="02020603050405020304" charset="0"/>
                <a:cs typeface="Times New Roman" panose="02020603050405020304" charset="0"/>
              </a:rPr>
              <a:t>Binary complement</a:t>
            </a:r>
            <a:endParaRPr lang="en-US" altLang="zh-CN" sz="3100" dirty="0">
              <a:latin typeface="Times New Roman" panose="02020603050405020304" charset="0"/>
            </a:endParaRPr>
          </a:p>
          <a:p>
            <a:pPr marL="609600" indent="-609600" algn="just">
              <a:lnSpc>
                <a:spcPct val="12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None/>
              <a:defRPr/>
            </a:pPr>
            <a:r>
              <a:rPr lang="en-US" altLang="zh-CN" sz="2700" dirty="0">
                <a:latin typeface="Times New Roman" panose="02020603050405020304" charset="0"/>
              </a:rPr>
              <a:t>	</a:t>
            </a:r>
            <a:endParaRPr lang="en-US" altLang="zh-CN" sz="2700" dirty="0">
              <a:latin typeface="Times New Roman" panose="02020603050405020304" charset="0"/>
            </a:endParaRPr>
          </a:p>
          <a:p>
            <a:pPr marL="609600" indent="-609600" algn="just">
              <a:lnSpc>
                <a:spcPct val="12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None/>
              <a:defRPr/>
            </a:pPr>
            <a:r>
              <a:rPr lang="zh-CN" altLang="en-US" sz="3200" dirty="0"/>
              <a:t> </a:t>
            </a:r>
            <a:endParaRPr lang="zh-CN" altLang="en-US" sz="3100" dirty="0">
              <a:latin typeface="Times New Roman" panose="02020603050405020304" charset="0"/>
            </a:endParaRPr>
          </a:p>
          <a:p>
            <a:pPr marL="609600" indent="-609600" algn="just">
              <a:lnSpc>
                <a:spcPct val="12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None/>
              <a:defRPr/>
            </a:pPr>
            <a:r>
              <a:rPr lang="zh-CN" altLang="en-US" sz="2700" dirty="0">
                <a:latin typeface="Times New Roman" panose="02020603050405020304" charset="0"/>
              </a:rPr>
              <a:t>       </a:t>
            </a:r>
            <a:endParaRPr lang="zh-CN" altLang="en-US" sz="2700" dirty="0">
              <a:latin typeface="Times New Roman" panose="02020603050405020304" charset="0"/>
            </a:endParaRPr>
          </a:p>
          <a:p>
            <a:pPr marL="609600" indent="-609600" algn="just">
              <a:lnSpc>
                <a:spcPct val="12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None/>
              <a:defRPr/>
            </a:pPr>
            <a:endParaRPr lang="zh-CN" altLang="en-US" sz="2300" dirty="0">
              <a:latin typeface="Times New Roman" panose="02020603050405020304" charset="0"/>
            </a:endParaRPr>
          </a:p>
          <a:p>
            <a:pPr marL="609600" indent="-609600" algn="just">
              <a:lnSpc>
                <a:spcPct val="12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None/>
              <a:defRPr/>
            </a:pPr>
            <a:r>
              <a:rPr lang="zh-CN" altLang="en-US" sz="2700" dirty="0">
                <a:latin typeface="Times New Roman" panose="02020603050405020304" charset="0"/>
              </a:rPr>
              <a:t>       </a:t>
            </a:r>
            <a:endParaRPr lang="zh-CN" altLang="en-US" sz="2700" dirty="0">
              <a:latin typeface="Times New Roman" panose="02020603050405020304" charset="0"/>
            </a:endParaRPr>
          </a:p>
        </p:txBody>
      </p:sp>
      <p:sp>
        <p:nvSpPr>
          <p:cNvPr id="45062" name="Rectangle 3"/>
          <p:cNvSpPr>
            <a:spLocks noChangeArrowheads="1"/>
          </p:cNvSpPr>
          <p:nvPr/>
        </p:nvSpPr>
        <p:spPr bwMode="gray">
          <a:xfrm>
            <a:off x="395288" y="188913"/>
            <a:ext cx="827405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4000">
                <a:solidFill>
                  <a:srgbClr val="CC3300"/>
                </a:solidFill>
              </a:rPr>
              <a:t>5.2.4 </a:t>
            </a:r>
            <a:r>
              <a:rPr lang="zh-CN" altLang="en-US" sz="4000">
                <a:solidFill>
                  <a:srgbClr val="CC3300"/>
                </a:solidFill>
              </a:rPr>
              <a:t>整型数据 </a:t>
            </a:r>
            <a:endParaRPr lang="zh-CN" altLang="en-US" sz="4000">
              <a:solidFill>
                <a:srgbClr val="CC3300"/>
              </a:solidFill>
            </a:endParaRPr>
          </a:p>
        </p:txBody>
      </p:sp>
      <p:pic>
        <p:nvPicPr>
          <p:cNvPr id="77938" name="Picture 2" descr="D:\ppt\ppt模板\PPT动画素材之动画按钮--PPT素材，PPT背景，PPT图片.files\20071202210749655.gif">
            <a:hlinkClick r:id="rId1" action="ppaction://hlinksldjump"/>
          </p:cNvPr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6513" y="6381750"/>
            <a:ext cx="714376" cy="381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" name="Group 49"/>
          <p:cNvGraphicFramePr>
            <a:graphicFrameLocks noGrp="1"/>
          </p:cNvGraphicFramePr>
          <p:nvPr/>
        </p:nvGraphicFramePr>
        <p:xfrm>
          <a:off x="2406824" y="3140968"/>
          <a:ext cx="5472112" cy="504825"/>
        </p:xfrm>
        <a:graphic>
          <a:graphicData uri="http://schemas.openxmlformats.org/drawingml/2006/table">
            <a:tbl>
              <a:tblPr/>
              <a:tblGrid>
                <a:gridCol w="342900"/>
                <a:gridCol w="341312"/>
                <a:gridCol w="379413"/>
                <a:gridCol w="303212"/>
                <a:gridCol w="344488"/>
                <a:gridCol w="341312"/>
                <a:gridCol w="342900"/>
                <a:gridCol w="342900"/>
                <a:gridCol w="342900"/>
                <a:gridCol w="338138"/>
                <a:gridCol w="342900"/>
                <a:gridCol w="342900"/>
                <a:gridCol w="341312"/>
                <a:gridCol w="341313"/>
                <a:gridCol w="344487"/>
                <a:gridCol w="339725"/>
              </a:tblGrid>
              <a:tr h="504825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827584" y="3198118"/>
            <a:ext cx="150304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342900" indent="-3429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eaLnBrk="1" hangingPunct="1"/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10;</a:t>
            </a:r>
            <a:endParaRPr lang="en-US" altLang="zh-CN" sz="2000" dirty="0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7531274" y="3140968"/>
            <a:ext cx="361950" cy="4778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defTabSz="762000"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altLang="zh-CN" sz="2500">
                <a:solidFill>
                  <a:srgbClr val="0000CC"/>
                </a:solidFill>
                <a:cs typeface="Times New Roman" panose="02020603050405020304" charset="0"/>
              </a:rPr>
              <a:t>0</a:t>
            </a:r>
            <a:endParaRPr lang="en-US" altLang="zh-CN" sz="2500">
              <a:solidFill>
                <a:srgbClr val="0000CC"/>
              </a:solidFill>
              <a:cs typeface="Times New Roman" panose="02020603050405020304" charset="0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6521624" y="3140968"/>
            <a:ext cx="361950" cy="4778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defTabSz="762000"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altLang="zh-CN" sz="2500">
                <a:solidFill>
                  <a:srgbClr val="0000CC"/>
                </a:solidFill>
                <a:cs typeface="Times New Roman" panose="02020603050405020304" charset="0"/>
              </a:rPr>
              <a:t>1</a:t>
            </a:r>
            <a:endParaRPr lang="en-US" altLang="zh-CN" sz="2500">
              <a:solidFill>
                <a:srgbClr val="0000CC"/>
              </a:solidFill>
              <a:cs typeface="Times New Roman" panose="02020603050405020304" charset="0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7207424" y="3140968"/>
            <a:ext cx="361950" cy="4778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defTabSz="762000"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altLang="zh-CN" sz="2500">
                <a:solidFill>
                  <a:srgbClr val="0000CC"/>
                </a:solidFill>
                <a:cs typeface="Times New Roman" panose="02020603050405020304" charset="0"/>
              </a:rPr>
              <a:t>1</a:t>
            </a:r>
            <a:endParaRPr lang="en-US" altLang="zh-CN" sz="2500">
              <a:solidFill>
                <a:srgbClr val="0000CC"/>
              </a:solidFill>
              <a:cs typeface="Times New Roman" panose="02020603050405020304" charset="0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6845474" y="3140968"/>
            <a:ext cx="361950" cy="4778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defTabSz="762000"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altLang="zh-CN" sz="2500">
                <a:solidFill>
                  <a:srgbClr val="0000CC"/>
                </a:solidFill>
                <a:cs typeface="Times New Roman" panose="02020603050405020304" charset="0"/>
              </a:rPr>
              <a:t>0</a:t>
            </a:r>
            <a:endParaRPr lang="en-US" altLang="zh-CN" sz="2500">
              <a:solidFill>
                <a:srgbClr val="0000CC"/>
              </a:solidFill>
              <a:cs typeface="Times New Roman" panose="02020603050405020304" charset="0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2406824" y="3140968"/>
            <a:ext cx="361950" cy="4778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defTabSz="762000"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altLang="zh-CN" sz="2500">
                <a:solidFill>
                  <a:srgbClr val="FF0000"/>
                </a:solidFill>
                <a:cs typeface="Times New Roman" panose="02020603050405020304" charset="0"/>
              </a:rPr>
              <a:t>0</a:t>
            </a:r>
            <a:endParaRPr lang="en-US" altLang="zh-CN" sz="2500">
              <a:solidFill>
                <a:srgbClr val="FF0000"/>
              </a:solidFill>
              <a:cs typeface="Times New Roman" panose="02020603050405020304" charset="0"/>
            </a:endParaRPr>
          </a:p>
        </p:txBody>
      </p:sp>
      <p:grpSp>
        <p:nvGrpSpPr>
          <p:cNvPr id="18" name="组合 28"/>
          <p:cNvGrpSpPr/>
          <p:nvPr/>
        </p:nvGrpSpPr>
        <p:grpSpPr bwMode="auto">
          <a:xfrm>
            <a:off x="2730674" y="3140968"/>
            <a:ext cx="3790950" cy="477838"/>
            <a:chOff x="3828400" y="2209800"/>
            <a:chExt cx="3791600" cy="477054"/>
          </a:xfrm>
        </p:grpSpPr>
        <p:sp>
          <p:nvSpPr>
            <p:cNvPr id="19" name="矩形 16"/>
            <p:cNvSpPr>
              <a:spLocks noChangeArrowheads="1"/>
            </p:cNvSpPr>
            <p:nvPr/>
          </p:nvSpPr>
          <p:spPr bwMode="auto">
            <a:xfrm>
              <a:off x="3828400" y="2209800"/>
              <a:ext cx="362600" cy="4770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</a:pPr>
              <a:r>
                <a:rPr lang="en-US" altLang="zh-CN" sz="2500">
                  <a:solidFill>
                    <a:schemeClr val="tx1"/>
                  </a:solidFill>
                  <a:cs typeface="Times New Roman" panose="02020603050405020304" charset="0"/>
                </a:rPr>
                <a:t>0</a:t>
              </a:r>
              <a:endParaRPr lang="en-US" altLang="zh-CN" sz="2500">
                <a:solidFill>
                  <a:schemeClr val="tx1"/>
                </a:solidFill>
                <a:cs typeface="Times New Roman" panose="02020603050405020304" charset="0"/>
              </a:endParaRPr>
            </a:p>
          </p:txBody>
        </p:sp>
        <p:sp>
          <p:nvSpPr>
            <p:cNvPr id="20" name="矩形 18"/>
            <p:cNvSpPr>
              <a:spLocks noChangeArrowheads="1"/>
            </p:cNvSpPr>
            <p:nvPr/>
          </p:nvSpPr>
          <p:spPr bwMode="auto">
            <a:xfrm>
              <a:off x="6244498" y="2209800"/>
              <a:ext cx="273786" cy="47627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</a:pPr>
              <a:r>
                <a:rPr lang="en-US" altLang="zh-CN" sz="2500" dirty="0">
                  <a:solidFill>
                    <a:schemeClr val="tx1"/>
                  </a:solidFill>
                  <a:cs typeface="Times New Roman" panose="02020603050405020304" charset="0"/>
                </a:rPr>
                <a:t>.</a:t>
              </a:r>
              <a:endParaRPr lang="en-US" altLang="zh-CN" sz="2500" dirty="0">
                <a:solidFill>
                  <a:schemeClr val="tx1"/>
                </a:solidFill>
                <a:cs typeface="Times New Roman" panose="02020603050405020304" charset="0"/>
              </a:endParaRPr>
            </a:p>
          </p:txBody>
        </p:sp>
        <p:sp>
          <p:nvSpPr>
            <p:cNvPr id="21" name="矩形 19"/>
            <p:cNvSpPr>
              <a:spLocks noChangeArrowheads="1"/>
            </p:cNvSpPr>
            <p:nvPr/>
          </p:nvSpPr>
          <p:spPr bwMode="auto">
            <a:xfrm>
              <a:off x="6571600" y="2209800"/>
              <a:ext cx="362600" cy="4770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</a:pPr>
              <a:r>
                <a:rPr lang="en-US" altLang="zh-CN" sz="2500">
                  <a:solidFill>
                    <a:schemeClr val="tx1"/>
                  </a:solidFill>
                  <a:cs typeface="Times New Roman" panose="02020603050405020304" charset="0"/>
                </a:rPr>
                <a:t>0</a:t>
              </a:r>
              <a:endParaRPr lang="en-US" altLang="zh-CN" sz="2500">
                <a:solidFill>
                  <a:schemeClr val="tx1"/>
                </a:solidFill>
                <a:cs typeface="Times New Roman" panose="02020603050405020304" charset="0"/>
              </a:endParaRPr>
            </a:p>
          </p:txBody>
        </p:sp>
        <p:sp>
          <p:nvSpPr>
            <p:cNvPr id="22" name="矩形 20"/>
            <p:cNvSpPr>
              <a:spLocks noChangeArrowheads="1"/>
            </p:cNvSpPr>
            <p:nvPr/>
          </p:nvSpPr>
          <p:spPr bwMode="auto">
            <a:xfrm>
              <a:off x="6934200" y="2209800"/>
              <a:ext cx="362600" cy="4770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</a:pPr>
              <a:r>
                <a:rPr lang="en-US" altLang="zh-CN" sz="2500">
                  <a:solidFill>
                    <a:schemeClr val="tx1"/>
                  </a:solidFill>
                  <a:cs typeface="Times New Roman" panose="02020603050405020304" charset="0"/>
                </a:rPr>
                <a:t>0</a:t>
              </a:r>
              <a:endParaRPr lang="en-US" altLang="zh-CN" sz="2500">
                <a:solidFill>
                  <a:schemeClr val="tx1"/>
                </a:solidFill>
                <a:cs typeface="Times New Roman" panose="02020603050405020304" charset="0"/>
              </a:endParaRPr>
            </a:p>
          </p:txBody>
        </p:sp>
        <p:sp>
          <p:nvSpPr>
            <p:cNvPr id="23" name="矩形 21"/>
            <p:cNvSpPr>
              <a:spLocks noChangeArrowheads="1"/>
            </p:cNvSpPr>
            <p:nvPr/>
          </p:nvSpPr>
          <p:spPr bwMode="auto">
            <a:xfrm>
              <a:off x="7257400" y="2209800"/>
              <a:ext cx="362600" cy="4770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</a:pPr>
              <a:r>
                <a:rPr lang="en-US" altLang="zh-CN" sz="2500">
                  <a:solidFill>
                    <a:schemeClr val="tx1"/>
                  </a:solidFill>
                  <a:cs typeface="Times New Roman" panose="02020603050405020304" charset="0"/>
                </a:rPr>
                <a:t>0</a:t>
              </a:r>
              <a:endParaRPr lang="en-US" altLang="zh-CN" sz="2500">
                <a:solidFill>
                  <a:schemeClr val="tx1"/>
                </a:solidFill>
                <a:cs typeface="Times New Roman" panose="02020603050405020304" charset="0"/>
              </a:endParaRPr>
            </a:p>
          </p:txBody>
        </p:sp>
        <p:sp>
          <p:nvSpPr>
            <p:cNvPr id="24" name="矩形 22"/>
            <p:cNvSpPr>
              <a:spLocks noChangeArrowheads="1"/>
            </p:cNvSpPr>
            <p:nvPr/>
          </p:nvSpPr>
          <p:spPr bwMode="auto">
            <a:xfrm>
              <a:off x="4876800" y="2209800"/>
              <a:ext cx="273786" cy="47627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</a:pPr>
              <a:r>
                <a:rPr lang="en-US" altLang="zh-CN" sz="2500" dirty="0">
                  <a:solidFill>
                    <a:schemeClr val="tx1"/>
                  </a:solidFill>
                  <a:cs typeface="Times New Roman" panose="02020603050405020304" charset="0"/>
                </a:rPr>
                <a:t>.</a:t>
              </a:r>
              <a:endParaRPr lang="en-US" altLang="zh-CN" sz="2500" dirty="0">
                <a:solidFill>
                  <a:schemeClr val="tx1"/>
                </a:solidFill>
                <a:cs typeface="Times New Roman" panose="02020603050405020304" charset="0"/>
              </a:endParaRPr>
            </a:p>
          </p:txBody>
        </p:sp>
        <p:sp>
          <p:nvSpPr>
            <p:cNvPr id="25" name="矩形 23"/>
            <p:cNvSpPr>
              <a:spLocks noChangeArrowheads="1"/>
            </p:cNvSpPr>
            <p:nvPr/>
          </p:nvSpPr>
          <p:spPr bwMode="auto">
            <a:xfrm>
              <a:off x="5562600" y="2209800"/>
              <a:ext cx="273786" cy="47627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</a:pPr>
              <a:r>
                <a:rPr lang="en-US" altLang="zh-CN" sz="2500" dirty="0">
                  <a:solidFill>
                    <a:schemeClr val="tx1"/>
                  </a:solidFill>
                  <a:cs typeface="Times New Roman" panose="02020603050405020304" charset="0"/>
                </a:rPr>
                <a:t>.</a:t>
              </a:r>
              <a:endParaRPr lang="en-US" altLang="zh-CN" sz="2500" dirty="0">
                <a:solidFill>
                  <a:schemeClr val="tx1"/>
                </a:solidFill>
                <a:cs typeface="Times New Roman" panose="02020603050405020304" charset="0"/>
              </a:endParaRPr>
            </a:p>
          </p:txBody>
        </p:sp>
        <p:sp>
          <p:nvSpPr>
            <p:cNvPr id="26" name="矩形 24"/>
            <p:cNvSpPr>
              <a:spLocks noChangeArrowheads="1"/>
            </p:cNvSpPr>
            <p:nvPr/>
          </p:nvSpPr>
          <p:spPr bwMode="auto">
            <a:xfrm>
              <a:off x="5200000" y="2209800"/>
              <a:ext cx="273786" cy="47627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</a:pPr>
              <a:r>
                <a:rPr lang="en-US" altLang="zh-CN" sz="2500" dirty="0">
                  <a:solidFill>
                    <a:schemeClr val="tx1"/>
                  </a:solidFill>
                  <a:cs typeface="Times New Roman" panose="02020603050405020304" charset="0"/>
                </a:rPr>
                <a:t>.</a:t>
              </a:r>
              <a:endParaRPr lang="en-US" altLang="zh-CN" sz="2500" dirty="0">
                <a:solidFill>
                  <a:schemeClr val="tx1"/>
                </a:solidFill>
                <a:cs typeface="Times New Roman" panose="02020603050405020304" charset="0"/>
              </a:endParaRPr>
            </a:p>
          </p:txBody>
        </p:sp>
        <p:sp>
          <p:nvSpPr>
            <p:cNvPr id="27" name="矩形 25"/>
            <p:cNvSpPr>
              <a:spLocks noChangeArrowheads="1"/>
            </p:cNvSpPr>
            <p:nvPr/>
          </p:nvSpPr>
          <p:spPr bwMode="auto">
            <a:xfrm>
              <a:off x="5885800" y="2209800"/>
              <a:ext cx="273786" cy="47627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</a:pPr>
              <a:r>
                <a:rPr lang="en-US" altLang="zh-CN" sz="2500" dirty="0">
                  <a:solidFill>
                    <a:schemeClr val="tx1"/>
                  </a:solidFill>
                  <a:cs typeface="Times New Roman" panose="02020603050405020304" charset="0"/>
                </a:rPr>
                <a:t>.</a:t>
              </a:r>
              <a:endParaRPr lang="en-US" altLang="zh-CN" sz="2500" dirty="0">
                <a:solidFill>
                  <a:schemeClr val="tx1"/>
                </a:solidFill>
                <a:cs typeface="Times New Roman" panose="02020603050405020304" charset="0"/>
              </a:endParaRPr>
            </a:p>
          </p:txBody>
        </p:sp>
        <p:sp>
          <p:nvSpPr>
            <p:cNvPr id="28" name="矩形 26"/>
            <p:cNvSpPr>
              <a:spLocks noChangeArrowheads="1"/>
            </p:cNvSpPr>
            <p:nvPr/>
          </p:nvSpPr>
          <p:spPr bwMode="auto">
            <a:xfrm>
              <a:off x="4191000" y="2209800"/>
              <a:ext cx="362600" cy="4770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</a:pPr>
              <a:r>
                <a:rPr lang="en-US" altLang="zh-CN" sz="2500" dirty="0">
                  <a:solidFill>
                    <a:schemeClr val="tx1"/>
                  </a:solidFill>
                  <a:cs typeface="Times New Roman" panose="02020603050405020304" charset="0"/>
                </a:rPr>
                <a:t>0</a:t>
              </a:r>
              <a:endParaRPr lang="en-US" altLang="zh-CN" sz="2500" dirty="0">
                <a:solidFill>
                  <a:schemeClr val="tx1"/>
                </a:solidFill>
                <a:cs typeface="Times New Roman" panose="02020603050405020304" charset="0"/>
              </a:endParaRPr>
            </a:p>
          </p:txBody>
        </p:sp>
        <p:sp>
          <p:nvSpPr>
            <p:cNvPr id="29" name="矩形 27"/>
            <p:cNvSpPr>
              <a:spLocks noChangeArrowheads="1"/>
            </p:cNvSpPr>
            <p:nvPr/>
          </p:nvSpPr>
          <p:spPr bwMode="auto">
            <a:xfrm>
              <a:off x="4514200" y="2209800"/>
              <a:ext cx="273786" cy="47627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</a:pPr>
              <a:r>
                <a:rPr lang="en-US" altLang="zh-CN" sz="2500" dirty="0">
                  <a:solidFill>
                    <a:schemeClr val="tx1"/>
                  </a:solidFill>
                  <a:cs typeface="Times New Roman" panose="02020603050405020304" charset="0"/>
                </a:rPr>
                <a:t>.</a:t>
              </a:r>
              <a:endParaRPr lang="en-US" altLang="zh-CN" sz="2500" dirty="0">
                <a:solidFill>
                  <a:schemeClr val="tx1"/>
                </a:solidFill>
                <a:cs typeface="Times New Roman" panose="02020603050405020304" charset="0"/>
              </a:endParaRPr>
            </a:p>
          </p:txBody>
        </p:sp>
      </p:grpSp>
      <p:graphicFrame>
        <p:nvGraphicFramePr>
          <p:cNvPr id="30" name="Group 49"/>
          <p:cNvGraphicFramePr>
            <a:graphicFrameLocks noGrp="1"/>
          </p:cNvGraphicFramePr>
          <p:nvPr/>
        </p:nvGraphicFramePr>
        <p:xfrm>
          <a:off x="2411760" y="4529757"/>
          <a:ext cx="5472112" cy="504825"/>
        </p:xfrm>
        <a:graphic>
          <a:graphicData uri="http://schemas.openxmlformats.org/drawingml/2006/table">
            <a:tbl>
              <a:tblPr/>
              <a:tblGrid>
                <a:gridCol w="342900"/>
                <a:gridCol w="341312"/>
                <a:gridCol w="379413"/>
                <a:gridCol w="303212"/>
                <a:gridCol w="344488"/>
                <a:gridCol w="341312"/>
                <a:gridCol w="342900"/>
                <a:gridCol w="342900"/>
                <a:gridCol w="342900"/>
                <a:gridCol w="338138"/>
                <a:gridCol w="342900"/>
                <a:gridCol w="342900"/>
                <a:gridCol w="341312"/>
                <a:gridCol w="341313"/>
                <a:gridCol w="344487"/>
                <a:gridCol w="339725"/>
              </a:tblGrid>
              <a:tr h="504825"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5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1" name="组合 39"/>
          <p:cNvGrpSpPr/>
          <p:nvPr/>
        </p:nvGrpSpPr>
        <p:grpSpPr bwMode="auto">
          <a:xfrm>
            <a:off x="6526560" y="4529757"/>
            <a:ext cx="1371600" cy="477838"/>
            <a:chOff x="7620000" y="5410200"/>
            <a:chExt cx="1371600" cy="477054"/>
          </a:xfrm>
        </p:grpSpPr>
        <p:sp>
          <p:nvSpPr>
            <p:cNvPr id="32" name="矩形 30"/>
            <p:cNvSpPr>
              <a:spLocks noChangeArrowheads="1"/>
            </p:cNvSpPr>
            <p:nvPr/>
          </p:nvSpPr>
          <p:spPr bwMode="auto">
            <a:xfrm>
              <a:off x="8629000" y="5410200"/>
              <a:ext cx="362600" cy="4770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</a:pPr>
              <a:r>
                <a:rPr lang="en-US" altLang="zh-CN" sz="2500">
                  <a:solidFill>
                    <a:srgbClr val="0000CC"/>
                  </a:solidFill>
                  <a:cs typeface="Times New Roman" panose="02020603050405020304" charset="0"/>
                </a:rPr>
                <a:t>0</a:t>
              </a:r>
              <a:endParaRPr lang="en-US" altLang="zh-CN" sz="2500">
                <a:solidFill>
                  <a:srgbClr val="0000CC"/>
                </a:solidFill>
                <a:cs typeface="Times New Roman" panose="02020603050405020304" charset="0"/>
              </a:endParaRPr>
            </a:p>
          </p:txBody>
        </p:sp>
        <p:sp>
          <p:nvSpPr>
            <p:cNvPr id="33" name="矩形 31"/>
            <p:cNvSpPr>
              <a:spLocks noChangeArrowheads="1"/>
            </p:cNvSpPr>
            <p:nvPr/>
          </p:nvSpPr>
          <p:spPr bwMode="auto">
            <a:xfrm>
              <a:off x="7620000" y="5410200"/>
              <a:ext cx="362600" cy="4770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</a:pPr>
              <a:r>
                <a:rPr lang="en-US" altLang="zh-CN" sz="2500">
                  <a:solidFill>
                    <a:srgbClr val="0000CC"/>
                  </a:solidFill>
                  <a:cs typeface="Times New Roman" panose="02020603050405020304" charset="0"/>
                </a:rPr>
                <a:t>1</a:t>
              </a:r>
              <a:endParaRPr lang="en-US" altLang="zh-CN" sz="2500">
                <a:solidFill>
                  <a:srgbClr val="0000CC"/>
                </a:solidFill>
                <a:cs typeface="Times New Roman" panose="02020603050405020304" charset="0"/>
              </a:endParaRPr>
            </a:p>
          </p:txBody>
        </p:sp>
        <p:sp>
          <p:nvSpPr>
            <p:cNvPr id="34" name="矩形 32"/>
            <p:cNvSpPr>
              <a:spLocks noChangeArrowheads="1"/>
            </p:cNvSpPr>
            <p:nvPr/>
          </p:nvSpPr>
          <p:spPr bwMode="auto">
            <a:xfrm>
              <a:off x="8305800" y="5410200"/>
              <a:ext cx="362600" cy="4770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</a:pPr>
              <a:r>
                <a:rPr lang="en-US" altLang="zh-CN" sz="2500">
                  <a:solidFill>
                    <a:srgbClr val="0000CC"/>
                  </a:solidFill>
                  <a:cs typeface="Times New Roman" panose="02020603050405020304" charset="0"/>
                </a:rPr>
                <a:t>1</a:t>
              </a:r>
              <a:endParaRPr lang="en-US" altLang="zh-CN" sz="2500">
                <a:solidFill>
                  <a:srgbClr val="0000CC"/>
                </a:solidFill>
                <a:cs typeface="Times New Roman" panose="02020603050405020304" charset="0"/>
              </a:endParaRPr>
            </a:p>
          </p:txBody>
        </p:sp>
        <p:sp>
          <p:nvSpPr>
            <p:cNvPr id="35" name="矩形 33"/>
            <p:cNvSpPr>
              <a:spLocks noChangeArrowheads="1"/>
            </p:cNvSpPr>
            <p:nvPr/>
          </p:nvSpPr>
          <p:spPr bwMode="auto">
            <a:xfrm>
              <a:off x="7943200" y="5410200"/>
              <a:ext cx="362600" cy="4770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</a:pPr>
              <a:r>
                <a:rPr lang="en-US" altLang="zh-CN" sz="2500">
                  <a:solidFill>
                    <a:srgbClr val="0000CC"/>
                  </a:solidFill>
                  <a:cs typeface="Times New Roman" panose="02020603050405020304" charset="0"/>
                </a:rPr>
                <a:t>0</a:t>
              </a:r>
              <a:endParaRPr lang="en-US" altLang="zh-CN" sz="2500">
                <a:solidFill>
                  <a:srgbClr val="0000CC"/>
                </a:solidFill>
                <a:cs typeface="Times New Roman" panose="02020603050405020304" charset="0"/>
              </a:endParaRPr>
            </a:p>
          </p:txBody>
        </p:sp>
      </p:grpSp>
      <p:grpSp>
        <p:nvGrpSpPr>
          <p:cNvPr id="36" name="组合 40"/>
          <p:cNvGrpSpPr/>
          <p:nvPr/>
        </p:nvGrpSpPr>
        <p:grpSpPr bwMode="auto">
          <a:xfrm>
            <a:off x="6526560" y="4529757"/>
            <a:ext cx="1371600" cy="477838"/>
            <a:chOff x="7696200" y="5943600"/>
            <a:chExt cx="1371600" cy="477054"/>
          </a:xfrm>
        </p:grpSpPr>
        <p:sp>
          <p:nvSpPr>
            <p:cNvPr id="37" name="矩形 47"/>
            <p:cNvSpPr>
              <a:spLocks noChangeArrowheads="1"/>
            </p:cNvSpPr>
            <p:nvPr/>
          </p:nvSpPr>
          <p:spPr bwMode="auto">
            <a:xfrm>
              <a:off x="8705200" y="5943600"/>
              <a:ext cx="362600" cy="4770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</a:pPr>
              <a:r>
                <a:rPr lang="en-US" altLang="zh-CN" sz="2500">
                  <a:solidFill>
                    <a:srgbClr val="0000CC"/>
                  </a:solidFill>
                  <a:cs typeface="Times New Roman" panose="02020603050405020304" charset="0"/>
                </a:rPr>
                <a:t>1</a:t>
              </a:r>
              <a:endParaRPr lang="en-US" altLang="zh-CN" sz="2500">
                <a:solidFill>
                  <a:srgbClr val="0000CC"/>
                </a:solidFill>
                <a:cs typeface="Times New Roman" panose="02020603050405020304" charset="0"/>
              </a:endParaRPr>
            </a:p>
          </p:txBody>
        </p:sp>
        <p:sp>
          <p:nvSpPr>
            <p:cNvPr id="38" name="矩形 48"/>
            <p:cNvSpPr>
              <a:spLocks noChangeArrowheads="1"/>
            </p:cNvSpPr>
            <p:nvPr/>
          </p:nvSpPr>
          <p:spPr bwMode="auto">
            <a:xfrm>
              <a:off x="7696200" y="5943600"/>
              <a:ext cx="362600" cy="4770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</a:pPr>
              <a:r>
                <a:rPr lang="en-US" altLang="zh-CN" sz="2500">
                  <a:solidFill>
                    <a:srgbClr val="0000CC"/>
                  </a:solidFill>
                  <a:cs typeface="Times New Roman" panose="02020603050405020304" charset="0"/>
                </a:rPr>
                <a:t>0</a:t>
              </a:r>
              <a:endParaRPr lang="en-US" altLang="zh-CN" sz="2500">
                <a:solidFill>
                  <a:srgbClr val="0000CC"/>
                </a:solidFill>
                <a:cs typeface="Times New Roman" panose="02020603050405020304" charset="0"/>
              </a:endParaRPr>
            </a:p>
          </p:txBody>
        </p:sp>
        <p:sp>
          <p:nvSpPr>
            <p:cNvPr id="39" name="矩形 49"/>
            <p:cNvSpPr>
              <a:spLocks noChangeArrowheads="1"/>
            </p:cNvSpPr>
            <p:nvPr/>
          </p:nvSpPr>
          <p:spPr bwMode="auto">
            <a:xfrm>
              <a:off x="8382000" y="5943600"/>
              <a:ext cx="362600" cy="4770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</a:pPr>
              <a:r>
                <a:rPr lang="en-US" altLang="zh-CN" sz="2500">
                  <a:solidFill>
                    <a:srgbClr val="0000CC"/>
                  </a:solidFill>
                  <a:cs typeface="Times New Roman" panose="02020603050405020304" charset="0"/>
                </a:rPr>
                <a:t>0</a:t>
              </a:r>
              <a:endParaRPr lang="en-US" altLang="zh-CN" sz="2500">
                <a:solidFill>
                  <a:srgbClr val="0000CC"/>
                </a:solidFill>
                <a:cs typeface="Times New Roman" panose="02020603050405020304" charset="0"/>
              </a:endParaRPr>
            </a:p>
          </p:txBody>
        </p:sp>
        <p:sp>
          <p:nvSpPr>
            <p:cNvPr id="40" name="矩形 50"/>
            <p:cNvSpPr>
              <a:spLocks noChangeArrowheads="1"/>
            </p:cNvSpPr>
            <p:nvPr/>
          </p:nvSpPr>
          <p:spPr bwMode="auto">
            <a:xfrm>
              <a:off x="8019400" y="5943600"/>
              <a:ext cx="362600" cy="4770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</a:pPr>
              <a:r>
                <a:rPr lang="en-US" altLang="zh-CN" sz="2500">
                  <a:solidFill>
                    <a:srgbClr val="0000CC"/>
                  </a:solidFill>
                  <a:cs typeface="Times New Roman" panose="02020603050405020304" charset="0"/>
                </a:rPr>
                <a:t>1</a:t>
              </a:r>
              <a:endParaRPr lang="en-US" altLang="zh-CN" sz="2500">
                <a:solidFill>
                  <a:srgbClr val="0000CC"/>
                </a:solidFill>
                <a:cs typeface="Times New Roman" panose="02020603050405020304" charset="0"/>
              </a:endParaRPr>
            </a:p>
          </p:txBody>
        </p:sp>
      </p:grpSp>
      <p:grpSp>
        <p:nvGrpSpPr>
          <p:cNvPr id="41" name="组合 41"/>
          <p:cNvGrpSpPr/>
          <p:nvPr/>
        </p:nvGrpSpPr>
        <p:grpSpPr bwMode="auto">
          <a:xfrm>
            <a:off x="6526560" y="4529757"/>
            <a:ext cx="1371600" cy="477838"/>
            <a:chOff x="7696200" y="6228546"/>
            <a:chExt cx="1371600" cy="477054"/>
          </a:xfrm>
        </p:grpSpPr>
        <p:sp>
          <p:nvSpPr>
            <p:cNvPr id="42" name="矩形 52"/>
            <p:cNvSpPr>
              <a:spLocks noChangeArrowheads="1"/>
            </p:cNvSpPr>
            <p:nvPr/>
          </p:nvSpPr>
          <p:spPr bwMode="auto">
            <a:xfrm>
              <a:off x="8705200" y="6228546"/>
              <a:ext cx="362600" cy="4770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</a:pPr>
              <a:r>
                <a:rPr lang="en-US" altLang="zh-CN" sz="2500" dirty="0">
                  <a:solidFill>
                    <a:srgbClr val="0000CC"/>
                  </a:solidFill>
                  <a:cs typeface="Times New Roman" panose="02020603050405020304" charset="0"/>
                </a:rPr>
                <a:t>0</a:t>
              </a:r>
              <a:endParaRPr lang="en-US" altLang="zh-CN" sz="2500" dirty="0">
                <a:solidFill>
                  <a:srgbClr val="0000CC"/>
                </a:solidFill>
                <a:cs typeface="Times New Roman" panose="02020603050405020304" charset="0"/>
              </a:endParaRPr>
            </a:p>
          </p:txBody>
        </p:sp>
        <p:sp>
          <p:nvSpPr>
            <p:cNvPr id="43" name="矩形 53"/>
            <p:cNvSpPr>
              <a:spLocks noChangeArrowheads="1"/>
            </p:cNvSpPr>
            <p:nvPr/>
          </p:nvSpPr>
          <p:spPr bwMode="auto">
            <a:xfrm>
              <a:off x="7696200" y="6228546"/>
              <a:ext cx="362600" cy="4770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</a:pPr>
              <a:r>
                <a:rPr lang="en-US" altLang="zh-CN" sz="2500">
                  <a:solidFill>
                    <a:srgbClr val="0000CC"/>
                  </a:solidFill>
                  <a:cs typeface="Times New Roman" panose="02020603050405020304" charset="0"/>
                </a:rPr>
                <a:t>0</a:t>
              </a:r>
              <a:endParaRPr lang="en-US" altLang="zh-CN" sz="2500">
                <a:solidFill>
                  <a:srgbClr val="0000CC"/>
                </a:solidFill>
                <a:cs typeface="Times New Roman" panose="02020603050405020304" charset="0"/>
              </a:endParaRPr>
            </a:p>
          </p:txBody>
        </p:sp>
        <p:sp>
          <p:nvSpPr>
            <p:cNvPr id="44" name="矩形 54"/>
            <p:cNvSpPr>
              <a:spLocks noChangeArrowheads="1"/>
            </p:cNvSpPr>
            <p:nvPr/>
          </p:nvSpPr>
          <p:spPr bwMode="auto">
            <a:xfrm>
              <a:off x="8382000" y="6228546"/>
              <a:ext cx="362600" cy="4770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</a:pPr>
              <a:r>
                <a:rPr lang="en-US" altLang="zh-CN" sz="2500">
                  <a:solidFill>
                    <a:srgbClr val="0000CC"/>
                  </a:solidFill>
                  <a:cs typeface="Times New Roman" panose="02020603050405020304" charset="0"/>
                </a:rPr>
                <a:t>1</a:t>
              </a:r>
              <a:endParaRPr lang="en-US" altLang="zh-CN" sz="2500">
                <a:solidFill>
                  <a:srgbClr val="0000CC"/>
                </a:solidFill>
                <a:cs typeface="Times New Roman" panose="02020603050405020304" charset="0"/>
              </a:endParaRPr>
            </a:p>
          </p:txBody>
        </p:sp>
        <p:sp>
          <p:nvSpPr>
            <p:cNvPr id="45" name="矩形 55"/>
            <p:cNvSpPr>
              <a:spLocks noChangeArrowheads="1"/>
            </p:cNvSpPr>
            <p:nvPr/>
          </p:nvSpPr>
          <p:spPr bwMode="auto">
            <a:xfrm>
              <a:off x="8019400" y="6228546"/>
              <a:ext cx="362600" cy="4770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</a:pPr>
              <a:r>
                <a:rPr lang="en-US" altLang="zh-CN" sz="2500">
                  <a:solidFill>
                    <a:srgbClr val="0000CC"/>
                  </a:solidFill>
                  <a:cs typeface="Times New Roman" panose="02020603050405020304" charset="0"/>
                </a:rPr>
                <a:t>1</a:t>
              </a:r>
              <a:endParaRPr lang="en-US" altLang="zh-CN" sz="2500">
                <a:solidFill>
                  <a:srgbClr val="0000CC"/>
                </a:solidFill>
                <a:cs typeface="Times New Roman" panose="02020603050405020304" charset="0"/>
              </a:endParaRPr>
            </a:p>
          </p:txBody>
        </p:sp>
      </p:grpSp>
      <p:sp>
        <p:nvSpPr>
          <p:cNvPr id="46" name="矩形 45"/>
          <p:cNvSpPr>
            <a:spLocks noChangeArrowheads="1"/>
          </p:cNvSpPr>
          <p:nvPr/>
        </p:nvSpPr>
        <p:spPr bwMode="auto">
          <a:xfrm>
            <a:off x="2430810" y="4509120"/>
            <a:ext cx="361950" cy="47783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defTabSz="762000" eaLnBrk="1" hangingPunct="1">
              <a:spcBef>
                <a:spcPct val="20000"/>
              </a:spcBef>
              <a:buClr>
                <a:srgbClr val="0000CC"/>
              </a:buClr>
            </a:pPr>
            <a:r>
              <a:rPr lang="en-US" altLang="zh-CN" sz="2500" dirty="0">
                <a:solidFill>
                  <a:srgbClr val="FF0000"/>
                </a:solidFill>
                <a:cs typeface="Times New Roman" panose="02020603050405020304" charset="0"/>
              </a:rPr>
              <a:t>1</a:t>
            </a:r>
            <a:endParaRPr lang="en-US" altLang="zh-CN" sz="2500" dirty="0">
              <a:solidFill>
                <a:srgbClr val="FF0000"/>
              </a:solidFill>
              <a:cs typeface="Times New Roman" panose="02020603050405020304" charset="0"/>
            </a:endParaRPr>
          </a:p>
        </p:txBody>
      </p:sp>
      <p:grpSp>
        <p:nvGrpSpPr>
          <p:cNvPr id="47" name="组合 43"/>
          <p:cNvGrpSpPr/>
          <p:nvPr/>
        </p:nvGrpSpPr>
        <p:grpSpPr bwMode="auto">
          <a:xfrm>
            <a:off x="2735610" y="4529757"/>
            <a:ext cx="3790950" cy="477838"/>
            <a:chOff x="3828400" y="2209800"/>
            <a:chExt cx="3791600" cy="477054"/>
          </a:xfrm>
        </p:grpSpPr>
        <p:sp>
          <p:nvSpPr>
            <p:cNvPr id="48" name="矩形 44"/>
            <p:cNvSpPr>
              <a:spLocks noChangeArrowheads="1"/>
            </p:cNvSpPr>
            <p:nvPr/>
          </p:nvSpPr>
          <p:spPr bwMode="auto">
            <a:xfrm>
              <a:off x="3828400" y="2209800"/>
              <a:ext cx="362600" cy="4770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</a:pPr>
              <a:r>
                <a:rPr lang="en-US" altLang="zh-CN" sz="2500">
                  <a:solidFill>
                    <a:schemeClr val="tx1"/>
                  </a:solidFill>
                  <a:cs typeface="Times New Roman" panose="02020603050405020304" charset="0"/>
                </a:rPr>
                <a:t>1</a:t>
              </a:r>
              <a:endParaRPr lang="en-US" altLang="zh-CN" sz="2500">
                <a:solidFill>
                  <a:schemeClr val="tx1"/>
                </a:solidFill>
                <a:cs typeface="Times New Roman" panose="02020603050405020304" charset="0"/>
              </a:endParaRPr>
            </a:p>
          </p:txBody>
        </p:sp>
        <p:sp>
          <p:nvSpPr>
            <p:cNvPr id="49" name="矩形 45"/>
            <p:cNvSpPr>
              <a:spLocks noChangeArrowheads="1"/>
            </p:cNvSpPr>
            <p:nvPr/>
          </p:nvSpPr>
          <p:spPr bwMode="auto">
            <a:xfrm>
              <a:off x="6244498" y="2209800"/>
              <a:ext cx="362600" cy="4770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</a:pPr>
              <a:r>
                <a:rPr lang="en-US" altLang="zh-CN" sz="2500">
                  <a:solidFill>
                    <a:schemeClr val="tx1"/>
                  </a:solidFill>
                  <a:cs typeface="Times New Roman" panose="02020603050405020304" charset="0"/>
                </a:rPr>
                <a:t>1</a:t>
              </a:r>
              <a:endParaRPr lang="en-US" altLang="zh-CN" sz="2500">
                <a:solidFill>
                  <a:schemeClr val="tx1"/>
                </a:solidFill>
                <a:cs typeface="Times New Roman" panose="02020603050405020304" charset="0"/>
              </a:endParaRPr>
            </a:p>
          </p:txBody>
        </p:sp>
        <p:sp>
          <p:nvSpPr>
            <p:cNvPr id="50" name="矩形 46"/>
            <p:cNvSpPr>
              <a:spLocks noChangeArrowheads="1"/>
            </p:cNvSpPr>
            <p:nvPr/>
          </p:nvSpPr>
          <p:spPr bwMode="auto">
            <a:xfrm>
              <a:off x="6571600" y="2209800"/>
              <a:ext cx="362600" cy="4770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</a:pPr>
              <a:r>
                <a:rPr lang="en-US" altLang="zh-CN" sz="2500">
                  <a:solidFill>
                    <a:schemeClr val="tx1"/>
                  </a:solidFill>
                  <a:cs typeface="Times New Roman" panose="02020603050405020304" charset="0"/>
                </a:rPr>
                <a:t>1</a:t>
              </a:r>
              <a:endParaRPr lang="en-US" altLang="zh-CN" sz="2500">
                <a:solidFill>
                  <a:schemeClr val="tx1"/>
                </a:solidFill>
                <a:cs typeface="Times New Roman" panose="02020603050405020304" charset="0"/>
              </a:endParaRPr>
            </a:p>
          </p:txBody>
        </p:sp>
        <p:sp>
          <p:nvSpPr>
            <p:cNvPr id="51" name="矩形 51"/>
            <p:cNvSpPr>
              <a:spLocks noChangeArrowheads="1"/>
            </p:cNvSpPr>
            <p:nvPr/>
          </p:nvSpPr>
          <p:spPr bwMode="auto">
            <a:xfrm>
              <a:off x="6934200" y="2209800"/>
              <a:ext cx="362600" cy="4770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</a:pPr>
              <a:r>
                <a:rPr lang="en-US" altLang="zh-CN" sz="2500">
                  <a:solidFill>
                    <a:schemeClr val="tx1"/>
                  </a:solidFill>
                  <a:cs typeface="Times New Roman" panose="02020603050405020304" charset="0"/>
                </a:rPr>
                <a:t>1</a:t>
              </a:r>
              <a:endParaRPr lang="en-US" altLang="zh-CN" sz="2500">
                <a:solidFill>
                  <a:schemeClr val="tx1"/>
                </a:solidFill>
                <a:cs typeface="Times New Roman" panose="02020603050405020304" charset="0"/>
              </a:endParaRPr>
            </a:p>
          </p:txBody>
        </p:sp>
        <p:sp>
          <p:nvSpPr>
            <p:cNvPr id="52" name="矩形 56"/>
            <p:cNvSpPr>
              <a:spLocks noChangeArrowheads="1"/>
            </p:cNvSpPr>
            <p:nvPr/>
          </p:nvSpPr>
          <p:spPr bwMode="auto">
            <a:xfrm>
              <a:off x="7257400" y="2209800"/>
              <a:ext cx="362600" cy="4770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</a:pPr>
              <a:r>
                <a:rPr lang="en-US" altLang="zh-CN" sz="2500">
                  <a:solidFill>
                    <a:schemeClr val="tx1"/>
                  </a:solidFill>
                  <a:cs typeface="Times New Roman" panose="02020603050405020304" charset="0"/>
                </a:rPr>
                <a:t>1</a:t>
              </a:r>
              <a:endParaRPr lang="en-US" altLang="zh-CN" sz="2500">
                <a:solidFill>
                  <a:schemeClr val="tx1"/>
                </a:solidFill>
                <a:cs typeface="Times New Roman" panose="02020603050405020304" charset="0"/>
              </a:endParaRPr>
            </a:p>
          </p:txBody>
        </p:sp>
        <p:sp>
          <p:nvSpPr>
            <p:cNvPr id="53" name="矩形 57"/>
            <p:cNvSpPr>
              <a:spLocks noChangeArrowheads="1"/>
            </p:cNvSpPr>
            <p:nvPr/>
          </p:nvSpPr>
          <p:spPr bwMode="auto">
            <a:xfrm>
              <a:off x="4876800" y="2209800"/>
              <a:ext cx="362600" cy="4770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</a:pPr>
              <a:r>
                <a:rPr lang="en-US" altLang="zh-CN" sz="2500">
                  <a:solidFill>
                    <a:schemeClr val="tx1"/>
                  </a:solidFill>
                  <a:cs typeface="Times New Roman" panose="02020603050405020304" charset="0"/>
                </a:rPr>
                <a:t>1</a:t>
              </a:r>
              <a:endParaRPr lang="en-US" altLang="zh-CN" sz="2500">
                <a:solidFill>
                  <a:schemeClr val="tx1"/>
                </a:solidFill>
                <a:cs typeface="Times New Roman" panose="02020603050405020304" charset="0"/>
              </a:endParaRPr>
            </a:p>
          </p:txBody>
        </p:sp>
        <p:sp>
          <p:nvSpPr>
            <p:cNvPr id="54" name="矩形 58"/>
            <p:cNvSpPr>
              <a:spLocks noChangeArrowheads="1"/>
            </p:cNvSpPr>
            <p:nvPr/>
          </p:nvSpPr>
          <p:spPr bwMode="auto">
            <a:xfrm>
              <a:off x="5562600" y="2209800"/>
              <a:ext cx="362600" cy="4770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</a:pPr>
              <a:r>
                <a:rPr lang="en-US" altLang="zh-CN" sz="2500">
                  <a:solidFill>
                    <a:schemeClr val="tx1"/>
                  </a:solidFill>
                  <a:cs typeface="Times New Roman" panose="02020603050405020304" charset="0"/>
                </a:rPr>
                <a:t>1</a:t>
              </a:r>
              <a:endParaRPr lang="en-US" altLang="zh-CN" sz="2500">
                <a:solidFill>
                  <a:schemeClr val="tx1"/>
                </a:solidFill>
                <a:cs typeface="Times New Roman" panose="02020603050405020304" charset="0"/>
              </a:endParaRPr>
            </a:p>
          </p:txBody>
        </p:sp>
        <p:sp>
          <p:nvSpPr>
            <p:cNvPr id="55" name="矩形 59"/>
            <p:cNvSpPr>
              <a:spLocks noChangeArrowheads="1"/>
            </p:cNvSpPr>
            <p:nvPr/>
          </p:nvSpPr>
          <p:spPr bwMode="auto">
            <a:xfrm>
              <a:off x="5200000" y="2209800"/>
              <a:ext cx="362600" cy="4770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</a:pPr>
              <a:r>
                <a:rPr lang="en-US" altLang="zh-CN" sz="2500">
                  <a:solidFill>
                    <a:schemeClr val="tx1"/>
                  </a:solidFill>
                  <a:cs typeface="Times New Roman" panose="02020603050405020304" charset="0"/>
                </a:rPr>
                <a:t>1</a:t>
              </a:r>
              <a:endParaRPr lang="en-US" altLang="zh-CN" sz="2500">
                <a:solidFill>
                  <a:schemeClr val="tx1"/>
                </a:solidFill>
                <a:cs typeface="Times New Roman" panose="02020603050405020304" charset="0"/>
              </a:endParaRPr>
            </a:p>
          </p:txBody>
        </p:sp>
        <p:sp>
          <p:nvSpPr>
            <p:cNvPr id="56" name="矩形 60"/>
            <p:cNvSpPr>
              <a:spLocks noChangeArrowheads="1"/>
            </p:cNvSpPr>
            <p:nvPr/>
          </p:nvSpPr>
          <p:spPr bwMode="auto">
            <a:xfrm>
              <a:off x="5885800" y="2209800"/>
              <a:ext cx="362600" cy="4770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</a:pPr>
              <a:r>
                <a:rPr lang="en-US" altLang="zh-CN" sz="2500">
                  <a:solidFill>
                    <a:schemeClr val="tx1"/>
                  </a:solidFill>
                  <a:cs typeface="Times New Roman" panose="02020603050405020304" charset="0"/>
                </a:rPr>
                <a:t>1</a:t>
              </a:r>
              <a:endParaRPr lang="en-US" altLang="zh-CN" sz="2500">
                <a:solidFill>
                  <a:schemeClr val="tx1"/>
                </a:solidFill>
                <a:cs typeface="Times New Roman" panose="02020603050405020304" charset="0"/>
              </a:endParaRPr>
            </a:p>
          </p:txBody>
        </p:sp>
        <p:sp>
          <p:nvSpPr>
            <p:cNvPr id="57" name="矩形 61"/>
            <p:cNvSpPr>
              <a:spLocks noChangeArrowheads="1"/>
            </p:cNvSpPr>
            <p:nvPr/>
          </p:nvSpPr>
          <p:spPr bwMode="auto">
            <a:xfrm>
              <a:off x="4191000" y="2209800"/>
              <a:ext cx="362600" cy="4770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</a:pPr>
              <a:r>
                <a:rPr lang="en-US" altLang="zh-CN" sz="2500">
                  <a:solidFill>
                    <a:schemeClr val="tx1"/>
                  </a:solidFill>
                  <a:cs typeface="Times New Roman" panose="02020603050405020304" charset="0"/>
                </a:rPr>
                <a:t>1</a:t>
              </a:r>
              <a:endParaRPr lang="en-US" altLang="zh-CN" sz="2500">
                <a:solidFill>
                  <a:schemeClr val="tx1"/>
                </a:solidFill>
                <a:cs typeface="Times New Roman" panose="02020603050405020304" charset="0"/>
              </a:endParaRPr>
            </a:p>
          </p:txBody>
        </p:sp>
        <p:sp>
          <p:nvSpPr>
            <p:cNvPr id="58" name="矩形 62"/>
            <p:cNvSpPr>
              <a:spLocks noChangeArrowheads="1"/>
            </p:cNvSpPr>
            <p:nvPr/>
          </p:nvSpPr>
          <p:spPr bwMode="auto">
            <a:xfrm>
              <a:off x="4514200" y="2209800"/>
              <a:ext cx="362600" cy="4770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defTabSz="762000" eaLnBrk="1" hangingPunct="1">
                <a:spcBef>
                  <a:spcPct val="20000"/>
                </a:spcBef>
                <a:buClr>
                  <a:srgbClr val="0000CC"/>
                </a:buClr>
              </a:pPr>
              <a:r>
                <a:rPr lang="en-US" altLang="zh-CN" sz="2500" dirty="0">
                  <a:solidFill>
                    <a:schemeClr val="tx1"/>
                  </a:solidFill>
                  <a:cs typeface="Times New Roman" panose="02020603050405020304" charset="0"/>
                </a:rPr>
                <a:t>1</a:t>
              </a:r>
              <a:endParaRPr lang="en-US" altLang="zh-CN" sz="2500" dirty="0">
                <a:solidFill>
                  <a:schemeClr val="tx1"/>
                </a:solidFill>
                <a:cs typeface="Times New Roman" panose="02020603050405020304" charset="0"/>
              </a:endParaRPr>
            </a:p>
          </p:txBody>
        </p:sp>
      </p:grpSp>
      <p:sp>
        <p:nvSpPr>
          <p:cNvPr id="59" name="TextBox 8"/>
          <p:cNvSpPr txBox="1">
            <a:spLocks noChangeArrowheads="1"/>
          </p:cNvSpPr>
          <p:nvPr/>
        </p:nvSpPr>
        <p:spPr bwMode="auto">
          <a:xfrm>
            <a:off x="899592" y="4613066"/>
            <a:ext cx="150304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342900" indent="-3429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eaLnBrk="1" hangingPunct="1"/>
            <a:r>
              <a:rPr lang="en-US" altLang="zh-CN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-10;</a:t>
            </a:r>
            <a:endParaRPr lang="en-US" altLang="zh-CN" sz="2000" dirty="0"/>
          </a:p>
        </p:txBody>
      </p:sp>
      <p:sp>
        <p:nvSpPr>
          <p:cNvPr id="60" name="TextBox 5"/>
          <p:cNvSpPr txBox="1">
            <a:spLocks noChangeArrowheads="1"/>
          </p:cNvSpPr>
          <p:nvPr/>
        </p:nvSpPr>
        <p:spPr bwMode="auto">
          <a:xfrm>
            <a:off x="762000" y="3893046"/>
            <a:ext cx="1981200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42900" indent="-3429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eaLnBrk="1" hangingPunct="1"/>
            <a:r>
              <a:rPr lang="en-US" altLang="zh-CN" sz="2000"/>
              <a:t>10/2 = 5 mod 0</a:t>
            </a:r>
            <a:endParaRPr lang="en-US" altLang="zh-CN" sz="2000"/>
          </a:p>
        </p:txBody>
      </p:sp>
      <p:sp>
        <p:nvSpPr>
          <p:cNvPr id="61" name="TextBox 6"/>
          <p:cNvSpPr txBox="1">
            <a:spLocks noChangeArrowheads="1"/>
          </p:cNvSpPr>
          <p:nvPr/>
        </p:nvSpPr>
        <p:spPr bwMode="auto">
          <a:xfrm>
            <a:off x="2819400" y="3893046"/>
            <a:ext cx="1828800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42900" indent="-3429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eaLnBrk="1" hangingPunct="1"/>
            <a:r>
              <a:rPr lang="en-US" altLang="zh-CN" sz="2000"/>
              <a:t>5/2 = 2 mod 1</a:t>
            </a:r>
            <a:endParaRPr lang="en-US" altLang="zh-CN" sz="2000"/>
          </a:p>
        </p:txBody>
      </p:sp>
      <p:sp>
        <p:nvSpPr>
          <p:cNvPr id="62" name="TextBox 7"/>
          <p:cNvSpPr txBox="1">
            <a:spLocks noChangeArrowheads="1"/>
          </p:cNvSpPr>
          <p:nvPr/>
        </p:nvSpPr>
        <p:spPr bwMode="auto">
          <a:xfrm>
            <a:off x="4724400" y="3893046"/>
            <a:ext cx="1828800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42900" indent="-3429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eaLnBrk="1" hangingPunct="1"/>
            <a:r>
              <a:rPr lang="en-US" altLang="zh-CN" sz="2000"/>
              <a:t>2/2 = 1 mod 0</a:t>
            </a:r>
            <a:endParaRPr lang="en-US" altLang="zh-CN" sz="2000"/>
          </a:p>
        </p:txBody>
      </p:sp>
      <p:sp>
        <p:nvSpPr>
          <p:cNvPr id="63" name="TextBox 17"/>
          <p:cNvSpPr txBox="1">
            <a:spLocks noChangeArrowheads="1"/>
          </p:cNvSpPr>
          <p:nvPr/>
        </p:nvSpPr>
        <p:spPr bwMode="auto">
          <a:xfrm>
            <a:off x="6934200" y="3893046"/>
            <a:ext cx="1828800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42900" indent="-3429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33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eaLnBrk="1" hangingPunct="1"/>
            <a:r>
              <a:rPr lang="en-US" altLang="zh-CN" sz="2000"/>
              <a:t>1/2 = 0 mod 1</a:t>
            </a: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46" grpId="0"/>
      <p:bldP spid="59" grpId="0"/>
      <p:bldP spid="60" grpId="0"/>
      <p:bldP spid="61" grpId="0"/>
      <p:bldP spid="62" grpId="0"/>
      <p:bldP spid="6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 b="0">
                <a:solidFill>
                  <a:schemeClr val="tx1"/>
                </a:solidFill>
              </a:rPr>
              <a:t>C程序设计快速进阶大学教程</a:t>
            </a:r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47107" name="日期占位符 2"/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5F994F42-7B6B-A349-BA07-30FDE9966682}" type="datetime1">
              <a:rPr lang="zh-CN" altLang="en-US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3436C655-F7C2-9245-A5D6-DDA46BE19A23}" type="slidenum">
              <a:rPr lang="en-US" altLang="zh-CN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47166" name="Rectangle 59"/>
          <p:cNvSpPr>
            <a:spLocks noGrp="1" noChangeArrowheads="1"/>
          </p:cNvSpPr>
          <p:nvPr>
            <p:ph type="subTitle" idx="4294967295"/>
          </p:nvPr>
        </p:nvSpPr>
        <p:spPr>
          <a:xfrm>
            <a:off x="8001000" y="228600"/>
            <a:ext cx="1143000" cy="381000"/>
          </a:xfrm>
        </p:spPr>
        <p:txBody>
          <a:bodyPr lIns="92075" tIns="46038" rIns="92075" bIns="46038" anchor="ctr"/>
          <a:lstStyle/>
          <a:p>
            <a:pPr marL="0" indent="0" algn="ctr" eaLnBrk="1" hangingPunct="1">
              <a:defRPr/>
            </a:pPr>
            <a:r>
              <a:rPr lang="en-US" altLang="zh-CN" sz="100" b="0">
                <a:solidFill>
                  <a:schemeClr val="bg1"/>
                </a:solidFill>
                <a:latin typeface="楷体_GB2312" charset="0"/>
                <a:ea typeface="楷体_GB2312" charset="0"/>
                <a:cs typeface="楷体_GB2312" charset="0"/>
              </a:rPr>
              <a:t>1.3.3  </a:t>
            </a:r>
            <a:r>
              <a:rPr lang="zh-CN" altLang="en-US" sz="100" b="0">
                <a:solidFill>
                  <a:schemeClr val="bg1"/>
                </a:solidFill>
                <a:latin typeface="Arial" panose="020B0604020202020204" pitchFamily="34" charset="0"/>
              </a:rPr>
              <a:t>基本类型</a:t>
            </a:r>
            <a:r>
              <a:rPr lang="zh-CN" altLang="en-US" sz="100" b="0">
                <a:solidFill>
                  <a:schemeClr val="bg1"/>
                </a:solidFill>
                <a:latin typeface="楷体_GB2312" charset="0"/>
                <a:ea typeface="楷体_GB2312" charset="0"/>
                <a:cs typeface="楷体_GB2312" charset="0"/>
              </a:rPr>
              <a:t> </a:t>
            </a:r>
            <a:endParaRPr lang="zh-CN" altLang="en-US" sz="100" b="0">
              <a:solidFill>
                <a:schemeClr val="bg1"/>
              </a:solidFill>
              <a:latin typeface="楷体_GB2312" charset="0"/>
              <a:ea typeface="楷体_GB2312" charset="0"/>
              <a:cs typeface="楷体_GB2312" charset="0"/>
            </a:endParaRPr>
          </a:p>
        </p:txBody>
      </p:sp>
      <p:sp>
        <p:nvSpPr>
          <p:cNvPr id="47167" name="Rectangle 60"/>
          <p:cNvSpPr>
            <a:spLocks noChangeArrowheads="1"/>
          </p:cNvSpPr>
          <p:nvPr/>
        </p:nvSpPr>
        <p:spPr bwMode="auto">
          <a:xfrm>
            <a:off x="1547813" y="1628775"/>
            <a:ext cx="8001000" cy="1216025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/>
          <a:p>
            <a:pPr algn="ctr">
              <a:defRPr/>
            </a:pPr>
            <a:endParaRPr lang="zh-CN" sz="4300" b="0">
              <a:solidFill>
                <a:schemeClr val="accent2"/>
              </a:solidFill>
              <a:latin typeface="Times New Roman" panose="02020603050405020304" charset="0"/>
            </a:endParaRPr>
          </a:p>
        </p:txBody>
      </p:sp>
      <p:sp>
        <p:nvSpPr>
          <p:cNvPr id="47169" name="Rectangle 62"/>
          <p:cNvSpPr>
            <a:spLocks noChangeArrowheads="1"/>
          </p:cNvSpPr>
          <p:nvPr/>
        </p:nvSpPr>
        <p:spPr bwMode="auto">
          <a:xfrm>
            <a:off x="468313" y="-171450"/>
            <a:ext cx="8001000" cy="792163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/>
          <a:p>
            <a:pPr algn="ctr">
              <a:defRPr/>
            </a:pPr>
            <a:r>
              <a:rPr lang="zh-CN" altLang="en-US" sz="3200" dirty="0">
                <a:solidFill>
                  <a:srgbClr val="CC3300"/>
                </a:solidFill>
              </a:rPr>
              <a:t>整型表示范围－</a:t>
            </a:r>
            <a:r>
              <a:rPr lang="en-US" altLang="zh-CN" sz="2900" dirty="0">
                <a:solidFill>
                  <a:srgbClr val="CC3300"/>
                </a:solidFill>
              </a:rPr>
              <a:t>32</a:t>
            </a:r>
            <a:r>
              <a:rPr lang="zh-CN" altLang="en-US" sz="3200" dirty="0">
                <a:solidFill>
                  <a:srgbClr val="CC3300"/>
                </a:solidFill>
              </a:rPr>
              <a:t>位</a:t>
            </a:r>
            <a:endParaRPr lang="zh-CN" altLang="en-US" sz="3200" dirty="0">
              <a:solidFill>
                <a:srgbClr val="CC3300"/>
              </a:solidFill>
            </a:endParaRPr>
          </a:p>
        </p:txBody>
      </p:sp>
      <p:graphicFrame>
        <p:nvGraphicFramePr>
          <p:cNvPr id="10" name="Group 6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966986" y="985838"/>
          <a:ext cx="7637462" cy="4135434"/>
        </p:xfrm>
        <a:graphic>
          <a:graphicData uri="http://schemas.openxmlformats.org/drawingml/2006/table">
            <a:tbl>
              <a:tblPr/>
              <a:tblGrid>
                <a:gridCol w="3119437"/>
                <a:gridCol w="1119188"/>
                <a:gridCol w="3398837"/>
              </a:tblGrid>
              <a:tr h="4318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type</a:t>
                      </a:r>
                      <a:endParaRPr kumimoji="0" lang="zh-CN" altLang="en-US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bytes</a:t>
                      </a:r>
                      <a:endParaRPr kumimoji="0" lang="zh-CN" altLang="en-US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limit</a:t>
                      </a:r>
                      <a:endParaRPr kumimoji="0" lang="zh-CN" altLang="en-US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411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short [int]</a:t>
                      </a:r>
                      <a:endParaRPr kumimoji="0" lang="en-US" altLang="zh-CN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kumimoji="0" lang="en-US" altLang="zh-CN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-32768</a:t>
                      </a:r>
                      <a:r>
                        <a:rPr kumimoji="0" lang="zh-CN" alt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～</a:t>
                      </a: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32767</a:t>
                      </a:r>
                      <a:endParaRPr kumimoji="0" lang="en-US" altLang="zh-CN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1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signed short [int]</a:t>
                      </a:r>
                      <a:endParaRPr kumimoji="0" lang="en-US" altLang="zh-CN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kumimoji="0" lang="en-US" altLang="zh-CN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-32768</a:t>
                      </a:r>
                      <a:r>
                        <a:rPr kumimoji="0" lang="zh-CN" alt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～</a:t>
                      </a: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32767</a:t>
                      </a:r>
                      <a:endParaRPr kumimoji="0" lang="en-US" altLang="zh-CN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1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unsigned short [int]</a:t>
                      </a:r>
                      <a:endParaRPr kumimoji="0" lang="en-US" altLang="zh-CN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kumimoji="0" lang="en-US" altLang="zh-CN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～</a:t>
                      </a: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65535</a:t>
                      </a:r>
                      <a:endParaRPr kumimoji="0" lang="en-US" altLang="zh-CN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1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</a:t>
                      </a:r>
                      <a:endParaRPr kumimoji="0" lang="en-US" altLang="zh-CN" sz="21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4B</a:t>
                      </a:r>
                      <a:endParaRPr kumimoji="0" lang="en-US" altLang="zh-CN" sz="21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-2147483648</a:t>
                      </a:r>
                      <a:r>
                        <a:rPr kumimoji="0" lang="zh-CN" alt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～ </a:t>
                      </a: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2147483647</a:t>
                      </a:r>
                      <a:endParaRPr kumimoji="0" lang="en-US" altLang="zh-CN" sz="21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1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signed [int]</a:t>
                      </a:r>
                      <a:endParaRPr kumimoji="0" lang="en-US" altLang="zh-CN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kumimoji="0" lang="en-US" altLang="zh-CN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-2147483648</a:t>
                      </a:r>
                      <a:r>
                        <a:rPr kumimoji="0" lang="zh-CN" alt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～ </a:t>
                      </a: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2147483647</a:t>
                      </a:r>
                      <a:endParaRPr kumimoji="0" lang="en-US" altLang="zh-CN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1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unsigned [int]</a:t>
                      </a:r>
                      <a:endParaRPr kumimoji="0" lang="en-US" altLang="zh-CN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kumimoji="0" lang="en-US" altLang="zh-CN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～</a:t>
                      </a: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4294967295</a:t>
                      </a:r>
                      <a:endParaRPr kumimoji="0" lang="en-US" altLang="zh-CN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1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long [int]</a:t>
                      </a:r>
                      <a:endParaRPr kumimoji="0" lang="en-US" altLang="zh-CN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kumimoji="0" lang="en-US" altLang="zh-CN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-2147483648</a:t>
                      </a:r>
                      <a:r>
                        <a:rPr kumimoji="0" lang="zh-CN" alt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～ </a:t>
                      </a: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2147483647</a:t>
                      </a:r>
                      <a:endParaRPr kumimoji="0" lang="en-US" altLang="zh-CN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1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signed long [int]</a:t>
                      </a:r>
                      <a:endParaRPr kumimoji="0" lang="en-US" altLang="zh-CN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kumimoji="0" lang="en-US" altLang="zh-CN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-2147483648</a:t>
                      </a:r>
                      <a:r>
                        <a:rPr kumimoji="0" lang="zh-CN" alt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～ </a:t>
                      </a: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2147483647</a:t>
                      </a:r>
                      <a:endParaRPr kumimoji="0" lang="en-US" altLang="zh-CN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1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unsigned long [int]</a:t>
                      </a:r>
                      <a:endParaRPr kumimoji="0" lang="en-US" altLang="zh-CN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kumimoji="0" lang="en-US" altLang="zh-CN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 typeface="Wingdings" panose="05000000000000000000" charset="0"/>
                        <a:buNone/>
                      </a:pP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～</a:t>
                      </a:r>
                      <a:r>
                        <a:rPr kumimoji="0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4294967295</a:t>
                      </a:r>
                      <a:endParaRPr kumimoji="0" lang="en-US" altLang="zh-CN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676400" y="5229200"/>
            <a:ext cx="6019800" cy="46166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 b="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Signed limit: -2^(N*8-1)~2^(N*8-1)-1</a:t>
            </a:r>
            <a:endParaRPr lang="zh-CN" altLang="en-US" sz="1600" b="0" dirty="0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676400" y="5762600"/>
            <a:ext cx="7162800" cy="46166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 b="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unsigned limit: 0~2^(N*8)-1</a:t>
            </a:r>
            <a:endParaRPr lang="zh-CN" altLang="en-US" sz="1600" b="0" dirty="0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676400" y="6279703"/>
            <a:ext cx="4495800" cy="46166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 b="0" dirty="0">
                <a:latin typeface="Times New Roman" panose="02020603050405020304" charset="0"/>
                <a:cs typeface="Times New Roman" panose="02020603050405020304" charset="0"/>
              </a:rPr>
              <a:t>For N-byte integer</a:t>
            </a:r>
            <a:endParaRPr lang="zh-CN" altLang="en-US" sz="1600" b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 b="0">
                <a:solidFill>
                  <a:schemeClr val="tx1"/>
                </a:solidFill>
              </a:rPr>
              <a:t>C程序设计快速进阶大学教程</a:t>
            </a:r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19459" name="日期占位符 4"/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4B9C1D30-83CE-A749-9C57-160908E80F4F}" type="datetime1">
              <a:rPr lang="zh-CN" altLang="en-US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1946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E7B27976-9533-9346-AF83-17C0B5DBA015}" type="slidenum">
              <a:rPr lang="en-US" altLang="zh-CN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latin typeface="Arial" panose="020B0604020202020204" pitchFamily="34" charset="0"/>
              </a:rPr>
              <a:t>5.1 C </a:t>
            </a:r>
            <a:r>
              <a:rPr lang="zh-CN" altLang="en-US">
                <a:latin typeface="Arial" panose="020B0604020202020204" pitchFamily="34" charset="0"/>
              </a:rPr>
              <a:t>语言要素</a:t>
            </a:r>
            <a:endParaRPr lang="zh-CN" altLang="en-US">
              <a:latin typeface="Arial" panose="020B0604020202020204" pitchFamily="34" charset="0"/>
            </a:endParaRPr>
          </a:p>
        </p:txBody>
      </p:sp>
      <p:graphicFrame>
        <p:nvGraphicFramePr>
          <p:cNvPr id="2" name="图示 1"/>
          <p:cNvGraphicFramePr/>
          <p:nvPr/>
        </p:nvGraphicFramePr>
        <p:xfrm>
          <a:off x="1524000" y="130921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34822" name="Picture 2" descr="D:\ppt\ppt模板\PPT动画素材之动画按钮--PPT素材，PPT背景，PPT图片.files\20071202210758308.gif">
            <a:hlinkClick r:id="rId6" action="ppaction://hlinksldjump"/>
          </p:cNvPr>
          <p:cNvPicPr>
            <a:picLocks noChangeAspect="1" noChangeArrowheads="1" noCrop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163" y="6453188"/>
            <a:ext cx="571500" cy="2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5940425" y="1685925"/>
            <a:ext cx="1439863" cy="461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400" dirty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有效字符</a:t>
            </a:r>
            <a:r>
              <a:rPr kumimoji="1" lang="en-US" altLang="zh-CN" sz="2400" dirty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endParaRPr kumimoji="1" lang="zh-CN" altLang="en-US" sz="2400" dirty="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011863" y="2478088"/>
            <a:ext cx="1439862" cy="8302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400" dirty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定义原则</a:t>
            </a:r>
            <a:endParaRPr kumimoji="1" lang="en-US" altLang="zh-CN" sz="2400" dirty="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defRPr/>
            </a:pPr>
            <a:r>
              <a:rPr kumimoji="1" lang="zh-CN" altLang="en-US" sz="2400" dirty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命名规范</a:t>
            </a:r>
            <a:endParaRPr kumimoji="1" lang="zh-CN" altLang="en-US" sz="2400" dirty="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011863" y="3413125"/>
            <a:ext cx="1439862" cy="8318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400" dirty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分类意义</a:t>
            </a:r>
            <a:endParaRPr kumimoji="1" lang="en-US" altLang="zh-CN" sz="2400" dirty="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defRPr/>
            </a:pPr>
            <a:r>
              <a:rPr kumimoji="1" lang="zh-CN" altLang="en-US" sz="2400" dirty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使用规则</a:t>
            </a:r>
            <a:endParaRPr kumimoji="1" lang="zh-CN" altLang="en-US" sz="2400" dirty="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011863" y="4349750"/>
            <a:ext cx="1439862" cy="8302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400" dirty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结束符号</a:t>
            </a:r>
            <a:endParaRPr kumimoji="1" lang="en-US" altLang="zh-CN" sz="2400" dirty="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defRPr/>
            </a:pPr>
            <a:r>
              <a:rPr kumimoji="1" lang="zh-CN" altLang="en-US" sz="2400" dirty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分类意义</a:t>
            </a:r>
            <a:endParaRPr kumimoji="1" lang="zh-CN" altLang="en-US" sz="2400" dirty="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 b="0">
                <a:solidFill>
                  <a:schemeClr val="tx1"/>
                </a:solidFill>
              </a:rPr>
              <a:t>C程序设计快速进阶大学教程</a:t>
            </a:r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48131" name="日期占位符 2"/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3552C75B-0F2F-034D-A63D-4E4871457D18}" type="datetime1">
              <a:rPr lang="zh-CN" altLang="en-US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F38A7A11-F091-D44B-95D4-2AED23BB50EA}" type="slidenum">
              <a:rPr lang="en-US" altLang="zh-CN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82948" name="Rectangle 2"/>
          <p:cNvSpPr>
            <a:spLocks noChangeArrowheads="1"/>
          </p:cNvSpPr>
          <p:nvPr/>
        </p:nvSpPr>
        <p:spPr bwMode="auto">
          <a:xfrm>
            <a:off x="611188" y="836613"/>
            <a:ext cx="8137525" cy="5256212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609600" indent="-609600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None/>
            </a:pPr>
            <a:r>
              <a:rPr kumimoji="1" lang="en-US" altLang="zh-CN" sz="3200" dirty="0">
                <a:solidFill>
                  <a:srgbClr val="0000CC"/>
                </a:solidFill>
              </a:rPr>
              <a:t>1.</a:t>
            </a:r>
            <a:r>
              <a:rPr kumimoji="1" lang="zh-CN" altLang="en-US" sz="3200" dirty="0">
                <a:solidFill>
                  <a:srgbClr val="0000CC"/>
                </a:solidFill>
              </a:rPr>
              <a:t>整型变量</a:t>
            </a:r>
            <a:endParaRPr kumimoji="1" lang="zh-CN" altLang="en-US" sz="3200" dirty="0">
              <a:solidFill>
                <a:srgbClr val="0000CC"/>
              </a:solidFill>
              <a:latin typeface="Times New Roman" panose="02020603050405020304" charset="0"/>
            </a:endParaRPr>
          </a:p>
          <a:p>
            <a:pPr marL="609600" indent="-609600" algn="just">
              <a:lnSpc>
                <a:spcPct val="12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Char char="Ø"/>
            </a:pPr>
            <a:r>
              <a:rPr lang="zh-CN" altLang="en-US" sz="2800" dirty="0">
                <a:latin typeface="宋体" panose="02010600030101010101" pitchFamily="2" charset="-122"/>
              </a:rPr>
              <a:t>整型数在内存中的存放形式</a:t>
            </a:r>
            <a:r>
              <a:rPr lang="en-US" altLang="zh-CN" sz="2800" dirty="0">
                <a:latin typeface="宋体" panose="02010600030101010101" pitchFamily="2" charset="-122"/>
              </a:rPr>
              <a:t>: </a:t>
            </a:r>
            <a:r>
              <a:rPr lang="zh-CN" altLang="en-US" sz="2400" dirty="0">
                <a:latin typeface="宋体" panose="02010600030101010101" pitchFamily="2" charset="-122"/>
              </a:rPr>
              <a:t>二进制补码</a:t>
            </a:r>
            <a:endParaRPr lang="en-US" altLang="zh-CN" sz="2400" dirty="0">
              <a:latin typeface="Times New Roman" panose="02020603050405020304" charset="0"/>
            </a:endParaRPr>
          </a:p>
          <a:p>
            <a:pPr marL="609600" indent="-609600" algn="just">
              <a:lnSpc>
                <a:spcPct val="120000"/>
              </a:lnSpc>
              <a:spcBef>
                <a:spcPct val="20000"/>
              </a:spcBef>
              <a:buClr>
                <a:srgbClr val="0000CC"/>
              </a:buClr>
            </a:pPr>
            <a:endParaRPr lang="zh-CN" altLang="en-US" sz="1400" dirty="0">
              <a:latin typeface="宋体" panose="02010600030101010101" pitchFamily="2" charset="-122"/>
            </a:endParaRPr>
          </a:p>
          <a:p>
            <a:pPr marL="609600" indent="-609600" algn="just">
              <a:lnSpc>
                <a:spcPct val="12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Char char="Ø"/>
            </a:pPr>
            <a:r>
              <a:rPr lang="zh-CN" altLang="en-US" sz="3100" i="1" dirty="0">
                <a:latin typeface="宋体" panose="02010600030101010101" pitchFamily="2" charset="-122"/>
              </a:rPr>
              <a:t>整型数的表示范围</a:t>
            </a:r>
            <a:endParaRPr lang="zh-CN" altLang="en-US" sz="3100" i="1" dirty="0">
              <a:latin typeface="宋体" panose="02010600030101010101" pitchFamily="2" charset="-122"/>
            </a:endParaRPr>
          </a:p>
          <a:p>
            <a:pPr marL="609600" indent="-609600" algn="just">
              <a:lnSpc>
                <a:spcPct val="120000"/>
              </a:lnSpc>
              <a:spcBef>
                <a:spcPct val="20000"/>
              </a:spcBef>
              <a:buClr>
                <a:srgbClr val="0000CC"/>
              </a:buClr>
            </a:pPr>
            <a:r>
              <a:rPr lang="zh-CN" altLang="en-US" sz="3100" dirty="0">
                <a:latin typeface="宋体" panose="02010600030101010101" pitchFamily="2" charset="-122"/>
              </a:rPr>
              <a:t>  </a:t>
            </a:r>
            <a:r>
              <a:rPr lang="en-US" altLang="zh-CN" sz="3100" dirty="0">
                <a:latin typeface="宋体" panose="02010600030101010101" pitchFamily="2" charset="-122"/>
              </a:rPr>
              <a:t> </a:t>
            </a:r>
            <a:r>
              <a:rPr lang="zh-CN" altLang="en-US" sz="2400" dirty="0">
                <a:latin typeface="宋体" panose="02010600030101010101" pitchFamily="2" charset="-122"/>
              </a:rPr>
              <a:t>取决于存储的二进制位数（字节数）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609600" indent="-609600" algn="just">
              <a:lnSpc>
                <a:spcPct val="120000"/>
              </a:lnSpc>
              <a:spcBef>
                <a:spcPct val="20000"/>
              </a:spcBef>
              <a:buClr>
                <a:srgbClr val="0000CC"/>
              </a:buClr>
            </a:pPr>
            <a:r>
              <a:rPr lang="en-US" altLang="zh-CN" sz="2400" dirty="0">
                <a:latin typeface="宋体" panose="02010600030101010101" pitchFamily="2" charset="-122"/>
              </a:rPr>
              <a:t>    </a:t>
            </a:r>
            <a:r>
              <a:rPr lang="zh-CN" altLang="en-US" sz="2400" dirty="0">
                <a:latin typeface="宋体" panose="02010600030101010101" pitchFamily="2" charset="-122"/>
              </a:rPr>
              <a:t>超过表示范围的整型数其值不可预料或者出错</a:t>
            </a:r>
            <a:r>
              <a:rPr lang="en-US" altLang="zh-CN" sz="2400" dirty="0">
                <a:latin typeface="宋体" panose="02010600030101010101" pitchFamily="2" charset="-122"/>
              </a:rPr>
              <a:t>,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609600" indent="-609600" algn="just">
              <a:lnSpc>
                <a:spcPct val="120000"/>
              </a:lnSpc>
              <a:spcBef>
                <a:spcPct val="20000"/>
              </a:spcBef>
              <a:buClr>
                <a:srgbClr val="0000CC"/>
              </a:buClr>
            </a:pPr>
            <a:r>
              <a:rPr lang="en-US" altLang="zh-CN" sz="2400" dirty="0">
                <a:latin typeface="宋体" panose="02010600030101010101" pitchFamily="2" charset="-122"/>
              </a:rPr>
              <a:t>    </a:t>
            </a:r>
            <a:r>
              <a:rPr lang="zh-CN" altLang="en-US" sz="2800" dirty="0">
                <a:latin typeface="Times New Roman" panose="02020603050405020304" charset="0"/>
              </a:rPr>
              <a:t>产生溢出</a:t>
            </a:r>
            <a:r>
              <a:rPr lang="en-US" altLang="zh-CN" sz="2800" dirty="0">
                <a:latin typeface="Times New Roman" panose="02020603050405020304" charset="0"/>
              </a:rPr>
              <a:t>overflow</a:t>
            </a:r>
            <a:endParaRPr lang="en-US" altLang="zh-CN" sz="2800" dirty="0">
              <a:latin typeface="Times New Roman" panose="02020603050405020304" charset="0"/>
            </a:endParaRPr>
          </a:p>
          <a:p>
            <a:pPr marL="609600" indent="-609600" algn="just">
              <a:lnSpc>
                <a:spcPct val="12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Char char="Ø"/>
            </a:pPr>
            <a:endParaRPr lang="en-US" altLang="zh-CN" sz="2400" dirty="0">
              <a:latin typeface="宋体" panose="02010600030101010101" pitchFamily="2" charset="-122"/>
            </a:endParaRPr>
          </a:p>
          <a:p>
            <a:pPr marL="609600" indent="-609600" algn="just">
              <a:lnSpc>
                <a:spcPct val="12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Char char="Ø"/>
            </a:pPr>
            <a:r>
              <a:rPr lang="zh-CN" altLang="en-US" sz="2400" dirty="0">
                <a:latin typeface="宋体" panose="02010600030101010101" pitchFamily="2" charset="-122"/>
              </a:rPr>
              <a:t>编译器与机器位数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None/>
            </a:pPr>
            <a:endParaRPr lang="en-US" altLang="zh-CN" sz="3100" dirty="0">
              <a:latin typeface="宋体" panose="02010600030101010101" pitchFamily="2" charset="-122"/>
            </a:endParaRPr>
          </a:p>
        </p:txBody>
      </p:sp>
      <p:sp>
        <p:nvSpPr>
          <p:cNvPr id="48134" name="Rectangle 3"/>
          <p:cNvSpPr>
            <a:spLocks noChangeArrowheads="1"/>
          </p:cNvSpPr>
          <p:nvPr/>
        </p:nvSpPr>
        <p:spPr bwMode="gray">
          <a:xfrm>
            <a:off x="395288" y="188913"/>
            <a:ext cx="827405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4000">
                <a:solidFill>
                  <a:srgbClr val="CC3300"/>
                </a:solidFill>
              </a:rPr>
              <a:t>5.2.4 </a:t>
            </a:r>
            <a:r>
              <a:rPr lang="zh-CN" altLang="en-US" sz="4000">
                <a:solidFill>
                  <a:srgbClr val="CC3300"/>
                </a:solidFill>
              </a:rPr>
              <a:t>整型数据 </a:t>
            </a:r>
            <a:endParaRPr lang="zh-CN" altLang="en-US" sz="4000">
              <a:solidFill>
                <a:srgbClr val="CC3300"/>
              </a:solidFill>
            </a:endParaRPr>
          </a:p>
        </p:txBody>
      </p:sp>
      <p:pic>
        <p:nvPicPr>
          <p:cNvPr id="82950" name="Picture 2" descr="D:\ppt\ppt模板\PPT动画素材之动画按钮--PPT素材，PPT背景，PPT图片.files\20071202210749655.gif">
            <a:hlinkClick r:id="rId1" action="ppaction://hlinksldjump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6381750"/>
            <a:ext cx="714376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内容占位符 2"/>
          <p:cNvSpPr>
            <a:spLocks noGrp="1"/>
          </p:cNvSpPr>
          <p:nvPr>
            <p:ph idx="1"/>
          </p:nvPr>
        </p:nvSpPr>
        <p:spPr>
          <a:xfrm>
            <a:off x="755576" y="116632"/>
            <a:ext cx="8229600" cy="5434013"/>
          </a:xfrm>
        </p:spPr>
        <p:txBody>
          <a:bodyPr/>
          <a:lstStyle/>
          <a:p>
            <a:r>
              <a:rPr lang="en-US" altLang="zh-CN" dirty="0">
                <a:solidFill>
                  <a:srgbClr val="009900"/>
                </a:solidFill>
                <a:latin typeface="Times New Roman" panose="02020603050405020304" charset="0"/>
                <a:cs typeface="Times New Roman" panose="02020603050405020304" charset="0"/>
              </a:rPr>
              <a:t>An example (</a:t>
            </a:r>
            <a:r>
              <a:rPr lang="en-US" altLang="zh-CN" dirty="0" err="1">
                <a:solidFill>
                  <a:srgbClr val="009900"/>
                </a:solidFill>
                <a:latin typeface="Times New Roman" panose="02020603050405020304" charset="0"/>
                <a:cs typeface="Times New Roman" panose="02020603050405020304" charset="0"/>
              </a:rPr>
              <a:t>overflow.c</a:t>
            </a:r>
            <a:r>
              <a:rPr lang="en-US" altLang="zh-CN" dirty="0">
                <a:solidFill>
                  <a:srgbClr val="009900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zh-CN" altLang="en-US" dirty="0">
              <a:solidFill>
                <a:srgbClr val="0099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39552" y="683745"/>
            <a:ext cx="8066088" cy="58415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indent="200025" eaLnBrk="1" hangingPunct="1">
              <a:lnSpc>
                <a:spcPct val="120000"/>
              </a:lnSpc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cs typeface="Times New Roman" panose="02020603050405020304" charset="0"/>
              </a:rPr>
              <a:t>#include&lt;</a:t>
            </a:r>
            <a:r>
              <a:rPr lang="en-US" altLang="zh-CN" sz="2400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cs typeface="Times New Roman" panose="02020603050405020304" charset="0"/>
              </a:rPr>
              <a:t>stdio.h</a:t>
            </a:r>
            <a:r>
              <a:rPr lang="en-US" altLang="zh-CN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cs typeface="Times New Roman" panose="02020603050405020304" charset="0"/>
              </a:rPr>
              <a:t>&gt;</a:t>
            </a:r>
            <a:endParaRPr lang="en-US" altLang="zh-CN" sz="2400" dirty="0">
              <a:effectLst>
                <a:outerShdw blurRad="38100" dist="38100" dir="2700000" algn="tl">
                  <a:srgbClr val="DDDDDD"/>
                </a:outerShdw>
              </a:effectLst>
              <a:latin typeface="+mn-lt"/>
              <a:cs typeface="Times New Roman" panose="02020603050405020304" charset="0"/>
            </a:endParaRPr>
          </a:p>
          <a:p>
            <a:pPr indent="200025" eaLnBrk="1" hangingPunct="1">
              <a:lnSpc>
                <a:spcPct val="120000"/>
              </a:lnSpc>
              <a:defRPr/>
            </a:pPr>
            <a:r>
              <a:rPr lang="en-US" altLang="zh-CN" sz="2400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cs typeface="Times New Roman" panose="02020603050405020304" charset="0"/>
              </a:rPr>
              <a:t>int</a:t>
            </a:r>
            <a:r>
              <a:rPr lang="en-US" altLang="zh-CN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cs typeface="Times New Roman" panose="02020603050405020304" charset="0"/>
              </a:rPr>
              <a:t> main()</a:t>
            </a:r>
            <a:endParaRPr lang="pt-BR" altLang="zh-CN" sz="2400" dirty="0">
              <a:effectLst>
                <a:outerShdw blurRad="38100" dist="38100" dir="2700000" algn="tl">
                  <a:srgbClr val="DDDDDD"/>
                </a:outerShdw>
              </a:effectLst>
              <a:latin typeface="+mn-lt"/>
              <a:cs typeface="Times New Roman" panose="02020603050405020304" charset="0"/>
            </a:endParaRPr>
          </a:p>
          <a:p>
            <a:pPr indent="200025" eaLnBrk="1" hangingPunct="1">
              <a:lnSpc>
                <a:spcPct val="120000"/>
              </a:lnSpc>
              <a:defRPr/>
            </a:pPr>
            <a:r>
              <a:rPr lang="pt-BR" altLang="zh-CN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cs typeface="Times New Roman" panose="02020603050405020304" charset="0"/>
              </a:rPr>
              <a:t>{</a:t>
            </a:r>
            <a:endParaRPr lang="pt-BR" altLang="zh-CN" sz="2400" dirty="0">
              <a:effectLst>
                <a:outerShdw blurRad="38100" dist="38100" dir="2700000" algn="tl">
                  <a:srgbClr val="DDDDDD"/>
                </a:outerShdw>
              </a:effectLst>
              <a:latin typeface="+mn-lt"/>
              <a:cs typeface="Times New Roman" panose="02020603050405020304" charset="0"/>
            </a:endParaRPr>
          </a:p>
          <a:p>
            <a:pPr indent="200025" eaLnBrk="1" hangingPunct="1">
              <a:lnSpc>
                <a:spcPct val="120000"/>
              </a:lnSpc>
              <a:defRPr/>
            </a:pPr>
            <a:r>
              <a:rPr lang="pt-BR" altLang="zh-CN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cs typeface="Times New Roman" panose="02020603050405020304" charset="0"/>
              </a:rPr>
              <a:t>  </a:t>
            </a:r>
            <a:r>
              <a:rPr lang="pt-BR" altLang="zh-CN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cs typeface="Times New Roman" panose="02020603050405020304" charset="0"/>
              </a:rPr>
              <a:t>int</a:t>
            </a:r>
            <a:r>
              <a:rPr lang="pt-BR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cs typeface="Times New Roman" panose="02020603050405020304" charset="0"/>
              </a:rPr>
              <a:t> </a:t>
            </a:r>
            <a:r>
              <a:rPr lang="pt-BR" altLang="zh-CN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cs typeface="Times New Roman" panose="02020603050405020304" charset="0"/>
              </a:rPr>
              <a:t>num =1200, </a:t>
            </a:r>
            <a:r>
              <a:rPr lang="pt-BR" altLang="zh-CN" sz="2400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cs typeface="Times New Roman" panose="02020603050405020304" charset="0"/>
              </a:rPr>
              <a:t>square_int</a:t>
            </a:r>
            <a:r>
              <a:rPr lang="pt-BR" altLang="zh-CN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cs typeface="Times New Roman" panose="02020603050405020304" charset="0"/>
              </a:rPr>
              <a:t> = num *num;</a:t>
            </a:r>
            <a:endParaRPr lang="pt-BR" altLang="zh-CN" sz="2400" dirty="0">
              <a:effectLst>
                <a:outerShdw blurRad="38100" dist="38100" dir="2700000" algn="tl">
                  <a:srgbClr val="DDDDDD"/>
                </a:outerShdw>
              </a:effectLst>
              <a:latin typeface="+mn-lt"/>
              <a:cs typeface="Times New Roman" panose="02020603050405020304" charset="0"/>
            </a:endParaRPr>
          </a:p>
          <a:p>
            <a:pPr indent="200025" eaLnBrk="1" hangingPunct="1">
              <a:lnSpc>
                <a:spcPct val="120000"/>
              </a:lnSpc>
              <a:defRPr/>
            </a:pPr>
            <a:r>
              <a:rPr lang="pt-BR" altLang="zh-CN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cs typeface="Times New Roman" panose="02020603050405020304" charset="0"/>
              </a:rPr>
              <a:t>  </a:t>
            </a:r>
            <a:r>
              <a:rPr lang="en-US" altLang="zh-CN" sz="2400" dirty="0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cs typeface="Times New Roman" panose="02020603050405020304" charset="0"/>
              </a:rPr>
              <a:t>short </a:t>
            </a:r>
            <a:r>
              <a:rPr lang="en-US" altLang="zh-CN" sz="2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cs typeface="Times New Roman" panose="02020603050405020304" charset="0"/>
              </a:rPr>
              <a:t>int</a:t>
            </a:r>
            <a:r>
              <a:rPr lang="en-US" altLang="zh-CN" sz="2400" dirty="0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cs typeface="Times New Roman" panose="02020603050405020304" charset="0"/>
              </a:rPr>
              <a:t> </a:t>
            </a:r>
            <a:r>
              <a:rPr lang="en-US" altLang="zh-CN" sz="2400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cs typeface="Times New Roman" panose="02020603050405020304" charset="0"/>
              </a:rPr>
              <a:t>square_short</a:t>
            </a:r>
            <a:r>
              <a:rPr lang="en-US" altLang="zh-CN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cs typeface="Times New Roman" panose="02020603050405020304" charset="0"/>
              </a:rPr>
              <a:t> = </a:t>
            </a:r>
            <a:r>
              <a:rPr lang="en-US" altLang="zh-CN" sz="2400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cs typeface="Times New Roman" panose="02020603050405020304" charset="0"/>
              </a:rPr>
              <a:t>square_int</a:t>
            </a:r>
            <a:r>
              <a:rPr lang="en-US" altLang="zh-CN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cs typeface="Times New Roman" panose="02020603050405020304" charset="0"/>
              </a:rPr>
              <a:t>;</a:t>
            </a:r>
            <a:endParaRPr lang="en-US" altLang="zh-CN" sz="2400" dirty="0">
              <a:effectLst>
                <a:outerShdw blurRad="38100" dist="38100" dir="2700000" algn="tl">
                  <a:srgbClr val="DDDDDD"/>
                </a:outerShdw>
              </a:effectLst>
              <a:latin typeface="+mn-lt"/>
              <a:cs typeface="Times New Roman" panose="02020603050405020304" charset="0"/>
            </a:endParaRPr>
          </a:p>
          <a:p>
            <a:pPr indent="200025" eaLnBrk="1" hangingPunct="1">
              <a:lnSpc>
                <a:spcPct val="120000"/>
              </a:lnSpc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cs typeface="Times New Roman" panose="02020603050405020304" charset="0"/>
              </a:rPr>
              <a:t>  </a:t>
            </a:r>
            <a:r>
              <a:rPr lang="en-US" altLang="zh-CN" sz="2400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cs typeface="Times New Roman" panose="02020603050405020304" charset="0"/>
              </a:rPr>
              <a:t>printf</a:t>
            </a:r>
            <a:r>
              <a:rPr lang="en-US" altLang="zh-CN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cs typeface="Times New Roman" panose="02020603050405020304" charset="0"/>
              </a:rPr>
              <a:t>("</a:t>
            </a:r>
            <a:r>
              <a:rPr lang="en-US" altLang="zh-CN" sz="2400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cs typeface="Times New Roman" panose="02020603050405020304" charset="0"/>
              </a:rPr>
              <a:t>square_int</a:t>
            </a:r>
            <a:r>
              <a:rPr lang="en-US" altLang="zh-CN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cs typeface="Times New Roman" panose="02020603050405020304" charset="0"/>
              </a:rPr>
              <a:t> = %d\n", </a:t>
            </a:r>
            <a:r>
              <a:rPr lang="en-US" altLang="zh-CN" sz="2400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cs typeface="Times New Roman" panose="02020603050405020304" charset="0"/>
              </a:rPr>
              <a:t>square_int</a:t>
            </a:r>
            <a:r>
              <a:rPr lang="en-US" altLang="zh-CN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cs typeface="Times New Roman" panose="02020603050405020304" charset="0"/>
              </a:rPr>
              <a:t>);     </a:t>
            </a:r>
            <a:endParaRPr lang="en-US" altLang="zh-CN" sz="2400" dirty="0">
              <a:effectLst>
                <a:outerShdw blurRad="38100" dist="38100" dir="2700000" algn="tl">
                  <a:srgbClr val="DDDDDD"/>
                </a:outerShdw>
              </a:effectLst>
              <a:latin typeface="+mn-lt"/>
              <a:cs typeface="Times New Roman" panose="02020603050405020304" charset="0"/>
            </a:endParaRPr>
          </a:p>
          <a:p>
            <a:pPr indent="200025" eaLnBrk="1" hangingPunct="1">
              <a:lnSpc>
                <a:spcPct val="120000"/>
              </a:lnSpc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cs typeface="Times New Roman" panose="02020603050405020304" charset="0"/>
              </a:rPr>
              <a:t>  </a:t>
            </a:r>
            <a:r>
              <a:rPr lang="en-US" altLang="zh-CN" sz="2400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cs typeface="Times New Roman" panose="02020603050405020304" charset="0"/>
              </a:rPr>
              <a:t>printf</a:t>
            </a:r>
            <a:r>
              <a:rPr lang="en-US" altLang="zh-CN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cs typeface="Times New Roman" panose="02020603050405020304" charset="0"/>
              </a:rPr>
              <a:t>("</a:t>
            </a:r>
            <a:r>
              <a:rPr lang="en-US" altLang="zh-CN" sz="2400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cs typeface="Times New Roman" panose="02020603050405020304" charset="0"/>
              </a:rPr>
              <a:t>square_short</a:t>
            </a:r>
            <a:r>
              <a:rPr lang="en-US" altLang="zh-CN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cs typeface="Times New Roman" panose="02020603050405020304" charset="0"/>
              </a:rPr>
              <a:t> = %d\n", </a:t>
            </a:r>
            <a:r>
              <a:rPr lang="en-US" altLang="zh-CN" sz="2400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cs typeface="Times New Roman" panose="02020603050405020304" charset="0"/>
              </a:rPr>
              <a:t>square_short</a:t>
            </a:r>
            <a:r>
              <a:rPr lang="en-US" altLang="zh-CN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cs typeface="Times New Roman" panose="02020603050405020304" charset="0"/>
              </a:rPr>
              <a:t>);  </a:t>
            </a:r>
            <a:endParaRPr lang="en-US" altLang="zh-CN" sz="2400" dirty="0">
              <a:effectLst>
                <a:outerShdw blurRad="38100" dist="38100" dir="2700000" algn="tl">
                  <a:srgbClr val="DDDDDD"/>
                </a:outerShdw>
              </a:effectLst>
              <a:latin typeface="+mn-lt"/>
              <a:cs typeface="Times New Roman" panose="02020603050405020304" charset="0"/>
            </a:endParaRPr>
          </a:p>
          <a:p>
            <a:pPr indent="200025" eaLnBrk="1" hangingPunct="1">
              <a:lnSpc>
                <a:spcPct val="120000"/>
              </a:lnSpc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cs typeface="Times New Roman" panose="02020603050405020304" charset="0"/>
              </a:rPr>
              <a:t> </a:t>
            </a:r>
            <a:endParaRPr lang="en-US" altLang="zh-CN" sz="2400" dirty="0">
              <a:effectLst>
                <a:outerShdw blurRad="38100" dist="38100" dir="2700000" algn="tl">
                  <a:srgbClr val="DDDDDD"/>
                </a:outerShdw>
              </a:effectLst>
              <a:latin typeface="+mn-lt"/>
              <a:cs typeface="Times New Roman" panose="02020603050405020304" charset="0"/>
            </a:endParaRPr>
          </a:p>
          <a:p>
            <a:pPr indent="200025" eaLnBrk="1" hangingPunct="1">
              <a:lnSpc>
                <a:spcPct val="120000"/>
              </a:lnSpc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cs typeface="Times New Roman" panose="02020603050405020304" charset="0"/>
              </a:rPr>
              <a:t> </a:t>
            </a:r>
            <a:r>
              <a:rPr lang="en-US" altLang="zh-CN" sz="2400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cs typeface="Times New Roman" panose="02020603050405020304" charset="0"/>
              </a:rPr>
              <a:t>scanf</a:t>
            </a:r>
            <a:r>
              <a:rPr lang="en-US" altLang="zh-CN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cs typeface="Times New Roman" panose="02020603050405020304" charset="0"/>
              </a:rPr>
              <a:t>("%d",&amp;</a:t>
            </a:r>
            <a:r>
              <a:rPr lang="en-US" altLang="zh-CN" sz="2400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cs typeface="Times New Roman" panose="02020603050405020304" charset="0"/>
              </a:rPr>
              <a:t>num</a:t>
            </a:r>
            <a:r>
              <a:rPr lang="en-US" altLang="zh-CN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cs typeface="Times New Roman" panose="02020603050405020304" charset="0"/>
              </a:rPr>
              <a:t>);           </a:t>
            </a:r>
            <a:r>
              <a:rPr lang="en-US" altLang="zh-CN" sz="2400" dirty="0">
                <a:solidFill>
                  <a:srgbClr val="0099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cs typeface="Times New Roman" panose="02020603050405020304" charset="0"/>
              </a:rPr>
              <a:t>/* reading an integer </a:t>
            </a:r>
            <a:r>
              <a:rPr lang="zh-CN" altLang="en-US" sz="2400" dirty="0">
                <a:solidFill>
                  <a:srgbClr val="0099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cs typeface="Times New Roman" panose="02020603050405020304" charset="0"/>
              </a:rPr>
              <a:t>*</a:t>
            </a:r>
            <a:r>
              <a:rPr lang="en-US" altLang="zh-CN" sz="2400" dirty="0">
                <a:solidFill>
                  <a:srgbClr val="0099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cs typeface="Times New Roman" panose="02020603050405020304" charset="0"/>
              </a:rPr>
              <a:t>/</a:t>
            </a:r>
            <a:endParaRPr lang="en-US" altLang="zh-CN" sz="2400" dirty="0">
              <a:solidFill>
                <a:srgbClr val="0099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+mn-lt"/>
              <a:cs typeface="Times New Roman" panose="02020603050405020304" charset="0"/>
            </a:endParaRPr>
          </a:p>
          <a:p>
            <a:pPr indent="200025" eaLnBrk="1" hangingPunct="1">
              <a:lnSpc>
                <a:spcPct val="120000"/>
              </a:lnSpc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cs typeface="Times New Roman" panose="02020603050405020304" charset="0"/>
              </a:rPr>
              <a:t>  </a:t>
            </a:r>
            <a:r>
              <a:rPr lang="en-US" altLang="zh-CN" sz="2400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cs typeface="Times New Roman" panose="02020603050405020304" charset="0"/>
              </a:rPr>
              <a:t>square_int</a:t>
            </a:r>
            <a:r>
              <a:rPr lang="en-US" altLang="zh-CN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cs typeface="Times New Roman" panose="02020603050405020304" charset="0"/>
              </a:rPr>
              <a:t> = </a:t>
            </a:r>
            <a:r>
              <a:rPr lang="en-US" altLang="zh-CN" sz="2400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cs typeface="Times New Roman" panose="02020603050405020304" charset="0"/>
              </a:rPr>
              <a:t>num</a:t>
            </a:r>
            <a:r>
              <a:rPr lang="en-US" altLang="zh-CN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cs typeface="Times New Roman" panose="02020603050405020304" charset="0"/>
              </a:rPr>
              <a:t> *</a:t>
            </a:r>
            <a:r>
              <a:rPr lang="en-US" altLang="zh-CN" sz="2400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cs typeface="Times New Roman" panose="02020603050405020304" charset="0"/>
              </a:rPr>
              <a:t>num</a:t>
            </a:r>
            <a:r>
              <a:rPr lang="en-US" altLang="zh-CN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cs typeface="Times New Roman" panose="02020603050405020304" charset="0"/>
              </a:rPr>
              <a:t>;   </a:t>
            </a:r>
            <a:r>
              <a:rPr lang="en-US" altLang="zh-CN" sz="2400" dirty="0">
                <a:solidFill>
                  <a:srgbClr val="0099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cs typeface="Times New Roman" panose="02020603050405020304" charset="0"/>
              </a:rPr>
              <a:t>/* square</a:t>
            </a:r>
            <a:r>
              <a:rPr lang="zh-CN" altLang="en-US" sz="2400" dirty="0">
                <a:solidFill>
                  <a:srgbClr val="0099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cs typeface="Times New Roman" panose="02020603050405020304" charset="0"/>
              </a:rPr>
              <a:t>*</a:t>
            </a:r>
            <a:r>
              <a:rPr lang="en-US" altLang="zh-CN" sz="2400" dirty="0">
                <a:solidFill>
                  <a:srgbClr val="0099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cs typeface="Times New Roman" panose="02020603050405020304" charset="0"/>
              </a:rPr>
              <a:t>/</a:t>
            </a:r>
            <a:endParaRPr lang="en-US" altLang="zh-CN" sz="2400" dirty="0">
              <a:solidFill>
                <a:srgbClr val="0099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+mn-lt"/>
              <a:cs typeface="Times New Roman" panose="02020603050405020304" charset="0"/>
            </a:endParaRPr>
          </a:p>
          <a:p>
            <a:pPr indent="200025" eaLnBrk="1" hangingPunct="1">
              <a:lnSpc>
                <a:spcPct val="120000"/>
              </a:lnSpc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cs typeface="Times New Roman" panose="02020603050405020304" charset="0"/>
              </a:rPr>
              <a:t>  </a:t>
            </a:r>
            <a:r>
              <a:rPr lang="en-US" altLang="zh-CN" sz="2400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cs typeface="Times New Roman" panose="02020603050405020304" charset="0"/>
              </a:rPr>
              <a:t>printf</a:t>
            </a:r>
            <a:r>
              <a:rPr lang="en-US" altLang="zh-CN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cs typeface="Times New Roman" panose="02020603050405020304" charset="0"/>
              </a:rPr>
              <a:t>("square = %d\n",</a:t>
            </a:r>
            <a:r>
              <a:rPr lang="en-US" altLang="zh-CN" sz="2400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cs typeface="Times New Roman" panose="02020603050405020304" charset="0"/>
              </a:rPr>
              <a:t>square_int</a:t>
            </a:r>
            <a:r>
              <a:rPr lang="en-US" altLang="zh-CN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cs typeface="Times New Roman" panose="02020603050405020304" charset="0"/>
              </a:rPr>
              <a:t> );</a:t>
            </a:r>
            <a:endParaRPr lang="en-US" altLang="zh-CN" sz="2400" dirty="0">
              <a:effectLst>
                <a:outerShdw blurRad="38100" dist="38100" dir="2700000" algn="tl">
                  <a:srgbClr val="DDDDDD"/>
                </a:outerShdw>
              </a:effectLst>
              <a:latin typeface="+mn-lt"/>
              <a:cs typeface="Times New Roman" panose="02020603050405020304" charset="0"/>
            </a:endParaRPr>
          </a:p>
          <a:p>
            <a:pPr indent="200025" eaLnBrk="1" hangingPunct="1">
              <a:lnSpc>
                <a:spcPct val="120000"/>
              </a:lnSpc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cs typeface="Times New Roman" panose="02020603050405020304" charset="0"/>
              </a:rPr>
              <a:t>  return 0;</a:t>
            </a:r>
            <a:endParaRPr lang="en-US" altLang="zh-CN" sz="2400" dirty="0">
              <a:effectLst>
                <a:outerShdw blurRad="38100" dist="38100" dir="2700000" algn="tl">
                  <a:srgbClr val="DDDDDD"/>
                </a:outerShdw>
              </a:effectLst>
              <a:latin typeface="+mn-lt"/>
              <a:cs typeface="Times New Roman" panose="02020603050405020304" charset="0"/>
            </a:endParaRPr>
          </a:p>
          <a:p>
            <a:pPr indent="200025" eaLnBrk="1" hangingPunct="1">
              <a:lnSpc>
                <a:spcPct val="120000"/>
              </a:lnSpc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DDDDDD"/>
                  </a:outerShdw>
                </a:effectLst>
                <a:latin typeface="+mn-lt"/>
                <a:cs typeface="Times New Roman" panose="02020603050405020304" charset="0"/>
              </a:rPr>
              <a:t>}</a:t>
            </a:r>
            <a:endParaRPr lang="en-US" altLang="zh-CN" sz="2400" dirty="0">
              <a:effectLst>
                <a:outerShdw blurRad="38100" dist="38100" dir="2700000" algn="tl">
                  <a:srgbClr val="DDDDDD"/>
                </a:outerShdw>
              </a:effectLst>
              <a:latin typeface="+mn-lt"/>
              <a:cs typeface="Times New Roman" panose="0202060305040502030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76800" y="116632"/>
            <a:ext cx="3851275" cy="1816100"/>
          </a:xfrm>
          <a:prstGeom prst="rect">
            <a:avLst/>
          </a:prstGeom>
          <a:solidFill>
            <a:schemeClr val="tx1"/>
          </a:solidFill>
          <a:ln w="9525">
            <a:solidFill>
              <a:srgbClr val="339966"/>
            </a:solidFill>
            <a:miter lim="800000"/>
          </a:ln>
        </p:spPr>
        <p:txBody>
          <a:bodyPr anchor="ctr">
            <a:spAutoFit/>
          </a:bodyPr>
          <a:lstStyle/>
          <a:p>
            <a:pPr eaLnBrk="1" hangingPunct="1"/>
            <a:r>
              <a:rPr lang="en-US" altLang="zh-CN" sz="2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square_int = 1440000</a:t>
            </a:r>
            <a:endParaRPr lang="en-US" altLang="zh-CN" sz="2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/>
            <a:r>
              <a:rPr lang="en-US" altLang="zh-CN" sz="2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square_short = -1792</a:t>
            </a:r>
            <a:endParaRPr lang="en-US" altLang="zh-CN" sz="2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/>
            <a:r>
              <a:rPr lang="en-US" altLang="zh-CN" sz="2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120000</a:t>
            </a:r>
            <a:endParaRPr lang="en-US" altLang="zh-CN" sz="2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/>
            <a:r>
              <a:rPr lang="en-US" altLang="zh-CN" sz="2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square = 1515098112</a:t>
            </a:r>
            <a:endParaRPr lang="en-US" altLang="zh-CN" sz="2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>
                <a:latin typeface="Arial" panose="020B0604020202020204" pitchFamily="34" charset="0"/>
              </a:rPr>
              <a:t>C程序设计快速进阶大学教程</a:t>
            </a:r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4915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4669AAB0-EF53-554F-835F-BA4D5FB52490}" type="slidenum">
              <a:rPr lang="en-US" altLang="zh-CN" sz="1400" smtClean="0">
                <a:latin typeface="Arial" panose="020B0604020202020204" pitchFamily="34" charset="0"/>
              </a:rPr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49156" name="Rectangle 2"/>
          <p:cNvSpPr>
            <a:spLocks noChangeArrowheads="1"/>
          </p:cNvSpPr>
          <p:nvPr/>
        </p:nvSpPr>
        <p:spPr bwMode="auto">
          <a:xfrm>
            <a:off x="0" y="307657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defRPr/>
            </a:pPr>
            <a:endParaRPr lang="zh-CN" altLang="en-US"/>
          </a:p>
        </p:txBody>
      </p:sp>
      <p:sp>
        <p:nvSpPr>
          <p:cNvPr id="49157" name="Rectangle 3"/>
          <p:cNvSpPr>
            <a:spLocks noChangeArrowheads="1"/>
          </p:cNvSpPr>
          <p:nvPr/>
        </p:nvSpPr>
        <p:spPr bwMode="auto">
          <a:xfrm>
            <a:off x="611188" y="223838"/>
            <a:ext cx="8066087" cy="57054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indent="200025" eaLnBrk="0" hangingPunct="0">
              <a:lnSpc>
                <a:spcPct val="120000"/>
              </a:lnSpc>
              <a:defRPr/>
            </a:pPr>
            <a:r>
              <a:rPr lang="zh-CN" altLang="en-US" sz="2800" dirty="0">
                <a:solidFill>
                  <a:srgbClr val="0000CC"/>
                </a:solidFill>
              </a:rPr>
              <a:t>例 </a:t>
            </a:r>
            <a:r>
              <a:rPr lang="zh-CN" altLang="en-US" sz="2800" dirty="0"/>
              <a:t>验证整型数据的溢出情况 </a:t>
            </a:r>
            <a:endParaRPr lang="zh-CN" altLang="en-US" sz="3600" dirty="0"/>
          </a:p>
          <a:p>
            <a:pPr indent="200025" eaLnBrk="0" hangingPunct="0">
              <a:lnSpc>
                <a:spcPct val="120000"/>
              </a:lnSpc>
              <a:defRPr/>
            </a:pPr>
            <a:r>
              <a:rPr lang="en-US" altLang="zh-CN" sz="2800" b="0" dirty="0">
                <a:latin typeface="Times New Roman" panose="02020603050405020304" charset="0"/>
              </a:rPr>
              <a:t>#include&lt;</a:t>
            </a:r>
            <a:r>
              <a:rPr lang="en-US" altLang="zh-CN" sz="2800" b="0" dirty="0" err="1">
                <a:latin typeface="Times New Roman" panose="02020603050405020304" charset="0"/>
              </a:rPr>
              <a:t>stdio.h</a:t>
            </a:r>
            <a:r>
              <a:rPr lang="en-US" altLang="zh-CN" sz="2800" b="0" dirty="0">
                <a:latin typeface="Times New Roman" panose="02020603050405020304" charset="0"/>
              </a:rPr>
              <a:t>&gt;</a:t>
            </a:r>
            <a:endParaRPr lang="en-US" altLang="zh-CN" sz="2800" b="0" dirty="0">
              <a:latin typeface="Times New Roman" panose="02020603050405020304" charset="0"/>
            </a:endParaRPr>
          </a:p>
          <a:p>
            <a:pPr indent="200025" eaLnBrk="0" hangingPunct="0">
              <a:lnSpc>
                <a:spcPct val="120000"/>
              </a:lnSpc>
              <a:defRPr/>
            </a:pPr>
            <a:r>
              <a:rPr lang="en-US" altLang="zh-CN" sz="2800" b="0" dirty="0" err="1">
                <a:latin typeface="Times New Roman" panose="02020603050405020304" charset="0"/>
              </a:rPr>
              <a:t>int</a:t>
            </a:r>
            <a:r>
              <a:rPr lang="en-US" altLang="zh-CN" sz="2800" b="0" dirty="0">
                <a:latin typeface="Times New Roman" panose="02020603050405020304" charset="0"/>
              </a:rPr>
              <a:t> main()</a:t>
            </a:r>
            <a:endParaRPr lang="pt-BR" altLang="zh-CN" sz="2800" b="0" dirty="0">
              <a:latin typeface="Times New Roman" panose="02020603050405020304" charset="0"/>
            </a:endParaRPr>
          </a:p>
          <a:p>
            <a:pPr indent="200025" eaLnBrk="0" hangingPunct="0">
              <a:lnSpc>
                <a:spcPct val="120000"/>
              </a:lnSpc>
              <a:defRPr/>
            </a:pPr>
            <a:r>
              <a:rPr lang="pt-BR" altLang="zh-CN" sz="2800" b="0" dirty="0">
                <a:latin typeface="Times New Roman" panose="02020603050405020304" charset="0"/>
              </a:rPr>
              <a:t>{</a:t>
            </a:r>
            <a:endParaRPr lang="pt-BR" altLang="zh-CN" sz="2800" b="0" dirty="0">
              <a:latin typeface="Times New Roman" panose="02020603050405020304" charset="0"/>
            </a:endParaRPr>
          </a:p>
          <a:p>
            <a:pPr indent="200025" eaLnBrk="0" hangingPunct="0">
              <a:lnSpc>
                <a:spcPct val="120000"/>
              </a:lnSpc>
              <a:defRPr/>
            </a:pPr>
            <a:r>
              <a:rPr lang="zh-CN" altLang="en-US" sz="2400" b="0" dirty="0">
                <a:latin typeface="Times New Roman" panose="02020603050405020304" charset="0"/>
              </a:rPr>
              <a:t>  </a:t>
            </a:r>
            <a:r>
              <a:rPr lang="pt-BR" altLang="zh-CN" sz="2400" b="0" dirty="0">
                <a:latin typeface="Times New Roman" panose="02020603050405020304" charset="0"/>
              </a:rPr>
              <a:t> </a:t>
            </a:r>
            <a:r>
              <a:rPr lang="pt-BR" altLang="zh-CN" sz="2800" b="0" dirty="0">
                <a:latin typeface="Times New Roman" panose="02020603050405020304" charset="0"/>
              </a:rPr>
              <a:t>short a , </a:t>
            </a:r>
            <a:r>
              <a:rPr lang="pt-BR" altLang="zh-CN" sz="2800" b="0" dirty="0" err="1">
                <a:latin typeface="Times New Roman" panose="02020603050405020304" charset="0"/>
              </a:rPr>
              <a:t>b</a:t>
            </a:r>
            <a:r>
              <a:rPr lang="pt-BR" altLang="zh-CN" sz="2800" b="0" dirty="0">
                <a:latin typeface="Times New Roman" panose="02020603050405020304" charset="0"/>
              </a:rPr>
              <a:t>;</a:t>
            </a:r>
            <a:endParaRPr lang="pt-BR" altLang="zh-CN" sz="2800" b="0" dirty="0">
              <a:latin typeface="Times New Roman" panose="02020603050405020304" charset="0"/>
            </a:endParaRPr>
          </a:p>
          <a:p>
            <a:pPr indent="200025" eaLnBrk="0" hangingPunct="0">
              <a:lnSpc>
                <a:spcPct val="120000"/>
              </a:lnSpc>
              <a:defRPr/>
            </a:pPr>
            <a:r>
              <a:rPr lang="pt-BR" altLang="zh-CN" sz="2800" b="0" dirty="0">
                <a:latin typeface="Times New Roman" panose="02020603050405020304" charset="0"/>
              </a:rPr>
              <a:t>   a = 32767;</a:t>
            </a:r>
            <a:endParaRPr lang="pt-BR" altLang="zh-CN" sz="2800" b="0" dirty="0">
              <a:latin typeface="Times New Roman" panose="02020603050405020304" charset="0"/>
            </a:endParaRPr>
          </a:p>
          <a:p>
            <a:pPr indent="200025" eaLnBrk="0" hangingPunct="0">
              <a:lnSpc>
                <a:spcPct val="120000"/>
              </a:lnSpc>
              <a:defRPr/>
            </a:pPr>
            <a:r>
              <a:rPr lang="pt-BR" altLang="zh-CN" sz="2800" b="0" dirty="0">
                <a:latin typeface="Times New Roman" panose="02020603050405020304" charset="0"/>
              </a:rPr>
              <a:t>   </a:t>
            </a:r>
            <a:r>
              <a:rPr lang="pt-BR" altLang="zh-CN" sz="2800" b="0" dirty="0" err="1">
                <a:latin typeface="Times New Roman" panose="02020603050405020304" charset="0"/>
              </a:rPr>
              <a:t>b</a:t>
            </a:r>
            <a:r>
              <a:rPr lang="pt-BR" altLang="zh-CN" sz="2800" b="0" dirty="0">
                <a:latin typeface="Times New Roman" panose="02020603050405020304" charset="0"/>
              </a:rPr>
              <a:t> = a+1;</a:t>
            </a:r>
            <a:endParaRPr lang="pt-BR" altLang="zh-CN" sz="2800" b="0" dirty="0">
              <a:latin typeface="Times New Roman" panose="02020603050405020304" charset="0"/>
            </a:endParaRPr>
          </a:p>
          <a:p>
            <a:pPr indent="200025" eaLnBrk="0" hangingPunct="0">
              <a:lnSpc>
                <a:spcPct val="120000"/>
              </a:lnSpc>
              <a:defRPr/>
            </a:pPr>
            <a:r>
              <a:rPr lang="pt-BR" altLang="zh-CN" sz="2800" b="0" dirty="0">
                <a:latin typeface="Times New Roman" panose="02020603050405020304" charset="0"/>
              </a:rPr>
              <a:t>   </a:t>
            </a:r>
            <a:r>
              <a:rPr lang="pt-BR" altLang="zh-CN" sz="2800" b="0" dirty="0" err="1">
                <a:latin typeface="Times New Roman" panose="02020603050405020304" charset="0"/>
              </a:rPr>
              <a:t>printf</a:t>
            </a:r>
            <a:r>
              <a:rPr lang="pt-BR" altLang="zh-CN" sz="2800" b="0" dirty="0">
                <a:latin typeface="Times New Roman" panose="02020603050405020304" charset="0"/>
              </a:rPr>
              <a:t>("a=%</a:t>
            </a:r>
            <a:r>
              <a:rPr lang="pt-BR" altLang="zh-CN" sz="2800" b="0" dirty="0" err="1">
                <a:latin typeface="Times New Roman" panose="02020603050405020304" charset="0"/>
              </a:rPr>
              <a:t>d</a:t>
            </a:r>
            <a:r>
              <a:rPr lang="pt-BR" altLang="zh-CN" sz="2800" b="0" dirty="0">
                <a:latin typeface="Times New Roman" panose="02020603050405020304" charset="0"/>
              </a:rPr>
              <a:t>, </a:t>
            </a:r>
            <a:r>
              <a:rPr lang="pt-BR" altLang="zh-CN" sz="2800" b="0" dirty="0" err="1">
                <a:latin typeface="Times New Roman" panose="02020603050405020304" charset="0"/>
              </a:rPr>
              <a:t>b</a:t>
            </a:r>
            <a:r>
              <a:rPr lang="pt-BR" altLang="zh-CN" sz="2800" b="0" dirty="0">
                <a:latin typeface="Times New Roman" panose="02020603050405020304" charset="0"/>
              </a:rPr>
              <a:t>=%</a:t>
            </a:r>
            <a:r>
              <a:rPr lang="pt-BR" altLang="zh-CN" sz="2800" b="0" dirty="0" err="1">
                <a:latin typeface="Times New Roman" panose="02020603050405020304" charset="0"/>
              </a:rPr>
              <a:t>d</a:t>
            </a:r>
            <a:r>
              <a:rPr lang="pt-BR" altLang="zh-CN" sz="2800" b="0" dirty="0">
                <a:latin typeface="Times New Roman" panose="02020603050405020304" charset="0"/>
              </a:rPr>
              <a:t>\</a:t>
            </a:r>
            <a:r>
              <a:rPr lang="pt-BR" altLang="zh-CN" sz="2800" b="0" dirty="0" err="1">
                <a:latin typeface="Times New Roman" panose="02020603050405020304" charset="0"/>
              </a:rPr>
              <a:t>n</a:t>
            </a:r>
            <a:r>
              <a:rPr lang="pt-BR" altLang="zh-CN" sz="2800" b="0" dirty="0">
                <a:latin typeface="Times New Roman" panose="02020603050405020304" charset="0"/>
              </a:rPr>
              <a:t>", a, </a:t>
            </a:r>
            <a:r>
              <a:rPr lang="pt-BR" altLang="zh-CN" sz="2800" b="0" dirty="0" err="1">
                <a:solidFill>
                  <a:srgbClr val="800000"/>
                </a:solidFill>
                <a:latin typeface="Times New Roman" panose="02020603050405020304" charset="0"/>
              </a:rPr>
              <a:t>b</a:t>
            </a:r>
            <a:r>
              <a:rPr lang="pt-BR" altLang="zh-CN" sz="2800" b="0" dirty="0">
                <a:latin typeface="Times New Roman" panose="02020603050405020304" charset="0"/>
              </a:rPr>
              <a:t>);</a:t>
            </a:r>
            <a:endParaRPr lang="pt-BR" altLang="zh-CN" sz="2800" b="0" dirty="0">
              <a:latin typeface="Times New Roman" panose="02020603050405020304" charset="0"/>
            </a:endParaRPr>
          </a:p>
          <a:p>
            <a:pPr indent="200025" eaLnBrk="0" hangingPunct="0">
              <a:lnSpc>
                <a:spcPct val="120000"/>
              </a:lnSpc>
              <a:defRPr/>
            </a:pPr>
            <a:r>
              <a:rPr lang="pt-BR" altLang="zh-CN" sz="2800" b="0" dirty="0">
                <a:latin typeface="Times New Roman" panose="02020603050405020304" charset="0"/>
              </a:rPr>
              <a:t>   </a:t>
            </a:r>
            <a:r>
              <a:rPr lang="pt-BR" altLang="zh-CN" sz="2800" b="0" dirty="0" err="1">
                <a:latin typeface="Times New Roman" panose="02020603050405020304" charset="0"/>
              </a:rPr>
              <a:t>printf</a:t>
            </a:r>
            <a:r>
              <a:rPr lang="pt-BR" altLang="zh-CN" sz="2800" b="0" dirty="0">
                <a:latin typeface="Times New Roman" panose="02020603050405020304" charset="0"/>
              </a:rPr>
              <a:t>("a=%</a:t>
            </a:r>
            <a:r>
              <a:rPr lang="pt-BR" altLang="zh-CN" sz="2800" b="0" dirty="0" err="1">
                <a:latin typeface="Times New Roman" panose="02020603050405020304" charset="0"/>
              </a:rPr>
              <a:t>d</a:t>
            </a:r>
            <a:r>
              <a:rPr lang="pt-BR" altLang="zh-CN" sz="2800" b="0" dirty="0">
                <a:latin typeface="Times New Roman" panose="02020603050405020304" charset="0"/>
              </a:rPr>
              <a:t>, a+1=%</a:t>
            </a:r>
            <a:r>
              <a:rPr lang="pt-BR" altLang="zh-CN" sz="2800" b="0" dirty="0" err="1">
                <a:latin typeface="Times New Roman" panose="02020603050405020304" charset="0"/>
              </a:rPr>
              <a:t>d</a:t>
            </a:r>
            <a:r>
              <a:rPr lang="pt-BR" altLang="zh-CN" sz="2800" b="0" dirty="0">
                <a:latin typeface="Times New Roman" panose="02020603050405020304" charset="0"/>
              </a:rPr>
              <a:t>\</a:t>
            </a:r>
            <a:r>
              <a:rPr lang="pt-BR" altLang="zh-CN" sz="2800" b="0" dirty="0" err="1">
                <a:latin typeface="Times New Roman" panose="02020603050405020304" charset="0"/>
              </a:rPr>
              <a:t>n</a:t>
            </a:r>
            <a:r>
              <a:rPr lang="pt-BR" altLang="zh-CN" sz="2800" b="0" dirty="0">
                <a:latin typeface="Times New Roman" panose="02020603050405020304" charset="0"/>
              </a:rPr>
              <a:t>", a, </a:t>
            </a:r>
            <a:r>
              <a:rPr lang="pt-BR" altLang="zh-CN" sz="2800" b="0" dirty="0">
                <a:solidFill>
                  <a:srgbClr val="800000"/>
                </a:solidFill>
                <a:latin typeface="Times New Roman" panose="02020603050405020304" charset="0"/>
              </a:rPr>
              <a:t>a+1</a:t>
            </a:r>
            <a:r>
              <a:rPr lang="pt-BR" altLang="zh-CN" sz="2800" b="0" dirty="0">
                <a:latin typeface="Times New Roman" panose="02020603050405020304" charset="0"/>
              </a:rPr>
              <a:t>);</a:t>
            </a:r>
            <a:endParaRPr lang="pt-BR" altLang="zh-CN" sz="2800" b="0" dirty="0">
              <a:latin typeface="Times New Roman" panose="02020603050405020304" charset="0"/>
            </a:endParaRPr>
          </a:p>
          <a:p>
            <a:pPr indent="200025" eaLnBrk="0" hangingPunct="0">
              <a:lnSpc>
                <a:spcPct val="120000"/>
              </a:lnSpc>
              <a:defRPr/>
            </a:pPr>
            <a:r>
              <a:rPr lang="pt-BR" altLang="zh-CN" sz="2800" b="0" dirty="0">
                <a:latin typeface="Times New Roman" panose="02020603050405020304" charset="0"/>
              </a:rPr>
              <a:t>   </a:t>
            </a:r>
            <a:r>
              <a:rPr lang="pt-BR" altLang="zh-CN" sz="2800" b="0" dirty="0" err="1">
                <a:latin typeface="Times New Roman" panose="02020603050405020304" charset="0"/>
              </a:rPr>
              <a:t>return</a:t>
            </a:r>
            <a:r>
              <a:rPr lang="pt-BR" altLang="zh-CN" sz="2800" b="0" dirty="0">
                <a:latin typeface="Times New Roman" panose="02020603050405020304" charset="0"/>
              </a:rPr>
              <a:t> 0; </a:t>
            </a:r>
            <a:endParaRPr lang="pt-BR" altLang="zh-CN" sz="2800" b="0" dirty="0">
              <a:latin typeface="Times New Roman" panose="02020603050405020304" charset="0"/>
            </a:endParaRPr>
          </a:p>
          <a:p>
            <a:pPr indent="200025" eaLnBrk="0" hangingPunct="0">
              <a:lnSpc>
                <a:spcPct val="120000"/>
              </a:lnSpc>
              <a:defRPr/>
            </a:pPr>
            <a:r>
              <a:rPr lang="en-US" altLang="zh-CN" sz="2400" b="0" dirty="0">
                <a:latin typeface="Times New Roman" panose="02020603050405020304" charset="0"/>
              </a:rPr>
              <a:t>}</a:t>
            </a:r>
            <a:endParaRPr lang="en-US" altLang="zh-CN" sz="2400" b="0" dirty="0">
              <a:latin typeface="Times New Roman" panose="020206030504050203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31011" y="693738"/>
            <a:ext cx="3565525" cy="46730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rgbClr val="FFFFFF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课后作业：</a:t>
            </a:r>
            <a:endParaRPr lang="en-US" altLang="zh-CN" sz="2800" dirty="0">
              <a:solidFill>
                <a:srgbClr val="FFFFFF"/>
              </a:solidFill>
              <a:latin typeface="Times New Roman" panose="0202060305040502030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  <a:defRPr/>
            </a:pPr>
            <a:r>
              <a:rPr lang="zh-CN" sz="2400" b="0" dirty="0">
                <a:solidFill>
                  <a:srgbClr val="FFFFFF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设计一个程序，</a:t>
            </a:r>
            <a:endParaRPr lang="en-US" altLang="zh-CN" sz="2400" b="0" dirty="0">
              <a:solidFill>
                <a:srgbClr val="FFFFFF"/>
              </a:solidFill>
              <a:latin typeface="Times New Roman" panose="0202060305040502030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  <a:defRPr/>
            </a:pPr>
            <a:r>
              <a:rPr lang="zh-CN" sz="2400" b="0" dirty="0">
                <a:solidFill>
                  <a:srgbClr val="FFFFFF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验证数据溢出现象，</a:t>
            </a:r>
            <a:endParaRPr lang="zh-CN" altLang="en-US" sz="2400" b="0" dirty="0">
              <a:solidFill>
                <a:srgbClr val="FFFFFF"/>
              </a:solidFill>
              <a:latin typeface="Times New Roman" panose="0202060305040502030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  <a:defRPr/>
            </a:pPr>
            <a:r>
              <a:rPr lang="zh-CN" sz="2400" b="0" dirty="0">
                <a:solidFill>
                  <a:srgbClr val="FFFFFF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分析输出的结果。</a:t>
            </a:r>
            <a:endParaRPr lang="en-US" altLang="zh-CN" sz="2400" b="0" dirty="0">
              <a:solidFill>
                <a:srgbClr val="FFFFFF"/>
              </a:solidFill>
              <a:latin typeface="Times New Roman" panose="0202060305040502030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  <a:defRPr/>
            </a:pPr>
            <a:r>
              <a:rPr lang="zh-CN" sz="2400" b="0" dirty="0">
                <a:solidFill>
                  <a:srgbClr val="FFFFFF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例如，</a:t>
            </a:r>
            <a:endParaRPr lang="en-US" altLang="zh-CN" sz="2400" b="0" dirty="0">
              <a:solidFill>
                <a:srgbClr val="FFFFFF"/>
              </a:solidFill>
              <a:latin typeface="Times New Roman" panose="0202060305040502030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  <a:defRPr/>
            </a:pPr>
            <a:r>
              <a:rPr lang="zh-CN" sz="2400" b="0" dirty="0">
                <a:solidFill>
                  <a:srgbClr val="FFFFFF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有</a:t>
            </a:r>
            <a:r>
              <a:rPr lang="en-US" altLang="zh-CN" sz="2400" b="0" dirty="0">
                <a:solidFill>
                  <a:srgbClr val="FFFFFF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short s=-32768</a:t>
            </a:r>
            <a:r>
              <a:rPr lang="zh-CN" sz="2400" b="0" dirty="0">
                <a:solidFill>
                  <a:srgbClr val="FFFFFF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endParaRPr lang="en-US" altLang="zh-CN" sz="2400" b="0" dirty="0">
              <a:solidFill>
                <a:srgbClr val="FFFFFF"/>
              </a:solidFill>
              <a:latin typeface="Times New Roman" panose="0202060305040502030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  <a:defRPr/>
            </a:pPr>
            <a:r>
              <a:rPr lang="zh-CN" sz="2400" b="0" dirty="0">
                <a:solidFill>
                  <a:srgbClr val="FFFFFF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输出</a:t>
            </a:r>
            <a:r>
              <a:rPr lang="en-US" altLang="zh-CN" sz="2400" b="0" dirty="0">
                <a:solidFill>
                  <a:srgbClr val="FFFFFF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 s=s-2</a:t>
            </a:r>
            <a:r>
              <a:rPr lang="zh-CN" sz="2400" b="0" dirty="0">
                <a:solidFill>
                  <a:srgbClr val="FFFFFF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后</a:t>
            </a:r>
            <a:r>
              <a:rPr lang="en-US" altLang="zh-CN" sz="2400" b="0" dirty="0">
                <a:solidFill>
                  <a:srgbClr val="FFFFFF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zh-CN" sz="2400" b="0" dirty="0">
                <a:solidFill>
                  <a:srgbClr val="FFFFFF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的结果</a:t>
            </a:r>
            <a:r>
              <a:rPr lang="en-US" altLang="zh-CN" sz="2400" b="0" dirty="0">
                <a:solidFill>
                  <a:srgbClr val="FFFFFF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en-US" altLang="zh-CN" sz="2400" b="0" dirty="0">
              <a:solidFill>
                <a:srgbClr val="FFFFFF"/>
              </a:solidFill>
              <a:latin typeface="Times New Roman" panose="0202060305040502030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  <a:defRPr/>
            </a:pPr>
            <a:r>
              <a:rPr lang="zh-CN" sz="2400" b="0" dirty="0">
                <a:solidFill>
                  <a:srgbClr val="FFFFFF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直接输出</a:t>
            </a:r>
            <a:r>
              <a:rPr lang="en-US" altLang="zh-CN" sz="2400" b="0" dirty="0">
                <a:solidFill>
                  <a:srgbClr val="FFFFFF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s-2</a:t>
            </a:r>
            <a:r>
              <a:rPr lang="zh-CN" sz="2400" b="0" dirty="0">
                <a:solidFill>
                  <a:srgbClr val="FFFFFF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zh-CN" sz="2800" dirty="0">
                <a:solidFill>
                  <a:srgbClr val="FFFFFF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结果。 </a:t>
            </a:r>
            <a:endParaRPr lang="zh-CN" altLang="en-US" sz="2800" dirty="0">
              <a:solidFill>
                <a:srgbClr val="FFFFFF"/>
              </a:solidFill>
              <a:latin typeface="Times New Roman" panose="020206030504050203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 dirty="0"/>
              <a:t>中秋之夜</a:t>
            </a:r>
            <a:r>
              <a:rPr kumimoji="1" lang="en-US" altLang="zh-CN" dirty="0"/>
              <a:t> </a:t>
            </a:r>
            <a:r>
              <a:rPr kumimoji="1" lang="zh-CN" altLang="en-US" dirty="0"/>
              <a:t>程序员之诗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3" y="764704"/>
            <a:ext cx="7981950" cy="5257800"/>
          </a:xfrm>
        </p:spPr>
        <p:txBody>
          <a:bodyPr/>
          <a:lstStyle/>
          <a:p>
            <a:pPr>
              <a:defRPr/>
            </a:pPr>
            <a:r>
              <a:rPr lang="en-US" altLang="zh-CN" sz="2800" b="0" dirty="0">
                <a:solidFill>
                  <a:schemeClr val="tx1"/>
                </a:solidFill>
                <a:latin typeface="Comic Sans MS" panose="030F0702030302020204"/>
                <a:cs typeface="Comic Sans MS" panose="030F0702030302020204"/>
              </a:rPr>
              <a:t>#</a:t>
            </a:r>
            <a:r>
              <a:rPr lang="en-US" altLang="zh-CN" sz="2800" b="0" dirty="0">
                <a:latin typeface="Comic Sans MS" panose="030F0702030302020204"/>
                <a:cs typeface="Comic Sans MS" panose="030F0702030302020204"/>
              </a:rPr>
              <a:t>include</a:t>
            </a:r>
            <a:r>
              <a:rPr lang="en-US" altLang="zh-CN" sz="2800" b="0" dirty="0">
                <a:solidFill>
                  <a:schemeClr val="tx1"/>
                </a:solidFill>
                <a:latin typeface="Comic Sans MS" panose="030F0702030302020204"/>
                <a:cs typeface="Comic Sans MS" panose="030F0702030302020204"/>
              </a:rPr>
              <a:t> &lt;</a:t>
            </a:r>
            <a:r>
              <a:rPr lang="en-US" altLang="zh-CN" sz="2800" b="0" dirty="0" err="1">
                <a:solidFill>
                  <a:schemeClr val="tx1"/>
                </a:solidFill>
                <a:latin typeface="Comic Sans MS" panose="030F0702030302020204"/>
                <a:cs typeface="Comic Sans MS" panose="030F0702030302020204"/>
              </a:rPr>
              <a:t>stdio.h</a:t>
            </a:r>
            <a:r>
              <a:rPr lang="en-US" altLang="zh-CN" sz="2800" b="0" dirty="0">
                <a:solidFill>
                  <a:schemeClr val="tx1"/>
                </a:solidFill>
                <a:latin typeface="Comic Sans MS" panose="030F0702030302020204"/>
                <a:cs typeface="Comic Sans MS" panose="030F0702030302020204"/>
              </a:rPr>
              <a:t>&gt;</a:t>
            </a:r>
            <a:endParaRPr lang="en-US" altLang="zh-CN" sz="2800" b="0" dirty="0">
              <a:solidFill>
                <a:schemeClr val="tx1"/>
              </a:solidFill>
              <a:latin typeface="Comic Sans MS" panose="030F0702030302020204"/>
              <a:cs typeface="Comic Sans MS" panose="030F0702030302020204"/>
            </a:endParaRPr>
          </a:p>
          <a:p>
            <a:pPr>
              <a:defRPr/>
            </a:pPr>
            <a:r>
              <a:rPr lang="en-US" altLang="zh-CN" sz="2800" b="0" dirty="0">
                <a:latin typeface="Comic Sans MS" panose="030F0702030302020204"/>
                <a:cs typeface="Comic Sans MS" panose="030F0702030302020204"/>
              </a:rPr>
              <a:t>void</a:t>
            </a:r>
            <a:r>
              <a:rPr lang="en-US" altLang="zh-CN" sz="2800" b="0" dirty="0">
                <a:solidFill>
                  <a:schemeClr val="tx1"/>
                </a:solidFill>
                <a:latin typeface="Comic Sans MS" panose="030F0702030302020204"/>
                <a:cs typeface="Comic Sans MS" panose="030F0702030302020204"/>
              </a:rPr>
              <a:t> main()</a:t>
            </a:r>
            <a:endParaRPr lang="en-US" altLang="zh-CN" sz="2800" b="0" dirty="0">
              <a:solidFill>
                <a:schemeClr val="tx1"/>
              </a:solidFill>
              <a:latin typeface="Comic Sans MS" panose="030F0702030302020204"/>
              <a:cs typeface="Comic Sans MS" panose="030F0702030302020204"/>
            </a:endParaRPr>
          </a:p>
          <a:p>
            <a:pPr>
              <a:defRPr/>
            </a:pPr>
            <a:r>
              <a:rPr lang="en-US" altLang="zh-CN" sz="2800" b="0" dirty="0">
                <a:solidFill>
                  <a:schemeClr val="tx1"/>
                </a:solidFill>
                <a:latin typeface="Comic Sans MS" panose="030F0702030302020204"/>
                <a:cs typeface="Comic Sans MS" panose="030F0702030302020204"/>
              </a:rPr>
              <a:t>{</a:t>
            </a:r>
            <a:endParaRPr lang="en-US" altLang="zh-CN" sz="2800" b="0" dirty="0">
              <a:solidFill>
                <a:schemeClr val="tx1"/>
              </a:solidFill>
              <a:latin typeface="Comic Sans MS" panose="030F0702030302020204"/>
              <a:cs typeface="Comic Sans MS" panose="030F0702030302020204"/>
            </a:endParaRPr>
          </a:p>
          <a:p>
            <a:pPr>
              <a:defRPr/>
            </a:pPr>
            <a:r>
              <a:rPr lang="en-US" altLang="zh-CN" sz="2800" b="0" dirty="0">
                <a:latin typeface="Comic Sans MS" panose="030F0702030302020204"/>
                <a:cs typeface="Comic Sans MS" panose="030F0702030302020204"/>
              </a:rPr>
              <a:t>double</a:t>
            </a:r>
            <a:r>
              <a:rPr lang="en-US" altLang="zh-CN" sz="2800" b="0" dirty="0">
                <a:solidFill>
                  <a:schemeClr val="tx1"/>
                </a:solidFill>
                <a:latin typeface="Comic Sans MS" panose="030F0702030302020204"/>
                <a:cs typeface="Comic Sans MS" panose="030F0702030302020204"/>
              </a:rPr>
              <a:t> world;</a:t>
            </a:r>
            <a:endParaRPr lang="en-US" altLang="zh-CN" sz="2800" b="0" dirty="0">
              <a:solidFill>
                <a:schemeClr val="tx1"/>
              </a:solidFill>
              <a:latin typeface="Comic Sans MS" panose="030F0702030302020204"/>
              <a:cs typeface="Comic Sans MS" panose="030F0702030302020204"/>
            </a:endParaRPr>
          </a:p>
          <a:p>
            <a:pPr>
              <a:defRPr/>
            </a:pPr>
            <a:r>
              <a:rPr lang="en-US" altLang="zh-CN" sz="2800" b="0" dirty="0">
                <a:latin typeface="Comic Sans MS" panose="030F0702030302020204"/>
                <a:cs typeface="Comic Sans MS" panose="030F0702030302020204"/>
              </a:rPr>
              <a:t>unsigned</a:t>
            </a:r>
            <a:r>
              <a:rPr lang="en-US" altLang="zh-CN" sz="2800" b="0" dirty="0">
                <a:solidFill>
                  <a:schemeClr val="tx1"/>
                </a:solidFill>
                <a:latin typeface="Comic Sans MS" panose="030F0702030302020204"/>
                <a:cs typeface="Comic Sans MS" panose="030F0702030302020204"/>
              </a:rPr>
              <a:t> letter;</a:t>
            </a:r>
            <a:endParaRPr lang="en-US" altLang="zh-CN" sz="2800" b="0" dirty="0">
              <a:solidFill>
                <a:schemeClr val="tx1"/>
              </a:solidFill>
              <a:latin typeface="Comic Sans MS" panose="030F0702030302020204"/>
              <a:cs typeface="Comic Sans MS" panose="030F0702030302020204"/>
            </a:endParaRPr>
          </a:p>
          <a:p>
            <a:pPr>
              <a:defRPr/>
            </a:pPr>
            <a:r>
              <a:rPr lang="en-US" altLang="zh-CN" sz="2800" b="0" dirty="0">
                <a:latin typeface="Comic Sans MS" panose="030F0702030302020204"/>
                <a:cs typeface="Comic Sans MS" panose="030F0702030302020204"/>
              </a:rPr>
              <a:t>short</a:t>
            </a:r>
            <a:r>
              <a:rPr lang="en-US" altLang="zh-CN" sz="2800" b="0" dirty="0">
                <a:solidFill>
                  <a:schemeClr val="tx1"/>
                </a:solidFill>
                <a:latin typeface="Comic Sans MS" panose="030F0702030302020204"/>
                <a:cs typeface="Comic Sans MS" panose="030F0702030302020204"/>
              </a:rPr>
              <a:t> stay;</a:t>
            </a:r>
            <a:endParaRPr lang="en-US" altLang="zh-CN" sz="2800" b="0" dirty="0">
              <a:solidFill>
                <a:schemeClr val="tx1"/>
              </a:solidFill>
              <a:latin typeface="Comic Sans MS" panose="030F0702030302020204"/>
              <a:cs typeface="Comic Sans MS" panose="030F0702030302020204"/>
            </a:endParaRPr>
          </a:p>
          <a:p>
            <a:pPr>
              <a:defRPr/>
            </a:pPr>
            <a:r>
              <a:rPr lang="en-US" altLang="zh-CN" sz="2800" b="0" dirty="0">
                <a:latin typeface="Comic Sans MS" panose="030F0702030302020204"/>
                <a:cs typeface="Comic Sans MS" panose="030F0702030302020204"/>
              </a:rPr>
              <a:t>long</a:t>
            </a:r>
            <a:r>
              <a:rPr lang="en-US" altLang="zh-CN" sz="2800" b="0" dirty="0">
                <a:solidFill>
                  <a:schemeClr val="tx1"/>
                </a:solidFill>
                <a:latin typeface="Comic Sans MS" panose="030F0702030302020204"/>
                <a:cs typeface="Comic Sans MS" panose="030F0702030302020204"/>
              </a:rPr>
              <a:t> memories;</a:t>
            </a:r>
            <a:endParaRPr lang="en-US" altLang="zh-CN" sz="2800" b="0" dirty="0">
              <a:solidFill>
                <a:schemeClr val="tx1"/>
              </a:solidFill>
              <a:latin typeface="Comic Sans MS" panose="030F0702030302020204"/>
              <a:cs typeface="Comic Sans MS" panose="030F0702030302020204"/>
            </a:endParaRPr>
          </a:p>
          <a:p>
            <a:pPr>
              <a:defRPr/>
            </a:pPr>
            <a:r>
              <a:rPr lang="en-US" altLang="zh-CN" sz="2800" b="0" dirty="0" err="1">
                <a:solidFill>
                  <a:schemeClr val="tx1"/>
                </a:solidFill>
                <a:latin typeface="Comic Sans MS" panose="030F0702030302020204"/>
                <a:cs typeface="Comic Sans MS" panose="030F0702030302020204"/>
              </a:rPr>
              <a:t>printf</a:t>
            </a:r>
            <a:r>
              <a:rPr lang="en-US" altLang="zh-CN" sz="2800" b="0" dirty="0">
                <a:solidFill>
                  <a:schemeClr val="tx1"/>
                </a:solidFill>
                <a:latin typeface="Comic Sans MS" panose="030F0702030302020204"/>
                <a:cs typeface="Comic Sans MS" panose="030F0702030302020204"/>
              </a:rPr>
              <a:t>(“I miss you.\n”);</a:t>
            </a:r>
            <a:endParaRPr lang="en-US" altLang="zh-CN" sz="2800" b="0" dirty="0">
              <a:solidFill>
                <a:schemeClr val="tx1"/>
              </a:solidFill>
              <a:latin typeface="Comic Sans MS" panose="030F0702030302020204"/>
              <a:cs typeface="Comic Sans MS" panose="030F0702030302020204"/>
            </a:endParaRPr>
          </a:p>
          <a:p>
            <a:pPr>
              <a:defRPr/>
            </a:pPr>
            <a:r>
              <a:rPr lang="en-US" altLang="zh-CN" sz="2800" b="0" dirty="0">
                <a:solidFill>
                  <a:schemeClr val="tx1"/>
                </a:solidFill>
                <a:latin typeface="Comic Sans MS" panose="030F0702030302020204"/>
                <a:cs typeface="Comic Sans MS" panose="030F0702030302020204"/>
              </a:rPr>
              <a:t>}</a:t>
            </a:r>
            <a:endParaRPr kumimoji="1" lang="zh-CN" altLang="en-US" sz="2800" b="0" dirty="0">
              <a:solidFill>
                <a:schemeClr val="tx1"/>
              </a:solidFill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88067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b="0"/>
              <a:t>C程序设计快速进阶大学教程</a:t>
            </a:r>
            <a:endParaRPr lang="en-US" altLang="zh-CN" sz="1200" b="0"/>
          </a:p>
        </p:txBody>
      </p:sp>
      <p:sp>
        <p:nvSpPr>
          <p:cNvPr id="88068" name="日期占位符 4"/>
          <p:cNvSpPr>
            <a:spLocks noGrp="1"/>
          </p:cNvSpPr>
          <p:nvPr>
            <p:ph type="dt" sz="quarter" idx="11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0774E0F-B7F4-AA4F-BB09-9AFE1CF1A521}" type="datetime1">
              <a:rPr lang="zh-CN" altLang="en-US" sz="1400" b="0"/>
            </a:fld>
            <a:endParaRPr lang="en-US" altLang="zh-CN" sz="1400" b="0"/>
          </a:p>
        </p:txBody>
      </p:sp>
      <p:sp>
        <p:nvSpPr>
          <p:cNvPr id="88069" name="幻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6EB479F-0107-6C4B-90DE-1202B51649EC}" type="slidenum">
              <a:rPr lang="en-US" altLang="zh-CN" sz="1400" b="0"/>
            </a:fld>
            <a:endParaRPr lang="en-US" altLang="zh-CN" sz="1400" b="0"/>
          </a:p>
        </p:txBody>
      </p:sp>
      <p:pic>
        <p:nvPicPr>
          <p:cNvPr id="88070" name="图片 9" descr="2630a0a05ad8fad43485d05ef7c98814副本.jpg"/>
          <p:cNvPicPr>
            <a:picLocks noChangeAspect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925" y="762000"/>
            <a:ext cx="4700588" cy="626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矩形 10"/>
          <p:cNvSpPr/>
          <p:nvPr/>
        </p:nvSpPr>
        <p:spPr>
          <a:xfrm>
            <a:off x="4626622" y="692696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虚实的世界，</a:t>
            </a:r>
            <a:endParaRPr lang="en-US" altLang="zh-CN" sz="240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pPr>
              <a:defRPr/>
            </a:pPr>
            <a:r>
              <a:rPr lang="zh-CN" altLang="en-US" sz="240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未名的信件。</a:t>
            </a:r>
            <a:endParaRPr lang="en-US" altLang="zh-CN" sz="240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pPr>
              <a:defRPr/>
            </a:pPr>
            <a:r>
              <a:rPr lang="zh-CN" altLang="en-US" sz="240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短暂的相聚，</a:t>
            </a:r>
            <a:endParaRPr lang="en-US" altLang="zh-CN" sz="240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pPr>
              <a:defRPr/>
            </a:pPr>
            <a:r>
              <a:rPr lang="zh-CN" altLang="en-US" sz="240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长久的回忆，</a:t>
            </a:r>
            <a:endParaRPr lang="en-US" altLang="zh-CN" sz="240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pPr>
              <a:defRPr/>
            </a:pPr>
            <a:r>
              <a:rPr lang="zh-CN" altLang="en-US" sz="240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我想你！</a:t>
            </a:r>
            <a:endParaRPr lang="zh-CN" altLang="en-US" sz="240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00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  <a:p>
            <a:pPr>
              <a:defRPr/>
            </a:pPr>
            <a:endParaRPr lang="en-US" altLang="zh-CN" sz="240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148064" y="4793084"/>
            <a:ext cx="36004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在你我的二人世界里，</a:t>
            </a:r>
            <a:endParaRPr lang="en-US" altLang="zh-CN" sz="240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  <a:p>
            <a:pPr>
              <a:defRPr/>
            </a:pPr>
            <a:r>
              <a:rPr lang="zh-CN" altLang="en-US" sz="240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堆满的是从未署名的情书；即使是那最短暂的相聚，也留给我们永久的记忆：</a:t>
            </a:r>
            <a:r>
              <a:rPr lang="zh-CN" altLang="en-US" sz="240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汇成一句：我想念你！</a:t>
            </a:r>
            <a:endParaRPr lang="zh-CN" altLang="en-US" sz="240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pPr>
              <a:defRPr/>
            </a:pPr>
            <a:endParaRPr lang="zh-CN" altLang="en-US" sz="240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5576" y="5445224"/>
            <a:ext cx="2736304" cy="101566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2000" dirty="0"/>
              <a:t>这段代码告诉我们：</a:t>
            </a:r>
            <a:endParaRPr lang="zh-CN" altLang="en-US" sz="2000" dirty="0"/>
          </a:p>
          <a:p>
            <a:r>
              <a:rPr lang="zh-CN" altLang="en-US" sz="2000" dirty="0"/>
              <a:t>但一开始你便</a:t>
            </a:r>
            <a:r>
              <a:rPr lang="en-US" altLang="zh-CN" sz="2000" dirty="0" err="1"/>
              <a:t>viod</a:t>
            </a:r>
            <a:r>
              <a:rPr lang="en-US" altLang="zh-CN" sz="2000" dirty="0"/>
              <a:t>,</a:t>
            </a:r>
            <a:endParaRPr lang="en-US" altLang="zh-CN" sz="2000" dirty="0"/>
          </a:p>
          <a:p>
            <a:r>
              <a:rPr lang="zh-CN" altLang="en-US" sz="2000" dirty="0"/>
              <a:t>最终也会没有</a:t>
            </a:r>
            <a:r>
              <a:rPr lang="en-US" altLang="zh-CN" sz="2000" dirty="0"/>
              <a:t>return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 b="0">
                <a:solidFill>
                  <a:schemeClr val="tx1"/>
                </a:solidFill>
              </a:rPr>
              <a:t>C程序设计快速进阶大学教程</a:t>
            </a:r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C30D03AA-3488-D04B-83E0-F67DC3151457}" type="slidenum">
              <a:rPr lang="en-US" altLang="zh-CN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55301" name="Rectangle 3"/>
          <p:cNvSpPr>
            <a:spLocks noChangeArrowheads="1"/>
          </p:cNvSpPr>
          <p:nvPr/>
        </p:nvSpPr>
        <p:spPr bwMode="gray">
          <a:xfrm>
            <a:off x="395288" y="188913"/>
            <a:ext cx="827405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zh-CN" altLang="en-US" sz="4000" dirty="0">
                <a:solidFill>
                  <a:srgbClr val="CC3300"/>
                </a:solidFill>
              </a:rPr>
              <a:t>温故知新</a:t>
            </a:r>
            <a:endParaRPr lang="zh-CN" altLang="en-US" sz="4000" dirty="0">
              <a:solidFill>
                <a:srgbClr val="CC3300"/>
              </a:solidFill>
            </a:endParaRPr>
          </a:p>
        </p:txBody>
      </p:sp>
      <p:pic>
        <p:nvPicPr>
          <p:cNvPr id="86021" name="Picture 2" descr="D:\ppt\ppt模板\PPT动画素材之动画按钮--PPT素材，PPT背景，PPT图片.files\20071202210749655.gif">
            <a:hlinkClick r:id="rId1" action="ppaction://hlinksldjump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6381750"/>
            <a:ext cx="714376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424" name="Rectangle 2"/>
          <p:cNvSpPr>
            <a:spLocks noChangeArrowheads="1"/>
          </p:cNvSpPr>
          <p:nvPr/>
        </p:nvSpPr>
        <p:spPr bwMode="auto">
          <a:xfrm>
            <a:off x="899592" y="908720"/>
            <a:ext cx="4135438" cy="5256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/>
          <a:p>
            <a:pPr marL="609600" indent="-609600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Char char="Ø"/>
            </a:pPr>
            <a:r>
              <a:rPr kumimoji="1" lang="zh-CN" altLang="en-US" sz="3200" dirty="0"/>
              <a:t>变量</a:t>
            </a:r>
            <a:r>
              <a:rPr kumimoji="1" lang="en-US" altLang="zh-CN" sz="3200" dirty="0"/>
              <a:t> </a:t>
            </a:r>
            <a:r>
              <a:rPr kumimoji="1" lang="en-US" altLang="zh-CN" sz="3200" b="0" dirty="0">
                <a:latin typeface="Comic Sans MS" panose="030F0702030302020204"/>
                <a:cs typeface="Comic Sans MS" panose="030F0702030302020204"/>
              </a:rPr>
              <a:t>variables</a:t>
            </a:r>
            <a:endParaRPr kumimoji="1" lang="en-US" altLang="zh-CN" sz="3200" b="0" dirty="0">
              <a:latin typeface="Comic Sans MS" panose="030F0702030302020204"/>
              <a:cs typeface="Comic Sans MS" panose="030F0702030302020204"/>
            </a:endParaRP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Char char="Ø"/>
            </a:pPr>
            <a:r>
              <a:rPr kumimoji="1" lang="zh-CN" altLang="en-US" sz="3200" b="0" dirty="0">
                <a:latin typeface="Comic Sans MS" panose="030F0702030302020204"/>
                <a:cs typeface="Comic Sans MS" panose="030F0702030302020204"/>
              </a:rPr>
              <a:t>常量</a:t>
            </a:r>
            <a:r>
              <a:rPr kumimoji="1" lang="en-US" altLang="zh-CN" sz="3200" b="0" dirty="0">
                <a:latin typeface="Comic Sans MS" panose="030F0702030302020204"/>
                <a:cs typeface="Comic Sans MS" panose="030F0702030302020204"/>
              </a:rPr>
              <a:t> constants</a:t>
            </a:r>
            <a:endParaRPr kumimoji="1" lang="en-US" altLang="zh-CN" sz="3200" b="0" dirty="0">
              <a:latin typeface="Comic Sans MS" panose="030F0702030302020204"/>
              <a:cs typeface="Comic Sans MS" panose="030F0702030302020204"/>
            </a:endParaRP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Char char="Ø"/>
            </a:pPr>
            <a:endParaRPr kumimoji="1" lang="en-US" altLang="zh-CN" sz="3200" b="0" dirty="0">
              <a:latin typeface="Comic Sans MS" panose="030F0702030302020204"/>
              <a:cs typeface="Comic Sans MS" panose="030F0702030302020204"/>
            </a:endParaRP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Char char="Ø"/>
            </a:pPr>
            <a:r>
              <a:rPr kumimoji="1" lang="zh-CN" altLang="en-US" sz="3200" b="0" dirty="0">
                <a:latin typeface="Comic Sans MS" panose="030F0702030302020204"/>
                <a:cs typeface="Comic Sans MS" panose="030F0702030302020204"/>
              </a:rPr>
              <a:t>类型</a:t>
            </a:r>
            <a:r>
              <a:rPr kumimoji="1" lang="en-US" altLang="zh-CN" sz="3200" b="0" dirty="0">
                <a:latin typeface="Comic Sans MS" panose="030F0702030302020204"/>
                <a:cs typeface="Comic Sans MS" panose="030F0702030302020204"/>
              </a:rPr>
              <a:t> data type</a:t>
            </a:r>
            <a:endParaRPr kumimoji="1" lang="en-US" altLang="zh-CN" sz="3200" b="0" dirty="0">
              <a:latin typeface="Comic Sans MS" panose="030F0702030302020204"/>
              <a:cs typeface="Comic Sans MS" panose="030F0702030302020204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</a:pPr>
            <a:endParaRPr kumimoji="1" lang="zh-CN" altLang="en-US" sz="2400" b="0" dirty="0"/>
          </a:p>
          <a:p>
            <a:pPr marL="609600" indent="-609600"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None/>
            </a:pPr>
            <a:r>
              <a:rPr kumimoji="1" lang="en-US" altLang="zh-CN" sz="800" b="0" dirty="0"/>
              <a:t> </a:t>
            </a:r>
            <a:endParaRPr kumimoji="1" lang="en-US" altLang="zh-CN" sz="800" b="0" dirty="0"/>
          </a:p>
          <a:p>
            <a:pPr marL="609600" indent="-609600"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None/>
            </a:pPr>
            <a:endParaRPr kumimoji="1" lang="en-US" altLang="zh-CN" sz="800" b="0" dirty="0">
              <a:latin typeface="Times New Roman" panose="02020603050405020304" charset="0"/>
            </a:endParaRPr>
          </a:p>
          <a:p>
            <a:pPr marL="609600" indent="-609600"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None/>
            </a:pPr>
            <a:endParaRPr kumimoji="1" lang="en-US" altLang="zh-CN" sz="2400" dirty="0">
              <a:latin typeface="Times New Roman" panose="02020603050405020304" charset="0"/>
            </a:endParaRPr>
          </a:p>
          <a:p>
            <a:pPr marL="609600" indent="-609600"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None/>
            </a:pPr>
            <a:endParaRPr kumimoji="1" lang="en-US" altLang="zh-CN" sz="2400" dirty="0"/>
          </a:p>
          <a:p>
            <a:pPr marL="133350" lvl="1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</a:pPr>
            <a:r>
              <a:rPr kumimoji="1"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     </a:t>
            </a:r>
            <a:endParaRPr kumimoji="1"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5267474" y="3780631"/>
            <a:ext cx="3124200" cy="64928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400" dirty="0">
                <a:solidFill>
                  <a:srgbClr val="CC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long </a:t>
            </a:r>
            <a:r>
              <a:rPr lang="en-US" altLang="zh-CN" sz="2400" dirty="0" err="1">
                <a:solidFill>
                  <a:srgbClr val="CC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int</a:t>
            </a:r>
            <a:r>
              <a:rPr lang="en-US" altLang="zh-CN" sz="2400" dirty="0">
                <a:solidFill>
                  <a:srgbClr val="CC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 (4)</a:t>
            </a:r>
            <a:endParaRPr lang="en-US" altLang="zh-CN" sz="2400" dirty="0">
              <a:solidFill>
                <a:srgbClr val="CC00CC"/>
              </a:solidFill>
              <a:effectLst>
                <a:outerShdw blurRad="38100" dist="38100" dir="2700000" algn="tl">
                  <a:srgbClr val="DDDDDD"/>
                </a:outerShdw>
              </a:effectLst>
              <a:cs typeface="Times New Roman" panose="02020603050405020304" charset="0"/>
            </a:endParaRPr>
          </a:p>
        </p:txBody>
      </p:sp>
      <p:sp>
        <p:nvSpPr>
          <p:cNvPr id="36" name="Rectangle 9"/>
          <p:cNvSpPr>
            <a:spLocks noChangeArrowheads="1"/>
          </p:cNvSpPr>
          <p:nvPr/>
        </p:nvSpPr>
        <p:spPr bwMode="auto">
          <a:xfrm>
            <a:off x="5273824" y="3132931"/>
            <a:ext cx="3117850" cy="64928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int (4)</a:t>
            </a:r>
            <a:endParaRPr lang="en-US" altLang="zh-CN" sz="2400">
              <a:solidFill>
                <a:srgbClr val="CC00CC"/>
              </a:solidFill>
              <a:effectLst>
                <a:outerShdw blurRad="38100" dist="38100" dir="2700000" algn="tl">
                  <a:srgbClr val="DDDDDD"/>
                </a:outerShdw>
              </a:effectLst>
              <a:cs typeface="Times New Roman" panose="02020603050405020304" charset="0"/>
            </a:endParaRPr>
          </a:p>
        </p:txBody>
      </p: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7308304" y="1844824"/>
            <a:ext cx="1060450" cy="64928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char(1)</a:t>
            </a:r>
            <a:endParaRPr lang="en-US" altLang="zh-CN" sz="2400">
              <a:solidFill>
                <a:srgbClr val="CC00CC"/>
              </a:solidFill>
              <a:effectLst>
                <a:outerShdw blurRad="38100" dist="38100" dir="2700000" algn="tl">
                  <a:srgbClr val="DDDDDD"/>
                </a:outerShdw>
              </a:effectLst>
              <a:cs typeface="Times New Roman" panose="02020603050405020304" charset="0"/>
            </a:endParaRPr>
          </a:p>
        </p:txBody>
      </p:sp>
      <p:sp>
        <p:nvSpPr>
          <p:cNvPr id="39" name="Rectangle 13"/>
          <p:cNvSpPr>
            <a:spLocks noChangeArrowheads="1"/>
          </p:cNvSpPr>
          <p:nvPr/>
        </p:nvSpPr>
        <p:spPr bwMode="auto">
          <a:xfrm>
            <a:off x="2987824" y="5083968"/>
            <a:ext cx="5403850" cy="6492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400" dirty="0">
                <a:solidFill>
                  <a:srgbClr val="CC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double(8)</a:t>
            </a:r>
            <a:endParaRPr lang="en-US" altLang="zh-CN" sz="2400" dirty="0">
              <a:solidFill>
                <a:srgbClr val="CC00CC"/>
              </a:solidFill>
              <a:effectLst>
                <a:outerShdw blurRad="38100" dist="38100" dir="2700000" algn="tl">
                  <a:srgbClr val="DDDDDD"/>
                </a:outerShdw>
              </a:effectLst>
              <a:cs typeface="Times New Roman" panose="02020603050405020304" charset="0"/>
            </a:endParaRPr>
          </a:p>
        </p:txBody>
      </p:sp>
      <p:sp>
        <p:nvSpPr>
          <p:cNvPr id="40" name="Rectangle 14"/>
          <p:cNvSpPr>
            <a:spLocks noChangeArrowheads="1"/>
          </p:cNvSpPr>
          <p:nvPr/>
        </p:nvSpPr>
        <p:spPr bwMode="auto">
          <a:xfrm>
            <a:off x="5273824" y="4423568"/>
            <a:ext cx="3117850" cy="6492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float(4)</a:t>
            </a:r>
            <a:endParaRPr lang="en-US" altLang="zh-CN" sz="2400">
              <a:solidFill>
                <a:srgbClr val="CC00CC"/>
              </a:solidFill>
              <a:effectLst>
                <a:outerShdw blurRad="38100" dist="38100" dir="2700000" algn="tl">
                  <a:srgbClr val="DDDDDD"/>
                </a:outerShdw>
              </a:effectLst>
              <a:cs typeface="Times New Roman" panose="02020603050405020304" charset="0"/>
            </a:endParaRP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6588224" y="2490936"/>
            <a:ext cx="1800200" cy="6492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short(2)</a:t>
            </a:r>
            <a:endParaRPr lang="en-US" altLang="zh-CN" sz="2400">
              <a:solidFill>
                <a:srgbClr val="CC00CC"/>
              </a:solidFill>
              <a:effectLst>
                <a:outerShdw blurRad="38100" dist="38100" dir="2700000" algn="tl">
                  <a:srgbClr val="DDDDDD"/>
                </a:outerShdw>
              </a:effectLst>
              <a:cs typeface="Times New Roman" panose="02020603050405020304" charset="0"/>
            </a:endParaRPr>
          </a:p>
        </p:txBody>
      </p:sp>
      <p:cxnSp>
        <p:nvCxnSpPr>
          <p:cNvPr id="42" name="直接箭头连接符 15"/>
          <p:cNvCxnSpPr>
            <a:cxnSpLocks noChangeShapeType="1"/>
          </p:cNvCxnSpPr>
          <p:nvPr/>
        </p:nvCxnSpPr>
        <p:spPr bwMode="auto">
          <a:xfrm rot="5400000">
            <a:off x="6654552" y="3578696"/>
            <a:ext cx="4189412" cy="1588"/>
          </a:xfrm>
          <a:prstGeom prst="straightConnector1">
            <a:avLst/>
          </a:prstGeom>
          <a:noFill/>
          <a:ln w="63500">
            <a:solidFill>
              <a:srgbClr val="003366"/>
            </a:solidFill>
            <a:round/>
            <a:tailEnd type="arrow" w="med" len="med"/>
          </a:ln>
        </p:spPr>
      </p:cxnSp>
      <p:sp>
        <p:nvSpPr>
          <p:cNvPr id="43" name="Rectangle 10"/>
          <p:cNvSpPr>
            <a:spLocks noChangeArrowheads="1"/>
          </p:cNvSpPr>
          <p:nvPr/>
        </p:nvSpPr>
        <p:spPr bwMode="auto">
          <a:xfrm rot="16200000">
            <a:off x="8398867" y="3202534"/>
            <a:ext cx="1060450" cy="649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400" dirty="0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Wider</a:t>
            </a:r>
            <a:endParaRPr lang="en-US" altLang="zh-CN" sz="2400" dirty="0">
              <a:solidFill>
                <a:srgbClr val="0000CC"/>
              </a:solidFill>
              <a:effectLst>
                <a:outerShdw blurRad="38100" dist="38100" dir="2700000" algn="tl">
                  <a:srgbClr val="DDDDDD"/>
                </a:outerShdw>
              </a:effectLst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4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 b="0">
                <a:solidFill>
                  <a:schemeClr val="tx1"/>
                </a:solidFill>
              </a:rPr>
              <a:t>C程序设计快速进阶大学教程</a:t>
            </a:r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55299" name="日期占位符 2"/>
          <p:cNvSpPr>
            <a:spLocks noGrp="1"/>
          </p:cNvSpPr>
          <p:nvPr>
            <p:ph type="dt" sz="quarter" idx="11"/>
          </p:nvPr>
        </p:nvSpPr>
        <p:spPr>
          <a:xfrm>
            <a:off x="755650" y="6100441"/>
            <a:ext cx="1295400" cy="123825"/>
          </a:xfrm>
        </p:spPr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D52E1ED8-847E-A740-AF73-21664DBA9792}" type="datetime1">
              <a:rPr lang="zh-CN" altLang="en-US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C30D03AA-3488-D04B-83E0-F67DC3151457}" type="slidenum">
              <a:rPr lang="en-US" altLang="zh-CN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55301" name="Rectangle 3"/>
          <p:cNvSpPr>
            <a:spLocks noChangeArrowheads="1"/>
          </p:cNvSpPr>
          <p:nvPr/>
        </p:nvSpPr>
        <p:spPr bwMode="gray">
          <a:xfrm>
            <a:off x="395288" y="188913"/>
            <a:ext cx="827405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zh-CN" altLang="en-US" sz="4000" dirty="0">
                <a:solidFill>
                  <a:srgbClr val="CC3300"/>
                </a:solidFill>
              </a:rPr>
              <a:t>温故知新</a:t>
            </a:r>
            <a:endParaRPr lang="zh-CN" altLang="en-US" sz="4000" dirty="0">
              <a:solidFill>
                <a:srgbClr val="CC3300"/>
              </a:solidFill>
            </a:endParaRPr>
          </a:p>
        </p:txBody>
      </p:sp>
      <p:pic>
        <p:nvPicPr>
          <p:cNvPr id="86021" name="Picture 2" descr="D:\ppt\ppt模板\PPT动画素材之动画按钮--PPT素材，PPT背景，PPT图片.files\20071202210749655.gif">
            <a:hlinkClick r:id="rId1" action="ppaction://hlinksldjump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6381750"/>
            <a:ext cx="714376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424" name="Rectangle 2"/>
          <p:cNvSpPr>
            <a:spLocks noChangeArrowheads="1"/>
          </p:cNvSpPr>
          <p:nvPr/>
        </p:nvSpPr>
        <p:spPr bwMode="auto">
          <a:xfrm>
            <a:off x="796925" y="908050"/>
            <a:ext cx="4135438" cy="5256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/>
          <a:p>
            <a:pPr marL="609600" indent="-609600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Char char="Ø"/>
            </a:pPr>
            <a:r>
              <a:rPr kumimoji="1" lang="zh-CN" altLang="en-US" sz="3200" dirty="0"/>
              <a:t>变量</a:t>
            </a:r>
            <a:r>
              <a:rPr kumimoji="1" lang="en-US" altLang="zh-CN" sz="3200" dirty="0"/>
              <a:t> </a:t>
            </a:r>
            <a:r>
              <a:rPr kumimoji="1" lang="en-US" altLang="zh-CN" sz="3200" b="0" dirty="0">
                <a:latin typeface="Comic Sans MS" panose="030F0702030302020204"/>
                <a:cs typeface="Comic Sans MS" panose="030F0702030302020204"/>
              </a:rPr>
              <a:t>variables</a:t>
            </a:r>
            <a:endParaRPr kumimoji="1" lang="en-US" altLang="zh-CN" sz="3200" b="0" dirty="0">
              <a:latin typeface="Comic Sans MS" panose="030F0702030302020204"/>
              <a:cs typeface="Comic Sans MS" panose="030F0702030302020204"/>
            </a:endParaRP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Char char="Ø"/>
            </a:pPr>
            <a:r>
              <a:rPr kumimoji="1" lang="zh-CN" altLang="en-US" sz="3200" b="0" dirty="0">
                <a:latin typeface="Comic Sans MS" panose="030F0702030302020204"/>
                <a:cs typeface="Comic Sans MS" panose="030F0702030302020204"/>
              </a:rPr>
              <a:t>常量</a:t>
            </a:r>
            <a:r>
              <a:rPr kumimoji="1" lang="en-US" altLang="zh-CN" sz="3200" b="0" dirty="0">
                <a:latin typeface="Comic Sans MS" panose="030F0702030302020204"/>
                <a:cs typeface="Comic Sans MS" panose="030F0702030302020204"/>
              </a:rPr>
              <a:t> constants</a:t>
            </a:r>
            <a:endParaRPr kumimoji="1" lang="en-US" altLang="zh-CN" sz="3200" b="0" dirty="0">
              <a:latin typeface="Comic Sans MS" panose="030F0702030302020204"/>
              <a:cs typeface="Comic Sans MS" panose="030F0702030302020204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</a:pPr>
            <a:endParaRPr kumimoji="1" lang="zh-CN" altLang="en-US" sz="2400" b="0" dirty="0"/>
          </a:p>
          <a:p>
            <a:pPr marL="609600" indent="-609600"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None/>
            </a:pPr>
            <a:r>
              <a:rPr kumimoji="1" lang="en-US" altLang="zh-CN" sz="800" b="0" dirty="0"/>
              <a:t> </a:t>
            </a:r>
            <a:endParaRPr kumimoji="1" lang="en-US" altLang="zh-CN" sz="800" b="0" dirty="0"/>
          </a:p>
          <a:p>
            <a:pPr marL="609600" indent="-609600"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None/>
            </a:pPr>
            <a:endParaRPr kumimoji="1" lang="en-US" altLang="zh-CN" sz="800" b="0" dirty="0">
              <a:latin typeface="Times New Roman" panose="02020603050405020304" charset="0"/>
            </a:endParaRPr>
          </a:p>
          <a:p>
            <a:pPr marL="609600" indent="-609600"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None/>
            </a:pPr>
            <a:endParaRPr kumimoji="1" lang="en-US" altLang="zh-CN" sz="2400" dirty="0">
              <a:latin typeface="Times New Roman" panose="02020603050405020304" charset="0"/>
            </a:endParaRPr>
          </a:p>
          <a:p>
            <a:pPr marL="609600" indent="-609600"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None/>
            </a:pPr>
            <a:endParaRPr kumimoji="1" lang="en-US" altLang="zh-CN" sz="2400" dirty="0"/>
          </a:p>
          <a:p>
            <a:pPr marL="133350" lvl="1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</a:pPr>
            <a:r>
              <a:rPr kumimoji="1"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     </a:t>
            </a:r>
            <a:endParaRPr kumimoji="1"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22" name="Group 7"/>
          <p:cNvGrpSpPr/>
          <p:nvPr/>
        </p:nvGrpSpPr>
        <p:grpSpPr bwMode="auto">
          <a:xfrm>
            <a:off x="6372200" y="764704"/>
            <a:ext cx="2620963" cy="1727200"/>
            <a:chOff x="2832" y="1371"/>
            <a:chExt cx="2316" cy="1968"/>
          </a:xfrm>
        </p:grpSpPr>
        <p:sp>
          <p:nvSpPr>
            <p:cNvPr id="55306" name="Oval 8"/>
            <p:cNvSpPr>
              <a:spLocks noChangeArrowheads="1"/>
            </p:cNvSpPr>
            <p:nvPr/>
          </p:nvSpPr>
          <p:spPr bwMode="auto">
            <a:xfrm>
              <a:off x="3204" y="1850"/>
              <a:ext cx="1488" cy="1489"/>
            </a:xfrm>
            <a:prstGeom prst="ellipse">
              <a:avLst/>
            </a:prstGeom>
            <a:noFill/>
            <a:ln w="50800">
              <a:solidFill>
                <a:schemeClr val="folHlink"/>
              </a:solidFill>
              <a:prstDash val="sysDot"/>
              <a:rou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/>
            </a:p>
          </p:txBody>
        </p:sp>
        <p:grpSp>
          <p:nvGrpSpPr>
            <p:cNvPr id="86026" name="Group 9"/>
            <p:cNvGrpSpPr/>
            <p:nvPr/>
          </p:nvGrpSpPr>
          <p:grpSpPr bwMode="auto">
            <a:xfrm>
              <a:off x="3415" y="1371"/>
              <a:ext cx="1079" cy="912"/>
              <a:chOff x="2296" y="1200"/>
              <a:chExt cx="1079" cy="912"/>
            </a:xfrm>
          </p:grpSpPr>
          <p:sp>
            <p:nvSpPr>
              <p:cNvPr id="55314" name="Oval 10"/>
              <p:cNvSpPr>
                <a:spLocks noChangeArrowheads="1"/>
              </p:cNvSpPr>
              <p:nvPr/>
            </p:nvSpPr>
            <p:spPr bwMode="gray">
              <a:xfrm>
                <a:off x="2375" y="1200"/>
                <a:ext cx="912" cy="91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path path="rect">
                  <a:fillToRect r="100000" b="100000"/>
                </a:path>
              </a:gradFill>
              <a:ln w="9525">
                <a:round/>
              </a:ln>
              <a:effectLst/>
              <a:scene3d>
                <a:camera prst="legacyPerspectiveFront">
                  <a:rot lat="20099991" lon="20099991" rev="0"/>
                </a:camera>
                <a:lightRig rig="legacyFlat2" dir="t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 latinLnBrk="1">
                  <a:defRPr/>
                </a:pPr>
                <a:endParaRPr kumimoji="1" lang="ko-KR" altLang="en-US" sz="3600">
                  <a:solidFill>
                    <a:srgbClr val="003399"/>
                  </a:solidFill>
                  <a:latin typeface="Times New Roman" panose="02020603050405020304" charset="0"/>
                  <a:ea typeface="Gulim" charset="0"/>
                  <a:cs typeface="Gulim" charset="0"/>
                </a:endParaRPr>
              </a:p>
            </p:txBody>
          </p:sp>
          <p:sp>
            <p:nvSpPr>
              <p:cNvPr id="86034" name="Text Box 11"/>
              <p:cNvSpPr txBox="1">
                <a:spLocks noChangeArrowheads="1"/>
              </p:cNvSpPr>
              <p:nvPr/>
            </p:nvSpPr>
            <p:spPr bwMode="auto">
              <a:xfrm>
                <a:off x="2298" y="1473"/>
                <a:ext cx="1079" cy="59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latinLnBrk="1"/>
                <a:r>
                  <a:rPr kumimoji="1" lang="en-US" altLang="zh-CN" sz="2800">
                    <a:solidFill>
                      <a:srgbClr val="3A65D3"/>
                    </a:solidFill>
                    <a:latin typeface="Times New Roman" panose="02020603050405020304" charset="0"/>
                    <a:ea typeface="Gulim" charset="0"/>
                    <a:cs typeface="Gulim" charset="0"/>
                  </a:rPr>
                  <a:t>name</a:t>
                </a:r>
                <a:endParaRPr kumimoji="1" lang="en-US" altLang="ko-KR" sz="2800">
                  <a:solidFill>
                    <a:srgbClr val="3A65D3"/>
                  </a:solidFill>
                  <a:latin typeface="Times New Roman" panose="02020603050405020304" charset="0"/>
                  <a:ea typeface="Gulim" charset="0"/>
                  <a:cs typeface="Gulim" charset="0"/>
                </a:endParaRPr>
              </a:p>
            </p:txBody>
          </p:sp>
        </p:grpSp>
        <p:grpSp>
          <p:nvGrpSpPr>
            <p:cNvPr id="86027" name="Group 12"/>
            <p:cNvGrpSpPr/>
            <p:nvPr/>
          </p:nvGrpSpPr>
          <p:grpSpPr bwMode="auto">
            <a:xfrm>
              <a:off x="2832" y="2364"/>
              <a:ext cx="912" cy="912"/>
              <a:chOff x="1713" y="2193"/>
              <a:chExt cx="912" cy="912"/>
            </a:xfrm>
          </p:grpSpPr>
          <p:sp>
            <p:nvSpPr>
              <p:cNvPr id="55312" name="Oval 13"/>
              <p:cNvSpPr>
                <a:spLocks noChangeArrowheads="1"/>
              </p:cNvSpPr>
              <p:nvPr/>
            </p:nvSpPr>
            <p:spPr bwMode="gray">
              <a:xfrm>
                <a:off x="1713" y="2193"/>
                <a:ext cx="912" cy="91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path path="rect">
                  <a:fillToRect r="100000" b="100000"/>
                </a:path>
              </a:gradFill>
              <a:ln w="9525">
                <a:round/>
              </a:ln>
              <a:effectLst/>
              <a:scene3d>
                <a:camera prst="legacyPerspectiveFront">
                  <a:rot lat="20099991" lon="20099991" rev="0"/>
                </a:camera>
                <a:lightRig rig="legacyFlat2" dir="t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 latinLnBrk="1">
                  <a:defRPr/>
                </a:pPr>
                <a:endParaRPr kumimoji="1" lang="ko-KR" altLang="en-US" sz="3600">
                  <a:solidFill>
                    <a:srgbClr val="003399"/>
                  </a:solidFill>
                  <a:latin typeface="Times New Roman" panose="02020603050405020304" charset="0"/>
                  <a:ea typeface="Gulim" charset="0"/>
                  <a:cs typeface="Gulim" charset="0"/>
                </a:endParaRPr>
              </a:p>
            </p:txBody>
          </p:sp>
          <p:sp>
            <p:nvSpPr>
              <p:cNvPr id="55313" name="Text Box 14"/>
              <p:cNvSpPr txBox="1">
                <a:spLocks noChangeArrowheads="1"/>
              </p:cNvSpPr>
              <p:nvPr/>
            </p:nvSpPr>
            <p:spPr bwMode="auto">
              <a:xfrm>
                <a:off x="1786" y="2524"/>
                <a:ext cx="776" cy="5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32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latinLnBrk="1">
                  <a:defRPr/>
                </a:pPr>
                <a:r>
                  <a:rPr kumimoji="1" lang="en-US" altLang="zh-CN" sz="2400" dirty="0">
                    <a:latin typeface="Times New Roman" panose="02020603050405020304" charset="0"/>
                    <a:ea typeface="Gulim" charset="0"/>
                    <a:cs typeface="Gulim" charset="0"/>
                  </a:rPr>
                  <a:t>value</a:t>
                </a:r>
                <a:endParaRPr kumimoji="1" lang="en-US" altLang="ko-KR" sz="2400" dirty="0">
                  <a:latin typeface="Times New Roman" panose="02020603050405020304" charset="0"/>
                  <a:ea typeface="Gulim" charset="0"/>
                  <a:cs typeface="Gulim" charset="0"/>
                </a:endParaRPr>
              </a:p>
            </p:txBody>
          </p:sp>
        </p:grpSp>
        <p:grpSp>
          <p:nvGrpSpPr>
            <p:cNvPr id="86028" name="Group 15"/>
            <p:cNvGrpSpPr/>
            <p:nvPr/>
          </p:nvGrpSpPr>
          <p:grpSpPr bwMode="auto">
            <a:xfrm>
              <a:off x="4236" y="2379"/>
              <a:ext cx="912" cy="912"/>
              <a:chOff x="1713" y="2193"/>
              <a:chExt cx="912" cy="912"/>
            </a:xfrm>
          </p:grpSpPr>
          <p:sp>
            <p:nvSpPr>
              <p:cNvPr id="55310" name="Oval 16"/>
              <p:cNvSpPr>
                <a:spLocks noChangeArrowheads="1"/>
              </p:cNvSpPr>
              <p:nvPr/>
            </p:nvSpPr>
            <p:spPr bwMode="gray">
              <a:xfrm>
                <a:off x="1713" y="2193"/>
                <a:ext cx="912" cy="91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path path="rect">
                  <a:fillToRect r="100000" b="100000"/>
                </a:path>
              </a:gradFill>
              <a:ln w="9525">
                <a:round/>
              </a:ln>
              <a:effectLst/>
              <a:scene3d>
                <a:camera prst="legacyPerspectiveFront">
                  <a:rot lat="20099991" lon="20099991" rev="0"/>
                </a:camera>
                <a:lightRig rig="legacyFlat2" dir="t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algn="ctr" latinLnBrk="1">
                  <a:defRPr/>
                </a:pPr>
                <a:endParaRPr kumimoji="1" lang="ko-KR" altLang="en-US" sz="3600">
                  <a:solidFill>
                    <a:srgbClr val="003399"/>
                  </a:solidFill>
                  <a:latin typeface="Times New Roman" panose="02020603050405020304" charset="0"/>
                  <a:ea typeface="Gulim" charset="0"/>
                  <a:cs typeface="Gulim" charset="0"/>
                </a:endParaRPr>
              </a:p>
            </p:txBody>
          </p:sp>
          <p:sp>
            <p:nvSpPr>
              <p:cNvPr id="55311" name="Text Box 17"/>
              <p:cNvSpPr txBox="1">
                <a:spLocks noChangeArrowheads="1"/>
              </p:cNvSpPr>
              <p:nvPr/>
            </p:nvSpPr>
            <p:spPr bwMode="auto">
              <a:xfrm>
                <a:off x="1839" y="2466"/>
                <a:ext cx="672" cy="59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3200" b="1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latinLnBrk="1">
                  <a:defRPr/>
                </a:pPr>
                <a:r>
                  <a:rPr kumimoji="1" lang="en-US" altLang="zh-CN" sz="2800" dirty="0">
                    <a:solidFill>
                      <a:srgbClr val="003399"/>
                    </a:solidFill>
                    <a:latin typeface="Times New Roman" panose="02020603050405020304" charset="0"/>
                    <a:ea typeface="Gulim" charset="0"/>
                    <a:cs typeface="Gulim" charset="0"/>
                  </a:rPr>
                  <a:t>t</a:t>
                </a:r>
                <a:r>
                  <a:rPr kumimoji="1" lang="en-US" altLang="zh-CN" sz="2400" dirty="0">
                    <a:solidFill>
                      <a:srgbClr val="003399"/>
                    </a:solidFill>
                    <a:latin typeface="Times New Roman" panose="02020603050405020304" charset="0"/>
                    <a:ea typeface="Gulim" charset="0"/>
                    <a:cs typeface="Gulim" charset="0"/>
                  </a:rPr>
                  <a:t>ype</a:t>
                </a:r>
                <a:endParaRPr kumimoji="1" lang="en-US" altLang="ko-KR" sz="2400" dirty="0">
                  <a:solidFill>
                    <a:srgbClr val="003399"/>
                  </a:solidFill>
                  <a:latin typeface="Times New Roman" panose="02020603050405020304" charset="0"/>
                  <a:ea typeface="Gulim" charset="0"/>
                  <a:cs typeface="Gulim" charset="0"/>
                </a:endParaRPr>
              </a:p>
            </p:txBody>
          </p:sp>
        </p:grpSp>
      </p:grp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3203575" y="2564904"/>
            <a:ext cx="4111625" cy="46196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 sz="2400" b="1">
                <a:solidFill>
                  <a:srgbClr val="003366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defRPr>
            </a:lvl1pPr>
            <a:lvl2pPr>
              <a:defRPr sz="2000" b="1">
                <a:solidFill>
                  <a:srgbClr val="003366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defRPr>
            </a:lvl2pPr>
            <a:lvl3pPr>
              <a:defRPr b="1">
                <a:solidFill>
                  <a:srgbClr val="003366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defRPr>
            </a:lvl3pPr>
            <a:lvl4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</a:rPr>
              <a:t>LITERAL CONSTANTS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900113" y="3639642"/>
            <a:ext cx="2520950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 sz="2400" b="1">
                <a:solidFill>
                  <a:srgbClr val="003366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defRPr>
            </a:lvl1pPr>
            <a:lvl2pPr>
              <a:defRPr sz="2000" b="1">
                <a:solidFill>
                  <a:srgbClr val="003366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defRPr>
            </a:lvl2pPr>
            <a:lvl3pPr>
              <a:defRPr b="1">
                <a:solidFill>
                  <a:srgbClr val="003366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defRPr>
            </a:lvl3pPr>
            <a:lvl4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</a:rPr>
              <a:t>Numeric constants</a:t>
            </a:r>
            <a:endParaRPr lang="en-US" altLang="zh-CN" sz="2000" b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5364163" y="3639642"/>
            <a:ext cx="2736850" cy="396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 sz="2400" b="1">
                <a:solidFill>
                  <a:srgbClr val="003366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defRPr>
            </a:lvl1pPr>
            <a:lvl2pPr>
              <a:defRPr sz="2000" b="1">
                <a:solidFill>
                  <a:srgbClr val="003366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defRPr>
            </a:lvl2pPr>
            <a:lvl3pPr>
              <a:defRPr b="1">
                <a:solidFill>
                  <a:srgbClr val="003366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defRPr>
            </a:lvl3pPr>
            <a:lvl4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</a:rPr>
              <a:t>Character constants</a:t>
            </a:r>
            <a:endParaRPr lang="en-US" altLang="zh-CN" sz="2000" b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683568" y="4998542"/>
            <a:ext cx="1799902" cy="861774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>
            <a:lvl1pPr>
              <a:defRPr sz="2400" b="1">
                <a:solidFill>
                  <a:srgbClr val="003366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defRPr>
            </a:lvl1pPr>
            <a:lvl2pPr>
              <a:defRPr sz="2000" b="1">
                <a:solidFill>
                  <a:srgbClr val="003366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defRPr>
            </a:lvl2pPr>
            <a:lvl3pPr>
              <a:defRPr b="1">
                <a:solidFill>
                  <a:srgbClr val="003366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defRPr>
            </a:lvl3pPr>
            <a:lvl4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</a:rPr>
              <a:t>Integer </a:t>
            </a:r>
            <a:endParaRPr lang="en-US" altLang="zh-CN" sz="2000" b="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</a:rPr>
              <a:t>1, </a:t>
            </a:r>
            <a:r>
              <a:rPr lang="zh-CN" altLang="en-US" sz="2000" b="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</a:rPr>
              <a:t>－</a:t>
            </a:r>
            <a:r>
              <a:rPr lang="en-US" altLang="zh-CN" sz="2000" b="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</a:rPr>
              <a:t>2L</a:t>
            </a:r>
            <a:r>
              <a:rPr lang="zh-CN" altLang="en-US" sz="2000" b="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</a:rPr>
              <a:t>，</a:t>
            </a:r>
            <a:r>
              <a:rPr lang="en-US" altLang="zh-CN" sz="2000" b="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</a:rPr>
              <a:t>3U</a:t>
            </a:r>
            <a:endParaRPr lang="en-US" altLang="zh-CN" sz="2000" b="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2353816" y="5015498"/>
            <a:ext cx="2218184" cy="861774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>
            <a:lvl1pPr>
              <a:defRPr sz="2400" b="1">
                <a:solidFill>
                  <a:srgbClr val="003366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defRPr>
            </a:lvl1pPr>
            <a:lvl2pPr>
              <a:defRPr sz="2000" b="1">
                <a:solidFill>
                  <a:srgbClr val="003366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defRPr>
            </a:lvl2pPr>
            <a:lvl3pPr>
              <a:defRPr b="1">
                <a:solidFill>
                  <a:srgbClr val="003366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defRPr>
            </a:lvl3pPr>
            <a:lvl4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</a:rPr>
              <a:t>Real </a:t>
            </a:r>
            <a:endParaRPr lang="en-US" altLang="zh-CN" sz="2000" b="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</a:rPr>
              <a:t>5.4, 5.6F, </a:t>
            </a:r>
            <a:r>
              <a:rPr lang="zh-CN" altLang="en-US" sz="2000" b="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</a:rPr>
              <a:t>－</a:t>
            </a:r>
            <a:r>
              <a:rPr lang="en-US" altLang="zh-CN" sz="2000" b="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</a:rPr>
              <a:t>5.9L</a:t>
            </a:r>
            <a:endParaRPr lang="en-US" altLang="zh-CN" sz="2000" b="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4787900" y="4922342"/>
            <a:ext cx="2232025" cy="707886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 sz="2400" b="1">
                <a:solidFill>
                  <a:srgbClr val="003366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defRPr>
            </a:lvl1pPr>
            <a:lvl2pPr>
              <a:defRPr sz="2000" b="1">
                <a:solidFill>
                  <a:srgbClr val="003366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defRPr>
            </a:lvl2pPr>
            <a:lvl3pPr>
              <a:defRPr b="1">
                <a:solidFill>
                  <a:srgbClr val="003366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defRPr>
            </a:lvl3pPr>
            <a:lvl4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</a:rPr>
              <a:t>Single character ‘A’, ‘B’, ‘a’, ‘\n’</a:t>
            </a:r>
            <a:endParaRPr lang="en-US" altLang="zh-CN" sz="2000" b="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7162800" y="4846142"/>
            <a:ext cx="2377752" cy="861774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>
            <a:lvl1pPr>
              <a:defRPr sz="2400" b="1">
                <a:solidFill>
                  <a:srgbClr val="003366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defRPr>
            </a:lvl1pPr>
            <a:lvl2pPr>
              <a:defRPr sz="2000" b="1">
                <a:solidFill>
                  <a:srgbClr val="003366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defRPr>
            </a:lvl2pPr>
            <a:lvl3pPr>
              <a:defRPr b="1">
                <a:solidFill>
                  <a:srgbClr val="003366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defRPr>
            </a:lvl3pPr>
            <a:lvl4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b="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</a:rPr>
              <a:t>String </a:t>
            </a:r>
            <a:endParaRPr lang="en-US" altLang="zh-CN" sz="2000" b="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000" b="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</a:rPr>
              <a:t>“Lin </a:t>
            </a:r>
            <a:r>
              <a:rPr lang="en-US" altLang="zh-CN" sz="2000" b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</a:rPr>
              <a:t>lin</a:t>
            </a:r>
            <a:r>
              <a:rPr lang="en-US" altLang="zh-CN" sz="2000" b="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</a:rPr>
              <a:t>”   “</a:t>
            </a:r>
            <a:r>
              <a:rPr lang="zh-CN" altLang="en-US" sz="2000" b="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</a:rPr>
              <a:t>田</a:t>
            </a:r>
            <a:r>
              <a:rPr lang="en-US" altLang="zh-CN" sz="2000" b="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</a:rPr>
              <a:t>”</a:t>
            </a:r>
            <a:endParaRPr lang="en-US" altLang="zh-CN" sz="2000" b="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 flipH="1">
            <a:off x="2124075" y="2869704"/>
            <a:ext cx="1533525" cy="769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kern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4953000" y="3022104"/>
            <a:ext cx="1563688" cy="617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kern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 flipH="1">
            <a:off x="1371600" y="4071442"/>
            <a:ext cx="392113" cy="927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kern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2339975" y="4071442"/>
            <a:ext cx="403225" cy="927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kern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Line 15"/>
          <p:cNvSpPr>
            <a:spLocks noChangeShapeType="1"/>
          </p:cNvSpPr>
          <p:nvPr/>
        </p:nvSpPr>
        <p:spPr bwMode="auto">
          <a:xfrm flipH="1">
            <a:off x="6019800" y="4071442"/>
            <a:ext cx="280988" cy="850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kern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Line 16"/>
          <p:cNvSpPr>
            <a:spLocks noChangeShapeType="1"/>
          </p:cNvSpPr>
          <p:nvPr/>
        </p:nvSpPr>
        <p:spPr bwMode="auto">
          <a:xfrm>
            <a:off x="7164388" y="4071442"/>
            <a:ext cx="303212" cy="774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kern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4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Primary data types</a:t>
            </a:r>
            <a:endParaRPr lang="zh-CN" altLang="en-US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899864" y="1196752"/>
            <a:ext cx="7848600" cy="30243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 kern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3708276" y="1196752"/>
            <a:ext cx="3023964" cy="46166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>
            <a:lvl1pPr>
              <a:defRPr sz="2400" b="1">
                <a:solidFill>
                  <a:srgbClr val="003366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defRPr>
            </a:lvl1pPr>
            <a:lvl2pPr>
              <a:defRPr sz="2000" b="1">
                <a:solidFill>
                  <a:srgbClr val="003366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defRPr>
            </a:lvl2pPr>
            <a:lvl3pPr>
              <a:defRPr b="1">
                <a:solidFill>
                  <a:srgbClr val="003366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defRPr>
            </a:lvl3pPr>
            <a:lvl4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</a:rPr>
              <a:t>Integral Type</a:t>
            </a:r>
            <a:endParaRPr lang="en-US" altLang="zh-CN">
              <a:solidFill>
                <a:srgbClr val="0000CC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1044451" y="1630139"/>
            <a:ext cx="4608512" cy="23749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 kern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1404813" y="2075944"/>
            <a:ext cx="3960813" cy="1785104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000" b="0" kern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singed            unsigned type</a:t>
            </a:r>
            <a:endParaRPr lang="en-US" altLang="zh-CN" sz="2000" b="0" kern="0" dirty="0">
              <a:solidFill>
                <a:sysClr val="windowText" lastClr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000" b="0" kern="0" dirty="0" err="1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</a:t>
            </a:r>
            <a:r>
              <a:rPr lang="en-US" altLang="zh-CN" sz="2000" b="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unsigned </a:t>
            </a:r>
            <a:r>
              <a:rPr lang="en-US" altLang="zh-CN" sz="2000" b="0" kern="0" dirty="0" err="1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</a:t>
            </a:r>
            <a:endParaRPr lang="en-US" altLang="zh-CN" sz="2000" b="0" kern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000" b="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short </a:t>
            </a:r>
            <a:r>
              <a:rPr lang="en-US" altLang="zh-CN" sz="2000" b="0" kern="0" dirty="0" err="1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</a:t>
            </a:r>
            <a:r>
              <a:rPr lang="en-US" altLang="zh-CN" sz="2000" b="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unsigned short </a:t>
            </a:r>
            <a:r>
              <a:rPr lang="en-US" altLang="zh-CN" sz="2000" b="0" kern="0" dirty="0" err="1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</a:t>
            </a:r>
            <a:endParaRPr lang="en-US" altLang="zh-CN" sz="2000" b="0" kern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000" b="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long </a:t>
            </a:r>
            <a:r>
              <a:rPr lang="en-US" altLang="zh-CN" sz="2000" b="0" kern="0" dirty="0" err="1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</a:t>
            </a:r>
            <a:r>
              <a:rPr lang="en-US" altLang="zh-CN" sz="2000" b="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unsigned long </a:t>
            </a:r>
            <a:r>
              <a:rPr lang="en-US" altLang="zh-CN" sz="2000" b="0" kern="0" dirty="0" err="1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</a:t>
            </a:r>
            <a:endParaRPr lang="en-US" altLang="zh-CN" sz="2000" b="0" kern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Rectangle 10"/>
          <p:cNvSpPr>
            <a:spLocks noChangeArrowheads="1"/>
          </p:cNvSpPr>
          <p:nvPr/>
        </p:nvSpPr>
        <p:spPr bwMode="auto">
          <a:xfrm>
            <a:off x="1260351" y="2132930"/>
            <a:ext cx="4248150" cy="1728118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 kern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2700212" y="1630139"/>
            <a:ext cx="1223715" cy="46166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>
            <a:lvl1pPr>
              <a:defRPr sz="2400" b="1">
                <a:solidFill>
                  <a:srgbClr val="003366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defRPr>
            </a:lvl1pPr>
            <a:lvl2pPr>
              <a:defRPr sz="2000" b="1">
                <a:solidFill>
                  <a:srgbClr val="003366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defRPr>
            </a:lvl2pPr>
            <a:lvl3pPr>
              <a:defRPr b="1">
                <a:solidFill>
                  <a:srgbClr val="003366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defRPr>
            </a:lvl3pPr>
            <a:lvl4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</a:rPr>
              <a:t>Integer</a:t>
            </a:r>
            <a:endParaRPr lang="en-US" altLang="zh-CN" b="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2" name="Rectangle 12"/>
          <p:cNvSpPr>
            <a:spLocks noChangeArrowheads="1"/>
          </p:cNvSpPr>
          <p:nvPr/>
        </p:nvSpPr>
        <p:spPr bwMode="auto">
          <a:xfrm>
            <a:off x="6013326" y="1628800"/>
            <a:ext cx="2519362" cy="230291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 kern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Text Box 13"/>
          <p:cNvSpPr txBox="1">
            <a:spLocks noChangeArrowheads="1"/>
          </p:cNvSpPr>
          <p:nvPr/>
        </p:nvSpPr>
        <p:spPr bwMode="auto">
          <a:xfrm>
            <a:off x="6445126" y="2249577"/>
            <a:ext cx="1800225" cy="1323439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000" b="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char</a:t>
            </a:r>
            <a:endParaRPr lang="en-US" altLang="zh-CN" sz="2000" b="0" kern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000" b="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singed char</a:t>
            </a:r>
            <a:endParaRPr lang="en-US" altLang="zh-CN" sz="2000" b="0" kern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000" b="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unsigned char</a:t>
            </a:r>
            <a:endParaRPr lang="en-US" altLang="zh-CN" sz="2000" b="0" kern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Rectangle 14"/>
          <p:cNvSpPr>
            <a:spLocks noChangeArrowheads="1"/>
          </p:cNvSpPr>
          <p:nvPr/>
        </p:nvSpPr>
        <p:spPr bwMode="auto">
          <a:xfrm>
            <a:off x="6156201" y="2204715"/>
            <a:ext cx="2160587" cy="1584325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 kern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Text Box 15"/>
          <p:cNvSpPr txBox="1">
            <a:spLocks noChangeArrowheads="1"/>
          </p:cNvSpPr>
          <p:nvPr/>
        </p:nvSpPr>
        <p:spPr bwMode="auto">
          <a:xfrm>
            <a:off x="6300192" y="1732746"/>
            <a:ext cx="2088232" cy="46166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>
            <a:lvl1pPr>
              <a:defRPr sz="2400" b="1">
                <a:solidFill>
                  <a:srgbClr val="003366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defRPr>
            </a:lvl1pPr>
            <a:lvl2pPr>
              <a:defRPr sz="2000" b="1">
                <a:solidFill>
                  <a:srgbClr val="003366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defRPr>
            </a:lvl2pPr>
            <a:lvl3pPr>
              <a:defRPr b="1">
                <a:solidFill>
                  <a:srgbClr val="003366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defRPr>
            </a:lvl3pPr>
            <a:lvl4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0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</a:rPr>
              <a:t>Character</a:t>
            </a:r>
            <a:endParaRPr lang="en-US" altLang="zh-CN" b="0" dirty="0">
              <a:solidFill>
                <a:srgbClr val="8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6" name="Rectangle 16"/>
          <p:cNvSpPr>
            <a:spLocks noChangeArrowheads="1"/>
          </p:cNvSpPr>
          <p:nvPr/>
        </p:nvSpPr>
        <p:spPr bwMode="auto">
          <a:xfrm>
            <a:off x="1331788" y="4435698"/>
            <a:ext cx="4248150" cy="122555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 kern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Text Box 17"/>
          <p:cNvSpPr txBox="1">
            <a:spLocks noChangeArrowheads="1"/>
          </p:cNvSpPr>
          <p:nvPr/>
        </p:nvSpPr>
        <p:spPr bwMode="auto">
          <a:xfrm>
            <a:off x="1907704" y="4508723"/>
            <a:ext cx="3168129" cy="46166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>
            <a:lvl1pPr>
              <a:defRPr sz="2400" b="1">
                <a:solidFill>
                  <a:srgbClr val="003366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defRPr>
            </a:lvl1pPr>
            <a:lvl2pPr>
              <a:defRPr sz="2000" b="1">
                <a:solidFill>
                  <a:srgbClr val="003366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defRPr>
            </a:lvl2pPr>
            <a:lvl3pPr>
              <a:defRPr b="1">
                <a:solidFill>
                  <a:srgbClr val="003366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defRPr>
            </a:lvl3pPr>
            <a:lvl4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charset="-122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charset="-122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charset="-122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charset="-122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楷体" panose="02010609060101010101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anose="020B0604020202020204" pitchFamily="34" charset="0"/>
              </a:rPr>
              <a:t>Floating point Type</a:t>
            </a:r>
            <a:endParaRPr lang="en-US" altLang="zh-CN" dirty="0">
              <a:solidFill>
                <a:srgbClr val="8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8" name="Rectangle 18"/>
          <p:cNvSpPr>
            <a:spLocks noChangeArrowheads="1"/>
          </p:cNvSpPr>
          <p:nvPr/>
        </p:nvSpPr>
        <p:spPr bwMode="auto">
          <a:xfrm>
            <a:off x="6445126" y="4435698"/>
            <a:ext cx="1800225" cy="122555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 kern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7021388" y="4861148"/>
            <a:ext cx="865188" cy="46166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400" b="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void</a:t>
            </a:r>
            <a:endParaRPr lang="en-US" altLang="zh-CN" sz="2400" b="0" kern="0" dirty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" name="Rectangle 20"/>
          <p:cNvSpPr>
            <a:spLocks noChangeArrowheads="1"/>
          </p:cNvSpPr>
          <p:nvPr/>
        </p:nvSpPr>
        <p:spPr bwMode="auto">
          <a:xfrm>
            <a:off x="1476251" y="4984973"/>
            <a:ext cx="3816350" cy="460375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0" kern="0">
                <a:solidFill>
                  <a:sysClr val="windowText" lastClr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float    double     Long double</a:t>
            </a:r>
            <a:endParaRPr lang="en-US" altLang="zh-CN" sz="2000" b="0" kern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Line 21"/>
          <p:cNvSpPr>
            <a:spLocks noChangeShapeType="1"/>
          </p:cNvSpPr>
          <p:nvPr/>
        </p:nvSpPr>
        <p:spPr bwMode="auto">
          <a:xfrm>
            <a:off x="2484313" y="5011961"/>
            <a:ext cx="0" cy="4333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 kern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Line 22"/>
          <p:cNvSpPr>
            <a:spLocks noChangeShapeType="1"/>
          </p:cNvSpPr>
          <p:nvPr/>
        </p:nvSpPr>
        <p:spPr bwMode="auto">
          <a:xfrm>
            <a:off x="3492376" y="5011961"/>
            <a:ext cx="0" cy="4333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 kern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页脚占位符 1"/>
          <p:cNvSpPr>
            <a:spLocks noGrp="1"/>
          </p:cNvSpPr>
          <p:nvPr>
            <p:ph type="ftr" sz="quarter" idx="10"/>
          </p:nvPr>
        </p:nvSpPr>
        <p:spPr>
          <a:xfrm>
            <a:off x="6011863" y="6497638"/>
            <a:ext cx="2952750" cy="360362"/>
          </a:xfrm>
        </p:spPr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 b="0">
                <a:solidFill>
                  <a:schemeClr val="tx1"/>
                </a:solidFill>
              </a:rPr>
              <a:t>C程序设计快速进阶大学教程</a:t>
            </a:r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44" name="日期占位符 2"/>
          <p:cNvSpPr>
            <a:spLocks noGrp="1"/>
          </p:cNvSpPr>
          <p:nvPr>
            <p:ph type="dt" sz="quarter" idx="11"/>
          </p:nvPr>
        </p:nvSpPr>
        <p:spPr>
          <a:xfrm>
            <a:off x="755650" y="6453188"/>
            <a:ext cx="1295400" cy="123825"/>
          </a:xfrm>
        </p:spPr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E8E39689-F455-2A43-B452-1D21ECA6DD76}" type="datetime1">
              <a:rPr lang="zh-CN" altLang="en-US" sz="1400" b="0" smtClean="0">
                <a:solidFill>
                  <a:schemeClr val="tx1"/>
                </a:solidFill>
              </a:rPr>
            </a:fld>
            <a:endParaRPr lang="en-US" altLang="zh-CN" sz="14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28" grpId="0" animBg="1"/>
      <p:bldP spid="29" grpId="0"/>
      <p:bldP spid="30" grpId="0" animBg="1"/>
      <p:bldP spid="31" grpId="0"/>
      <p:bldP spid="32" grpId="0" animBg="1"/>
      <p:bldP spid="33" grpId="0"/>
      <p:bldP spid="34" grpId="0" animBg="1"/>
      <p:bldP spid="35" grpId="0"/>
      <p:bldP spid="36" grpId="0" animBg="1"/>
      <p:bldP spid="37" grpId="0"/>
      <p:bldP spid="38" grpId="0" animBg="1"/>
      <p:bldP spid="39" grpId="0"/>
      <p:bldP spid="4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 b="0">
                <a:solidFill>
                  <a:schemeClr val="tx1"/>
                </a:solidFill>
              </a:rPr>
              <a:t>C程序设计快速进阶大学教程</a:t>
            </a:r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50179" name="日期占位符 2"/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E8E39689-F455-2A43-B452-1D21ECA6DD76}" type="datetime1">
              <a:rPr lang="zh-CN" altLang="en-US" sz="1400" b="0" smtClean="0">
                <a:solidFill>
                  <a:schemeClr val="tx1"/>
                </a:solidFill>
              </a:rPr>
            </a:fld>
            <a:endParaRPr lang="en-US" altLang="zh-CN" sz="1400" b="0" dirty="0">
              <a:solidFill>
                <a:schemeClr val="tx1"/>
              </a:solidFill>
            </a:endParaRPr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68D16CF9-BB46-2A45-BA4D-31FD8AF7C27E}" type="slidenum">
              <a:rPr lang="en-US" altLang="zh-CN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50181" name="Rectangle 2"/>
          <p:cNvSpPr>
            <a:spLocks noChangeArrowheads="1"/>
          </p:cNvSpPr>
          <p:nvPr/>
        </p:nvSpPr>
        <p:spPr bwMode="auto">
          <a:xfrm>
            <a:off x="611188" y="836613"/>
            <a:ext cx="8137525" cy="5256212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609600" indent="-609600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None/>
              <a:defRPr/>
            </a:pPr>
            <a:r>
              <a:rPr kumimoji="1" lang="en-US" altLang="zh-CN" sz="3200" dirty="0">
                <a:solidFill>
                  <a:srgbClr val="0000CC"/>
                </a:solidFill>
              </a:rPr>
              <a:t>1. </a:t>
            </a:r>
            <a:r>
              <a:rPr kumimoji="1" lang="zh-CN" altLang="en-US" sz="3200" dirty="0">
                <a:solidFill>
                  <a:srgbClr val="0000CC"/>
                </a:solidFill>
              </a:rPr>
              <a:t>浮点数的类型</a:t>
            </a:r>
            <a:endParaRPr kumimoji="1" lang="zh-CN" altLang="en-US" sz="3200" dirty="0">
              <a:solidFill>
                <a:srgbClr val="0000CC"/>
              </a:solidFill>
              <a:latin typeface="Times New Roman" panose="02020603050405020304" charset="0"/>
            </a:endParaRPr>
          </a:p>
          <a:p>
            <a:pPr marL="609600" indent="-609600" algn="just">
              <a:lnSpc>
                <a:spcPct val="12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Char char="Ø"/>
              <a:defRPr/>
            </a:pPr>
            <a:r>
              <a:rPr lang="zh-CN" altLang="en-US" sz="2400" b="0" dirty="0">
                <a:latin typeface="宋体" panose="02010600030101010101" pitchFamily="2" charset="-122"/>
              </a:rPr>
              <a:t>浮点型数据即实型数</a:t>
            </a:r>
            <a:r>
              <a:rPr lang="en-US" altLang="zh-CN" sz="2400" b="0" dirty="0">
                <a:latin typeface="宋体" panose="02010600030101010101" pitchFamily="2" charset="-122"/>
              </a:rPr>
              <a:t>,</a:t>
            </a:r>
            <a:r>
              <a:rPr lang="zh-CN" altLang="en-US" sz="2400" b="0" dirty="0">
                <a:latin typeface="宋体" panose="02010600030101010101" pitchFamily="2" charset="-122"/>
              </a:rPr>
              <a:t>能够保存具有小数部分的数值，数据表示范围较大及精度较高。</a:t>
            </a:r>
            <a:endParaRPr lang="zh-CN" altLang="en-US" sz="2400" b="0" dirty="0">
              <a:latin typeface="宋体" panose="02010600030101010101" pitchFamily="2" charset="-122"/>
            </a:endParaRP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None/>
              <a:defRPr/>
            </a:pPr>
            <a:r>
              <a:rPr lang="en-US" altLang="zh-CN" sz="2700" dirty="0">
                <a:latin typeface="宋体" panose="02010600030101010101" pitchFamily="2" charset="-122"/>
              </a:rPr>
              <a:t>    </a:t>
            </a:r>
            <a:r>
              <a:rPr lang="zh-CN" altLang="en-US" sz="2400" b="0" dirty="0">
                <a:latin typeface="宋体" panose="02010600030101010101" pitchFamily="2" charset="-122"/>
              </a:rPr>
              <a:t>主要分为三类</a:t>
            </a:r>
            <a:endParaRPr lang="en-US" altLang="zh-CN" sz="2400" b="0" dirty="0">
              <a:latin typeface="宋体" panose="02010600030101010101" pitchFamily="2" charset="-122"/>
            </a:endParaRPr>
          </a:p>
        </p:txBody>
      </p:sp>
      <p:sp>
        <p:nvSpPr>
          <p:cNvPr id="50182" name="Rectangle 3"/>
          <p:cNvSpPr>
            <a:spLocks noChangeArrowheads="1"/>
          </p:cNvSpPr>
          <p:nvPr/>
        </p:nvSpPr>
        <p:spPr bwMode="gray">
          <a:xfrm>
            <a:off x="395288" y="188913"/>
            <a:ext cx="827405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4000">
                <a:solidFill>
                  <a:srgbClr val="CC3300"/>
                </a:solidFill>
              </a:rPr>
              <a:t>5.2.5 </a:t>
            </a:r>
            <a:r>
              <a:rPr lang="zh-CN" altLang="en-US" sz="4000">
                <a:solidFill>
                  <a:srgbClr val="CC3300"/>
                </a:solidFill>
              </a:rPr>
              <a:t>浮点型数据</a:t>
            </a:r>
            <a:endParaRPr lang="zh-CN" altLang="en-US" sz="4000">
              <a:solidFill>
                <a:srgbClr val="CC3300"/>
              </a:solidFill>
            </a:endParaRPr>
          </a:p>
        </p:txBody>
      </p:sp>
      <p:graphicFrame>
        <p:nvGraphicFramePr>
          <p:cNvPr id="1035301" name="Group 37"/>
          <p:cNvGraphicFramePr>
            <a:graphicFrameLocks noGrp="1"/>
          </p:cNvGraphicFramePr>
          <p:nvPr/>
        </p:nvGraphicFramePr>
        <p:xfrm>
          <a:off x="900113" y="2492896"/>
          <a:ext cx="7775575" cy="2576514"/>
        </p:xfrm>
        <a:graphic>
          <a:graphicData uri="http://schemas.openxmlformats.org/drawingml/2006/table">
            <a:tbl>
              <a:tblPr/>
              <a:tblGrid>
                <a:gridCol w="1157287"/>
                <a:gridCol w="2097088"/>
                <a:gridCol w="2025650"/>
                <a:gridCol w="2495550"/>
              </a:tblGrid>
              <a:tr h="5492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float</a:t>
                      </a:r>
                      <a:endParaRPr kumimoji="0" lang="en-US" altLang="zh-CN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double</a:t>
                      </a:r>
                      <a:endParaRPr kumimoji="0" lang="en-US" altLang="zh-CN" sz="30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long double</a:t>
                      </a:r>
                      <a:endParaRPr kumimoji="0" lang="en-US" altLang="zh-CN" sz="30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181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单精度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双精度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长双精度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181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长度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4B (32b)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8B (64b)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16B | 10B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032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范围</a:t>
                      </a:r>
                      <a:endParaRPr kumimoji="0" lang="zh-CN" alt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±3.4×10</a:t>
                      </a:r>
                      <a:r>
                        <a:rPr kumimoji="0" lang="en-US" altLang="zh-CN" sz="26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38</a:t>
                      </a:r>
                      <a:endParaRPr kumimoji="0" lang="en-US" altLang="zh-CN" sz="26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±1.8×10</a:t>
                      </a:r>
                      <a:r>
                        <a:rPr kumimoji="0" lang="en-US" altLang="zh-CN" sz="26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308</a:t>
                      </a:r>
                      <a:endParaRPr kumimoji="0" lang="en-US" altLang="zh-CN" sz="26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±1.2×10</a:t>
                      </a:r>
                      <a:r>
                        <a:rPr kumimoji="0" lang="en-US" altLang="zh-CN" sz="26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4932</a:t>
                      </a:r>
                      <a:endParaRPr kumimoji="0" lang="en-US" altLang="zh-CN" sz="26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876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精度</a:t>
                      </a:r>
                      <a:endParaRPr kumimoji="0" lang="zh-CN" alt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r>
                        <a:rPr kumimoji="0" lang="zh-CN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～</a:t>
                      </a: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r>
                        <a:rPr kumimoji="0" lang="zh-CN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位</a:t>
                      </a:r>
                      <a:endParaRPr kumimoji="0" lang="zh-CN" altLang="en-US" sz="26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15~16</a:t>
                      </a:r>
                      <a:r>
                        <a:rPr kumimoji="0" 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位</a:t>
                      </a:r>
                      <a:endParaRPr kumimoji="0" lang="zh-CN" alt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８</a:t>
                      </a: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~1</a:t>
                      </a:r>
                      <a:r>
                        <a:rPr kumimoji="0" lang="zh-CN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９</a:t>
                      </a:r>
                      <a:r>
                        <a:rPr kumimoji="0" 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位</a:t>
                      </a:r>
                      <a:endParaRPr kumimoji="0" lang="zh-CN" altLang="en-US" sz="26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90150" name="Picture 2" descr="D:\ppt\ppt模板\PPT动画素材之动画按钮--PPT素材，PPT背景，PPT图片.files\20071202210749655.gif">
            <a:hlinkClick r:id="rId1" action="ppaction://hlinksldjump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6381750"/>
            <a:ext cx="714376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964367" y="5085184"/>
            <a:ext cx="7424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charset="0"/>
              <a:buNone/>
            </a:pPr>
            <a:r>
              <a:rPr lang="en-US" altLang="zh-CN" sz="2000" dirty="0">
                <a:latin typeface="Times New Roman" panose="02020603050405020304" charset="0"/>
                <a:cs typeface="Times New Roman" panose="02020603050405020304" charset="0"/>
              </a:rPr>
              <a:t>1/3 = .010101</a:t>
            </a:r>
            <a:endParaRPr lang="en-US" altLang="zh-C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None/>
            </a:pPr>
            <a:r>
              <a:rPr lang="en-US" altLang="zh-CN" sz="2000" dirty="0">
                <a:latin typeface="Times New Roman" panose="02020603050405020304" charset="0"/>
                <a:cs typeface="Times New Roman" panose="02020603050405020304" charset="0"/>
              </a:rPr>
              <a:t>1/3 = 0 × 2</a:t>
            </a:r>
            <a:r>
              <a:rPr lang="zh-CN" altLang="en-US" sz="2000" baseline="30000" dirty="0">
                <a:latin typeface="Times New Roman" panose="02020603050405020304" charset="0"/>
                <a:cs typeface="Times New Roman" panose="02020603050405020304" charset="0"/>
              </a:rPr>
              <a:t>−</a:t>
            </a:r>
            <a:r>
              <a:rPr lang="en-US" altLang="zh-CN" sz="2000" baseline="30000" dirty="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zh-CN" alt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000" dirty="0">
                <a:latin typeface="Times New Roman" panose="02020603050405020304" charset="0"/>
                <a:cs typeface="Times New Roman" panose="02020603050405020304" charset="0"/>
              </a:rPr>
              <a:t>+ 1 × 2</a:t>
            </a:r>
            <a:r>
              <a:rPr lang="zh-CN" altLang="en-US" sz="2000" baseline="30000" dirty="0">
                <a:latin typeface="Times New Roman" panose="02020603050405020304" charset="0"/>
                <a:cs typeface="Times New Roman" panose="02020603050405020304" charset="0"/>
              </a:rPr>
              <a:t>−</a:t>
            </a:r>
            <a:r>
              <a:rPr lang="en-US" altLang="zh-CN" sz="2000" baseline="30000" dirty="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zh-CN" alt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000" dirty="0">
                <a:latin typeface="Times New Roman" panose="02020603050405020304" charset="0"/>
                <a:cs typeface="Times New Roman" panose="02020603050405020304" charset="0"/>
              </a:rPr>
              <a:t>+ 0 × 2</a:t>
            </a:r>
            <a:r>
              <a:rPr lang="zh-CN" altLang="en-US" sz="2000" baseline="30000" dirty="0">
                <a:latin typeface="Times New Roman" panose="02020603050405020304" charset="0"/>
                <a:cs typeface="Times New Roman" panose="02020603050405020304" charset="0"/>
              </a:rPr>
              <a:t>−</a:t>
            </a:r>
            <a:r>
              <a:rPr lang="en-US" altLang="zh-CN" sz="2000" baseline="30000" dirty="0">
                <a:latin typeface="Times New Roman" panose="02020603050405020304" charset="0"/>
                <a:cs typeface="Times New Roman" panose="02020603050405020304" charset="0"/>
              </a:rPr>
              <a:t>3</a:t>
            </a:r>
            <a:r>
              <a:rPr lang="zh-CN" alt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000" dirty="0">
                <a:latin typeface="Times New Roman" panose="02020603050405020304" charset="0"/>
                <a:cs typeface="Times New Roman" panose="02020603050405020304" charset="0"/>
              </a:rPr>
              <a:t>+ 1 × 2</a:t>
            </a:r>
            <a:r>
              <a:rPr lang="zh-CN" altLang="en-US" sz="2000" baseline="30000" dirty="0">
                <a:latin typeface="Times New Roman" panose="02020603050405020304" charset="0"/>
                <a:cs typeface="Times New Roman" panose="02020603050405020304" charset="0"/>
              </a:rPr>
              <a:t>−</a:t>
            </a:r>
            <a:r>
              <a:rPr lang="en-US" altLang="zh-CN" sz="2000" baseline="30000" dirty="0">
                <a:latin typeface="Times New Roman" panose="02020603050405020304" charset="0"/>
                <a:cs typeface="Times New Roman" panose="02020603050405020304" charset="0"/>
              </a:rPr>
              <a:t>4</a:t>
            </a:r>
            <a:r>
              <a:rPr lang="zh-CN" alt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000" dirty="0">
                <a:latin typeface="Times New Roman" panose="02020603050405020304" charset="0"/>
                <a:cs typeface="Times New Roman" panose="02020603050405020304" charset="0"/>
              </a:rPr>
              <a:t>+ ... = 0.3125 + ...</a:t>
            </a:r>
            <a:endParaRPr lang="en-US" altLang="zh-CN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 b="0">
                <a:solidFill>
                  <a:schemeClr val="tx1"/>
                </a:solidFill>
              </a:rPr>
              <a:t>C程序设计快速进阶大学教程</a:t>
            </a:r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51203" name="日期占位符 2"/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573D42EB-8695-7848-8322-D58CBB02E750}" type="datetime1">
              <a:rPr lang="zh-CN" altLang="en-US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BFEDC064-19EF-564D-9C9C-0A55E4BDD7D6}" type="slidenum">
              <a:rPr lang="en-US" altLang="zh-CN" sz="1400" b="0" smtClean="0">
                <a:solidFill>
                  <a:schemeClr val="tx1"/>
                </a:solidFill>
              </a:rPr>
            </a:fld>
            <a:endParaRPr lang="en-US" altLang="zh-CN" sz="1400" b="0" dirty="0">
              <a:solidFill>
                <a:schemeClr val="tx1"/>
              </a:solidFill>
            </a:endParaRPr>
          </a:p>
        </p:txBody>
      </p:sp>
      <p:sp>
        <p:nvSpPr>
          <p:cNvPr id="51205" name="Rectangle 2"/>
          <p:cNvSpPr>
            <a:spLocks noChangeArrowheads="1"/>
          </p:cNvSpPr>
          <p:nvPr/>
        </p:nvSpPr>
        <p:spPr bwMode="auto">
          <a:xfrm>
            <a:off x="611188" y="836613"/>
            <a:ext cx="8713340" cy="5256212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609600" indent="-609600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None/>
              <a:defRPr/>
            </a:pPr>
            <a:r>
              <a:rPr kumimoji="1" lang="en-US" altLang="zh-CN" sz="3200" dirty="0">
                <a:solidFill>
                  <a:srgbClr val="0000CC"/>
                </a:solidFill>
              </a:rPr>
              <a:t>2.</a:t>
            </a:r>
            <a:r>
              <a:rPr kumimoji="1" lang="zh-CN" altLang="en-US" sz="3200" dirty="0">
                <a:solidFill>
                  <a:srgbClr val="0000CC"/>
                </a:solidFill>
              </a:rPr>
              <a:t>浮点型常量 </a:t>
            </a:r>
            <a:endParaRPr kumimoji="1" lang="zh-CN" altLang="en-US" sz="3200" dirty="0">
              <a:solidFill>
                <a:srgbClr val="0000CC"/>
              </a:solidFill>
              <a:latin typeface="Times New Roman" panose="02020603050405020304" charset="0"/>
            </a:endParaRPr>
          </a:p>
          <a:p>
            <a:pPr marL="609600" indent="-609600" algn="just">
              <a:lnSpc>
                <a:spcPct val="12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Char char="Ø"/>
              <a:defRPr/>
            </a:pPr>
            <a:r>
              <a:rPr lang="zh-CN" altLang="en-US" sz="2700" dirty="0">
                <a:latin typeface="Times New Roman" panose="02020603050405020304" charset="0"/>
              </a:rPr>
              <a:t>表示方法</a:t>
            </a:r>
            <a:endParaRPr lang="zh-CN" altLang="en-US" sz="2700" dirty="0">
              <a:latin typeface="Times New Roman" panose="02020603050405020304" charset="0"/>
            </a:endParaRPr>
          </a:p>
          <a:p>
            <a:pPr marL="1066800" lvl="1" indent="-609600" algn="just">
              <a:spcBef>
                <a:spcPct val="20000"/>
              </a:spcBef>
              <a:buClr>
                <a:srgbClr val="0000CC"/>
              </a:buClr>
              <a:buFontTx/>
              <a:buChar char="•"/>
              <a:defRPr/>
            </a:pPr>
            <a:r>
              <a:rPr lang="zh-CN" altLang="en-US" sz="2700" dirty="0">
                <a:latin typeface="Times New Roman" panose="02020603050405020304" charset="0"/>
              </a:rPr>
              <a:t>小数表示 法</a:t>
            </a:r>
            <a:r>
              <a:rPr lang="en-US" altLang="zh-CN" sz="2700" dirty="0">
                <a:latin typeface="Times New Roman" panose="02020603050405020304" charset="0"/>
              </a:rPr>
              <a:t>— </a:t>
            </a:r>
            <a:r>
              <a:rPr lang="zh-CN" altLang="en-US" sz="2400" b="0" dirty="0">
                <a:latin typeface="Times New Roman" panose="02020603050405020304" charset="0"/>
              </a:rPr>
              <a:t>实型分整数部分和小数，可添加后缀</a:t>
            </a:r>
            <a:endParaRPr lang="zh-CN" altLang="en-US" sz="2400" b="0" dirty="0">
              <a:latin typeface="Times New Roman" panose="02020603050405020304" charset="0"/>
            </a:endParaRPr>
          </a:p>
          <a:p>
            <a:pPr marL="609600" indent="-609600" algn="just">
              <a:spcBef>
                <a:spcPct val="20000"/>
              </a:spcBef>
              <a:buClr>
                <a:srgbClr val="0000CC"/>
              </a:buClr>
              <a:defRPr/>
            </a:pPr>
            <a:r>
              <a:rPr lang="zh-CN" altLang="en-US" sz="2700" dirty="0">
                <a:latin typeface="Times New Roman" panose="02020603050405020304" charset="0"/>
              </a:rPr>
              <a:t>           </a:t>
            </a:r>
            <a:endParaRPr lang="zh-CN" altLang="en-US" sz="2700" dirty="0">
              <a:latin typeface="Times New Roman" panose="02020603050405020304" charset="0"/>
            </a:endParaRPr>
          </a:p>
          <a:p>
            <a:pPr marL="609600" indent="-609600" algn="just">
              <a:spcBef>
                <a:spcPct val="20000"/>
              </a:spcBef>
              <a:buClr>
                <a:srgbClr val="0000CC"/>
              </a:buClr>
              <a:defRPr/>
            </a:pPr>
            <a:r>
              <a:rPr lang="zh-CN" altLang="en-US" sz="2700" dirty="0">
                <a:latin typeface="Times New Roman" panose="02020603050405020304" charset="0"/>
              </a:rPr>
              <a:t> </a:t>
            </a:r>
            <a:endParaRPr lang="zh-CN" altLang="en-US" sz="2700" dirty="0">
              <a:latin typeface="Times New Roman" panose="02020603050405020304" charset="0"/>
            </a:endParaRPr>
          </a:p>
          <a:p>
            <a:pPr marL="609600" indent="-609600" algn="just">
              <a:spcBef>
                <a:spcPct val="20000"/>
              </a:spcBef>
              <a:buClr>
                <a:srgbClr val="0000CC"/>
              </a:buClr>
              <a:defRPr/>
            </a:pPr>
            <a:r>
              <a:rPr lang="zh-CN" altLang="en-US" sz="2700" dirty="0">
                <a:latin typeface="Times New Roman" panose="02020603050405020304" charset="0"/>
              </a:rPr>
              <a:t> </a:t>
            </a:r>
            <a:endParaRPr lang="zh-CN" altLang="en-US" sz="2700" dirty="0">
              <a:latin typeface="Times New Roman" panose="02020603050405020304" charset="0"/>
            </a:endParaRPr>
          </a:p>
          <a:p>
            <a:pPr marL="1066800" lvl="1" indent="-609600" algn="just">
              <a:spcBef>
                <a:spcPct val="20000"/>
              </a:spcBef>
              <a:buClr>
                <a:srgbClr val="0000CC"/>
              </a:buClr>
              <a:buFontTx/>
              <a:buChar char="•"/>
              <a:defRPr/>
            </a:pPr>
            <a:r>
              <a:rPr lang="zh-CN" altLang="en-US" sz="2700" dirty="0">
                <a:latin typeface="Times New Roman" panose="02020603050405020304" charset="0"/>
              </a:rPr>
              <a:t>指数表示法</a:t>
            </a:r>
            <a:r>
              <a:rPr lang="en-US" altLang="zh-CN" sz="2400" b="0" dirty="0">
                <a:latin typeface="Times New Roman" panose="02020603050405020304" charset="0"/>
              </a:rPr>
              <a:t>—</a:t>
            </a:r>
            <a:r>
              <a:rPr lang="zh-CN" altLang="en-US" sz="2400" b="0" dirty="0">
                <a:latin typeface="Times New Roman" panose="02020603050405020304" charset="0"/>
              </a:rPr>
              <a:t>科学记数法</a:t>
            </a:r>
            <a:endParaRPr lang="zh-CN" altLang="en-US" sz="2400" b="0" dirty="0">
              <a:latin typeface="Times New Roman" panose="02020603050405020304" charset="0"/>
            </a:endParaRPr>
          </a:p>
          <a:p>
            <a:pPr marL="609600" indent="-609600" algn="just"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None/>
              <a:defRPr/>
            </a:pPr>
            <a:r>
              <a:rPr lang="zh-CN" altLang="en-US" sz="2700" dirty="0">
                <a:latin typeface="Times New Roman" panose="02020603050405020304" charset="0"/>
              </a:rPr>
              <a:t>           </a:t>
            </a:r>
            <a:r>
              <a:rPr lang="en-US" altLang="zh-CN" sz="2800" dirty="0">
                <a:solidFill>
                  <a:srgbClr val="0000CC"/>
                </a:solidFill>
                <a:latin typeface="Times New Roman" panose="02020603050405020304" charset="0"/>
              </a:rPr>
              <a:t>a E n   </a:t>
            </a:r>
            <a:r>
              <a:rPr lang="zh-CN" altLang="en-US" sz="2400" b="0" dirty="0">
                <a:solidFill>
                  <a:srgbClr val="0000CC"/>
                </a:solidFill>
                <a:latin typeface="Times New Roman" panose="02020603050405020304" charset="0"/>
              </a:rPr>
              <a:t>（相当于 </a:t>
            </a:r>
            <a:r>
              <a:rPr lang="en-US" altLang="zh-CN" sz="2400" b="0" dirty="0">
                <a:solidFill>
                  <a:srgbClr val="0000CC"/>
                </a:solidFill>
                <a:latin typeface="Times New Roman" panose="02020603050405020304" charset="0"/>
              </a:rPr>
              <a:t>a*10</a:t>
            </a:r>
            <a:r>
              <a:rPr lang="en-US" altLang="zh-CN" sz="2400" b="0" baseline="30000" dirty="0">
                <a:solidFill>
                  <a:srgbClr val="0000CC"/>
                </a:solidFill>
                <a:latin typeface="Times New Roman" panose="02020603050405020304" charset="0"/>
              </a:rPr>
              <a:t>n </a:t>
            </a:r>
            <a:r>
              <a:rPr lang="zh-CN" altLang="en-US" sz="2400" b="0" dirty="0">
                <a:solidFill>
                  <a:srgbClr val="0000CC"/>
                </a:solidFill>
                <a:latin typeface="Times New Roman" panose="02020603050405020304" charset="0"/>
              </a:rPr>
              <a:t>）</a:t>
            </a:r>
            <a:endParaRPr lang="zh-CN" altLang="en-US" sz="2000" b="0" dirty="0">
              <a:latin typeface="Times New Roman" panose="02020603050405020304" charset="0"/>
            </a:endParaRP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None/>
              <a:defRPr/>
            </a:pPr>
            <a:r>
              <a:rPr lang="zh-CN" altLang="en-US" sz="3200" dirty="0">
                <a:solidFill>
                  <a:srgbClr val="0000CC"/>
                </a:solidFill>
              </a:rPr>
              <a:t>     </a:t>
            </a:r>
            <a:r>
              <a:rPr lang="en-US" altLang="zh-CN" sz="2700" dirty="0">
                <a:latin typeface="Times New Roman" panose="02020603050405020304" charset="0"/>
              </a:rPr>
              <a:t>   </a:t>
            </a:r>
            <a:r>
              <a:rPr lang="en-US" altLang="zh-CN" sz="2400" b="0" dirty="0">
                <a:latin typeface="Times New Roman" panose="02020603050405020304" charset="0"/>
              </a:rPr>
              <a:t>a</a:t>
            </a:r>
            <a:r>
              <a:rPr lang="zh-CN" altLang="en-US" sz="2400" b="0" dirty="0">
                <a:latin typeface="Times New Roman" panose="02020603050405020304" charset="0"/>
              </a:rPr>
              <a:t>为小数，</a:t>
            </a:r>
            <a:r>
              <a:rPr lang="en-US" altLang="zh-CN" sz="2400" b="0" dirty="0">
                <a:latin typeface="Times New Roman" panose="02020603050405020304" charset="0"/>
              </a:rPr>
              <a:t>E</a:t>
            </a:r>
            <a:r>
              <a:rPr lang="zh-CN" altLang="en-US" sz="2400" b="0" dirty="0">
                <a:latin typeface="Times New Roman" panose="02020603050405020304" charset="0"/>
              </a:rPr>
              <a:t>表示以</a:t>
            </a:r>
            <a:r>
              <a:rPr lang="en-US" altLang="zh-CN" sz="2400" b="0" dirty="0">
                <a:latin typeface="Times New Roman" panose="02020603050405020304" charset="0"/>
              </a:rPr>
              <a:t>10</a:t>
            </a:r>
            <a:r>
              <a:rPr lang="zh-CN" altLang="en-US" sz="2400" b="0" dirty="0">
                <a:latin typeface="Times New Roman" panose="02020603050405020304" charset="0"/>
              </a:rPr>
              <a:t>为底数，</a:t>
            </a:r>
            <a:r>
              <a:rPr lang="en-US" altLang="zh-CN" sz="2400" b="0" dirty="0">
                <a:latin typeface="Times New Roman" panose="02020603050405020304" charset="0"/>
              </a:rPr>
              <a:t>n</a:t>
            </a:r>
            <a:r>
              <a:rPr lang="zh-CN" altLang="en-US" sz="2400" b="0" dirty="0">
                <a:latin typeface="Times New Roman" panose="02020603050405020304" charset="0"/>
              </a:rPr>
              <a:t>为整数 </a:t>
            </a:r>
            <a:endParaRPr lang="zh-CN" altLang="en-US" sz="2400" b="0" dirty="0">
              <a:latin typeface="Times New Roman" panose="02020603050405020304" charset="0"/>
            </a:endParaRPr>
          </a:p>
        </p:txBody>
      </p:sp>
      <p:sp>
        <p:nvSpPr>
          <p:cNvPr id="51206" name="Rectangle 3"/>
          <p:cNvSpPr>
            <a:spLocks noChangeArrowheads="1"/>
          </p:cNvSpPr>
          <p:nvPr/>
        </p:nvSpPr>
        <p:spPr bwMode="gray">
          <a:xfrm>
            <a:off x="395288" y="188913"/>
            <a:ext cx="827405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4000">
                <a:solidFill>
                  <a:srgbClr val="CC3300"/>
                </a:solidFill>
              </a:rPr>
              <a:t>5.2.5 </a:t>
            </a:r>
            <a:r>
              <a:rPr lang="zh-CN" altLang="en-US" sz="4000">
                <a:solidFill>
                  <a:srgbClr val="CC3300"/>
                </a:solidFill>
              </a:rPr>
              <a:t>浮点型数据</a:t>
            </a:r>
            <a:endParaRPr lang="zh-CN" altLang="en-US" sz="4000">
              <a:solidFill>
                <a:srgbClr val="CC3300"/>
              </a:solidFill>
            </a:endParaRPr>
          </a:p>
        </p:txBody>
      </p:sp>
      <p:sp>
        <p:nvSpPr>
          <p:cNvPr id="1037348" name="Text Box 36"/>
          <p:cNvSpPr txBox="1">
            <a:spLocks noChangeArrowheads="1"/>
          </p:cNvSpPr>
          <p:nvPr/>
        </p:nvSpPr>
        <p:spPr bwMode="auto">
          <a:xfrm>
            <a:off x="1042988" y="2662932"/>
            <a:ext cx="7512050" cy="10541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kumimoji="1" lang="en-US" altLang="zh-CN" sz="2000">
                <a:solidFill>
                  <a:schemeClr val="tx1"/>
                </a:solidFill>
                <a:latin typeface="Verdana" panose="020B0604030504040204" charset="0"/>
              </a:rPr>
              <a:t>     -</a:t>
            </a: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charset="0"/>
              </a:rPr>
              <a:t>2.34               3.1416f        29.00        .23        0.23L</a:t>
            </a:r>
            <a:endParaRPr kumimoji="1" lang="en-US" altLang="zh-CN" sz="2400">
              <a:solidFill>
                <a:schemeClr val="tx1"/>
              </a:solidFill>
              <a:latin typeface="Times New Roman" panose="02020603050405020304" charset="0"/>
            </a:endParaRPr>
          </a:p>
          <a:p>
            <a:pPr>
              <a:lnSpc>
                <a:spcPct val="130000"/>
              </a:lnSpc>
              <a:defRPr/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charset="0"/>
              </a:rPr>
              <a:t>     1.23E10           0.23E-4         45.e+23      -23.68E12	</a:t>
            </a:r>
            <a:endParaRPr kumimoji="1" lang="en-US" altLang="zh-CN" sz="24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pic>
        <p:nvPicPr>
          <p:cNvPr id="92167" name="Picture 2" descr="D:\ppt\ppt模板\PPT动画素材之动画按钮--PPT素材，PPT背景，PPT图片.files\20071202210749655.gif">
            <a:hlinkClick r:id="rId1" action="ppaction://hlinksldjump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6381750"/>
            <a:ext cx="714376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734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 b="0">
                <a:solidFill>
                  <a:schemeClr val="tx1"/>
                </a:solidFill>
              </a:rPr>
              <a:t>C程序设计快速进阶大学教程</a:t>
            </a:r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52227" name="日期占位符 2"/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6375E737-68D2-CB4B-83C7-92745FC198B0}" type="datetime1">
              <a:rPr lang="zh-CN" altLang="en-US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6D22B854-ACBA-3141-B88A-8A6CA962FDA9}" type="slidenum">
              <a:rPr lang="en-US" altLang="zh-CN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52229" name="Rectangle 2"/>
          <p:cNvSpPr>
            <a:spLocks noChangeArrowheads="1"/>
          </p:cNvSpPr>
          <p:nvPr/>
        </p:nvSpPr>
        <p:spPr bwMode="auto">
          <a:xfrm>
            <a:off x="611188" y="836613"/>
            <a:ext cx="8640762" cy="5256212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609600" indent="-609600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None/>
              <a:defRPr/>
            </a:pPr>
            <a:r>
              <a:rPr kumimoji="1" lang="en-US" altLang="zh-CN" sz="3200" dirty="0">
                <a:solidFill>
                  <a:srgbClr val="0000CC"/>
                </a:solidFill>
              </a:rPr>
              <a:t>3. </a:t>
            </a:r>
            <a:r>
              <a:rPr kumimoji="1" lang="zh-CN" altLang="en-US" sz="3200" dirty="0">
                <a:solidFill>
                  <a:srgbClr val="0000CC"/>
                </a:solidFill>
              </a:rPr>
              <a:t>浮点型变量</a:t>
            </a:r>
            <a:endParaRPr kumimoji="1" lang="zh-CN" altLang="en-US" sz="3200" dirty="0">
              <a:solidFill>
                <a:srgbClr val="0000CC"/>
              </a:solidFill>
              <a:latin typeface="Times New Roman" panose="02020603050405020304" charset="0"/>
            </a:endParaRPr>
          </a:p>
          <a:p>
            <a:pPr marL="609600" indent="-609600" algn="just">
              <a:lnSpc>
                <a:spcPct val="12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Char char="Ø"/>
              <a:defRPr/>
            </a:pPr>
            <a:r>
              <a:rPr lang="zh-CN" altLang="en-US" sz="2700" dirty="0">
                <a:latin typeface="Times New Roman" panose="02020603050405020304" charset="0"/>
              </a:rPr>
              <a:t>定义：</a:t>
            </a:r>
            <a:r>
              <a:rPr lang="zh-CN" altLang="en-US" sz="3200" dirty="0">
                <a:solidFill>
                  <a:srgbClr val="0000CC"/>
                </a:solidFill>
              </a:rPr>
              <a:t> </a:t>
            </a:r>
            <a:r>
              <a:rPr lang="zh-CN" altLang="en-US" sz="2400" b="0" dirty="0">
                <a:latin typeface="Times New Roman" panose="02020603050405020304" charset="0"/>
              </a:rPr>
              <a:t>用</a:t>
            </a:r>
            <a:r>
              <a:rPr lang="en-US" altLang="zh-CN" sz="2400" b="0" dirty="0">
                <a:latin typeface="Times New Roman" panose="02020603050405020304" charset="0"/>
              </a:rPr>
              <a:t>float</a:t>
            </a:r>
            <a:r>
              <a:rPr lang="zh-CN" altLang="en-US" sz="2400" b="0" dirty="0">
                <a:latin typeface="Times New Roman" panose="02020603050405020304" charset="0"/>
              </a:rPr>
              <a:t>、</a:t>
            </a:r>
            <a:r>
              <a:rPr lang="en-US" altLang="zh-CN" sz="2400" b="0" dirty="0">
                <a:latin typeface="Times New Roman" panose="02020603050405020304" charset="0"/>
              </a:rPr>
              <a:t>double</a:t>
            </a:r>
            <a:r>
              <a:rPr lang="zh-CN" altLang="en-US" sz="2400" b="0" dirty="0">
                <a:latin typeface="Times New Roman" panose="02020603050405020304" charset="0"/>
              </a:rPr>
              <a:t>或</a:t>
            </a:r>
            <a:r>
              <a:rPr lang="en-US" altLang="zh-CN" sz="2400" b="0" dirty="0">
                <a:latin typeface="Times New Roman" panose="02020603050405020304" charset="0"/>
              </a:rPr>
              <a:t>long double</a:t>
            </a:r>
            <a:r>
              <a:rPr lang="zh-CN" altLang="en-US" sz="2400" b="0" dirty="0">
                <a:latin typeface="Times New Roman" panose="02020603050405020304" charset="0"/>
              </a:rPr>
              <a:t>声明其类型 </a:t>
            </a:r>
            <a:endParaRPr lang="zh-CN" altLang="en-US" sz="2400" b="0" dirty="0">
              <a:latin typeface="Times New Roman" panose="02020603050405020304" charset="0"/>
            </a:endParaRPr>
          </a:p>
          <a:p>
            <a:pPr marL="609600" indent="-609600" algn="just">
              <a:lnSpc>
                <a:spcPct val="12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Char char="Ø"/>
              <a:defRPr/>
            </a:pPr>
            <a:endParaRPr lang="zh-CN" altLang="en-US" sz="2700" dirty="0">
              <a:latin typeface="Times New Roman" panose="02020603050405020304" charset="0"/>
            </a:endParaRPr>
          </a:p>
          <a:p>
            <a:pPr marL="609600" indent="-609600" algn="just">
              <a:lnSpc>
                <a:spcPct val="12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Char char="Ø"/>
              <a:defRPr/>
            </a:pPr>
            <a:endParaRPr lang="en-US" altLang="zh-CN" sz="2700" dirty="0">
              <a:latin typeface="Times New Roman" panose="02020603050405020304" charset="0"/>
            </a:endParaRPr>
          </a:p>
          <a:p>
            <a:pPr marL="609600" indent="-609600" algn="just">
              <a:lnSpc>
                <a:spcPct val="12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Char char="Ø"/>
              <a:defRPr/>
            </a:pPr>
            <a:endParaRPr lang="zh-CN" altLang="en-US" sz="1600" dirty="0">
              <a:latin typeface="Times New Roman" panose="02020603050405020304" charset="0"/>
            </a:endParaRPr>
          </a:p>
          <a:p>
            <a:pPr marL="609600" indent="-609600" algn="just">
              <a:lnSpc>
                <a:spcPct val="12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Char char="Ø"/>
              <a:defRPr/>
            </a:pPr>
            <a:r>
              <a:rPr lang="zh-CN" altLang="en-US" sz="2700" dirty="0">
                <a:latin typeface="Times New Roman" panose="02020603050405020304" charset="0"/>
              </a:rPr>
              <a:t>输出操作 </a:t>
            </a:r>
            <a:r>
              <a:rPr lang="en-US" altLang="zh-CN" sz="2700" dirty="0">
                <a:latin typeface="Times New Roman" panose="02020603050405020304" charset="0"/>
              </a:rPr>
              <a:t>:</a:t>
            </a:r>
            <a:r>
              <a:rPr lang="zh-CN" altLang="en-US" sz="2400" b="0" dirty="0">
                <a:latin typeface="Times New Roman" panose="02020603050405020304" charset="0"/>
              </a:rPr>
              <a:t>调用库函数</a:t>
            </a:r>
            <a:r>
              <a:rPr lang="en-US" altLang="zh-CN" sz="2400" b="0" dirty="0" err="1">
                <a:latin typeface="Times New Roman" panose="02020603050405020304" charset="0"/>
              </a:rPr>
              <a:t>printf</a:t>
            </a:r>
            <a:r>
              <a:rPr lang="zh-CN" altLang="en-US" sz="2400" b="0" dirty="0">
                <a:latin typeface="Times New Roman" panose="02020603050405020304" charset="0"/>
              </a:rPr>
              <a:t>时用“</a:t>
            </a:r>
            <a:r>
              <a:rPr lang="en-US" altLang="zh-CN" sz="2400" b="0" dirty="0">
                <a:latin typeface="Times New Roman" panose="02020603050405020304" charset="0"/>
              </a:rPr>
              <a:t>%f”</a:t>
            </a:r>
            <a:r>
              <a:rPr lang="zh-CN" altLang="en-US" sz="2400" b="0" dirty="0">
                <a:latin typeface="Times New Roman" panose="02020603050405020304" charset="0"/>
              </a:rPr>
              <a:t>格式输出  </a:t>
            </a:r>
            <a:endParaRPr lang="zh-CN" altLang="en-US" sz="2400" b="0" dirty="0">
              <a:latin typeface="Times New Roman" panose="02020603050405020304" charset="0"/>
            </a:endParaRPr>
          </a:p>
          <a:p>
            <a:pPr marL="609600" indent="-609600" algn="just">
              <a:lnSpc>
                <a:spcPct val="12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None/>
              <a:defRPr/>
            </a:pPr>
            <a:r>
              <a:rPr lang="zh-CN" altLang="en-US" sz="2400" b="0" dirty="0">
                <a:latin typeface="Times New Roman" panose="02020603050405020304" charset="0"/>
              </a:rPr>
              <a:t>       浮点数，默认输出小数点后</a:t>
            </a:r>
            <a:r>
              <a:rPr lang="en-US" altLang="zh-CN" sz="2400" b="0" dirty="0">
                <a:latin typeface="Times New Roman" panose="02020603050405020304" charset="0"/>
              </a:rPr>
              <a:t>6</a:t>
            </a:r>
            <a:r>
              <a:rPr lang="zh-CN" altLang="en-US" sz="2400" b="0" dirty="0">
                <a:latin typeface="Times New Roman" panose="02020603050405020304" charset="0"/>
              </a:rPr>
              <a:t>位数字</a:t>
            </a:r>
            <a:r>
              <a:rPr lang="zh-CN" altLang="en-US" sz="2800" b="0" dirty="0">
                <a:solidFill>
                  <a:srgbClr val="0000CC"/>
                </a:solidFill>
              </a:rPr>
              <a:t>  </a:t>
            </a:r>
            <a:endParaRPr lang="zh-CN" altLang="en-US" sz="2000" b="0" dirty="0">
              <a:latin typeface="Times New Roman" panose="02020603050405020304" charset="0"/>
            </a:endParaRPr>
          </a:p>
          <a:p>
            <a:pPr marL="609600" indent="-609600" algn="just">
              <a:spcBef>
                <a:spcPct val="20000"/>
              </a:spcBef>
              <a:buClr>
                <a:srgbClr val="0000CC"/>
              </a:buClr>
              <a:buFontTx/>
              <a:buChar char="•"/>
              <a:defRPr/>
            </a:pPr>
            <a:endParaRPr lang="zh-CN" altLang="en-US" sz="2100" dirty="0">
              <a:latin typeface="Times New Roman" panose="02020603050405020304" charset="0"/>
            </a:endParaRPr>
          </a:p>
          <a:p>
            <a:pPr marL="609600" indent="-609600" algn="just">
              <a:spcBef>
                <a:spcPct val="20000"/>
              </a:spcBef>
              <a:buClr>
                <a:srgbClr val="0000CC"/>
              </a:buClr>
              <a:defRPr/>
            </a:pPr>
            <a:r>
              <a:rPr lang="zh-CN" altLang="en-US" sz="2500" dirty="0">
                <a:latin typeface="Times New Roman" panose="02020603050405020304" charset="0"/>
              </a:rPr>
              <a:t> </a:t>
            </a:r>
            <a:endParaRPr lang="zh-CN" altLang="en-US" sz="2500" dirty="0">
              <a:latin typeface="Times New Roman" panose="02020603050405020304" charset="0"/>
            </a:endParaRPr>
          </a:p>
        </p:txBody>
      </p:sp>
      <p:sp>
        <p:nvSpPr>
          <p:cNvPr id="52230" name="Rectangle 3"/>
          <p:cNvSpPr>
            <a:spLocks noChangeArrowheads="1"/>
          </p:cNvSpPr>
          <p:nvPr/>
        </p:nvSpPr>
        <p:spPr bwMode="gray">
          <a:xfrm>
            <a:off x="395288" y="188913"/>
            <a:ext cx="827405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4000">
                <a:solidFill>
                  <a:srgbClr val="CC3300"/>
                </a:solidFill>
              </a:rPr>
              <a:t>5.2.5 </a:t>
            </a:r>
            <a:r>
              <a:rPr lang="zh-CN" altLang="en-US" sz="4000">
                <a:solidFill>
                  <a:srgbClr val="CC3300"/>
                </a:solidFill>
              </a:rPr>
              <a:t>浮点型数据</a:t>
            </a:r>
            <a:endParaRPr lang="zh-CN" altLang="en-US" sz="4000">
              <a:solidFill>
                <a:srgbClr val="CC3300"/>
              </a:solidFill>
            </a:endParaRPr>
          </a:p>
        </p:txBody>
      </p:sp>
      <p:sp>
        <p:nvSpPr>
          <p:cNvPr id="1039364" name="Text Box 4"/>
          <p:cNvSpPr txBox="1">
            <a:spLocks noChangeArrowheads="1"/>
          </p:cNvSpPr>
          <p:nvPr/>
        </p:nvSpPr>
        <p:spPr bwMode="auto">
          <a:xfrm>
            <a:off x="1331913" y="2171700"/>
            <a:ext cx="7632700" cy="896938"/>
          </a:xfrm>
          <a:prstGeom prst="rect">
            <a:avLst/>
          </a:prstGeom>
          <a:solidFill>
            <a:srgbClr val="FFFFCC"/>
          </a:solidFill>
          <a:ln w="12700" cap="sq">
            <a:solidFill>
              <a:srgbClr val="FFC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en-US" altLang="zh-CN" sz="2800">
                <a:latin typeface="Times New Roman" panose="02020603050405020304" charset="0"/>
              </a:rPr>
              <a:t>  </a:t>
            </a:r>
            <a:r>
              <a:rPr kumimoji="1" lang="en-US" altLang="zh-CN">
                <a:latin typeface="Times New Roman" panose="02020603050405020304" charset="0"/>
              </a:rPr>
              <a:t>double a, b, pi = 3.1415926;     </a:t>
            </a:r>
            <a:r>
              <a:rPr kumimoji="1" lang="zh-CN" altLang="en-US">
                <a:latin typeface="Times New Roman" panose="02020603050405020304" charset="0"/>
              </a:rPr>
              <a:t>　</a:t>
            </a:r>
            <a:endParaRPr kumimoji="1" lang="zh-CN" altLang="en-US">
              <a:latin typeface="Times New Roman" panose="02020603050405020304" charset="0"/>
            </a:endParaRPr>
          </a:p>
          <a:p>
            <a:pPr eaLnBrk="0" hangingPunct="0"/>
            <a:r>
              <a:rPr kumimoji="1" lang="zh-CN" altLang="en-US">
                <a:latin typeface="Times New Roman" panose="02020603050405020304" charset="0"/>
              </a:rPr>
              <a:t>  </a:t>
            </a:r>
            <a:r>
              <a:rPr kumimoji="1" lang="en-US" altLang="zh-CN">
                <a:latin typeface="Times New Roman" panose="02020603050405020304" charset="0"/>
              </a:rPr>
              <a:t>float f1 = 0.123456f,   f2 = -789.012,  f3 = 23.45E-2F; </a:t>
            </a:r>
            <a:endParaRPr kumimoji="1" lang="en-US" altLang="zh-CN">
              <a:latin typeface="Times New Roman" panose="02020603050405020304" charset="0"/>
            </a:endParaRPr>
          </a:p>
        </p:txBody>
      </p:sp>
      <p:sp>
        <p:nvSpPr>
          <p:cNvPr id="1039365" name="Text Box 5"/>
          <p:cNvSpPr txBox="1">
            <a:spLocks noChangeArrowheads="1"/>
          </p:cNvSpPr>
          <p:nvPr/>
        </p:nvSpPr>
        <p:spPr bwMode="auto">
          <a:xfrm>
            <a:off x="1258888" y="4941888"/>
            <a:ext cx="7272337" cy="835025"/>
          </a:xfrm>
          <a:prstGeom prst="rect">
            <a:avLst/>
          </a:prstGeom>
          <a:solidFill>
            <a:srgbClr val="FFFFCC"/>
          </a:solidFill>
          <a:ln w="12700" cap="sq">
            <a:solidFill>
              <a:srgbClr val="FFC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buClr>
                <a:srgbClr val="CC3300"/>
              </a:buClr>
              <a:buFont typeface="Wingdings" panose="05000000000000000000" charset="0"/>
              <a:buChar char="ü"/>
            </a:pPr>
            <a:r>
              <a:rPr kumimoji="1" lang="en-US" altLang="zh-CN">
                <a:latin typeface="Times New Roman" panose="02020603050405020304" charset="0"/>
              </a:rPr>
              <a:t>  printf("f1 = %f, f2 = %f</a:t>
            </a:r>
            <a:r>
              <a:rPr kumimoji="1" lang="zh-CN" altLang="en-US">
                <a:latin typeface="Times New Roman" panose="02020603050405020304" charset="0"/>
              </a:rPr>
              <a:t>，</a:t>
            </a:r>
            <a:r>
              <a:rPr kumimoji="1" lang="en-US" altLang="zh-CN">
                <a:latin typeface="Times New Roman" panose="02020603050405020304" charset="0"/>
              </a:rPr>
              <a:t>f3 = %f\n", f1, f2,f3);  </a:t>
            </a:r>
            <a:endParaRPr kumimoji="1" lang="en-US" altLang="zh-CN">
              <a:latin typeface="Times New Roman" panose="02020603050405020304" charset="0"/>
            </a:endParaRPr>
          </a:p>
          <a:p>
            <a:pPr eaLnBrk="0" hangingPunct="0">
              <a:buFont typeface="Wingdings" panose="05000000000000000000" charset="0"/>
              <a:buChar char="Ö"/>
            </a:pPr>
            <a:r>
              <a:rPr kumimoji="1" lang="en-US" altLang="zh-CN">
                <a:latin typeface="Times New Roman" panose="02020603050405020304" charset="0"/>
              </a:rPr>
              <a:t>printf("f1 = %d, f2 = %c, f3 = %x\n", f1, f2,f3); </a:t>
            </a:r>
            <a:endParaRPr kumimoji="1" lang="en-US" altLang="zh-CN">
              <a:latin typeface="Times New Roman" panose="02020603050405020304" charset="0"/>
            </a:endParaRPr>
          </a:p>
        </p:txBody>
      </p:sp>
      <p:pic>
        <p:nvPicPr>
          <p:cNvPr id="94216" name="Picture 2" descr="D:\ppt\ppt模板\PPT动画素材之动画按钮--PPT素材，PPT背景，PPT图片.files\20071202210749655.gif">
            <a:hlinkClick r:id="rId1" action="ppaction://hlinksldjump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6381750"/>
            <a:ext cx="714376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9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3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9364" grpId="0" animBg="1"/>
      <p:bldP spid="103936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 b="0">
                <a:solidFill>
                  <a:schemeClr val="tx1"/>
                </a:solidFill>
              </a:rPr>
              <a:t>C程序设计快速进阶大学教程</a:t>
            </a:r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20483" name="日期占位符 4"/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94F1A346-EEE1-124B-A5AC-6201752DBAA9}" type="datetime1">
              <a:rPr lang="zh-CN" altLang="en-US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2048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DE2687E1-E289-DB46-A25D-0B1874A09D1E}" type="slidenum">
              <a:rPr lang="en-US" altLang="zh-CN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2048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latin typeface="Arial" panose="020B0604020202020204" pitchFamily="34" charset="0"/>
              </a:rPr>
              <a:t>5.1 C </a:t>
            </a:r>
            <a:r>
              <a:rPr lang="zh-CN" altLang="en-US">
                <a:latin typeface="Arial" panose="020B0604020202020204" pitchFamily="34" charset="0"/>
              </a:rPr>
              <a:t>语言要素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48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755650" y="836613"/>
            <a:ext cx="9001125" cy="58769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charset="0"/>
              <a:buChar char="Ø"/>
              <a:defRPr/>
            </a:pPr>
            <a:r>
              <a:rPr lang="zh-CN" altLang="en-US" sz="4000" dirty="0">
                <a:latin typeface="Times New Roman" panose="02020603050405020304" charset="0"/>
              </a:rPr>
              <a:t>字符集 </a:t>
            </a:r>
            <a:r>
              <a:rPr lang="en-US" altLang="zh-CN" sz="3600" dirty="0">
                <a:latin typeface="Times New Roman" panose="02020603050405020304" charset="0"/>
              </a:rPr>
              <a:t>character</a:t>
            </a:r>
            <a:endParaRPr lang="zh-CN" altLang="en-US" sz="3600" dirty="0">
              <a:latin typeface="Times New Roman" panose="02020603050405020304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charset="0"/>
              <a:buNone/>
              <a:defRPr/>
            </a:pPr>
            <a:endParaRPr lang="en-US" altLang="zh-CN" sz="8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3200" dirty="0">
                <a:latin typeface="Times New Roman" panose="02020603050405020304" charset="0"/>
                <a:ea typeface="宋体" panose="02010600030101010101" pitchFamily="2" charset="-122"/>
              </a:rPr>
              <a:t>1. </a:t>
            </a:r>
            <a:r>
              <a:rPr lang="zh-CN" altLang="en-US" sz="3200" dirty="0">
                <a:latin typeface="Times New Roman" panose="02020603050405020304" charset="0"/>
                <a:ea typeface="宋体" panose="02010600030101010101" pitchFamily="2" charset="-122"/>
              </a:rPr>
              <a:t>字母</a:t>
            </a:r>
            <a:endParaRPr lang="zh-CN" altLang="en-US" sz="32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zh-CN" altLang="en-US" sz="3200" dirty="0">
                <a:latin typeface="Times New Roman" panose="02020603050405020304" charset="0"/>
                <a:ea typeface="宋体" panose="02010600030101010101" pitchFamily="2" charset="-122"/>
              </a:rPr>
              <a:t>  </a:t>
            </a:r>
            <a:r>
              <a:rPr lang="en-US" altLang="zh-CN" sz="2400" u="sng" dirty="0">
                <a:latin typeface="Times New Roman" panose="02020603050405020304" charset="0"/>
                <a:ea typeface="宋体" panose="02010600030101010101" pitchFamily="2" charset="-122"/>
              </a:rPr>
              <a:t>C</a:t>
            </a:r>
            <a:r>
              <a:rPr lang="zh-CN" altLang="en-US" sz="2400" u="sng" dirty="0">
                <a:latin typeface="Times New Roman" panose="02020603050405020304" charset="0"/>
                <a:ea typeface="宋体" panose="02010600030101010101" pitchFamily="2" charset="-122"/>
              </a:rPr>
              <a:t>程序区别大小写字母</a:t>
            </a:r>
            <a:r>
              <a:rPr lang="zh-CN" altLang="en-US" u="sng" dirty="0">
                <a:latin typeface="Times New Roman" panose="02020603050405020304" charset="0"/>
                <a:ea typeface="宋体" panose="02010600030101010101" pitchFamily="2" charset="-122"/>
              </a:rPr>
              <a:t>。</a:t>
            </a:r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3200" dirty="0">
                <a:latin typeface="Times New Roman" panose="02020603050405020304" charset="0"/>
                <a:ea typeface="宋体" panose="02010600030101010101" pitchFamily="2" charset="-122"/>
              </a:rPr>
              <a:t>2. </a:t>
            </a:r>
            <a:r>
              <a:rPr lang="zh-CN" altLang="en-US" sz="3200" dirty="0">
                <a:latin typeface="Times New Roman" panose="02020603050405020304" charset="0"/>
                <a:ea typeface="宋体" panose="02010600030101010101" pitchFamily="2" charset="-122"/>
              </a:rPr>
              <a:t>数字</a:t>
            </a:r>
            <a:endParaRPr lang="zh-CN" altLang="en-US" sz="32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charset="0"/>
              <a:buNone/>
              <a:defRPr/>
            </a:pPr>
            <a:endParaRPr lang="en-US" altLang="zh-CN" sz="32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3200" dirty="0">
                <a:latin typeface="Times New Roman" panose="02020603050405020304" charset="0"/>
                <a:ea typeface="宋体" panose="02010600030101010101" pitchFamily="2" charset="-122"/>
              </a:rPr>
              <a:t>3. </a:t>
            </a:r>
            <a:r>
              <a:rPr lang="zh-CN" altLang="en-US" sz="3200" dirty="0">
                <a:latin typeface="Times New Roman" panose="02020603050405020304" charset="0"/>
                <a:ea typeface="宋体" panose="02010600030101010101" pitchFamily="2" charset="-122"/>
              </a:rPr>
              <a:t>特殊字符 </a:t>
            </a:r>
            <a:endParaRPr lang="zh-CN" altLang="en-US" sz="32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zh-CN" altLang="en-US" sz="3200" dirty="0">
                <a:latin typeface="Times New Roman" panose="02020603050405020304" charset="0"/>
                <a:ea typeface="宋体" panose="02010600030101010101" pitchFamily="2" charset="-122"/>
              </a:rPr>
              <a:t>   </a:t>
            </a:r>
            <a:r>
              <a:rPr lang="en-US" altLang="zh-CN" sz="3200" b="0" dirty="0">
                <a:latin typeface="Times New Roman" panose="02020603050405020304" charset="0"/>
                <a:ea typeface="宋体" panose="02010600030101010101" pitchFamily="2" charset="-122"/>
              </a:rPr>
              <a:t>_</a:t>
            </a:r>
            <a:r>
              <a:rPr lang="zh-CN" altLang="en-US" sz="3200" b="0" dirty="0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en-US" altLang="zh-CN" sz="3200" b="0" dirty="0">
                <a:latin typeface="Times New Roman" panose="02020603050405020304" charset="0"/>
                <a:ea typeface="宋体" panose="02010600030101010101" pitchFamily="2" charset="-122"/>
              </a:rPr>
              <a:t>&amp;</a:t>
            </a:r>
            <a:r>
              <a:rPr lang="zh-CN" altLang="en-US" sz="3200" b="0" dirty="0">
                <a:latin typeface="Times New Roman" panose="02020603050405020304" charset="0"/>
                <a:ea typeface="宋体" panose="02010600030101010101" pitchFamily="2" charset="-122"/>
              </a:rPr>
              <a:t> ？ </a:t>
            </a:r>
            <a:r>
              <a:rPr lang="en-US" altLang="zh-CN" sz="3200" b="0" dirty="0">
                <a:latin typeface="Times New Roman" panose="02020603050405020304" charset="0"/>
                <a:ea typeface="宋体" panose="02010600030101010101" pitchFamily="2" charset="-122"/>
              </a:rPr>
              <a:t>: \  # ( ) { } [ ]</a:t>
            </a:r>
            <a:endParaRPr lang="en-US" altLang="zh-CN" sz="3200" b="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charset="0"/>
              <a:buNone/>
              <a:defRPr/>
            </a:pPr>
            <a:endParaRPr lang="en-US" altLang="zh-CN" sz="32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4. 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空白符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空格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Space,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回车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Enter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，制表符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Tab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5846" name="Picture 2" descr="D:\ppt\ppt模板\PPT动画素材之动画按钮--PPT素材，PPT背景，PPT图片.files\20071202210749655.gif">
            <a:hlinkClick r:id="rId1" action="ppaction://hlinksldjump"/>
          </p:cNvPr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6513" y="6381750"/>
            <a:ext cx="714376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 b="0">
                <a:solidFill>
                  <a:schemeClr val="tx1"/>
                </a:solidFill>
              </a:rPr>
              <a:t>C程序设计快速进阶大学教程</a:t>
            </a:r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53251" name="日期占位符 2"/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EAA94A7D-8AC4-7245-96C8-491B50B767C6}" type="datetime1">
              <a:rPr lang="zh-CN" altLang="en-US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18D34E5D-6E66-3243-8FE8-36DDEF37A1FB}" type="slidenum">
              <a:rPr lang="en-US" altLang="zh-CN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53253" name="Rectangle 2"/>
          <p:cNvSpPr>
            <a:spLocks noChangeArrowheads="1"/>
          </p:cNvSpPr>
          <p:nvPr/>
        </p:nvSpPr>
        <p:spPr bwMode="auto">
          <a:xfrm>
            <a:off x="611188" y="836613"/>
            <a:ext cx="8532812" cy="5256212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609600" indent="-609600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None/>
              <a:defRPr/>
            </a:pPr>
            <a:r>
              <a:rPr kumimoji="1" lang="en-US" altLang="zh-CN" sz="3200" dirty="0">
                <a:solidFill>
                  <a:srgbClr val="0000CC"/>
                </a:solidFill>
              </a:rPr>
              <a:t>3. </a:t>
            </a:r>
            <a:r>
              <a:rPr kumimoji="1" lang="zh-CN" altLang="en-US" sz="3200" dirty="0">
                <a:solidFill>
                  <a:srgbClr val="0000CC"/>
                </a:solidFill>
              </a:rPr>
              <a:t>浮点型变量</a:t>
            </a:r>
            <a:endParaRPr kumimoji="1" lang="zh-CN" altLang="en-US" sz="3200" dirty="0">
              <a:solidFill>
                <a:srgbClr val="0000CC"/>
              </a:solidFill>
              <a:latin typeface="Times New Roman" panose="02020603050405020304" charset="0"/>
            </a:endParaRPr>
          </a:p>
          <a:p>
            <a:pPr marL="609600" indent="-609600" algn="just">
              <a:lnSpc>
                <a:spcPct val="12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Char char="Ø"/>
              <a:defRPr/>
            </a:pPr>
            <a:r>
              <a:rPr lang="zh-CN" altLang="en-US" sz="2500" dirty="0">
                <a:latin typeface="Times New Roman" panose="02020603050405020304" charset="0"/>
              </a:rPr>
              <a:t>输出操作</a:t>
            </a:r>
            <a:endParaRPr lang="zh-CN" altLang="en-US" sz="2500" dirty="0">
              <a:latin typeface="Times New Roman" panose="02020603050405020304" charset="0"/>
            </a:endParaRPr>
          </a:p>
          <a:p>
            <a:pPr marL="609600" indent="-609600" algn="just">
              <a:lnSpc>
                <a:spcPct val="12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Char char="Ø"/>
              <a:defRPr/>
            </a:pPr>
            <a:r>
              <a:rPr lang="zh-CN" altLang="en-US" sz="2500" dirty="0">
                <a:latin typeface="Times New Roman" panose="02020603050405020304" charset="0"/>
              </a:rPr>
              <a:t>输入操作</a:t>
            </a:r>
            <a:endParaRPr lang="en-US" altLang="zh-CN" sz="2500" dirty="0">
              <a:latin typeface="Times New Roman" panose="02020603050405020304" charset="0"/>
            </a:endParaRPr>
          </a:p>
          <a:p>
            <a:pPr lvl="1" algn="just">
              <a:lnSpc>
                <a:spcPct val="120000"/>
              </a:lnSpc>
              <a:spcBef>
                <a:spcPct val="20000"/>
              </a:spcBef>
              <a:buClr>
                <a:srgbClr val="0000CC"/>
              </a:buClr>
              <a:defRPr/>
            </a:pPr>
            <a:r>
              <a:rPr lang="zh-CN" altLang="en-US" sz="2400" b="0" dirty="0">
                <a:latin typeface="Times New Roman" panose="02020603050405020304" charset="0"/>
              </a:rPr>
              <a:t> 库函数</a:t>
            </a:r>
            <a:r>
              <a:rPr lang="en-US" altLang="zh-CN" sz="2400" b="0" dirty="0" err="1">
                <a:latin typeface="Times New Roman" panose="02020603050405020304" charset="0"/>
              </a:rPr>
              <a:t>scanf</a:t>
            </a:r>
            <a:r>
              <a:rPr lang="zh-CN" altLang="en-US" sz="2400" b="0" dirty="0">
                <a:latin typeface="Times New Roman" panose="02020603050405020304" charset="0"/>
              </a:rPr>
              <a:t>时用</a:t>
            </a:r>
            <a:r>
              <a:rPr lang="en-US" altLang="zh-CN" sz="2400" b="0" dirty="0">
                <a:latin typeface="Times New Roman" panose="02020603050405020304" charset="0"/>
              </a:rPr>
              <a:t>%f</a:t>
            </a:r>
            <a:r>
              <a:rPr lang="zh-CN" altLang="en-US" sz="2400" b="0" dirty="0">
                <a:latin typeface="Times New Roman" panose="02020603050405020304" charset="0"/>
              </a:rPr>
              <a:t>和</a:t>
            </a:r>
            <a:r>
              <a:rPr lang="en-US" altLang="zh-CN" sz="2400" i="1" dirty="0">
                <a:solidFill>
                  <a:srgbClr val="C00000"/>
                </a:solidFill>
                <a:latin typeface="Times New Roman" panose="02020603050405020304" charset="0"/>
              </a:rPr>
              <a:t>%lf </a:t>
            </a:r>
            <a:r>
              <a:rPr lang="zh-CN" altLang="en-US" sz="2400" b="0" dirty="0">
                <a:latin typeface="Times New Roman" panose="02020603050405020304" charset="0"/>
              </a:rPr>
              <a:t>输入</a:t>
            </a:r>
            <a:r>
              <a:rPr lang="en-US" altLang="zh-CN" sz="2400" b="0" dirty="0">
                <a:latin typeface="Times New Roman" panose="02020603050405020304" charset="0"/>
              </a:rPr>
              <a:t>float</a:t>
            </a:r>
            <a:r>
              <a:rPr lang="zh-CN" altLang="en-US" sz="2400" b="0" dirty="0">
                <a:latin typeface="Times New Roman" panose="02020603050405020304" charset="0"/>
              </a:rPr>
              <a:t>型和</a:t>
            </a:r>
            <a:r>
              <a:rPr lang="en-US" altLang="zh-CN" sz="2400" b="0" dirty="0">
                <a:latin typeface="Times New Roman" panose="02020603050405020304" charset="0"/>
              </a:rPr>
              <a:t>double</a:t>
            </a:r>
            <a:r>
              <a:rPr lang="zh-CN" altLang="en-US" sz="2400" b="0" dirty="0">
                <a:latin typeface="Times New Roman" panose="02020603050405020304" charset="0"/>
              </a:rPr>
              <a:t>型数据。 </a:t>
            </a:r>
            <a:endParaRPr lang="zh-CN" altLang="en-US" sz="2400" b="0" dirty="0">
              <a:latin typeface="Times New Roman" panose="02020603050405020304" charset="0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0000CC"/>
              </a:buClr>
              <a:defRPr/>
            </a:pPr>
            <a:endParaRPr lang="zh-CN" altLang="en-US" sz="1600" dirty="0">
              <a:solidFill>
                <a:srgbClr val="0000CC"/>
              </a:solidFill>
            </a:endParaRP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Char char="Ø"/>
              <a:defRPr/>
            </a:pPr>
            <a:r>
              <a:rPr lang="zh-CN" altLang="en-US" sz="2800" dirty="0">
                <a:solidFill>
                  <a:srgbClr val="003399"/>
                </a:solidFill>
                <a:latin typeface="Times New Roman" panose="02020603050405020304" charset="0"/>
                <a:ea typeface="楷体_GB2312" charset="0"/>
                <a:cs typeface="楷体_GB2312" charset="0"/>
              </a:rPr>
              <a:t>舍入误差</a:t>
            </a:r>
            <a:r>
              <a:rPr lang="en-US" altLang="zh-CN" sz="2800" dirty="0">
                <a:latin typeface="Times New Roman" panose="02020603050405020304" charset="0"/>
                <a:ea typeface="楷体_GB2312" charset="0"/>
                <a:cs typeface="楷体_GB2312" charset="0"/>
              </a:rPr>
              <a:t> </a:t>
            </a:r>
            <a:r>
              <a:rPr lang="en-US" altLang="zh-CN" sz="2400" b="0" dirty="0">
                <a:latin typeface="Times New Roman" panose="02020603050405020304" charset="0"/>
                <a:cs typeface="Times New Roman" panose="02020603050405020304" charset="0"/>
              </a:rPr>
              <a:t>Round-off error</a:t>
            </a:r>
            <a:endParaRPr lang="en-US" altLang="zh-CN" sz="2400" b="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rgbClr val="0000CC"/>
              </a:buClr>
              <a:defRPr/>
            </a:pPr>
            <a:r>
              <a:rPr lang="en-US" altLang="zh-CN" sz="2400" b="0" dirty="0">
                <a:latin typeface="Times New Roman" panose="02020603050405020304" charset="0"/>
              </a:rPr>
              <a:t>      </a:t>
            </a:r>
            <a:r>
              <a:rPr lang="zh-CN" altLang="en-US" sz="2400" b="0" dirty="0">
                <a:latin typeface="Times New Roman" panose="02020603050405020304" charset="0"/>
              </a:rPr>
              <a:t>由于浮点型变量是由</a:t>
            </a:r>
            <a:r>
              <a:rPr lang="zh-CN" altLang="en-US" sz="2400" dirty="0">
                <a:latin typeface="Times New Roman" panose="02020603050405020304" charset="0"/>
              </a:rPr>
              <a:t>有限的存储单元</a:t>
            </a:r>
            <a:r>
              <a:rPr lang="zh-CN" altLang="en-US" sz="2400" b="0" dirty="0">
                <a:latin typeface="Times New Roman" panose="02020603050405020304" charset="0"/>
              </a:rPr>
              <a:t>组成的，</a:t>
            </a:r>
            <a:br>
              <a:rPr lang="zh-CN" altLang="en-US" sz="2400" b="0" dirty="0">
                <a:latin typeface="Times New Roman" panose="02020603050405020304" charset="0"/>
              </a:rPr>
            </a:br>
            <a:r>
              <a:rPr lang="en-US" altLang="zh-CN" sz="2400" b="0" dirty="0">
                <a:latin typeface="Times New Roman" panose="02020603050405020304" charset="0"/>
              </a:rPr>
              <a:t>    </a:t>
            </a:r>
            <a:r>
              <a:rPr lang="zh-CN" altLang="en-US" sz="2500" b="0" dirty="0">
                <a:latin typeface="Times New Roman" panose="02020603050405020304" charset="0"/>
              </a:rPr>
              <a:t>因此能提供的</a:t>
            </a:r>
            <a:r>
              <a:rPr lang="zh-CN" altLang="en-US" sz="2500" dirty="0">
                <a:latin typeface="Times New Roman" panose="02020603050405020304" charset="0"/>
              </a:rPr>
              <a:t>有效数字总是有限的。</a:t>
            </a:r>
            <a:endParaRPr lang="en-US" altLang="zh-CN" sz="2500" dirty="0">
              <a:latin typeface="Times New Roman" panose="02020603050405020304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rgbClr val="0000CC"/>
              </a:buClr>
              <a:defRPr/>
            </a:pPr>
            <a:r>
              <a:rPr lang="en-US" altLang="zh-CN" sz="2400" b="0" dirty="0">
                <a:latin typeface="Times New Roman" panose="02020603050405020304" charset="0"/>
              </a:rPr>
              <a:t>        </a:t>
            </a:r>
            <a:r>
              <a:rPr lang="zh-CN" altLang="en-US" sz="2400" b="0" dirty="0">
                <a:latin typeface="Times New Roman" panose="02020603050405020304" charset="0"/>
              </a:rPr>
              <a:t>有效位以外的数字将被舍去，可能会产生一些误差</a:t>
            </a:r>
            <a:r>
              <a:rPr lang="en-US" altLang="zh-CN" sz="2400" b="0" dirty="0">
                <a:latin typeface="Times New Roman" panose="02020603050405020304" charset="0"/>
              </a:rPr>
              <a:t>.</a:t>
            </a:r>
            <a:br>
              <a:rPr lang="en-US" altLang="zh-CN" sz="2400" b="0" dirty="0">
                <a:latin typeface="Times New Roman" panose="02020603050405020304" charset="0"/>
              </a:rPr>
            </a:br>
            <a:endParaRPr lang="en-US" altLang="zh-CN" sz="2000" b="0" dirty="0">
              <a:latin typeface="Times New Roman" panose="02020603050405020304" charset="0"/>
            </a:endParaRPr>
          </a:p>
          <a:p>
            <a:pPr marL="609600" indent="-609600" algn="just">
              <a:spcBef>
                <a:spcPct val="20000"/>
              </a:spcBef>
              <a:buClr>
                <a:srgbClr val="0000CC"/>
              </a:buClr>
              <a:buFontTx/>
              <a:buChar char="•"/>
              <a:defRPr/>
            </a:pPr>
            <a:endParaRPr lang="en-US" altLang="zh-CN" sz="2100" dirty="0">
              <a:latin typeface="Times New Roman" panose="02020603050405020304" charset="0"/>
            </a:endParaRPr>
          </a:p>
          <a:p>
            <a:pPr marL="609600" indent="-609600" algn="just">
              <a:spcBef>
                <a:spcPct val="20000"/>
              </a:spcBef>
              <a:buClr>
                <a:srgbClr val="0000CC"/>
              </a:buClr>
              <a:defRPr/>
            </a:pPr>
            <a:r>
              <a:rPr lang="en-US" altLang="zh-CN" sz="2500" dirty="0">
                <a:latin typeface="Times New Roman" panose="02020603050405020304" charset="0"/>
              </a:rPr>
              <a:t> </a:t>
            </a:r>
            <a:endParaRPr lang="en-US" altLang="zh-CN" sz="2500" dirty="0">
              <a:latin typeface="Times New Roman" panose="02020603050405020304" charset="0"/>
            </a:endParaRPr>
          </a:p>
        </p:txBody>
      </p:sp>
      <p:sp>
        <p:nvSpPr>
          <p:cNvPr id="53254" name="Rectangle 3"/>
          <p:cNvSpPr>
            <a:spLocks noChangeArrowheads="1"/>
          </p:cNvSpPr>
          <p:nvPr/>
        </p:nvSpPr>
        <p:spPr bwMode="gray">
          <a:xfrm>
            <a:off x="395288" y="188913"/>
            <a:ext cx="827405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4000">
                <a:solidFill>
                  <a:srgbClr val="CC3300"/>
                </a:solidFill>
              </a:rPr>
              <a:t>5.2.5 </a:t>
            </a:r>
            <a:r>
              <a:rPr lang="zh-CN" altLang="en-US" sz="4000">
                <a:solidFill>
                  <a:srgbClr val="CC3300"/>
                </a:solidFill>
              </a:rPr>
              <a:t>浮点型数据</a:t>
            </a:r>
            <a:endParaRPr lang="zh-CN" altLang="en-US" sz="4000">
              <a:solidFill>
                <a:srgbClr val="CC3300"/>
              </a:solidFill>
            </a:endParaRPr>
          </a:p>
        </p:txBody>
      </p:sp>
      <p:sp>
        <p:nvSpPr>
          <p:cNvPr id="1048580" name="Text Box 4"/>
          <p:cNvSpPr txBox="1">
            <a:spLocks noChangeArrowheads="1"/>
          </p:cNvSpPr>
          <p:nvPr/>
        </p:nvSpPr>
        <p:spPr bwMode="auto">
          <a:xfrm>
            <a:off x="2843808" y="1611957"/>
            <a:ext cx="5832475" cy="1384995"/>
          </a:xfrm>
          <a:prstGeom prst="rect">
            <a:avLst/>
          </a:prstGeom>
          <a:solidFill>
            <a:srgbClr val="FFFFCC"/>
          </a:solidFill>
          <a:ln w="12700" cap="sq">
            <a:solidFill>
              <a:srgbClr val="FF99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defRPr/>
            </a:pPr>
            <a:r>
              <a:rPr kumimoji="1" lang="en-US" altLang="zh-CN" sz="2800" b="0" dirty="0">
                <a:solidFill>
                  <a:schemeClr val="tx1"/>
                </a:solidFill>
                <a:latin typeface="Times New Roman" panose="02020603050405020304" charset="0"/>
              </a:rPr>
              <a:t>  </a:t>
            </a:r>
            <a:r>
              <a:rPr kumimoji="1" lang="en-US" altLang="zh-CN" sz="2400" b="0" dirty="0">
                <a:solidFill>
                  <a:schemeClr val="tx1"/>
                </a:solidFill>
                <a:latin typeface="Times New Roman" panose="02020603050405020304" charset="0"/>
              </a:rPr>
              <a:t>double d; float f;</a:t>
            </a:r>
            <a:endParaRPr kumimoji="1" lang="en-US" altLang="zh-CN" sz="2400" b="0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pPr eaLnBrk="0" hangingPunct="0">
              <a:defRPr/>
            </a:pPr>
            <a:r>
              <a:rPr kumimoji="1" lang="en-US" altLang="zh-CN" sz="2400" b="0" dirty="0">
                <a:solidFill>
                  <a:schemeClr val="tx1"/>
                </a:solidFill>
                <a:latin typeface="Times New Roman" panose="02020603050405020304" charset="0"/>
              </a:rPr>
              <a:t>   </a:t>
            </a:r>
            <a:r>
              <a:rPr kumimoji="1" lang="it-IT" altLang="zh-CN" sz="2800" b="0" dirty="0" err="1">
                <a:solidFill>
                  <a:schemeClr val="tx1"/>
                </a:solidFill>
                <a:latin typeface="Times New Roman" panose="02020603050405020304" charset="0"/>
              </a:rPr>
              <a:t>scanf</a:t>
            </a:r>
            <a:r>
              <a:rPr kumimoji="1" lang="it-IT" altLang="zh-CN" sz="2800" b="0" dirty="0">
                <a:solidFill>
                  <a:schemeClr val="tx1"/>
                </a:solidFill>
                <a:latin typeface="Times New Roman" panose="02020603050405020304" charset="0"/>
              </a:rPr>
              <a:t>("</a:t>
            </a:r>
            <a:r>
              <a:rPr kumimoji="1" lang="it-IT" altLang="zh-CN" sz="2800" b="0" dirty="0">
                <a:solidFill>
                  <a:srgbClr val="FF0000"/>
                </a:solidFill>
                <a:latin typeface="Times New Roman" panose="02020603050405020304" charset="0"/>
              </a:rPr>
              <a:t>%</a:t>
            </a:r>
            <a:r>
              <a:rPr kumimoji="1" lang="it-IT" altLang="zh-CN" sz="2800" b="0" dirty="0" err="1">
                <a:solidFill>
                  <a:srgbClr val="FF0000"/>
                </a:solidFill>
                <a:latin typeface="Times New Roman" panose="02020603050405020304" charset="0"/>
              </a:rPr>
              <a:t>lf</a:t>
            </a:r>
            <a:r>
              <a:rPr kumimoji="1" lang="it-IT" altLang="zh-CN" sz="2800" b="0" dirty="0">
                <a:solidFill>
                  <a:srgbClr val="FF0000"/>
                </a:solidFill>
                <a:latin typeface="Times New Roman" panose="02020603050405020304" charset="0"/>
              </a:rPr>
              <a:t> %</a:t>
            </a:r>
            <a:r>
              <a:rPr kumimoji="1" lang="it-IT" altLang="zh-CN" sz="2800" b="0" dirty="0" err="1">
                <a:solidFill>
                  <a:srgbClr val="FF0000"/>
                </a:solidFill>
                <a:latin typeface="Times New Roman" panose="02020603050405020304" charset="0"/>
              </a:rPr>
              <a:t>f</a:t>
            </a:r>
            <a:r>
              <a:rPr kumimoji="1" lang="it-IT" altLang="zh-CN" sz="2800" b="0" dirty="0">
                <a:solidFill>
                  <a:srgbClr val="FF0000"/>
                </a:solidFill>
                <a:latin typeface="Times New Roman" panose="02020603050405020304" charset="0"/>
              </a:rPr>
              <a:t> </a:t>
            </a:r>
            <a:r>
              <a:rPr kumimoji="1" lang="it-IT" altLang="zh-CN" sz="2800" b="0" dirty="0">
                <a:solidFill>
                  <a:schemeClr val="tx1"/>
                </a:solidFill>
                <a:latin typeface="Times New Roman" panose="02020603050405020304" charset="0"/>
              </a:rPr>
              <a:t>",&amp;d,&amp;</a:t>
            </a:r>
            <a:r>
              <a:rPr kumimoji="1" lang="it-IT" altLang="zh-CN" sz="2800" b="0" dirty="0" err="1">
                <a:solidFill>
                  <a:schemeClr val="tx1"/>
                </a:solidFill>
                <a:latin typeface="Times New Roman" panose="02020603050405020304" charset="0"/>
              </a:rPr>
              <a:t>f</a:t>
            </a:r>
            <a:r>
              <a:rPr kumimoji="1" lang="it-IT" altLang="zh-CN" sz="2800" b="0" dirty="0">
                <a:solidFill>
                  <a:schemeClr val="tx1"/>
                </a:solidFill>
                <a:latin typeface="Times New Roman" panose="02020603050405020304" charset="0"/>
              </a:rPr>
              <a:t> );</a:t>
            </a:r>
            <a:endParaRPr kumimoji="1" lang="it-IT" altLang="zh-CN" sz="2800" b="0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pPr eaLnBrk="0" hangingPunct="0">
              <a:defRPr/>
            </a:pPr>
            <a:r>
              <a:rPr kumimoji="1" lang="it-IT" altLang="zh-CN" sz="2800" b="0" dirty="0">
                <a:solidFill>
                  <a:schemeClr val="tx1"/>
                </a:solidFill>
                <a:latin typeface="Times New Roman" panose="02020603050405020304" charset="0"/>
              </a:rPr>
              <a:t>  </a:t>
            </a:r>
            <a:r>
              <a:rPr kumimoji="1" lang="it-IT" altLang="zh-CN" sz="2800" b="0" dirty="0" err="1">
                <a:solidFill>
                  <a:schemeClr val="tx1"/>
                </a:solidFill>
                <a:latin typeface="Times New Roman" panose="02020603050405020304" charset="0"/>
              </a:rPr>
              <a:t>printf</a:t>
            </a:r>
            <a:r>
              <a:rPr kumimoji="1" lang="it-IT" altLang="zh-CN" sz="2800" b="0" dirty="0">
                <a:solidFill>
                  <a:schemeClr val="tx1"/>
                </a:solidFill>
                <a:latin typeface="Times New Roman" panose="02020603050405020304" charset="0"/>
              </a:rPr>
              <a:t>(”d=</a:t>
            </a:r>
            <a:r>
              <a:rPr kumimoji="1" lang="it-IT" altLang="zh-CN" sz="2800" b="0" dirty="0">
                <a:solidFill>
                  <a:srgbClr val="FF0000"/>
                </a:solidFill>
                <a:latin typeface="Times New Roman" panose="02020603050405020304" charset="0"/>
              </a:rPr>
              <a:t>%</a:t>
            </a:r>
            <a:r>
              <a:rPr kumimoji="1" lang="it-IT" altLang="zh-CN" sz="2800" b="0" dirty="0" err="1">
                <a:solidFill>
                  <a:srgbClr val="FF0000"/>
                </a:solidFill>
                <a:latin typeface="Times New Roman" panose="02020603050405020304" charset="0"/>
              </a:rPr>
              <a:t>f,</a:t>
            </a:r>
            <a:r>
              <a:rPr kumimoji="1" lang="it-IT" altLang="zh-CN" sz="2800" b="0" dirty="0" err="1">
                <a:solidFill>
                  <a:schemeClr val="tx1"/>
                </a:solidFill>
                <a:latin typeface="Times New Roman" panose="02020603050405020304" charset="0"/>
              </a:rPr>
              <a:t>f</a:t>
            </a:r>
            <a:r>
              <a:rPr kumimoji="1" lang="it-IT" altLang="zh-CN" sz="2800" b="0" dirty="0">
                <a:solidFill>
                  <a:schemeClr val="tx1"/>
                </a:solidFill>
                <a:latin typeface="Times New Roman" panose="02020603050405020304" charset="0"/>
              </a:rPr>
              <a:t> =</a:t>
            </a:r>
            <a:r>
              <a:rPr kumimoji="1" lang="it-IT" altLang="zh-CN" sz="2800" b="0" dirty="0">
                <a:solidFill>
                  <a:srgbClr val="FF0000"/>
                </a:solidFill>
                <a:latin typeface="Times New Roman" panose="02020603050405020304" charset="0"/>
              </a:rPr>
              <a:t> %</a:t>
            </a:r>
            <a:r>
              <a:rPr kumimoji="1" lang="it-IT" altLang="zh-CN" sz="2800" b="0" dirty="0" err="1">
                <a:solidFill>
                  <a:srgbClr val="FF0000"/>
                </a:solidFill>
                <a:latin typeface="Times New Roman" panose="02020603050405020304" charset="0"/>
              </a:rPr>
              <a:t>f</a:t>
            </a:r>
            <a:r>
              <a:rPr kumimoji="1" lang="it-IT" altLang="zh-CN" sz="2800" b="0" dirty="0">
                <a:solidFill>
                  <a:srgbClr val="FF0000"/>
                </a:solidFill>
                <a:latin typeface="Times New Roman" panose="02020603050405020304" charset="0"/>
              </a:rPr>
              <a:t> </a:t>
            </a:r>
            <a:r>
              <a:rPr kumimoji="1" lang="it-IT" altLang="zh-CN" sz="2800" b="0" dirty="0">
                <a:solidFill>
                  <a:schemeClr val="tx1"/>
                </a:solidFill>
                <a:latin typeface="Times New Roman" panose="02020603050405020304" charset="0"/>
              </a:rPr>
              <a:t>”,</a:t>
            </a:r>
            <a:r>
              <a:rPr kumimoji="1" lang="it-IT" altLang="zh-CN" sz="2800" b="0" dirty="0" err="1">
                <a:solidFill>
                  <a:schemeClr val="tx1"/>
                </a:solidFill>
                <a:latin typeface="Times New Roman" panose="02020603050405020304" charset="0"/>
              </a:rPr>
              <a:t>d,f</a:t>
            </a:r>
            <a:r>
              <a:rPr kumimoji="1" lang="it-IT" altLang="zh-CN" sz="2800" b="0" dirty="0">
                <a:solidFill>
                  <a:schemeClr val="tx1"/>
                </a:solidFill>
                <a:latin typeface="Times New Roman" panose="02020603050405020304" charset="0"/>
              </a:rPr>
              <a:t> );</a:t>
            </a:r>
            <a:endParaRPr kumimoji="1" lang="it-IT" altLang="zh-CN" sz="2800" b="0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pic>
        <p:nvPicPr>
          <p:cNvPr id="96263" name="Picture 5" descr="20071202210805297"/>
          <p:cNvPicPr>
            <a:picLocks noChangeAspect="1" noChangeArrowheads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212976"/>
            <a:ext cx="9525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264" name="Picture 2" descr="D:\ppt\ppt模板\PPT动画素材之动画按钮--PPT素材，PPT背景，PPT图片.files\20071202210749655.gif">
            <a:hlinkClick r:id="rId2" action="ppaction://hlinksldjump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6381750"/>
            <a:ext cx="714376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>
                <a:latin typeface="Arial" panose="020B0604020202020204" pitchFamily="34" charset="0"/>
              </a:rPr>
              <a:t>C程序设计快速进阶大学教程</a:t>
            </a:r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5427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B3C4F028-211E-E34D-88D7-0C0B7A5C10CB}" type="slidenum">
              <a:rPr lang="en-US" altLang="zh-CN" sz="1400" smtClean="0">
                <a:latin typeface="Arial" panose="020B0604020202020204" pitchFamily="34" charset="0"/>
              </a:rPr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54276" name="Rectangle 2"/>
          <p:cNvSpPr>
            <a:spLocks noChangeArrowheads="1"/>
          </p:cNvSpPr>
          <p:nvPr/>
        </p:nvSpPr>
        <p:spPr bwMode="auto">
          <a:xfrm>
            <a:off x="0" y="307657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defRPr/>
            </a:pPr>
            <a:endParaRPr lang="zh-CN" altLang="en-US"/>
          </a:p>
        </p:txBody>
      </p:sp>
      <p:sp>
        <p:nvSpPr>
          <p:cNvPr id="54277" name="Rectangle 3"/>
          <p:cNvSpPr>
            <a:spLocks noChangeArrowheads="1"/>
          </p:cNvSpPr>
          <p:nvPr/>
        </p:nvSpPr>
        <p:spPr bwMode="auto">
          <a:xfrm>
            <a:off x="684213" y="260648"/>
            <a:ext cx="8066087" cy="4832093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indent="200025" eaLnBrk="0" hangingPunct="0">
              <a:defRPr/>
            </a:pPr>
            <a:r>
              <a:rPr lang="zh-CN" altLang="en-US" sz="2800" dirty="0">
                <a:solidFill>
                  <a:srgbClr val="0000CC"/>
                </a:solidFill>
                <a:latin typeface="Times New Roman" panose="02020603050405020304" charset="0"/>
              </a:rPr>
              <a:t>例 </a:t>
            </a:r>
            <a:r>
              <a:rPr lang="en-US" altLang="zh-CN" sz="2800" dirty="0">
                <a:solidFill>
                  <a:srgbClr val="0000CC"/>
                </a:solidFill>
                <a:latin typeface="Times New Roman" panose="02020603050405020304" charset="0"/>
              </a:rPr>
              <a:t>5.4  </a:t>
            </a:r>
            <a:r>
              <a:rPr lang="zh-CN" altLang="en-US" sz="2800" dirty="0">
                <a:latin typeface="Times New Roman" panose="02020603050405020304" charset="0"/>
              </a:rPr>
              <a:t>验证浮点数的舍入误差 </a:t>
            </a:r>
            <a:endParaRPr lang="en-US" altLang="zh-CN" sz="2800" dirty="0">
              <a:latin typeface="Times New Roman" panose="02020603050405020304" charset="0"/>
            </a:endParaRPr>
          </a:p>
          <a:p>
            <a:pPr indent="200025" eaLnBrk="0" hangingPunct="0">
              <a:defRPr/>
            </a:pPr>
            <a:r>
              <a:rPr lang="en-US" altLang="zh-CN" sz="2800" b="0" dirty="0">
                <a:latin typeface="Times New Roman" panose="02020603050405020304" charset="0"/>
              </a:rPr>
              <a:t>#include&lt;</a:t>
            </a:r>
            <a:r>
              <a:rPr lang="en-US" altLang="zh-CN" sz="2800" b="0" dirty="0" err="1">
                <a:latin typeface="Times New Roman" panose="02020603050405020304" charset="0"/>
              </a:rPr>
              <a:t>stdio.h</a:t>
            </a:r>
            <a:r>
              <a:rPr lang="en-US" altLang="zh-CN" sz="2800" b="0" dirty="0">
                <a:latin typeface="Times New Roman" panose="02020603050405020304" charset="0"/>
              </a:rPr>
              <a:t>&gt; </a:t>
            </a:r>
            <a:endParaRPr lang="en-US" altLang="zh-CN" sz="2800" b="0" dirty="0">
              <a:latin typeface="Times New Roman" panose="02020603050405020304" charset="0"/>
            </a:endParaRPr>
          </a:p>
          <a:p>
            <a:pPr indent="200025" eaLnBrk="0" hangingPunct="0">
              <a:defRPr/>
            </a:pPr>
            <a:r>
              <a:rPr lang="en-US" altLang="zh-CN" sz="2800" b="0" dirty="0" err="1">
                <a:latin typeface="Times New Roman" panose="02020603050405020304" charset="0"/>
              </a:rPr>
              <a:t>int</a:t>
            </a:r>
            <a:r>
              <a:rPr lang="en-US" altLang="zh-CN" sz="2800" b="0" dirty="0">
                <a:latin typeface="Times New Roman" panose="02020603050405020304" charset="0"/>
              </a:rPr>
              <a:t> main()</a:t>
            </a:r>
            <a:endParaRPr lang="en-US" altLang="zh-CN" sz="2800" b="0" dirty="0">
              <a:latin typeface="Times New Roman" panose="02020603050405020304" charset="0"/>
            </a:endParaRPr>
          </a:p>
          <a:p>
            <a:pPr indent="200025" eaLnBrk="0" hangingPunct="0">
              <a:defRPr/>
            </a:pPr>
            <a:r>
              <a:rPr lang="en-US" altLang="zh-CN" sz="2800" b="0" dirty="0">
                <a:latin typeface="Times New Roman" panose="02020603050405020304" charset="0"/>
              </a:rPr>
              <a:t>{</a:t>
            </a:r>
            <a:endParaRPr lang="en-US" altLang="zh-CN" sz="2800" b="0" dirty="0">
              <a:latin typeface="Times New Roman" panose="02020603050405020304" charset="0"/>
            </a:endParaRPr>
          </a:p>
          <a:p>
            <a:pPr indent="200025" eaLnBrk="0" hangingPunct="0">
              <a:defRPr/>
            </a:pPr>
            <a:r>
              <a:rPr lang="en-US" altLang="zh-CN" sz="2800" i="1" dirty="0">
                <a:solidFill>
                  <a:srgbClr val="0000CC"/>
                </a:solidFill>
                <a:latin typeface="Times New Roman" panose="02020603050405020304" charset="0"/>
              </a:rPr>
              <a:t>   float </a:t>
            </a:r>
            <a:r>
              <a:rPr lang="en-US" altLang="zh-CN" sz="2800" b="0" dirty="0">
                <a:latin typeface="Times New Roman" panose="02020603050405020304" charset="0"/>
              </a:rPr>
              <a:t>f; </a:t>
            </a:r>
            <a:endParaRPr lang="en-US" altLang="zh-CN" sz="2800" b="0" dirty="0">
              <a:latin typeface="Times New Roman" panose="02020603050405020304" charset="0"/>
            </a:endParaRPr>
          </a:p>
          <a:p>
            <a:pPr indent="200025" eaLnBrk="0" hangingPunct="0">
              <a:defRPr/>
            </a:pPr>
            <a:r>
              <a:rPr lang="en-US" altLang="zh-CN" sz="2800" b="0" dirty="0">
                <a:latin typeface="Times New Roman" panose="02020603050405020304" charset="0"/>
              </a:rPr>
              <a:t>  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charset="0"/>
              </a:rPr>
              <a:t>double</a:t>
            </a:r>
            <a:r>
              <a:rPr lang="en-US" altLang="zh-CN" sz="2800" b="0" dirty="0">
                <a:latin typeface="Times New Roman" panose="02020603050405020304" charset="0"/>
              </a:rPr>
              <a:t> d; </a:t>
            </a:r>
            <a:endParaRPr lang="en-US" altLang="zh-CN" sz="2800" b="0" dirty="0">
              <a:latin typeface="Times New Roman" panose="02020603050405020304" charset="0"/>
            </a:endParaRPr>
          </a:p>
          <a:p>
            <a:pPr indent="200025" eaLnBrk="0" hangingPunct="0">
              <a:defRPr/>
            </a:pPr>
            <a:r>
              <a:rPr lang="en-US" altLang="zh-CN" sz="2800" b="0" dirty="0">
                <a:latin typeface="Times New Roman" panose="02020603050405020304" charset="0"/>
              </a:rPr>
              <a:t>   f = 0.123456789f;             </a:t>
            </a:r>
            <a:r>
              <a:rPr lang="en-US" altLang="zh-CN" sz="2800" b="0" dirty="0">
                <a:solidFill>
                  <a:srgbClr val="009900"/>
                </a:solidFill>
                <a:latin typeface="Times New Roman" panose="02020603050405020304" charset="0"/>
              </a:rPr>
              <a:t>/* f </a:t>
            </a:r>
            <a:r>
              <a:rPr lang="zh-CN" altLang="en-US" sz="2800" b="0" dirty="0">
                <a:solidFill>
                  <a:srgbClr val="009900"/>
                </a:solidFill>
                <a:latin typeface="Times New Roman" panose="02020603050405020304" charset="0"/>
              </a:rPr>
              <a:t>实际值为</a:t>
            </a:r>
            <a:r>
              <a:rPr lang="en-US" altLang="zh-CN" sz="2800" b="0" dirty="0">
                <a:solidFill>
                  <a:srgbClr val="009900"/>
                </a:solidFill>
                <a:latin typeface="Times New Roman" panose="02020603050405020304" charset="0"/>
              </a:rPr>
              <a:t>0.123457*/</a:t>
            </a:r>
            <a:endParaRPr lang="en-US" altLang="zh-CN" sz="2800" b="0" dirty="0">
              <a:solidFill>
                <a:srgbClr val="009900"/>
              </a:solidFill>
              <a:latin typeface="Times New Roman" panose="02020603050405020304" charset="0"/>
            </a:endParaRPr>
          </a:p>
          <a:p>
            <a:pPr indent="200025" eaLnBrk="0" hangingPunct="0">
              <a:defRPr/>
            </a:pPr>
            <a:r>
              <a:rPr lang="en-US" altLang="zh-CN" sz="2800" b="0" dirty="0">
                <a:latin typeface="Times New Roman" panose="02020603050405020304" charset="0"/>
              </a:rPr>
              <a:t>   d = 123456789.987654321;     </a:t>
            </a:r>
            <a:endParaRPr lang="en-US" altLang="zh-CN" sz="2800" b="0" dirty="0">
              <a:latin typeface="Times New Roman" panose="02020603050405020304" charset="0"/>
            </a:endParaRPr>
          </a:p>
          <a:p>
            <a:pPr indent="200025" eaLnBrk="0" hangingPunct="0">
              <a:defRPr/>
            </a:pPr>
            <a:r>
              <a:rPr lang="en-US" altLang="zh-CN" sz="2800" b="0" dirty="0">
                <a:latin typeface="Times New Roman" panose="02020603050405020304" charset="0"/>
              </a:rPr>
              <a:t>   </a:t>
            </a:r>
            <a:r>
              <a:rPr lang="en-US" altLang="zh-CN" sz="2800" b="0" dirty="0" err="1">
                <a:latin typeface="Times New Roman" panose="02020603050405020304" charset="0"/>
              </a:rPr>
              <a:t>printf</a:t>
            </a:r>
            <a:r>
              <a:rPr lang="en-US" altLang="zh-CN" sz="2800" b="0" dirty="0">
                <a:latin typeface="Times New Roman" panose="02020603050405020304" charset="0"/>
              </a:rPr>
              <a:t>(“f=%f\n ,d= %.8f\n", f, d);</a:t>
            </a:r>
            <a:endParaRPr lang="en-US" altLang="zh-CN" sz="2800" b="0" dirty="0">
              <a:latin typeface="Times New Roman" panose="02020603050405020304" charset="0"/>
            </a:endParaRPr>
          </a:p>
          <a:p>
            <a:pPr indent="200025" eaLnBrk="0" hangingPunct="0">
              <a:defRPr/>
            </a:pPr>
            <a:r>
              <a:rPr lang="en-US" altLang="zh-CN" sz="2800" b="0" dirty="0">
                <a:latin typeface="Times New Roman" panose="02020603050405020304" charset="0"/>
              </a:rPr>
              <a:t>   return 0;</a:t>
            </a:r>
            <a:endParaRPr lang="en-US" altLang="zh-CN" sz="2800" b="0" dirty="0">
              <a:latin typeface="Times New Roman" panose="02020603050405020304" charset="0"/>
            </a:endParaRPr>
          </a:p>
          <a:p>
            <a:pPr indent="200025" eaLnBrk="0" hangingPunct="0">
              <a:defRPr/>
            </a:pPr>
            <a:r>
              <a:rPr lang="en-US" altLang="zh-CN" sz="2800" b="0" dirty="0">
                <a:latin typeface="Times New Roman" panose="02020603050405020304" charset="0"/>
              </a:rPr>
              <a:t>}</a:t>
            </a:r>
            <a:endParaRPr lang="en-US" altLang="zh-CN" sz="2800" b="0" dirty="0">
              <a:latin typeface="Times New Roman" panose="02020603050405020304" charset="0"/>
            </a:endParaRPr>
          </a:p>
        </p:txBody>
      </p:sp>
      <p:sp>
        <p:nvSpPr>
          <p:cNvPr id="54278" name="Rectangle 4"/>
          <p:cNvSpPr>
            <a:spLocks noChangeArrowheads="1"/>
          </p:cNvSpPr>
          <p:nvPr/>
        </p:nvSpPr>
        <p:spPr bwMode="auto">
          <a:xfrm>
            <a:off x="5003800" y="1189038"/>
            <a:ext cx="3851275" cy="1320800"/>
          </a:xfrm>
          <a:prstGeom prst="rect">
            <a:avLst/>
          </a:prstGeom>
          <a:solidFill>
            <a:schemeClr val="tx1"/>
          </a:solidFill>
          <a:ln w="9525">
            <a:solidFill>
              <a:srgbClr val="339966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zh-CN" altLang="en-US" sz="2400" dirty="0">
                <a:solidFill>
                  <a:schemeClr val="bg1"/>
                </a:solidFill>
              </a:rPr>
              <a:t>运行结果：</a:t>
            </a:r>
            <a:endParaRPr lang="zh-CN" altLang="en-US" sz="24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en-US" altLang="zh-CN" sz="2800" dirty="0">
                <a:solidFill>
                  <a:schemeClr val="bg1"/>
                </a:solidFill>
                <a:latin typeface="Times New Roman" panose="02020603050405020304" charset="0"/>
              </a:rPr>
              <a:t>f=0.123457, 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charset="0"/>
            </a:endParaRPr>
          </a:p>
          <a:p>
            <a:pPr eaLnBrk="0" hangingPunct="0">
              <a:defRPr/>
            </a:pPr>
            <a:r>
              <a:rPr lang="en-US" altLang="zh-CN" sz="2800" dirty="0">
                <a:solidFill>
                  <a:schemeClr val="bg1"/>
                </a:solidFill>
                <a:latin typeface="Times New Roman" panose="02020603050405020304" charset="0"/>
              </a:rPr>
              <a:t>d= 123456789.98765433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258887" y="5076514"/>
            <a:ext cx="7200900" cy="1117600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s-ES" altLang="zh-CN" sz="2800" dirty="0">
                <a:solidFill>
                  <a:srgbClr val="FFFF66"/>
                </a:solidFill>
                <a:latin typeface="Times New Roman" panose="02020603050405020304" charset="0"/>
              </a:rPr>
              <a:t>float x = 123456.789e3,   y = 0.0000001;</a:t>
            </a:r>
            <a:endParaRPr lang="es-ES" altLang="zh-CN" sz="2800" dirty="0">
              <a:solidFill>
                <a:srgbClr val="FFFF66"/>
              </a:solidFill>
              <a:latin typeface="Times New Roman" panose="02020603050405020304" charset="0"/>
            </a:endParaRPr>
          </a:p>
          <a:p>
            <a:pPr>
              <a:lnSpc>
                <a:spcPct val="120000"/>
              </a:lnSpc>
              <a:defRPr/>
            </a:pPr>
            <a:r>
              <a:rPr lang="es-ES" altLang="zh-CN" sz="2800" dirty="0">
                <a:solidFill>
                  <a:srgbClr val="FFFF66"/>
                </a:solidFill>
                <a:latin typeface="Times New Roman" panose="02020603050405020304" charset="0"/>
              </a:rPr>
              <a:t>printf("x=%f\ny=%f\n</a:t>
            </a:r>
            <a:r>
              <a:rPr lang="en-US" altLang="zh-CN" sz="2800" dirty="0">
                <a:solidFill>
                  <a:srgbClr val="FFFF66"/>
                </a:solidFill>
                <a:latin typeface="Times New Roman" panose="02020603050405020304" charset="0"/>
              </a:rPr>
              <a:t>%f\n</a:t>
            </a:r>
            <a:r>
              <a:rPr lang="es-ES" altLang="zh-CN" sz="2800" dirty="0">
                <a:solidFill>
                  <a:srgbClr val="FFFF66"/>
                </a:solidFill>
                <a:latin typeface="Times New Roman" panose="02020603050405020304" charset="0"/>
              </a:rPr>
              <a:t>", x,  y, x-y );</a:t>
            </a:r>
            <a:endParaRPr lang="en-US" altLang="zh-CN" sz="2800" dirty="0">
              <a:solidFill>
                <a:srgbClr val="FFFF66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 b="0">
                <a:solidFill>
                  <a:schemeClr val="tx1"/>
                </a:solidFill>
              </a:rPr>
              <a:t>C程序设计快速进阶大学教程</a:t>
            </a:r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56323" name="日期占位符 2"/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219AC7B7-C820-0048-AFEC-D173347B02C9}" type="datetime1">
              <a:rPr lang="zh-CN" altLang="en-US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977B515E-69C0-2E41-B576-90A25DE9DD35}" type="slidenum">
              <a:rPr lang="en-US" altLang="zh-CN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56325" name="Rectangle 2"/>
          <p:cNvSpPr>
            <a:spLocks noChangeArrowheads="1"/>
          </p:cNvSpPr>
          <p:nvPr/>
        </p:nvSpPr>
        <p:spPr bwMode="auto">
          <a:xfrm>
            <a:off x="611188" y="836613"/>
            <a:ext cx="8137525" cy="5256212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609600" indent="-609600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None/>
              <a:defRPr/>
            </a:pPr>
            <a:r>
              <a:rPr kumimoji="1" lang="en-US" altLang="zh-CN" sz="3200" dirty="0">
                <a:solidFill>
                  <a:srgbClr val="0000CC"/>
                </a:solidFill>
              </a:rPr>
              <a:t>1.</a:t>
            </a:r>
            <a:r>
              <a:rPr kumimoji="1" lang="zh-CN" altLang="en-US" sz="3200" dirty="0">
                <a:solidFill>
                  <a:srgbClr val="0000CC"/>
                </a:solidFill>
              </a:rPr>
              <a:t>字符常量</a:t>
            </a:r>
            <a:endParaRPr kumimoji="1" lang="zh-CN" altLang="en-US" sz="3200" dirty="0">
              <a:solidFill>
                <a:srgbClr val="0000CC"/>
              </a:solidFill>
              <a:latin typeface="Times New Roman" panose="02020603050405020304" charset="0"/>
            </a:endParaRPr>
          </a:p>
          <a:p>
            <a:pPr marL="609600" indent="-609600">
              <a:spcBef>
                <a:spcPct val="20000"/>
              </a:spcBef>
              <a:buClr>
                <a:srgbClr val="0000CC"/>
              </a:buClr>
              <a:buFontTx/>
              <a:buChar char="•"/>
              <a:defRPr/>
            </a:pPr>
            <a:r>
              <a:rPr lang="zh-CN" altLang="en-US" sz="2800" dirty="0"/>
              <a:t>字符常量只能用单引号括起，</a:t>
            </a:r>
            <a:endParaRPr lang="en-US" altLang="zh-CN" sz="2800" dirty="0"/>
          </a:p>
          <a:p>
            <a:pPr>
              <a:spcBef>
                <a:spcPct val="20000"/>
              </a:spcBef>
              <a:buClr>
                <a:srgbClr val="0000CC"/>
              </a:buClr>
              <a:defRPr/>
            </a:pPr>
            <a:r>
              <a:rPr lang="en-US" altLang="zh-CN" sz="2800" b="0" dirty="0"/>
              <a:t>       </a:t>
            </a:r>
            <a:r>
              <a:rPr lang="zh-CN" altLang="en-US" sz="2400" b="0" dirty="0"/>
              <a:t>不能用双引号或其它括号；</a:t>
            </a:r>
            <a:endParaRPr lang="zh-CN" altLang="en-US" sz="2800" b="0" dirty="0"/>
          </a:p>
          <a:p>
            <a:pPr marL="609600" indent="-609600">
              <a:spcBef>
                <a:spcPct val="20000"/>
              </a:spcBef>
              <a:buClr>
                <a:srgbClr val="0000CC"/>
              </a:buClr>
              <a:buFontTx/>
              <a:buChar char="•"/>
              <a:defRPr/>
            </a:pPr>
            <a:r>
              <a:rPr lang="zh-CN" altLang="en-US" sz="2800" dirty="0"/>
              <a:t>字符常量只能是单个字符，</a:t>
            </a:r>
            <a:r>
              <a:rPr lang="zh-CN" altLang="en-US" sz="2400" b="0" dirty="0"/>
              <a:t>不能是字符串；</a:t>
            </a:r>
            <a:endParaRPr lang="en-US" altLang="zh-CN" sz="2400" b="0" dirty="0"/>
          </a:p>
          <a:p>
            <a:pPr marL="609600" indent="-609600">
              <a:spcBef>
                <a:spcPct val="20000"/>
              </a:spcBef>
              <a:buClr>
                <a:srgbClr val="0000CC"/>
              </a:buClr>
              <a:buFontTx/>
              <a:buChar char="•"/>
              <a:defRPr/>
            </a:pPr>
            <a:endParaRPr lang="en-US" altLang="zh-CN" sz="2400" b="0" dirty="0"/>
          </a:p>
          <a:p>
            <a:pPr marL="609600" indent="-609600">
              <a:spcBef>
                <a:spcPct val="20000"/>
              </a:spcBef>
              <a:buClr>
                <a:srgbClr val="0000CC"/>
              </a:buClr>
              <a:buFontTx/>
              <a:buChar char="•"/>
              <a:defRPr/>
            </a:pPr>
            <a:endParaRPr lang="en-US" altLang="zh-CN" sz="2400" b="0" dirty="0"/>
          </a:p>
          <a:p>
            <a:pPr marL="609600" indent="-609600">
              <a:spcBef>
                <a:spcPct val="20000"/>
              </a:spcBef>
              <a:buClr>
                <a:srgbClr val="0000CC"/>
              </a:buClr>
              <a:buFontTx/>
              <a:buChar char="•"/>
              <a:defRPr/>
            </a:pPr>
            <a:endParaRPr lang="en-US" altLang="zh-CN" sz="2400" b="0" dirty="0"/>
          </a:p>
          <a:p>
            <a:pPr marL="609600" indent="-609600">
              <a:spcBef>
                <a:spcPct val="20000"/>
              </a:spcBef>
              <a:buClr>
                <a:srgbClr val="0000CC"/>
              </a:buClr>
              <a:buFontTx/>
              <a:buChar char="•"/>
              <a:defRPr/>
            </a:pPr>
            <a:endParaRPr lang="zh-CN" altLang="en-US" sz="2400" b="0" dirty="0"/>
          </a:p>
          <a:p>
            <a:pPr marL="609600" indent="-609600">
              <a:spcBef>
                <a:spcPct val="20000"/>
              </a:spcBef>
              <a:buClr>
                <a:srgbClr val="0000CC"/>
              </a:buClr>
              <a:buFontTx/>
              <a:buChar char="•"/>
              <a:defRPr/>
            </a:pPr>
            <a:r>
              <a:rPr lang="zh-CN" altLang="en-US" sz="2800" dirty="0"/>
              <a:t>转义字符</a:t>
            </a:r>
            <a:r>
              <a:rPr lang="en-US" altLang="zh-CN" sz="2800" dirty="0"/>
              <a:t>:  </a:t>
            </a:r>
            <a:r>
              <a:rPr lang="zh-CN" altLang="en-US" sz="2400" b="0" dirty="0"/>
              <a:t>一种特殊的字符常量，</a:t>
            </a:r>
            <a:endParaRPr lang="en-US" altLang="zh-CN" sz="2400" b="0" dirty="0"/>
          </a:p>
          <a:p>
            <a:pPr>
              <a:spcBef>
                <a:spcPct val="20000"/>
              </a:spcBef>
              <a:buClr>
                <a:srgbClr val="0000CC"/>
              </a:buClr>
              <a:defRPr/>
            </a:pPr>
            <a:r>
              <a:rPr lang="zh-CN" altLang="en-US" sz="2400" b="0" dirty="0"/>
              <a:t>     以反斜线</a:t>
            </a:r>
            <a:r>
              <a:rPr lang="en-US" altLang="zh-CN" sz="2400" b="0" dirty="0"/>
              <a:t>"\"</a:t>
            </a:r>
            <a:r>
              <a:rPr lang="zh-CN" altLang="en-US" sz="2400" b="0" dirty="0"/>
              <a:t>开头，后跟一个或几个字符。  </a:t>
            </a:r>
            <a:endParaRPr lang="zh-CN" altLang="en-US" sz="2400" b="0" dirty="0"/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Blip>
                <a:blip r:embed="rId1"/>
              </a:buBlip>
              <a:defRPr/>
            </a:pPr>
            <a:endParaRPr lang="zh-CN" altLang="en-US" sz="2800" dirty="0"/>
          </a:p>
          <a:p>
            <a:pPr marL="609600" indent="-609600" algn="just">
              <a:spcBef>
                <a:spcPct val="20000"/>
              </a:spcBef>
              <a:buClr>
                <a:srgbClr val="0000CC"/>
              </a:buClr>
              <a:buFontTx/>
              <a:buChar char="•"/>
              <a:defRPr/>
            </a:pPr>
            <a:endParaRPr lang="zh-CN" altLang="en-US" sz="2100" dirty="0">
              <a:latin typeface="Times New Roman" panose="02020603050405020304" charset="0"/>
            </a:endParaRPr>
          </a:p>
          <a:p>
            <a:pPr marL="609600" indent="-609600" algn="just">
              <a:spcBef>
                <a:spcPct val="20000"/>
              </a:spcBef>
              <a:buClr>
                <a:srgbClr val="0000CC"/>
              </a:buClr>
              <a:defRPr/>
            </a:pPr>
            <a:r>
              <a:rPr lang="zh-CN" altLang="en-US" sz="2500" dirty="0">
                <a:latin typeface="Times New Roman" panose="02020603050405020304" charset="0"/>
              </a:rPr>
              <a:t> </a:t>
            </a:r>
            <a:endParaRPr lang="zh-CN" altLang="en-US" sz="2500" dirty="0">
              <a:latin typeface="Times New Roman" panose="02020603050405020304" charset="0"/>
            </a:endParaRPr>
          </a:p>
        </p:txBody>
      </p:sp>
      <p:sp>
        <p:nvSpPr>
          <p:cNvPr id="56326" name="Rectangle 3"/>
          <p:cNvSpPr>
            <a:spLocks noChangeArrowheads="1"/>
          </p:cNvSpPr>
          <p:nvPr/>
        </p:nvSpPr>
        <p:spPr bwMode="gray">
          <a:xfrm>
            <a:off x="395288" y="188913"/>
            <a:ext cx="827405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4000">
                <a:solidFill>
                  <a:srgbClr val="CC3300"/>
                </a:solidFill>
              </a:rPr>
              <a:t>5.2.6 </a:t>
            </a:r>
            <a:r>
              <a:rPr lang="zh-CN" altLang="en-US" sz="4000">
                <a:solidFill>
                  <a:srgbClr val="CC3300"/>
                </a:solidFill>
              </a:rPr>
              <a:t>字符型数据 </a:t>
            </a:r>
            <a:endParaRPr lang="zh-CN" altLang="en-US" sz="4000">
              <a:solidFill>
                <a:srgbClr val="CC3300"/>
              </a:solidFill>
            </a:endParaRPr>
          </a:p>
        </p:txBody>
      </p:sp>
      <p:sp>
        <p:nvSpPr>
          <p:cNvPr id="1041413" name="Text Box 5"/>
          <p:cNvSpPr txBox="1">
            <a:spLocks noChangeArrowheads="1"/>
          </p:cNvSpPr>
          <p:nvPr/>
        </p:nvSpPr>
        <p:spPr bwMode="auto">
          <a:xfrm>
            <a:off x="1187450" y="3068960"/>
            <a:ext cx="5688013" cy="1692275"/>
          </a:xfrm>
          <a:prstGeom prst="rect">
            <a:avLst/>
          </a:prstGeom>
          <a:gradFill rotWithShape="1">
            <a:gsLst>
              <a:gs pos="0">
                <a:srgbClr val="BDBDBD"/>
              </a:gs>
              <a:gs pos="80000">
                <a:srgbClr val="F7F7F7"/>
              </a:gs>
              <a:gs pos="100000">
                <a:srgbClr val="F8F8F8"/>
              </a:gs>
            </a:gsLst>
            <a:lin ang="16200000"/>
          </a:gradFill>
          <a:ln w="9525">
            <a:solidFill>
              <a:srgbClr val="F9F9F9"/>
            </a:solidFill>
            <a:miter lim="800000"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en-US" altLang="zh-CN" sz="2600" dirty="0">
                <a:latin typeface="Times New Roman" panose="02020603050405020304" charset="0"/>
              </a:rPr>
              <a:t>         </a:t>
            </a:r>
            <a:r>
              <a:rPr kumimoji="1" lang="en-US" altLang="zh-CN" sz="2600" dirty="0">
                <a:latin typeface="Times New Roman" panose="02020603050405020304" charset="0"/>
                <a:cs typeface="Arial" panose="020B0604020202020204" pitchFamily="34" charset="0"/>
              </a:rPr>
              <a:t>'</a:t>
            </a:r>
            <a:r>
              <a:rPr kumimoji="1" lang="en-US" altLang="zh-CN" sz="2600" dirty="0">
                <a:latin typeface="Times New Roman" panose="02020603050405020304" charset="0"/>
              </a:rPr>
              <a:t>A</a:t>
            </a:r>
            <a:r>
              <a:rPr kumimoji="1" lang="en-US" altLang="zh-CN" sz="2600" dirty="0">
                <a:latin typeface="Times New Roman" panose="02020603050405020304" charset="0"/>
                <a:cs typeface="Arial" panose="020B0604020202020204" pitchFamily="34" charset="0"/>
              </a:rPr>
              <a:t>'        '</a:t>
            </a:r>
            <a:r>
              <a:rPr kumimoji="1" lang="en-US" altLang="zh-CN" sz="2600" dirty="0">
                <a:latin typeface="Times New Roman" panose="02020603050405020304" charset="0"/>
              </a:rPr>
              <a:t>4</a:t>
            </a:r>
            <a:r>
              <a:rPr kumimoji="1" lang="en-US" altLang="zh-CN" sz="2600" dirty="0">
                <a:latin typeface="Times New Roman" panose="02020603050405020304" charset="0"/>
                <a:cs typeface="Arial" panose="020B0604020202020204" pitchFamily="34" charset="0"/>
              </a:rPr>
              <a:t>'        '</a:t>
            </a:r>
            <a:r>
              <a:rPr kumimoji="1" lang="en-US" altLang="zh-CN" sz="2600" dirty="0">
                <a:latin typeface="Times New Roman" panose="02020603050405020304" charset="0"/>
              </a:rPr>
              <a:t>,</a:t>
            </a:r>
            <a:r>
              <a:rPr kumimoji="1" lang="en-US" altLang="zh-CN" sz="2600" dirty="0">
                <a:latin typeface="Times New Roman" panose="02020603050405020304" charset="0"/>
                <a:cs typeface="Arial" panose="020B0604020202020204" pitchFamily="34" charset="0"/>
              </a:rPr>
              <a:t>'        '0 '      '  '     </a:t>
            </a:r>
            <a:endParaRPr kumimoji="1" lang="en-US" altLang="zh-CN" sz="2600" dirty="0">
              <a:latin typeface="Times New Roman" panose="02020603050405020304" charset="0"/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kumimoji="1" lang="en-US" altLang="zh-CN" sz="2600" dirty="0">
                <a:latin typeface="Times New Roman" panose="02020603050405020304" charset="0"/>
                <a:cs typeface="Arial" panose="020B0604020202020204" pitchFamily="34" charset="0"/>
              </a:rPr>
              <a:t>          </a:t>
            </a:r>
            <a:r>
              <a:rPr kumimoji="1" lang="en-US" altLang="zh-CN" sz="2600" dirty="0">
                <a:latin typeface="Times New Roman" panose="02020603050405020304" charset="0"/>
              </a:rPr>
              <a:t>'</a:t>
            </a:r>
            <a:r>
              <a:rPr kumimoji="1" lang="en-US" altLang="zh-CN" sz="2600" dirty="0">
                <a:latin typeface="Times New Roman" panose="02020603050405020304" charset="0"/>
                <a:cs typeface="Arial" panose="020B0604020202020204" pitchFamily="34" charset="0"/>
              </a:rPr>
              <a:t>\n'       ‘\t‘	 ' \a'     </a:t>
            </a:r>
            <a:r>
              <a:rPr kumimoji="1" lang="en-US" altLang="zh-CN" sz="2600" dirty="0">
                <a:latin typeface="Times New Roman" panose="02020603050405020304" charset="0"/>
              </a:rPr>
              <a:t>'</a:t>
            </a:r>
            <a:r>
              <a:rPr kumimoji="1" lang="en-US" altLang="zh-CN" sz="2600" dirty="0">
                <a:latin typeface="Times New Roman" panose="02020603050405020304" charset="0"/>
                <a:cs typeface="Arial" panose="020B0604020202020204" pitchFamily="34" charset="0"/>
              </a:rPr>
              <a:t>\0 '</a:t>
            </a:r>
            <a:r>
              <a:rPr kumimoji="1" lang="en-US" altLang="zh-CN" sz="2600" dirty="0">
                <a:latin typeface="Times New Roman" panose="02020603050405020304" charset="0"/>
              </a:rPr>
              <a:t>    </a:t>
            </a:r>
            <a:r>
              <a:rPr kumimoji="1" lang="en-US" altLang="zh-CN" sz="2600" dirty="0">
                <a:latin typeface="Times New Roman" panose="02020603050405020304" charset="0"/>
                <a:cs typeface="Arial" panose="020B0604020202020204" pitchFamily="34" charset="0"/>
              </a:rPr>
              <a:t>' \\ '</a:t>
            </a:r>
            <a:r>
              <a:rPr kumimoji="1" lang="en-US" altLang="zh-CN" sz="2600" dirty="0">
                <a:latin typeface="Times New Roman" panose="02020603050405020304" charset="0"/>
              </a:rPr>
              <a:t>  </a:t>
            </a:r>
            <a:endParaRPr kumimoji="1" lang="en-US" altLang="zh-CN" sz="2600" dirty="0">
              <a:latin typeface="Times New Roman" panose="02020603050405020304" charset="0"/>
            </a:endParaRPr>
          </a:p>
          <a:p>
            <a:pPr eaLnBrk="1" hangingPunct="1">
              <a:defRPr/>
            </a:pPr>
            <a:r>
              <a:rPr kumimoji="1" lang="en-US" altLang="zh-CN" sz="2600" dirty="0">
                <a:latin typeface="Times New Roman" panose="02020603050405020304" charset="0"/>
              </a:rPr>
              <a:t>          '\012'     ‘\0X07’ </a:t>
            </a:r>
            <a:endParaRPr kumimoji="1" lang="en-US" altLang="zh-CN" sz="2600" dirty="0">
              <a:latin typeface="Times New Roman" panose="02020603050405020304" charset="0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charset="0"/>
              <a:buChar char="Ö"/>
              <a:defRPr/>
            </a:pPr>
            <a:r>
              <a:rPr kumimoji="1" lang="en-US" altLang="zh-CN" sz="2600" dirty="0">
                <a:solidFill>
                  <a:srgbClr val="C00000"/>
                </a:solidFill>
                <a:latin typeface="Times New Roman" panose="02020603050405020304" charset="0"/>
              </a:rPr>
              <a:t>      '</a:t>
            </a:r>
            <a:r>
              <a:rPr kumimoji="1" lang="en-US" altLang="zh-CN" sz="2600" dirty="0" err="1">
                <a:solidFill>
                  <a:srgbClr val="C00000"/>
                </a:solidFill>
                <a:latin typeface="Times New Roman" panose="02020603050405020304" charset="0"/>
                <a:cs typeface="Arial" panose="020B0604020202020204" pitchFamily="34" charset="0"/>
              </a:rPr>
              <a:t>abc</a:t>
            </a:r>
            <a:r>
              <a:rPr kumimoji="1" lang="en-US" altLang="zh-CN" sz="2600" dirty="0">
                <a:solidFill>
                  <a:srgbClr val="C00000"/>
                </a:solidFill>
                <a:latin typeface="Times New Roman" panose="02020603050405020304" charset="0"/>
              </a:rPr>
              <a:t>'</a:t>
            </a:r>
            <a:r>
              <a:rPr kumimoji="1" lang="zh-CN" altLang="en-US" sz="2600" dirty="0">
                <a:solidFill>
                  <a:srgbClr val="C00000"/>
                </a:solidFill>
                <a:latin typeface="Times New Roman" panose="02020603050405020304" charset="0"/>
                <a:cs typeface="Arial" panose="020B0604020202020204" pitchFamily="34" charset="0"/>
              </a:rPr>
              <a:t>、“</a:t>
            </a:r>
            <a:r>
              <a:rPr kumimoji="1" lang="en-US" altLang="zh-CN" sz="2600" dirty="0">
                <a:solidFill>
                  <a:srgbClr val="C00000"/>
                </a:solidFill>
                <a:latin typeface="Times New Roman" panose="02020603050405020304" charset="0"/>
                <a:cs typeface="Arial" panose="020B0604020202020204" pitchFamily="34" charset="0"/>
              </a:rPr>
              <a:t>a”</a:t>
            </a:r>
            <a:endParaRPr kumimoji="1" lang="en-US" altLang="zh-CN" sz="2600" dirty="0">
              <a:solidFill>
                <a:srgbClr val="C00000"/>
              </a:solidFill>
              <a:latin typeface="Times New Roman" panose="02020603050405020304" charset="0"/>
              <a:cs typeface="Arial" panose="020B0604020202020204" pitchFamily="34" charset="0"/>
            </a:endParaRPr>
          </a:p>
        </p:txBody>
      </p:sp>
      <p:pic>
        <p:nvPicPr>
          <p:cNvPr id="99335" name="Picture 2" descr="D:\ppt\ppt模板\PPT动画素材之动画按钮--PPT素材，PPT背景，PPT图片.files\20071202210749655.gif">
            <a:hlinkClick r:id="rId2" action="ppaction://hlinksldjump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6381750"/>
            <a:ext cx="714376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1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1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141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C程序设计快速进阶大学教程</a:t>
            </a:r>
            <a:endParaRPr lang="en-US" alt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04A1E939-BB7A-E445-9C7B-6DB55A8F7335}" type="datetime1">
              <a:rPr lang="zh-CN" altLang="en-US" smtClean="0"/>
            </a:fld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FB88DE-1F5F-FC47-917B-A0A1E0B8F245}" type="slidenum">
              <a:rPr lang="en-US" altLang="zh-CN" smtClean="0"/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3689" y="607822"/>
            <a:ext cx="5688632" cy="5714696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 b="0">
                <a:solidFill>
                  <a:schemeClr val="tx1"/>
                </a:solidFill>
              </a:rPr>
              <a:t>C程序设计快速进阶大学教程</a:t>
            </a:r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57347" name="日期占位符 2"/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3DCDB6B7-F3F0-5A4E-B122-8AD5E7AEAF57}" type="datetime1">
              <a:rPr lang="zh-CN" altLang="en-US" sz="1400" b="0" smtClean="0">
                <a:solidFill>
                  <a:schemeClr val="tx1"/>
                </a:solidFill>
              </a:rPr>
            </a:fld>
            <a:endParaRPr lang="en-US" altLang="zh-CN" sz="1400" b="0" dirty="0">
              <a:solidFill>
                <a:schemeClr val="tx1"/>
              </a:solidFill>
            </a:endParaRPr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9B242606-CECD-F240-A109-A02B9D170BFB}" type="slidenum">
              <a:rPr lang="en-US" altLang="zh-CN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57349" name="Rectangle 2"/>
          <p:cNvSpPr>
            <a:spLocks noChangeArrowheads="1"/>
          </p:cNvSpPr>
          <p:nvPr/>
        </p:nvSpPr>
        <p:spPr bwMode="auto">
          <a:xfrm>
            <a:off x="611188" y="836613"/>
            <a:ext cx="8137525" cy="5256212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609600" indent="-609600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None/>
              <a:defRPr/>
            </a:pPr>
            <a:r>
              <a:rPr kumimoji="1" lang="en-US" altLang="zh-CN" sz="3200" dirty="0">
                <a:solidFill>
                  <a:srgbClr val="0000CC"/>
                </a:solidFill>
              </a:rPr>
              <a:t>2. </a:t>
            </a:r>
            <a:r>
              <a:rPr kumimoji="1" lang="zh-CN" altLang="en-US" sz="3200" dirty="0">
                <a:solidFill>
                  <a:srgbClr val="0000CC"/>
                </a:solidFill>
              </a:rPr>
              <a:t>字符变量</a:t>
            </a:r>
            <a:endParaRPr kumimoji="1" lang="zh-CN" altLang="en-US" sz="3200" dirty="0">
              <a:solidFill>
                <a:srgbClr val="0000CC"/>
              </a:solidFill>
              <a:latin typeface="Times New Roman" panose="02020603050405020304" charset="0"/>
            </a:endParaRPr>
          </a:p>
          <a:p>
            <a:pPr marL="609600" indent="-609600" algn="just">
              <a:lnSpc>
                <a:spcPct val="12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Char char="Ø"/>
              <a:defRPr/>
            </a:pPr>
            <a:r>
              <a:rPr lang="zh-CN" altLang="en-US" sz="3000" dirty="0">
                <a:latin typeface="Times New Roman" panose="02020603050405020304" charset="0"/>
              </a:rPr>
              <a:t>编码方式</a:t>
            </a:r>
            <a:endParaRPr lang="zh-CN" altLang="en-US" sz="2300" dirty="0">
              <a:latin typeface="Times New Roman" panose="02020603050405020304" charset="0"/>
            </a:endParaRP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None/>
              <a:defRPr/>
            </a:pPr>
            <a:r>
              <a:rPr lang="zh-CN" altLang="en-US" sz="2700" dirty="0">
                <a:latin typeface="Times New Roman" panose="02020603050405020304" charset="0"/>
              </a:rPr>
              <a:t>      </a:t>
            </a:r>
            <a:r>
              <a:rPr lang="zh-CN" altLang="en-US" sz="2400" dirty="0">
                <a:latin typeface="Times New Roman" panose="02020603050405020304" charset="0"/>
              </a:rPr>
              <a:t>以</a:t>
            </a:r>
            <a:r>
              <a:rPr lang="en-US" altLang="zh-CN" sz="2400" dirty="0">
                <a:latin typeface="Times New Roman" panose="02020603050405020304" charset="0"/>
              </a:rPr>
              <a:t>ASCII</a:t>
            </a:r>
            <a:r>
              <a:rPr lang="zh-CN" altLang="en-US" sz="2400" dirty="0">
                <a:latin typeface="Times New Roman" panose="02020603050405020304" charset="0"/>
              </a:rPr>
              <a:t>码 </a:t>
            </a:r>
            <a:r>
              <a:rPr lang="en-US" altLang="zh-CN" sz="2000" dirty="0">
                <a:latin typeface="Times New Roman" panose="02020603050405020304" charset="0"/>
              </a:rPr>
              <a:t>(</a:t>
            </a:r>
            <a:r>
              <a:rPr lang="zh-CN" altLang="en-US" sz="2000" dirty="0">
                <a:latin typeface="Times New Roman" panose="02020603050405020304" charset="0"/>
              </a:rPr>
              <a:t>美国国家信息交换标准字符码）</a:t>
            </a:r>
            <a:r>
              <a:rPr lang="zh-CN" altLang="en-US" sz="2400" dirty="0">
                <a:latin typeface="Times New Roman" panose="02020603050405020304" charset="0"/>
              </a:rPr>
              <a:t>存储</a:t>
            </a:r>
            <a:r>
              <a:rPr lang="en-US" altLang="zh-CN" sz="2400" dirty="0">
                <a:latin typeface="Times New Roman" panose="02020603050405020304" charset="0"/>
              </a:rPr>
              <a:t>.   </a:t>
            </a:r>
            <a:endParaRPr lang="en-US" altLang="zh-CN" sz="2400" dirty="0">
              <a:latin typeface="Times New Roman" panose="02020603050405020304" charset="0"/>
            </a:endParaRP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None/>
              <a:defRPr/>
            </a:pPr>
            <a:r>
              <a:rPr lang="en-US" altLang="zh-CN" sz="2700" dirty="0">
                <a:latin typeface="Times New Roman" panose="02020603050405020304" charset="0"/>
              </a:rPr>
              <a:t>      </a:t>
            </a:r>
            <a:r>
              <a:rPr lang="zh-CN" altLang="en-US" sz="2400" b="0" dirty="0">
                <a:latin typeface="Times New Roman" panose="02020603050405020304" charset="0"/>
              </a:rPr>
              <a:t>每个字符在</a:t>
            </a:r>
            <a:r>
              <a:rPr lang="en-US" altLang="zh-CN" sz="2400" b="0" dirty="0">
                <a:latin typeface="Times New Roman" panose="02020603050405020304" charset="0"/>
              </a:rPr>
              <a:t>ASCII</a:t>
            </a:r>
            <a:r>
              <a:rPr lang="zh-CN" altLang="en-US" sz="2400" b="0" dirty="0">
                <a:latin typeface="Times New Roman" panose="02020603050405020304" charset="0"/>
              </a:rPr>
              <a:t>码表中对应一个码值</a:t>
            </a:r>
            <a:r>
              <a:rPr lang="en-US" altLang="zh-CN" sz="2400" b="0" dirty="0">
                <a:latin typeface="Times New Roman" panose="02020603050405020304" charset="0"/>
              </a:rPr>
              <a:t>.</a:t>
            </a:r>
            <a:r>
              <a:rPr lang="en-US" altLang="zh-CN" sz="2800" b="0" dirty="0">
                <a:solidFill>
                  <a:srgbClr val="0000CC"/>
                </a:solidFill>
              </a:rPr>
              <a:t> </a:t>
            </a:r>
            <a:endParaRPr lang="en-US" altLang="zh-CN" sz="2400" b="0" dirty="0">
              <a:latin typeface="Times New Roman" panose="02020603050405020304" charset="0"/>
            </a:endParaRPr>
          </a:p>
          <a:p>
            <a:pPr marL="609600" indent="-609600">
              <a:spcBef>
                <a:spcPct val="20000"/>
              </a:spcBef>
              <a:buClr>
                <a:srgbClr val="0000CC"/>
              </a:buClr>
              <a:defRPr/>
            </a:pPr>
            <a:r>
              <a:rPr lang="en-US" altLang="zh-CN" sz="2800" dirty="0"/>
              <a:t>      </a:t>
            </a:r>
            <a:r>
              <a:rPr lang="zh-CN" altLang="en-US" sz="2800" i="1" dirty="0"/>
              <a:t>西文字符  </a:t>
            </a:r>
            <a:r>
              <a:rPr lang="zh-CN" altLang="en-US" sz="2800" dirty="0"/>
              <a:t>一般占用</a:t>
            </a:r>
            <a:r>
              <a:rPr lang="en-US" altLang="zh-CN" sz="2800" dirty="0"/>
              <a:t>1</a:t>
            </a:r>
            <a:r>
              <a:rPr lang="zh-CN" altLang="en-US" sz="2800" dirty="0"/>
              <a:t>个字节</a:t>
            </a:r>
            <a:r>
              <a:rPr lang="en-US" altLang="zh-CN" sz="2400" b="0" i="1" dirty="0"/>
              <a:t>(1B = 8b)</a:t>
            </a:r>
            <a:r>
              <a:rPr lang="zh-CN" altLang="en-US" sz="2800" dirty="0"/>
              <a:t>         </a:t>
            </a:r>
            <a:endParaRPr lang="zh-CN" altLang="en-US" sz="2800" dirty="0"/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rgbClr val="0000CC"/>
              </a:buClr>
              <a:defRPr/>
            </a:pPr>
            <a:endParaRPr lang="en-US" altLang="zh-CN" sz="2400" dirty="0">
              <a:latin typeface="Times New Roman" panose="02020603050405020304" charset="0"/>
            </a:endParaRPr>
          </a:p>
          <a:p>
            <a:pPr marL="609600" indent="-609600" algn="just">
              <a:spcBef>
                <a:spcPct val="20000"/>
              </a:spcBef>
              <a:buClr>
                <a:srgbClr val="0000CC"/>
              </a:buClr>
              <a:buFontTx/>
              <a:buChar char="•"/>
              <a:defRPr/>
            </a:pPr>
            <a:endParaRPr lang="en-US" altLang="zh-CN" sz="2100" dirty="0">
              <a:latin typeface="Times New Roman" panose="02020603050405020304" charset="0"/>
            </a:endParaRPr>
          </a:p>
          <a:p>
            <a:pPr marL="609600" indent="-609600" algn="just">
              <a:spcBef>
                <a:spcPct val="20000"/>
              </a:spcBef>
              <a:buClr>
                <a:srgbClr val="0000CC"/>
              </a:buClr>
              <a:defRPr/>
            </a:pPr>
            <a:r>
              <a:rPr lang="en-US" altLang="zh-CN" sz="2500" dirty="0">
                <a:latin typeface="Times New Roman" panose="02020603050405020304" charset="0"/>
              </a:rPr>
              <a:t> </a:t>
            </a:r>
            <a:endParaRPr lang="en-US" altLang="zh-CN" sz="2500" dirty="0">
              <a:latin typeface="Times New Roman" panose="02020603050405020304" charset="0"/>
            </a:endParaRPr>
          </a:p>
        </p:txBody>
      </p:sp>
      <p:sp>
        <p:nvSpPr>
          <p:cNvPr id="57350" name="Rectangle 3"/>
          <p:cNvSpPr>
            <a:spLocks noChangeArrowheads="1"/>
          </p:cNvSpPr>
          <p:nvPr/>
        </p:nvSpPr>
        <p:spPr bwMode="gray">
          <a:xfrm>
            <a:off x="395288" y="188913"/>
            <a:ext cx="827405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4000">
                <a:solidFill>
                  <a:srgbClr val="CC3300"/>
                </a:solidFill>
              </a:rPr>
              <a:t>5.2.6 </a:t>
            </a:r>
            <a:r>
              <a:rPr lang="zh-CN" altLang="en-US" sz="4000">
                <a:solidFill>
                  <a:srgbClr val="CC3300"/>
                </a:solidFill>
              </a:rPr>
              <a:t>字符型数据 </a:t>
            </a:r>
            <a:endParaRPr lang="zh-CN" altLang="en-US" sz="4000">
              <a:solidFill>
                <a:srgbClr val="CC3300"/>
              </a:solidFill>
            </a:endParaRPr>
          </a:p>
        </p:txBody>
      </p:sp>
      <p:sp>
        <p:nvSpPr>
          <p:cNvPr id="57351" name="Rectangle 6"/>
          <p:cNvSpPr>
            <a:spLocks noChangeArrowheads="1"/>
          </p:cNvSpPr>
          <p:nvPr/>
        </p:nvSpPr>
        <p:spPr bwMode="auto">
          <a:xfrm>
            <a:off x="2308178" y="4005064"/>
            <a:ext cx="792163" cy="5762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2400" dirty="0">
                <a:solidFill>
                  <a:srgbClr val="003399"/>
                </a:solidFill>
                <a:latin typeface="Verdana" panose="020B0604030504040204" charset="0"/>
              </a:rPr>
              <a:t>char C1= ‘A’;  </a:t>
            </a:r>
            <a:r>
              <a:rPr lang="en-US" altLang="zh-CN" sz="2400" dirty="0">
                <a:latin typeface="Verdana" panose="020B0604030504040204" charset="0"/>
              </a:rPr>
              <a:t>65</a:t>
            </a:r>
            <a:endParaRPr lang="en-US" altLang="zh-CN" sz="2400" dirty="0">
              <a:latin typeface="Verdana" panose="020B0604030504040204" charset="0"/>
            </a:endParaRPr>
          </a:p>
        </p:txBody>
      </p:sp>
      <p:sp>
        <p:nvSpPr>
          <p:cNvPr id="1059847" name="Rectangle 7"/>
          <p:cNvSpPr>
            <a:spLocks noChangeArrowheads="1"/>
          </p:cNvSpPr>
          <p:nvPr/>
        </p:nvSpPr>
        <p:spPr bwMode="auto">
          <a:xfrm>
            <a:off x="4540501" y="4005064"/>
            <a:ext cx="2447925" cy="503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b="0">
                <a:latin typeface="Verdana" panose="020B0604030504040204" charset="0"/>
              </a:rPr>
              <a:t>01000001</a:t>
            </a:r>
            <a:endParaRPr lang="en-US" altLang="zh-CN" sz="3200" b="0">
              <a:latin typeface="Verdana" panose="020B0604030504040204" charset="0"/>
            </a:endParaRPr>
          </a:p>
        </p:txBody>
      </p:sp>
      <p:sp>
        <p:nvSpPr>
          <p:cNvPr id="1059848" name="Rectangle 8"/>
          <p:cNvSpPr>
            <a:spLocks noChangeArrowheads="1"/>
          </p:cNvSpPr>
          <p:nvPr/>
        </p:nvSpPr>
        <p:spPr bwMode="auto">
          <a:xfrm>
            <a:off x="2236146" y="4941689"/>
            <a:ext cx="792162" cy="5762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2400" dirty="0">
                <a:solidFill>
                  <a:srgbClr val="003399"/>
                </a:solidFill>
                <a:latin typeface="Verdana" panose="020B0604030504040204" charset="0"/>
              </a:rPr>
              <a:t> char C2 = ‘B’; </a:t>
            </a:r>
            <a:r>
              <a:rPr lang="en-US" altLang="zh-CN" sz="2400" dirty="0">
                <a:latin typeface="Verdana" panose="020B0604030504040204" charset="0"/>
              </a:rPr>
              <a:t>66</a:t>
            </a:r>
            <a:endParaRPr lang="en-US" altLang="zh-CN" sz="2400" dirty="0">
              <a:latin typeface="Verdana" panose="020B0604030504040204" charset="0"/>
            </a:endParaRPr>
          </a:p>
        </p:txBody>
      </p:sp>
      <p:sp>
        <p:nvSpPr>
          <p:cNvPr id="1059849" name="Rectangle 9"/>
          <p:cNvSpPr>
            <a:spLocks noChangeArrowheads="1"/>
          </p:cNvSpPr>
          <p:nvPr/>
        </p:nvSpPr>
        <p:spPr bwMode="auto">
          <a:xfrm>
            <a:off x="4572347" y="4941689"/>
            <a:ext cx="2447925" cy="5032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b="0" dirty="0">
                <a:latin typeface="Verdana" panose="020B0604030504040204" charset="0"/>
              </a:rPr>
              <a:t>01000010</a:t>
            </a:r>
            <a:endParaRPr lang="en-US" altLang="zh-CN" sz="3200" b="0" dirty="0">
              <a:latin typeface="Verdana" panose="020B0604030504040204" charset="0"/>
            </a:endParaRPr>
          </a:p>
        </p:txBody>
      </p:sp>
      <p:pic>
        <p:nvPicPr>
          <p:cNvPr id="101386" name="Picture 2" descr="D:\ppt\ppt模板\PPT动画素材之动画按钮--PPT素材，PPT背景，PPT图片.files\20071202210749655.gif">
            <a:hlinkClick r:id="rId1" action="ppaction://hlinksldjump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6381750"/>
            <a:ext cx="714376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棱台 11">
            <a:hlinkClick r:id="rId3" tooltip="播放动画" action="ppaction://hlinkfile"/>
          </p:cNvPr>
          <p:cNvSpPr/>
          <p:nvPr/>
        </p:nvSpPr>
        <p:spPr bwMode="auto">
          <a:xfrm>
            <a:off x="2689046" y="5682796"/>
            <a:ext cx="2952750" cy="647700"/>
          </a:xfrm>
          <a:prstGeom prst="bevel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altLang="zh-CN"/>
              <a:t>         </a:t>
            </a:r>
            <a:r>
              <a:rPr lang="en-US" altLang="zh-CN" sz="2000"/>
              <a:t>ASCII</a:t>
            </a:r>
            <a:r>
              <a:rPr lang="zh-CN" altLang="en-US" sz="2000"/>
              <a:t>码与二进制</a:t>
            </a:r>
            <a:endParaRPr lang="zh-CN" altLang="en-US" sz="2000"/>
          </a:p>
        </p:txBody>
      </p:sp>
      <p:pic>
        <p:nvPicPr>
          <p:cNvPr id="101388" name="Picture 2" descr="D:\ppt\ppt模板\PPT动画素材之动画按钮--PPT素材，PPT背景，PPT图片.files\20071202210813591.gif"/>
          <p:cNvPicPr>
            <a:picLocks noChangeAspect="1" noChangeArrowheads="1" noCrop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772" y="5682796"/>
            <a:ext cx="465138" cy="576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9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59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59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9847" grpId="0" animBg="1"/>
      <p:bldP spid="1059848" grpId="0"/>
      <p:bldP spid="105984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 b="0">
                <a:solidFill>
                  <a:schemeClr val="tx1"/>
                </a:solidFill>
              </a:rPr>
              <a:t>C程序设计快速进阶大学教程</a:t>
            </a:r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58371" name="日期占位符 2"/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7C14B52A-565E-E04F-A91B-5B81003460B7}" type="datetime1">
              <a:rPr lang="zh-CN" altLang="en-US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D01DB5D5-C9ED-444E-A92A-D6D3D8248060}" type="slidenum">
              <a:rPr lang="en-US" altLang="zh-CN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103428" name="Rectangle 2"/>
          <p:cNvSpPr>
            <a:spLocks noChangeArrowheads="1"/>
          </p:cNvSpPr>
          <p:nvPr/>
        </p:nvSpPr>
        <p:spPr bwMode="auto">
          <a:xfrm>
            <a:off x="611188" y="836613"/>
            <a:ext cx="8137525" cy="5256212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609600" indent="-609600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None/>
            </a:pPr>
            <a:r>
              <a:rPr kumimoji="1" lang="en-US" altLang="zh-CN" sz="3200" dirty="0">
                <a:solidFill>
                  <a:srgbClr val="0000CC"/>
                </a:solidFill>
              </a:rPr>
              <a:t>2. </a:t>
            </a:r>
            <a:r>
              <a:rPr kumimoji="1" lang="zh-CN" altLang="en-US" sz="3200" dirty="0">
                <a:solidFill>
                  <a:srgbClr val="0000CC"/>
                </a:solidFill>
              </a:rPr>
              <a:t>字符变量</a:t>
            </a:r>
            <a:endParaRPr kumimoji="1" lang="zh-CN" altLang="en-US" sz="3200" dirty="0">
              <a:solidFill>
                <a:srgbClr val="0000CC"/>
              </a:solidFill>
              <a:latin typeface="Times New Roman" panose="02020603050405020304" charset="0"/>
            </a:endParaRPr>
          </a:p>
          <a:p>
            <a:pPr marL="609600" indent="-609600" algn="just">
              <a:lnSpc>
                <a:spcPct val="12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Char char="Ø"/>
            </a:pPr>
            <a:r>
              <a:rPr lang="zh-CN" altLang="en-US" sz="3200" dirty="0"/>
              <a:t>字符型与整型的关系</a:t>
            </a:r>
            <a:endParaRPr lang="zh-CN" altLang="en-US" sz="3200" dirty="0"/>
          </a:p>
          <a:p>
            <a:pPr marL="609600" indent="-609600" algn="just">
              <a:lnSpc>
                <a:spcPct val="120000"/>
              </a:lnSpc>
              <a:spcBef>
                <a:spcPct val="20000"/>
              </a:spcBef>
              <a:buClr>
                <a:srgbClr val="0000CC"/>
              </a:buClr>
            </a:pPr>
            <a:r>
              <a:rPr lang="en-US" altLang="zh-CN" sz="2800" dirty="0"/>
              <a:t>	</a:t>
            </a:r>
            <a:r>
              <a:rPr lang="zh-CN" altLang="en-US" sz="2400" b="0" dirty="0"/>
              <a:t>字符型数据和整型数据之间可以通用</a:t>
            </a:r>
            <a:endParaRPr lang="en-US" altLang="zh-CN" sz="2400" b="0" dirty="0"/>
          </a:p>
          <a:p>
            <a:pPr marL="609600" indent="-609600" algn="just">
              <a:lnSpc>
                <a:spcPct val="120000"/>
              </a:lnSpc>
              <a:spcBef>
                <a:spcPct val="20000"/>
              </a:spcBef>
              <a:buClr>
                <a:srgbClr val="0000CC"/>
              </a:buClr>
            </a:pPr>
            <a:r>
              <a:rPr lang="en-US" altLang="zh-CN" sz="2400" b="0" dirty="0"/>
              <a:t>        </a:t>
            </a:r>
            <a:r>
              <a:rPr lang="zh-CN" altLang="en-US" sz="2400" b="0" dirty="0"/>
              <a:t>用字符的</a:t>
            </a:r>
            <a:r>
              <a:rPr lang="en-US" altLang="zh-CN" sz="2400" b="0" dirty="0"/>
              <a:t>ASCII </a:t>
            </a:r>
            <a:r>
              <a:rPr lang="zh-CN" altLang="en-US" sz="2400" b="0" dirty="0"/>
              <a:t>码参与运算 </a:t>
            </a:r>
            <a:r>
              <a:rPr lang="en-US" altLang="zh-CN" sz="2400" b="0" dirty="0"/>
              <a:t>.</a:t>
            </a:r>
            <a:endParaRPr lang="en-US" altLang="zh-CN" sz="2400" b="0" dirty="0"/>
          </a:p>
          <a:p>
            <a:pPr marL="609600" indent="-609600">
              <a:buClr>
                <a:schemeClr val="accent2"/>
              </a:buClr>
            </a:pPr>
            <a:r>
              <a:rPr lang="en-US" altLang="zh-CN" sz="2800" dirty="0"/>
              <a:t>      </a:t>
            </a:r>
            <a:endParaRPr lang="en-US" altLang="zh-CN" sz="2800" dirty="0"/>
          </a:p>
          <a:p>
            <a:pPr marL="609600" indent="-609600">
              <a:buClr>
                <a:schemeClr val="accent2"/>
              </a:buClr>
            </a:pPr>
            <a:r>
              <a:rPr lang="en-US" altLang="zh-CN" sz="3200" dirty="0"/>
              <a:t>     </a:t>
            </a:r>
            <a:endParaRPr lang="en-US" altLang="zh-CN" sz="3200" dirty="0"/>
          </a:p>
          <a:p>
            <a:pPr marL="609600" indent="-609600" algn="just">
              <a:lnSpc>
                <a:spcPct val="12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Char char="Ø"/>
            </a:pPr>
            <a:endParaRPr lang="en-US" altLang="zh-CN" sz="3200" dirty="0"/>
          </a:p>
          <a:p>
            <a:pPr marL="609600" indent="-609600" algn="just">
              <a:lnSpc>
                <a:spcPct val="12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Char char="Ø"/>
            </a:pPr>
            <a:r>
              <a:rPr lang="zh-CN" altLang="en-US" sz="3200" dirty="0"/>
              <a:t>输入输出格式：</a:t>
            </a:r>
            <a:r>
              <a:rPr lang="en-US" altLang="zh-CN" sz="3200" dirty="0">
                <a:latin typeface="Times New Roman" panose="02020603050405020304" charset="0"/>
              </a:rPr>
              <a:t>%c  %d</a:t>
            </a:r>
            <a:endParaRPr lang="en-US" altLang="zh-CN" sz="2800" dirty="0">
              <a:latin typeface="Times New Roman" panose="02020603050405020304" charset="0"/>
            </a:endParaRPr>
          </a:p>
          <a:p>
            <a:pPr marL="609600" indent="-609600">
              <a:buClr>
                <a:schemeClr val="accent2"/>
              </a:buClr>
              <a:buFont typeface="Wingdings" panose="05000000000000000000" charset="0"/>
              <a:buNone/>
            </a:pPr>
            <a:r>
              <a:rPr lang="en-US" altLang="zh-CN" sz="2800" dirty="0">
                <a:latin typeface="Times New Roman" panose="02020603050405020304" charset="0"/>
              </a:rPr>
              <a:t>       </a:t>
            </a:r>
            <a:endParaRPr lang="en-US" altLang="zh-CN" sz="2800" dirty="0"/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Blip>
                <a:blip r:embed="rId1"/>
              </a:buBlip>
            </a:pPr>
            <a:endParaRPr lang="en-US" altLang="zh-CN" sz="2800" dirty="0"/>
          </a:p>
          <a:p>
            <a:pPr marL="609600" indent="-609600" algn="just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endParaRPr lang="en-US" altLang="zh-CN" sz="2100" dirty="0">
              <a:latin typeface="Times New Roman" panose="02020603050405020304" charset="0"/>
            </a:endParaRPr>
          </a:p>
          <a:p>
            <a:pPr marL="609600" indent="-609600" algn="just">
              <a:spcBef>
                <a:spcPct val="20000"/>
              </a:spcBef>
              <a:buClr>
                <a:srgbClr val="0000CC"/>
              </a:buClr>
            </a:pPr>
            <a:r>
              <a:rPr lang="en-US" altLang="zh-CN" sz="2500" dirty="0">
                <a:latin typeface="Times New Roman" panose="02020603050405020304" charset="0"/>
              </a:rPr>
              <a:t> </a:t>
            </a:r>
            <a:endParaRPr lang="en-US" altLang="zh-CN" sz="2500" dirty="0">
              <a:latin typeface="Times New Roman" panose="02020603050405020304" charset="0"/>
            </a:endParaRPr>
          </a:p>
        </p:txBody>
      </p:sp>
      <p:sp>
        <p:nvSpPr>
          <p:cNvPr id="58374" name="Rectangle 3"/>
          <p:cNvSpPr>
            <a:spLocks noChangeArrowheads="1"/>
          </p:cNvSpPr>
          <p:nvPr/>
        </p:nvSpPr>
        <p:spPr bwMode="gray">
          <a:xfrm>
            <a:off x="395288" y="188913"/>
            <a:ext cx="827405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4000" dirty="0">
                <a:solidFill>
                  <a:srgbClr val="CC3300"/>
                </a:solidFill>
              </a:rPr>
              <a:t>5.2.6 </a:t>
            </a:r>
            <a:r>
              <a:rPr lang="zh-CN" altLang="en-US" sz="4000" dirty="0">
                <a:solidFill>
                  <a:srgbClr val="CC3300"/>
                </a:solidFill>
              </a:rPr>
              <a:t>字符型数据 </a:t>
            </a:r>
            <a:endParaRPr lang="zh-CN" altLang="en-US" sz="4000" dirty="0">
              <a:solidFill>
                <a:srgbClr val="CC3300"/>
              </a:solidFill>
            </a:endParaRPr>
          </a:p>
        </p:txBody>
      </p:sp>
      <p:pic>
        <p:nvPicPr>
          <p:cNvPr id="103430" name="Picture 2" descr="D:\ppt\ppt模板\PPT动画素材之动画按钮--PPT素材，PPT背景，PPT图片.files\20071202210749655.gif">
            <a:hlinkClick r:id="rId2" action="ppaction://hlinksldjump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6381750"/>
            <a:ext cx="714376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376" name="Rectangle 7"/>
          <p:cNvSpPr>
            <a:spLocks noChangeArrowheads="1"/>
          </p:cNvSpPr>
          <p:nvPr/>
        </p:nvSpPr>
        <p:spPr bwMode="auto">
          <a:xfrm>
            <a:off x="1619250" y="3284538"/>
            <a:ext cx="5905078" cy="6492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buClr>
                <a:schemeClr val="accent2"/>
              </a:buClr>
              <a:defRPr/>
            </a:pPr>
            <a:r>
              <a:rPr lang="en-US" altLang="zh-CN" sz="3200" dirty="0"/>
              <a:t>‘A’+1, ‘a’-32, ’3’-</a:t>
            </a:r>
            <a:r>
              <a:rPr lang="zh-CN" altLang="en-US" sz="3200" dirty="0"/>
              <a:t>‘</a:t>
            </a:r>
            <a:r>
              <a:rPr lang="en-US" altLang="zh-CN" sz="3200" dirty="0"/>
              <a:t>2</a:t>
            </a:r>
            <a:r>
              <a:rPr lang="zh-CN" altLang="en-US" sz="3200" dirty="0"/>
              <a:t>’</a:t>
            </a:r>
            <a:r>
              <a:rPr lang="en-US" altLang="zh-CN" sz="3200" dirty="0"/>
              <a:t>, ‘0’+ 9</a:t>
            </a:r>
            <a:endParaRPr lang="en-US" altLang="zh-CN" sz="3200" dirty="0"/>
          </a:p>
        </p:txBody>
      </p:sp>
      <p:sp>
        <p:nvSpPr>
          <p:cNvPr id="103432" name="矩形 1"/>
          <p:cNvSpPr>
            <a:spLocks noChangeArrowheads="1"/>
          </p:cNvSpPr>
          <p:nvPr/>
        </p:nvSpPr>
        <p:spPr bwMode="auto">
          <a:xfrm>
            <a:off x="971550" y="4076700"/>
            <a:ext cx="7697788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0000CC"/>
              </a:buClr>
            </a:pPr>
            <a:r>
              <a:rPr lang="zh-CN" altLang="en-US" sz="2800">
                <a:solidFill>
                  <a:srgbClr val="C00000"/>
                </a:solidFill>
              </a:rPr>
              <a:t>表示方式和操作与整数相同， 但要注意范围！</a:t>
            </a:r>
            <a:endParaRPr lang="zh-CN" altLang="en-US" sz="2800">
              <a:solidFill>
                <a:srgbClr val="C00000"/>
              </a:solidFill>
            </a:endParaRPr>
          </a:p>
        </p:txBody>
      </p:sp>
      <p:sp>
        <p:nvSpPr>
          <p:cNvPr id="2" name="矩形 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584325" y="5568950"/>
            <a:ext cx="3429000" cy="523875"/>
          </a:xfrm>
          <a:prstGeom prst="rect">
            <a:avLst/>
          </a:prstGeom>
          <a:gradFill rotWithShape="1">
            <a:gsLst>
              <a:gs pos="0">
                <a:srgbClr val="556FB3"/>
              </a:gs>
              <a:gs pos="80000">
                <a:srgbClr val="7193EA"/>
              </a:gs>
              <a:gs pos="100000">
                <a:srgbClr val="6F92ED"/>
              </a:gs>
            </a:gsLst>
            <a:lin ang="16200000"/>
          </a:gradFill>
          <a:ln w="9525">
            <a:solidFill>
              <a:srgbClr val="7E99E0"/>
            </a:solidFill>
            <a:miter lim="800000"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wrap="none">
            <a:spAutoFit/>
          </a:bodyPr>
          <a:lstStyle/>
          <a:p>
            <a:pPr marL="609600" indent="-609600"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dirty="0" err="1">
                <a:solidFill>
                  <a:schemeClr val="lt1"/>
                </a:solidFill>
                <a:latin typeface="Times New Roman" panose="02020603050405020304" charset="0"/>
                <a:ea typeface="+mn-ea"/>
                <a:cs typeface="+mn-cs"/>
              </a:rPr>
              <a:t>getchar</a:t>
            </a:r>
            <a:r>
              <a:rPr lang="en-US" altLang="zh-CN" sz="2800" dirty="0">
                <a:solidFill>
                  <a:schemeClr val="lt1"/>
                </a:solidFill>
                <a:latin typeface="Times New Roman" panose="02020603050405020304" charset="0"/>
                <a:ea typeface="+mn-ea"/>
                <a:cs typeface="+mn-cs"/>
              </a:rPr>
              <a:t>( ), </a:t>
            </a:r>
            <a:r>
              <a:rPr lang="en-US" altLang="zh-CN" sz="2800" dirty="0" err="1">
                <a:solidFill>
                  <a:schemeClr val="lt1"/>
                </a:solidFill>
                <a:latin typeface="Times New Roman" panose="02020603050405020304" charset="0"/>
                <a:ea typeface="+mn-ea"/>
                <a:cs typeface="+mn-cs"/>
              </a:rPr>
              <a:t>putchar</a:t>
            </a:r>
            <a:r>
              <a:rPr lang="en-US" altLang="zh-CN" sz="2800" dirty="0">
                <a:solidFill>
                  <a:schemeClr val="lt1"/>
                </a:solidFill>
                <a:latin typeface="Times New Roman" panose="02020603050405020304" charset="0"/>
                <a:ea typeface="+mn-ea"/>
                <a:cs typeface="+mn-cs"/>
              </a:rPr>
              <a:t>();</a:t>
            </a:r>
            <a:endParaRPr lang="en-US" altLang="zh-CN" sz="2800" dirty="0">
              <a:solidFill>
                <a:schemeClr val="lt1"/>
              </a:solidFill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108075" y="4964975"/>
            <a:ext cx="6633547" cy="1200329"/>
          </a:xfrm>
          <a:prstGeom prst="rect">
            <a:avLst/>
          </a:prstGeom>
          <a:solidFill>
            <a:srgbClr val="CCFFFF"/>
          </a:solidFill>
          <a:ln w="9525">
            <a:solidFill>
              <a:srgbClr val="99CC00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buFontTx/>
              <a:buChar char="•"/>
              <a:defRPr/>
            </a:pPr>
            <a:r>
              <a:rPr kumimoji="1" lang="zh-CN" altLang="en-US" sz="2400" dirty="0">
                <a:latin typeface="Times New Roman" panose="02020603050405020304" charset="0"/>
              </a:rPr>
              <a:t>有符号的</a:t>
            </a:r>
            <a:r>
              <a:rPr kumimoji="1" lang="en-US" altLang="zh-CN" sz="2400" dirty="0">
                <a:latin typeface="Times New Roman" panose="02020603050405020304" charset="0"/>
              </a:rPr>
              <a:t>char</a:t>
            </a:r>
            <a:r>
              <a:rPr kumimoji="1" lang="zh-CN" altLang="en-US" sz="2400" dirty="0">
                <a:latin typeface="Times New Roman" panose="02020603050405020304" charset="0"/>
              </a:rPr>
              <a:t>型数据的字面值在</a:t>
            </a:r>
            <a:r>
              <a:rPr kumimoji="1" lang="en-US" altLang="zh-CN" sz="2400" dirty="0">
                <a:latin typeface="Times New Roman" panose="02020603050405020304" charset="0"/>
              </a:rPr>
              <a:t>-128</a:t>
            </a:r>
            <a:r>
              <a:rPr kumimoji="1" lang="zh-CN" altLang="en-US" sz="2400" dirty="0">
                <a:latin typeface="Times New Roman" panose="02020603050405020304" charset="0"/>
              </a:rPr>
              <a:t>到</a:t>
            </a:r>
            <a:r>
              <a:rPr kumimoji="1" lang="en-US" altLang="zh-CN" sz="2400" dirty="0">
                <a:latin typeface="Times New Roman" panose="02020603050405020304" charset="0"/>
              </a:rPr>
              <a:t>127</a:t>
            </a:r>
            <a:r>
              <a:rPr kumimoji="1" lang="zh-CN" altLang="en-US" sz="2400" dirty="0">
                <a:latin typeface="Times New Roman" panose="02020603050405020304" charset="0"/>
              </a:rPr>
              <a:t>之间 </a:t>
            </a:r>
            <a:endParaRPr kumimoji="1" lang="zh-CN" altLang="en-US" sz="2400" dirty="0">
              <a:latin typeface="Times New Roman" panose="02020603050405020304" charset="0"/>
            </a:endParaRPr>
          </a:p>
          <a:p>
            <a:pPr eaLnBrk="0" hangingPunct="0">
              <a:buFontTx/>
              <a:buChar char="•"/>
              <a:defRPr/>
            </a:pPr>
            <a:r>
              <a:rPr kumimoji="1" lang="zh-CN" altLang="en-US" sz="2400" dirty="0">
                <a:latin typeface="Times New Roman" panose="02020603050405020304" charset="0"/>
              </a:rPr>
              <a:t> </a:t>
            </a:r>
            <a:r>
              <a:rPr kumimoji="1" lang="en-US" altLang="zh-CN" sz="2400" dirty="0">
                <a:latin typeface="Times New Roman" panose="02020603050405020304" charset="0"/>
              </a:rPr>
              <a:t>ASCII</a:t>
            </a:r>
            <a:r>
              <a:rPr kumimoji="1" lang="zh-CN" altLang="en-US" sz="2400" dirty="0">
                <a:latin typeface="Times New Roman" panose="02020603050405020304" charset="0"/>
              </a:rPr>
              <a:t>码</a:t>
            </a:r>
            <a:r>
              <a:rPr kumimoji="1" lang="en-US" altLang="zh-CN" sz="2400" dirty="0">
                <a:latin typeface="Times New Roman" panose="02020603050405020304" charset="0"/>
              </a:rPr>
              <a:t>0</a:t>
            </a:r>
            <a:r>
              <a:rPr kumimoji="1" lang="zh-CN" altLang="en-US" sz="2400" dirty="0">
                <a:latin typeface="Times New Roman" panose="02020603050405020304" charset="0"/>
              </a:rPr>
              <a:t>～</a:t>
            </a:r>
            <a:r>
              <a:rPr kumimoji="1" lang="en-US" altLang="zh-CN" sz="2400" dirty="0">
                <a:latin typeface="Times New Roman" panose="02020603050405020304" charset="0"/>
              </a:rPr>
              <a:t>32</a:t>
            </a:r>
            <a:r>
              <a:rPr kumimoji="1" lang="zh-CN" altLang="en-US" sz="2400" dirty="0">
                <a:latin typeface="Times New Roman" panose="02020603050405020304" charset="0"/>
              </a:rPr>
              <a:t>和</a:t>
            </a:r>
            <a:r>
              <a:rPr kumimoji="1" lang="en-US" altLang="zh-CN" sz="2400" dirty="0">
                <a:latin typeface="Times New Roman" panose="02020603050405020304" charset="0"/>
              </a:rPr>
              <a:t>127</a:t>
            </a:r>
            <a:r>
              <a:rPr kumimoji="1" lang="zh-CN" altLang="en-US" sz="2400" dirty="0">
                <a:latin typeface="Times New Roman" panose="02020603050405020304" charset="0"/>
              </a:rPr>
              <a:t>表示控制功能字符；</a:t>
            </a:r>
            <a:endParaRPr kumimoji="1" lang="zh-CN" altLang="en-US" sz="2400" dirty="0">
              <a:latin typeface="Times New Roman" panose="02020603050405020304" charset="0"/>
            </a:endParaRPr>
          </a:p>
          <a:p>
            <a:pPr eaLnBrk="0" hangingPunct="0">
              <a:buFontTx/>
              <a:buChar char="•"/>
              <a:defRPr/>
            </a:pPr>
            <a:r>
              <a:rPr kumimoji="1" lang="zh-CN" altLang="en-US" sz="2400" dirty="0">
                <a:latin typeface="Times New Roman" panose="02020603050405020304" charset="0"/>
              </a:rPr>
              <a:t> </a:t>
            </a:r>
            <a:r>
              <a:rPr kumimoji="1" lang="en-US" altLang="zh-CN" sz="2400" dirty="0">
                <a:latin typeface="Times New Roman" panose="02020603050405020304" charset="0"/>
              </a:rPr>
              <a:t>A</a:t>
            </a:r>
            <a:r>
              <a:rPr kumimoji="1" lang="zh-CN" altLang="en-US" sz="2400" dirty="0">
                <a:latin typeface="Times New Roman" panose="02020603050405020304" charset="0"/>
              </a:rPr>
              <a:t>～</a:t>
            </a:r>
            <a:r>
              <a:rPr kumimoji="1" lang="en-US" altLang="zh-CN" sz="2400" dirty="0">
                <a:latin typeface="Times New Roman" panose="02020603050405020304" charset="0"/>
              </a:rPr>
              <a:t>Z, </a:t>
            </a:r>
            <a:r>
              <a:rPr kumimoji="1" lang="en-US" altLang="zh-CN" sz="2400" dirty="0" err="1">
                <a:latin typeface="Times New Roman" panose="02020603050405020304" charset="0"/>
              </a:rPr>
              <a:t>a~z</a:t>
            </a:r>
            <a:r>
              <a:rPr kumimoji="1" lang="zh-CN" altLang="en-US" sz="2400" dirty="0">
                <a:latin typeface="Times New Roman" panose="02020603050405020304" charset="0"/>
              </a:rPr>
              <a:t>，</a:t>
            </a:r>
            <a:r>
              <a:rPr kumimoji="1" lang="en-US" altLang="zh-CN" sz="2400" dirty="0">
                <a:latin typeface="Times New Roman" panose="02020603050405020304" charset="0"/>
              </a:rPr>
              <a:t>0~9</a:t>
            </a:r>
            <a:r>
              <a:rPr kumimoji="1" lang="zh-CN" altLang="en-US" sz="2400" dirty="0">
                <a:latin typeface="Times New Roman" panose="02020603050405020304" charset="0"/>
              </a:rPr>
              <a:t>的码值范围？</a:t>
            </a:r>
            <a:endParaRPr kumimoji="1" lang="zh-CN" altLang="en-US" sz="2400" dirty="0">
              <a:latin typeface="Times New Roman" panose="02020603050405020304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5152571" y="1412776"/>
            <a:ext cx="3806846" cy="6492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400">
                <a:solidFill>
                  <a:srgbClr val="CC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int (4)</a:t>
            </a:r>
            <a:endParaRPr lang="en-US" altLang="zh-CN" sz="2400">
              <a:solidFill>
                <a:srgbClr val="CC00CC"/>
              </a:solidFill>
              <a:effectLst>
                <a:outerShdw blurRad="38100" dist="38100" dir="2700000" algn="tl">
                  <a:srgbClr val="DDDDDD"/>
                </a:outerShdw>
              </a:effectLst>
              <a:cs typeface="Times New Roman" panose="02020603050405020304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7904038" y="764704"/>
            <a:ext cx="1060450" cy="6492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2400" dirty="0">
                <a:solidFill>
                  <a:srgbClr val="CC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Times New Roman" panose="02020603050405020304" charset="0"/>
              </a:rPr>
              <a:t>char(1)</a:t>
            </a:r>
            <a:endParaRPr lang="en-US" altLang="zh-CN" sz="2400" dirty="0">
              <a:solidFill>
                <a:srgbClr val="CC00CC"/>
              </a:solidFill>
              <a:effectLst>
                <a:outerShdw blurRad="38100" dist="38100" dir="2700000" algn="tl">
                  <a:srgbClr val="DDDDDD"/>
                </a:outerShdw>
              </a:effectLst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>
                <a:latin typeface="Arial" panose="020B0604020202020204" pitchFamily="34" charset="0"/>
              </a:rPr>
              <a:t>C程序设计快速进阶大学教程</a:t>
            </a:r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5939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30D79086-61F6-304C-9EB5-5A45F56DABED}" type="slidenum">
              <a:rPr lang="en-US" altLang="zh-CN" sz="1400" smtClean="0">
                <a:latin typeface="Arial" panose="020B0604020202020204" pitchFamily="34" charset="0"/>
              </a:rPr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105475" name="矩形 1"/>
          <p:cNvSpPr>
            <a:spLocks noChangeArrowheads="1"/>
          </p:cNvSpPr>
          <p:nvPr/>
        </p:nvSpPr>
        <p:spPr bwMode="auto">
          <a:xfrm>
            <a:off x="1038225" y="765175"/>
            <a:ext cx="8135938" cy="612475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charset="0"/>
              </a:rPr>
              <a:t>了解</a:t>
            </a:r>
            <a:r>
              <a:rPr lang="en-US" altLang="zh-CN" sz="2800" dirty="0">
                <a:latin typeface="Times New Roman" panose="02020603050405020304" charset="0"/>
              </a:rPr>
              <a:t>ASCII</a:t>
            </a:r>
            <a:r>
              <a:rPr lang="zh-CN" altLang="en-US" sz="2800" dirty="0">
                <a:latin typeface="Times New Roman" panose="02020603050405020304" charset="0"/>
              </a:rPr>
              <a:t>码表规律，</a:t>
            </a:r>
            <a:r>
              <a:rPr lang="zh-CN" altLang="en-US" sz="2800" dirty="0">
                <a:latin typeface="Verdana" panose="020B0604030504040204" charset="0"/>
              </a:rPr>
              <a:t>编程实现大小写转换</a:t>
            </a:r>
            <a:endParaRPr lang="en-US" altLang="zh-CN" sz="2800" dirty="0">
              <a:latin typeface="Verdana" panose="020B0604030504040204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800" dirty="0">
                <a:latin typeface="Verdana" panose="020B0604030504040204" charset="0"/>
              </a:rPr>
              <a:t>1.</a:t>
            </a:r>
            <a:r>
              <a:rPr lang="zh-CN" altLang="en-US" sz="2800" dirty="0">
                <a:latin typeface="Verdana" panose="020B0604030504040204" charset="0"/>
              </a:rPr>
              <a:t>输入一个大写字母，输出显示其小写形式</a:t>
            </a:r>
            <a:endParaRPr lang="en-US" altLang="zh-CN" sz="2800" dirty="0">
              <a:latin typeface="Verdana" panose="020B0604030504040204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800" dirty="0">
                <a:latin typeface="Verdana" panose="020B0604030504040204" charset="0"/>
              </a:rPr>
              <a:t>2.</a:t>
            </a:r>
            <a:r>
              <a:rPr lang="zh-CN" altLang="en-US" sz="2800" dirty="0">
                <a:latin typeface="Verdana" panose="020B0604030504040204" charset="0"/>
              </a:rPr>
              <a:t>输入一个小写字母，将其转换为小写字母后输出</a:t>
            </a:r>
            <a:endParaRPr lang="zh-CN" altLang="en-US" sz="2800" dirty="0">
              <a:latin typeface="Verdana" panose="020B0604030504040204" charset="0"/>
            </a:endParaRPr>
          </a:p>
          <a:p>
            <a:pPr>
              <a:spcBef>
                <a:spcPct val="50000"/>
              </a:spcBef>
            </a:pPr>
            <a:endParaRPr lang="zh-CN" altLang="en-US" sz="2800" dirty="0">
              <a:latin typeface="Verdana" panose="020B0604030504040204" charset="0"/>
            </a:endParaRPr>
          </a:p>
          <a:p>
            <a:pPr>
              <a:spcBef>
                <a:spcPct val="50000"/>
              </a:spcBef>
            </a:pPr>
            <a:endParaRPr lang="zh-CN" altLang="en-US" sz="2800" dirty="0">
              <a:latin typeface="Verdana" panose="020B0604030504040204" charset="0"/>
            </a:endParaRPr>
          </a:p>
          <a:p>
            <a:pPr>
              <a:spcBef>
                <a:spcPct val="50000"/>
              </a:spcBef>
            </a:pPr>
            <a:endParaRPr lang="zh-CN" altLang="en-US" sz="2800" dirty="0">
              <a:latin typeface="Verdana" panose="020B0604030504040204" charset="0"/>
            </a:endParaRPr>
          </a:p>
          <a:p>
            <a:pPr>
              <a:spcBef>
                <a:spcPct val="50000"/>
              </a:spcBef>
            </a:pPr>
            <a:endParaRPr lang="zh-CN" altLang="en-US" sz="2800" dirty="0">
              <a:latin typeface="Verdana" panose="020B0604030504040204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800" dirty="0">
                <a:latin typeface="Verdana" panose="020B0604030504040204" charset="0"/>
              </a:rPr>
              <a:t>		</a:t>
            </a:r>
            <a:r>
              <a:rPr lang="zh-CN" altLang="zh-CN" sz="2400" dirty="0">
                <a:latin typeface="Verdana" panose="020B0604030504040204" charset="0"/>
              </a:rPr>
              <a:t>3</a:t>
            </a:r>
            <a:r>
              <a:rPr lang="en-US" altLang="zh-CN" sz="2400" dirty="0">
                <a:latin typeface="Verdana" panose="020B0604030504040204" charset="0"/>
              </a:rPr>
              <a:t>. </a:t>
            </a:r>
            <a:r>
              <a:rPr lang="zh-CN" altLang="en-US" sz="2400" dirty="0">
                <a:latin typeface="Verdana" panose="020B0604030504040204" charset="0"/>
              </a:rPr>
              <a:t>输入一个数字字符，将其转换为对应的数字			</a:t>
            </a:r>
            <a:r>
              <a:rPr lang="zh-CN" altLang="en-US" sz="2400" b="0" dirty="0">
                <a:latin typeface="Verdana" panose="020B0604030504040204" charset="0"/>
              </a:rPr>
              <a:t>例如</a:t>
            </a:r>
            <a:r>
              <a:rPr lang="en-US" altLang="zh-CN" sz="2400" b="0" dirty="0">
                <a:latin typeface="Verdana" panose="020B0604030504040204" charset="0"/>
              </a:rPr>
              <a:t> </a:t>
            </a:r>
            <a:r>
              <a:rPr lang="zh-CN" altLang="en-US" sz="2400" b="0" dirty="0">
                <a:latin typeface="Verdana" panose="020B0604030504040204" charset="0"/>
              </a:rPr>
              <a:t>‘</a:t>
            </a:r>
            <a:r>
              <a:rPr lang="en-US" altLang="zh-CN" sz="2400" b="0" dirty="0">
                <a:latin typeface="Verdana" panose="020B0604030504040204" charset="0"/>
              </a:rPr>
              <a:t>9</a:t>
            </a:r>
            <a:r>
              <a:rPr lang="zh-CN" altLang="en-US" sz="2400" b="0" dirty="0">
                <a:latin typeface="Verdana" panose="020B0604030504040204" charset="0"/>
              </a:rPr>
              <a:t>’变为</a:t>
            </a:r>
            <a:r>
              <a:rPr lang="en-US" altLang="zh-CN" sz="2400" b="0" dirty="0">
                <a:latin typeface="Verdana" panose="020B0604030504040204" charset="0"/>
              </a:rPr>
              <a:t> 9</a:t>
            </a:r>
            <a:endParaRPr lang="en-US" altLang="zh-CN" sz="2400" b="0" dirty="0">
              <a:latin typeface="Verdana" panose="020B0604030504040204" charset="0"/>
            </a:endParaRPr>
          </a:p>
          <a:p>
            <a:pPr>
              <a:spcBef>
                <a:spcPct val="50000"/>
              </a:spcBef>
            </a:pPr>
            <a:endParaRPr lang="zh-CN" altLang="en-US" sz="2800" dirty="0">
              <a:latin typeface="Verdana" panose="020B06040305040402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99792" y="2564904"/>
            <a:ext cx="6408712" cy="246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400" b="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anose="030F0702030302020204" charset="0"/>
                <a:cs typeface="Times New Roman" panose="02020603050405020304" charset="0"/>
              </a:rPr>
              <a:t>   char c1, c2;   </a:t>
            </a:r>
            <a:endParaRPr lang="en-US" altLang="zh-CN" sz="2400" b="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anose="030F0702030302020204" charset="0"/>
              <a:cs typeface="Times New Roman" panose="02020603050405020304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400" b="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anose="030F0702030302020204" charset="0"/>
                <a:cs typeface="Times New Roman" panose="02020603050405020304" charset="0"/>
              </a:rPr>
              <a:t>  </a:t>
            </a:r>
            <a:r>
              <a:rPr lang="en-US" altLang="zh-CN" sz="2400" b="0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anose="030F0702030302020204" charset="0"/>
                <a:cs typeface="Times New Roman" panose="02020603050405020304" charset="0"/>
              </a:rPr>
              <a:t> </a:t>
            </a:r>
            <a:r>
              <a:rPr lang="en-US" altLang="zh-CN" sz="2400" b="0" dirty="0" err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anose="030F0702030302020204" charset="0"/>
                <a:cs typeface="Times New Roman" panose="02020603050405020304" charset="0"/>
              </a:rPr>
              <a:t>scanf</a:t>
            </a:r>
            <a:r>
              <a:rPr lang="en-US" altLang="zh-CN" sz="2400" b="0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anose="030F0702030302020204" charset="0"/>
                <a:cs typeface="Times New Roman" panose="02020603050405020304" charset="0"/>
              </a:rPr>
              <a:t>(“%c%c”,&amp;c1, &amp;c2);</a:t>
            </a:r>
            <a:endParaRPr lang="en-US" altLang="zh-CN" sz="2400" b="0" dirty="0">
              <a:solidFill>
                <a:srgbClr val="FF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anose="030F0702030302020204" charset="0"/>
              <a:cs typeface="Times New Roman" panose="02020603050405020304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400" b="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anose="030F0702030302020204" charset="0"/>
                <a:cs typeface="Times New Roman" panose="02020603050405020304" charset="0"/>
              </a:rPr>
              <a:t>   </a:t>
            </a:r>
            <a:r>
              <a:rPr lang="en-US" altLang="zh-CN" sz="2400" b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anose="030F0702030302020204" charset="0"/>
                <a:cs typeface="Times New Roman" panose="02020603050405020304" charset="0"/>
              </a:rPr>
              <a:t>printf</a:t>
            </a:r>
            <a:r>
              <a:rPr lang="en-US" altLang="zh-CN" sz="2400" b="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anose="030F0702030302020204" charset="0"/>
                <a:cs typeface="Times New Roman" panose="02020603050405020304" charset="0"/>
              </a:rPr>
              <a:t>("%c %c\n", c1,c2);      </a:t>
            </a:r>
            <a:endParaRPr lang="en-US" altLang="zh-CN" sz="2400" b="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anose="030F0702030302020204" charset="0"/>
              <a:cs typeface="Times New Roman" panose="02020603050405020304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400" b="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anose="030F0702030302020204" charset="0"/>
                <a:cs typeface="Times New Roman" panose="02020603050405020304" charset="0"/>
              </a:rPr>
              <a:t>   </a:t>
            </a:r>
            <a:r>
              <a:rPr lang="en-US" altLang="zh-CN" sz="2400" b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anose="030F0702030302020204" charset="0"/>
                <a:cs typeface="Times New Roman" panose="02020603050405020304" charset="0"/>
              </a:rPr>
              <a:t>printf</a:t>
            </a:r>
            <a:r>
              <a:rPr lang="en-US" altLang="zh-CN" sz="2400" b="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anose="030F0702030302020204" charset="0"/>
                <a:cs typeface="Times New Roman" panose="02020603050405020304" charset="0"/>
              </a:rPr>
              <a:t>("%d %d\n",c1,c2);      </a:t>
            </a:r>
            <a:endParaRPr lang="en-US" altLang="zh-CN" sz="2400" b="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anose="030F0702030302020204" charset="0"/>
              <a:cs typeface="Times New Roman" panose="02020603050405020304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400" b="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anose="030F0702030302020204" charset="0"/>
                <a:cs typeface="Times New Roman" panose="02020603050405020304" charset="0"/>
              </a:rPr>
              <a:t>   </a:t>
            </a:r>
            <a:r>
              <a:rPr lang="en-US" altLang="zh-CN" sz="2400" b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anose="030F0702030302020204" charset="0"/>
                <a:cs typeface="Times New Roman" panose="02020603050405020304" charset="0"/>
              </a:rPr>
              <a:t>printf</a:t>
            </a:r>
            <a:r>
              <a:rPr lang="en-US" altLang="zh-CN" sz="2400" b="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anose="030F0702030302020204" charset="0"/>
                <a:cs typeface="Times New Roman" panose="02020603050405020304" charset="0"/>
              </a:rPr>
              <a:t>(“%c %d\n”,c1-32, c1-32); </a:t>
            </a:r>
            <a:endParaRPr lang="en-US" altLang="zh-CN" sz="2400" b="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anose="030F0702030302020204" charset="0"/>
              <a:cs typeface="Times New Roman" panose="02020603050405020304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400" b="0" dirty="0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anose="030F0702030302020204" charset="0"/>
                <a:cs typeface="Times New Roman" panose="02020603050405020304" charset="0"/>
              </a:rPr>
              <a:t>   c2 =  c2 + ? ; </a:t>
            </a:r>
            <a:endParaRPr lang="en-US" altLang="zh-CN" sz="2400" b="0" dirty="0">
              <a:solidFill>
                <a:srgbClr val="0000CC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anose="030F0702030302020204" charset="0"/>
              <a:cs typeface="Times New Roman" panose="02020603050405020304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400" b="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anose="030F0702030302020204" charset="0"/>
                <a:cs typeface="Times New Roman" panose="02020603050405020304" charset="0"/>
              </a:rPr>
              <a:t>   </a:t>
            </a:r>
            <a:r>
              <a:rPr lang="en-US" altLang="zh-CN" sz="2400" b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anose="030F0702030302020204" charset="0"/>
                <a:cs typeface="Times New Roman" panose="02020603050405020304" charset="0"/>
              </a:rPr>
              <a:t>printf</a:t>
            </a:r>
            <a:r>
              <a:rPr lang="en-US" altLang="zh-CN" sz="2400" b="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anose="030F0702030302020204" charset="0"/>
                <a:cs typeface="Times New Roman" panose="02020603050405020304" charset="0"/>
              </a:rPr>
              <a:t>(”%c %d\n",c2 , c2);  </a:t>
            </a:r>
            <a:endParaRPr lang="en-US" altLang="zh-CN" sz="2400" b="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anose="030F0702030302020204" charset="0"/>
              <a:cs typeface="Times New Roman" panose="02020603050405020304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400" b="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anose="030F0702030302020204" charset="0"/>
                <a:cs typeface="Times New Roman" panose="02020603050405020304" charset="0"/>
              </a:rPr>
              <a:t>  </a:t>
            </a:r>
            <a:endParaRPr lang="en-US" altLang="zh-CN" sz="2400" b="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anose="030F07020303020202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 b="0">
                <a:solidFill>
                  <a:schemeClr val="tx1"/>
                </a:solidFill>
              </a:rPr>
              <a:t>C程序设计快速进阶大学教程</a:t>
            </a:r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60419" name="日期占位符 2"/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FA2D1256-0073-A64C-81AD-3D96D62EDCB0}" type="datetime1">
              <a:rPr lang="zh-CN" altLang="en-US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5F5309BD-4B5F-BB44-9C00-3A4ABCDB40CF}" type="slidenum">
              <a:rPr lang="en-US" altLang="zh-CN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107524" name="Rectangle 2"/>
          <p:cNvSpPr>
            <a:spLocks noChangeArrowheads="1"/>
          </p:cNvSpPr>
          <p:nvPr/>
        </p:nvSpPr>
        <p:spPr bwMode="auto">
          <a:xfrm>
            <a:off x="611188" y="836613"/>
            <a:ext cx="8137525" cy="5256212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609600" indent="-609600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None/>
            </a:pPr>
            <a:r>
              <a:rPr kumimoji="1" lang="en-US" altLang="zh-CN" sz="3200">
                <a:solidFill>
                  <a:srgbClr val="0000CC"/>
                </a:solidFill>
              </a:rPr>
              <a:t>3. </a:t>
            </a:r>
            <a:r>
              <a:rPr kumimoji="1" lang="zh-CN" altLang="en-US" sz="3200">
                <a:solidFill>
                  <a:srgbClr val="0000CC"/>
                </a:solidFill>
              </a:rPr>
              <a:t>字符串常量</a:t>
            </a:r>
            <a:endParaRPr kumimoji="1" lang="zh-CN" altLang="en-US" sz="3200">
              <a:solidFill>
                <a:srgbClr val="0000CC"/>
              </a:solidFill>
            </a:endParaRPr>
          </a:p>
          <a:p>
            <a:pPr marL="609600" indent="-609600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Char char="Ø"/>
            </a:pPr>
            <a:r>
              <a:rPr lang="zh-CN" altLang="en-US" sz="3200">
                <a:latin typeface="Times New Roman" panose="02020603050405020304" charset="0"/>
              </a:rPr>
              <a:t>用双引号引起的多个字符为字符串常量 </a:t>
            </a:r>
            <a:r>
              <a:rPr lang="zh-CN" altLang="en-US" sz="3200">
                <a:solidFill>
                  <a:srgbClr val="0000CC"/>
                </a:solidFill>
              </a:rPr>
              <a:t> </a:t>
            </a:r>
            <a:endParaRPr lang="zh-CN" altLang="en-US" sz="3200">
              <a:solidFill>
                <a:srgbClr val="0000CC"/>
              </a:solidFill>
            </a:endParaRPr>
          </a:p>
          <a:p>
            <a:pPr marL="609600" indent="-609600" algn="just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</a:pPr>
            <a:r>
              <a:rPr lang="zh-CN" altLang="en-US" sz="3000" b="0">
                <a:solidFill>
                  <a:srgbClr val="0000CC"/>
                </a:solidFill>
                <a:latin typeface="Times New Roman" panose="02020603050405020304" charset="0"/>
              </a:rPr>
              <a:t>       </a:t>
            </a:r>
            <a:r>
              <a:rPr lang="zh-CN" altLang="en-US" sz="2600" b="0">
                <a:latin typeface="Times New Roman" panose="02020603050405020304" charset="0"/>
                <a:ea typeface="楷体_GB2312" charset="0"/>
                <a:cs typeface="楷体_GB2312" charset="0"/>
              </a:rPr>
              <a:t>“</a:t>
            </a:r>
            <a:r>
              <a:rPr lang="en-US" altLang="zh-CN" sz="2600" b="0">
                <a:latin typeface="Times New Roman" panose="02020603050405020304" charset="0"/>
                <a:ea typeface="楷体_GB2312" charset="0"/>
                <a:cs typeface="楷体_GB2312" charset="0"/>
              </a:rPr>
              <a:t>How do you do.”, “CHINA”</a:t>
            </a:r>
            <a:r>
              <a:rPr lang="zh-CN" altLang="en-US" sz="2600" b="0">
                <a:latin typeface="Times New Roman" panose="02020603050405020304" charset="0"/>
                <a:ea typeface="楷体_GB2312" charset="0"/>
                <a:cs typeface="楷体_GB2312" charset="0"/>
              </a:rPr>
              <a:t>， “</a:t>
            </a:r>
            <a:r>
              <a:rPr lang="en-US" altLang="zh-CN" sz="2600" b="0">
                <a:latin typeface="Times New Roman" panose="02020603050405020304" charset="0"/>
                <a:ea typeface="楷体_GB2312" charset="0"/>
                <a:cs typeface="楷体_GB2312" charset="0"/>
              </a:rPr>
              <a:t>$123.45”</a:t>
            </a:r>
            <a:endParaRPr lang="en-US" altLang="zh-CN" sz="2600" b="0">
              <a:latin typeface="Times New Roman" panose="02020603050405020304" charset="0"/>
            </a:endParaRPr>
          </a:p>
          <a:p>
            <a:pPr marL="609600" indent="-609600"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Char char="Ø"/>
            </a:pPr>
            <a:r>
              <a:rPr lang="zh-CN" altLang="en-US" sz="3000">
                <a:latin typeface="Times New Roman" panose="02020603050405020304" charset="0"/>
              </a:rPr>
              <a:t>在每一个字符串常量的结尾加一个 “字符串结束标志’ </a:t>
            </a:r>
            <a:r>
              <a:rPr lang="en-US" altLang="zh-CN" sz="3000">
                <a:latin typeface="Times New Roman" panose="02020603050405020304" charset="0"/>
              </a:rPr>
              <a:t>\</a:t>
            </a:r>
            <a:r>
              <a:rPr lang="zh-CN" altLang="en-US" sz="3000">
                <a:latin typeface="Times New Roman" panose="02020603050405020304" charset="0"/>
              </a:rPr>
              <a:t>０。</a:t>
            </a:r>
            <a:endParaRPr lang="zh-CN" altLang="en-US" sz="3000">
              <a:latin typeface="Times New Roman" panose="02020603050405020304" charset="0"/>
            </a:endParaRPr>
          </a:p>
          <a:p>
            <a:pPr marL="609600" indent="-609600" algn="just">
              <a:lnSpc>
                <a:spcPct val="12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Char char="Ø"/>
            </a:pPr>
            <a:r>
              <a:rPr lang="zh-CN" altLang="en-US" sz="3200"/>
              <a:t>输出输出格式：</a:t>
            </a:r>
            <a:r>
              <a:rPr lang="en-US" altLang="zh-CN" sz="3200">
                <a:latin typeface="Times New Roman" panose="02020603050405020304" charset="0"/>
              </a:rPr>
              <a:t>%s</a:t>
            </a:r>
            <a:endParaRPr lang="en-US" altLang="zh-CN" sz="2800">
              <a:latin typeface="Times New Roman" panose="02020603050405020304" charset="0"/>
            </a:endParaRPr>
          </a:p>
          <a:p>
            <a:pPr marL="609600" indent="-609600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endParaRPr lang="en-US" altLang="zh-CN" sz="3000">
              <a:latin typeface="Times New Roman" panose="02020603050405020304" charset="0"/>
            </a:endParaRPr>
          </a:p>
          <a:p>
            <a:pPr marL="609600" indent="-609600"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None/>
            </a:pPr>
            <a:r>
              <a:rPr lang="en-US" altLang="zh-CN" sz="3000">
                <a:latin typeface="Times New Roman" panose="02020603050405020304" charset="0"/>
              </a:rPr>
              <a:t> </a:t>
            </a:r>
            <a:endParaRPr lang="en-US" altLang="zh-CN" sz="2800">
              <a:latin typeface="Times New Roman" panose="02020603050405020304" charset="0"/>
            </a:endParaRP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Blip>
                <a:blip r:embed="rId1"/>
              </a:buBlip>
            </a:pPr>
            <a:endParaRPr lang="en-US" altLang="zh-CN" sz="2800">
              <a:latin typeface="Times New Roman" panose="02020603050405020304" charset="0"/>
            </a:endParaRPr>
          </a:p>
          <a:p>
            <a:pPr marL="609600" indent="-609600" algn="just">
              <a:spcBef>
                <a:spcPct val="20000"/>
              </a:spcBef>
              <a:buClr>
                <a:srgbClr val="0000CC"/>
              </a:buClr>
              <a:buFontTx/>
              <a:buChar char="•"/>
            </a:pPr>
            <a:endParaRPr lang="en-US" altLang="zh-CN" sz="2100">
              <a:latin typeface="Times New Roman" panose="02020603050405020304" charset="0"/>
            </a:endParaRPr>
          </a:p>
          <a:p>
            <a:pPr marL="609600" indent="-609600" algn="just">
              <a:spcBef>
                <a:spcPct val="20000"/>
              </a:spcBef>
              <a:buClr>
                <a:srgbClr val="0000CC"/>
              </a:buClr>
            </a:pPr>
            <a:r>
              <a:rPr lang="en-US" altLang="zh-CN" sz="2500">
                <a:latin typeface="Times New Roman" panose="02020603050405020304" charset="0"/>
              </a:rPr>
              <a:t> </a:t>
            </a:r>
            <a:endParaRPr lang="en-US" altLang="zh-CN" sz="2500">
              <a:latin typeface="Times New Roman" panose="02020603050405020304" charset="0"/>
            </a:endParaRPr>
          </a:p>
        </p:txBody>
      </p:sp>
      <p:sp>
        <p:nvSpPr>
          <p:cNvPr id="60422" name="Rectangle 3"/>
          <p:cNvSpPr>
            <a:spLocks noChangeArrowheads="1"/>
          </p:cNvSpPr>
          <p:nvPr/>
        </p:nvSpPr>
        <p:spPr bwMode="gray">
          <a:xfrm>
            <a:off x="395288" y="188913"/>
            <a:ext cx="827405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4000">
                <a:solidFill>
                  <a:srgbClr val="CC3300"/>
                </a:solidFill>
              </a:rPr>
              <a:t>5.2.6 </a:t>
            </a:r>
            <a:r>
              <a:rPr lang="zh-CN" altLang="en-US" sz="4000">
                <a:solidFill>
                  <a:srgbClr val="CC3300"/>
                </a:solidFill>
              </a:rPr>
              <a:t>字符型数据 </a:t>
            </a:r>
            <a:endParaRPr lang="zh-CN" altLang="en-US" sz="4000">
              <a:solidFill>
                <a:srgbClr val="CC3300"/>
              </a:solidFill>
            </a:endParaRPr>
          </a:p>
        </p:txBody>
      </p:sp>
      <p:graphicFrame>
        <p:nvGraphicFramePr>
          <p:cNvPr id="1063962" name="Group 26"/>
          <p:cNvGraphicFramePr>
            <a:graphicFrameLocks noGrp="1"/>
          </p:cNvGraphicFramePr>
          <p:nvPr/>
        </p:nvGraphicFramePr>
        <p:xfrm>
          <a:off x="1908175" y="4652963"/>
          <a:ext cx="4535488" cy="593786"/>
        </p:xfrm>
        <a:graphic>
          <a:graphicData uri="http://schemas.openxmlformats.org/drawingml/2006/table">
            <a:tbl>
              <a:tblPr/>
              <a:tblGrid>
                <a:gridCol w="755650"/>
                <a:gridCol w="755650"/>
                <a:gridCol w="757238"/>
                <a:gridCol w="755650"/>
                <a:gridCol w="755650"/>
                <a:gridCol w="755650"/>
              </a:tblGrid>
              <a:tr h="593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3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H</a:t>
                      </a:r>
                      <a:endParaRPr kumimoji="0" lang="en-US" altLang="zh-CN" sz="33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433" marB="45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3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e</a:t>
                      </a:r>
                      <a:endParaRPr kumimoji="0" lang="en-US" altLang="zh-CN" sz="33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433" marB="45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3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l</a:t>
                      </a:r>
                      <a:endParaRPr kumimoji="0" lang="en-US" altLang="zh-CN" sz="33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433" marB="45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3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l</a:t>
                      </a:r>
                      <a:endParaRPr kumimoji="0" lang="en-US" altLang="zh-CN" sz="33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433" marB="45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3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o</a:t>
                      </a:r>
                      <a:endParaRPr kumimoji="0" lang="en-US" altLang="zh-CN" sz="33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433" marB="45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3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\0</a:t>
                      </a:r>
                      <a:endParaRPr kumimoji="0" lang="en-US" altLang="zh-CN" sz="33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T="45433" marB="45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063960" name="Rectangle 24"/>
          <p:cNvSpPr>
            <a:spLocks noChangeArrowheads="1"/>
          </p:cNvSpPr>
          <p:nvPr/>
        </p:nvSpPr>
        <p:spPr bwMode="auto">
          <a:xfrm>
            <a:off x="1835150" y="5668963"/>
            <a:ext cx="20240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>
                <a:solidFill>
                  <a:srgbClr val="CC3300"/>
                </a:solidFill>
                <a:latin typeface="Times New Roman" panose="02020603050405020304" charset="0"/>
              </a:rPr>
              <a:t>char c = “a” ; </a:t>
            </a:r>
            <a:endParaRPr lang="en-US" altLang="zh-CN" sz="2400">
              <a:solidFill>
                <a:srgbClr val="CC3300"/>
              </a:solidFill>
              <a:latin typeface="Times New Roman" panose="02020603050405020304" charset="0"/>
            </a:endParaRPr>
          </a:p>
        </p:txBody>
      </p:sp>
      <p:pic>
        <p:nvPicPr>
          <p:cNvPr id="107543" name="Picture 25" descr="20071202210805297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5734050"/>
            <a:ext cx="9525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544" name="Picture 2" descr="D:\ppt\ppt模板\PPT动画素材之动画按钮--PPT素材，PPT背景，PPT图片.files\20071202210749655.gif">
            <a:hlinkClick r:id="rId3" action="ppaction://hlinksldjump"/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6381750"/>
            <a:ext cx="714376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63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63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63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6396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639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6396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639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6396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639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6396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6396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396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>
                <a:latin typeface="Arial" panose="020B0604020202020204" pitchFamily="34" charset="0"/>
              </a:rPr>
              <a:t>C程序设计快速进阶大学教程</a:t>
            </a:r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5939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30D79086-61F6-304C-9EB5-5A45F56DABED}" type="slidenum">
              <a:rPr lang="en-US" altLang="zh-CN" sz="1400" smtClean="0">
                <a:latin typeface="Arial" panose="020B0604020202020204" pitchFamily="34" charset="0"/>
              </a:rPr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105476" name="矩形 1"/>
          <p:cNvSpPr>
            <a:spLocks noChangeArrowheads="1"/>
          </p:cNvSpPr>
          <p:nvPr/>
        </p:nvSpPr>
        <p:spPr bwMode="auto">
          <a:xfrm>
            <a:off x="827585" y="764704"/>
            <a:ext cx="8563158" cy="181588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endParaRPr lang="en-US" altLang="zh-CN" sz="2800" dirty="0">
              <a:solidFill>
                <a:srgbClr val="000000"/>
              </a:solidFill>
            </a:endParaRPr>
          </a:p>
          <a:p>
            <a:r>
              <a:rPr lang="en-US" altLang="zh-CN" sz="2800" dirty="0">
                <a:solidFill>
                  <a:srgbClr val="0000CC"/>
                </a:solidFill>
              </a:rPr>
              <a:t>4. [</a:t>
            </a:r>
            <a:r>
              <a:rPr lang="zh-CN" altLang="en-US" sz="2800" dirty="0">
                <a:solidFill>
                  <a:srgbClr val="0000CC"/>
                </a:solidFill>
              </a:rPr>
              <a:t>选做</a:t>
            </a:r>
            <a:r>
              <a:rPr lang="en-US" altLang="zh-CN" sz="2800" dirty="0">
                <a:solidFill>
                  <a:srgbClr val="0000CC"/>
                </a:solidFill>
              </a:rPr>
              <a:t>]</a:t>
            </a:r>
            <a:r>
              <a:rPr lang="zh-CN" altLang="en-US" sz="2800" dirty="0">
                <a:solidFill>
                  <a:srgbClr val="0000CC"/>
                </a:solidFill>
              </a:rPr>
              <a:t>将字符串译成密码</a:t>
            </a:r>
            <a:r>
              <a:rPr lang="zh-CN" altLang="en-US" sz="2800" dirty="0"/>
              <a:t>，</a:t>
            </a:r>
            <a:endParaRPr lang="en-US" altLang="zh-CN" sz="2800" dirty="0"/>
          </a:p>
          <a:p>
            <a:r>
              <a:rPr lang="zh-CN" altLang="en-US" sz="2800" dirty="0"/>
              <a:t>密码规律：</a:t>
            </a:r>
            <a:r>
              <a:rPr lang="zh-CN" altLang="en-US" sz="2400" dirty="0"/>
              <a:t>用原来的字母后面的第</a:t>
            </a:r>
            <a:r>
              <a:rPr lang="en-US" altLang="zh-CN" sz="2400" dirty="0"/>
              <a:t>4</a:t>
            </a:r>
            <a:r>
              <a:rPr lang="zh-CN" altLang="en-US" sz="2400" dirty="0"/>
              <a:t>个字母代替原来的字母，</a:t>
            </a:r>
            <a:endParaRPr lang="en-US" altLang="zh-CN" sz="2800" dirty="0"/>
          </a:p>
          <a:p>
            <a:r>
              <a:rPr lang="zh-CN" altLang="en-US" sz="2800" dirty="0"/>
              <a:t>编写一个程序，输出经过加密运算后的密码。</a:t>
            </a:r>
            <a:endParaRPr lang="zh-CN" altLang="en-US" sz="2800" dirty="0"/>
          </a:p>
        </p:txBody>
      </p:sp>
      <p:pic>
        <p:nvPicPr>
          <p:cNvPr id="6" name="图片 5"/>
          <p:cNvPicPr/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789040"/>
            <a:ext cx="5270500" cy="2775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 b="0">
                <a:solidFill>
                  <a:schemeClr val="tx1"/>
                </a:solidFill>
              </a:rPr>
              <a:t>C程序设计快速进阶大学教程</a:t>
            </a:r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61443" name="日期占位符 2"/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8DCA003A-9F2C-FC4A-BAC3-C9428D02830B}" type="datetime1">
              <a:rPr lang="zh-CN" altLang="en-US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96819495-7CD8-6944-A9A5-1473AA786E54}" type="slidenum">
              <a:rPr lang="en-US" altLang="zh-CN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61445" name="Rectangle 3"/>
          <p:cNvSpPr>
            <a:spLocks noChangeArrowheads="1"/>
          </p:cNvSpPr>
          <p:nvPr/>
        </p:nvSpPr>
        <p:spPr bwMode="gray">
          <a:xfrm>
            <a:off x="395288" y="188913"/>
            <a:ext cx="827405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4000">
                <a:solidFill>
                  <a:srgbClr val="CC3300"/>
                </a:solidFill>
              </a:rPr>
              <a:t>5.3 </a:t>
            </a:r>
            <a:r>
              <a:rPr lang="zh-CN" altLang="en-US" sz="4000">
                <a:solidFill>
                  <a:srgbClr val="CC3300"/>
                </a:solidFill>
              </a:rPr>
              <a:t>输入与输出</a:t>
            </a:r>
            <a:endParaRPr lang="zh-CN" altLang="en-US" sz="4000">
              <a:solidFill>
                <a:srgbClr val="CC3300"/>
              </a:solidFill>
            </a:endParaRPr>
          </a:p>
        </p:txBody>
      </p:sp>
      <p:graphicFrame>
        <p:nvGraphicFramePr>
          <p:cNvPr id="7" name="图示 6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109574" name="Picture 2" descr="D:\ppt\ppt模板\PPT动画素材之动画按钮--PPT素材，PPT背景，PPT图片.files\20071202210758308.gif">
            <a:hlinkClick r:id="rId6" action="ppaction://hlinksldjump"/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3" y="6453188"/>
            <a:ext cx="571500" cy="2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5940425" y="1773238"/>
            <a:ext cx="1439863" cy="4619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400" dirty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区分</a:t>
            </a:r>
            <a:r>
              <a:rPr kumimoji="1" lang="en-US" altLang="zh-CN" sz="2400" dirty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IO </a:t>
            </a:r>
            <a:endParaRPr kumimoji="1" lang="zh-CN" altLang="en-US" sz="2400" dirty="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867400" y="2781300"/>
            <a:ext cx="2017713" cy="13223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000" dirty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掌握各种基本类型数据的输出与输入格式；</a:t>
            </a:r>
            <a:endParaRPr kumimoji="1" lang="zh-CN" altLang="en-US" sz="2000" dirty="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>
              <a:defRPr/>
            </a:pPr>
            <a:r>
              <a:rPr kumimoji="1" lang="zh-CN" altLang="en-US" sz="2000" dirty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小心输入陷阱！</a:t>
            </a:r>
            <a:endParaRPr kumimoji="1" lang="zh-CN" altLang="en-US" sz="2000" dirty="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011863" y="4622800"/>
            <a:ext cx="1439862" cy="461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400" dirty="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字符专用</a:t>
            </a:r>
            <a:endParaRPr kumimoji="1" lang="zh-CN" altLang="en-US" sz="2400" dirty="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 b="0">
                <a:solidFill>
                  <a:schemeClr val="tx1"/>
                </a:solidFill>
              </a:rPr>
              <a:t>C程序设计快速进阶大学教程</a:t>
            </a:r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24579" name="日期占位符 4"/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466D5014-302A-7042-912E-747C0E45E8A8}" type="datetime1">
              <a:rPr lang="zh-CN" altLang="en-US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2458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9C6BEC65-B164-3646-ADBA-B46197EDAA6B}" type="slidenum">
              <a:rPr lang="en-US" altLang="zh-CN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latin typeface="Arial" panose="020B0604020202020204" pitchFamily="34" charset="0"/>
              </a:rPr>
              <a:t>5.1 C </a:t>
            </a:r>
            <a:r>
              <a:rPr lang="zh-CN" altLang="en-US">
                <a:latin typeface="Arial" panose="020B0604020202020204" pitchFamily="34" charset="0"/>
              </a:rPr>
              <a:t>语言要素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836613"/>
            <a:ext cx="8388350" cy="587692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charset="0"/>
              <a:buChar char="Ø"/>
              <a:defRPr/>
            </a:pPr>
            <a:r>
              <a:rPr lang="zh-CN" altLang="en-US" sz="3600" dirty="0">
                <a:latin typeface="Arial" panose="020B0604020202020204" pitchFamily="34" charset="0"/>
              </a:rPr>
              <a:t>关键字 </a:t>
            </a:r>
            <a:r>
              <a:rPr lang="en-US" altLang="zh-CN" sz="3600" dirty="0">
                <a:latin typeface="Times New Roman" panose="02020603050405020304" charset="0"/>
              </a:rPr>
              <a:t>keyword</a:t>
            </a:r>
            <a:endParaRPr lang="zh-CN" altLang="en-US" sz="3600" dirty="0">
              <a:latin typeface="Arial" panose="020B0604020202020204" pitchFamily="34" charset="0"/>
            </a:endParaRPr>
          </a:p>
          <a:p>
            <a:pPr eaLnBrk="1" hangingPunct="1">
              <a:buFont typeface="Wingdings" panose="05000000000000000000" charset="0"/>
              <a:buChar char="Ð"/>
              <a:defRPr/>
            </a:pPr>
            <a:r>
              <a:rPr lang="zh-CN" sz="2400" dirty="0">
                <a:solidFill>
                  <a:schemeClr val="tx1"/>
                </a:solidFill>
                <a:latin typeface="Times New Roman" panose="02020603050405020304" charset="0"/>
              </a:rPr>
              <a:t>关键字是具有特定意义的字符串，也称保留字。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pPr marL="0" indent="0" eaLnBrk="1" hangingPunct="1">
              <a:defRPr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charset="0"/>
              </a:rPr>
              <a:t>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charset="0"/>
              </a:rPr>
              <a:t>都有固定的含义，不能改变其含义，而且必须是小写。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pPr eaLnBrk="1" hangingPunct="1">
              <a:buFont typeface="Wingdings" panose="05000000000000000000" charset="0"/>
              <a:buChar char="Ð"/>
              <a:defRPr/>
            </a:pPr>
            <a:endParaRPr lang="zh-CN" altLang="en-US" sz="800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pPr eaLnBrk="1" hangingPunct="1">
              <a:buFont typeface="Wingdings" panose="05000000000000000000" charset="0"/>
              <a:buChar char="Ð"/>
              <a:defRPr/>
            </a:pPr>
            <a:endParaRPr lang="zh-CN" altLang="en-US" sz="2400" b="0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pPr eaLnBrk="1" hangingPunct="1">
              <a:buFont typeface="Wingdings" panose="05000000000000000000" charset="0"/>
              <a:buChar char="Ð"/>
              <a:defRPr/>
            </a:pPr>
            <a:endParaRPr lang="zh-CN" altLang="en-US" sz="2400" b="0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pPr eaLnBrk="1" hangingPunct="1">
              <a:buFont typeface="Wingdings" panose="05000000000000000000" charset="0"/>
              <a:buChar char="Ð"/>
              <a:defRPr/>
            </a:pPr>
            <a:endParaRPr lang="zh-CN" altLang="en-US" sz="2400" b="0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pPr eaLnBrk="1" hangingPunct="1">
              <a:buFont typeface="Wingdings" panose="05000000000000000000" charset="0"/>
              <a:buChar char="Ð"/>
              <a:defRPr/>
            </a:pPr>
            <a:endParaRPr lang="zh-CN" altLang="en-US" sz="2400" b="0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pPr eaLnBrk="1" hangingPunct="1">
              <a:buFont typeface="Wingdings" panose="05000000000000000000" charset="0"/>
              <a:buChar char="Ð"/>
              <a:defRPr/>
            </a:pPr>
            <a:endParaRPr lang="zh-CN" altLang="en-US" sz="2400" b="0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pPr eaLnBrk="1" hangingPunct="1">
              <a:buFont typeface="Wingdings" panose="05000000000000000000" charset="0"/>
              <a:buChar char="Ð"/>
              <a:defRPr/>
            </a:pPr>
            <a:endParaRPr lang="zh-CN" altLang="en-US" sz="2400" b="0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pPr marL="0" indent="0" eaLnBrk="1" hangingPunct="1">
              <a:defRPr/>
            </a:pPr>
            <a:endParaRPr lang="zh-CN" altLang="en-US" sz="2400" b="0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pPr eaLnBrk="1" hangingPunct="1">
              <a:buFont typeface="Wingdings" panose="05000000000000000000" charset="0"/>
              <a:buChar char="Ð"/>
              <a:defRPr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charset="0"/>
              </a:rPr>
              <a:t>用户定义的标识符不能与关键字相同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charset="0"/>
              </a:rPr>
              <a:t>！</a:t>
            </a:r>
            <a:endParaRPr lang="zh-CN" altLang="en-US" sz="2800" b="0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24584" name="Rectangle 31"/>
          <p:cNvSpPr>
            <a:spLocks noChangeArrowheads="1"/>
          </p:cNvSpPr>
          <p:nvPr/>
        </p:nvSpPr>
        <p:spPr bwMode="auto">
          <a:xfrm>
            <a:off x="2339975" y="5013325"/>
            <a:ext cx="3887788" cy="2873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dirty="0">
                <a:latin typeface="Comic Sans MS" panose="030F0702030302020204"/>
                <a:cs typeface="Comic Sans MS" panose="030F0702030302020204"/>
              </a:rPr>
              <a:t>Inline     </a:t>
            </a:r>
            <a:r>
              <a:rPr lang="en-US" altLang="zh-CN" dirty="0" err="1">
                <a:latin typeface="Comic Sans MS" panose="030F0702030302020204"/>
                <a:cs typeface="Comic Sans MS" panose="030F0702030302020204"/>
              </a:rPr>
              <a:t>restric</a:t>
            </a:r>
            <a:r>
              <a:rPr lang="en-US" altLang="zh-CN" dirty="0">
                <a:latin typeface="Comic Sans MS" panose="030F0702030302020204"/>
                <a:cs typeface="Comic Sans MS" panose="030F0702030302020204"/>
              </a:rPr>
              <a:t>   _</a:t>
            </a:r>
            <a:r>
              <a:rPr lang="en-US" altLang="zh-CN" dirty="0" err="1">
                <a:latin typeface="Comic Sans MS" panose="030F0702030302020204"/>
                <a:cs typeface="Comic Sans MS" panose="030F0702030302020204"/>
              </a:rPr>
              <a:t>Bool</a:t>
            </a:r>
            <a:r>
              <a:rPr lang="en-US" altLang="zh-CN" dirty="0">
                <a:latin typeface="Comic Sans MS" panose="030F0702030302020204"/>
                <a:cs typeface="Comic Sans MS" panose="030F0702030302020204"/>
              </a:rPr>
              <a:t>    _Complex   _</a:t>
            </a:r>
            <a:r>
              <a:rPr lang="en-US" altLang="zh-CN" dirty="0" err="1">
                <a:latin typeface="Comic Sans MS" panose="030F0702030302020204"/>
                <a:cs typeface="Comic Sans MS" panose="030F0702030302020204"/>
              </a:rPr>
              <a:t>Inaginary</a:t>
            </a:r>
            <a:r>
              <a:rPr lang="en-US" altLang="zh-CN" dirty="0">
                <a:latin typeface="Comic Sans MS" panose="030F0702030302020204"/>
                <a:cs typeface="Comic Sans MS" panose="030F0702030302020204"/>
              </a:rPr>
              <a:t> </a:t>
            </a:r>
            <a:endParaRPr lang="en-US" altLang="zh-CN" dirty="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11" name="组合 10"/>
          <p:cNvGrpSpPr/>
          <p:nvPr/>
        </p:nvGrpSpPr>
        <p:grpSpPr bwMode="auto">
          <a:xfrm rot="-5400000">
            <a:off x="7001669" y="4960144"/>
            <a:ext cx="974725" cy="649287"/>
            <a:chOff x="5758141" y="5517232"/>
            <a:chExt cx="974698" cy="648073"/>
          </a:xfrm>
        </p:grpSpPr>
        <p:sp>
          <p:nvSpPr>
            <p:cNvPr id="4" name="虚尾箭头 3"/>
            <p:cNvSpPr/>
            <p:nvPr/>
          </p:nvSpPr>
          <p:spPr bwMode="auto">
            <a:xfrm rot="16200000">
              <a:off x="6195289" y="5624581"/>
              <a:ext cx="648073" cy="433376"/>
            </a:xfrm>
            <a:prstGeom prst="stripedRightArrow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758141" y="5796110"/>
              <a:ext cx="650857" cy="3691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zh-CN" altLang="en-US" dirty="0">
                  <a:solidFill>
                    <a:schemeClr val="accent2">
                      <a:lumMod val="50000"/>
                    </a:schemeClr>
                  </a:solidFill>
                  <a:ea typeface="宋体" panose="02010600030101010101" pitchFamily="2" charset="-122"/>
                  <a:cs typeface="+mn-cs"/>
                </a:rPr>
                <a:t>新增</a:t>
              </a:r>
              <a:endParaRPr lang="zh-CN" altLang="en-US" dirty="0">
                <a:solidFill>
                  <a:schemeClr val="accent2">
                    <a:lumMod val="50000"/>
                  </a:schemeClr>
                </a:solidFill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24586" name="直接连接符 12"/>
          <p:cNvCxnSpPr>
            <a:cxnSpLocks noChangeShapeType="1"/>
          </p:cNvCxnSpPr>
          <p:nvPr/>
        </p:nvCxnSpPr>
        <p:spPr bwMode="auto">
          <a:xfrm>
            <a:off x="9036050" y="3716338"/>
            <a:ext cx="0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</p:cxnSp>
      <p:pic>
        <p:nvPicPr>
          <p:cNvPr id="36873" name="Picture 2" descr="D:\ppt\ppt模板\PPT动画素材之动画按钮--PPT素材，PPT背景，PPT图片.files\20071202210749655.gif">
            <a:hlinkClick r:id="rId1" action="ppaction://hlinksldjump"/>
          </p:cNvPr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6513" y="6381750"/>
            <a:ext cx="714376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矩形 14"/>
          <p:cNvSpPr/>
          <p:nvPr/>
        </p:nvSpPr>
        <p:spPr>
          <a:xfrm>
            <a:off x="900113" y="2420938"/>
            <a:ext cx="8001000" cy="26162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spcBef>
                <a:spcPct val="20000"/>
              </a:spcBef>
              <a:defRPr/>
            </a:pPr>
            <a:r>
              <a:rPr kumimoji="1" lang="en-US" altLang="zh-CN" sz="2000" kern="0" dirty="0">
                <a:solidFill>
                  <a:srgbClr val="CC00CC"/>
                </a:solidFill>
                <a:latin typeface="Comic Sans MS" panose="030F0702030302020204"/>
                <a:ea typeface="宋体" panose="02010600030101010101" pitchFamily="2" charset="-122"/>
                <a:cs typeface="+mn-cs"/>
              </a:rPr>
              <a:t>auto           break       case         char          const</a:t>
            </a:r>
            <a:endParaRPr kumimoji="1" lang="en-US" altLang="zh-CN" sz="2000" kern="0" dirty="0">
              <a:solidFill>
                <a:srgbClr val="CC00CC"/>
              </a:solidFill>
              <a:latin typeface="Comic Sans MS" panose="030F0702030302020204"/>
              <a:ea typeface="宋体" panose="02010600030101010101" pitchFamily="2" charset="-122"/>
              <a:cs typeface="+mn-cs"/>
            </a:endParaRPr>
          </a:p>
          <a:p>
            <a:pPr marL="742950" lvl="1" indent="-285750">
              <a:spcBef>
                <a:spcPct val="20000"/>
              </a:spcBef>
              <a:defRPr/>
            </a:pPr>
            <a:r>
              <a:rPr kumimoji="1" lang="en-US" altLang="zh-CN" sz="2000" kern="0" dirty="0">
                <a:solidFill>
                  <a:srgbClr val="CC00CC"/>
                </a:solidFill>
                <a:latin typeface="Comic Sans MS" panose="030F0702030302020204"/>
                <a:ea typeface="宋体" panose="02010600030101010101" pitchFamily="2" charset="-122"/>
                <a:cs typeface="+mn-cs"/>
              </a:rPr>
              <a:t>continue       default     do           double        else</a:t>
            </a:r>
            <a:endParaRPr kumimoji="1" lang="en-US" altLang="zh-CN" sz="2000" kern="0" dirty="0">
              <a:solidFill>
                <a:srgbClr val="CC00CC"/>
              </a:solidFill>
              <a:latin typeface="Comic Sans MS" panose="030F0702030302020204"/>
              <a:ea typeface="宋体" panose="02010600030101010101" pitchFamily="2" charset="-122"/>
              <a:cs typeface="+mn-cs"/>
            </a:endParaRPr>
          </a:p>
          <a:p>
            <a:pPr marL="742950" lvl="1" indent="-285750">
              <a:spcBef>
                <a:spcPct val="20000"/>
              </a:spcBef>
              <a:defRPr/>
            </a:pPr>
            <a:r>
              <a:rPr kumimoji="1" lang="en-US" altLang="zh-CN" sz="2000" kern="0" dirty="0" err="1">
                <a:solidFill>
                  <a:srgbClr val="CC00CC"/>
                </a:solidFill>
                <a:latin typeface="Comic Sans MS" panose="030F0702030302020204"/>
                <a:ea typeface="宋体" panose="02010600030101010101" pitchFamily="2" charset="-122"/>
                <a:cs typeface="+mn-cs"/>
              </a:rPr>
              <a:t>enum</a:t>
            </a:r>
            <a:r>
              <a:rPr kumimoji="1" lang="en-US" altLang="zh-CN" sz="2000" kern="0" dirty="0">
                <a:solidFill>
                  <a:srgbClr val="CC00CC"/>
                </a:solidFill>
                <a:latin typeface="Comic Sans MS" panose="030F0702030302020204"/>
                <a:ea typeface="宋体" panose="02010600030101010101" pitchFamily="2" charset="-122"/>
                <a:cs typeface="+mn-cs"/>
              </a:rPr>
              <a:t>          extern      float        for            </a:t>
            </a:r>
            <a:r>
              <a:rPr kumimoji="1" lang="en-US" altLang="zh-CN" sz="2000" kern="0" dirty="0" err="1">
                <a:solidFill>
                  <a:srgbClr val="CC00CC"/>
                </a:solidFill>
                <a:latin typeface="Comic Sans MS" panose="030F0702030302020204"/>
                <a:ea typeface="宋体" panose="02010600030101010101" pitchFamily="2" charset="-122"/>
                <a:cs typeface="+mn-cs"/>
              </a:rPr>
              <a:t>goto</a:t>
            </a:r>
            <a:endParaRPr kumimoji="1" lang="en-US" altLang="zh-CN" sz="2000" kern="0" dirty="0">
              <a:solidFill>
                <a:srgbClr val="CC00CC"/>
              </a:solidFill>
              <a:latin typeface="Comic Sans MS" panose="030F0702030302020204"/>
              <a:ea typeface="宋体" panose="02010600030101010101" pitchFamily="2" charset="-122"/>
              <a:cs typeface="+mn-cs"/>
            </a:endParaRPr>
          </a:p>
          <a:p>
            <a:pPr marL="742950" lvl="1" indent="-285750">
              <a:spcBef>
                <a:spcPct val="20000"/>
              </a:spcBef>
              <a:defRPr/>
            </a:pPr>
            <a:r>
              <a:rPr kumimoji="1" lang="en-US" altLang="zh-CN" sz="2000" kern="0" dirty="0">
                <a:solidFill>
                  <a:srgbClr val="CC00CC"/>
                </a:solidFill>
                <a:latin typeface="Comic Sans MS" panose="030F0702030302020204"/>
                <a:ea typeface="宋体" panose="02010600030101010101" pitchFamily="2" charset="-122"/>
                <a:cs typeface="+mn-cs"/>
              </a:rPr>
              <a:t>if              </a:t>
            </a:r>
            <a:r>
              <a:rPr kumimoji="1" lang="en-US" altLang="zh-CN" sz="2000" kern="0" dirty="0" err="1">
                <a:solidFill>
                  <a:srgbClr val="CC00CC"/>
                </a:solidFill>
                <a:latin typeface="Comic Sans MS" panose="030F0702030302020204"/>
                <a:ea typeface="宋体" panose="02010600030101010101" pitchFamily="2" charset="-122"/>
                <a:cs typeface="+mn-cs"/>
              </a:rPr>
              <a:t>int</a:t>
            </a:r>
            <a:r>
              <a:rPr kumimoji="1" lang="en-US" altLang="zh-CN" sz="2000" kern="0" dirty="0">
                <a:solidFill>
                  <a:srgbClr val="CC00CC"/>
                </a:solidFill>
                <a:latin typeface="Comic Sans MS" panose="030F0702030302020204"/>
                <a:ea typeface="宋体" panose="02010600030101010101" pitchFamily="2" charset="-122"/>
                <a:cs typeface="+mn-cs"/>
              </a:rPr>
              <a:t>          long          register     return</a:t>
            </a:r>
            <a:endParaRPr kumimoji="1" lang="en-US" altLang="zh-CN" sz="2000" kern="0" dirty="0">
              <a:solidFill>
                <a:srgbClr val="CC00CC"/>
              </a:solidFill>
              <a:latin typeface="Comic Sans MS" panose="030F0702030302020204"/>
              <a:ea typeface="宋体" panose="02010600030101010101" pitchFamily="2" charset="-122"/>
              <a:cs typeface="+mn-cs"/>
            </a:endParaRPr>
          </a:p>
          <a:p>
            <a:pPr marL="742950" lvl="1" indent="-285750">
              <a:spcBef>
                <a:spcPct val="20000"/>
              </a:spcBef>
              <a:defRPr/>
            </a:pPr>
            <a:r>
              <a:rPr kumimoji="1" lang="en-US" altLang="zh-CN" sz="2000" kern="0" dirty="0">
                <a:solidFill>
                  <a:srgbClr val="CC00CC"/>
                </a:solidFill>
                <a:latin typeface="Comic Sans MS" panose="030F0702030302020204"/>
                <a:ea typeface="宋体" panose="02010600030101010101" pitchFamily="2" charset="-122"/>
                <a:cs typeface="+mn-cs"/>
              </a:rPr>
              <a:t>short          signed      </a:t>
            </a:r>
            <a:r>
              <a:rPr kumimoji="1" lang="en-US" altLang="zh-CN" sz="2000" kern="0" dirty="0" err="1">
                <a:solidFill>
                  <a:srgbClr val="CC00CC"/>
                </a:solidFill>
                <a:latin typeface="Comic Sans MS" panose="030F0702030302020204"/>
                <a:ea typeface="宋体" panose="02010600030101010101" pitchFamily="2" charset="-122"/>
                <a:cs typeface="+mn-cs"/>
              </a:rPr>
              <a:t>sizeof</a:t>
            </a:r>
            <a:r>
              <a:rPr kumimoji="1" lang="en-US" altLang="zh-CN" sz="2000" kern="0" dirty="0">
                <a:solidFill>
                  <a:srgbClr val="CC00CC"/>
                </a:solidFill>
                <a:latin typeface="Comic Sans MS" panose="030F0702030302020204"/>
                <a:ea typeface="宋体" panose="02010600030101010101" pitchFamily="2" charset="-122"/>
                <a:cs typeface="+mn-cs"/>
              </a:rPr>
              <a:t>       static        </a:t>
            </a:r>
            <a:r>
              <a:rPr kumimoji="1" lang="en-US" altLang="zh-CN" sz="2000" kern="0" dirty="0" err="1">
                <a:solidFill>
                  <a:srgbClr val="CC00CC"/>
                </a:solidFill>
                <a:latin typeface="Comic Sans MS" panose="030F0702030302020204"/>
                <a:ea typeface="宋体" panose="02010600030101010101" pitchFamily="2" charset="-122"/>
                <a:cs typeface="+mn-cs"/>
              </a:rPr>
              <a:t>struct</a:t>
            </a:r>
            <a:endParaRPr kumimoji="1" lang="en-US" altLang="zh-CN" sz="2000" kern="0" dirty="0">
              <a:solidFill>
                <a:srgbClr val="CC00CC"/>
              </a:solidFill>
              <a:latin typeface="Comic Sans MS" panose="030F0702030302020204"/>
              <a:ea typeface="宋体" panose="02010600030101010101" pitchFamily="2" charset="-122"/>
              <a:cs typeface="+mn-cs"/>
            </a:endParaRPr>
          </a:p>
          <a:p>
            <a:pPr marL="742950" lvl="1" indent="-285750">
              <a:spcBef>
                <a:spcPct val="20000"/>
              </a:spcBef>
              <a:defRPr/>
            </a:pPr>
            <a:r>
              <a:rPr kumimoji="1" lang="en-US" altLang="zh-CN" sz="2000" kern="0" dirty="0">
                <a:solidFill>
                  <a:srgbClr val="CC00CC"/>
                </a:solidFill>
                <a:latin typeface="Comic Sans MS" panose="030F0702030302020204"/>
                <a:ea typeface="宋体" panose="02010600030101010101" pitchFamily="2" charset="-122"/>
                <a:cs typeface="+mn-cs"/>
              </a:rPr>
              <a:t>switch        </a:t>
            </a:r>
            <a:r>
              <a:rPr kumimoji="1" lang="en-US" altLang="zh-CN" sz="2000" kern="0" dirty="0" err="1">
                <a:solidFill>
                  <a:srgbClr val="CC00CC"/>
                </a:solidFill>
                <a:latin typeface="Comic Sans MS" panose="030F0702030302020204"/>
                <a:ea typeface="宋体" panose="02010600030101010101" pitchFamily="2" charset="-122"/>
                <a:cs typeface="+mn-cs"/>
              </a:rPr>
              <a:t>typedef</a:t>
            </a:r>
            <a:r>
              <a:rPr kumimoji="1" lang="en-US" altLang="zh-CN" sz="2000" kern="0" dirty="0">
                <a:solidFill>
                  <a:srgbClr val="CC00CC"/>
                </a:solidFill>
                <a:latin typeface="Comic Sans MS" panose="030F0702030302020204"/>
                <a:ea typeface="宋体" panose="02010600030101010101" pitchFamily="2" charset="-122"/>
                <a:cs typeface="+mn-cs"/>
              </a:rPr>
              <a:t>     unsigned    union         void</a:t>
            </a:r>
            <a:endParaRPr kumimoji="1" lang="en-US" altLang="zh-CN" sz="2000" kern="0" dirty="0">
              <a:solidFill>
                <a:srgbClr val="CC00CC"/>
              </a:solidFill>
              <a:latin typeface="Comic Sans MS" panose="030F0702030302020204"/>
              <a:ea typeface="宋体" panose="02010600030101010101" pitchFamily="2" charset="-122"/>
              <a:cs typeface="+mn-cs"/>
            </a:endParaRPr>
          </a:p>
          <a:p>
            <a:pPr marL="742950" lvl="1" indent="-285750">
              <a:spcBef>
                <a:spcPct val="20000"/>
              </a:spcBef>
              <a:defRPr/>
            </a:pPr>
            <a:r>
              <a:rPr kumimoji="1" lang="en-US" altLang="zh-CN" sz="2000" kern="0" dirty="0">
                <a:solidFill>
                  <a:srgbClr val="CC00CC"/>
                </a:solidFill>
                <a:latin typeface="Comic Sans MS" panose="030F0702030302020204"/>
                <a:ea typeface="宋体" panose="02010600030101010101" pitchFamily="2" charset="-122"/>
                <a:cs typeface="+mn-cs"/>
              </a:rPr>
              <a:t>volatile       while</a:t>
            </a:r>
            <a:endParaRPr kumimoji="1" lang="en-US" altLang="zh-CN" sz="2000" kern="0" dirty="0">
              <a:solidFill>
                <a:srgbClr val="CC00CC"/>
              </a:solidFill>
              <a:latin typeface="Comic Sans MS" panose="030F070203030202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4" grpId="0" animBg="1"/>
      <p:bldP spid="1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 b="0">
                <a:solidFill>
                  <a:schemeClr val="tx1"/>
                </a:solidFill>
              </a:rPr>
              <a:t>C程序设计快速进阶大学教程</a:t>
            </a:r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62467" name="日期占位符 2"/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77259EDE-E6ED-E348-9F3D-8A083107026C}" type="datetime1">
              <a:rPr lang="zh-CN" altLang="en-US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58E40F76-DC6E-3F40-93D8-2B4F9041902E}" type="slidenum">
              <a:rPr lang="en-US" altLang="zh-CN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62469" name="Rectangle 3"/>
          <p:cNvSpPr>
            <a:spLocks noChangeArrowheads="1"/>
          </p:cNvSpPr>
          <p:nvPr/>
        </p:nvSpPr>
        <p:spPr bwMode="gray">
          <a:xfrm>
            <a:off x="395288" y="188913"/>
            <a:ext cx="827405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4000">
                <a:solidFill>
                  <a:srgbClr val="CC3300"/>
                </a:solidFill>
              </a:rPr>
              <a:t>5.3.1 </a:t>
            </a:r>
            <a:r>
              <a:rPr lang="zh-CN" altLang="en-US" sz="4000">
                <a:solidFill>
                  <a:srgbClr val="CC3300"/>
                </a:solidFill>
              </a:rPr>
              <a:t>输入与输出的概念</a:t>
            </a:r>
            <a:endParaRPr lang="zh-CN" altLang="en-US" sz="4000">
              <a:solidFill>
                <a:srgbClr val="CC3300"/>
              </a:solidFill>
            </a:endParaRPr>
          </a:p>
        </p:txBody>
      </p:sp>
      <p:sp>
        <p:nvSpPr>
          <p:cNvPr id="111621" name="Text Box 2"/>
          <p:cNvSpPr txBox="1">
            <a:spLocks noChangeArrowheads="1"/>
          </p:cNvSpPr>
          <p:nvPr/>
        </p:nvSpPr>
        <p:spPr bwMode="auto">
          <a:xfrm>
            <a:off x="684213" y="188913"/>
            <a:ext cx="8748712" cy="61372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None/>
            </a:pPr>
            <a:endParaRPr kumimoji="1" lang="en-US" altLang="zh-CN" sz="2800" b="0" dirty="0">
              <a:latin typeface="Verdana" panose="020B0604030504040204" charset="0"/>
            </a:endParaRPr>
          </a:p>
          <a:p>
            <a:pPr>
              <a:lnSpc>
                <a:spcPct val="160000"/>
              </a:lnSpc>
              <a:buClr>
                <a:srgbClr val="0000CC"/>
              </a:buClr>
              <a:buFont typeface="Wingdings" panose="05000000000000000000" charset="0"/>
              <a:buChar char="Ø"/>
            </a:pPr>
            <a:r>
              <a:rPr lang="zh-CN" altLang="en-US" sz="2800" dirty="0"/>
              <a:t>计算机从</a:t>
            </a:r>
            <a:r>
              <a:rPr lang="zh-CN" altLang="en-US" sz="2800" u="sng" dirty="0"/>
              <a:t>外部</a:t>
            </a:r>
            <a:r>
              <a:rPr lang="zh-CN" altLang="en-US" sz="2800" dirty="0"/>
              <a:t>获取数据为输入操作</a:t>
            </a:r>
            <a:endParaRPr lang="zh-CN" altLang="en-US" sz="2800" dirty="0"/>
          </a:p>
          <a:p>
            <a:pPr>
              <a:lnSpc>
                <a:spcPct val="160000"/>
              </a:lnSpc>
              <a:buClr>
                <a:srgbClr val="0000CC"/>
              </a:buClr>
              <a:buFont typeface="Wingdings" panose="05000000000000000000" charset="0"/>
              <a:buNone/>
            </a:pPr>
            <a:r>
              <a:rPr lang="zh-CN" altLang="en-US" sz="2800" dirty="0"/>
              <a:t>   </a:t>
            </a:r>
            <a:r>
              <a:rPr lang="zh-CN" altLang="en-US" b="0" dirty="0"/>
              <a:t>将数据从键盘、磁盘文件及网络等设备读取到内存中 </a:t>
            </a:r>
            <a:endParaRPr lang="zh-CN" altLang="en-US" b="0" dirty="0">
              <a:latin typeface="Verdana" panose="020B0604030504040204" charset="0"/>
            </a:endParaRPr>
          </a:p>
          <a:p>
            <a:pPr>
              <a:lnSpc>
                <a:spcPct val="160000"/>
              </a:lnSpc>
              <a:buClr>
                <a:srgbClr val="0000CC"/>
              </a:buClr>
              <a:buFont typeface="Wingdings" panose="05000000000000000000" charset="0"/>
              <a:buChar char="Ø"/>
            </a:pPr>
            <a:r>
              <a:rPr lang="zh-CN" altLang="en-US" sz="2800" dirty="0"/>
              <a:t>数据从</a:t>
            </a:r>
            <a:r>
              <a:rPr lang="zh-CN" altLang="en-US" sz="2800" u="sng" dirty="0"/>
              <a:t>内存</a:t>
            </a:r>
            <a:r>
              <a:rPr lang="zh-CN" altLang="en-US" sz="2800" dirty="0"/>
              <a:t>流向外部设备为输出操作</a:t>
            </a:r>
            <a:endParaRPr lang="zh-CN" altLang="en-US" sz="2800" dirty="0"/>
          </a:p>
          <a:p>
            <a:pPr>
              <a:lnSpc>
                <a:spcPct val="160000"/>
              </a:lnSpc>
              <a:buClr>
                <a:srgbClr val="0000CC"/>
              </a:buClr>
              <a:buFont typeface="Wingdings" panose="05000000000000000000" charset="0"/>
              <a:buNone/>
            </a:pPr>
            <a:r>
              <a:rPr lang="zh-CN" altLang="en-US" sz="1800" dirty="0"/>
              <a:t>    </a:t>
            </a:r>
            <a:r>
              <a:rPr lang="zh-CN" altLang="en-US" b="0" dirty="0"/>
              <a:t>将结果呈现在显示器上，或存储在磁盘、优盘等外部设备中</a:t>
            </a:r>
            <a:endParaRPr lang="zh-CN" altLang="en-US" b="0" dirty="0"/>
          </a:p>
          <a:p>
            <a:pPr>
              <a:lnSpc>
                <a:spcPct val="160000"/>
              </a:lnSpc>
              <a:buClr>
                <a:srgbClr val="0000CC"/>
              </a:buClr>
              <a:buFont typeface="Wingdings" panose="05000000000000000000" charset="0"/>
              <a:buChar char="Ø"/>
            </a:pPr>
            <a:endParaRPr lang="zh-CN" altLang="en-US" sz="3600" dirty="0"/>
          </a:p>
          <a:p>
            <a:pPr>
              <a:lnSpc>
                <a:spcPct val="160000"/>
              </a:lnSpc>
              <a:buClr>
                <a:srgbClr val="0000CC"/>
              </a:buClr>
              <a:buFont typeface="Wingdings" panose="05000000000000000000" charset="0"/>
              <a:buChar char="Ø"/>
            </a:pPr>
            <a:endParaRPr lang="zh-CN" altLang="en-US" dirty="0"/>
          </a:p>
          <a:p>
            <a:pPr>
              <a:lnSpc>
                <a:spcPct val="160000"/>
              </a:lnSpc>
              <a:buClr>
                <a:srgbClr val="0000CC"/>
              </a:buClr>
              <a:buFont typeface="Wingdings" panose="05000000000000000000" charset="0"/>
              <a:buNone/>
            </a:pPr>
            <a:r>
              <a:rPr lang="zh-CN" altLang="en-US" dirty="0"/>
              <a:t> </a:t>
            </a:r>
            <a:endParaRPr lang="zh-CN" altLang="en-US" sz="3600" dirty="0">
              <a:latin typeface="Verdana" panose="020B0604030504040204" charset="0"/>
            </a:endParaRPr>
          </a:p>
          <a:p>
            <a:pPr>
              <a:lnSpc>
                <a:spcPct val="160000"/>
              </a:lnSpc>
              <a:buClr>
                <a:srgbClr val="0000CC"/>
              </a:buClr>
              <a:buFont typeface="Wingdings" panose="05000000000000000000" charset="0"/>
              <a:buChar char="Ø"/>
            </a:pPr>
            <a:r>
              <a:rPr lang="zh-CN" altLang="en-US" sz="2800" dirty="0">
                <a:latin typeface="Verdana" panose="020B0604030504040204" charset="0"/>
              </a:rPr>
              <a:t> </a:t>
            </a:r>
            <a:r>
              <a:rPr lang="zh-CN" altLang="en-US" i="1" dirty="0">
                <a:latin typeface="Verdana" panose="020B0604030504040204" charset="0"/>
              </a:rPr>
              <a:t>输入输出是以计算机</a:t>
            </a:r>
            <a:r>
              <a:rPr lang="zh-CN" altLang="en-US" i="1" dirty="0">
                <a:solidFill>
                  <a:srgbClr val="0000CC"/>
                </a:solidFill>
                <a:latin typeface="Verdana" panose="020B0604030504040204" charset="0"/>
              </a:rPr>
              <a:t>内存</a:t>
            </a:r>
            <a:r>
              <a:rPr lang="zh-CN" altLang="en-US" i="1" dirty="0">
                <a:latin typeface="Verdana" panose="020B0604030504040204" charset="0"/>
              </a:rPr>
              <a:t>为主体而言的</a:t>
            </a:r>
            <a:endParaRPr lang="zh-CN" altLang="en-US" dirty="0">
              <a:latin typeface="Verdana" panose="020B0604030504040204" charset="0"/>
            </a:endParaRPr>
          </a:p>
        </p:txBody>
      </p:sp>
      <p:grpSp>
        <p:nvGrpSpPr>
          <p:cNvPr id="111622" name="Group 81"/>
          <p:cNvGrpSpPr/>
          <p:nvPr/>
        </p:nvGrpSpPr>
        <p:grpSpPr bwMode="auto">
          <a:xfrm>
            <a:off x="798513" y="4724400"/>
            <a:ext cx="2000250" cy="539750"/>
            <a:chOff x="756" y="2640"/>
            <a:chExt cx="1260" cy="340"/>
          </a:xfrm>
        </p:grpSpPr>
        <p:grpSp>
          <p:nvGrpSpPr>
            <p:cNvPr id="111667" name="Group 82"/>
            <p:cNvGrpSpPr/>
            <p:nvPr/>
          </p:nvGrpSpPr>
          <p:grpSpPr bwMode="auto">
            <a:xfrm>
              <a:off x="1690" y="2717"/>
              <a:ext cx="326" cy="263"/>
              <a:chOff x="1941" y="1280"/>
              <a:chExt cx="544" cy="440"/>
            </a:xfrm>
          </p:grpSpPr>
          <p:sp>
            <p:nvSpPr>
              <p:cNvPr id="111683" name="Freeform 83"/>
              <p:cNvSpPr/>
              <p:nvPr/>
            </p:nvSpPr>
            <p:spPr bwMode="auto">
              <a:xfrm>
                <a:off x="2038" y="1283"/>
                <a:ext cx="433" cy="307"/>
              </a:xfrm>
              <a:custGeom>
                <a:avLst/>
                <a:gdLst>
                  <a:gd name="T0" fmla="*/ 0 w 867"/>
                  <a:gd name="T1" fmla="*/ 0 h 616"/>
                  <a:gd name="T2" fmla="*/ 0 w 867"/>
                  <a:gd name="T3" fmla="*/ 0 h 616"/>
                  <a:gd name="T4" fmla="*/ 0 w 867"/>
                  <a:gd name="T5" fmla="*/ 0 h 616"/>
                  <a:gd name="T6" fmla="*/ 0 w 867"/>
                  <a:gd name="T7" fmla="*/ 0 h 616"/>
                  <a:gd name="T8" fmla="*/ 0 w 867"/>
                  <a:gd name="T9" fmla="*/ 0 h 616"/>
                  <a:gd name="T10" fmla="*/ 0 w 867"/>
                  <a:gd name="T11" fmla="*/ 0 h 616"/>
                  <a:gd name="T12" fmla="*/ 0 w 867"/>
                  <a:gd name="T13" fmla="*/ 0 h 616"/>
                  <a:gd name="T14" fmla="*/ 0 w 867"/>
                  <a:gd name="T15" fmla="*/ 0 h 616"/>
                  <a:gd name="T16" fmla="*/ 0 w 867"/>
                  <a:gd name="T17" fmla="*/ 0 h 616"/>
                  <a:gd name="T18" fmla="*/ 0 w 867"/>
                  <a:gd name="T19" fmla="*/ 0 h 616"/>
                  <a:gd name="T20" fmla="*/ 0 w 867"/>
                  <a:gd name="T21" fmla="*/ 0 h 616"/>
                  <a:gd name="T22" fmla="*/ 0 w 867"/>
                  <a:gd name="T23" fmla="*/ 0 h 616"/>
                  <a:gd name="T24" fmla="*/ 0 w 867"/>
                  <a:gd name="T25" fmla="*/ 0 h 616"/>
                  <a:gd name="T26" fmla="*/ 0 w 867"/>
                  <a:gd name="T27" fmla="*/ 0 h 616"/>
                  <a:gd name="T28" fmla="*/ 0 w 867"/>
                  <a:gd name="T29" fmla="*/ 0 h 616"/>
                  <a:gd name="T30" fmla="*/ 0 w 867"/>
                  <a:gd name="T31" fmla="*/ 0 h 616"/>
                  <a:gd name="T32" fmla="*/ 0 w 867"/>
                  <a:gd name="T33" fmla="*/ 0 h 616"/>
                  <a:gd name="T34" fmla="*/ 0 w 867"/>
                  <a:gd name="T35" fmla="*/ 0 h 61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867"/>
                  <a:gd name="T55" fmla="*/ 0 h 616"/>
                  <a:gd name="T56" fmla="*/ 867 w 867"/>
                  <a:gd name="T57" fmla="*/ 616 h 61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867" h="616">
                    <a:moveTo>
                      <a:pt x="22" y="198"/>
                    </a:moveTo>
                    <a:lnTo>
                      <a:pt x="137" y="76"/>
                    </a:lnTo>
                    <a:lnTo>
                      <a:pt x="254" y="15"/>
                    </a:lnTo>
                    <a:lnTo>
                      <a:pt x="389" y="0"/>
                    </a:lnTo>
                    <a:lnTo>
                      <a:pt x="500" y="38"/>
                    </a:lnTo>
                    <a:lnTo>
                      <a:pt x="665" y="114"/>
                    </a:lnTo>
                    <a:lnTo>
                      <a:pt x="745" y="173"/>
                    </a:lnTo>
                    <a:lnTo>
                      <a:pt x="806" y="259"/>
                    </a:lnTo>
                    <a:lnTo>
                      <a:pt x="857" y="357"/>
                    </a:lnTo>
                    <a:lnTo>
                      <a:pt x="867" y="445"/>
                    </a:lnTo>
                    <a:lnTo>
                      <a:pt x="754" y="589"/>
                    </a:lnTo>
                    <a:lnTo>
                      <a:pt x="479" y="616"/>
                    </a:lnTo>
                    <a:lnTo>
                      <a:pt x="273" y="468"/>
                    </a:lnTo>
                    <a:lnTo>
                      <a:pt x="91" y="468"/>
                    </a:lnTo>
                    <a:lnTo>
                      <a:pt x="0" y="340"/>
                    </a:lnTo>
                    <a:lnTo>
                      <a:pt x="22" y="19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684" name="Freeform 84"/>
              <p:cNvSpPr/>
              <p:nvPr/>
            </p:nvSpPr>
            <p:spPr bwMode="auto">
              <a:xfrm>
                <a:off x="2038" y="1339"/>
                <a:ext cx="442" cy="268"/>
              </a:xfrm>
              <a:custGeom>
                <a:avLst/>
                <a:gdLst>
                  <a:gd name="T0" fmla="*/ 1 w 884"/>
                  <a:gd name="T1" fmla="*/ 1 h 536"/>
                  <a:gd name="T2" fmla="*/ 1 w 884"/>
                  <a:gd name="T3" fmla="*/ 0 h 536"/>
                  <a:gd name="T4" fmla="*/ 1 w 884"/>
                  <a:gd name="T5" fmla="*/ 0 h 536"/>
                  <a:gd name="T6" fmla="*/ 1 w 884"/>
                  <a:gd name="T7" fmla="*/ 1 h 536"/>
                  <a:gd name="T8" fmla="*/ 1 w 884"/>
                  <a:gd name="T9" fmla="*/ 1 h 536"/>
                  <a:gd name="T10" fmla="*/ 1 w 884"/>
                  <a:gd name="T11" fmla="*/ 1 h 536"/>
                  <a:gd name="T12" fmla="*/ 1 w 884"/>
                  <a:gd name="T13" fmla="*/ 1 h 536"/>
                  <a:gd name="T14" fmla="*/ 1 w 884"/>
                  <a:gd name="T15" fmla="*/ 1 h 536"/>
                  <a:gd name="T16" fmla="*/ 1 w 884"/>
                  <a:gd name="T17" fmla="*/ 1 h 536"/>
                  <a:gd name="T18" fmla="*/ 1 w 884"/>
                  <a:gd name="T19" fmla="*/ 1 h 536"/>
                  <a:gd name="T20" fmla="*/ 1 w 884"/>
                  <a:gd name="T21" fmla="*/ 1 h 536"/>
                  <a:gd name="T22" fmla="*/ 1 w 884"/>
                  <a:gd name="T23" fmla="*/ 1 h 536"/>
                  <a:gd name="T24" fmla="*/ 1 w 884"/>
                  <a:gd name="T25" fmla="*/ 1 h 536"/>
                  <a:gd name="T26" fmla="*/ 1 w 884"/>
                  <a:gd name="T27" fmla="*/ 1 h 536"/>
                  <a:gd name="T28" fmla="*/ 1 w 884"/>
                  <a:gd name="T29" fmla="*/ 1 h 536"/>
                  <a:gd name="T30" fmla="*/ 1 w 884"/>
                  <a:gd name="T31" fmla="*/ 1 h 536"/>
                  <a:gd name="T32" fmla="*/ 1 w 884"/>
                  <a:gd name="T33" fmla="*/ 1 h 536"/>
                  <a:gd name="T34" fmla="*/ 1 w 884"/>
                  <a:gd name="T35" fmla="*/ 1 h 536"/>
                  <a:gd name="T36" fmla="*/ 1 w 884"/>
                  <a:gd name="T37" fmla="*/ 1 h 536"/>
                  <a:gd name="T38" fmla="*/ 1 w 884"/>
                  <a:gd name="T39" fmla="*/ 1 h 536"/>
                  <a:gd name="T40" fmla="*/ 1 w 884"/>
                  <a:gd name="T41" fmla="*/ 1 h 536"/>
                  <a:gd name="T42" fmla="*/ 1 w 884"/>
                  <a:gd name="T43" fmla="*/ 1 h 536"/>
                  <a:gd name="T44" fmla="*/ 0 w 884"/>
                  <a:gd name="T45" fmla="*/ 1 h 536"/>
                  <a:gd name="T46" fmla="*/ 1 w 884"/>
                  <a:gd name="T47" fmla="*/ 1 h 536"/>
                  <a:gd name="T48" fmla="*/ 1 w 884"/>
                  <a:gd name="T49" fmla="*/ 1 h 536"/>
                  <a:gd name="T50" fmla="*/ 1 w 884"/>
                  <a:gd name="T51" fmla="*/ 1 h 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884"/>
                  <a:gd name="T79" fmla="*/ 0 h 536"/>
                  <a:gd name="T80" fmla="*/ 884 w 884"/>
                  <a:gd name="T81" fmla="*/ 536 h 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884" h="536">
                    <a:moveTo>
                      <a:pt x="47" y="55"/>
                    </a:moveTo>
                    <a:lnTo>
                      <a:pt x="123" y="0"/>
                    </a:lnTo>
                    <a:lnTo>
                      <a:pt x="289" y="0"/>
                    </a:lnTo>
                    <a:lnTo>
                      <a:pt x="389" y="29"/>
                    </a:lnTo>
                    <a:lnTo>
                      <a:pt x="273" y="173"/>
                    </a:lnTo>
                    <a:lnTo>
                      <a:pt x="446" y="84"/>
                    </a:lnTo>
                    <a:lnTo>
                      <a:pt x="583" y="34"/>
                    </a:lnTo>
                    <a:lnTo>
                      <a:pt x="690" y="82"/>
                    </a:lnTo>
                    <a:lnTo>
                      <a:pt x="737" y="139"/>
                    </a:lnTo>
                    <a:lnTo>
                      <a:pt x="644" y="166"/>
                    </a:lnTo>
                    <a:lnTo>
                      <a:pt x="538" y="230"/>
                    </a:lnTo>
                    <a:lnTo>
                      <a:pt x="530" y="350"/>
                    </a:lnTo>
                    <a:lnTo>
                      <a:pt x="709" y="200"/>
                    </a:lnTo>
                    <a:lnTo>
                      <a:pt x="785" y="186"/>
                    </a:lnTo>
                    <a:lnTo>
                      <a:pt x="870" y="243"/>
                    </a:lnTo>
                    <a:lnTo>
                      <a:pt x="884" y="329"/>
                    </a:lnTo>
                    <a:lnTo>
                      <a:pt x="680" y="510"/>
                    </a:lnTo>
                    <a:lnTo>
                      <a:pt x="578" y="536"/>
                    </a:lnTo>
                    <a:lnTo>
                      <a:pt x="437" y="517"/>
                    </a:lnTo>
                    <a:lnTo>
                      <a:pt x="325" y="397"/>
                    </a:lnTo>
                    <a:lnTo>
                      <a:pt x="97" y="403"/>
                    </a:lnTo>
                    <a:lnTo>
                      <a:pt x="30" y="321"/>
                    </a:lnTo>
                    <a:lnTo>
                      <a:pt x="0" y="137"/>
                    </a:lnTo>
                    <a:lnTo>
                      <a:pt x="47" y="55"/>
                    </a:lnTo>
                    <a:close/>
                  </a:path>
                </a:pathLst>
              </a:custGeom>
              <a:solidFill>
                <a:srgbClr val="E8DCDC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685" name="Freeform 85"/>
              <p:cNvSpPr/>
              <p:nvPr/>
            </p:nvSpPr>
            <p:spPr bwMode="auto">
              <a:xfrm>
                <a:off x="2046" y="1461"/>
                <a:ext cx="419" cy="146"/>
              </a:xfrm>
              <a:custGeom>
                <a:avLst/>
                <a:gdLst>
                  <a:gd name="T0" fmla="*/ 0 w 836"/>
                  <a:gd name="T1" fmla="*/ 1 h 291"/>
                  <a:gd name="T2" fmla="*/ 1 w 836"/>
                  <a:gd name="T3" fmla="*/ 1 h 291"/>
                  <a:gd name="T4" fmla="*/ 1 w 836"/>
                  <a:gd name="T5" fmla="*/ 1 h 291"/>
                  <a:gd name="T6" fmla="*/ 1 w 836"/>
                  <a:gd name="T7" fmla="*/ 1 h 291"/>
                  <a:gd name="T8" fmla="*/ 1 w 836"/>
                  <a:gd name="T9" fmla="*/ 1 h 291"/>
                  <a:gd name="T10" fmla="*/ 1 w 836"/>
                  <a:gd name="T11" fmla="*/ 1 h 291"/>
                  <a:gd name="T12" fmla="*/ 1 w 836"/>
                  <a:gd name="T13" fmla="*/ 1 h 291"/>
                  <a:gd name="T14" fmla="*/ 1 w 836"/>
                  <a:gd name="T15" fmla="*/ 1 h 291"/>
                  <a:gd name="T16" fmla="*/ 1 w 836"/>
                  <a:gd name="T17" fmla="*/ 1 h 291"/>
                  <a:gd name="T18" fmla="*/ 1 w 836"/>
                  <a:gd name="T19" fmla="*/ 1 h 291"/>
                  <a:gd name="T20" fmla="*/ 1 w 836"/>
                  <a:gd name="T21" fmla="*/ 0 h 291"/>
                  <a:gd name="T22" fmla="*/ 1 w 836"/>
                  <a:gd name="T23" fmla="*/ 1 h 291"/>
                  <a:gd name="T24" fmla="*/ 1 w 836"/>
                  <a:gd name="T25" fmla="*/ 1 h 291"/>
                  <a:gd name="T26" fmla="*/ 1 w 836"/>
                  <a:gd name="T27" fmla="*/ 1 h 291"/>
                  <a:gd name="T28" fmla="*/ 1 w 836"/>
                  <a:gd name="T29" fmla="*/ 1 h 291"/>
                  <a:gd name="T30" fmla="*/ 1 w 836"/>
                  <a:gd name="T31" fmla="*/ 1 h 291"/>
                  <a:gd name="T32" fmla="*/ 1 w 836"/>
                  <a:gd name="T33" fmla="*/ 1 h 291"/>
                  <a:gd name="T34" fmla="*/ 1 w 836"/>
                  <a:gd name="T35" fmla="*/ 1 h 291"/>
                  <a:gd name="T36" fmla="*/ 1 w 836"/>
                  <a:gd name="T37" fmla="*/ 1 h 291"/>
                  <a:gd name="T38" fmla="*/ 1 w 836"/>
                  <a:gd name="T39" fmla="*/ 1 h 291"/>
                  <a:gd name="T40" fmla="*/ 0 w 836"/>
                  <a:gd name="T41" fmla="*/ 1 h 291"/>
                  <a:gd name="T42" fmla="*/ 0 w 836"/>
                  <a:gd name="T43" fmla="*/ 1 h 291"/>
                  <a:gd name="T44" fmla="*/ 0 w 836"/>
                  <a:gd name="T45" fmla="*/ 1 h 291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836"/>
                  <a:gd name="T70" fmla="*/ 0 h 291"/>
                  <a:gd name="T71" fmla="*/ 836 w 836"/>
                  <a:gd name="T72" fmla="*/ 291 h 291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836" h="291">
                    <a:moveTo>
                      <a:pt x="0" y="25"/>
                    </a:moveTo>
                    <a:lnTo>
                      <a:pt x="106" y="73"/>
                    </a:lnTo>
                    <a:lnTo>
                      <a:pt x="190" y="46"/>
                    </a:lnTo>
                    <a:lnTo>
                      <a:pt x="266" y="21"/>
                    </a:lnTo>
                    <a:lnTo>
                      <a:pt x="342" y="35"/>
                    </a:lnTo>
                    <a:lnTo>
                      <a:pt x="382" y="75"/>
                    </a:lnTo>
                    <a:lnTo>
                      <a:pt x="412" y="124"/>
                    </a:lnTo>
                    <a:lnTo>
                      <a:pt x="511" y="179"/>
                    </a:lnTo>
                    <a:lnTo>
                      <a:pt x="581" y="90"/>
                    </a:lnTo>
                    <a:lnTo>
                      <a:pt x="680" y="27"/>
                    </a:lnTo>
                    <a:lnTo>
                      <a:pt x="770" y="0"/>
                    </a:lnTo>
                    <a:lnTo>
                      <a:pt x="829" y="48"/>
                    </a:lnTo>
                    <a:lnTo>
                      <a:pt x="836" y="95"/>
                    </a:lnTo>
                    <a:lnTo>
                      <a:pt x="772" y="189"/>
                    </a:lnTo>
                    <a:lnTo>
                      <a:pt x="663" y="265"/>
                    </a:lnTo>
                    <a:lnTo>
                      <a:pt x="561" y="291"/>
                    </a:lnTo>
                    <a:lnTo>
                      <a:pt x="407" y="268"/>
                    </a:lnTo>
                    <a:lnTo>
                      <a:pt x="289" y="164"/>
                    </a:lnTo>
                    <a:lnTo>
                      <a:pt x="112" y="154"/>
                    </a:lnTo>
                    <a:lnTo>
                      <a:pt x="23" y="111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A38C8C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686" name="Freeform 86"/>
              <p:cNvSpPr/>
              <p:nvPr/>
            </p:nvSpPr>
            <p:spPr bwMode="auto">
              <a:xfrm>
                <a:off x="2050" y="1359"/>
                <a:ext cx="104" cy="63"/>
              </a:xfrm>
              <a:custGeom>
                <a:avLst/>
                <a:gdLst>
                  <a:gd name="T0" fmla="*/ 1 w 208"/>
                  <a:gd name="T1" fmla="*/ 0 h 125"/>
                  <a:gd name="T2" fmla="*/ 1 w 208"/>
                  <a:gd name="T3" fmla="*/ 1 h 125"/>
                  <a:gd name="T4" fmla="*/ 1 w 208"/>
                  <a:gd name="T5" fmla="*/ 1 h 125"/>
                  <a:gd name="T6" fmla="*/ 1 w 208"/>
                  <a:gd name="T7" fmla="*/ 1 h 125"/>
                  <a:gd name="T8" fmla="*/ 1 w 208"/>
                  <a:gd name="T9" fmla="*/ 1 h 125"/>
                  <a:gd name="T10" fmla="*/ 1 w 208"/>
                  <a:gd name="T11" fmla="*/ 1 h 125"/>
                  <a:gd name="T12" fmla="*/ 1 w 208"/>
                  <a:gd name="T13" fmla="*/ 1 h 125"/>
                  <a:gd name="T14" fmla="*/ 1 w 208"/>
                  <a:gd name="T15" fmla="*/ 1 h 125"/>
                  <a:gd name="T16" fmla="*/ 0 w 208"/>
                  <a:gd name="T17" fmla="*/ 1 h 125"/>
                  <a:gd name="T18" fmla="*/ 0 w 208"/>
                  <a:gd name="T19" fmla="*/ 1 h 125"/>
                  <a:gd name="T20" fmla="*/ 1 w 208"/>
                  <a:gd name="T21" fmla="*/ 0 h 125"/>
                  <a:gd name="T22" fmla="*/ 1 w 208"/>
                  <a:gd name="T23" fmla="*/ 0 h 125"/>
                  <a:gd name="T24" fmla="*/ 1 w 208"/>
                  <a:gd name="T25" fmla="*/ 0 h 12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08"/>
                  <a:gd name="T40" fmla="*/ 0 h 125"/>
                  <a:gd name="T41" fmla="*/ 208 w 208"/>
                  <a:gd name="T42" fmla="*/ 125 h 12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08" h="125">
                    <a:moveTo>
                      <a:pt x="35" y="0"/>
                    </a:moveTo>
                    <a:lnTo>
                      <a:pt x="126" y="38"/>
                    </a:lnTo>
                    <a:lnTo>
                      <a:pt x="166" y="72"/>
                    </a:lnTo>
                    <a:lnTo>
                      <a:pt x="206" y="108"/>
                    </a:lnTo>
                    <a:lnTo>
                      <a:pt x="208" y="124"/>
                    </a:lnTo>
                    <a:lnTo>
                      <a:pt x="192" y="125"/>
                    </a:lnTo>
                    <a:lnTo>
                      <a:pt x="151" y="97"/>
                    </a:lnTo>
                    <a:lnTo>
                      <a:pt x="101" y="76"/>
                    </a:lnTo>
                    <a:lnTo>
                      <a:pt x="0" y="55"/>
                    </a:lnTo>
                    <a:lnTo>
                      <a:pt x="0" y="27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687" name="Freeform 87"/>
              <p:cNvSpPr/>
              <p:nvPr/>
            </p:nvSpPr>
            <p:spPr bwMode="auto">
              <a:xfrm>
                <a:off x="2370" y="1398"/>
                <a:ext cx="115" cy="200"/>
              </a:xfrm>
              <a:custGeom>
                <a:avLst/>
                <a:gdLst>
                  <a:gd name="T0" fmla="*/ 1 w 230"/>
                  <a:gd name="T1" fmla="*/ 1 h 399"/>
                  <a:gd name="T2" fmla="*/ 1 w 230"/>
                  <a:gd name="T3" fmla="*/ 1 h 399"/>
                  <a:gd name="T4" fmla="*/ 1 w 230"/>
                  <a:gd name="T5" fmla="*/ 1 h 399"/>
                  <a:gd name="T6" fmla="*/ 1 w 230"/>
                  <a:gd name="T7" fmla="*/ 1 h 399"/>
                  <a:gd name="T8" fmla="*/ 1 w 230"/>
                  <a:gd name="T9" fmla="*/ 1 h 399"/>
                  <a:gd name="T10" fmla="*/ 1 w 230"/>
                  <a:gd name="T11" fmla="*/ 1 h 399"/>
                  <a:gd name="T12" fmla="*/ 1 w 230"/>
                  <a:gd name="T13" fmla="*/ 1 h 399"/>
                  <a:gd name="T14" fmla="*/ 0 w 230"/>
                  <a:gd name="T15" fmla="*/ 1 h 399"/>
                  <a:gd name="T16" fmla="*/ 1 w 230"/>
                  <a:gd name="T17" fmla="*/ 1 h 399"/>
                  <a:gd name="T18" fmla="*/ 1 w 230"/>
                  <a:gd name="T19" fmla="*/ 1 h 399"/>
                  <a:gd name="T20" fmla="*/ 1 w 230"/>
                  <a:gd name="T21" fmla="*/ 1 h 399"/>
                  <a:gd name="T22" fmla="*/ 1 w 230"/>
                  <a:gd name="T23" fmla="*/ 1 h 399"/>
                  <a:gd name="T24" fmla="*/ 1 w 230"/>
                  <a:gd name="T25" fmla="*/ 1 h 399"/>
                  <a:gd name="T26" fmla="*/ 1 w 230"/>
                  <a:gd name="T27" fmla="*/ 0 h 399"/>
                  <a:gd name="T28" fmla="*/ 1 w 230"/>
                  <a:gd name="T29" fmla="*/ 1 h 399"/>
                  <a:gd name="T30" fmla="*/ 1 w 230"/>
                  <a:gd name="T31" fmla="*/ 1 h 399"/>
                  <a:gd name="T32" fmla="*/ 1 w 230"/>
                  <a:gd name="T33" fmla="*/ 1 h 39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30"/>
                  <a:gd name="T52" fmla="*/ 0 h 399"/>
                  <a:gd name="T53" fmla="*/ 230 w 230"/>
                  <a:gd name="T54" fmla="*/ 399 h 399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30" h="399">
                    <a:moveTo>
                      <a:pt x="139" y="2"/>
                    </a:moveTo>
                    <a:lnTo>
                      <a:pt x="177" y="51"/>
                    </a:lnTo>
                    <a:lnTo>
                      <a:pt x="230" y="120"/>
                    </a:lnTo>
                    <a:lnTo>
                      <a:pt x="230" y="219"/>
                    </a:lnTo>
                    <a:lnTo>
                      <a:pt x="160" y="321"/>
                    </a:lnTo>
                    <a:lnTo>
                      <a:pt x="72" y="365"/>
                    </a:lnTo>
                    <a:lnTo>
                      <a:pt x="12" y="399"/>
                    </a:lnTo>
                    <a:lnTo>
                      <a:pt x="0" y="380"/>
                    </a:lnTo>
                    <a:lnTo>
                      <a:pt x="101" y="298"/>
                    </a:lnTo>
                    <a:lnTo>
                      <a:pt x="181" y="198"/>
                    </a:lnTo>
                    <a:lnTo>
                      <a:pt x="171" y="101"/>
                    </a:lnTo>
                    <a:lnTo>
                      <a:pt x="150" y="57"/>
                    </a:lnTo>
                    <a:lnTo>
                      <a:pt x="122" y="15"/>
                    </a:lnTo>
                    <a:lnTo>
                      <a:pt x="124" y="0"/>
                    </a:lnTo>
                    <a:lnTo>
                      <a:pt x="139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688" name="Freeform 88"/>
              <p:cNvSpPr/>
              <p:nvPr/>
            </p:nvSpPr>
            <p:spPr bwMode="auto">
              <a:xfrm>
                <a:off x="2023" y="1280"/>
                <a:ext cx="375" cy="325"/>
              </a:xfrm>
              <a:custGeom>
                <a:avLst/>
                <a:gdLst>
                  <a:gd name="T0" fmla="*/ 0 w 751"/>
                  <a:gd name="T1" fmla="*/ 1 h 650"/>
                  <a:gd name="T2" fmla="*/ 0 w 751"/>
                  <a:gd name="T3" fmla="*/ 1 h 650"/>
                  <a:gd name="T4" fmla="*/ 0 w 751"/>
                  <a:gd name="T5" fmla="*/ 1 h 650"/>
                  <a:gd name="T6" fmla="*/ 0 w 751"/>
                  <a:gd name="T7" fmla="*/ 1 h 650"/>
                  <a:gd name="T8" fmla="*/ 0 w 751"/>
                  <a:gd name="T9" fmla="*/ 1 h 650"/>
                  <a:gd name="T10" fmla="*/ 0 w 751"/>
                  <a:gd name="T11" fmla="*/ 1 h 650"/>
                  <a:gd name="T12" fmla="*/ 0 w 751"/>
                  <a:gd name="T13" fmla="*/ 1 h 650"/>
                  <a:gd name="T14" fmla="*/ 0 w 751"/>
                  <a:gd name="T15" fmla="*/ 1 h 650"/>
                  <a:gd name="T16" fmla="*/ 0 w 751"/>
                  <a:gd name="T17" fmla="*/ 1 h 650"/>
                  <a:gd name="T18" fmla="*/ 0 w 751"/>
                  <a:gd name="T19" fmla="*/ 1 h 650"/>
                  <a:gd name="T20" fmla="*/ 0 w 751"/>
                  <a:gd name="T21" fmla="*/ 1 h 650"/>
                  <a:gd name="T22" fmla="*/ 0 w 751"/>
                  <a:gd name="T23" fmla="*/ 1 h 650"/>
                  <a:gd name="T24" fmla="*/ 0 w 751"/>
                  <a:gd name="T25" fmla="*/ 1 h 650"/>
                  <a:gd name="T26" fmla="*/ 0 w 751"/>
                  <a:gd name="T27" fmla="*/ 1 h 650"/>
                  <a:gd name="T28" fmla="*/ 0 w 751"/>
                  <a:gd name="T29" fmla="*/ 1 h 650"/>
                  <a:gd name="T30" fmla="*/ 0 w 751"/>
                  <a:gd name="T31" fmla="*/ 1 h 650"/>
                  <a:gd name="T32" fmla="*/ 0 w 751"/>
                  <a:gd name="T33" fmla="*/ 1 h 650"/>
                  <a:gd name="T34" fmla="*/ 0 w 751"/>
                  <a:gd name="T35" fmla="*/ 1 h 650"/>
                  <a:gd name="T36" fmla="*/ 0 w 751"/>
                  <a:gd name="T37" fmla="*/ 1 h 650"/>
                  <a:gd name="T38" fmla="*/ 0 w 751"/>
                  <a:gd name="T39" fmla="*/ 1 h 650"/>
                  <a:gd name="T40" fmla="*/ 0 w 751"/>
                  <a:gd name="T41" fmla="*/ 1 h 650"/>
                  <a:gd name="T42" fmla="*/ 0 w 751"/>
                  <a:gd name="T43" fmla="*/ 1 h 650"/>
                  <a:gd name="T44" fmla="*/ 0 w 751"/>
                  <a:gd name="T45" fmla="*/ 1 h 650"/>
                  <a:gd name="T46" fmla="*/ 0 w 751"/>
                  <a:gd name="T47" fmla="*/ 1 h 650"/>
                  <a:gd name="T48" fmla="*/ 0 w 751"/>
                  <a:gd name="T49" fmla="*/ 1 h 650"/>
                  <a:gd name="T50" fmla="*/ 0 w 751"/>
                  <a:gd name="T51" fmla="*/ 1 h 650"/>
                  <a:gd name="T52" fmla="*/ 0 w 751"/>
                  <a:gd name="T53" fmla="*/ 1 h 650"/>
                  <a:gd name="T54" fmla="*/ 0 w 751"/>
                  <a:gd name="T55" fmla="*/ 1 h 650"/>
                  <a:gd name="T56" fmla="*/ 0 w 751"/>
                  <a:gd name="T57" fmla="*/ 1 h 650"/>
                  <a:gd name="T58" fmla="*/ 0 w 751"/>
                  <a:gd name="T59" fmla="*/ 1 h 650"/>
                  <a:gd name="T60" fmla="*/ 0 w 751"/>
                  <a:gd name="T61" fmla="*/ 1 h 650"/>
                  <a:gd name="T62" fmla="*/ 0 w 751"/>
                  <a:gd name="T63" fmla="*/ 1 h 650"/>
                  <a:gd name="T64" fmla="*/ 0 w 751"/>
                  <a:gd name="T65" fmla="*/ 1 h 650"/>
                  <a:gd name="T66" fmla="*/ 0 w 751"/>
                  <a:gd name="T67" fmla="*/ 1 h 650"/>
                  <a:gd name="T68" fmla="*/ 0 w 751"/>
                  <a:gd name="T69" fmla="*/ 1 h 650"/>
                  <a:gd name="T70" fmla="*/ 0 w 751"/>
                  <a:gd name="T71" fmla="*/ 1 h 650"/>
                  <a:gd name="T72" fmla="*/ 0 w 751"/>
                  <a:gd name="T73" fmla="*/ 1 h 650"/>
                  <a:gd name="T74" fmla="*/ 0 w 751"/>
                  <a:gd name="T75" fmla="*/ 1 h 650"/>
                  <a:gd name="T76" fmla="*/ 0 w 751"/>
                  <a:gd name="T77" fmla="*/ 0 h 650"/>
                  <a:gd name="T78" fmla="*/ 0 w 751"/>
                  <a:gd name="T79" fmla="*/ 1 h 650"/>
                  <a:gd name="T80" fmla="*/ 0 w 751"/>
                  <a:gd name="T81" fmla="*/ 1 h 650"/>
                  <a:gd name="T82" fmla="*/ 0 w 751"/>
                  <a:gd name="T83" fmla="*/ 1 h 650"/>
                  <a:gd name="T84" fmla="*/ 0 w 751"/>
                  <a:gd name="T85" fmla="*/ 1 h 650"/>
                  <a:gd name="T86" fmla="*/ 0 w 751"/>
                  <a:gd name="T87" fmla="*/ 1 h 650"/>
                  <a:gd name="T88" fmla="*/ 0 w 751"/>
                  <a:gd name="T89" fmla="*/ 1 h 650"/>
                  <a:gd name="T90" fmla="*/ 0 w 751"/>
                  <a:gd name="T91" fmla="*/ 1 h 650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751"/>
                  <a:gd name="T139" fmla="*/ 0 h 650"/>
                  <a:gd name="T140" fmla="*/ 751 w 751"/>
                  <a:gd name="T141" fmla="*/ 650 h 650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751" h="650">
                    <a:moveTo>
                      <a:pt x="736" y="168"/>
                    </a:moveTo>
                    <a:lnTo>
                      <a:pt x="673" y="120"/>
                    </a:lnTo>
                    <a:lnTo>
                      <a:pt x="645" y="99"/>
                    </a:lnTo>
                    <a:lnTo>
                      <a:pt x="609" y="80"/>
                    </a:lnTo>
                    <a:lnTo>
                      <a:pt x="559" y="61"/>
                    </a:lnTo>
                    <a:lnTo>
                      <a:pt x="514" y="48"/>
                    </a:lnTo>
                    <a:lnTo>
                      <a:pt x="422" y="36"/>
                    </a:lnTo>
                    <a:lnTo>
                      <a:pt x="232" y="73"/>
                    </a:lnTo>
                    <a:lnTo>
                      <a:pt x="177" y="99"/>
                    </a:lnTo>
                    <a:lnTo>
                      <a:pt x="128" y="141"/>
                    </a:lnTo>
                    <a:lnTo>
                      <a:pt x="71" y="202"/>
                    </a:lnTo>
                    <a:lnTo>
                      <a:pt x="46" y="284"/>
                    </a:lnTo>
                    <a:lnTo>
                      <a:pt x="48" y="350"/>
                    </a:lnTo>
                    <a:lnTo>
                      <a:pt x="65" y="411"/>
                    </a:lnTo>
                    <a:lnTo>
                      <a:pt x="99" y="458"/>
                    </a:lnTo>
                    <a:lnTo>
                      <a:pt x="152" y="476"/>
                    </a:lnTo>
                    <a:lnTo>
                      <a:pt x="301" y="477"/>
                    </a:lnTo>
                    <a:lnTo>
                      <a:pt x="365" y="496"/>
                    </a:lnTo>
                    <a:lnTo>
                      <a:pt x="420" y="544"/>
                    </a:lnTo>
                    <a:lnTo>
                      <a:pt x="468" y="584"/>
                    </a:lnTo>
                    <a:lnTo>
                      <a:pt x="515" y="609"/>
                    </a:lnTo>
                    <a:lnTo>
                      <a:pt x="628" y="628"/>
                    </a:lnTo>
                    <a:lnTo>
                      <a:pt x="628" y="650"/>
                    </a:lnTo>
                    <a:lnTo>
                      <a:pt x="495" y="643"/>
                    </a:lnTo>
                    <a:lnTo>
                      <a:pt x="382" y="580"/>
                    </a:lnTo>
                    <a:lnTo>
                      <a:pt x="335" y="542"/>
                    </a:lnTo>
                    <a:lnTo>
                      <a:pt x="280" y="527"/>
                    </a:lnTo>
                    <a:lnTo>
                      <a:pt x="152" y="527"/>
                    </a:lnTo>
                    <a:lnTo>
                      <a:pt x="80" y="504"/>
                    </a:lnTo>
                    <a:lnTo>
                      <a:pt x="33" y="445"/>
                    </a:lnTo>
                    <a:lnTo>
                      <a:pt x="6" y="365"/>
                    </a:lnTo>
                    <a:lnTo>
                      <a:pt x="0" y="280"/>
                    </a:lnTo>
                    <a:lnTo>
                      <a:pt x="27" y="181"/>
                    </a:lnTo>
                    <a:lnTo>
                      <a:pt x="53" y="143"/>
                    </a:lnTo>
                    <a:lnTo>
                      <a:pt x="91" y="105"/>
                    </a:lnTo>
                    <a:lnTo>
                      <a:pt x="152" y="59"/>
                    </a:lnTo>
                    <a:lnTo>
                      <a:pt x="221" y="29"/>
                    </a:lnTo>
                    <a:lnTo>
                      <a:pt x="325" y="4"/>
                    </a:lnTo>
                    <a:lnTo>
                      <a:pt x="449" y="0"/>
                    </a:lnTo>
                    <a:lnTo>
                      <a:pt x="591" y="38"/>
                    </a:lnTo>
                    <a:lnTo>
                      <a:pt x="685" y="99"/>
                    </a:lnTo>
                    <a:lnTo>
                      <a:pt x="747" y="149"/>
                    </a:lnTo>
                    <a:lnTo>
                      <a:pt x="751" y="164"/>
                    </a:lnTo>
                    <a:lnTo>
                      <a:pt x="736" y="1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689" name="Freeform 89"/>
              <p:cNvSpPr/>
              <p:nvPr/>
            </p:nvSpPr>
            <p:spPr bwMode="auto">
              <a:xfrm>
                <a:off x="2283" y="1430"/>
                <a:ext cx="107" cy="140"/>
              </a:xfrm>
              <a:custGeom>
                <a:avLst/>
                <a:gdLst>
                  <a:gd name="T0" fmla="*/ 0 w 215"/>
                  <a:gd name="T1" fmla="*/ 0 h 281"/>
                  <a:gd name="T2" fmla="*/ 0 w 215"/>
                  <a:gd name="T3" fmla="*/ 0 h 281"/>
                  <a:gd name="T4" fmla="*/ 0 w 215"/>
                  <a:gd name="T5" fmla="*/ 0 h 281"/>
                  <a:gd name="T6" fmla="*/ 0 w 215"/>
                  <a:gd name="T7" fmla="*/ 0 h 281"/>
                  <a:gd name="T8" fmla="*/ 0 w 215"/>
                  <a:gd name="T9" fmla="*/ 0 h 281"/>
                  <a:gd name="T10" fmla="*/ 0 w 215"/>
                  <a:gd name="T11" fmla="*/ 0 h 281"/>
                  <a:gd name="T12" fmla="*/ 0 w 215"/>
                  <a:gd name="T13" fmla="*/ 0 h 281"/>
                  <a:gd name="T14" fmla="*/ 0 w 215"/>
                  <a:gd name="T15" fmla="*/ 0 h 281"/>
                  <a:gd name="T16" fmla="*/ 0 w 215"/>
                  <a:gd name="T17" fmla="*/ 0 h 281"/>
                  <a:gd name="T18" fmla="*/ 0 w 215"/>
                  <a:gd name="T19" fmla="*/ 0 h 281"/>
                  <a:gd name="T20" fmla="*/ 0 w 215"/>
                  <a:gd name="T21" fmla="*/ 0 h 281"/>
                  <a:gd name="T22" fmla="*/ 0 w 215"/>
                  <a:gd name="T23" fmla="*/ 0 h 281"/>
                  <a:gd name="T24" fmla="*/ 0 w 215"/>
                  <a:gd name="T25" fmla="*/ 0 h 281"/>
                  <a:gd name="T26" fmla="*/ 0 w 215"/>
                  <a:gd name="T27" fmla="*/ 0 h 281"/>
                  <a:gd name="T28" fmla="*/ 0 w 215"/>
                  <a:gd name="T29" fmla="*/ 0 h 281"/>
                  <a:gd name="T30" fmla="*/ 0 w 215"/>
                  <a:gd name="T31" fmla="*/ 0 h 281"/>
                  <a:gd name="T32" fmla="*/ 0 w 215"/>
                  <a:gd name="T33" fmla="*/ 0 h 28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15"/>
                  <a:gd name="T52" fmla="*/ 0 h 281"/>
                  <a:gd name="T53" fmla="*/ 215 w 215"/>
                  <a:gd name="T54" fmla="*/ 281 h 281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15" h="281">
                    <a:moveTo>
                      <a:pt x="211" y="19"/>
                    </a:moveTo>
                    <a:lnTo>
                      <a:pt x="80" y="142"/>
                    </a:lnTo>
                    <a:lnTo>
                      <a:pt x="46" y="230"/>
                    </a:lnTo>
                    <a:lnTo>
                      <a:pt x="48" y="268"/>
                    </a:lnTo>
                    <a:lnTo>
                      <a:pt x="42" y="281"/>
                    </a:lnTo>
                    <a:lnTo>
                      <a:pt x="27" y="275"/>
                    </a:lnTo>
                    <a:lnTo>
                      <a:pt x="0" y="230"/>
                    </a:lnTo>
                    <a:lnTo>
                      <a:pt x="17" y="171"/>
                    </a:lnTo>
                    <a:lnTo>
                      <a:pt x="42" y="116"/>
                    </a:lnTo>
                    <a:lnTo>
                      <a:pt x="78" y="79"/>
                    </a:lnTo>
                    <a:lnTo>
                      <a:pt x="116" y="53"/>
                    </a:lnTo>
                    <a:lnTo>
                      <a:pt x="156" y="28"/>
                    </a:lnTo>
                    <a:lnTo>
                      <a:pt x="198" y="0"/>
                    </a:lnTo>
                    <a:lnTo>
                      <a:pt x="215" y="3"/>
                    </a:lnTo>
                    <a:lnTo>
                      <a:pt x="211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690" name="Freeform 90"/>
              <p:cNvSpPr/>
              <p:nvPr/>
            </p:nvSpPr>
            <p:spPr bwMode="auto">
              <a:xfrm>
                <a:off x="2159" y="1325"/>
                <a:ext cx="167" cy="100"/>
              </a:xfrm>
              <a:custGeom>
                <a:avLst/>
                <a:gdLst>
                  <a:gd name="T0" fmla="*/ 1 w 333"/>
                  <a:gd name="T1" fmla="*/ 1 h 199"/>
                  <a:gd name="T2" fmla="*/ 1 w 333"/>
                  <a:gd name="T3" fmla="*/ 1 h 199"/>
                  <a:gd name="T4" fmla="*/ 1 w 333"/>
                  <a:gd name="T5" fmla="*/ 1 h 199"/>
                  <a:gd name="T6" fmla="*/ 1 w 333"/>
                  <a:gd name="T7" fmla="*/ 1 h 199"/>
                  <a:gd name="T8" fmla="*/ 1 w 333"/>
                  <a:gd name="T9" fmla="*/ 1 h 199"/>
                  <a:gd name="T10" fmla="*/ 0 w 333"/>
                  <a:gd name="T11" fmla="*/ 1 h 199"/>
                  <a:gd name="T12" fmla="*/ 1 w 333"/>
                  <a:gd name="T13" fmla="*/ 1 h 199"/>
                  <a:gd name="T14" fmla="*/ 1 w 333"/>
                  <a:gd name="T15" fmla="*/ 1 h 199"/>
                  <a:gd name="T16" fmla="*/ 1 w 333"/>
                  <a:gd name="T17" fmla="*/ 1 h 199"/>
                  <a:gd name="T18" fmla="*/ 1 w 333"/>
                  <a:gd name="T19" fmla="*/ 1 h 199"/>
                  <a:gd name="T20" fmla="*/ 1 w 333"/>
                  <a:gd name="T21" fmla="*/ 0 h 199"/>
                  <a:gd name="T22" fmla="*/ 1 w 333"/>
                  <a:gd name="T23" fmla="*/ 1 h 199"/>
                  <a:gd name="T24" fmla="*/ 1 w 333"/>
                  <a:gd name="T25" fmla="*/ 1 h 199"/>
                  <a:gd name="T26" fmla="*/ 1 w 333"/>
                  <a:gd name="T27" fmla="*/ 1 h 199"/>
                  <a:gd name="T28" fmla="*/ 1 w 333"/>
                  <a:gd name="T29" fmla="*/ 1 h 19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333"/>
                  <a:gd name="T46" fmla="*/ 0 h 199"/>
                  <a:gd name="T47" fmla="*/ 333 w 333"/>
                  <a:gd name="T48" fmla="*/ 199 h 19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333" h="199">
                    <a:moveTo>
                      <a:pt x="325" y="20"/>
                    </a:moveTo>
                    <a:lnTo>
                      <a:pt x="141" y="102"/>
                    </a:lnTo>
                    <a:lnTo>
                      <a:pt x="65" y="161"/>
                    </a:lnTo>
                    <a:lnTo>
                      <a:pt x="29" y="197"/>
                    </a:lnTo>
                    <a:lnTo>
                      <a:pt x="2" y="199"/>
                    </a:lnTo>
                    <a:lnTo>
                      <a:pt x="0" y="171"/>
                    </a:lnTo>
                    <a:lnTo>
                      <a:pt x="32" y="127"/>
                    </a:lnTo>
                    <a:lnTo>
                      <a:pt x="116" y="62"/>
                    </a:lnTo>
                    <a:lnTo>
                      <a:pt x="165" y="38"/>
                    </a:lnTo>
                    <a:lnTo>
                      <a:pt x="215" y="24"/>
                    </a:lnTo>
                    <a:lnTo>
                      <a:pt x="319" y="0"/>
                    </a:lnTo>
                    <a:lnTo>
                      <a:pt x="333" y="7"/>
                    </a:lnTo>
                    <a:lnTo>
                      <a:pt x="325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691" name="Freeform 91"/>
              <p:cNvSpPr/>
              <p:nvPr/>
            </p:nvSpPr>
            <p:spPr bwMode="auto">
              <a:xfrm>
                <a:off x="2109" y="1304"/>
                <a:ext cx="110" cy="27"/>
              </a:xfrm>
              <a:custGeom>
                <a:avLst/>
                <a:gdLst>
                  <a:gd name="T0" fmla="*/ 0 w 221"/>
                  <a:gd name="T1" fmla="*/ 1 h 53"/>
                  <a:gd name="T2" fmla="*/ 0 w 221"/>
                  <a:gd name="T3" fmla="*/ 0 h 53"/>
                  <a:gd name="T4" fmla="*/ 0 w 221"/>
                  <a:gd name="T5" fmla="*/ 0 h 53"/>
                  <a:gd name="T6" fmla="*/ 0 w 221"/>
                  <a:gd name="T7" fmla="*/ 1 h 53"/>
                  <a:gd name="T8" fmla="*/ 0 w 221"/>
                  <a:gd name="T9" fmla="*/ 1 h 53"/>
                  <a:gd name="T10" fmla="*/ 0 w 221"/>
                  <a:gd name="T11" fmla="*/ 1 h 53"/>
                  <a:gd name="T12" fmla="*/ 0 w 221"/>
                  <a:gd name="T13" fmla="*/ 1 h 53"/>
                  <a:gd name="T14" fmla="*/ 0 w 221"/>
                  <a:gd name="T15" fmla="*/ 1 h 53"/>
                  <a:gd name="T16" fmla="*/ 0 w 221"/>
                  <a:gd name="T17" fmla="*/ 1 h 53"/>
                  <a:gd name="T18" fmla="*/ 0 w 221"/>
                  <a:gd name="T19" fmla="*/ 1 h 53"/>
                  <a:gd name="T20" fmla="*/ 0 w 221"/>
                  <a:gd name="T21" fmla="*/ 1 h 53"/>
                  <a:gd name="T22" fmla="*/ 0 w 221"/>
                  <a:gd name="T23" fmla="*/ 1 h 53"/>
                  <a:gd name="T24" fmla="*/ 0 w 221"/>
                  <a:gd name="T25" fmla="*/ 1 h 5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1"/>
                  <a:gd name="T40" fmla="*/ 0 h 53"/>
                  <a:gd name="T41" fmla="*/ 221 w 221"/>
                  <a:gd name="T42" fmla="*/ 53 h 5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1" h="53">
                    <a:moveTo>
                      <a:pt x="14" y="2"/>
                    </a:moveTo>
                    <a:lnTo>
                      <a:pt x="42" y="0"/>
                    </a:lnTo>
                    <a:lnTo>
                      <a:pt x="133" y="0"/>
                    </a:lnTo>
                    <a:lnTo>
                      <a:pt x="215" y="32"/>
                    </a:lnTo>
                    <a:lnTo>
                      <a:pt x="221" y="47"/>
                    </a:lnTo>
                    <a:lnTo>
                      <a:pt x="207" y="53"/>
                    </a:lnTo>
                    <a:lnTo>
                      <a:pt x="130" y="36"/>
                    </a:lnTo>
                    <a:lnTo>
                      <a:pt x="42" y="36"/>
                    </a:lnTo>
                    <a:lnTo>
                      <a:pt x="14" y="32"/>
                    </a:lnTo>
                    <a:lnTo>
                      <a:pt x="0" y="17"/>
                    </a:lnTo>
                    <a:lnTo>
                      <a:pt x="14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692" name="Freeform 92"/>
              <p:cNvSpPr/>
              <p:nvPr/>
            </p:nvSpPr>
            <p:spPr bwMode="auto">
              <a:xfrm>
                <a:off x="1941" y="1480"/>
                <a:ext cx="518" cy="240"/>
              </a:xfrm>
              <a:custGeom>
                <a:avLst/>
                <a:gdLst>
                  <a:gd name="T0" fmla="*/ 1 w 1036"/>
                  <a:gd name="T1" fmla="*/ 0 h 479"/>
                  <a:gd name="T2" fmla="*/ 1 w 1036"/>
                  <a:gd name="T3" fmla="*/ 1 h 479"/>
                  <a:gd name="T4" fmla="*/ 1 w 1036"/>
                  <a:gd name="T5" fmla="*/ 1 h 479"/>
                  <a:gd name="T6" fmla="*/ 1 w 1036"/>
                  <a:gd name="T7" fmla="*/ 1 h 479"/>
                  <a:gd name="T8" fmla="*/ 1 w 1036"/>
                  <a:gd name="T9" fmla="*/ 1 h 479"/>
                  <a:gd name="T10" fmla="*/ 1 w 1036"/>
                  <a:gd name="T11" fmla="*/ 1 h 479"/>
                  <a:gd name="T12" fmla="*/ 1 w 1036"/>
                  <a:gd name="T13" fmla="*/ 1 h 479"/>
                  <a:gd name="T14" fmla="*/ 1 w 1036"/>
                  <a:gd name="T15" fmla="*/ 1 h 479"/>
                  <a:gd name="T16" fmla="*/ 1 w 1036"/>
                  <a:gd name="T17" fmla="*/ 1 h 479"/>
                  <a:gd name="T18" fmla="*/ 1 w 1036"/>
                  <a:gd name="T19" fmla="*/ 1 h 479"/>
                  <a:gd name="T20" fmla="*/ 1 w 1036"/>
                  <a:gd name="T21" fmla="*/ 1 h 479"/>
                  <a:gd name="T22" fmla="*/ 1 w 1036"/>
                  <a:gd name="T23" fmla="*/ 1 h 479"/>
                  <a:gd name="T24" fmla="*/ 1 w 1036"/>
                  <a:gd name="T25" fmla="*/ 1 h 479"/>
                  <a:gd name="T26" fmla="*/ 1 w 1036"/>
                  <a:gd name="T27" fmla="*/ 1 h 479"/>
                  <a:gd name="T28" fmla="*/ 1 w 1036"/>
                  <a:gd name="T29" fmla="*/ 1 h 479"/>
                  <a:gd name="T30" fmla="*/ 1 w 1036"/>
                  <a:gd name="T31" fmla="*/ 1 h 479"/>
                  <a:gd name="T32" fmla="*/ 1 w 1036"/>
                  <a:gd name="T33" fmla="*/ 1 h 479"/>
                  <a:gd name="T34" fmla="*/ 1 w 1036"/>
                  <a:gd name="T35" fmla="*/ 1 h 479"/>
                  <a:gd name="T36" fmla="*/ 1 w 1036"/>
                  <a:gd name="T37" fmla="*/ 1 h 479"/>
                  <a:gd name="T38" fmla="*/ 1 w 1036"/>
                  <a:gd name="T39" fmla="*/ 1 h 479"/>
                  <a:gd name="T40" fmla="*/ 1 w 1036"/>
                  <a:gd name="T41" fmla="*/ 1 h 479"/>
                  <a:gd name="T42" fmla="*/ 1 w 1036"/>
                  <a:gd name="T43" fmla="*/ 1 h 479"/>
                  <a:gd name="T44" fmla="*/ 1 w 1036"/>
                  <a:gd name="T45" fmla="*/ 1 h 479"/>
                  <a:gd name="T46" fmla="*/ 1 w 1036"/>
                  <a:gd name="T47" fmla="*/ 1 h 479"/>
                  <a:gd name="T48" fmla="*/ 1 w 1036"/>
                  <a:gd name="T49" fmla="*/ 1 h 479"/>
                  <a:gd name="T50" fmla="*/ 1 w 1036"/>
                  <a:gd name="T51" fmla="*/ 1 h 479"/>
                  <a:gd name="T52" fmla="*/ 1 w 1036"/>
                  <a:gd name="T53" fmla="*/ 1 h 479"/>
                  <a:gd name="T54" fmla="*/ 1 w 1036"/>
                  <a:gd name="T55" fmla="*/ 1 h 479"/>
                  <a:gd name="T56" fmla="*/ 1 w 1036"/>
                  <a:gd name="T57" fmla="*/ 1 h 479"/>
                  <a:gd name="T58" fmla="*/ 0 w 1036"/>
                  <a:gd name="T59" fmla="*/ 1 h 479"/>
                  <a:gd name="T60" fmla="*/ 1 w 1036"/>
                  <a:gd name="T61" fmla="*/ 0 h 479"/>
                  <a:gd name="T62" fmla="*/ 1 w 1036"/>
                  <a:gd name="T63" fmla="*/ 0 h 479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1036"/>
                  <a:gd name="T97" fmla="*/ 0 h 479"/>
                  <a:gd name="T98" fmla="*/ 1036 w 1036"/>
                  <a:gd name="T99" fmla="*/ 479 h 479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1036" h="479">
                    <a:moveTo>
                      <a:pt x="24" y="0"/>
                    </a:moveTo>
                    <a:lnTo>
                      <a:pt x="95" y="35"/>
                    </a:lnTo>
                    <a:lnTo>
                      <a:pt x="159" y="86"/>
                    </a:lnTo>
                    <a:lnTo>
                      <a:pt x="211" y="162"/>
                    </a:lnTo>
                    <a:lnTo>
                      <a:pt x="241" y="265"/>
                    </a:lnTo>
                    <a:lnTo>
                      <a:pt x="327" y="341"/>
                    </a:lnTo>
                    <a:lnTo>
                      <a:pt x="424" y="384"/>
                    </a:lnTo>
                    <a:lnTo>
                      <a:pt x="618" y="422"/>
                    </a:lnTo>
                    <a:lnTo>
                      <a:pt x="791" y="394"/>
                    </a:lnTo>
                    <a:lnTo>
                      <a:pt x="935" y="324"/>
                    </a:lnTo>
                    <a:lnTo>
                      <a:pt x="986" y="253"/>
                    </a:lnTo>
                    <a:lnTo>
                      <a:pt x="994" y="181"/>
                    </a:lnTo>
                    <a:lnTo>
                      <a:pt x="903" y="95"/>
                    </a:lnTo>
                    <a:lnTo>
                      <a:pt x="908" y="65"/>
                    </a:lnTo>
                    <a:lnTo>
                      <a:pt x="929" y="56"/>
                    </a:lnTo>
                    <a:lnTo>
                      <a:pt x="1000" y="94"/>
                    </a:lnTo>
                    <a:lnTo>
                      <a:pt x="1034" y="164"/>
                    </a:lnTo>
                    <a:lnTo>
                      <a:pt x="1036" y="253"/>
                    </a:lnTo>
                    <a:lnTo>
                      <a:pt x="977" y="356"/>
                    </a:lnTo>
                    <a:lnTo>
                      <a:pt x="901" y="422"/>
                    </a:lnTo>
                    <a:lnTo>
                      <a:pt x="789" y="457"/>
                    </a:lnTo>
                    <a:lnTo>
                      <a:pt x="677" y="474"/>
                    </a:lnTo>
                    <a:lnTo>
                      <a:pt x="583" y="479"/>
                    </a:lnTo>
                    <a:lnTo>
                      <a:pt x="437" y="453"/>
                    </a:lnTo>
                    <a:lnTo>
                      <a:pt x="258" y="373"/>
                    </a:lnTo>
                    <a:lnTo>
                      <a:pt x="190" y="282"/>
                    </a:lnTo>
                    <a:lnTo>
                      <a:pt x="161" y="211"/>
                    </a:lnTo>
                    <a:lnTo>
                      <a:pt x="125" y="139"/>
                    </a:lnTo>
                    <a:lnTo>
                      <a:pt x="74" y="75"/>
                    </a:lnTo>
                    <a:lnTo>
                      <a:pt x="0" y="23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1668" name="Group 93"/>
            <p:cNvGrpSpPr/>
            <p:nvPr/>
          </p:nvGrpSpPr>
          <p:grpSpPr bwMode="auto">
            <a:xfrm>
              <a:off x="756" y="2640"/>
              <a:ext cx="956" cy="235"/>
              <a:chOff x="384" y="1152"/>
              <a:chExt cx="1594" cy="392"/>
            </a:xfrm>
          </p:grpSpPr>
          <p:sp>
            <p:nvSpPr>
              <p:cNvPr id="111669" name="Freeform 94"/>
              <p:cNvSpPr/>
              <p:nvPr/>
            </p:nvSpPr>
            <p:spPr bwMode="auto">
              <a:xfrm>
                <a:off x="412" y="1193"/>
                <a:ext cx="1555" cy="335"/>
              </a:xfrm>
              <a:custGeom>
                <a:avLst/>
                <a:gdLst>
                  <a:gd name="T0" fmla="*/ 1 w 3108"/>
                  <a:gd name="T1" fmla="*/ 0 h 669"/>
                  <a:gd name="T2" fmla="*/ 1 w 3108"/>
                  <a:gd name="T3" fmla="*/ 1 h 669"/>
                  <a:gd name="T4" fmla="*/ 1 w 3108"/>
                  <a:gd name="T5" fmla="*/ 1 h 669"/>
                  <a:gd name="T6" fmla="*/ 0 w 3108"/>
                  <a:gd name="T7" fmla="*/ 1 h 669"/>
                  <a:gd name="T8" fmla="*/ 1 w 3108"/>
                  <a:gd name="T9" fmla="*/ 1 h 669"/>
                  <a:gd name="T10" fmla="*/ 1 w 3108"/>
                  <a:gd name="T11" fmla="*/ 1 h 669"/>
                  <a:gd name="T12" fmla="*/ 1 w 3108"/>
                  <a:gd name="T13" fmla="*/ 1 h 669"/>
                  <a:gd name="T14" fmla="*/ 1 w 3108"/>
                  <a:gd name="T15" fmla="*/ 1 h 669"/>
                  <a:gd name="T16" fmla="*/ 1 w 3108"/>
                  <a:gd name="T17" fmla="*/ 1 h 669"/>
                  <a:gd name="T18" fmla="*/ 1 w 3108"/>
                  <a:gd name="T19" fmla="*/ 1 h 669"/>
                  <a:gd name="T20" fmla="*/ 1 w 3108"/>
                  <a:gd name="T21" fmla="*/ 1 h 669"/>
                  <a:gd name="T22" fmla="*/ 1 w 3108"/>
                  <a:gd name="T23" fmla="*/ 1 h 669"/>
                  <a:gd name="T24" fmla="*/ 1 w 3108"/>
                  <a:gd name="T25" fmla="*/ 1 h 669"/>
                  <a:gd name="T26" fmla="*/ 1 w 3108"/>
                  <a:gd name="T27" fmla="*/ 1 h 669"/>
                  <a:gd name="T28" fmla="*/ 1 w 3108"/>
                  <a:gd name="T29" fmla="*/ 0 h 669"/>
                  <a:gd name="T30" fmla="*/ 1 w 3108"/>
                  <a:gd name="T31" fmla="*/ 0 h 669"/>
                  <a:gd name="T32" fmla="*/ 1 w 3108"/>
                  <a:gd name="T33" fmla="*/ 0 h 66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3108"/>
                  <a:gd name="T52" fmla="*/ 0 h 669"/>
                  <a:gd name="T53" fmla="*/ 3108 w 3108"/>
                  <a:gd name="T54" fmla="*/ 669 h 669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3108" h="669">
                    <a:moveTo>
                      <a:pt x="485" y="0"/>
                    </a:moveTo>
                    <a:lnTo>
                      <a:pt x="395" y="54"/>
                    </a:lnTo>
                    <a:lnTo>
                      <a:pt x="102" y="432"/>
                    </a:lnTo>
                    <a:lnTo>
                      <a:pt x="0" y="485"/>
                    </a:lnTo>
                    <a:lnTo>
                      <a:pt x="89" y="626"/>
                    </a:lnTo>
                    <a:lnTo>
                      <a:pt x="758" y="592"/>
                    </a:lnTo>
                    <a:lnTo>
                      <a:pt x="2897" y="669"/>
                    </a:lnTo>
                    <a:lnTo>
                      <a:pt x="3108" y="561"/>
                    </a:lnTo>
                    <a:lnTo>
                      <a:pt x="2625" y="508"/>
                    </a:lnTo>
                    <a:lnTo>
                      <a:pt x="3019" y="477"/>
                    </a:lnTo>
                    <a:lnTo>
                      <a:pt x="2927" y="358"/>
                    </a:lnTo>
                    <a:lnTo>
                      <a:pt x="2770" y="137"/>
                    </a:lnTo>
                    <a:lnTo>
                      <a:pt x="1597" y="76"/>
                    </a:lnTo>
                    <a:lnTo>
                      <a:pt x="599" y="8"/>
                    </a:lnTo>
                    <a:lnTo>
                      <a:pt x="485" y="0"/>
                    </a:lnTo>
                    <a:close/>
                  </a:path>
                </a:pathLst>
              </a:custGeom>
              <a:solidFill>
                <a:srgbClr val="E8DCDC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670" name="Freeform 95"/>
              <p:cNvSpPr/>
              <p:nvPr/>
            </p:nvSpPr>
            <p:spPr bwMode="auto">
              <a:xfrm>
                <a:off x="398" y="1432"/>
                <a:ext cx="1550" cy="100"/>
              </a:xfrm>
              <a:custGeom>
                <a:avLst/>
                <a:gdLst>
                  <a:gd name="T0" fmla="*/ 1 w 3099"/>
                  <a:gd name="T1" fmla="*/ 1 h 200"/>
                  <a:gd name="T2" fmla="*/ 0 w 3099"/>
                  <a:gd name="T3" fmla="*/ 1 h 200"/>
                  <a:gd name="T4" fmla="*/ 1 w 3099"/>
                  <a:gd name="T5" fmla="*/ 0 h 200"/>
                  <a:gd name="T6" fmla="*/ 1 w 3099"/>
                  <a:gd name="T7" fmla="*/ 1 h 200"/>
                  <a:gd name="T8" fmla="*/ 1 w 3099"/>
                  <a:gd name="T9" fmla="*/ 1 h 200"/>
                  <a:gd name="T10" fmla="*/ 1 w 3099"/>
                  <a:gd name="T11" fmla="*/ 1 h 200"/>
                  <a:gd name="T12" fmla="*/ 1 w 3099"/>
                  <a:gd name="T13" fmla="*/ 1 h 200"/>
                  <a:gd name="T14" fmla="*/ 1 w 3099"/>
                  <a:gd name="T15" fmla="*/ 1 h 200"/>
                  <a:gd name="T16" fmla="*/ 1 w 3099"/>
                  <a:gd name="T17" fmla="*/ 1 h 200"/>
                  <a:gd name="T18" fmla="*/ 1 w 3099"/>
                  <a:gd name="T19" fmla="*/ 1 h 200"/>
                  <a:gd name="T20" fmla="*/ 1 w 3099"/>
                  <a:gd name="T21" fmla="*/ 1 h 200"/>
                  <a:gd name="T22" fmla="*/ 1 w 3099"/>
                  <a:gd name="T23" fmla="*/ 1 h 20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099"/>
                  <a:gd name="T37" fmla="*/ 0 h 200"/>
                  <a:gd name="T38" fmla="*/ 3099 w 3099"/>
                  <a:gd name="T39" fmla="*/ 200 h 200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099" h="200">
                    <a:moveTo>
                      <a:pt x="76" y="132"/>
                    </a:moveTo>
                    <a:lnTo>
                      <a:pt x="0" y="46"/>
                    </a:lnTo>
                    <a:lnTo>
                      <a:pt x="227" y="0"/>
                    </a:lnTo>
                    <a:lnTo>
                      <a:pt x="3025" y="54"/>
                    </a:lnTo>
                    <a:lnTo>
                      <a:pt x="3099" y="113"/>
                    </a:lnTo>
                    <a:lnTo>
                      <a:pt x="2981" y="200"/>
                    </a:lnTo>
                    <a:lnTo>
                      <a:pt x="1481" y="153"/>
                    </a:lnTo>
                    <a:lnTo>
                      <a:pt x="493" y="115"/>
                    </a:lnTo>
                    <a:lnTo>
                      <a:pt x="179" y="173"/>
                    </a:lnTo>
                    <a:lnTo>
                      <a:pt x="76" y="132"/>
                    </a:lnTo>
                    <a:close/>
                  </a:path>
                </a:pathLst>
              </a:custGeom>
              <a:solidFill>
                <a:srgbClr val="A38C8C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671" name="Freeform 96"/>
              <p:cNvSpPr/>
              <p:nvPr/>
            </p:nvSpPr>
            <p:spPr bwMode="auto">
              <a:xfrm>
                <a:off x="626" y="1152"/>
                <a:ext cx="1173" cy="83"/>
              </a:xfrm>
              <a:custGeom>
                <a:avLst/>
                <a:gdLst>
                  <a:gd name="T0" fmla="*/ 1 w 2345"/>
                  <a:gd name="T1" fmla="*/ 0 h 165"/>
                  <a:gd name="T2" fmla="*/ 1 w 2345"/>
                  <a:gd name="T3" fmla="*/ 1 h 165"/>
                  <a:gd name="T4" fmla="*/ 1 w 2345"/>
                  <a:gd name="T5" fmla="*/ 1 h 165"/>
                  <a:gd name="T6" fmla="*/ 1 w 2345"/>
                  <a:gd name="T7" fmla="*/ 1 h 165"/>
                  <a:gd name="T8" fmla="*/ 1 w 2345"/>
                  <a:gd name="T9" fmla="*/ 1 h 165"/>
                  <a:gd name="T10" fmla="*/ 1 w 2345"/>
                  <a:gd name="T11" fmla="*/ 1 h 165"/>
                  <a:gd name="T12" fmla="*/ 1 w 2345"/>
                  <a:gd name="T13" fmla="*/ 1 h 165"/>
                  <a:gd name="T14" fmla="*/ 1 w 2345"/>
                  <a:gd name="T15" fmla="*/ 1 h 165"/>
                  <a:gd name="T16" fmla="*/ 1 w 2345"/>
                  <a:gd name="T17" fmla="*/ 1 h 165"/>
                  <a:gd name="T18" fmla="*/ 1 w 2345"/>
                  <a:gd name="T19" fmla="*/ 1 h 165"/>
                  <a:gd name="T20" fmla="*/ 1 w 2345"/>
                  <a:gd name="T21" fmla="*/ 1 h 165"/>
                  <a:gd name="T22" fmla="*/ 1 w 2345"/>
                  <a:gd name="T23" fmla="*/ 1 h 165"/>
                  <a:gd name="T24" fmla="*/ 1 w 2345"/>
                  <a:gd name="T25" fmla="*/ 1 h 165"/>
                  <a:gd name="T26" fmla="*/ 1 w 2345"/>
                  <a:gd name="T27" fmla="*/ 1 h 165"/>
                  <a:gd name="T28" fmla="*/ 0 w 2345"/>
                  <a:gd name="T29" fmla="*/ 1 h 165"/>
                  <a:gd name="T30" fmla="*/ 1 w 2345"/>
                  <a:gd name="T31" fmla="*/ 0 h 165"/>
                  <a:gd name="T32" fmla="*/ 1 w 2345"/>
                  <a:gd name="T33" fmla="*/ 0 h 165"/>
                  <a:gd name="T34" fmla="*/ 1 w 2345"/>
                  <a:gd name="T35" fmla="*/ 0 h 16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345"/>
                  <a:gd name="T55" fmla="*/ 0 h 165"/>
                  <a:gd name="T56" fmla="*/ 2345 w 2345"/>
                  <a:gd name="T57" fmla="*/ 165 h 16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345" h="165">
                    <a:moveTo>
                      <a:pt x="15" y="0"/>
                    </a:moveTo>
                    <a:lnTo>
                      <a:pt x="595" y="19"/>
                    </a:lnTo>
                    <a:lnTo>
                      <a:pt x="1703" y="64"/>
                    </a:lnTo>
                    <a:lnTo>
                      <a:pt x="2024" y="76"/>
                    </a:lnTo>
                    <a:lnTo>
                      <a:pt x="2311" y="95"/>
                    </a:lnTo>
                    <a:lnTo>
                      <a:pt x="2338" y="104"/>
                    </a:lnTo>
                    <a:lnTo>
                      <a:pt x="2345" y="129"/>
                    </a:lnTo>
                    <a:lnTo>
                      <a:pt x="2338" y="154"/>
                    </a:lnTo>
                    <a:lnTo>
                      <a:pt x="2311" y="165"/>
                    </a:lnTo>
                    <a:lnTo>
                      <a:pt x="2019" y="146"/>
                    </a:lnTo>
                    <a:lnTo>
                      <a:pt x="1697" y="135"/>
                    </a:lnTo>
                    <a:lnTo>
                      <a:pt x="591" y="70"/>
                    </a:lnTo>
                    <a:lnTo>
                      <a:pt x="302" y="43"/>
                    </a:lnTo>
                    <a:lnTo>
                      <a:pt x="15" y="28"/>
                    </a:lnTo>
                    <a:lnTo>
                      <a:pt x="0" y="13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672" name="Freeform 97"/>
              <p:cNvSpPr/>
              <p:nvPr/>
            </p:nvSpPr>
            <p:spPr bwMode="auto">
              <a:xfrm>
                <a:off x="451" y="1402"/>
                <a:ext cx="1069" cy="64"/>
              </a:xfrm>
              <a:custGeom>
                <a:avLst/>
                <a:gdLst>
                  <a:gd name="T0" fmla="*/ 1 w 2137"/>
                  <a:gd name="T1" fmla="*/ 1 h 127"/>
                  <a:gd name="T2" fmla="*/ 1 w 2137"/>
                  <a:gd name="T3" fmla="*/ 0 h 127"/>
                  <a:gd name="T4" fmla="*/ 1 w 2137"/>
                  <a:gd name="T5" fmla="*/ 1 h 127"/>
                  <a:gd name="T6" fmla="*/ 1 w 2137"/>
                  <a:gd name="T7" fmla="*/ 1 h 127"/>
                  <a:gd name="T8" fmla="*/ 1 w 2137"/>
                  <a:gd name="T9" fmla="*/ 1 h 127"/>
                  <a:gd name="T10" fmla="*/ 1 w 2137"/>
                  <a:gd name="T11" fmla="*/ 1 h 127"/>
                  <a:gd name="T12" fmla="*/ 1 w 2137"/>
                  <a:gd name="T13" fmla="*/ 1 h 127"/>
                  <a:gd name="T14" fmla="*/ 1 w 2137"/>
                  <a:gd name="T15" fmla="*/ 1 h 127"/>
                  <a:gd name="T16" fmla="*/ 1 w 2137"/>
                  <a:gd name="T17" fmla="*/ 1 h 127"/>
                  <a:gd name="T18" fmla="*/ 1 w 2137"/>
                  <a:gd name="T19" fmla="*/ 1 h 127"/>
                  <a:gd name="T20" fmla="*/ 1 w 2137"/>
                  <a:gd name="T21" fmla="*/ 1 h 127"/>
                  <a:gd name="T22" fmla="*/ 1 w 2137"/>
                  <a:gd name="T23" fmla="*/ 1 h 127"/>
                  <a:gd name="T24" fmla="*/ 1 w 2137"/>
                  <a:gd name="T25" fmla="*/ 1 h 127"/>
                  <a:gd name="T26" fmla="*/ 1 w 2137"/>
                  <a:gd name="T27" fmla="*/ 1 h 127"/>
                  <a:gd name="T28" fmla="*/ 1 w 2137"/>
                  <a:gd name="T29" fmla="*/ 1 h 127"/>
                  <a:gd name="T30" fmla="*/ 0 w 2137"/>
                  <a:gd name="T31" fmla="*/ 1 h 127"/>
                  <a:gd name="T32" fmla="*/ 1 w 2137"/>
                  <a:gd name="T33" fmla="*/ 1 h 127"/>
                  <a:gd name="T34" fmla="*/ 1 w 2137"/>
                  <a:gd name="T35" fmla="*/ 1 h 127"/>
                  <a:gd name="T36" fmla="*/ 1 w 2137"/>
                  <a:gd name="T37" fmla="*/ 1 h 127"/>
                  <a:gd name="T38" fmla="*/ 1 w 2137"/>
                  <a:gd name="T39" fmla="*/ 1 h 127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137"/>
                  <a:gd name="T61" fmla="*/ 0 h 127"/>
                  <a:gd name="T62" fmla="*/ 2137 w 2137"/>
                  <a:gd name="T63" fmla="*/ 127 h 127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137" h="127">
                    <a:moveTo>
                      <a:pt x="23" y="5"/>
                    </a:moveTo>
                    <a:lnTo>
                      <a:pt x="409" y="0"/>
                    </a:lnTo>
                    <a:lnTo>
                      <a:pt x="1047" y="22"/>
                    </a:lnTo>
                    <a:lnTo>
                      <a:pt x="1346" y="39"/>
                    </a:lnTo>
                    <a:lnTo>
                      <a:pt x="1684" y="55"/>
                    </a:lnTo>
                    <a:lnTo>
                      <a:pt x="1905" y="70"/>
                    </a:lnTo>
                    <a:lnTo>
                      <a:pt x="2123" y="81"/>
                    </a:lnTo>
                    <a:lnTo>
                      <a:pt x="2137" y="95"/>
                    </a:lnTo>
                    <a:lnTo>
                      <a:pt x="2123" y="110"/>
                    </a:lnTo>
                    <a:lnTo>
                      <a:pt x="1903" y="119"/>
                    </a:lnTo>
                    <a:lnTo>
                      <a:pt x="1682" y="127"/>
                    </a:lnTo>
                    <a:lnTo>
                      <a:pt x="1045" y="95"/>
                    </a:lnTo>
                    <a:lnTo>
                      <a:pt x="747" y="79"/>
                    </a:lnTo>
                    <a:lnTo>
                      <a:pt x="409" y="74"/>
                    </a:lnTo>
                    <a:lnTo>
                      <a:pt x="24" y="55"/>
                    </a:lnTo>
                    <a:lnTo>
                      <a:pt x="0" y="30"/>
                    </a:lnTo>
                    <a:lnTo>
                      <a:pt x="5" y="13"/>
                    </a:lnTo>
                    <a:lnTo>
                      <a:pt x="23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673" name="Freeform 98"/>
              <p:cNvSpPr/>
              <p:nvPr/>
            </p:nvSpPr>
            <p:spPr bwMode="auto">
              <a:xfrm>
                <a:off x="1831" y="1222"/>
                <a:ext cx="142" cy="211"/>
              </a:xfrm>
              <a:custGeom>
                <a:avLst/>
                <a:gdLst>
                  <a:gd name="T0" fmla="*/ 0 w 285"/>
                  <a:gd name="T1" fmla="*/ 1 h 422"/>
                  <a:gd name="T2" fmla="*/ 0 w 285"/>
                  <a:gd name="T3" fmla="*/ 1 h 422"/>
                  <a:gd name="T4" fmla="*/ 0 w 285"/>
                  <a:gd name="T5" fmla="*/ 1 h 422"/>
                  <a:gd name="T6" fmla="*/ 0 w 285"/>
                  <a:gd name="T7" fmla="*/ 1 h 422"/>
                  <a:gd name="T8" fmla="*/ 0 w 285"/>
                  <a:gd name="T9" fmla="*/ 1 h 422"/>
                  <a:gd name="T10" fmla="*/ 0 w 285"/>
                  <a:gd name="T11" fmla="*/ 1 h 422"/>
                  <a:gd name="T12" fmla="*/ 0 w 285"/>
                  <a:gd name="T13" fmla="*/ 1 h 422"/>
                  <a:gd name="T14" fmla="*/ 0 w 285"/>
                  <a:gd name="T15" fmla="*/ 1 h 422"/>
                  <a:gd name="T16" fmla="*/ 0 w 285"/>
                  <a:gd name="T17" fmla="*/ 1 h 422"/>
                  <a:gd name="T18" fmla="*/ 0 w 285"/>
                  <a:gd name="T19" fmla="*/ 1 h 422"/>
                  <a:gd name="T20" fmla="*/ 0 w 285"/>
                  <a:gd name="T21" fmla="*/ 1 h 422"/>
                  <a:gd name="T22" fmla="*/ 0 w 285"/>
                  <a:gd name="T23" fmla="*/ 1 h 422"/>
                  <a:gd name="T24" fmla="*/ 0 w 285"/>
                  <a:gd name="T25" fmla="*/ 1 h 422"/>
                  <a:gd name="T26" fmla="*/ 0 w 285"/>
                  <a:gd name="T27" fmla="*/ 1 h 422"/>
                  <a:gd name="T28" fmla="*/ 0 w 285"/>
                  <a:gd name="T29" fmla="*/ 0 h 422"/>
                  <a:gd name="T30" fmla="*/ 0 w 285"/>
                  <a:gd name="T31" fmla="*/ 1 h 422"/>
                  <a:gd name="T32" fmla="*/ 0 w 285"/>
                  <a:gd name="T33" fmla="*/ 1 h 422"/>
                  <a:gd name="T34" fmla="*/ 0 w 285"/>
                  <a:gd name="T35" fmla="*/ 1 h 42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85"/>
                  <a:gd name="T55" fmla="*/ 0 h 422"/>
                  <a:gd name="T56" fmla="*/ 285 w 285"/>
                  <a:gd name="T57" fmla="*/ 422 h 42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85" h="422">
                    <a:moveTo>
                      <a:pt x="25" y="8"/>
                    </a:moveTo>
                    <a:lnTo>
                      <a:pt x="53" y="69"/>
                    </a:lnTo>
                    <a:lnTo>
                      <a:pt x="82" y="120"/>
                    </a:lnTo>
                    <a:lnTo>
                      <a:pt x="116" y="170"/>
                    </a:lnTo>
                    <a:lnTo>
                      <a:pt x="160" y="223"/>
                    </a:lnTo>
                    <a:lnTo>
                      <a:pt x="285" y="390"/>
                    </a:lnTo>
                    <a:lnTo>
                      <a:pt x="278" y="415"/>
                    </a:lnTo>
                    <a:lnTo>
                      <a:pt x="257" y="422"/>
                    </a:lnTo>
                    <a:lnTo>
                      <a:pt x="225" y="394"/>
                    </a:lnTo>
                    <a:lnTo>
                      <a:pt x="213" y="350"/>
                    </a:lnTo>
                    <a:lnTo>
                      <a:pt x="188" y="316"/>
                    </a:lnTo>
                    <a:lnTo>
                      <a:pt x="124" y="251"/>
                    </a:lnTo>
                    <a:lnTo>
                      <a:pt x="52" y="141"/>
                    </a:lnTo>
                    <a:lnTo>
                      <a:pt x="0" y="19"/>
                    </a:lnTo>
                    <a:lnTo>
                      <a:pt x="8" y="0"/>
                    </a:lnTo>
                    <a:lnTo>
                      <a:pt x="25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674" name="Freeform 99"/>
              <p:cNvSpPr/>
              <p:nvPr/>
            </p:nvSpPr>
            <p:spPr bwMode="auto">
              <a:xfrm>
                <a:off x="1896" y="1453"/>
                <a:ext cx="82" cy="80"/>
              </a:xfrm>
              <a:custGeom>
                <a:avLst/>
                <a:gdLst>
                  <a:gd name="T0" fmla="*/ 1 w 164"/>
                  <a:gd name="T1" fmla="*/ 0 h 162"/>
                  <a:gd name="T2" fmla="*/ 1 w 164"/>
                  <a:gd name="T3" fmla="*/ 0 h 162"/>
                  <a:gd name="T4" fmla="*/ 1 w 164"/>
                  <a:gd name="T5" fmla="*/ 0 h 162"/>
                  <a:gd name="T6" fmla="*/ 1 w 164"/>
                  <a:gd name="T7" fmla="*/ 0 h 162"/>
                  <a:gd name="T8" fmla="*/ 1 w 164"/>
                  <a:gd name="T9" fmla="*/ 0 h 162"/>
                  <a:gd name="T10" fmla="*/ 0 w 164"/>
                  <a:gd name="T11" fmla="*/ 0 h 162"/>
                  <a:gd name="T12" fmla="*/ 1 w 164"/>
                  <a:gd name="T13" fmla="*/ 0 h 162"/>
                  <a:gd name="T14" fmla="*/ 1 w 164"/>
                  <a:gd name="T15" fmla="*/ 0 h 162"/>
                  <a:gd name="T16" fmla="*/ 1 w 164"/>
                  <a:gd name="T17" fmla="*/ 0 h 162"/>
                  <a:gd name="T18" fmla="*/ 1 w 164"/>
                  <a:gd name="T19" fmla="*/ 0 h 162"/>
                  <a:gd name="T20" fmla="*/ 1 w 164"/>
                  <a:gd name="T21" fmla="*/ 0 h 162"/>
                  <a:gd name="T22" fmla="*/ 1 w 164"/>
                  <a:gd name="T23" fmla="*/ 0 h 16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64"/>
                  <a:gd name="T37" fmla="*/ 0 h 162"/>
                  <a:gd name="T38" fmla="*/ 164 w 164"/>
                  <a:gd name="T39" fmla="*/ 162 h 16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64" h="162">
                    <a:moveTo>
                      <a:pt x="164" y="21"/>
                    </a:moveTo>
                    <a:lnTo>
                      <a:pt x="135" y="61"/>
                    </a:lnTo>
                    <a:lnTo>
                      <a:pt x="107" y="95"/>
                    </a:lnTo>
                    <a:lnTo>
                      <a:pt x="42" y="162"/>
                    </a:lnTo>
                    <a:lnTo>
                      <a:pt x="6" y="162"/>
                    </a:lnTo>
                    <a:lnTo>
                      <a:pt x="0" y="147"/>
                    </a:lnTo>
                    <a:lnTo>
                      <a:pt x="6" y="128"/>
                    </a:lnTo>
                    <a:lnTo>
                      <a:pt x="139" y="4"/>
                    </a:lnTo>
                    <a:lnTo>
                      <a:pt x="160" y="0"/>
                    </a:lnTo>
                    <a:lnTo>
                      <a:pt x="164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675" name="Freeform 100"/>
              <p:cNvSpPr/>
              <p:nvPr/>
            </p:nvSpPr>
            <p:spPr bwMode="auto">
              <a:xfrm>
                <a:off x="423" y="1483"/>
                <a:ext cx="1500" cy="61"/>
              </a:xfrm>
              <a:custGeom>
                <a:avLst/>
                <a:gdLst>
                  <a:gd name="T0" fmla="*/ 1 w 3000"/>
                  <a:gd name="T1" fmla="*/ 1 h 122"/>
                  <a:gd name="T2" fmla="*/ 1 w 3000"/>
                  <a:gd name="T3" fmla="*/ 1 h 122"/>
                  <a:gd name="T4" fmla="*/ 1 w 3000"/>
                  <a:gd name="T5" fmla="*/ 1 h 122"/>
                  <a:gd name="T6" fmla="*/ 1 w 3000"/>
                  <a:gd name="T7" fmla="*/ 1 h 122"/>
                  <a:gd name="T8" fmla="*/ 1 w 3000"/>
                  <a:gd name="T9" fmla="*/ 0 h 122"/>
                  <a:gd name="T10" fmla="*/ 1 w 3000"/>
                  <a:gd name="T11" fmla="*/ 0 h 122"/>
                  <a:gd name="T12" fmla="*/ 1 w 3000"/>
                  <a:gd name="T13" fmla="*/ 1 h 122"/>
                  <a:gd name="T14" fmla="*/ 1 w 3000"/>
                  <a:gd name="T15" fmla="*/ 1 h 122"/>
                  <a:gd name="T16" fmla="*/ 1 w 3000"/>
                  <a:gd name="T17" fmla="*/ 1 h 122"/>
                  <a:gd name="T18" fmla="*/ 1 w 3000"/>
                  <a:gd name="T19" fmla="*/ 1 h 122"/>
                  <a:gd name="T20" fmla="*/ 1 w 3000"/>
                  <a:gd name="T21" fmla="*/ 1 h 122"/>
                  <a:gd name="T22" fmla="*/ 1 w 3000"/>
                  <a:gd name="T23" fmla="*/ 1 h 122"/>
                  <a:gd name="T24" fmla="*/ 1 w 3000"/>
                  <a:gd name="T25" fmla="*/ 1 h 122"/>
                  <a:gd name="T26" fmla="*/ 1 w 3000"/>
                  <a:gd name="T27" fmla="*/ 1 h 122"/>
                  <a:gd name="T28" fmla="*/ 1 w 3000"/>
                  <a:gd name="T29" fmla="*/ 1 h 122"/>
                  <a:gd name="T30" fmla="*/ 1 w 3000"/>
                  <a:gd name="T31" fmla="*/ 1 h 122"/>
                  <a:gd name="T32" fmla="*/ 1 w 3000"/>
                  <a:gd name="T33" fmla="*/ 1 h 122"/>
                  <a:gd name="T34" fmla="*/ 1 w 3000"/>
                  <a:gd name="T35" fmla="*/ 1 h 122"/>
                  <a:gd name="T36" fmla="*/ 1 w 3000"/>
                  <a:gd name="T37" fmla="*/ 1 h 122"/>
                  <a:gd name="T38" fmla="*/ 1 w 3000"/>
                  <a:gd name="T39" fmla="*/ 1 h 122"/>
                  <a:gd name="T40" fmla="*/ 1 w 3000"/>
                  <a:gd name="T41" fmla="*/ 1 h 122"/>
                  <a:gd name="T42" fmla="*/ 1 w 3000"/>
                  <a:gd name="T43" fmla="*/ 1 h 122"/>
                  <a:gd name="T44" fmla="*/ 1 w 3000"/>
                  <a:gd name="T45" fmla="*/ 1 h 122"/>
                  <a:gd name="T46" fmla="*/ 1 w 3000"/>
                  <a:gd name="T47" fmla="*/ 1 h 122"/>
                  <a:gd name="T48" fmla="*/ 1 w 3000"/>
                  <a:gd name="T49" fmla="*/ 1 h 122"/>
                  <a:gd name="T50" fmla="*/ 1 w 3000"/>
                  <a:gd name="T51" fmla="*/ 1 h 122"/>
                  <a:gd name="T52" fmla="*/ 0 w 3000"/>
                  <a:gd name="T53" fmla="*/ 1 h 122"/>
                  <a:gd name="T54" fmla="*/ 1 w 3000"/>
                  <a:gd name="T55" fmla="*/ 1 h 122"/>
                  <a:gd name="T56" fmla="*/ 1 w 3000"/>
                  <a:gd name="T57" fmla="*/ 1 h 122"/>
                  <a:gd name="T58" fmla="*/ 1 w 3000"/>
                  <a:gd name="T59" fmla="*/ 1 h 122"/>
                  <a:gd name="T60" fmla="*/ 1 w 3000"/>
                  <a:gd name="T61" fmla="*/ 1 h 122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3000"/>
                  <a:gd name="T94" fmla="*/ 0 h 122"/>
                  <a:gd name="T95" fmla="*/ 3000 w 3000"/>
                  <a:gd name="T96" fmla="*/ 122 h 122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3000" h="122">
                    <a:moveTo>
                      <a:pt x="24" y="21"/>
                    </a:moveTo>
                    <a:lnTo>
                      <a:pt x="190" y="34"/>
                    </a:lnTo>
                    <a:lnTo>
                      <a:pt x="323" y="15"/>
                    </a:lnTo>
                    <a:lnTo>
                      <a:pt x="439" y="4"/>
                    </a:lnTo>
                    <a:lnTo>
                      <a:pt x="688" y="0"/>
                    </a:lnTo>
                    <a:lnTo>
                      <a:pt x="792" y="0"/>
                    </a:lnTo>
                    <a:lnTo>
                      <a:pt x="1891" y="21"/>
                    </a:lnTo>
                    <a:lnTo>
                      <a:pt x="1983" y="23"/>
                    </a:lnTo>
                    <a:lnTo>
                      <a:pt x="2030" y="25"/>
                    </a:lnTo>
                    <a:lnTo>
                      <a:pt x="2300" y="32"/>
                    </a:lnTo>
                    <a:lnTo>
                      <a:pt x="2346" y="40"/>
                    </a:lnTo>
                    <a:lnTo>
                      <a:pt x="2927" y="61"/>
                    </a:lnTo>
                    <a:lnTo>
                      <a:pt x="3000" y="61"/>
                    </a:lnTo>
                    <a:lnTo>
                      <a:pt x="2973" y="112"/>
                    </a:lnTo>
                    <a:lnTo>
                      <a:pt x="2927" y="122"/>
                    </a:lnTo>
                    <a:lnTo>
                      <a:pt x="2635" y="107"/>
                    </a:lnTo>
                    <a:lnTo>
                      <a:pt x="2344" y="91"/>
                    </a:lnTo>
                    <a:lnTo>
                      <a:pt x="2296" y="89"/>
                    </a:lnTo>
                    <a:lnTo>
                      <a:pt x="2026" y="82"/>
                    </a:lnTo>
                    <a:lnTo>
                      <a:pt x="1981" y="74"/>
                    </a:lnTo>
                    <a:lnTo>
                      <a:pt x="1891" y="78"/>
                    </a:lnTo>
                    <a:lnTo>
                      <a:pt x="792" y="55"/>
                    </a:lnTo>
                    <a:lnTo>
                      <a:pt x="688" y="55"/>
                    </a:lnTo>
                    <a:lnTo>
                      <a:pt x="441" y="46"/>
                    </a:lnTo>
                    <a:lnTo>
                      <a:pt x="194" y="63"/>
                    </a:lnTo>
                    <a:lnTo>
                      <a:pt x="17" y="63"/>
                    </a:lnTo>
                    <a:lnTo>
                      <a:pt x="0" y="38"/>
                    </a:lnTo>
                    <a:lnTo>
                      <a:pt x="7" y="25"/>
                    </a:lnTo>
                    <a:lnTo>
                      <a:pt x="24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676" name="Freeform 101"/>
              <p:cNvSpPr/>
              <p:nvPr/>
            </p:nvSpPr>
            <p:spPr bwMode="auto">
              <a:xfrm>
                <a:off x="705" y="1232"/>
                <a:ext cx="800" cy="84"/>
              </a:xfrm>
              <a:custGeom>
                <a:avLst/>
                <a:gdLst>
                  <a:gd name="T0" fmla="*/ 1 w 1599"/>
                  <a:gd name="T1" fmla="*/ 0 h 168"/>
                  <a:gd name="T2" fmla="*/ 1 w 1599"/>
                  <a:gd name="T3" fmla="*/ 1 h 168"/>
                  <a:gd name="T4" fmla="*/ 1 w 1599"/>
                  <a:gd name="T5" fmla="*/ 1 h 168"/>
                  <a:gd name="T6" fmla="*/ 1 w 1599"/>
                  <a:gd name="T7" fmla="*/ 1 h 168"/>
                  <a:gd name="T8" fmla="*/ 1 w 1599"/>
                  <a:gd name="T9" fmla="*/ 1 h 168"/>
                  <a:gd name="T10" fmla="*/ 1 w 1599"/>
                  <a:gd name="T11" fmla="*/ 1 h 168"/>
                  <a:gd name="T12" fmla="*/ 1 w 1599"/>
                  <a:gd name="T13" fmla="*/ 1 h 168"/>
                  <a:gd name="T14" fmla="*/ 1 w 1599"/>
                  <a:gd name="T15" fmla="*/ 1 h 168"/>
                  <a:gd name="T16" fmla="*/ 1 w 1599"/>
                  <a:gd name="T17" fmla="*/ 1 h 168"/>
                  <a:gd name="T18" fmla="*/ 1 w 1599"/>
                  <a:gd name="T19" fmla="*/ 1 h 168"/>
                  <a:gd name="T20" fmla="*/ 1 w 1599"/>
                  <a:gd name="T21" fmla="*/ 1 h 168"/>
                  <a:gd name="T22" fmla="*/ 1 w 1599"/>
                  <a:gd name="T23" fmla="*/ 1 h 168"/>
                  <a:gd name="T24" fmla="*/ 0 w 1599"/>
                  <a:gd name="T25" fmla="*/ 1 h 168"/>
                  <a:gd name="T26" fmla="*/ 1 w 1599"/>
                  <a:gd name="T27" fmla="*/ 1 h 168"/>
                  <a:gd name="T28" fmla="*/ 1 w 1599"/>
                  <a:gd name="T29" fmla="*/ 0 h 168"/>
                  <a:gd name="T30" fmla="*/ 1 w 1599"/>
                  <a:gd name="T31" fmla="*/ 0 h 168"/>
                  <a:gd name="T32" fmla="*/ 1 w 1599"/>
                  <a:gd name="T33" fmla="*/ 0 h 16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599"/>
                  <a:gd name="T52" fmla="*/ 0 h 168"/>
                  <a:gd name="T53" fmla="*/ 1599 w 1599"/>
                  <a:gd name="T54" fmla="*/ 168 h 16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599" h="168">
                    <a:moveTo>
                      <a:pt x="29" y="0"/>
                    </a:moveTo>
                    <a:lnTo>
                      <a:pt x="400" y="15"/>
                    </a:lnTo>
                    <a:lnTo>
                      <a:pt x="643" y="40"/>
                    </a:lnTo>
                    <a:lnTo>
                      <a:pt x="856" y="59"/>
                    </a:lnTo>
                    <a:lnTo>
                      <a:pt x="1314" y="99"/>
                    </a:lnTo>
                    <a:lnTo>
                      <a:pt x="1449" y="120"/>
                    </a:lnTo>
                    <a:lnTo>
                      <a:pt x="1586" y="137"/>
                    </a:lnTo>
                    <a:lnTo>
                      <a:pt x="1599" y="152"/>
                    </a:lnTo>
                    <a:lnTo>
                      <a:pt x="1586" y="166"/>
                    </a:lnTo>
                    <a:lnTo>
                      <a:pt x="1308" y="168"/>
                    </a:lnTo>
                    <a:lnTo>
                      <a:pt x="392" y="82"/>
                    </a:lnTo>
                    <a:lnTo>
                      <a:pt x="23" y="52"/>
                    </a:lnTo>
                    <a:lnTo>
                      <a:pt x="0" y="23"/>
                    </a:lnTo>
                    <a:lnTo>
                      <a:pt x="10" y="4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677" name="Freeform 102"/>
              <p:cNvSpPr/>
              <p:nvPr/>
            </p:nvSpPr>
            <p:spPr bwMode="auto">
              <a:xfrm>
                <a:off x="665" y="1308"/>
                <a:ext cx="582" cy="62"/>
              </a:xfrm>
              <a:custGeom>
                <a:avLst/>
                <a:gdLst>
                  <a:gd name="T0" fmla="*/ 1 w 1163"/>
                  <a:gd name="T1" fmla="*/ 0 h 124"/>
                  <a:gd name="T2" fmla="*/ 1 w 1163"/>
                  <a:gd name="T3" fmla="*/ 1 h 124"/>
                  <a:gd name="T4" fmla="*/ 1 w 1163"/>
                  <a:gd name="T5" fmla="*/ 1 h 124"/>
                  <a:gd name="T6" fmla="*/ 1 w 1163"/>
                  <a:gd name="T7" fmla="*/ 1 h 124"/>
                  <a:gd name="T8" fmla="*/ 1 w 1163"/>
                  <a:gd name="T9" fmla="*/ 1 h 124"/>
                  <a:gd name="T10" fmla="*/ 1 w 1163"/>
                  <a:gd name="T11" fmla="*/ 1 h 124"/>
                  <a:gd name="T12" fmla="*/ 1 w 1163"/>
                  <a:gd name="T13" fmla="*/ 1 h 124"/>
                  <a:gd name="T14" fmla="*/ 1 w 1163"/>
                  <a:gd name="T15" fmla="*/ 1 h 124"/>
                  <a:gd name="T16" fmla="*/ 1 w 1163"/>
                  <a:gd name="T17" fmla="*/ 1 h 124"/>
                  <a:gd name="T18" fmla="*/ 1 w 1163"/>
                  <a:gd name="T19" fmla="*/ 1 h 124"/>
                  <a:gd name="T20" fmla="*/ 1 w 1163"/>
                  <a:gd name="T21" fmla="*/ 1 h 124"/>
                  <a:gd name="T22" fmla="*/ 1 w 1163"/>
                  <a:gd name="T23" fmla="*/ 1 h 124"/>
                  <a:gd name="T24" fmla="*/ 0 w 1163"/>
                  <a:gd name="T25" fmla="*/ 1 h 124"/>
                  <a:gd name="T26" fmla="*/ 1 w 1163"/>
                  <a:gd name="T27" fmla="*/ 0 h 124"/>
                  <a:gd name="T28" fmla="*/ 1 w 1163"/>
                  <a:gd name="T29" fmla="*/ 0 h 124"/>
                  <a:gd name="T30" fmla="*/ 1 w 1163"/>
                  <a:gd name="T31" fmla="*/ 0 h 12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163"/>
                  <a:gd name="T49" fmla="*/ 0 h 124"/>
                  <a:gd name="T50" fmla="*/ 1163 w 1163"/>
                  <a:gd name="T51" fmla="*/ 124 h 12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163" h="124">
                    <a:moveTo>
                      <a:pt x="15" y="0"/>
                    </a:moveTo>
                    <a:lnTo>
                      <a:pt x="366" y="16"/>
                    </a:lnTo>
                    <a:lnTo>
                      <a:pt x="581" y="33"/>
                    </a:lnTo>
                    <a:lnTo>
                      <a:pt x="866" y="61"/>
                    </a:lnTo>
                    <a:lnTo>
                      <a:pt x="998" y="80"/>
                    </a:lnTo>
                    <a:lnTo>
                      <a:pt x="1150" y="97"/>
                    </a:lnTo>
                    <a:lnTo>
                      <a:pt x="1163" y="112"/>
                    </a:lnTo>
                    <a:lnTo>
                      <a:pt x="1148" y="124"/>
                    </a:lnTo>
                    <a:lnTo>
                      <a:pt x="579" y="93"/>
                    </a:lnTo>
                    <a:lnTo>
                      <a:pt x="361" y="76"/>
                    </a:lnTo>
                    <a:lnTo>
                      <a:pt x="188" y="46"/>
                    </a:lnTo>
                    <a:lnTo>
                      <a:pt x="15" y="29"/>
                    </a:lnTo>
                    <a:lnTo>
                      <a:pt x="0" y="14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678" name="Freeform 103"/>
              <p:cNvSpPr/>
              <p:nvPr/>
            </p:nvSpPr>
            <p:spPr bwMode="auto">
              <a:xfrm>
                <a:off x="1618" y="1290"/>
                <a:ext cx="176" cy="34"/>
              </a:xfrm>
              <a:custGeom>
                <a:avLst/>
                <a:gdLst>
                  <a:gd name="T0" fmla="*/ 1 w 352"/>
                  <a:gd name="T1" fmla="*/ 0 h 69"/>
                  <a:gd name="T2" fmla="*/ 1 w 352"/>
                  <a:gd name="T3" fmla="*/ 0 h 69"/>
                  <a:gd name="T4" fmla="*/ 1 w 352"/>
                  <a:gd name="T5" fmla="*/ 0 h 69"/>
                  <a:gd name="T6" fmla="*/ 1 w 352"/>
                  <a:gd name="T7" fmla="*/ 0 h 69"/>
                  <a:gd name="T8" fmla="*/ 1 w 352"/>
                  <a:gd name="T9" fmla="*/ 0 h 69"/>
                  <a:gd name="T10" fmla="*/ 1 w 352"/>
                  <a:gd name="T11" fmla="*/ 0 h 69"/>
                  <a:gd name="T12" fmla="*/ 1 w 352"/>
                  <a:gd name="T13" fmla="*/ 0 h 69"/>
                  <a:gd name="T14" fmla="*/ 0 w 352"/>
                  <a:gd name="T15" fmla="*/ 0 h 69"/>
                  <a:gd name="T16" fmla="*/ 1 w 352"/>
                  <a:gd name="T17" fmla="*/ 0 h 69"/>
                  <a:gd name="T18" fmla="*/ 1 w 352"/>
                  <a:gd name="T19" fmla="*/ 0 h 69"/>
                  <a:gd name="T20" fmla="*/ 1 w 352"/>
                  <a:gd name="T21" fmla="*/ 0 h 6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52"/>
                  <a:gd name="T34" fmla="*/ 0 h 69"/>
                  <a:gd name="T35" fmla="*/ 352 w 352"/>
                  <a:gd name="T36" fmla="*/ 69 h 6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52" h="69">
                    <a:moveTo>
                      <a:pt x="16" y="0"/>
                    </a:moveTo>
                    <a:lnTo>
                      <a:pt x="322" y="8"/>
                    </a:lnTo>
                    <a:lnTo>
                      <a:pt x="352" y="38"/>
                    </a:lnTo>
                    <a:lnTo>
                      <a:pt x="344" y="59"/>
                    </a:lnTo>
                    <a:lnTo>
                      <a:pt x="322" y="69"/>
                    </a:lnTo>
                    <a:lnTo>
                      <a:pt x="166" y="53"/>
                    </a:lnTo>
                    <a:lnTo>
                      <a:pt x="12" y="29"/>
                    </a:lnTo>
                    <a:lnTo>
                      <a:pt x="0" y="14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679" name="Freeform 104"/>
              <p:cNvSpPr/>
              <p:nvPr/>
            </p:nvSpPr>
            <p:spPr bwMode="auto">
              <a:xfrm>
                <a:off x="1657" y="1335"/>
                <a:ext cx="178" cy="30"/>
              </a:xfrm>
              <a:custGeom>
                <a:avLst/>
                <a:gdLst>
                  <a:gd name="T0" fmla="*/ 0 w 358"/>
                  <a:gd name="T1" fmla="*/ 1 h 60"/>
                  <a:gd name="T2" fmla="*/ 0 w 358"/>
                  <a:gd name="T3" fmla="*/ 1 h 60"/>
                  <a:gd name="T4" fmla="*/ 0 w 358"/>
                  <a:gd name="T5" fmla="*/ 0 h 60"/>
                  <a:gd name="T6" fmla="*/ 0 w 358"/>
                  <a:gd name="T7" fmla="*/ 1 h 60"/>
                  <a:gd name="T8" fmla="*/ 0 w 358"/>
                  <a:gd name="T9" fmla="*/ 1 h 60"/>
                  <a:gd name="T10" fmla="*/ 0 w 358"/>
                  <a:gd name="T11" fmla="*/ 1 h 60"/>
                  <a:gd name="T12" fmla="*/ 0 w 358"/>
                  <a:gd name="T13" fmla="*/ 1 h 60"/>
                  <a:gd name="T14" fmla="*/ 0 w 358"/>
                  <a:gd name="T15" fmla="*/ 1 h 60"/>
                  <a:gd name="T16" fmla="*/ 0 w 358"/>
                  <a:gd name="T17" fmla="*/ 1 h 60"/>
                  <a:gd name="T18" fmla="*/ 0 w 358"/>
                  <a:gd name="T19" fmla="*/ 1 h 60"/>
                  <a:gd name="T20" fmla="*/ 0 w 358"/>
                  <a:gd name="T21" fmla="*/ 1 h 60"/>
                  <a:gd name="T22" fmla="*/ 0 w 358"/>
                  <a:gd name="T23" fmla="*/ 1 h 6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58"/>
                  <a:gd name="T37" fmla="*/ 0 h 60"/>
                  <a:gd name="T38" fmla="*/ 358 w 358"/>
                  <a:gd name="T39" fmla="*/ 60 h 60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58" h="60">
                    <a:moveTo>
                      <a:pt x="16" y="19"/>
                    </a:moveTo>
                    <a:lnTo>
                      <a:pt x="170" y="17"/>
                    </a:lnTo>
                    <a:lnTo>
                      <a:pt x="325" y="0"/>
                    </a:lnTo>
                    <a:lnTo>
                      <a:pt x="358" y="28"/>
                    </a:lnTo>
                    <a:lnTo>
                      <a:pt x="352" y="49"/>
                    </a:lnTo>
                    <a:lnTo>
                      <a:pt x="331" y="60"/>
                    </a:lnTo>
                    <a:lnTo>
                      <a:pt x="171" y="60"/>
                    </a:lnTo>
                    <a:lnTo>
                      <a:pt x="12" y="47"/>
                    </a:lnTo>
                    <a:lnTo>
                      <a:pt x="0" y="32"/>
                    </a:lnTo>
                    <a:lnTo>
                      <a:pt x="16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680" name="Freeform 105"/>
              <p:cNvSpPr/>
              <p:nvPr/>
            </p:nvSpPr>
            <p:spPr bwMode="auto">
              <a:xfrm>
                <a:off x="1672" y="1387"/>
                <a:ext cx="205" cy="36"/>
              </a:xfrm>
              <a:custGeom>
                <a:avLst/>
                <a:gdLst>
                  <a:gd name="T0" fmla="*/ 1 w 410"/>
                  <a:gd name="T1" fmla="*/ 1 h 72"/>
                  <a:gd name="T2" fmla="*/ 1 w 410"/>
                  <a:gd name="T3" fmla="*/ 1 h 72"/>
                  <a:gd name="T4" fmla="*/ 1 w 410"/>
                  <a:gd name="T5" fmla="*/ 0 h 72"/>
                  <a:gd name="T6" fmla="*/ 1 w 410"/>
                  <a:gd name="T7" fmla="*/ 1 h 72"/>
                  <a:gd name="T8" fmla="*/ 1 w 410"/>
                  <a:gd name="T9" fmla="*/ 1 h 72"/>
                  <a:gd name="T10" fmla="*/ 1 w 410"/>
                  <a:gd name="T11" fmla="*/ 1 h 72"/>
                  <a:gd name="T12" fmla="*/ 1 w 410"/>
                  <a:gd name="T13" fmla="*/ 1 h 72"/>
                  <a:gd name="T14" fmla="*/ 1 w 410"/>
                  <a:gd name="T15" fmla="*/ 1 h 72"/>
                  <a:gd name="T16" fmla="*/ 1 w 410"/>
                  <a:gd name="T17" fmla="*/ 1 h 72"/>
                  <a:gd name="T18" fmla="*/ 0 w 410"/>
                  <a:gd name="T19" fmla="*/ 1 h 72"/>
                  <a:gd name="T20" fmla="*/ 1 w 410"/>
                  <a:gd name="T21" fmla="*/ 1 h 72"/>
                  <a:gd name="T22" fmla="*/ 1 w 410"/>
                  <a:gd name="T23" fmla="*/ 1 h 72"/>
                  <a:gd name="T24" fmla="*/ 1 w 410"/>
                  <a:gd name="T25" fmla="*/ 1 h 72"/>
                  <a:gd name="T26" fmla="*/ 1 w 410"/>
                  <a:gd name="T27" fmla="*/ 1 h 7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410"/>
                  <a:gd name="T43" fmla="*/ 0 h 72"/>
                  <a:gd name="T44" fmla="*/ 410 w 410"/>
                  <a:gd name="T45" fmla="*/ 72 h 72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410" h="72">
                    <a:moveTo>
                      <a:pt x="24" y="17"/>
                    </a:moveTo>
                    <a:lnTo>
                      <a:pt x="327" y="13"/>
                    </a:lnTo>
                    <a:lnTo>
                      <a:pt x="393" y="0"/>
                    </a:lnTo>
                    <a:lnTo>
                      <a:pt x="410" y="10"/>
                    </a:lnTo>
                    <a:lnTo>
                      <a:pt x="403" y="27"/>
                    </a:lnTo>
                    <a:lnTo>
                      <a:pt x="370" y="48"/>
                    </a:lnTo>
                    <a:lnTo>
                      <a:pt x="336" y="69"/>
                    </a:lnTo>
                    <a:lnTo>
                      <a:pt x="180" y="72"/>
                    </a:lnTo>
                    <a:lnTo>
                      <a:pt x="24" y="67"/>
                    </a:lnTo>
                    <a:lnTo>
                      <a:pt x="0" y="42"/>
                    </a:lnTo>
                    <a:lnTo>
                      <a:pt x="5" y="25"/>
                    </a:lnTo>
                    <a:lnTo>
                      <a:pt x="24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681" name="Freeform 106"/>
              <p:cNvSpPr/>
              <p:nvPr/>
            </p:nvSpPr>
            <p:spPr bwMode="auto">
              <a:xfrm>
                <a:off x="394" y="1182"/>
                <a:ext cx="220" cy="252"/>
              </a:xfrm>
              <a:custGeom>
                <a:avLst/>
                <a:gdLst>
                  <a:gd name="T0" fmla="*/ 1 w 439"/>
                  <a:gd name="T1" fmla="*/ 1 h 503"/>
                  <a:gd name="T2" fmla="*/ 1 w 439"/>
                  <a:gd name="T3" fmla="*/ 1 h 503"/>
                  <a:gd name="T4" fmla="*/ 1 w 439"/>
                  <a:gd name="T5" fmla="*/ 1 h 503"/>
                  <a:gd name="T6" fmla="*/ 1 w 439"/>
                  <a:gd name="T7" fmla="*/ 1 h 503"/>
                  <a:gd name="T8" fmla="*/ 1 w 439"/>
                  <a:gd name="T9" fmla="*/ 1 h 503"/>
                  <a:gd name="T10" fmla="*/ 1 w 439"/>
                  <a:gd name="T11" fmla="*/ 1 h 503"/>
                  <a:gd name="T12" fmla="*/ 1 w 439"/>
                  <a:gd name="T13" fmla="*/ 1 h 503"/>
                  <a:gd name="T14" fmla="*/ 0 w 439"/>
                  <a:gd name="T15" fmla="*/ 1 h 503"/>
                  <a:gd name="T16" fmla="*/ 1 w 439"/>
                  <a:gd name="T17" fmla="*/ 1 h 503"/>
                  <a:gd name="T18" fmla="*/ 1 w 439"/>
                  <a:gd name="T19" fmla="*/ 1 h 503"/>
                  <a:gd name="T20" fmla="*/ 1 w 439"/>
                  <a:gd name="T21" fmla="*/ 1 h 503"/>
                  <a:gd name="T22" fmla="*/ 1 w 439"/>
                  <a:gd name="T23" fmla="*/ 0 h 503"/>
                  <a:gd name="T24" fmla="*/ 1 w 439"/>
                  <a:gd name="T25" fmla="*/ 0 h 503"/>
                  <a:gd name="T26" fmla="*/ 1 w 439"/>
                  <a:gd name="T27" fmla="*/ 1 h 503"/>
                  <a:gd name="T28" fmla="*/ 1 w 439"/>
                  <a:gd name="T29" fmla="*/ 1 h 503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39"/>
                  <a:gd name="T46" fmla="*/ 0 h 503"/>
                  <a:gd name="T47" fmla="*/ 439 w 439"/>
                  <a:gd name="T48" fmla="*/ 503 h 503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39" h="503">
                    <a:moveTo>
                      <a:pt x="439" y="20"/>
                    </a:moveTo>
                    <a:lnTo>
                      <a:pt x="325" y="134"/>
                    </a:lnTo>
                    <a:lnTo>
                      <a:pt x="235" y="245"/>
                    </a:lnTo>
                    <a:lnTo>
                      <a:pt x="150" y="361"/>
                    </a:lnTo>
                    <a:lnTo>
                      <a:pt x="55" y="490"/>
                    </a:lnTo>
                    <a:lnTo>
                      <a:pt x="30" y="503"/>
                    </a:lnTo>
                    <a:lnTo>
                      <a:pt x="5" y="496"/>
                    </a:lnTo>
                    <a:lnTo>
                      <a:pt x="0" y="446"/>
                    </a:lnTo>
                    <a:lnTo>
                      <a:pt x="100" y="321"/>
                    </a:lnTo>
                    <a:lnTo>
                      <a:pt x="197" y="214"/>
                    </a:lnTo>
                    <a:lnTo>
                      <a:pt x="300" y="112"/>
                    </a:lnTo>
                    <a:lnTo>
                      <a:pt x="418" y="0"/>
                    </a:lnTo>
                    <a:lnTo>
                      <a:pt x="439" y="0"/>
                    </a:lnTo>
                    <a:lnTo>
                      <a:pt x="439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682" name="Freeform 107"/>
              <p:cNvSpPr/>
              <p:nvPr/>
            </p:nvSpPr>
            <p:spPr bwMode="auto">
              <a:xfrm>
                <a:off x="384" y="1417"/>
                <a:ext cx="64" cy="89"/>
              </a:xfrm>
              <a:custGeom>
                <a:avLst/>
                <a:gdLst>
                  <a:gd name="T0" fmla="*/ 1 w 127"/>
                  <a:gd name="T1" fmla="*/ 0 h 179"/>
                  <a:gd name="T2" fmla="*/ 1 w 127"/>
                  <a:gd name="T3" fmla="*/ 0 h 179"/>
                  <a:gd name="T4" fmla="*/ 1 w 127"/>
                  <a:gd name="T5" fmla="*/ 0 h 179"/>
                  <a:gd name="T6" fmla="*/ 1 w 127"/>
                  <a:gd name="T7" fmla="*/ 0 h 179"/>
                  <a:gd name="T8" fmla="*/ 1 w 127"/>
                  <a:gd name="T9" fmla="*/ 0 h 179"/>
                  <a:gd name="T10" fmla="*/ 1 w 127"/>
                  <a:gd name="T11" fmla="*/ 0 h 179"/>
                  <a:gd name="T12" fmla="*/ 0 w 127"/>
                  <a:gd name="T13" fmla="*/ 0 h 179"/>
                  <a:gd name="T14" fmla="*/ 1 w 127"/>
                  <a:gd name="T15" fmla="*/ 0 h 179"/>
                  <a:gd name="T16" fmla="*/ 1 w 127"/>
                  <a:gd name="T17" fmla="*/ 0 h 179"/>
                  <a:gd name="T18" fmla="*/ 1 w 127"/>
                  <a:gd name="T19" fmla="*/ 0 h 179"/>
                  <a:gd name="T20" fmla="*/ 1 w 127"/>
                  <a:gd name="T21" fmla="*/ 0 h 17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27"/>
                  <a:gd name="T34" fmla="*/ 0 h 179"/>
                  <a:gd name="T35" fmla="*/ 127 w 127"/>
                  <a:gd name="T36" fmla="*/ 179 h 17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27" h="179">
                    <a:moveTo>
                      <a:pt x="64" y="15"/>
                    </a:moveTo>
                    <a:lnTo>
                      <a:pt x="123" y="135"/>
                    </a:lnTo>
                    <a:lnTo>
                      <a:pt x="127" y="162"/>
                    </a:lnTo>
                    <a:lnTo>
                      <a:pt x="112" y="179"/>
                    </a:lnTo>
                    <a:lnTo>
                      <a:pt x="68" y="167"/>
                    </a:lnTo>
                    <a:lnTo>
                      <a:pt x="2" y="48"/>
                    </a:lnTo>
                    <a:lnTo>
                      <a:pt x="0" y="19"/>
                    </a:lnTo>
                    <a:lnTo>
                      <a:pt x="17" y="0"/>
                    </a:lnTo>
                    <a:lnTo>
                      <a:pt x="64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11623" name="Group 108"/>
          <p:cNvGrpSpPr/>
          <p:nvPr/>
        </p:nvGrpSpPr>
        <p:grpSpPr bwMode="auto">
          <a:xfrm>
            <a:off x="6991350" y="3716338"/>
            <a:ext cx="1195388" cy="1352550"/>
            <a:chOff x="3220" y="1080"/>
            <a:chExt cx="1253" cy="1421"/>
          </a:xfrm>
        </p:grpSpPr>
        <p:sp>
          <p:nvSpPr>
            <p:cNvPr id="111632" name="Freeform 109"/>
            <p:cNvSpPr/>
            <p:nvPr/>
          </p:nvSpPr>
          <p:spPr bwMode="auto">
            <a:xfrm>
              <a:off x="3260" y="1130"/>
              <a:ext cx="1153" cy="1140"/>
            </a:xfrm>
            <a:custGeom>
              <a:avLst/>
              <a:gdLst>
                <a:gd name="T0" fmla="*/ 1 w 2306"/>
                <a:gd name="T1" fmla="*/ 0 h 2281"/>
                <a:gd name="T2" fmla="*/ 1 w 2306"/>
                <a:gd name="T3" fmla="*/ 0 h 2281"/>
                <a:gd name="T4" fmla="*/ 0 w 2306"/>
                <a:gd name="T5" fmla="*/ 0 h 2281"/>
                <a:gd name="T6" fmla="*/ 1 w 2306"/>
                <a:gd name="T7" fmla="*/ 0 h 2281"/>
                <a:gd name="T8" fmla="*/ 1 w 2306"/>
                <a:gd name="T9" fmla="*/ 0 h 2281"/>
                <a:gd name="T10" fmla="*/ 1 w 2306"/>
                <a:gd name="T11" fmla="*/ 0 h 2281"/>
                <a:gd name="T12" fmla="*/ 1 w 2306"/>
                <a:gd name="T13" fmla="*/ 0 h 2281"/>
                <a:gd name="T14" fmla="*/ 1 w 2306"/>
                <a:gd name="T15" fmla="*/ 0 h 2281"/>
                <a:gd name="T16" fmla="*/ 1 w 2306"/>
                <a:gd name="T17" fmla="*/ 0 h 2281"/>
                <a:gd name="T18" fmla="*/ 1 w 2306"/>
                <a:gd name="T19" fmla="*/ 0 h 2281"/>
                <a:gd name="T20" fmla="*/ 1 w 2306"/>
                <a:gd name="T21" fmla="*/ 0 h 2281"/>
                <a:gd name="T22" fmla="*/ 1 w 2306"/>
                <a:gd name="T23" fmla="*/ 0 h 2281"/>
                <a:gd name="T24" fmla="*/ 1 w 2306"/>
                <a:gd name="T25" fmla="*/ 0 h 2281"/>
                <a:gd name="T26" fmla="*/ 1 w 2306"/>
                <a:gd name="T27" fmla="*/ 0 h 2281"/>
                <a:gd name="T28" fmla="*/ 1 w 2306"/>
                <a:gd name="T29" fmla="*/ 0 h 2281"/>
                <a:gd name="T30" fmla="*/ 1 w 2306"/>
                <a:gd name="T31" fmla="*/ 0 h 2281"/>
                <a:gd name="T32" fmla="*/ 1 w 2306"/>
                <a:gd name="T33" fmla="*/ 0 h 2281"/>
                <a:gd name="T34" fmla="*/ 1 w 2306"/>
                <a:gd name="T35" fmla="*/ 0 h 2281"/>
                <a:gd name="T36" fmla="*/ 1 w 2306"/>
                <a:gd name="T37" fmla="*/ 0 h 2281"/>
                <a:gd name="T38" fmla="*/ 1 w 2306"/>
                <a:gd name="T39" fmla="*/ 0 h 2281"/>
                <a:gd name="T40" fmla="*/ 1 w 2306"/>
                <a:gd name="T41" fmla="*/ 0 h 2281"/>
                <a:gd name="T42" fmla="*/ 1 w 2306"/>
                <a:gd name="T43" fmla="*/ 0 h 2281"/>
                <a:gd name="T44" fmla="*/ 1 w 2306"/>
                <a:gd name="T45" fmla="*/ 0 h 2281"/>
                <a:gd name="T46" fmla="*/ 1 w 2306"/>
                <a:gd name="T47" fmla="*/ 0 h 2281"/>
                <a:gd name="T48" fmla="*/ 1 w 2306"/>
                <a:gd name="T49" fmla="*/ 0 h 2281"/>
                <a:gd name="T50" fmla="*/ 1 w 2306"/>
                <a:gd name="T51" fmla="*/ 0 h 2281"/>
                <a:gd name="T52" fmla="*/ 1 w 2306"/>
                <a:gd name="T53" fmla="*/ 0 h 228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306"/>
                <a:gd name="T82" fmla="*/ 0 h 2281"/>
                <a:gd name="T83" fmla="*/ 2306 w 2306"/>
                <a:gd name="T84" fmla="*/ 2281 h 228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306" h="2281">
                  <a:moveTo>
                    <a:pt x="333" y="2226"/>
                  </a:moveTo>
                  <a:lnTo>
                    <a:pt x="242" y="2006"/>
                  </a:lnTo>
                  <a:lnTo>
                    <a:pt x="0" y="689"/>
                  </a:lnTo>
                  <a:lnTo>
                    <a:pt x="8" y="536"/>
                  </a:lnTo>
                  <a:lnTo>
                    <a:pt x="92" y="468"/>
                  </a:lnTo>
                  <a:lnTo>
                    <a:pt x="325" y="369"/>
                  </a:lnTo>
                  <a:lnTo>
                    <a:pt x="688" y="280"/>
                  </a:lnTo>
                  <a:lnTo>
                    <a:pt x="1437" y="90"/>
                  </a:lnTo>
                  <a:lnTo>
                    <a:pt x="1844" y="0"/>
                  </a:lnTo>
                  <a:lnTo>
                    <a:pt x="2027" y="0"/>
                  </a:lnTo>
                  <a:lnTo>
                    <a:pt x="2065" y="14"/>
                  </a:lnTo>
                  <a:lnTo>
                    <a:pt x="2065" y="242"/>
                  </a:lnTo>
                  <a:lnTo>
                    <a:pt x="2027" y="597"/>
                  </a:lnTo>
                  <a:lnTo>
                    <a:pt x="2042" y="1097"/>
                  </a:lnTo>
                  <a:lnTo>
                    <a:pt x="2179" y="111"/>
                  </a:lnTo>
                  <a:lnTo>
                    <a:pt x="2223" y="97"/>
                  </a:lnTo>
                  <a:lnTo>
                    <a:pt x="2276" y="219"/>
                  </a:lnTo>
                  <a:lnTo>
                    <a:pt x="2306" y="377"/>
                  </a:lnTo>
                  <a:lnTo>
                    <a:pt x="2207" y="1188"/>
                  </a:lnTo>
                  <a:lnTo>
                    <a:pt x="2072" y="2209"/>
                  </a:lnTo>
                  <a:lnTo>
                    <a:pt x="1974" y="2259"/>
                  </a:lnTo>
                  <a:lnTo>
                    <a:pt x="1616" y="2281"/>
                  </a:lnTo>
                  <a:lnTo>
                    <a:pt x="514" y="2270"/>
                  </a:lnTo>
                  <a:lnTo>
                    <a:pt x="403" y="2245"/>
                  </a:lnTo>
                  <a:lnTo>
                    <a:pt x="333" y="2226"/>
                  </a:lnTo>
                  <a:close/>
                </a:path>
              </a:pathLst>
            </a:custGeom>
            <a:solidFill>
              <a:srgbClr val="E8DCDC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33" name="Freeform 110"/>
            <p:cNvSpPr/>
            <p:nvPr/>
          </p:nvSpPr>
          <p:spPr bwMode="auto">
            <a:xfrm>
              <a:off x="3400" y="1288"/>
              <a:ext cx="803" cy="806"/>
            </a:xfrm>
            <a:custGeom>
              <a:avLst/>
              <a:gdLst>
                <a:gd name="T0" fmla="*/ 1 w 1604"/>
                <a:gd name="T1" fmla="*/ 1 h 1612"/>
                <a:gd name="T2" fmla="*/ 1 w 1604"/>
                <a:gd name="T3" fmla="*/ 1 h 1612"/>
                <a:gd name="T4" fmla="*/ 0 w 1604"/>
                <a:gd name="T5" fmla="*/ 1 h 1612"/>
                <a:gd name="T6" fmla="*/ 1 w 1604"/>
                <a:gd name="T7" fmla="*/ 1 h 1612"/>
                <a:gd name="T8" fmla="*/ 1 w 1604"/>
                <a:gd name="T9" fmla="*/ 1 h 1612"/>
                <a:gd name="T10" fmla="*/ 1 w 1604"/>
                <a:gd name="T11" fmla="*/ 0 h 1612"/>
                <a:gd name="T12" fmla="*/ 1 w 1604"/>
                <a:gd name="T13" fmla="*/ 1 h 1612"/>
                <a:gd name="T14" fmla="*/ 1 w 1604"/>
                <a:gd name="T15" fmla="*/ 1 h 1612"/>
                <a:gd name="T16" fmla="*/ 1 w 1604"/>
                <a:gd name="T17" fmla="*/ 1 h 1612"/>
                <a:gd name="T18" fmla="*/ 1 w 1604"/>
                <a:gd name="T19" fmla="*/ 1 h 1612"/>
                <a:gd name="T20" fmla="*/ 1 w 1604"/>
                <a:gd name="T21" fmla="*/ 1 h 1612"/>
                <a:gd name="T22" fmla="*/ 1 w 1604"/>
                <a:gd name="T23" fmla="*/ 1 h 1612"/>
                <a:gd name="T24" fmla="*/ 1 w 1604"/>
                <a:gd name="T25" fmla="*/ 1 h 1612"/>
                <a:gd name="T26" fmla="*/ 1 w 1604"/>
                <a:gd name="T27" fmla="*/ 1 h 1612"/>
                <a:gd name="T28" fmla="*/ 1 w 1604"/>
                <a:gd name="T29" fmla="*/ 1 h 161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604"/>
                <a:gd name="T46" fmla="*/ 0 h 1612"/>
                <a:gd name="T47" fmla="*/ 1604 w 1604"/>
                <a:gd name="T48" fmla="*/ 1612 h 161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604" h="1612">
                  <a:moveTo>
                    <a:pt x="45" y="935"/>
                  </a:moveTo>
                  <a:lnTo>
                    <a:pt x="21" y="751"/>
                  </a:lnTo>
                  <a:lnTo>
                    <a:pt x="0" y="582"/>
                  </a:lnTo>
                  <a:lnTo>
                    <a:pt x="64" y="295"/>
                  </a:lnTo>
                  <a:lnTo>
                    <a:pt x="252" y="222"/>
                  </a:lnTo>
                  <a:lnTo>
                    <a:pt x="1098" y="0"/>
                  </a:lnTo>
                  <a:lnTo>
                    <a:pt x="1357" y="6"/>
                  </a:lnTo>
                  <a:lnTo>
                    <a:pt x="1551" y="141"/>
                  </a:lnTo>
                  <a:lnTo>
                    <a:pt x="1604" y="410"/>
                  </a:lnTo>
                  <a:lnTo>
                    <a:pt x="1427" y="1465"/>
                  </a:lnTo>
                  <a:lnTo>
                    <a:pt x="233" y="1612"/>
                  </a:lnTo>
                  <a:lnTo>
                    <a:pt x="175" y="1519"/>
                  </a:lnTo>
                  <a:lnTo>
                    <a:pt x="45" y="935"/>
                  </a:lnTo>
                  <a:close/>
                </a:path>
              </a:pathLst>
            </a:custGeom>
            <a:solidFill>
              <a:srgbClr val="A5B882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34" name="Freeform 111"/>
            <p:cNvSpPr/>
            <p:nvPr/>
          </p:nvSpPr>
          <p:spPr bwMode="auto">
            <a:xfrm>
              <a:off x="3520" y="2321"/>
              <a:ext cx="709" cy="133"/>
            </a:xfrm>
            <a:custGeom>
              <a:avLst/>
              <a:gdLst>
                <a:gd name="T0" fmla="*/ 0 w 1418"/>
                <a:gd name="T1" fmla="*/ 1 h 266"/>
                <a:gd name="T2" fmla="*/ 1 w 1418"/>
                <a:gd name="T3" fmla="*/ 1 h 266"/>
                <a:gd name="T4" fmla="*/ 1 w 1418"/>
                <a:gd name="T5" fmla="*/ 1 h 266"/>
                <a:gd name="T6" fmla="*/ 1 w 1418"/>
                <a:gd name="T7" fmla="*/ 1 h 266"/>
                <a:gd name="T8" fmla="*/ 1 w 1418"/>
                <a:gd name="T9" fmla="*/ 1 h 266"/>
                <a:gd name="T10" fmla="*/ 1 w 1418"/>
                <a:gd name="T11" fmla="*/ 0 h 266"/>
                <a:gd name="T12" fmla="*/ 1 w 1418"/>
                <a:gd name="T13" fmla="*/ 1 h 266"/>
                <a:gd name="T14" fmla="*/ 1 w 1418"/>
                <a:gd name="T15" fmla="*/ 1 h 266"/>
                <a:gd name="T16" fmla="*/ 1 w 1418"/>
                <a:gd name="T17" fmla="*/ 1 h 266"/>
                <a:gd name="T18" fmla="*/ 1 w 1418"/>
                <a:gd name="T19" fmla="*/ 1 h 266"/>
                <a:gd name="T20" fmla="*/ 0 w 1418"/>
                <a:gd name="T21" fmla="*/ 1 h 266"/>
                <a:gd name="T22" fmla="*/ 0 w 1418"/>
                <a:gd name="T23" fmla="*/ 1 h 266"/>
                <a:gd name="T24" fmla="*/ 0 w 1418"/>
                <a:gd name="T25" fmla="*/ 1 h 2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418"/>
                <a:gd name="T40" fmla="*/ 0 h 266"/>
                <a:gd name="T41" fmla="*/ 1418 w 1418"/>
                <a:gd name="T42" fmla="*/ 266 h 2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418" h="266">
                  <a:moveTo>
                    <a:pt x="0" y="228"/>
                  </a:moveTo>
                  <a:lnTo>
                    <a:pt x="46" y="175"/>
                  </a:lnTo>
                  <a:lnTo>
                    <a:pt x="333" y="101"/>
                  </a:lnTo>
                  <a:lnTo>
                    <a:pt x="871" y="10"/>
                  </a:lnTo>
                  <a:lnTo>
                    <a:pt x="1211" y="25"/>
                  </a:lnTo>
                  <a:lnTo>
                    <a:pt x="1418" y="0"/>
                  </a:lnTo>
                  <a:lnTo>
                    <a:pt x="1384" y="160"/>
                  </a:lnTo>
                  <a:lnTo>
                    <a:pt x="818" y="167"/>
                  </a:lnTo>
                  <a:lnTo>
                    <a:pt x="310" y="205"/>
                  </a:lnTo>
                  <a:lnTo>
                    <a:pt x="61" y="266"/>
                  </a:lnTo>
                  <a:lnTo>
                    <a:pt x="0" y="228"/>
                  </a:lnTo>
                  <a:close/>
                </a:path>
              </a:pathLst>
            </a:custGeom>
            <a:solidFill>
              <a:srgbClr val="E8DCDC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35" name="Freeform 112"/>
            <p:cNvSpPr/>
            <p:nvPr/>
          </p:nvSpPr>
          <p:spPr bwMode="auto">
            <a:xfrm>
              <a:off x="3462" y="1418"/>
              <a:ext cx="291" cy="255"/>
            </a:xfrm>
            <a:custGeom>
              <a:avLst/>
              <a:gdLst>
                <a:gd name="T0" fmla="*/ 1 w 582"/>
                <a:gd name="T1" fmla="*/ 0 h 512"/>
                <a:gd name="T2" fmla="*/ 1 w 582"/>
                <a:gd name="T3" fmla="*/ 0 h 512"/>
                <a:gd name="T4" fmla="*/ 1 w 582"/>
                <a:gd name="T5" fmla="*/ 0 h 512"/>
                <a:gd name="T6" fmla="*/ 1 w 582"/>
                <a:gd name="T7" fmla="*/ 0 h 512"/>
                <a:gd name="T8" fmla="*/ 0 w 582"/>
                <a:gd name="T9" fmla="*/ 0 h 512"/>
                <a:gd name="T10" fmla="*/ 1 w 582"/>
                <a:gd name="T11" fmla="*/ 0 h 512"/>
                <a:gd name="T12" fmla="*/ 1 w 582"/>
                <a:gd name="T13" fmla="*/ 0 h 512"/>
                <a:gd name="T14" fmla="*/ 1 w 582"/>
                <a:gd name="T15" fmla="*/ 0 h 512"/>
                <a:gd name="T16" fmla="*/ 1 w 582"/>
                <a:gd name="T17" fmla="*/ 0 h 512"/>
                <a:gd name="T18" fmla="*/ 1 w 582"/>
                <a:gd name="T19" fmla="*/ 0 h 512"/>
                <a:gd name="T20" fmla="*/ 1 w 582"/>
                <a:gd name="T21" fmla="*/ 0 h 512"/>
                <a:gd name="T22" fmla="*/ 1 w 582"/>
                <a:gd name="T23" fmla="*/ 0 h 51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82"/>
                <a:gd name="T37" fmla="*/ 0 h 512"/>
                <a:gd name="T38" fmla="*/ 582 w 582"/>
                <a:gd name="T39" fmla="*/ 512 h 51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82" h="512">
                  <a:moveTo>
                    <a:pt x="399" y="18"/>
                  </a:moveTo>
                  <a:lnTo>
                    <a:pt x="240" y="59"/>
                  </a:lnTo>
                  <a:lnTo>
                    <a:pt x="99" y="130"/>
                  </a:lnTo>
                  <a:lnTo>
                    <a:pt x="34" y="219"/>
                  </a:lnTo>
                  <a:lnTo>
                    <a:pt x="0" y="318"/>
                  </a:lnTo>
                  <a:lnTo>
                    <a:pt x="52" y="512"/>
                  </a:lnTo>
                  <a:lnTo>
                    <a:pt x="164" y="312"/>
                  </a:lnTo>
                  <a:lnTo>
                    <a:pt x="323" y="130"/>
                  </a:lnTo>
                  <a:lnTo>
                    <a:pt x="582" y="0"/>
                  </a:lnTo>
                  <a:lnTo>
                    <a:pt x="399" y="18"/>
                  </a:lnTo>
                  <a:close/>
                </a:path>
              </a:pathLst>
            </a:custGeom>
            <a:solidFill>
              <a:srgbClr val="DBE5C7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36" name="Freeform 113"/>
            <p:cNvSpPr/>
            <p:nvPr/>
          </p:nvSpPr>
          <p:spPr bwMode="auto">
            <a:xfrm>
              <a:off x="3909" y="1732"/>
              <a:ext cx="182" cy="242"/>
            </a:xfrm>
            <a:custGeom>
              <a:avLst/>
              <a:gdLst>
                <a:gd name="T0" fmla="*/ 0 w 365"/>
                <a:gd name="T1" fmla="*/ 1 h 482"/>
                <a:gd name="T2" fmla="*/ 0 w 365"/>
                <a:gd name="T3" fmla="*/ 1 h 482"/>
                <a:gd name="T4" fmla="*/ 0 w 365"/>
                <a:gd name="T5" fmla="*/ 1 h 482"/>
                <a:gd name="T6" fmla="*/ 0 w 365"/>
                <a:gd name="T7" fmla="*/ 1 h 482"/>
                <a:gd name="T8" fmla="*/ 0 w 365"/>
                <a:gd name="T9" fmla="*/ 1 h 482"/>
                <a:gd name="T10" fmla="*/ 0 w 365"/>
                <a:gd name="T11" fmla="*/ 1 h 482"/>
                <a:gd name="T12" fmla="*/ 0 w 365"/>
                <a:gd name="T13" fmla="*/ 0 h 482"/>
                <a:gd name="T14" fmla="*/ 0 w 365"/>
                <a:gd name="T15" fmla="*/ 1 h 482"/>
                <a:gd name="T16" fmla="*/ 0 w 365"/>
                <a:gd name="T17" fmla="*/ 1 h 482"/>
                <a:gd name="T18" fmla="*/ 0 w 365"/>
                <a:gd name="T19" fmla="*/ 1 h 4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5"/>
                <a:gd name="T31" fmla="*/ 0 h 482"/>
                <a:gd name="T32" fmla="*/ 365 w 365"/>
                <a:gd name="T33" fmla="*/ 482 h 48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5" h="482">
                  <a:moveTo>
                    <a:pt x="281" y="64"/>
                  </a:moveTo>
                  <a:lnTo>
                    <a:pt x="199" y="249"/>
                  </a:lnTo>
                  <a:lnTo>
                    <a:pt x="0" y="454"/>
                  </a:lnTo>
                  <a:lnTo>
                    <a:pt x="152" y="482"/>
                  </a:lnTo>
                  <a:lnTo>
                    <a:pt x="281" y="418"/>
                  </a:lnTo>
                  <a:lnTo>
                    <a:pt x="323" y="260"/>
                  </a:lnTo>
                  <a:lnTo>
                    <a:pt x="365" y="0"/>
                  </a:lnTo>
                  <a:lnTo>
                    <a:pt x="281" y="64"/>
                  </a:lnTo>
                  <a:close/>
                </a:path>
              </a:pathLst>
            </a:custGeom>
            <a:solidFill>
              <a:srgbClr val="6D765B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37" name="Freeform 114"/>
            <p:cNvSpPr/>
            <p:nvPr/>
          </p:nvSpPr>
          <p:spPr bwMode="auto">
            <a:xfrm>
              <a:off x="3573" y="2268"/>
              <a:ext cx="647" cy="144"/>
            </a:xfrm>
            <a:custGeom>
              <a:avLst/>
              <a:gdLst>
                <a:gd name="T0" fmla="*/ 1 w 1292"/>
                <a:gd name="T1" fmla="*/ 0 h 287"/>
                <a:gd name="T2" fmla="*/ 1 w 1292"/>
                <a:gd name="T3" fmla="*/ 1 h 287"/>
                <a:gd name="T4" fmla="*/ 0 w 1292"/>
                <a:gd name="T5" fmla="*/ 1 h 287"/>
                <a:gd name="T6" fmla="*/ 1 w 1292"/>
                <a:gd name="T7" fmla="*/ 1 h 287"/>
                <a:gd name="T8" fmla="*/ 1 w 1292"/>
                <a:gd name="T9" fmla="*/ 1 h 287"/>
                <a:gd name="T10" fmla="*/ 1 w 1292"/>
                <a:gd name="T11" fmla="*/ 1 h 287"/>
                <a:gd name="T12" fmla="*/ 1 w 1292"/>
                <a:gd name="T13" fmla="*/ 1 h 287"/>
                <a:gd name="T14" fmla="*/ 1 w 1292"/>
                <a:gd name="T15" fmla="*/ 1 h 287"/>
                <a:gd name="T16" fmla="*/ 1 w 1292"/>
                <a:gd name="T17" fmla="*/ 1 h 287"/>
                <a:gd name="T18" fmla="*/ 1 w 1292"/>
                <a:gd name="T19" fmla="*/ 1 h 287"/>
                <a:gd name="T20" fmla="*/ 1 w 1292"/>
                <a:gd name="T21" fmla="*/ 0 h 287"/>
                <a:gd name="T22" fmla="*/ 1 w 1292"/>
                <a:gd name="T23" fmla="*/ 0 h 287"/>
                <a:gd name="T24" fmla="*/ 1 w 1292"/>
                <a:gd name="T25" fmla="*/ 0 h 28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92"/>
                <a:gd name="T40" fmla="*/ 0 h 287"/>
                <a:gd name="T41" fmla="*/ 1292 w 1292"/>
                <a:gd name="T42" fmla="*/ 287 h 28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92" h="287">
                  <a:moveTo>
                    <a:pt x="64" y="0"/>
                  </a:moveTo>
                  <a:lnTo>
                    <a:pt x="68" y="91"/>
                  </a:lnTo>
                  <a:lnTo>
                    <a:pt x="0" y="226"/>
                  </a:lnTo>
                  <a:lnTo>
                    <a:pt x="401" y="137"/>
                  </a:lnTo>
                  <a:lnTo>
                    <a:pt x="604" y="173"/>
                  </a:lnTo>
                  <a:lnTo>
                    <a:pt x="378" y="287"/>
                  </a:lnTo>
                  <a:lnTo>
                    <a:pt x="1292" y="226"/>
                  </a:lnTo>
                  <a:lnTo>
                    <a:pt x="1273" y="104"/>
                  </a:lnTo>
                  <a:lnTo>
                    <a:pt x="1066" y="129"/>
                  </a:lnTo>
                  <a:lnTo>
                    <a:pt x="960" y="15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A38C8C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38" name="Freeform 115"/>
            <p:cNvSpPr/>
            <p:nvPr/>
          </p:nvSpPr>
          <p:spPr bwMode="auto">
            <a:xfrm>
              <a:off x="4084" y="1333"/>
              <a:ext cx="302" cy="964"/>
            </a:xfrm>
            <a:custGeom>
              <a:avLst/>
              <a:gdLst>
                <a:gd name="T0" fmla="*/ 1 w 604"/>
                <a:gd name="T1" fmla="*/ 1 h 1928"/>
                <a:gd name="T2" fmla="*/ 1 w 604"/>
                <a:gd name="T3" fmla="*/ 1 h 1928"/>
                <a:gd name="T4" fmla="*/ 1 w 604"/>
                <a:gd name="T5" fmla="*/ 1 h 1928"/>
                <a:gd name="T6" fmla="*/ 1 w 604"/>
                <a:gd name="T7" fmla="*/ 0 h 1928"/>
                <a:gd name="T8" fmla="*/ 1 w 604"/>
                <a:gd name="T9" fmla="*/ 1 h 1928"/>
                <a:gd name="T10" fmla="*/ 1 w 604"/>
                <a:gd name="T11" fmla="*/ 1 h 1928"/>
                <a:gd name="T12" fmla="*/ 1 w 604"/>
                <a:gd name="T13" fmla="*/ 1 h 1928"/>
                <a:gd name="T14" fmla="*/ 1 w 604"/>
                <a:gd name="T15" fmla="*/ 1 h 1928"/>
                <a:gd name="T16" fmla="*/ 1 w 604"/>
                <a:gd name="T17" fmla="*/ 1 h 1928"/>
                <a:gd name="T18" fmla="*/ 0 w 604"/>
                <a:gd name="T19" fmla="*/ 1 h 1928"/>
                <a:gd name="T20" fmla="*/ 1 w 604"/>
                <a:gd name="T21" fmla="*/ 1 h 1928"/>
                <a:gd name="T22" fmla="*/ 1 w 604"/>
                <a:gd name="T23" fmla="*/ 1 h 1928"/>
                <a:gd name="T24" fmla="*/ 1 w 604"/>
                <a:gd name="T25" fmla="*/ 1 h 192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04"/>
                <a:gd name="T40" fmla="*/ 0 h 1928"/>
                <a:gd name="T41" fmla="*/ 604 w 604"/>
                <a:gd name="T42" fmla="*/ 1928 h 192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04" h="1928">
                  <a:moveTo>
                    <a:pt x="72" y="1840"/>
                  </a:moveTo>
                  <a:lnTo>
                    <a:pt x="241" y="1787"/>
                  </a:lnTo>
                  <a:lnTo>
                    <a:pt x="492" y="348"/>
                  </a:lnTo>
                  <a:lnTo>
                    <a:pt x="574" y="0"/>
                  </a:lnTo>
                  <a:lnTo>
                    <a:pt x="604" y="107"/>
                  </a:lnTo>
                  <a:lnTo>
                    <a:pt x="536" y="850"/>
                  </a:lnTo>
                  <a:lnTo>
                    <a:pt x="416" y="1772"/>
                  </a:lnTo>
                  <a:lnTo>
                    <a:pt x="389" y="1859"/>
                  </a:lnTo>
                  <a:lnTo>
                    <a:pt x="165" y="1928"/>
                  </a:lnTo>
                  <a:lnTo>
                    <a:pt x="0" y="1886"/>
                  </a:lnTo>
                  <a:lnTo>
                    <a:pt x="72" y="1840"/>
                  </a:lnTo>
                  <a:close/>
                </a:path>
              </a:pathLst>
            </a:custGeom>
            <a:solidFill>
              <a:srgbClr val="A38C8C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39" name="Freeform 116"/>
            <p:cNvSpPr/>
            <p:nvPr/>
          </p:nvSpPr>
          <p:spPr bwMode="auto">
            <a:xfrm>
              <a:off x="3524" y="2117"/>
              <a:ext cx="576" cy="95"/>
            </a:xfrm>
            <a:custGeom>
              <a:avLst/>
              <a:gdLst>
                <a:gd name="T0" fmla="*/ 0 w 1152"/>
                <a:gd name="T1" fmla="*/ 1 h 190"/>
                <a:gd name="T2" fmla="*/ 1 w 1152"/>
                <a:gd name="T3" fmla="*/ 1 h 190"/>
                <a:gd name="T4" fmla="*/ 1 w 1152"/>
                <a:gd name="T5" fmla="*/ 1 h 190"/>
                <a:gd name="T6" fmla="*/ 1 w 1152"/>
                <a:gd name="T7" fmla="*/ 1 h 190"/>
                <a:gd name="T8" fmla="*/ 1 w 1152"/>
                <a:gd name="T9" fmla="*/ 1 h 190"/>
                <a:gd name="T10" fmla="*/ 1 w 1152"/>
                <a:gd name="T11" fmla="*/ 0 h 190"/>
                <a:gd name="T12" fmla="*/ 0 w 1152"/>
                <a:gd name="T13" fmla="*/ 1 h 190"/>
                <a:gd name="T14" fmla="*/ 0 w 1152"/>
                <a:gd name="T15" fmla="*/ 1 h 190"/>
                <a:gd name="T16" fmla="*/ 0 w 1152"/>
                <a:gd name="T17" fmla="*/ 1 h 19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2"/>
                <a:gd name="T28" fmla="*/ 0 h 190"/>
                <a:gd name="T29" fmla="*/ 1152 w 1152"/>
                <a:gd name="T30" fmla="*/ 190 h 19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2" h="190">
                  <a:moveTo>
                    <a:pt x="0" y="103"/>
                  </a:moveTo>
                  <a:lnTo>
                    <a:pt x="34" y="190"/>
                  </a:lnTo>
                  <a:lnTo>
                    <a:pt x="114" y="151"/>
                  </a:lnTo>
                  <a:lnTo>
                    <a:pt x="1152" y="59"/>
                  </a:lnTo>
                  <a:lnTo>
                    <a:pt x="1152" y="12"/>
                  </a:lnTo>
                  <a:lnTo>
                    <a:pt x="696" y="0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A38C8C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40" name="Freeform 117"/>
            <p:cNvSpPr/>
            <p:nvPr/>
          </p:nvSpPr>
          <p:spPr bwMode="auto">
            <a:xfrm>
              <a:off x="3332" y="1228"/>
              <a:ext cx="891" cy="834"/>
            </a:xfrm>
            <a:custGeom>
              <a:avLst/>
              <a:gdLst>
                <a:gd name="T0" fmla="*/ 0 w 1783"/>
                <a:gd name="T1" fmla="*/ 0 h 1669"/>
                <a:gd name="T2" fmla="*/ 0 w 1783"/>
                <a:gd name="T3" fmla="*/ 0 h 1669"/>
                <a:gd name="T4" fmla="*/ 0 w 1783"/>
                <a:gd name="T5" fmla="*/ 0 h 1669"/>
                <a:gd name="T6" fmla="*/ 0 w 1783"/>
                <a:gd name="T7" fmla="*/ 0 h 1669"/>
                <a:gd name="T8" fmla="*/ 0 w 1783"/>
                <a:gd name="T9" fmla="*/ 0 h 1669"/>
                <a:gd name="T10" fmla="*/ 0 w 1783"/>
                <a:gd name="T11" fmla="*/ 0 h 1669"/>
                <a:gd name="T12" fmla="*/ 0 w 1783"/>
                <a:gd name="T13" fmla="*/ 0 h 1669"/>
                <a:gd name="T14" fmla="*/ 0 w 1783"/>
                <a:gd name="T15" fmla="*/ 0 h 1669"/>
                <a:gd name="T16" fmla="*/ 0 w 1783"/>
                <a:gd name="T17" fmla="*/ 0 h 1669"/>
                <a:gd name="T18" fmla="*/ 0 w 1783"/>
                <a:gd name="T19" fmla="*/ 0 h 1669"/>
                <a:gd name="T20" fmla="*/ 0 w 1783"/>
                <a:gd name="T21" fmla="*/ 0 h 1669"/>
                <a:gd name="T22" fmla="*/ 0 w 1783"/>
                <a:gd name="T23" fmla="*/ 0 h 1669"/>
                <a:gd name="T24" fmla="*/ 0 w 1783"/>
                <a:gd name="T25" fmla="*/ 0 h 1669"/>
                <a:gd name="T26" fmla="*/ 0 w 1783"/>
                <a:gd name="T27" fmla="*/ 0 h 1669"/>
                <a:gd name="T28" fmla="*/ 0 w 1783"/>
                <a:gd name="T29" fmla="*/ 0 h 1669"/>
                <a:gd name="T30" fmla="*/ 0 w 1783"/>
                <a:gd name="T31" fmla="*/ 0 h 1669"/>
                <a:gd name="T32" fmla="*/ 0 w 1783"/>
                <a:gd name="T33" fmla="*/ 0 h 1669"/>
                <a:gd name="T34" fmla="*/ 0 w 1783"/>
                <a:gd name="T35" fmla="*/ 0 h 1669"/>
                <a:gd name="T36" fmla="*/ 0 w 1783"/>
                <a:gd name="T37" fmla="*/ 0 h 1669"/>
                <a:gd name="T38" fmla="*/ 0 w 1783"/>
                <a:gd name="T39" fmla="*/ 0 h 1669"/>
                <a:gd name="T40" fmla="*/ 0 w 1783"/>
                <a:gd name="T41" fmla="*/ 0 h 166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783"/>
                <a:gd name="T64" fmla="*/ 0 h 1669"/>
                <a:gd name="T65" fmla="*/ 1783 w 1783"/>
                <a:gd name="T66" fmla="*/ 1669 h 166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783" h="1669">
                  <a:moveTo>
                    <a:pt x="296" y="1669"/>
                  </a:moveTo>
                  <a:lnTo>
                    <a:pt x="23" y="734"/>
                  </a:lnTo>
                  <a:lnTo>
                    <a:pt x="0" y="508"/>
                  </a:lnTo>
                  <a:lnTo>
                    <a:pt x="38" y="409"/>
                  </a:lnTo>
                  <a:lnTo>
                    <a:pt x="196" y="310"/>
                  </a:lnTo>
                  <a:lnTo>
                    <a:pt x="861" y="129"/>
                  </a:lnTo>
                  <a:lnTo>
                    <a:pt x="1595" y="8"/>
                  </a:lnTo>
                  <a:lnTo>
                    <a:pt x="1753" y="0"/>
                  </a:lnTo>
                  <a:lnTo>
                    <a:pt x="1783" y="76"/>
                  </a:lnTo>
                  <a:lnTo>
                    <a:pt x="1730" y="485"/>
                  </a:lnTo>
                  <a:lnTo>
                    <a:pt x="1618" y="257"/>
                  </a:lnTo>
                  <a:lnTo>
                    <a:pt x="1367" y="114"/>
                  </a:lnTo>
                  <a:lnTo>
                    <a:pt x="990" y="160"/>
                  </a:lnTo>
                  <a:lnTo>
                    <a:pt x="310" y="409"/>
                  </a:lnTo>
                  <a:lnTo>
                    <a:pt x="165" y="553"/>
                  </a:lnTo>
                  <a:lnTo>
                    <a:pt x="173" y="932"/>
                  </a:lnTo>
                  <a:lnTo>
                    <a:pt x="317" y="1348"/>
                  </a:lnTo>
                  <a:lnTo>
                    <a:pt x="348" y="1559"/>
                  </a:lnTo>
                  <a:lnTo>
                    <a:pt x="296" y="1669"/>
                  </a:lnTo>
                  <a:close/>
                </a:path>
              </a:pathLst>
            </a:custGeom>
            <a:solidFill>
              <a:srgbClr val="A38C8C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41" name="Freeform 118"/>
            <p:cNvSpPr/>
            <p:nvPr/>
          </p:nvSpPr>
          <p:spPr bwMode="auto">
            <a:xfrm>
              <a:off x="3245" y="2375"/>
              <a:ext cx="1228" cy="99"/>
            </a:xfrm>
            <a:custGeom>
              <a:avLst/>
              <a:gdLst>
                <a:gd name="T0" fmla="*/ 1 w 2456"/>
                <a:gd name="T1" fmla="*/ 1 h 197"/>
                <a:gd name="T2" fmla="*/ 1 w 2456"/>
                <a:gd name="T3" fmla="*/ 1 h 197"/>
                <a:gd name="T4" fmla="*/ 1 w 2456"/>
                <a:gd name="T5" fmla="*/ 1 h 197"/>
                <a:gd name="T6" fmla="*/ 1 w 2456"/>
                <a:gd name="T7" fmla="*/ 1 h 197"/>
                <a:gd name="T8" fmla="*/ 1 w 2456"/>
                <a:gd name="T9" fmla="*/ 1 h 197"/>
                <a:gd name="T10" fmla="*/ 1 w 2456"/>
                <a:gd name="T11" fmla="*/ 1 h 197"/>
                <a:gd name="T12" fmla="*/ 1 w 2456"/>
                <a:gd name="T13" fmla="*/ 1 h 197"/>
                <a:gd name="T14" fmla="*/ 1 w 2456"/>
                <a:gd name="T15" fmla="*/ 0 h 197"/>
                <a:gd name="T16" fmla="*/ 1 w 2456"/>
                <a:gd name="T17" fmla="*/ 1 h 197"/>
                <a:gd name="T18" fmla="*/ 1 w 2456"/>
                <a:gd name="T19" fmla="*/ 1 h 197"/>
                <a:gd name="T20" fmla="*/ 1 w 2456"/>
                <a:gd name="T21" fmla="*/ 1 h 197"/>
                <a:gd name="T22" fmla="*/ 1 w 2456"/>
                <a:gd name="T23" fmla="*/ 1 h 197"/>
                <a:gd name="T24" fmla="*/ 1 w 2456"/>
                <a:gd name="T25" fmla="*/ 1 h 197"/>
                <a:gd name="T26" fmla="*/ 1 w 2456"/>
                <a:gd name="T27" fmla="*/ 1 h 197"/>
                <a:gd name="T28" fmla="*/ 1 w 2456"/>
                <a:gd name="T29" fmla="*/ 1 h 197"/>
                <a:gd name="T30" fmla="*/ 1 w 2456"/>
                <a:gd name="T31" fmla="*/ 1 h 197"/>
                <a:gd name="T32" fmla="*/ 1 w 2456"/>
                <a:gd name="T33" fmla="*/ 1 h 197"/>
                <a:gd name="T34" fmla="*/ 1 w 2456"/>
                <a:gd name="T35" fmla="*/ 1 h 197"/>
                <a:gd name="T36" fmla="*/ 1 w 2456"/>
                <a:gd name="T37" fmla="*/ 1 h 197"/>
                <a:gd name="T38" fmla="*/ 1 w 2456"/>
                <a:gd name="T39" fmla="*/ 1 h 197"/>
                <a:gd name="T40" fmla="*/ 1 w 2456"/>
                <a:gd name="T41" fmla="*/ 1 h 197"/>
                <a:gd name="T42" fmla="*/ 1 w 2456"/>
                <a:gd name="T43" fmla="*/ 1 h 197"/>
                <a:gd name="T44" fmla="*/ 1 w 2456"/>
                <a:gd name="T45" fmla="*/ 1 h 197"/>
                <a:gd name="T46" fmla="*/ 1 w 2456"/>
                <a:gd name="T47" fmla="*/ 1 h 197"/>
                <a:gd name="T48" fmla="*/ 0 w 2456"/>
                <a:gd name="T49" fmla="*/ 1 h 197"/>
                <a:gd name="T50" fmla="*/ 1 w 2456"/>
                <a:gd name="T51" fmla="*/ 1 h 197"/>
                <a:gd name="T52" fmla="*/ 1 w 2456"/>
                <a:gd name="T53" fmla="*/ 1 h 197"/>
                <a:gd name="T54" fmla="*/ 1 w 2456"/>
                <a:gd name="T55" fmla="*/ 1 h 19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2456"/>
                <a:gd name="T85" fmla="*/ 0 h 197"/>
                <a:gd name="T86" fmla="*/ 2456 w 2456"/>
                <a:gd name="T87" fmla="*/ 197 h 197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2456" h="197">
                  <a:moveTo>
                    <a:pt x="15" y="167"/>
                  </a:moveTo>
                  <a:lnTo>
                    <a:pt x="226" y="144"/>
                  </a:lnTo>
                  <a:lnTo>
                    <a:pt x="437" y="123"/>
                  </a:lnTo>
                  <a:lnTo>
                    <a:pt x="713" y="93"/>
                  </a:lnTo>
                  <a:lnTo>
                    <a:pt x="842" y="68"/>
                  </a:lnTo>
                  <a:lnTo>
                    <a:pt x="988" y="38"/>
                  </a:lnTo>
                  <a:lnTo>
                    <a:pt x="1237" y="19"/>
                  </a:lnTo>
                  <a:lnTo>
                    <a:pt x="1696" y="0"/>
                  </a:lnTo>
                  <a:lnTo>
                    <a:pt x="2156" y="5"/>
                  </a:lnTo>
                  <a:lnTo>
                    <a:pt x="2251" y="5"/>
                  </a:lnTo>
                  <a:lnTo>
                    <a:pt x="2424" y="17"/>
                  </a:lnTo>
                  <a:lnTo>
                    <a:pt x="2448" y="30"/>
                  </a:lnTo>
                  <a:lnTo>
                    <a:pt x="2456" y="57"/>
                  </a:lnTo>
                  <a:lnTo>
                    <a:pt x="2445" y="79"/>
                  </a:lnTo>
                  <a:lnTo>
                    <a:pt x="2416" y="87"/>
                  </a:lnTo>
                  <a:lnTo>
                    <a:pt x="2251" y="76"/>
                  </a:lnTo>
                  <a:lnTo>
                    <a:pt x="2156" y="76"/>
                  </a:lnTo>
                  <a:lnTo>
                    <a:pt x="1699" y="68"/>
                  </a:lnTo>
                  <a:lnTo>
                    <a:pt x="1241" y="87"/>
                  </a:lnTo>
                  <a:lnTo>
                    <a:pt x="1002" y="104"/>
                  </a:lnTo>
                  <a:lnTo>
                    <a:pt x="853" y="133"/>
                  </a:lnTo>
                  <a:lnTo>
                    <a:pt x="720" y="152"/>
                  </a:lnTo>
                  <a:lnTo>
                    <a:pt x="441" y="174"/>
                  </a:lnTo>
                  <a:lnTo>
                    <a:pt x="17" y="197"/>
                  </a:lnTo>
                  <a:lnTo>
                    <a:pt x="0" y="182"/>
                  </a:lnTo>
                  <a:lnTo>
                    <a:pt x="15" y="1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42" name="Freeform 119"/>
            <p:cNvSpPr/>
            <p:nvPr/>
          </p:nvSpPr>
          <p:spPr bwMode="auto">
            <a:xfrm>
              <a:off x="4028" y="2469"/>
              <a:ext cx="384" cy="32"/>
            </a:xfrm>
            <a:custGeom>
              <a:avLst/>
              <a:gdLst>
                <a:gd name="T0" fmla="*/ 1 w 768"/>
                <a:gd name="T1" fmla="*/ 1 h 64"/>
                <a:gd name="T2" fmla="*/ 1 w 768"/>
                <a:gd name="T3" fmla="*/ 0 h 64"/>
                <a:gd name="T4" fmla="*/ 1 w 768"/>
                <a:gd name="T5" fmla="*/ 1 h 64"/>
                <a:gd name="T6" fmla="*/ 1 w 768"/>
                <a:gd name="T7" fmla="*/ 1 h 64"/>
                <a:gd name="T8" fmla="*/ 1 w 768"/>
                <a:gd name="T9" fmla="*/ 1 h 64"/>
                <a:gd name="T10" fmla="*/ 1 w 768"/>
                <a:gd name="T11" fmla="*/ 1 h 64"/>
                <a:gd name="T12" fmla="*/ 1 w 768"/>
                <a:gd name="T13" fmla="*/ 1 h 64"/>
                <a:gd name="T14" fmla="*/ 1 w 768"/>
                <a:gd name="T15" fmla="*/ 1 h 64"/>
                <a:gd name="T16" fmla="*/ 1 w 768"/>
                <a:gd name="T17" fmla="*/ 1 h 64"/>
                <a:gd name="T18" fmla="*/ 0 w 768"/>
                <a:gd name="T19" fmla="*/ 1 h 64"/>
                <a:gd name="T20" fmla="*/ 1 w 768"/>
                <a:gd name="T21" fmla="*/ 1 h 64"/>
                <a:gd name="T22" fmla="*/ 1 w 768"/>
                <a:gd name="T23" fmla="*/ 1 h 64"/>
                <a:gd name="T24" fmla="*/ 1 w 768"/>
                <a:gd name="T25" fmla="*/ 1 h 64"/>
                <a:gd name="T26" fmla="*/ 1 w 768"/>
                <a:gd name="T27" fmla="*/ 1 h 6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68"/>
                <a:gd name="T43" fmla="*/ 0 h 64"/>
                <a:gd name="T44" fmla="*/ 768 w 768"/>
                <a:gd name="T45" fmla="*/ 64 h 6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68" h="64">
                  <a:moveTo>
                    <a:pt x="21" y="19"/>
                  </a:moveTo>
                  <a:lnTo>
                    <a:pt x="274" y="0"/>
                  </a:lnTo>
                  <a:lnTo>
                    <a:pt x="527" y="7"/>
                  </a:lnTo>
                  <a:lnTo>
                    <a:pt x="755" y="36"/>
                  </a:lnTo>
                  <a:lnTo>
                    <a:pt x="768" y="51"/>
                  </a:lnTo>
                  <a:lnTo>
                    <a:pt x="753" y="64"/>
                  </a:lnTo>
                  <a:lnTo>
                    <a:pt x="525" y="64"/>
                  </a:lnTo>
                  <a:lnTo>
                    <a:pt x="276" y="51"/>
                  </a:lnTo>
                  <a:lnTo>
                    <a:pt x="29" y="64"/>
                  </a:lnTo>
                  <a:lnTo>
                    <a:pt x="0" y="45"/>
                  </a:lnTo>
                  <a:lnTo>
                    <a:pt x="4" y="28"/>
                  </a:lnTo>
                  <a:lnTo>
                    <a:pt x="21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43" name="Freeform 120"/>
            <p:cNvSpPr/>
            <p:nvPr/>
          </p:nvSpPr>
          <p:spPr bwMode="auto">
            <a:xfrm>
              <a:off x="3221" y="1080"/>
              <a:ext cx="1092" cy="298"/>
            </a:xfrm>
            <a:custGeom>
              <a:avLst/>
              <a:gdLst>
                <a:gd name="T0" fmla="*/ 0 w 2185"/>
                <a:gd name="T1" fmla="*/ 1 h 595"/>
                <a:gd name="T2" fmla="*/ 0 w 2185"/>
                <a:gd name="T3" fmla="*/ 1 h 595"/>
                <a:gd name="T4" fmla="*/ 0 w 2185"/>
                <a:gd name="T5" fmla="*/ 1 h 595"/>
                <a:gd name="T6" fmla="*/ 0 w 2185"/>
                <a:gd name="T7" fmla="*/ 1 h 595"/>
                <a:gd name="T8" fmla="*/ 0 w 2185"/>
                <a:gd name="T9" fmla="*/ 1 h 595"/>
                <a:gd name="T10" fmla="*/ 0 w 2185"/>
                <a:gd name="T11" fmla="*/ 1 h 595"/>
                <a:gd name="T12" fmla="*/ 0 w 2185"/>
                <a:gd name="T13" fmla="*/ 1 h 595"/>
                <a:gd name="T14" fmla="*/ 0 w 2185"/>
                <a:gd name="T15" fmla="*/ 1 h 595"/>
                <a:gd name="T16" fmla="*/ 0 w 2185"/>
                <a:gd name="T17" fmla="*/ 1 h 595"/>
                <a:gd name="T18" fmla="*/ 0 w 2185"/>
                <a:gd name="T19" fmla="*/ 1 h 595"/>
                <a:gd name="T20" fmla="*/ 0 w 2185"/>
                <a:gd name="T21" fmla="*/ 1 h 595"/>
                <a:gd name="T22" fmla="*/ 0 w 2185"/>
                <a:gd name="T23" fmla="*/ 1 h 595"/>
                <a:gd name="T24" fmla="*/ 0 w 2185"/>
                <a:gd name="T25" fmla="*/ 1 h 595"/>
                <a:gd name="T26" fmla="*/ 0 w 2185"/>
                <a:gd name="T27" fmla="*/ 1 h 595"/>
                <a:gd name="T28" fmla="*/ 0 w 2185"/>
                <a:gd name="T29" fmla="*/ 0 h 595"/>
                <a:gd name="T30" fmla="*/ 0 w 2185"/>
                <a:gd name="T31" fmla="*/ 1 h 595"/>
                <a:gd name="T32" fmla="*/ 0 w 2185"/>
                <a:gd name="T33" fmla="*/ 1 h 595"/>
                <a:gd name="T34" fmla="*/ 0 w 2185"/>
                <a:gd name="T35" fmla="*/ 1 h 595"/>
                <a:gd name="T36" fmla="*/ 0 w 2185"/>
                <a:gd name="T37" fmla="*/ 1 h 595"/>
                <a:gd name="T38" fmla="*/ 0 w 2185"/>
                <a:gd name="T39" fmla="*/ 1 h 595"/>
                <a:gd name="T40" fmla="*/ 0 w 2185"/>
                <a:gd name="T41" fmla="*/ 1 h 595"/>
                <a:gd name="T42" fmla="*/ 0 w 2185"/>
                <a:gd name="T43" fmla="*/ 1 h 595"/>
                <a:gd name="T44" fmla="*/ 0 w 2185"/>
                <a:gd name="T45" fmla="*/ 1 h 595"/>
                <a:gd name="T46" fmla="*/ 0 w 2185"/>
                <a:gd name="T47" fmla="*/ 1 h 595"/>
                <a:gd name="T48" fmla="*/ 0 w 2185"/>
                <a:gd name="T49" fmla="*/ 1 h 595"/>
                <a:gd name="T50" fmla="*/ 0 w 2185"/>
                <a:gd name="T51" fmla="*/ 1 h 595"/>
                <a:gd name="T52" fmla="*/ 0 w 2185"/>
                <a:gd name="T53" fmla="*/ 1 h 595"/>
                <a:gd name="T54" fmla="*/ 0 w 2185"/>
                <a:gd name="T55" fmla="*/ 1 h 595"/>
                <a:gd name="T56" fmla="*/ 0 w 2185"/>
                <a:gd name="T57" fmla="*/ 1 h 595"/>
                <a:gd name="T58" fmla="*/ 0 w 2185"/>
                <a:gd name="T59" fmla="*/ 1 h 595"/>
                <a:gd name="T60" fmla="*/ 0 w 2185"/>
                <a:gd name="T61" fmla="*/ 1 h 595"/>
                <a:gd name="T62" fmla="*/ 0 w 2185"/>
                <a:gd name="T63" fmla="*/ 1 h 595"/>
                <a:gd name="T64" fmla="*/ 0 w 2185"/>
                <a:gd name="T65" fmla="*/ 1 h 5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185"/>
                <a:gd name="T100" fmla="*/ 0 h 595"/>
                <a:gd name="T101" fmla="*/ 2185 w 2185"/>
                <a:gd name="T102" fmla="*/ 595 h 5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185" h="595">
                  <a:moveTo>
                    <a:pt x="4" y="570"/>
                  </a:moveTo>
                  <a:lnTo>
                    <a:pt x="82" y="515"/>
                  </a:lnTo>
                  <a:lnTo>
                    <a:pt x="156" y="467"/>
                  </a:lnTo>
                  <a:lnTo>
                    <a:pt x="299" y="393"/>
                  </a:lnTo>
                  <a:lnTo>
                    <a:pt x="451" y="334"/>
                  </a:lnTo>
                  <a:lnTo>
                    <a:pt x="628" y="283"/>
                  </a:lnTo>
                  <a:lnTo>
                    <a:pt x="747" y="249"/>
                  </a:lnTo>
                  <a:lnTo>
                    <a:pt x="850" y="214"/>
                  </a:lnTo>
                  <a:lnTo>
                    <a:pt x="955" y="182"/>
                  </a:lnTo>
                  <a:lnTo>
                    <a:pt x="1074" y="155"/>
                  </a:lnTo>
                  <a:lnTo>
                    <a:pt x="1246" y="114"/>
                  </a:lnTo>
                  <a:lnTo>
                    <a:pt x="1420" y="64"/>
                  </a:lnTo>
                  <a:lnTo>
                    <a:pt x="1616" y="26"/>
                  </a:lnTo>
                  <a:lnTo>
                    <a:pt x="1791" y="7"/>
                  </a:lnTo>
                  <a:lnTo>
                    <a:pt x="2169" y="0"/>
                  </a:lnTo>
                  <a:lnTo>
                    <a:pt x="2185" y="15"/>
                  </a:lnTo>
                  <a:lnTo>
                    <a:pt x="2169" y="30"/>
                  </a:lnTo>
                  <a:lnTo>
                    <a:pt x="1801" y="59"/>
                  </a:lnTo>
                  <a:lnTo>
                    <a:pt x="1630" y="95"/>
                  </a:lnTo>
                  <a:lnTo>
                    <a:pt x="1438" y="140"/>
                  </a:lnTo>
                  <a:lnTo>
                    <a:pt x="1263" y="188"/>
                  </a:lnTo>
                  <a:lnTo>
                    <a:pt x="1088" y="228"/>
                  </a:lnTo>
                  <a:lnTo>
                    <a:pt x="867" y="287"/>
                  </a:lnTo>
                  <a:lnTo>
                    <a:pt x="765" y="319"/>
                  </a:lnTo>
                  <a:lnTo>
                    <a:pt x="645" y="353"/>
                  </a:lnTo>
                  <a:lnTo>
                    <a:pt x="470" y="397"/>
                  </a:lnTo>
                  <a:lnTo>
                    <a:pt x="318" y="441"/>
                  </a:lnTo>
                  <a:lnTo>
                    <a:pt x="171" y="501"/>
                  </a:lnTo>
                  <a:lnTo>
                    <a:pt x="99" y="543"/>
                  </a:lnTo>
                  <a:lnTo>
                    <a:pt x="21" y="595"/>
                  </a:lnTo>
                  <a:lnTo>
                    <a:pt x="0" y="591"/>
                  </a:lnTo>
                  <a:lnTo>
                    <a:pt x="4" y="5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44" name="Freeform 121"/>
            <p:cNvSpPr/>
            <p:nvPr/>
          </p:nvSpPr>
          <p:spPr bwMode="auto">
            <a:xfrm>
              <a:off x="4350" y="1104"/>
              <a:ext cx="112" cy="169"/>
            </a:xfrm>
            <a:custGeom>
              <a:avLst/>
              <a:gdLst>
                <a:gd name="T0" fmla="*/ 1 w 224"/>
                <a:gd name="T1" fmla="*/ 0 h 338"/>
                <a:gd name="T2" fmla="*/ 1 w 224"/>
                <a:gd name="T3" fmla="*/ 1 h 338"/>
                <a:gd name="T4" fmla="*/ 1 w 224"/>
                <a:gd name="T5" fmla="*/ 1 h 338"/>
                <a:gd name="T6" fmla="*/ 1 w 224"/>
                <a:gd name="T7" fmla="*/ 1 h 338"/>
                <a:gd name="T8" fmla="*/ 1 w 224"/>
                <a:gd name="T9" fmla="*/ 1 h 338"/>
                <a:gd name="T10" fmla="*/ 1 w 224"/>
                <a:gd name="T11" fmla="*/ 1 h 338"/>
                <a:gd name="T12" fmla="*/ 1 w 224"/>
                <a:gd name="T13" fmla="*/ 1 h 338"/>
                <a:gd name="T14" fmla="*/ 1 w 224"/>
                <a:gd name="T15" fmla="*/ 1 h 338"/>
                <a:gd name="T16" fmla="*/ 1 w 224"/>
                <a:gd name="T17" fmla="*/ 1 h 338"/>
                <a:gd name="T18" fmla="*/ 1 w 224"/>
                <a:gd name="T19" fmla="*/ 1 h 338"/>
                <a:gd name="T20" fmla="*/ 1 w 224"/>
                <a:gd name="T21" fmla="*/ 1 h 338"/>
                <a:gd name="T22" fmla="*/ 1 w 224"/>
                <a:gd name="T23" fmla="*/ 1 h 338"/>
                <a:gd name="T24" fmla="*/ 1 w 224"/>
                <a:gd name="T25" fmla="*/ 1 h 338"/>
                <a:gd name="T26" fmla="*/ 0 w 224"/>
                <a:gd name="T27" fmla="*/ 1 h 338"/>
                <a:gd name="T28" fmla="*/ 1 w 224"/>
                <a:gd name="T29" fmla="*/ 0 h 338"/>
                <a:gd name="T30" fmla="*/ 1 w 224"/>
                <a:gd name="T31" fmla="*/ 0 h 338"/>
                <a:gd name="T32" fmla="*/ 1 w 224"/>
                <a:gd name="T33" fmla="*/ 0 h 338"/>
                <a:gd name="T34" fmla="*/ 1 w 224"/>
                <a:gd name="T35" fmla="*/ 0 h 3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24"/>
                <a:gd name="T55" fmla="*/ 0 h 338"/>
                <a:gd name="T56" fmla="*/ 224 w 224"/>
                <a:gd name="T57" fmla="*/ 338 h 3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24" h="338">
                  <a:moveTo>
                    <a:pt x="25" y="0"/>
                  </a:moveTo>
                  <a:lnTo>
                    <a:pt x="91" y="69"/>
                  </a:lnTo>
                  <a:lnTo>
                    <a:pt x="144" y="133"/>
                  </a:lnTo>
                  <a:lnTo>
                    <a:pt x="224" y="291"/>
                  </a:lnTo>
                  <a:lnTo>
                    <a:pt x="222" y="321"/>
                  </a:lnTo>
                  <a:lnTo>
                    <a:pt x="201" y="338"/>
                  </a:lnTo>
                  <a:lnTo>
                    <a:pt x="173" y="338"/>
                  </a:lnTo>
                  <a:lnTo>
                    <a:pt x="154" y="316"/>
                  </a:lnTo>
                  <a:lnTo>
                    <a:pt x="123" y="232"/>
                  </a:lnTo>
                  <a:lnTo>
                    <a:pt x="97" y="158"/>
                  </a:lnTo>
                  <a:lnTo>
                    <a:pt x="59" y="89"/>
                  </a:lnTo>
                  <a:lnTo>
                    <a:pt x="34" y="55"/>
                  </a:lnTo>
                  <a:lnTo>
                    <a:pt x="4" y="21"/>
                  </a:lnTo>
                  <a:lnTo>
                    <a:pt x="0" y="10"/>
                  </a:lnTo>
                  <a:lnTo>
                    <a:pt x="4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45" name="Freeform 122"/>
            <p:cNvSpPr/>
            <p:nvPr/>
          </p:nvSpPr>
          <p:spPr bwMode="auto">
            <a:xfrm>
              <a:off x="4276" y="1249"/>
              <a:ext cx="189" cy="991"/>
            </a:xfrm>
            <a:custGeom>
              <a:avLst/>
              <a:gdLst>
                <a:gd name="T0" fmla="*/ 1 w 378"/>
                <a:gd name="T1" fmla="*/ 0 h 1983"/>
                <a:gd name="T2" fmla="*/ 1 w 378"/>
                <a:gd name="T3" fmla="*/ 0 h 1983"/>
                <a:gd name="T4" fmla="*/ 1 w 378"/>
                <a:gd name="T5" fmla="*/ 0 h 1983"/>
                <a:gd name="T6" fmla="*/ 1 w 378"/>
                <a:gd name="T7" fmla="*/ 0 h 1983"/>
                <a:gd name="T8" fmla="*/ 1 w 378"/>
                <a:gd name="T9" fmla="*/ 0 h 1983"/>
                <a:gd name="T10" fmla="*/ 1 w 378"/>
                <a:gd name="T11" fmla="*/ 0 h 1983"/>
                <a:gd name="T12" fmla="*/ 1 w 378"/>
                <a:gd name="T13" fmla="*/ 0 h 1983"/>
                <a:gd name="T14" fmla="*/ 1 w 378"/>
                <a:gd name="T15" fmla="*/ 0 h 1983"/>
                <a:gd name="T16" fmla="*/ 1 w 378"/>
                <a:gd name="T17" fmla="*/ 0 h 1983"/>
                <a:gd name="T18" fmla="*/ 1 w 378"/>
                <a:gd name="T19" fmla="*/ 0 h 1983"/>
                <a:gd name="T20" fmla="*/ 1 w 378"/>
                <a:gd name="T21" fmla="*/ 0 h 1983"/>
                <a:gd name="T22" fmla="*/ 0 w 378"/>
                <a:gd name="T23" fmla="*/ 0 h 1983"/>
                <a:gd name="T24" fmla="*/ 1 w 378"/>
                <a:gd name="T25" fmla="*/ 0 h 1983"/>
                <a:gd name="T26" fmla="*/ 1 w 378"/>
                <a:gd name="T27" fmla="*/ 0 h 1983"/>
                <a:gd name="T28" fmla="*/ 1 w 378"/>
                <a:gd name="T29" fmla="*/ 0 h 1983"/>
                <a:gd name="T30" fmla="*/ 1 w 378"/>
                <a:gd name="T31" fmla="*/ 0 h 1983"/>
                <a:gd name="T32" fmla="*/ 1 w 378"/>
                <a:gd name="T33" fmla="*/ 0 h 1983"/>
                <a:gd name="T34" fmla="*/ 1 w 378"/>
                <a:gd name="T35" fmla="*/ 0 h 1983"/>
                <a:gd name="T36" fmla="*/ 1 w 378"/>
                <a:gd name="T37" fmla="*/ 0 h 1983"/>
                <a:gd name="T38" fmla="*/ 1 w 378"/>
                <a:gd name="T39" fmla="*/ 0 h 1983"/>
                <a:gd name="T40" fmla="*/ 1 w 378"/>
                <a:gd name="T41" fmla="*/ 0 h 1983"/>
                <a:gd name="T42" fmla="*/ 1 w 378"/>
                <a:gd name="T43" fmla="*/ 0 h 1983"/>
                <a:gd name="T44" fmla="*/ 1 w 378"/>
                <a:gd name="T45" fmla="*/ 0 h 1983"/>
                <a:gd name="T46" fmla="*/ 1 w 378"/>
                <a:gd name="T47" fmla="*/ 0 h 1983"/>
                <a:gd name="T48" fmla="*/ 1 w 378"/>
                <a:gd name="T49" fmla="*/ 0 h 1983"/>
                <a:gd name="T50" fmla="*/ 1 w 378"/>
                <a:gd name="T51" fmla="*/ 0 h 198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378"/>
                <a:gd name="T79" fmla="*/ 0 h 1983"/>
                <a:gd name="T80" fmla="*/ 378 w 378"/>
                <a:gd name="T81" fmla="*/ 1983 h 198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378" h="1983">
                  <a:moveTo>
                    <a:pt x="378" y="36"/>
                  </a:moveTo>
                  <a:lnTo>
                    <a:pt x="319" y="492"/>
                  </a:lnTo>
                  <a:lnTo>
                    <a:pt x="292" y="637"/>
                  </a:lnTo>
                  <a:lnTo>
                    <a:pt x="264" y="779"/>
                  </a:lnTo>
                  <a:lnTo>
                    <a:pt x="239" y="897"/>
                  </a:lnTo>
                  <a:lnTo>
                    <a:pt x="218" y="1004"/>
                  </a:lnTo>
                  <a:lnTo>
                    <a:pt x="178" y="1199"/>
                  </a:lnTo>
                  <a:lnTo>
                    <a:pt x="117" y="1625"/>
                  </a:lnTo>
                  <a:lnTo>
                    <a:pt x="74" y="1947"/>
                  </a:lnTo>
                  <a:lnTo>
                    <a:pt x="60" y="1975"/>
                  </a:lnTo>
                  <a:lnTo>
                    <a:pt x="34" y="1983"/>
                  </a:lnTo>
                  <a:lnTo>
                    <a:pt x="0" y="1945"/>
                  </a:lnTo>
                  <a:lnTo>
                    <a:pt x="19" y="1781"/>
                  </a:lnTo>
                  <a:lnTo>
                    <a:pt x="45" y="1618"/>
                  </a:lnTo>
                  <a:lnTo>
                    <a:pt x="74" y="1390"/>
                  </a:lnTo>
                  <a:lnTo>
                    <a:pt x="110" y="1190"/>
                  </a:lnTo>
                  <a:lnTo>
                    <a:pt x="154" y="992"/>
                  </a:lnTo>
                  <a:lnTo>
                    <a:pt x="176" y="886"/>
                  </a:lnTo>
                  <a:lnTo>
                    <a:pt x="201" y="768"/>
                  </a:lnTo>
                  <a:lnTo>
                    <a:pt x="260" y="483"/>
                  </a:lnTo>
                  <a:lnTo>
                    <a:pt x="315" y="25"/>
                  </a:lnTo>
                  <a:lnTo>
                    <a:pt x="328" y="4"/>
                  </a:lnTo>
                  <a:lnTo>
                    <a:pt x="351" y="0"/>
                  </a:lnTo>
                  <a:lnTo>
                    <a:pt x="378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46" name="Freeform 123"/>
            <p:cNvSpPr/>
            <p:nvPr/>
          </p:nvSpPr>
          <p:spPr bwMode="auto">
            <a:xfrm>
              <a:off x="4226" y="1169"/>
              <a:ext cx="122" cy="898"/>
            </a:xfrm>
            <a:custGeom>
              <a:avLst/>
              <a:gdLst>
                <a:gd name="T0" fmla="*/ 1 w 243"/>
                <a:gd name="T1" fmla="*/ 0 h 1797"/>
                <a:gd name="T2" fmla="*/ 1 w 243"/>
                <a:gd name="T3" fmla="*/ 0 h 1797"/>
                <a:gd name="T4" fmla="*/ 1 w 243"/>
                <a:gd name="T5" fmla="*/ 0 h 1797"/>
                <a:gd name="T6" fmla="*/ 1 w 243"/>
                <a:gd name="T7" fmla="*/ 0 h 1797"/>
                <a:gd name="T8" fmla="*/ 1 w 243"/>
                <a:gd name="T9" fmla="*/ 0 h 1797"/>
                <a:gd name="T10" fmla="*/ 1 w 243"/>
                <a:gd name="T11" fmla="*/ 0 h 1797"/>
                <a:gd name="T12" fmla="*/ 1 w 243"/>
                <a:gd name="T13" fmla="*/ 0 h 1797"/>
                <a:gd name="T14" fmla="*/ 1 w 243"/>
                <a:gd name="T15" fmla="*/ 0 h 1797"/>
                <a:gd name="T16" fmla="*/ 1 w 243"/>
                <a:gd name="T17" fmla="*/ 0 h 1797"/>
                <a:gd name="T18" fmla="*/ 1 w 243"/>
                <a:gd name="T19" fmla="*/ 0 h 1797"/>
                <a:gd name="T20" fmla="*/ 1 w 243"/>
                <a:gd name="T21" fmla="*/ 0 h 1797"/>
                <a:gd name="T22" fmla="*/ 0 w 243"/>
                <a:gd name="T23" fmla="*/ 0 h 1797"/>
                <a:gd name="T24" fmla="*/ 1 w 243"/>
                <a:gd name="T25" fmla="*/ 0 h 1797"/>
                <a:gd name="T26" fmla="*/ 1 w 243"/>
                <a:gd name="T27" fmla="*/ 0 h 1797"/>
                <a:gd name="T28" fmla="*/ 1 w 243"/>
                <a:gd name="T29" fmla="*/ 0 h 1797"/>
                <a:gd name="T30" fmla="*/ 1 w 243"/>
                <a:gd name="T31" fmla="*/ 0 h 1797"/>
                <a:gd name="T32" fmla="*/ 1 w 243"/>
                <a:gd name="T33" fmla="*/ 0 h 1797"/>
                <a:gd name="T34" fmla="*/ 1 w 243"/>
                <a:gd name="T35" fmla="*/ 0 h 1797"/>
                <a:gd name="T36" fmla="*/ 1 w 243"/>
                <a:gd name="T37" fmla="*/ 0 h 1797"/>
                <a:gd name="T38" fmla="*/ 1 w 243"/>
                <a:gd name="T39" fmla="*/ 0 h 1797"/>
                <a:gd name="T40" fmla="*/ 1 w 243"/>
                <a:gd name="T41" fmla="*/ 0 h 1797"/>
                <a:gd name="T42" fmla="*/ 1 w 243"/>
                <a:gd name="T43" fmla="*/ 0 h 1797"/>
                <a:gd name="T44" fmla="*/ 1 w 243"/>
                <a:gd name="T45" fmla="*/ 0 h 179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3"/>
                <a:gd name="T70" fmla="*/ 0 h 1797"/>
                <a:gd name="T71" fmla="*/ 243 w 243"/>
                <a:gd name="T72" fmla="*/ 1797 h 179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3" h="1797">
                  <a:moveTo>
                    <a:pt x="243" y="25"/>
                  </a:moveTo>
                  <a:lnTo>
                    <a:pt x="241" y="247"/>
                  </a:lnTo>
                  <a:lnTo>
                    <a:pt x="232" y="333"/>
                  </a:lnTo>
                  <a:lnTo>
                    <a:pt x="216" y="609"/>
                  </a:lnTo>
                  <a:lnTo>
                    <a:pt x="203" y="884"/>
                  </a:lnTo>
                  <a:lnTo>
                    <a:pt x="169" y="1120"/>
                  </a:lnTo>
                  <a:lnTo>
                    <a:pt x="129" y="1358"/>
                  </a:lnTo>
                  <a:lnTo>
                    <a:pt x="104" y="1472"/>
                  </a:lnTo>
                  <a:lnTo>
                    <a:pt x="78" y="1570"/>
                  </a:lnTo>
                  <a:lnTo>
                    <a:pt x="28" y="1783"/>
                  </a:lnTo>
                  <a:lnTo>
                    <a:pt x="11" y="1797"/>
                  </a:lnTo>
                  <a:lnTo>
                    <a:pt x="0" y="1778"/>
                  </a:lnTo>
                  <a:lnTo>
                    <a:pt x="53" y="1344"/>
                  </a:lnTo>
                  <a:lnTo>
                    <a:pt x="127" y="879"/>
                  </a:lnTo>
                  <a:lnTo>
                    <a:pt x="146" y="605"/>
                  </a:lnTo>
                  <a:lnTo>
                    <a:pt x="163" y="329"/>
                  </a:lnTo>
                  <a:lnTo>
                    <a:pt x="169" y="247"/>
                  </a:lnTo>
                  <a:lnTo>
                    <a:pt x="194" y="27"/>
                  </a:lnTo>
                  <a:lnTo>
                    <a:pt x="199" y="8"/>
                  </a:lnTo>
                  <a:lnTo>
                    <a:pt x="216" y="0"/>
                  </a:lnTo>
                  <a:lnTo>
                    <a:pt x="243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47" name="Freeform 124"/>
            <p:cNvSpPr/>
            <p:nvPr/>
          </p:nvSpPr>
          <p:spPr bwMode="auto">
            <a:xfrm>
              <a:off x="3220" y="1402"/>
              <a:ext cx="210" cy="837"/>
            </a:xfrm>
            <a:custGeom>
              <a:avLst/>
              <a:gdLst>
                <a:gd name="T0" fmla="*/ 0 w 421"/>
                <a:gd name="T1" fmla="*/ 1 h 1673"/>
                <a:gd name="T2" fmla="*/ 0 w 421"/>
                <a:gd name="T3" fmla="*/ 1 h 1673"/>
                <a:gd name="T4" fmla="*/ 0 w 421"/>
                <a:gd name="T5" fmla="*/ 1 h 1673"/>
                <a:gd name="T6" fmla="*/ 0 w 421"/>
                <a:gd name="T7" fmla="*/ 1 h 1673"/>
                <a:gd name="T8" fmla="*/ 0 w 421"/>
                <a:gd name="T9" fmla="*/ 1 h 1673"/>
                <a:gd name="T10" fmla="*/ 0 w 421"/>
                <a:gd name="T11" fmla="*/ 1 h 1673"/>
                <a:gd name="T12" fmla="*/ 0 w 421"/>
                <a:gd name="T13" fmla="*/ 1 h 1673"/>
                <a:gd name="T14" fmla="*/ 0 w 421"/>
                <a:gd name="T15" fmla="*/ 1 h 1673"/>
                <a:gd name="T16" fmla="*/ 0 w 421"/>
                <a:gd name="T17" fmla="*/ 1 h 1673"/>
                <a:gd name="T18" fmla="*/ 0 w 421"/>
                <a:gd name="T19" fmla="*/ 1 h 1673"/>
                <a:gd name="T20" fmla="*/ 0 w 421"/>
                <a:gd name="T21" fmla="*/ 1 h 1673"/>
                <a:gd name="T22" fmla="*/ 0 w 421"/>
                <a:gd name="T23" fmla="*/ 1 h 1673"/>
                <a:gd name="T24" fmla="*/ 0 w 421"/>
                <a:gd name="T25" fmla="*/ 1 h 1673"/>
                <a:gd name="T26" fmla="*/ 0 w 421"/>
                <a:gd name="T27" fmla="*/ 1 h 1673"/>
                <a:gd name="T28" fmla="*/ 0 w 421"/>
                <a:gd name="T29" fmla="*/ 1 h 1673"/>
                <a:gd name="T30" fmla="*/ 0 w 421"/>
                <a:gd name="T31" fmla="*/ 1 h 1673"/>
                <a:gd name="T32" fmla="*/ 0 w 421"/>
                <a:gd name="T33" fmla="*/ 1 h 1673"/>
                <a:gd name="T34" fmla="*/ 0 w 421"/>
                <a:gd name="T35" fmla="*/ 1 h 1673"/>
                <a:gd name="T36" fmla="*/ 0 w 421"/>
                <a:gd name="T37" fmla="*/ 1 h 1673"/>
                <a:gd name="T38" fmla="*/ 0 w 421"/>
                <a:gd name="T39" fmla="*/ 1 h 1673"/>
                <a:gd name="T40" fmla="*/ 0 w 421"/>
                <a:gd name="T41" fmla="*/ 1 h 1673"/>
                <a:gd name="T42" fmla="*/ 0 w 421"/>
                <a:gd name="T43" fmla="*/ 1 h 1673"/>
                <a:gd name="T44" fmla="*/ 0 w 421"/>
                <a:gd name="T45" fmla="*/ 1 h 1673"/>
                <a:gd name="T46" fmla="*/ 0 w 421"/>
                <a:gd name="T47" fmla="*/ 0 h 1673"/>
                <a:gd name="T48" fmla="*/ 0 w 421"/>
                <a:gd name="T49" fmla="*/ 1 h 1673"/>
                <a:gd name="T50" fmla="*/ 0 w 421"/>
                <a:gd name="T51" fmla="*/ 1 h 1673"/>
                <a:gd name="T52" fmla="*/ 0 w 421"/>
                <a:gd name="T53" fmla="*/ 1 h 1673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21"/>
                <a:gd name="T82" fmla="*/ 0 h 1673"/>
                <a:gd name="T83" fmla="*/ 421 w 421"/>
                <a:gd name="T84" fmla="*/ 1673 h 1673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21" h="1673">
                  <a:moveTo>
                    <a:pt x="31" y="13"/>
                  </a:moveTo>
                  <a:lnTo>
                    <a:pt x="56" y="234"/>
                  </a:lnTo>
                  <a:lnTo>
                    <a:pt x="75" y="331"/>
                  </a:lnTo>
                  <a:lnTo>
                    <a:pt x="97" y="424"/>
                  </a:lnTo>
                  <a:lnTo>
                    <a:pt x="126" y="517"/>
                  </a:lnTo>
                  <a:lnTo>
                    <a:pt x="156" y="614"/>
                  </a:lnTo>
                  <a:lnTo>
                    <a:pt x="189" y="715"/>
                  </a:lnTo>
                  <a:lnTo>
                    <a:pt x="225" y="825"/>
                  </a:lnTo>
                  <a:lnTo>
                    <a:pt x="333" y="1281"/>
                  </a:lnTo>
                  <a:lnTo>
                    <a:pt x="417" y="1616"/>
                  </a:lnTo>
                  <a:lnTo>
                    <a:pt x="421" y="1639"/>
                  </a:lnTo>
                  <a:lnTo>
                    <a:pt x="407" y="1673"/>
                  </a:lnTo>
                  <a:lnTo>
                    <a:pt x="375" y="1661"/>
                  </a:lnTo>
                  <a:lnTo>
                    <a:pt x="354" y="1635"/>
                  </a:lnTo>
                  <a:lnTo>
                    <a:pt x="339" y="1543"/>
                  </a:lnTo>
                  <a:lnTo>
                    <a:pt x="320" y="1464"/>
                  </a:lnTo>
                  <a:lnTo>
                    <a:pt x="299" y="1386"/>
                  </a:lnTo>
                  <a:lnTo>
                    <a:pt x="272" y="1298"/>
                  </a:lnTo>
                  <a:lnTo>
                    <a:pt x="179" y="840"/>
                  </a:lnTo>
                  <a:lnTo>
                    <a:pt x="143" y="728"/>
                  </a:lnTo>
                  <a:lnTo>
                    <a:pt x="113" y="623"/>
                  </a:lnTo>
                  <a:lnTo>
                    <a:pt x="61" y="433"/>
                  </a:lnTo>
                  <a:lnTo>
                    <a:pt x="0" y="15"/>
                  </a:lnTo>
                  <a:lnTo>
                    <a:pt x="14" y="0"/>
                  </a:lnTo>
                  <a:lnTo>
                    <a:pt x="31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48" name="Freeform 125"/>
            <p:cNvSpPr/>
            <p:nvPr/>
          </p:nvSpPr>
          <p:spPr bwMode="auto">
            <a:xfrm>
              <a:off x="3451" y="2244"/>
              <a:ext cx="687" cy="43"/>
            </a:xfrm>
            <a:custGeom>
              <a:avLst/>
              <a:gdLst>
                <a:gd name="T0" fmla="*/ 0 w 1375"/>
                <a:gd name="T1" fmla="*/ 0 h 88"/>
                <a:gd name="T2" fmla="*/ 0 w 1375"/>
                <a:gd name="T3" fmla="*/ 0 h 88"/>
                <a:gd name="T4" fmla="*/ 0 w 1375"/>
                <a:gd name="T5" fmla="*/ 0 h 88"/>
                <a:gd name="T6" fmla="*/ 0 w 1375"/>
                <a:gd name="T7" fmla="*/ 0 h 88"/>
                <a:gd name="T8" fmla="*/ 0 w 1375"/>
                <a:gd name="T9" fmla="*/ 0 h 88"/>
                <a:gd name="T10" fmla="*/ 0 w 1375"/>
                <a:gd name="T11" fmla="*/ 0 h 88"/>
                <a:gd name="T12" fmla="*/ 0 w 1375"/>
                <a:gd name="T13" fmla="*/ 0 h 88"/>
                <a:gd name="T14" fmla="*/ 0 w 1375"/>
                <a:gd name="T15" fmla="*/ 0 h 88"/>
                <a:gd name="T16" fmla="*/ 0 w 1375"/>
                <a:gd name="T17" fmla="*/ 0 h 88"/>
                <a:gd name="T18" fmla="*/ 0 w 1375"/>
                <a:gd name="T19" fmla="*/ 0 h 88"/>
                <a:gd name="T20" fmla="*/ 0 w 1375"/>
                <a:gd name="T21" fmla="*/ 0 h 88"/>
                <a:gd name="T22" fmla="*/ 0 w 1375"/>
                <a:gd name="T23" fmla="*/ 0 h 88"/>
                <a:gd name="T24" fmla="*/ 0 w 1375"/>
                <a:gd name="T25" fmla="*/ 0 h 88"/>
                <a:gd name="T26" fmla="*/ 0 w 1375"/>
                <a:gd name="T27" fmla="*/ 0 h 88"/>
                <a:gd name="T28" fmla="*/ 0 w 1375"/>
                <a:gd name="T29" fmla="*/ 0 h 88"/>
                <a:gd name="T30" fmla="*/ 0 w 1375"/>
                <a:gd name="T31" fmla="*/ 0 h 8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375"/>
                <a:gd name="T49" fmla="*/ 0 h 88"/>
                <a:gd name="T50" fmla="*/ 1375 w 1375"/>
                <a:gd name="T51" fmla="*/ 88 h 8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375" h="88">
                  <a:moveTo>
                    <a:pt x="18" y="10"/>
                  </a:moveTo>
                  <a:lnTo>
                    <a:pt x="198" y="15"/>
                  </a:lnTo>
                  <a:lnTo>
                    <a:pt x="381" y="0"/>
                  </a:lnTo>
                  <a:lnTo>
                    <a:pt x="1337" y="12"/>
                  </a:lnTo>
                  <a:lnTo>
                    <a:pt x="1365" y="23"/>
                  </a:lnTo>
                  <a:lnTo>
                    <a:pt x="1375" y="50"/>
                  </a:lnTo>
                  <a:lnTo>
                    <a:pt x="1365" y="76"/>
                  </a:lnTo>
                  <a:lnTo>
                    <a:pt x="1337" y="88"/>
                  </a:lnTo>
                  <a:lnTo>
                    <a:pt x="860" y="76"/>
                  </a:lnTo>
                  <a:lnTo>
                    <a:pt x="381" y="65"/>
                  </a:lnTo>
                  <a:lnTo>
                    <a:pt x="194" y="63"/>
                  </a:lnTo>
                  <a:lnTo>
                    <a:pt x="12" y="40"/>
                  </a:lnTo>
                  <a:lnTo>
                    <a:pt x="0" y="21"/>
                  </a:lnTo>
                  <a:lnTo>
                    <a:pt x="18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49" name="Freeform 126"/>
            <p:cNvSpPr/>
            <p:nvPr/>
          </p:nvSpPr>
          <p:spPr bwMode="auto">
            <a:xfrm>
              <a:off x="4152" y="2246"/>
              <a:ext cx="130" cy="47"/>
            </a:xfrm>
            <a:custGeom>
              <a:avLst/>
              <a:gdLst>
                <a:gd name="T0" fmla="*/ 0 w 261"/>
                <a:gd name="T1" fmla="*/ 0 h 95"/>
                <a:gd name="T2" fmla="*/ 0 w 261"/>
                <a:gd name="T3" fmla="*/ 0 h 95"/>
                <a:gd name="T4" fmla="*/ 0 w 261"/>
                <a:gd name="T5" fmla="*/ 0 h 95"/>
                <a:gd name="T6" fmla="*/ 0 w 261"/>
                <a:gd name="T7" fmla="*/ 0 h 95"/>
                <a:gd name="T8" fmla="*/ 0 w 261"/>
                <a:gd name="T9" fmla="*/ 0 h 95"/>
                <a:gd name="T10" fmla="*/ 0 w 261"/>
                <a:gd name="T11" fmla="*/ 0 h 95"/>
                <a:gd name="T12" fmla="*/ 0 w 261"/>
                <a:gd name="T13" fmla="*/ 0 h 95"/>
                <a:gd name="T14" fmla="*/ 0 w 261"/>
                <a:gd name="T15" fmla="*/ 0 h 95"/>
                <a:gd name="T16" fmla="*/ 0 w 261"/>
                <a:gd name="T17" fmla="*/ 0 h 95"/>
                <a:gd name="T18" fmla="*/ 0 w 261"/>
                <a:gd name="T19" fmla="*/ 0 h 95"/>
                <a:gd name="T20" fmla="*/ 0 w 261"/>
                <a:gd name="T21" fmla="*/ 0 h 95"/>
                <a:gd name="T22" fmla="*/ 0 w 261"/>
                <a:gd name="T23" fmla="*/ 0 h 95"/>
                <a:gd name="T24" fmla="*/ 0 w 261"/>
                <a:gd name="T25" fmla="*/ 0 h 9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1"/>
                <a:gd name="T40" fmla="*/ 0 h 95"/>
                <a:gd name="T41" fmla="*/ 261 w 261"/>
                <a:gd name="T42" fmla="*/ 95 h 9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1" h="95">
                  <a:moveTo>
                    <a:pt x="27" y="40"/>
                  </a:moveTo>
                  <a:lnTo>
                    <a:pt x="103" y="25"/>
                  </a:lnTo>
                  <a:lnTo>
                    <a:pt x="242" y="0"/>
                  </a:lnTo>
                  <a:lnTo>
                    <a:pt x="261" y="8"/>
                  </a:lnTo>
                  <a:lnTo>
                    <a:pt x="251" y="29"/>
                  </a:lnTo>
                  <a:lnTo>
                    <a:pt x="185" y="59"/>
                  </a:lnTo>
                  <a:lnTo>
                    <a:pt x="120" y="91"/>
                  </a:lnTo>
                  <a:lnTo>
                    <a:pt x="27" y="95"/>
                  </a:lnTo>
                  <a:lnTo>
                    <a:pt x="0" y="68"/>
                  </a:lnTo>
                  <a:lnTo>
                    <a:pt x="6" y="49"/>
                  </a:lnTo>
                  <a:lnTo>
                    <a:pt x="27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50" name="Freeform 127"/>
            <p:cNvSpPr/>
            <p:nvPr/>
          </p:nvSpPr>
          <p:spPr bwMode="auto">
            <a:xfrm>
              <a:off x="3520" y="2255"/>
              <a:ext cx="105" cy="142"/>
            </a:xfrm>
            <a:custGeom>
              <a:avLst/>
              <a:gdLst>
                <a:gd name="T0" fmla="*/ 1 w 209"/>
                <a:gd name="T1" fmla="*/ 1 h 283"/>
                <a:gd name="T2" fmla="*/ 1 w 209"/>
                <a:gd name="T3" fmla="*/ 1 h 283"/>
                <a:gd name="T4" fmla="*/ 1 w 209"/>
                <a:gd name="T5" fmla="*/ 1 h 283"/>
                <a:gd name="T6" fmla="*/ 1 w 209"/>
                <a:gd name="T7" fmla="*/ 1 h 283"/>
                <a:gd name="T8" fmla="*/ 1 w 209"/>
                <a:gd name="T9" fmla="*/ 1 h 283"/>
                <a:gd name="T10" fmla="*/ 1 w 209"/>
                <a:gd name="T11" fmla="*/ 1 h 283"/>
                <a:gd name="T12" fmla="*/ 1 w 209"/>
                <a:gd name="T13" fmla="*/ 1 h 283"/>
                <a:gd name="T14" fmla="*/ 0 w 209"/>
                <a:gd name="T15" fmla="*/ 1 h 283"/>
                <a:gd name="T16" fmla="*/ 1 w 209"/>
                <a:gd name="T17" fmla="*/ 1 h 283"/>
                <a:gd name="T18" fmla="*/ 1 w 209"/>
                <a:gd name="T19" fmla="*/ 1 h 283"/>
                <a:gd name="T20" fmla="*/ 1 w 209"/>
                <a:gd name="T21" fmla="*/ 1 h 283"/>
                <a:gd name="T22" fmla="*/ 1 w 209"/>
                <a:gd name="T23" fmla="*/ 1 h 283"/>
                <a:gd name="T24" fmla="*/ 1 w 209"/>
                <a:gd name="T25" fmla="*/ 1 h 283"/>
                <a:gd name="T26" fmla="*/ 1 w 209"/>
                <a:gd name="T27" fmla="*/ 0 h 283"/>
                <a:gd name="T28" fmla="*/ 1 w 209"/>
                <a:gd name="T29" fmla="*/ 1 h 283"/>
                <a:gd name="T30" fmla="*/ 1 w 209"/>
                <a:gd name="T31" fmla="*/ 1 h 283"/>
                <a:gd name="T32" fmla="*/ 1 w 209"/>
                <a:gd name="T33" fmla="*/ 1 h 28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09"/>
                <a:gd name="T52" fmla="*/ 0 h 283"/>
                <a:gd name="T53" fmla="*/ 209 w 209"/>
                <a:gd name="T54" fmla="*/ 283 h 28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09" h="283">
                  <a:moveTo>
                    <a:pt x="169" y="19"/>
                  </a:moveTo>
                  <a:lnTo>
                    <a:pt x="209" y="99"/>
                  </a:lnTo>
                  <a:lnTo>
                    <a:pt x="207" y="124"/>
                  </a:lnTo>
                  <a:lnTo>
                    <a:pt x="175" y="184"/>
                  </a:lnTo>
                  <a:lnTo>
                    <a:pt x="133" y="226"/>
                  </a:lnTo>
                  <a:lnTo>
                    <a:pt x="80" y="257"/>
                  </a:lnTo>
                  <a:lnTo>
                    <a:pt x="21" y="283"/>
                  </a:lnTo>
                  <a:lnTo>
                    <a:pt x="0" y="276"/>
                  </a:lnTo>
                  <a:lnTo>
                    <a:pt x="8" y="257"/>
                  </a:lnTo>
                  <a:lnTo>
                    <a:pt x="84" y="198"/>
                  </a:lnTo>
                  <a:lnTo>
                    <a:pt x="129" y="110"/>
                  </a:lnTo>
                  <a:lnTo>
                    <a:pt x="103" y="48"/>
                  </a:lnTo>
                  <a:lnTo>
                    <a:pt x="103" y="19"/>
                  </a:lnTo>
                  <a:lnTo>
                    <a:pt x="122" y="0"/>
                  </a:lnTo>
                  <a:lnTo>
                    <a:pt x="169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51" name="Freeform 128"/>
            <p:cNvSpPr/>
            <p:nvPr/>
          </p:nvSpPr>
          <p:spPr bwMode="auto">
            <a:xfrm>
              <a:off x="3460" y="2385"/>
              <a:ext cx="51" cy="65"/>
            </a:xfrm>
            <a:custGeom>
              <a:avLst/>
              <a:gdLst>
                <a:gd name="T0" fmla="*/ 1 w 101"/>
                <a:gd name="T1" fmla="*/ 1 h 130"/>
                <a:gd name="T2" fmla="*/ 0 w 101"/>
                <a:gd name="T3" fmla="*/ 1 h 130"/>
                <a:gd name="T4" fmla="*/ 1 w 101"/>
                <a:gd name="T5" fmla="*/ 1 h 130"/>
                <a:gd name="T6" fmla="*/ 1 w 101"/>
                <a:gd name="T7" fmla="*/ 1 h 130"/>
                <a:gd name="T8" fmla="*/ 1 w 101"/>
                <a:gd name="T9" fmla="*/ 0 h 130"/>
                <a:gd name="T10" fmla="*/ 1 w 101"/>
                <a:gd name="T11" fmla="*/ 1 h 130"/>
                <a:gd name="T12" fmla="*/ 1 w 101"/>
                <a:gd name="T13" fmla="*/ 1 h 130"/>
                <a:gd name="T14" fmla="*/ 1 w 101"/>
                <a:gd name="T15" fmla="*/ 1 h 130"/>
                <a:gd name="T16" fmla="*/ 1 w 101"/>
                <a:gd name="T17" fmla="*/ 1 h 130"/>
                <a:gd name="T18" fmla="*/ 1 w 101"/>
                <a:gd name="T19" fmla="*/ 1 h 130"/>
                <a:gd name="T20" fmla="*/ 1 w 101"/>
                <a:gd name="T21" fmla="*/ 1 h 130"/>
                <a:gd name="T22" fmla="*/ 1 w 101"/>
                <a:gd name="T23" fmla="*/ 1 h 130"/>
                <a:gd name="T24" fmla="*/ 1 w 101"/>
                <a:gd name="T25" fmla="*/ 1 h 1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1"/>
                <a:gd name="T40" fmla="*/ 0 h 130"/>
                <a:gd name="T41" fmla="*/ 101 w 101"/>
                <a:gd name="T42" fmla="*/ 130 h 1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1" h="130">
                  <a:moveTo>
                    <a:pt x="29" y="122"/>
                  </a:moveTo>
                  <a:lnTo>
                    <a:pt x="0" y="80"/>
                  </a:lnTo>
                  <a:lnTo>
                    <a:pt x="4" y="57"/>
                  </a:lnTo>
                  <a:lnTo>
                    <a:pt x="38" y="25"/>
                  </a:lnTo>
                  <a:lnTo>
                    <a:pt x="78" y="0"/>
                  </a:lnTo>
                  <a:lnTo>
                    <a:pt x="101" y="6"/>
                  </a:lnTo>
                  <a:lnTo>
                    <a:pt x="95" y="29"/>
                  </a:lnTo>
                  <a:lnTo>
                    <a:pt x="54" y="76"/>
                  </a:lnTo>
                  <a:lnTo>
                    <a:pt x="61" y="105"/>
                  </a:lnTo>
                  <a:lnTo>
                    <a:pt x="54" y="130"/>
                  </a:lnTo>
                  <a:lnTo>
                    <a:pt x="29" y="1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52" name="Freeform 129"/>
            <p:cNvSpPr/>
            <p:nvPr/>
          </p:nvSpPr>
          <p:spPr bwMode="auto">
            <a:xfrm>
              <a:off x="4033" y="2252"/>
              <a:ext cx="152" cy="93"/>
            </a:xfrm>
            <a:custGeom>
              <a:avLst/>
              <a:gdLst>
                <a:gd name="T0" fmla="*/ 1 w 304"/>
                <a:gd name="T1" fmla="*/ 0 h 187"/>
                <a:gd name="T2" fmla="*/ 1 w 304"/>
                <a:gd name="T3" fmla="*/ 0 h 187"/>
                <a:gd name="T4" fmla="*/ 1 w 304"/>
                <a:gd name="T5" fmla="*/ 0 h 187"/>
                <a:gd name="T6" fmla="*/ 1 w 304"/>
                <a:gd name="T7" fmla="*/ 0 h 187"/>
                <a:gd name="T8" fmla="*/ 1 w 304"/>
                <a:gd name="T9" fmla="*/ 0 h 187"/>
                <a:gd name="T10" fmla="*/ 1 w 304"/>
                <a:gd name="T11" fmla="*/ 0 h 187"/>
                <a:gd name="T12" fmla="*/ 1 w 304"/>
                <a:gd name="T13" fmla="*/ 0 h 187"/>
                <a:gd name="T14" fmla="*/ 1 w 304"/>
                <a:gd name="T15" fmla="*/ 0 h 187"/>
                <a:gd name="T16" fmla="*/ 1 w 304"/>
                <a:gd name="T17" fmla="*/ 0 h 187"/>
                <a:gd name="T18" fmla="*/ 1 w 304"/>
                <a:gd name="T19" fmla="*/ 0 h 187"/>
                <a:gd name="T20" fmla="*/ 1 w 304"/>
                <a:gd name="T21" fmla="*/ 0 h 187"/>
                <a:gd name="T22" fmla="*/ 0 w 304"/>
                <a:gd name="T23" fmla="*/ 0 h 187"/>
                <a:gd name="T24" fmla="*/ 1 w 304"/>
                <a:gd name="T25" fmla="*/ 0 h 187"/>
                <a:gd name="T26" fmla="*/ 1 w 304"/>
                <a:gd name="T27" fmla="*/ 0 h 187"/>
                <a:gd name="T28" fmla="*/ 1 w 304"/>
                <a:gd name="T29" fmla="*/ 0 h 187"/>
                <a:gd name="T30" fmla="*/ 1 w 304"/>
                <a:gd name="T31" fmla="*/ 0 h 187"/>
                <a:gd name="T32" fmla="*/ 1 w 304"/>
                <a:gd name="T33" fmla="*/ 0 h 1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04"/>
                <a:gd name="T52" fmla="*/ 0 h 187"/>
                <a:gd name="T53" fmla="*/ 304 w 304"/>
                <a:gd name="T54" fmla="*/ 187 h 1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04" h="187">
                  <a:moveTo>
                    <a:pt x="66" y="29"/>
                  </a:moveTo>
                  <a:lnTo>
                    <a:pt x="76" y="63"/>
                  </a:lnTo>
                  <a:lnTo>
                    <a:pt x="95" y="88"/>
                  </a:lnTo>
                  <a:lnTo>
                    <a:pt x="121" y="107"/>
                  </a:lnTo>
                  <a:lnTo>
                    <a:pt x="152" y="124"/>
                  </a:lnTo>
                  <a:lnTo>
                    <a:pt x="287" y="128"/>
                  </a:lnTo>
                  <a:lnTo>
                    <a:pt x="304" y="141"/>
                  </a:lnTo>
                  <a:lnTo>
                    <a:pt x="293" y="156"/>
                  </a:lnTo>
                  <a:lnTo>
                    <a:pt x="215" y="175"/>
                  </a:lnTo>
                  <a:lnTo>
                    <a:pt x="139" y="187"/>
                  </a:lnTo>
                  <a:lnTo>
                    <a:pt x="47" y="130"/>
                  </a:lnTo>
                  <a:lnTo>
                    <a:pt x="0" y="36"/>
                  </a:lnTo>
                  <a:lnTo>
                    <a:pt x="7" y="10"/>
                  </a:lnTo>
                  <a:lnTo>
                    <a:pt x="30" y="0"/>
                  </a:lnTo>
                  <a:lnTo>
                    <a:pt x="66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53" name="Freeform 130"/>
            <p:cNvSpPr/>
            <p:nvPr/>
          </p:nvSpPr>
          <p:spPr bwMode="auto">
            <a:xfrm>
              <a:off x="4206" y="2321"/>
              <a:ext cx="25" cy="83"/>
            </a:xfrm>
            <a:custGeom>
              <a:avLst/>
              <a:gdLst>
                <a:gd name="T0" fmla="*/ 1 w 49"/>
                <a:gd name="T1" fmla="*/ 0 h 167"/>
                <a:gd name="T2" fmla="*/ 1 w 49"/>
                <a:gd name="T3" fmla="*/ 0 h 167"/>
                <a:gd name="T4" fmla="*/ 1 w 49"/>
                <a:gd name="T5" fmla="*/ 0 h 167"/>
                <a:gd name="T6" fmla="*/ 1 w 49"/>
                <a:gd name="T7" fmla="*/ 0 h 167"/>
                <a:gd name="T8" fmla="*/ 1 w 49"/>
                <a:gd name="T9" fmla="*/ 0 h 167"/>
                <a:gd name="T10" fmla="*/ 0 w 49"/>
                <a:gd name="T11" fmla="*/ 0 h 167"/>
                <a:gd name="T12" fmla="*/ 1 w 49"/>
                <a:gd name="T13" fmla="*/ 0 h 167"/>
                <a:gd name="T14" fmla="*/ 1 w 49"/>
                <a:gd name="T15" fmla="*/ 0 h 167"/>
                <a:gd name="T16" fmla="*/ 1 w 49"/>
                <a:gd name="T17" fmla="*/ 0 h 167"/>
                <a:gd name="T18" fmla="*/ 1 w 49"/>
                <a:gd name="T19" fmla="*/ 0 h 167"/>
                <a:gd name="T20" fmla="*/ 1 w 49"/>
                <a:gd name="T21" fmla="*/ 0 h 1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9"/>
                <a:gd name="T34" fmla="*/ 0 h 167"/>
                <a:gd name="T35" fmla="*/ 49 w 49"/>
                <a:gd name="T36" fmla="*/ 167 h 16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9" h="167">
                  <a:moveTo>
                    <a:pt x="43" y="17"/>
                  </a:moveTo>
                  <a:lnTo>
                    <a:pt x="49" y="71"/>
                  </a:lnTo>
                  <a:lnTo>
                    <a:pt x="40" y="152"/>
                  </a:lnTo>
                  <a:lnTo>
                    <a:pt x="24" y="167"/>
                  </a:lnTo>
                  <a:lnTo>
                    <a:pt x="9" y="152"/>
                  </a:lnTo>
                  <a:lnTo>
                    <a:pt x="0" y="71"/>
                  </a:lnTo>
                  <a:lnTo>
                    <a:pt x="5" y="17"/>
                  </a:lnTo>
                  <a:lnTo>
                    <a:pt x="24" y="0"/>
                  </a:lnTo>
                  <a:lnTo>
                    <a:pt x="43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54" name="Freeform 131"/>
            <p:cNvSpPr/>
            <p:nvPr/>
          </p:nvSpPr>
          <p:spPr bwMode="auto">
            <a:xfrm>
              <a:off x="3507" y="2148"/>
              <a:ext cx="33" cy="70"/>
            </a:xfrm>
            <a:custGeom>
              <a:avLst/>
              <a:gdLst>
                <a:gd name="T0" fmla="*/ 1 w 66"/>
                <a:gd name="T1" fmla="*/ 0 h 141"/>
                <a:gd name="T2" fmla="*/ 1 w 66"/>
                <a:gd name="T3" fmla="*/ 0 h 141"/>
                <a:gd name="T4" fmla="*/ 1 w 66"/>
                <a:gd name="T5" fmla="*/ 0 h 141"/>
                <a:gd name="T6" fmla="*/ 1 w 66"/>
                <a:gd name="T7" fmla="*/ 0 h 141"/>
                <a:gd name="T8" fmla="*/ 0 w 66"/>
                <a:gd name="T9" fmla="*/ 0 h 141"/>
                <a:gd name="T10" fmla="*/ 1 w 66"/>
                <a:gd name="T11" fmla="*/ 0 h 141"/>
                <a:gd name="T12" fmla="*/ 1 w 66"/>
                <a:gd name="T13" fmla="*/ 0 h 141"/>
                <a:gd name="T14" fmla="*/ 1 w 66"/>
                <a:gd name="T15" fmla="*/ 0 h 141"/>
                <a:gd name="T16" fmla="*/ 1 w 66"/>
                <a:gd name="T17" fmla="*/ 0 h 141"/>
                <a:gd name="T18" fmla="*/ 1 w 66"/>
                <a:gd name="T19" fmla="*/ 0 h 1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6"/>
                <a:gd name="T31" fmla="*/ 0 h 141"/>
                <a:gd name="T32" fmla="*/ 66 w 66"/>
                <a:gd name="T33" fmla="*/ 141 h 14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6" h="141">
                  <a:moveTo>
                    <a:pt x="51" y="27"/>
                  </a:moveTo>
                  <a:lnTo>
                    <a:pt x="66" y="122"/>
                  </a:lnTo>
                  <a:lnTo>
                    <a:pt x="57" y="141"/>
                  </a:lnTo>
                  <a:lnTo>
                    <a:pt x="38" y="133"/>
                  </a:lnTo>
                  <a:lnTo>
                    <a:pt x="0" y="31"/>
                  </a:lnTo>
                  <a:lnTo>
                    <a:pt x="5" y="8"/>
                  </a:lnTo>
                  <a:lnTo>
                    <a:pt x="20" y="0"/>
                  </a:lnTo>
                  <a:lnTo>
                    <a:pt x="51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55" name="Freeform 132"/>
            <p:cNvSpPr/>
            <p:nvPr/>
          </p:nvSpPr>
          <p:spPr bwMode="auto">
            <a:xfrm>
              <a:off x="3510" y="2105"/>
              <a:ext cx="606" cy="60"/>
            </a:xfrm>
            <a:custGeom>
              <a:avLst/>
              <a:gdLst>
                <a:gd name="T0" fmla="*/ 0 w 1213"/>
                <a:gd name="T1" fmla="*/ 1 h 119"/>
                <a:gd name="T2" fmla="*/ 0 w 1213"/>
                <a:gd name="T3" fmla="*/ 1 h 119"/>
                <a:gd name="T4" fmla="*/ 0 w 1213"/>
                <a:gd name="T5" fmla="*/ 1 h 119"/>
                <a:gd name="T6" fmla="*/ 0 w 1213"/>
                <a:gd name="T7" fmla="*/ 0 h 119"/>
                <a:gd name="T8" fmla="*/ 0 w 1213"/>
                <a:gd name="T9" fmla="*/ 1 h 119"/>
                <a:gd name="T10" fmla="*/ 0 w 1213"/>
                <a:gd name="T11" fmla="*/ 1 h 119"/>
                <a:gd name="T12" fmla="*/ 0 w 1213"/>
                <a:gd name="T13" fmla="*/ 1 h 119"/>
                <a:gd name="T14" fmla="*/ 0 w 1213"/>
                <a:gd name="T15" fmla="*/ 1 h 119"/>
                <a:gd name="T16" fmla="*/ 0 w 1213"/>
                <a:gd name="T17" fmla="*/ 1 h 119"/>
                <a:gd name="T18" fmla="*/ 0 w 1213"/>
                <a:gd name="T19" fmla="*/ 1 h 119"/>
                <a:gd name="T20" fmla="*/ 0 w 1213"/>
                <a:gd name="T21" fmla="*/ 1 h 119"/>
                <a:gd name="T22" fmla="*/ 0 w 1213"/>
                <a:gd name="T23" fmla="*/ 1 h 119"/>
                <a:gd name="T24" fmla="*/ 0 w 1213"/>
                <a:gd name="T25" fmla="*/ 1 h 119"/>
                <a:gd name="T26" fmla="*/ 0 w 1213"/>
                <a:gd name="T27" fmla="*/ 1 h 11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13"/>
                <a:gd name="T43" fmla="*/ 0 h 119"/>
                <a:gd name="T44" fmla="*/ 1213 w 1213"/>
                <a:gd name="T45" fmla="*/ 119 h 11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13" h="119">
                  <a:moveTo>
                    <a:pt x="2" y="87"/>
                  </a:moveTo>
                  <a:lnTo>
                    <a:pt x="122" y="74"/>
                  </a:lnTo>
                  <a:lnTo>
                    <a:pt x="616" y="19"/>
                  </a:lnTo>
                  <a:lnTo>
                    <a:pt x="909" y="0"/>
                  </a:lnTo>
                  <a:lnTo>
                    <a:pt x="1200" y="5"/>
                  </a:lnTo>
                  <a:lnTo>
                    <a:pt x="1213" y="21"/>
                  </a:lnTo>
                  <a:lnTo>
                    <a:pt x="1200" y="36"/>
                  </a:lnTo>
                  <a:lnTo>
                    <a:pt x="593" y="70"/>
                  </a:lnTo>
                  <a:lnTo>
                    <a:pt x="124" y="114"/>
                  </a:lnTo>
                  <a:lnTo>
                    <a:pt x="25" y="119"/>
                  </a:lnTo>
                  <a:lnTo>
                    <a:pt x="0" y="106"/>
                  </a:lnTo>
                  <a:lnTo>
                    <a:pt x="2" y="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56" name="Freeform 133"/>
            <p:cNvSpPr/>
            <p:nvPr/>
          </p:nvSpPr>
          <p:spPr bwMode="auto">
            <a:xfrm>
              <a:off x="4099" y="2108"/>
              <a:ext cx="24" cy="80"/>
            </a:xfrm>
            <a:custGeom>
              <a:avLst/>
              <a:gdLst>
                <a:gd name="T0" fmla="*/ 1 w 47"/>
                <a:gd name="T1" fmla="*/ 1 h 160"/>
                <a:gd name="T2" fmla="*/ 1 w 47"/>
                <a:gd name="T3" fmla="*/ 1 h 160"/>
                <a:gd name="T4" fmla="*/ 1 w 47"/>
                <a:gd name="T5" fmla="*/ 1 h 160"/>
                <a:gd name="T6" fmla="*/ 1 w 47"/>
                <a:gd name="T7" fmla="*/ 1 h 160"/>
                <a:gd name="T8" fmla="*/ 0 w 47"/>
                <a:gd name="T9" fmla="*/ 1 h 160"/>
                <a:gd name="T10" fmla="*/ 1 w 47"/>
                <a:gd name="T11" fmla="*/ 1 h 160"/>
                <a:gd name="T12" fmla="*/ 1 w 47"/>
                <a:gd name="T13" fmla="*/ 0 h 160"/>
                <a:gd name="T14" fmla="*/ 1 w 47"/>
                <a:gd name="T15" fmla="*/ 1 h 160"/>
                <a:gd name="T16" fmla="*/ 1 w 47"/>
                <a:gd name="T17" fmla="*/ 1 h 160"/>
                <a:gd name="T18" fmla="*/ 1 w 47"/>
                <a:gd name="T19" fmla="*/ 1 h 1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160"/>
                <a:gd name="T32" fmla="*/ 47 w 47"/>
                <a:gd name="T33" fmla="*/ 160 h 1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160">
                  <a:moveTo>
                    <a:pt x="47" y="25"/>
                  </a:moveTo>
                  <a:lnTo>
                    <a:pt x="38" y="147"/>
                  </a:lnTo>
                  <a:lnTo>
                    <a:pt x="23" y="160"/>
                  </a:lnTo>
                  <a:lnTo>
                    <a:pt x="8" y="147"/>
                  </a:lnTo>
                  <a:lnTo>
                    <a:pt x="0" y="25"/>
                  </a:lnTo>
                  <a:lnTo>
                    <a:pt x="8" y="6"/>
                  </a:lnTo>
                  <a:lnTo>
                    <a:pt x="23" y="0"/>
                  </a:lnTo>
                  <a:lnTo>
                    <a:pt x="47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57" name="Freeform 134"/>
            <p:cNvSpPr/>
            <p:nvPr/>
          </p:nvSpPr>
          <p:spPr bwMode="auto">
            <a:xfrm>
              <a:off x="3974" y="2139"/>
              <a:ext cx="23" cy="61"/>
            </a:xfrm>
            <a:custGeom>
              <a:avLst/>
              <a:gdLst>
                <a:gd name="T0" fmla="*/ 1 w 46"/>
                <a:gd name="T1" fmla="*/ 1 h 122"/>
                <a:gd name="T2" fmla="*/ 1 w 46"/>
                <a:gd name="T3" fmla="*/ 1 h 122"/>
                <a:gd name="T4" fmla="*/ 1 w 46"/>
                <a:gd name="T5" fmla="*/ 1 h 122"/>
                <a:gd name="T6" fmla="*/ 1 w 46"/>
                <a:gd name="T7" fmla="*/ 1 h 122"/>
                <a:gd name="T8" fmla="*/ 0 w 46"/>
                <a:gd name="T9" fmla="*/ 1 h 122"/>
                <a:gd name="T10" fmla="*/ 1 w 46"/>
                <a:gd name="T11" fmla="*/ 1 h 122"/>
                <a:gd name="T12" fmla="*/ 1 w 46"/>
                <a:gd name="T13" fmla="*/ 0 h 122"/>
                <a:gd name="T14" fmla="*/ 1 w 46"/>
                <a:gd name="T15" fmla="*/ 1 h 122"/>
                <a:gd name="T16" fmla="*/ 1 w 46"/>
                <a:gd name="T17" fmla="*/ 1 h 122"/>
                <a:gd name="T18" fmla="*/ 1 w 46"/>
                <a:gd name="T19" fmla="*/ 1 h 1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6"/>
                <a:gd name="T31" fmla="*/ 0 h 122"/>
                <a:gd name="T32" fmla="*/ 46 w 46"/>
                <a:gd name="T33" fmla="*/ 122 h 1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6" h="122">
                  <a:moveTo>
                    <a:pt x="46" y="23"/>
                  </a:moveTo>
                  <a:lnTo>
                    <a:pt x="38" y="108"/>
                  </a:lnTo>
                  <a:lnTo>
                    <a:pt x="23" y="122"/>
                  </a:lnTo>
                  <a:lnTo>
                    <a:pt x="9" y="105"/>
                  </a:lnTo>
                  <a:lnTo>
                    <a:pt x="0" y="23"/>
                  </a:lnTo>
                  <a:lnTo>
                    <a:pt x="7" y="6"/>
                  </a:lnTo>
                  <a:lnTo>
                    <a:pt x="23" y="0"/>
                  </a:lnTo>
                  <a:lnTo>
                    <a:pt x="46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58" name="Freeform 135"/>
            <p:cNvSpPr/>
            <p:nvPr/>
          </p:nvSpPr>
          <p:spPr bwMode="auto">
            <a:xfrm>
              <a:off x="3860" y="2138"/>
              <a:ext cx="29" cy="61"/>
            </a:xfrm>
            <a:custGeom>
              <a:avLst/>
              <a:gdLst>
                <a:gd name="T0" fmla="*/ 1 w 57"/>
                <a:gd name="T1" fmla="*/ 1 h 122"/>
                <a:gd name="T2" fmla="*/ 1 w 57"/>
                <a:gd name="T3" fmla="*/ 1 h 122"/>
                <a:gd name="T4" fmla="*/ 1 w 57"/>
                <a:gd name="T5" fmla="*/ 1 h 122"/>
                <a:gd name="T6" fmla="*/ 1 w 57"/>
                <a:gd name="T7" fmla="*/ 1 h 122"/>
                <a:gd name="T8" fmla="*/ 0 w 57"/>
                <a:gd name="T9" fmla="*/ 1 h 122"/>
                <a:gd name="T10" fmla="*/ 1 w 57"/>
                <a:gd name="T11" fmla="*/ 1 h 122"/>
                <a:gd name="T12" fmla="*/ 1 w 57"/>
                <a:gd name="T13" fmla="*/ 0 h 122"/>
                <a:gd name="T14" fmla="*/ 1 w 57"/>
                <a:gd name="T15" fmla="*/ 1 h 122"/>
                <a:gd name="T16" fmla="*/ 1 w 57"/>
                <a:gd name="T17" fmla="*/ 1 h 122"/>
                <a:gd name="T18" fmla="*/ 1 w 57"/>
                <a:gd name="T19" fmla="*/ 1 h 1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"/>
                <a:gd name="T31" fmla="*/ 0 h 122"/>
                <a:gd name="T32" fmla="*/ 57 w 57"/>
                <a:gd name="T33" fmla="*/ 122 h 1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" h="122">
                  <a:moveTo>
                    <a:pt x="57" y="17"/>
                  </a:moveTo>
                  <a:lnTo>
                    <a:pt x="47" y="97"/>
                  </a:lnTo>
                  <a:lnTo>
                    <a:pt x="32" y="122"/>
                  </a:lnTo>
                  <a:lnTo>
                    <a:pt x="17" y="103"/>
                  </a:lnTo>
                  <a:lnTo>
                    <a:pt x="0" y="15"/>
                  </a:lnTo>
                  <a:lnTo>
                    <a:pt x="9" y="2"/>
                  </a:lnTo>
                  <a:lnTo>
                    <a:pt x="28" y="0"/>
                  </a:lnTo>
                  <a:lnTo>
                    <a:pt x="57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59" name="Freeform 136"/>
            <p:cNvSpPr/>
            <p:nvPr/>
          </p:nvSpPr>
          <p:spPr bwMode="auto">
            <a:xfrm>
              <a:off x="3729" y="2134"/>
              <a:ext cx="27" cy="64"/>
            </a:xfrm>
            <a:custGeom>
              <a:avLst/>
              <a:gdLst>
                <a:gd name="T0" fmla="*/ 1 w 54"/>
                <a:gd name="T1" fmla="*/ 1 h 127"/>
                <a:gd name="T2" fmla="*/ 1 w 54"/>
                <a:gd name="T3" fmla="*/ 1 h 127"/>
                <a:gd name="T4" fmla="*/ 1 w 54"/>
                <a:gd name="T5" fmla="*/ 1 h 127"/>
                <a:gd name="T6" fmla="*/ 1 w 54"/>
                <a:gd name="T7" fmla="*/ 1 h 127"/>
                <a:gd name="T8" fmla="*/ 0 w 54"/>
                <a:gd name="T9" fmla="*/ 1 h 127"/>
                <a:gd name="T10" fmla="*/ 1 w 54"/>
                <a:gd name="T11" fmla="*/ 1 h 127"/>
                <a:gd name="T12" fmla="*/ 1 w 54"/>
                <a:gd name="T13" fmla="*/ 0 h 127"/>
                <a:gd name="T14" fmla="*/ 1 w 54"/>
                <a:gd name="T15" fmla="*/ 1 h 127"/>
                <a:gd name="T16" fmla="*/ 1 w 54"/>
                <a:gd name="T17" fmla="*/ 1 h 127"/>
                <a:gd name="T18" fmla="*/ 1 w 54"/>
                <a:gd name="T19" fmla="*/ 1 h 12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4"/>
                <a:gd name="T31" fmla="*/ 0 h 127"/>
                <a:gd name="T32" fmla="*/ 54 w 54"/>
                <a:gd name="T33" fmla="*/ 127 h 12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4" h="127">
                  <a:moveTo>
                    <a:pt x="54" y="24"/>
                  </a:moveTo>
                  <a:lnTo>
                    <a:pt x="48" y="104"/>
                  </a:lnTo>
                  <a:lnTo>
                    <a:pt x="31" y="127"/>
                  </a:lnTo>
                  <a:lnTo>
                    <a:pt x="12" y="108"/>
                  </a:lnTo>
                  <a:lnTo>
                    <a:pt x="0" y="24"/>
                  </a:lnTo>
                  <a:lnTo>
                    <a:pt x="8" y="7"/>
                  </a:lnTo>
                  <a:lnTo>
                    <a:pt x="27" y="0"/>
                  </a:lnTo>
                  <a:lnTo>
                    <a:pt x="54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60" name="Freeform 137"/>
            <p:cNvSpPr/>
            <p:nvPr/>
          </p:nvSpPr>
          <p:spPr bwMode="auto">
            <a:xfrm>
              <a:off x="3615" y="2141"/>
              <a:ext cx="29" cy="68"/>
            </a:xfrm>
            <a:custGeom>
              <a:avLst/>
              <a:gdLst>
                <a:gd name="T0" fmla="*/ 1 w 57"/>
                <a:gd name="T1" fmla="*/ 0 h 137"/>
                <a:gd name="T2" fmla="*/ 1 w 57"/>
                <a:gd name="T3" fmla="*/ 0 h 137"/>
                <a:gd name="T4" fmla="*/ 1 w 57"/>
                <a:gd name="T5" fmla="*/ 0 h 137"/>
                <a:gd name="T6" fmla="*/ 1 w 57"/>
                <a:gd name="T7" fmla="*/ 0 h 137"/>
                <a:gd name="T8" fmla="*/ 1 w 57"/>
                <a:gd name="T9" fmla="*/ 0 h 137"/>
                <a:gd name="T10" fmla="*/ 1 w 57"/>
                <a:gd name="T11" fmla="*/ 0 h 137"/>
                <a:gd name="T12" fmla="*/ 0 w 57"/>
                <a:gd name="T13" fmla="*/ 0 h 137"/>
                <a:gd name="T14" fmla="*/ 1 w 57"/>
                <a:gd name="T15" fmla="*/ 0 h 137"/>
                <a:gd name="T16" fmla="*/ 1 w 57"/>
                <a:gd name="T17" fmla="*/ 0 h 137"/>
                <a:gd name="T18" fmla="*/ 1 w 57"/>
                <a:gd name="T19" fmla="*/ 0 h 137"/>
                <a:gd name="T20" fmla="*/ 1 w 57"/>
                <a:gd name="T21" fmla="*/ 0 h 137"/>
                <a:gd name="T22" fmla="*/ 1 w 57"/>
                <a:gd name="T23" fmla="*/ 0 h 13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7"/>
                <a:gd name="T37" fmla="*/ 0 h 137"/>
                <a:gd name="T38" fmla="*/ 57 w 57"/>
                <a:gd name="T39" fmla="*/ 137 h 13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7" h="137">
                  <a:moveTo>
                    <a:pt x="57" y="21"/>
                  </a:moveTo>
                  <a:lnTo>
                    <a:pt x="54" y="59"/>
                  </a:lnTo>
                  <a:lnTo>
                    <a:pt x="54" y="122"/>
                  </a:lnTo>
                  <a:lnTo>
                    <a:pt x="38" y="137"/>
                  </a:lnTo>
                  <a:lnTo>
                    <a:pt x="23" y="122"/>
                  </a:lnTo>
                  <a:lnTo>
                    <a:pt x="8" y="63"/>
                  </a:lnTo>
                  <a:lnTo>
                    <a:pt x="0" y="19"/>
                  </a:lnTo>
                  <a:lnTo>
                    <a:pt x="8" y="4"/>
                  </a:lnTo>
                  <a:lnTo>
                    <a:pt x="29" y="0"/>
                  </a:lnTo>
                  <a:lnTo>
                    <a:pt x="57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61" name="Freeform 138"/>
            <p:cNvSpPr/>
            <p:nvPr/>
          </p:nvSpPr>
          <p:spPr bwMode="auto">
            <a:xfrm>
              <a:off x="3949" y="1289"/>
              <a:ext cx="218" cy="93"/>
            </a:xfrm>
            <a:custGeom>
              <a:avLst/>
              <a:gdLst>
                <a:gd name="T0" fmla="*/ 0 w 437"/>
                <a:gd name="T1" fmla="*/ 0 h 184"/>
                <a:gd name="T2" fmla="*/ 0 w 437"/>
                <a:gd name="T3" fmla="*/ 1 h 184"/>
                <a:gd name="T4" fmla="*/ 0 w 437"/>
                <a:gd name="T5" fmla="*/ 1 h 184"/>
                <a:gd name="T6" fmla="*/ 0 w 437"/>
                <a:gd name="T7" fmla="*/ 1 h 184"/>
                <a:gd name="T8" fmla="*/ 0 w 437"/>
                <a:gd name="T9" fmla="*/ 1 h 184"/>
                <a:gd name="T10" fmla="*/ 0 w 437"/>
                <a:gd name="T11" fmla="*/ 1 h 184"/>
                <a:gd name="T12" fmla="*/ 0 w 437"/>
                <a:gd name="T13" fmla="*/ 1 h 184"/>
                <a:gd name="T14" fmla="*/ 0 w 437"/>
                <a:gd name="T15" fmla="*/ 1 h 184"/>
                <a:gd name="T16" fmla="*/ 0 w 437"/>
                <a:gd name="T17" fmla="*/ 1 h 184"/>
                <a:gd name="T18" fmla="*/ 0 w 437"/>
                <a:gd name="T19" fmla="*/ 1 h 184"/>
                <a:gd name="T20" fmla="*/ 0 w 437"/>
                <a:gd name="T21" fmla="*/ 1 h 184"/>
                <a:gd name="T22" fmla="*/ 0 w 437"/>
                <a:gd name="T23" fmla="*/ 1 h 184"/>
                <a:gd name="T24" fmla="*/ 0 w 437"/>
                <a:gd name="T25" fmla="*/ 1 h 184"/>
                <a:gd name="T26" fmla="*/ 0 w 437"/>
                <a:gd name="T27" fmla="*/ 1 h 184"/>
                <a:gd name="T28" fmla="*/ 0 w 437"/>
                <a:gd name="T29" fmla="*/ 1 h 184"/>
                <a:gd name="T30" fmla="*/ 0 w 437"/>
                <a:gd name="T31" fmla="*/ 0 h 184"/>
                <a:gd name="T32" fmla="*/ 0 w 437"/>
                <a:gd name="T33" fmla="*/ 0 h 184"/>
                <a:gd name="T34" fmla="*/ 0 w 437"/>
                <a:gd name="T35" fmla="*/ 0 h 18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37"/>
                <a:gd name="T55" fmla="*/ 0 h 184"/>
                <a:gd name="T56" fmla="*/ 437 w 437"/>
                <a:gd name="T57" fmla="*/ 184 h 18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37" h="184">
                  <a:moveTo>
                    <a:pt x="17" y="0"/>
                  </a:moveTo>
                  <a:lnTo>
                    <a:pt x="245" y="9"/>
                  </a:lnTo>
                  <a:lnTo>
                    <a:pt x="342" y="44"/>
                  </a:lnTo>
                  <a:lnTo>
                    <a:pt x="420" y="116"/>
                  </a:lnTo>
                  <a:lnTo>
                    <a:pt x="431" y="139"/>
                  </a:lnTo>
                  <a:lnTo>
                    <a:pt x="437" y="165"/>
                  </a:lnTo>
                  <a:lnTo>
                    <a:pt x="422" y="184"/>
                  </a:lnTo>
                  <a:lnTo>
                    <a:pt x="376" y="173"/>
                  </a:lnTo>
                  <a:lnTo>
                    <a:pt x="361" y="154"/>
                  </a:lnTo>
                  <a:lnTo>
                    <a:pt x="330" y="116"/>
                  </a:lnTo>
                  <a:lnTo>
                    <a:pt x="294" y="85"/>
                  </a:lnTo>
                  <a:lnTo>
                    <a:pt x="254" y="64"/>
                  </a:lnTo>
                  <a:lnTo>
                    <a:pt x="212" y="49"/>
                  </a:lnTo>
                  <a:lnTo>
                    <a:pt x="17" y="30"/>
                  </a:lnTo>
                  <a:lnTo>
                    <a:pt x="0" y="15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62" name="Freeform 139"/>
            <p:cNvSpPr/>
            <p:nvPr/>
          </p:nvSpPr>
          <p:spPr bwMode="auto">
            <a:xfrm>
              <a:off x="3342" y="1575"/>
              <a:ext cx="175" cy="496"/>
            </a:xfrm>
            <a:custGeom>
              <a:avLst/>
              <a:gdLst>
                <a:gd name="T0" fmla="*/ 1 w 349"/>
                <a:gd name="T1" fmla="*/ 1 h 992"/>
                <a:gd name="T2" fmla="*/ 1 w 349"/>
                <a:gd name="T3" fmla="*/ 1 h 992"/>
                <a:gd name="T4" fmla="*/ 1 w 349"/>
                <a:gd name="T5" fmla="*/ 1 h 992"/>
                <a:gd name="T6" fmla="*/ 1 w 349"/>
                <a:gd name="T7" fmla="*/ 1 h 992"/>
                <a:gd name="T8" fmla="*/ 1 w 349"/>
                <a:gd name="T9" fmla="*/ 1 h 992"/>
                <a:gd name="T10" fmla="*/ 1 w 349"/>
                <a:gd name="T11" fmla="*/ 1 h 992"/>
                <a:gd name="T12" fmla="*/ 1 w 349"/>
                <a:gd name="T13" fmla="*/ 1 h 992"/>
                <a:gd name="T14" fmla="*/ 1 w 349"/>
                <a:gd name="T15" fmla="*/ 1 h 992"/>
                <a:gd name="T16" fmla="*/ 1 w 349"/>
                <a:gd name="T17" fmla="*/ 1 h 992"/>
                <a:gd name="T18" fmla="*/ 1 w 349"/>
                <a:gd name="T19" fmla="*/ 1 h 992"/>
                <a:gd name="T20" fmla="*/ 1 w 349"/>
                <a:gd name="T21" fmla="*/ 1 h 992"/>
                <a:gd name="T22" fmla="*/ 1 w 349"/>
                <a:gd name="T23" fmla="*/ 1 h 992"/>
                <a:gd name="T24" fmla="*/ 1 w 349"/>
                <a:gd name="T25" fmla="*/ 1 h 992"/>
                <a:gd name="T26" fmla="*/ 1 w 349"/>
                <a:gd name="T27" fmla="*/ 1 h 992"/>
                <a:gd name="T28" fmla="*/ 1 w 349"/>
                <a:gd name="T29" fmla="*/ 1 h 992"/>
                <a:gd name="T30" fmla="*/ 0 w 349"/>
                <a:gd name="T31" fmla="*/ 1 h 992"/>
                <a:gd name="T32" fmla="*/ 1 w 349"/>
                <a:gd name="T33" fmla="*/ 1 h 992"/>
                <a:gd name="T34" fmla="*/ 1 w 349"/>
                <a:gd name="T35" fmla="*/ 0 h 992"/>
                <a:gd name="T36" fmla="*/ 1 w 349"/>
                <a:gd name="T37" fmla="*/ 1 h 992"/>
                <a:gd name="T38" fmla="*/ 1 w 349"/>
                <a:gd name="T39" fmla="*/ 1 h 99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49"/>
                <a:gd name="T61" fmla="*/ 0 h 992"/>
                <a:gd name="T62" fmla="*/ 349 w 349"/>
                <a:gd name="T63" fmla="*/ 992 h 99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49" h="992">
                  <a:moveTo>
                    <a:pt x="66" y="30"/>
                  </a:moveTo>
                  <a:lnTo>
                    <a:pt x="80" y="152"/>
                  </a:lnTo>
                  <a:lnTo>
                    <a:pt x="100" y="276"/>
                  </a:lnTo>
                  <a:lnTo>
                    <a:pt x="140" y="367"/>
                  </a:lnTo>
                  <a:lnTo>
                    <a:pt x="235" y="605"/>
                  </a:lnTo>
                  <a:lnTo>
                    <a:pt x="289" y="762"/>
                  </a:lnTo>
                  <a:lnTo>
                    <a:pt x="349" y="943"/>
                  </a:lnTo>
                  <a:lnTo>
                    <a:pt x="348" y="975"/>
                  </a:lnTo>
                  <a:lnTo>
                    <a:pt x="323" y="992"/>
                  </a:lnTo>
                  <a:lnTo>
                    <a:pt x="294" y="992"/>
                  </a:lnTo>
                  <a:lnTo>
                    <a:pt x="273" y="968"/>
                  </a:lnTo>
                  <a:lnTo>
                    <a:pt x="218" y="785"/>
                  </a:lnTo>
                  <a:lnTo>
                    <a:pt x="180" y="622"/>
                  </a:lnTo>
                  <a:lnTo>
                    <a:pt x="70" y="283"/>
                  </a:lnTo>
                  <a:lnTo>
                    <a:pt x="30" y="158"/>
                  </a:lnTo>
                  <a:lnTo>
                    <a:pt x="0" y="32"/>
                  </a:lnTo>
                  <a:lnTo>
                    <a:pt x="9" y="8"/>
                  </a:lnTo>
                  <a:lnTo>
                    <a:pt x="32" y="0"/>
                  </a:lnTo>
                  <a:lnTo>
                    <a:pt x="66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63" name="Freeform 140"/>
            <p:cNvSpPr/>
            <p:nvPr/>
          </p:nvSpPr>
          <p:spPr bwMode="auto">
            <a:xfrm>
              <a:off x="3515" y="1998"/>
              <a:ext cx="624" cy="92"/>
            </a:xfrm>
            <a:custGeom>
              <a:avLst/>
              <a:gdLst>
                <a:gd name="T0" fmla="*/ 1 w 1247"/>
                <a:gd name="T1" fmla="*/ 1 h 182"/>
                <a:gd name="T2" fmla="*/ 1 w 1247"/>
                <a:gd name="T3" fmla="*/ 1 h 182"/>
                <a:gd name="T4" fmla="*/ 1 w 1247"/>
                <a:gd name="T5" fmla="*/ 1 h 182"/>
                <a:gd name="T6" fmla="*/ 1 w 1247"/>
                <a:gd name="T7" fmla="*/ 1 h 182"/>
                <a:gd name="T8" fmla="*/ 1 w 1247"/>
                <a:gd name="T9" fmla="*/ 1 h 182"/>
                <a:gd name="T10" fmla="*/ 1 w 1247"/>
                <a:gd name="T11" fmla="*/ 0 h 182"/>
                <a:gd name="T12" fmla="*/ 1 w 1247"/>
                <a:gd name="T13" fmla="*/ 1 h 182"/>
                <a:gd name="T14" fmla="*/ 1 w 1247"/>
                <a:gd name="T15" fmla="*/ 1 h 182"/>
                <a:gd name="T16" fmla="*/ 1 w 1247"/>
                <a:gd name="T17" fmla="*/ 1 h 182"/>
                <a:gd name="T18" fmla="*/ 1 w 1247"/>
                <a:gd name="T19" fmla="*/ 1 h 182"/>
                <a:gd name="T20" fmla="*/ 1 w 1247"/>
                <a:gd name="T21" fmla="*/ 1 h 182"/>
                <a:gd name="T22" fmla="*/ 1 w 1247"/>
                <a:gd name="T23" fmla="*/ 1 h 182"/>
                <a:gd name="T24" fmla="*/ 1 w 1247"/>
                <a:gd name="T25" fmla="*/ 1 h 182"/>
                <a:gd name="T26" fmla="*/ 0 w 1247"/>
                <a:gd name="T27" fmla="*/ 1 h 182"/>
                <a:gd name="T28" fmla="*/ 1 w 1247"/>
                <a:gd name="T29" fmla="*/ 1 h 182"/>
                <a:gd name="T30" fmla="*/ 1 w 1247"/>
                <a:gd name="T31" fmla="*/ 1 h 182"/>
                <a:gd name="T32" fmla="*/ 1 w 1247"/>
                <a:gd name="T33" fmla="*/ 1 h 182"/>
                <a:gd name="T34" fmla="*/ 1 w 1247"/>
                <a:gd name="T35" fmla="*/ 1 h 18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247"/>
                <a:gd name="T55" fmla="*/ 0 h 182"/>
                <a:gd name="T56" fmla="*/ 1247 w 1247"/>
                <a:gd name="T57" fmla="*/ 182 h 18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247" h="182">
                  <a:moveTo>
                    <a:pt x="38" y="133"/>
                  </a:moveTo>
                  <a:lnTo>
                    <a:pt x="264" y="102"/>
                  </a:lnTo>
                  <a:lnTo>
                    <a:pt x="477" y="83"/>
                  </a:lnTo>
                  <a:lnTo>
                    <a:pt x="842" y="34"/>
                  </a:lnTo>
                  <a:lnTo>
                    <a:pt x="1013" y="11"/>
                  </a:lnTo>
                  <a:lnTo>
                    <a:pt x="1207" y="0"/>
                  </a:lnTo>
                  <a:lnTo>
                    <a:pt x="1237" y="13"/>
                  </a:lnTo>
                  <a:lnTo>
                    <a:pt x="1247" y="38"/>
                  </a:lnTo>
                  <a:lnTo>
                    <a:pt x="1237" y="64"/>
                  </a:lnTo>
                  <a:lnTo>
                    <a:pt x="1207" y="76"/>
                  </a:lnTo>
                  <a:lnTo>
                    <a:pt x="846" y="104"/>
                  </a:lnTo>
                  <a:lnTo>
                    <a:pt x="676" y="129"/>
                  </a:lnTo>
                  <a:lnTo>
                    <a:pt x="483" y="148"/>
                  </a:lnTo>
                  <a:lnTo>
                    <a:pt x="0" y="182"/>
                  </a:lnTo>
                  <a:lnTo>
                    <a:pt x="3" y="161"/>
                  </a:lnTo>
                  <a:lnTo>
                    <a:pt x="38" y="1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64" name="Freeform 141"/>
            <p:cNvSpPr/>
            <p:nvPr/>
          </p:nvSpPr>
          <p:spPr bwMode="auto">
            <a:xfrm>
              <a:off x="4098" y="1265"/>
              <a:ext cx="129" cy="772"/>
            </a:xfrm>
            <a:custGeom>
              <a:avLst/>
              <a:gdLst>
                <a:gd name="T0" fmla="*/ 0 w 259"/>
                <a:gd name="T1" fmla="*/ 0 h 1546"/>
                <a:gd name="T2" fmla="*/ 0 w 259"/>
                <a:gd name="T3" fmla="*/ 0 h 1546"/>
                <a:gd name="T4" fmla="*/ 0 w 259"/>
                <a:gd name="T5" fmla="*/ 0 h 1546"/>
                <a:gd name="T6" fmla="*/ 0 w 259"/>
                <a:gd name="T7" fmla="*/ 0 h 1546"/>
                <a:gd name="T8" fmla="*/ 0 w 259"/>
                <a:gd name="T9" fmla="*/ 0 h 1546"/>
                <a:gd name="T10" fmla="*/ 0 w 259"/>
                <a:gd name="T11" fmla="*/ 0 h 1546"/>
                <a:gd name="T12" fmla="*/ 0 w 259"/>
                <a:gd name="T13" fmla="*/ 0 h 1546"/>
                <a:gd name="T14" fmla="*/ 0 w 259"/>
                <a:gd name="T15" fmla="*/ 0 h 1546"/>
                <a:gd name="T16" fmla="*/ 0 w 259"/>
                <a:gd name="T17" fmla="*/ 0 h 1546"/>
                <a:gd name="T18" fmla="*/ 0 w 259"/>
                <a:gd name="T19" fmla="*/ 0 h 1546"/>
                <a:gd name="T20" fmla="*/ 0 w 259"/>
                <a:gd name="T21" fmla="*/ 0 h 1546"/>
                <a:gd name="T22" fmla="*/ 0 w 259"/>
                <a:gd name="T23" fmla="*/ 0 h 1546"/>
                <a:gd name="T24" fmla="*/ 0 w 259"/>
                <a:gd name="T25" fmla="*/ 0 h 1546"/>
                <a:gd name="T26" fmla="*/ 0 w 259"/>
                <a:gd name="T27" fmla="*/ 0 h 1546"/>
                <a:gd name="T28" fmla="*/ 0 w 259"/>
                <a:gd name="T29" fmla="*/ 0 h 1546"/>
                <a:gd name="T30" fmla="*/ 0 w 259"/>
                <a:gd name="T31" fmla="*/ 0 h 1546"/>
                <a:gd name="T32" fmla="*/ 0 w 259"/>
                <a:gd name="T33" fmla="*/ 0 h 1546"/>
                <a:gd name="T34" fmla="*/ 0 w 259"/>
                <a:gd name="T35" fmla="*/ 0 h 1546"/>
                <a:gd name="T36" fmla="*/ 0 w 259"/>
                <a:gd name="T37" fmla="*/ 0 h 1546"/>
                <a:gd name="T38" fmla="*/ 0 w 259"/>
                <a:gd name="T39" fmla="*/ 0 h 1546"/>
                <a:gd name="T40" fmla="*/ 0 w 259"/>
                <a:gd name="T41" fmla="*/ 0 h 1546"/>
                <a:gd name="T42" fmla="*/ 0 w 259"/>
                <a:gd name="T43" fmla="*/ 0 h 1546"/>
                <a:gd name="T44" fmla="*/ 0 w 259"/>
                <a:gd name="T45" fmla="*/ 0 h 1546"/>
                <a:gd name="T46" fmla="*/ 0 w 259"/>
                <a:gd name="T47" fmla="*/ 0 h 1546"/>
                <a:gd name="T48" fmla="*/ 0 w 259"/>
                <a:gd name="T49" fmla="*/ 0 h 154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59"/>
                <a:gd name="T76" fmla="*/ 0 h 1546"/>
                <a:gd name="T77" fmla="*/ 259 w 259"/>
                <a:gd name="T78" fmla="*/ 1546 h 154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59" h="1546">
                  <a:moveTo>
                    <a:pt x="243" y="21"/>
                  </a:moveTo>
                  <a:lnTo>
                    <a:pt x="259" y="166"/>
                  </a:lnTo>
                  <a:lnTo>
                    <a:pt x="247" y="398"/>
                  </a:lnTo>
                  <a:lnTo>
                    <a:pt x="219" y="597"/>
                  </a:lnTo>
                  <a:lnTo>
                    <a:pt x="181" y="797"/>
                  </a:lnTo>
                  <a:lnTo>
                    <a:pt x="139" y="1031"/>
                  </a:lnTo>
                  <a:lnTo>
                    <a:pt x="108" y="1278"/>
                  </a:lnTo>
                  <a:lnTo>
                    <a:pt x="97" y="1396"/>
                  </a:lnTo>
                  <a:lnTo>
                    <a:pt x="76" y="1513"/>
                  </a:lnTo>
                  <a:lnTo>
                    <a:pt x="61" y="1540"/>
                  </a:lnTo>
                  <a:lnTo>
                    <a:pt x="32" y="1546"/>
                  </a:lnTo>
                  <a:lnTo>
                    <a:pt x="0" y="1502"/>
                  </a:lnTo>
                  <a:lnTo>
                    <a:pt x="27" y="1274"/>
                  </a:lnTo>
                  <a:lnTo>
                    <a:pt x="61" y="1017"/>
                  </a:lnTo>
                  <a:lnTo>
                    <a:pt x="84" y="896"/>
                  </a:lnTo>
                  <a:lnTo>
                    <a:pt x="106" y="785"/>
                  </a:lnTo>
                  <a:lnTo>
                    <a:pt x="152" y="584"/>
                  </a:lnTo>
                  <a:lnTo>
                    <a:pt x="202" y="151"/>
                  </a:lnTo>
                  <a:lnTo>
                    <a:pt x="184" y="65"/>
                  </a:lnTo>
                  <a:lnTo>
                    <a:pt x="194" y="31"/>
                  </a:lnTo>
                  <a:lnTo>
                    <a:pt x="215" y="6"/>
                  </a:lnTo>
                  <a:lnTo>
                    <a:pt x="234" y="0"/>
                  </a:lnTo>
                  <a:lnTo>
                    <a:pt x="243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65" name="Freeform 142"/>
            <p:cNvSpPr/>
            <p:nvPr/>
          </p:nvSpPr>
          <p:spPr bwMode="auto">
            <a:xfrm>
              <a:off x="3341" y="1257"/>
              <a:ext cx="853" cy="234"/>
            </a:xfrm>
            <a:custGeom>
              <a:avLst/>
              <a:gdLst>
                <a:gd name="T0" fmla="*/ 1 w 1705"/>
                <a:gd name="T1" fmla="*/ 1 h 468"/>
                <a:gd name="T2" fmla="*/ 1 w 1705"/>
                <a:gd name="T3" fmla="*/ 1 h 468"/>
                <a:gd name="T4" fmla="*/ 1 w 1705"/>
                <a:gd name="T5" fmla="*/ 1 h 468"/>
                <a:gd name="T6" fmla="*/ 1 w 1705"/>
                <a:gd name="T7" fmla="*/ 1 h 468"/>
                <a:gd name="T8" fmla="*/ 1 w 1705"/>
                <a:gd name="T9" fmla="*/ 1 h 468"/>
                <a:gd name="T10" fmla="*/ 1 w 1705"/>
                <a:gd name="T11" fmla="*/ 1 h 468"/>
                <a:gd name="T12" fmla="*/ 1 w 1705"/>
                <a:gd name="T13" fmla="*/ 1 h 468"/>
                <a:gd name="T14" fmla="*/ 1 w 1705"/>
                <a:gd name="T15" fmla="*/ 1 h 468"/>
                <a:gd name="T16" fmla="*/ 1 w 1705"/>
                <a:gd name="T17" fmla="*/ 1 h 468"/>
                <a:gd name="T18" fmla="*/ 1 w 1705"/>
                <a:gd name="T19" fmla="*/ 1 h 468"/>
                <a:gd name="T20" fmla="*/ 1 w 1705"/>
                <a:gd name="T21" fmla="*/ 1 h 468"/>
                <a:gd name="T22" fmla="*/ 1 w 1705"/>
                <a:gd name="T23" fmla="*/ 1 h 468"/>
                <a:gd name="T24" fmla="*/ 0 w 1705"/>
                <a:gd name="T25" fmla="*/ 1 h 468"/>
                <a:gd name="T26" fmla="*/ 1 w 1705"/>
                <a:gd name="T27" fmla="*/ 1 h 468"/>
                <a:gd name="T28" fmla="*/ 1 w 1705"/>
                <a:gd name="T29" fmla="*/ 1 h 468"/>
                <a:gd name="T30" fmla="*/ 1 w 1705"/>
                <a:gd name="T31" fmla="*/ 1 h 468"/>
                <a:gd name="T32" fmla="*/ 1 w 1705"/>
                <a:gd name="T33" fmla="*/ 1 h 468"/>
                <a:gd name="T34" fmla="*/ 1 w 1705"/>
                <a:gd name="T35" fmla="*/ 1 h 468"/>
                <a:gd name="T36" fmla="*/ 1 w 1705"/>
                <a:gd name="T37" fmla="*/ 1 h 468"/>
                <a:gd name="T38" fmla="*/ 1 w 1705"/>
                <a:gd name="T39" fmla="*/ 1 h 468"/>
                <a:gd name="T40" fmla="*/ 1 w 1705"/>
                <a:gd name="T41" fmla="*/ 1 h 468"/>
                <a:gd name="T42" fmla="*/ 1 w 1705"/>
                <a:gd name="T43" fmla="*/ 1 h 468"/>
                <a:gd name="T44" fmla="*/ 1 w 1705"/>
                <a:gd name="T45" fmla="*/ 1 h 468"/>
                <a:gd name="T46" fmla="*/ 1 w 1705"/>
                <a:gd name="T47" fmla="*/ 0 h 468"/>
                <a:gd name="T48" fmla="*/ 1 w 1705"/>
                <a:gd name="T49" fmla="*/ 1 h 468"/>
                <a:gd name="T50" fmla="*/ 1 w 1705"/>
                <a:gd name="T51" fmla="*/ 1 h 468"/>
                <a:gd name="T52" fmla="*/ 1 w 1705"/>
                <a:gd name="T53" fmla="*/ 1 h 46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705"/>
                <a:gd name="T82" fmla="*/ 0 h 468"/>
                <a:gd name="T83" fmla="*/ 1705 w 1705"/>
                <a:gd name="T84" fmla="*/ 468 h 468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705" h="468">
                  <a:moveTo>
                    <a:pt x="1692" y="31"/>
                  </a:moveTo>
                  <a:lnTo>
                    <a:pt x="1483" y="61"/>
                  </a:lnTo>
                  <a:lnTo>
                    <a:pt x="1300" y="86"/>
                  </a:lnTo>
                  <a:lnTo>
                    <a:pt x="912" y="145"/>
                  </a:lnTo>
                  <a:lnTo>
                    <a:pt x="705" y="198"/>
                  </a:lnTo>
                  <a:lnTo>
                    <a:pt x="504" y="261"/>
                  </a:lnTo>
                  <a:lnTo>
                    <a:pt x="374" y="295"/>
                  </a:lnTo>
                  <a:lnTo>
                    <a:pt x="262" y="329"/>
                  </a:lnTo>
                  <a:lnTo>
                    <a:pt x="159" y="378"/>
                  </a:lnTo>
                  <a:lnTo>
                    <a:pt x="57" y="456"/>
                  </a:lnTo>
                  <a:lnTo>
                    <a:pt x="32" y="468"/>
                  </a:lnTo>
                  <a:lnTo>
                    <a:pt x="9" y="456"/>
                  </a:lnTo>
                  <a:lnTo>
                    <a:pt x="0" y="435"/>
                  </a:lnTo>
                  <a:lnTo>
                    <a:pt x="9" y="411"/>
                  </a:lnTo>
                  <a:lnTo>
                    <a:pt x="64" y="363"/>
                  </a:lnTo>
                  <a:lnTo>
                    <a:pt x="118" y="325"/>
                  </a:lnTo>
                  <a:lnTo>
                    <a:pt x="228" y="272"/>
                  </a:lnTo>
                  <a:lnTo>
                    <a:pt x="348" y="234"/>
                  </a:lnTo>
                  <a:lnTo>
                    <a:pt x="485" y="198"/>
                  </a:lnTo>
                  <a:lnTo>
                    <a:pt x="690" y="135"/>
                  </a:lnTo>
                  <a:lnTo>
                    <a:pt x="899" y="84"/>
                  </a:lnTo>
                  <a:lnTo>
                    <a:pt x="1283" y="21"/>
                  </a:lnTo>
                  <a:lnTo>
                    <a:pt x="1467" y="6"/>
                  </a:lnTo>
                  <a:lnTo>
                    <a:pt x="1686" y="0"/>
                  </a:lnTo>
                  <a:lnTo>
                    <a:pt x="1705" y="13"/>
                  </a:lnTo>
                  <a:lnTo>
                    <a:pt x="1692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66" name="Freeform 143"/>
            <p:cNvSpPr/>
            <p:nvPr/>
          </p:nvSpPr>
          <p:spPr bwMode="auto">
            <a:xfrm>
              <a:off x="3397" y="1326"/>
              <a:ext cx="348" cy="390"/>
            </a:xfrm>
            <a:custGeom>
              <a:avLst/>
              <a:gdLst>
                <a:gd name="T0" fmla="*/ 0 w 698"/>
                <a:gd name="T1" fmla="*/ 0 h 781"/>
                <a:gd name="T2" fmla="*/ 0 w 698"/>
                <a:gd name="T3" fmla="*/ 0 h 781"/>
                <a:gd name="T4" fmla="*/ 0 w 698"/>
                <a:gd name="T5" fmla="*/ 0 h 781"/>
                <a:gd name="T6" fmla="*/ 0 w 698"/>
                <a:gd name="T7" fmla="*/ 0 h 781"/>
                <a:gd name="T8" fmla="*/ 0 w 698"/>
                <a:gd name="T9" fmla="*/ 0 h 781"/>
                <a:gd name="T10" fmla="*/ 0 w 698"/>
                <a:gd name="T11" fmla="*/ 0 h 781"/>
                <a:gd name="T12" fmla="*/ 0 w 698"/>
                <a:gd name="T13" fmla="*/ 0 h 781"/>
                <a:gd name="T14" fmla="*/ 0 w 698"/>
                <a:gd name="T15" fmla="*/ 0 h 781"/>
                <a:gd name="T16" fmla="*/ 0 w 698"/>
                <a:gd name="T17" fmla="*/ 0 h 781"/>
                <a:gd name="T18" fmla="*/ 0 w 698"/>
                <a:gd name="T19" fmla="*/ 0 h 781"/>
                <a:gd name="T20" fmla="*/ 0 w 698"/>
                <a:gd name="T21" fmla="*/ 0 h 781"/>
                <a:gd name="T22" fmla="*/ 0 w 698"/>
                <a:gd name="T23" fmla="*/ 0 h 781"/>
                <a:gd name="T24" fmla="*/ 0 w 698"/>
                <a:gd name="T25" fmla="*/ 0 h 781"/>
                <a:gd name="T26" fmla="*/ 0 w 698"/>
                <a:gd name="T27" fmla="*/ 0 h 781"/>
                <a:gd name="T28" fmla="*/ 0 w 698"/>
                <a:gd name="T29" fmla="*/ 0 h 781"/>
                <a:gd name="T30" fmla="*/ 0 w 698"/>
                <a:gd name="T31" fmla="*/ 0 h 781"/>
                <a:gd name="T32" fmla="*/ 0 w 698"/>
                <a:gd name="T33" fmla="*/ 0 h 781"/>
                <a:gd name="T34" fmla="*/ 0 w 698"/>
                <a:gd name="T35" fmla="*/ 0 h 781"/>
                <a:gd name="T36" fmla="*/ 0 w 698"/>
                <a:gd name="T37" fmla="*/ 0 h 781"/>
                <a:gd name="T38" fmla="*/ 0 w 698"/>
                <a:gd name="T39" fmla="*/ 0 h 781"/>
                <a:gd name="T40" fmla="*/ 0 w 698"/>
                <a:gd name="T41" fmla="*/ 0 h 781"/>
                <a:gd name="T42" fmla="*/ 0 w 698"/>
                <a:gd name="T43" fmla="*/ 0 h 781"/>
                <a:gd name="T44" fmla="*/ 0 w 698"/>
                <a:gd name="T45" fmla="*/ 0 h 781"/>
                <a:gd name="T46" fmla="*/ 0 w 698"/>
                <a:gd name="T47" fmla="*/ 0 h 781"/>
                <a:gd name="T48" fmla="*/ 0 w 698"/>
                <a:gd name="T49" fmla="*/ 0 h 781"/>
                <a:gd name="T50" fmla="*/ 0 w 698"/>
                <a:gd name="T51" fmla="*/ 0 h 78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98"/>
                <a:gd name="T79" fmla="*/ 0 h 781"/>
                <a:gd name="T80" fmla="*/ 698 w 698"/>
                <a:gd name="T81" fmla="*/ 781 h 78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98" h="781">
                  <a:moveTo>
                    <a:pt x="46" y="770"/>
                  </a:moveTo>
                  <a:lnTo>
                    <a:pt x="0" y="460"/>
                  </a:lnTo>
                  <a:lnTo>
                    <a:pt x="8" y="392"/>
                  </a:lnTo>
                  <a:lnTo>
                    <a:pt x="29" y="323"/>
                  </a:lnTo>
                  <a:lnTo>
                    <a:pt x="63" y="260"/>
                  </a:lnTo>
                  <a:lnTo>
                    <a:pt x="112" y="198"/>
                  </a:lnTo>
                  <a:lnTo>
                    <a:pt x="213" y="139"/>
                  </a:lnTo>
                  <a:lnTo>
                    <a:pt x="333" y="93"/>
                  </a:lnTo>
                  <a:lnTo>
                    <a:pt x="441" y="61"/>
                  </a:lnTo>
                  <a:lnTo>
                    <a:pt x="551" y="32"/>
                  </a:lnTo>
                  <a:lnTo>
                    <a:pt x="679" y="0"/>
                  </a:lnTo>
                  <a:lnTo>
                    <a:pt x="698" y="10"/>
                  </a:lnTo>
                  <a:lnTo>
                    <a:pt x="688" y="29"/>
                  </a:lnTo>
                  <a:lnTo>
                    <a:pt x="565" y="68"/>
                  </a:lnTo>
                  <a:lnTo>
                    <a:pt x="462" y="110"/>
                  </a:lnTo>
                  <a:lnTo>
                    <a:pt x="359" y="156"/>
                  </a:lnTo>
                  <a:lnTo>
                    <a:pt x="243" y="207"/>
                  </a:lnTo>
                  <a:lnTo>
                    <a:pt x="165" y="253"/>
                  </a:lnTo>
                  <a:lnTo>
                    <a:pt x="118" y="310"/>
                  </a:lnTo>
                  <a:lnTo>
                    <a:pt x="84" y="367"/>
                  </a:lnTo>
                  <a:lnTo>
                    <a:pt x="49" y="489"/>
                  </a:lnTo>
                  <a:lnTo>
                    <a:pt x="51" y="618"/>
                  </a:lnTo>
                  <a:lnTo>
                    <a:pt x="76" y="762"/>
                  </a:lnTo>
                  <a:lnTo>
                    <a:pt x="65" y="781"/>
                  </a:lnTo>
                  <a:lnTo>
                    <a:pt x="46" y="7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1624" name="AutoShape 144"/>
          <p:cNvSpPr>
            <a:spLocks noChangeArrowheads="1"/>
          </p:cNvSpPr>
          <p:nvPr/>
        </p:nvSpPr>
        <p:spPr bwMode="auto">
          <a:xfrm>
            <a:off x="3887788" y="4044950"/>
            <a:ext cx="1447800" cy="1600200"/>
          </a:xfrm>
          <a:prstGeom prst="wave">
            <a:avLst>
              <a:gd name="adj1" fmla="val 7343"/>
              <a:gd name="adj2" fmla="val 0"/>
            </a:avLst>
          </a:prstGeom>
          <a:gradFill rotWithShape="0">
            <a:gsLst>
              <a:gs pos="0">
                <a:srgbClr val="FFFFFF"/>
              </a:gs>
              <a:gs pos="50000">
                <a:srgbClr val="FFFF00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chemeClr val="tx1"/>
            </a:solidFill>
            <a:round/>
          </a:ln>
          <a:effectLst>
            <a:prstShdw prst="shdw17" dist="53882" dir="18900000">
              <a:srgbClr val="000000">
                <a:alpha val="74997"/>
              </a:srgbClr>
            </a:prstShdw>
          </a:effectLst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kumimoji="1" lang="en-US" altLang="zh-CN" b="0">
                <a:latin typeface="Times New Roman" panose="02020603050405020304" charset="0"/>
              </a:rPr>
              <a:t>__________</a:t>
            </a:r>
            <a:endParaRPr kumimoji="1" lang="en-US" altLang="zh-CN" b="0">
              <a:latin typeface="Times New Roman" panose="02020603050405020304" charset="0"/>
            </a:endParaRPr>
          </a:p>
          <a:p>
            <a:pPr algn="ctr">
              <a:lnSpc>
                <a:spcPct val="80000"/>
              </a:lnSpc>
            </a:pPr>
            <a:r>
              <a:rPr kumimoji="1" lang="en-US" altLang="zh-CN" b="0">
                <a:latin typeface="Times New Roman" panose="02020603050405020304" charset="0"/>
              </a:rPr>
              <a:t>__________</a:t>
            </a:r>
            <a:endParaRPr kumimoji="1" lang="en-US" altLang="zh-CN" b="0">
              <a:latin typeface="Times New Roman" panose="02020603050405020304" charset="0"/>
            </a:endParaRPr>
          </a:p>
          <a:p>
            <a:pPr algn="ctr">
              <a:lnSpc>
                <a:spcPct val="150000"/>
              </a:lnSpc>
            </a:pPr>
            <a:r>
              <a:rPr kumimoji="1" lang="zh-CN" altLang="en-US">
                <a:latin typeface="Times New Roman" panose="02020603050405020304" charset="0"/>
              </a:rPr>
              <a:t>内存</a:t>
            </a:r>
            <a:endParaRPr kumimoji="1" lang="zh-CN" altLang="en-US">
              <a:latin typeface="Times New Roman" panose="02020603050405020304" charset="0"/>
            </a:endParaRPr>
          </a:p>
          <a:p>
            <a:pPr algn="ctr">
              <a:lnSpc>
                <a:spcPct val="40000"/>
              </a:lnSpc>
            </a:pPr>
            <a:r>
              <a:rPr kumimoji="1" lang="en-US" altLang="zh-CN" b="0">
                <a:latin typeface="Times New Roman" panose="02020603050405020304" charset="0"/>
              </a:rPr>
              <a:t>__________</a:t>
            </a:r>
            <a:endParaRPr kumimoji="1" lang="en-US" altLang="zh-CN" b="0">
              <a:latin typeface="Times New Roman" panose="02020603050405020304" charset="0"/>
            </a:endParaRPr>
          </a:p>
          <a:p>
            <a:pPr algn="ctr">
              <a:lnSpc>
                <a:spcPct val="80000"/>
              </a:lnSpc>
            </a:pPr>
            <a:r>
              <a:rPr kumimoji="1" lang="en-US" altLang="zh-CN" b="0">
                <a:latin typeface="Times New Roman" panose="02020603050405020304" charset="0"/>
              </a:rPr>
              <a:t>__________</a:t>
            </a:r>
            <a:endParaRPr kumimoji="1" lang="en-US" altLang="zh-CN" b="0">
              <a:latin typeface="Times New Roman" panose="02020603050405020304" charset="0"/>
            </a:endParaRPr>
          </a:p>
          <a:p>
            <a:pPr algn="ctr">
              <a:lnSpc>
                <a:spcPct val="80000"/>
              </a:lnSpc>
            </a:pPr>
            <a:endParaRPr kumimoji="1" lang="en-US" altLang="zh-CN" b="0">
              <a:latin typeface="Times New Roman" panose="02020603050405020304" charset="0"/>
            </a:endParaRPr>
          </a:p>
        </p:txBody>
      </p:sp>
      <p:sp>
        <p:nvSpPr>
          <p:cNvPr id="111625" name="AutoShape 147"/>
          <p:cNvSpPr>
            <a:spLocks noChangeArrowheads="1"/>
          </p:cNvSpPr>
          <p:nvPr/>
        </p:nvSpPr>
        <p:spPr bwMode="auto">
          <a:xfrm>
            <a:off x="2867025" y="4730750"/>
            <a:ext cx="9144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66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26" name="AutoShape 148"/>
          <p:cNvSpPr>
            <a:spLocks noChangeArrowheads="1"/>
          </p:cNvSpPr>
          <p:nvPr/>
        </p:nvSpPr>
        <p:spPr bwMode="auto">
          <a:xfrm>
            <a:off x="5521325" y="4724400"/>
            <a:ext cx="1398588" cy="23495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66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27" name="Text Box 151"/>
          <p:cNvSpPr txBox="1">
            <a:spLocks noChangeArrowheads="1"/>
          </p:cNvSpPr>
          <p:nvPr/>
        </p:nvSpPr>
        <p:spPr bwMode="auto">
          <a:xfrm>
            <a:off x="871538" y="4148138"/>
            <a:ext cx="1555750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1800">
                <a:latin typeface="Times New Roman" panose="02020603050405020304" charset="0"/>
              </a:rPr>
              <a:t>标准输入设备</a:t>
            </a:r>
            <a:endParaRPr kumimoji="1" lang="zh-CN" altLang="en-US" sz="1800">
              <a:latin typeface="Times New Roman" panose="02020603050405020304" charset="0"/>
            </a:endParaRPr>
          </a:p>
        </p:txBody>
      </p:sp>
      <p:sp>
        <p:nvSpPr>
          <p:cNvPr id="111628" name="Text Box 152"/>
          <p:cNvSpPr txBox="1">
            <a:spLocks noChangeArrowheads="1"/>
          </p:cNvSpPr>
          <p:nvPr/>
        </p:nvSpPr>
        <p:spPr bwMode="auto">
          <a:xfrm>
            <a:off x="6904038" y="5187950"/>
            <a:ext cx="155575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1800">
                <a:latin typeface="Times New Roman" panose="02020603050405020304" charset="0"/>
              </a:rPr>
              <a:t>标准输出设备</a:t>
            </a:r>
            <a:endParaRPr kumimoji="1" lang="zh-CN" altLang="en-US" sz="1800">
              <a:latin typeface="Times New Roman" panose="02020603050405020304" charset="0"/>
            </a:endParaRPr>
          </a:p>
        </p:txBody>
      </p:sp>
      <p:sp>
        <p:nvSpPr>
          <p:cNvPr id="3" name="Text Box 152"/>
          <p:cNvSpPr txBox="1">
            <a:spLocks noChangeArrowheads="1"/>
          </p:cNvSpPr>
          <p:nvPr/>
        </p:nvSpPr>
        <p:spPr bwMode="auto">
          <a:xfrm>
            <a:off x="5695950" y="4221163"/>
            <a:ext cx="963613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>
                <a:solidFill>
                  <a:srgbClr val="000099"/>
                </a:solidFill>
                <a:latin typeface="Times New Roman" panose="02020603050405020304" charset="0"/>
              </a:rPr>
              <a:t>输出</a:t>
            </a:r>
            <a:endParaRPr kumimoji="1" lang="zh-CN" altLang="en-US">
              <a:solidFill>
                <a:srgbClr val="000099"/>
              </a:solidFill>
              <a:latin typeface="Times New Roman" panose="02020603050405020304" charset="0"/>
            </a:endParaRPr>
          </a:p>
        </p:txBody>
      </p:sp>
      <p:sp>
        <p:nvSpPr>
          <p:cNvPr id="4" name="Text Box 152"/>
          <p:cNvSpPr txBox="1">
            <a:spLocks noChangeArrowheads="1"/>
          </p:cNvSpPr>
          <p:nvPr/>
        </p:nvSpPr>
        <p:spPr bwMode="auto">
          <a:xfrm>
            <a:off x="2887663" y="5084763"/>
            <a:ext cx="820737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>
                <a:solidFill>
                  <a:srgbClr val="CC3300"/>
                </a:solidFill>
                <a:latin typeface="Times New Roman" panose="02020603050405020304" charset="0"/>
              </a:rPr>
              <a:t>输入</a:t>
            </a:r>
            <a:endParaRPr kumimoji="1" lang="zh-CN" altLang="en-US">
              <a:solidFill>
                <a:srgbClr val="CC3300"/>
              </a:solidFill>
              <a:latin typeface="Times New Roman" panose="02020603050405020304" charset="0"/>
            </a:endParaRPr>
          </a:p>
        </p:txBody>
      </p:sp>
      <p:pic>
        <p:nvPicPr>
          <p:cNvPr id="111631" name="Picture 2" descr="D:\ppt\ppt模板\PPT动画素材之动画按钮--PPT素材，PPT背景，PPT图片.files\20071202210749655.gif">
            <a:hlinkClick r:id="rId1" action="ppaction://hlinksldjump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6381750"/>
            <a:ext cx="714376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 b="0">
                <a:solidFill>
                  <a:schemeClr val="tx1"/>
                </a:solidFill>
              </a:rPr>
              <a:t>C程序设计快速进阶大学教程</a:t>
            </a:r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63491" name="日期占位符 2"/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8A3253F9-A3E6-8E44-80B7-47D901436B75}" type="datetime1">
              <a:rPr lang="zh-CN" altLang="en-US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3AD8A4D2-B944-1045-86A1-FF3C41479454}" type="slidenum">
              <a:rPr lang="en-US" altLang="zh-CN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63493" name="Rectangle 2"/>
          <p:cNvSpPr>
            <a:spLocks noChangeArrowheads="1"/>
          </p:cNvSpPr>
          <p:nvPr/>
        </p:nvSpPr>
        <p:spPr bwMode="gray">
          <a:xfrm>
            <a:off x="395288" y="188913"/>
            <a:ext cx="827405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4000">
                <a:solidFill>
                  <a:srgbClr val="CC3300"/>
                </a:solidFill>
              </a:rPr>
              <a:t>5.3.1 </a:t>
            </a:r>
            <a:r>
              <a:rPr lang="zh-CN" altLang="en-US" sz="4000">
                <a:solidFill>
                  <a:srgbClr val="CC3300"/>
                </a:solidFill>
              </a:rPr>
              <a:t>输入与输出的概念</a:t>
            </a:r>
            <a:endParaRPr lang="zh-CN" altLang="en-US" sz="4000">
              <a:solidFill>
                <a:srgbClr val="CC3300"/>
              </a:solidFill>
            </a:endParaRPr>
          </a:p>
        </p:txBody>
      </p:sp>
      <p:sp>
        <p:nvSpPr>
          <p:cNvPr id="113669" name="Text Box 2"/>
          <p:cNvSpPr txBox="1">
            <a:spLocks noChangeArrowheads="1"/>
          </p:cNvSpPr>
          <p:nvPr/>
        </p:nvSpPr>
        <p:spPr bwMode="auto">
          <a:xfrm>
            <a:off x="684213" y="188913"/>
            <a:ext cx="8748712" cy="49164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None/>
            </a:pPr>
            <a:endParaRPr kumimoji="1" lang="en-US" altLang="zh-CN" sz="2800" b="0">
              <a:latin typeface="Verdana" panose="020B0604030504040204" charset="0"/>
            </a:endParaRPr>
          </a:p>
          <a:p>
            <a:pPr>
              <a:lnSpc>
                <a:spcPct val="160000"/>
              </a:lnSpc>
              <a:buClr>
                <a:srgbClr val="0000CC"/>
              </a:buClr>
              <a:buFont typeface="Wingdings" panose="05000000000000000000" charset="0"/>
              <a:buChar char="Ø"/>
            </a:pPr>
            <a:r>
              <a:rPr lang="zh-CN" altLang="en-US" sz="2800"/>
              <a:t>计算机从外部获取数据为</a:t>
            </a:r>
            <a:r>
              <a:rPr lang="zh-CN" altLang="en-US" sz="2800">
                <a:solidFill>
                  <a:srgbClr val="0000CC"/>
                </a:solidFill>
              </a:rPr>
              <a:t>输入</a:t>
            </a:r>
            <a:r>
              <a:rPr lang="zh-CN" altLang="en-US" sz="2800"/>
              <a:t>操作</a:t>
            </a:r>
            <a:r>
              <a:rPr lang="en-US" altLang="zh-CN" sz="2800"/>
              <a:t>;</a:t>
            </a:r>
            <a:endParaRPr lang="en-US" altLang="zh-CN" sz="2800"/>
          </a:p>
          <a:p>
            <a:pPr>
              <a:lnSpc>
                <a:spcPct val="160000"/>
              </a:lnSpc>
              <a:buClr>
                <a:srgbClr val="0000CC"/>
              </a:buClr>
              <a:buFont typeface="Wingdings" panose="05000000000000000000" charset="0"/>
              <a:buNone/>
            </a:pPr>
            <a:r>
              <a:rPr lang="en-US" altLang="zh-CN" sz="2800"/>
              <a:t>   </a:t>
            </a:r>
            <a:r>
              <a:rPr lang="zh-CN" altLang="en-US" sz="2800"/>
              <a:t>数据从内存流向外部设备为</a:t>
            </a:r>
            <a:r>
              <a:rPr lang="zh-CN" altLang="en-US" sz="2800">
                <a:solidFill>
                  <a:srgbClr val="0000CC"/>
                </a:solidFill>
              </a:rPr>
              <a:t>输出</a:t>
            </a:r>
            <a:r>
              <a:rPr lang="zh-CN" altLang="en-US" sz="2800"/>
              <a:t>操作</a:t>
            </a:r>
            <a:r>
              <a:rPr lang="en-US" altLang="zh-CN" sz="2800"/>
              <a:t>.</a:t>
            </a:r>
            <a:endParaRPr lang="en-US" altLang="zh-CN" sz="2800"/>
          </a:p>
          <a:p>
            <a:pPr>
              <a:lnSpc>
                <a:spcPct val="160000"/>
              </a:lnSpc>
              <a:buClr>
                <a:srgbClr val="0000CC"/>
              </a:buClr>
              <a:buFont typeface="Wingdings" panose="05000000000000000000" charset="0"/>
              <a:buNone/>
            </a:pPr>
            <a:endParaRPr lang="en-US" altLang="zh-CN"/>
          </a:p>
          <a:p>
            <a:pPr>
              <a:lnSpc>
                <a:spcPct val="160000"/>
              </a:lnSpc>
              <a:buClr>
                <a:srgbClr val="0000CC"/>
              </a:buClr>
              <a:buFont typeface="Wingdings" panose="05000000000000000000" charset="0"/>
              <a:buChar char="Ø"/>
            </a:pPr>
            <a:r>
              <a:rPr lang="zh-CN" altLang="en-US" sz="2800"/>
              <a:t>在Ｃ语言中，数据</a:t>
            </a:r>
            <a:r>
              <a:rPr lang="en-US" altLang="zh-CN" sz="2800"/>
              <a:t>I/O</a:t>
            </a:r>
            <a:r>
              <a:rPr lang="zh-CN" altLang="en-US" sz="2800"/>
              <a:t>操作通过</a:t>
            </a:r>
            <a:r>
              <a:rPr lang="zh-CN" altLang="en-US" sz="2800" u="sng"/>
              <a:t>调用库函数</a:t>
            </a:r>
            <a:r>
              <a:rPr lang="zh-CN" altLang="en-US" sz="2800"/>
              <a:t>实现。   </a:t>
            </a:r>
            <a:endParaRPr lang="zh-CN" altLang="en-US" sz="2800"/>
          </a:p>
          <a:p>
            <a:pPr>
              <a:lnSpc>
                <a:spcPct val="160000"/>
              </a:lnSpc>
              <a:buClr>
                <a:srgbClr val="0000CC"/>
              </a:buClr>
              <a:buFont typeface="Wingdings" panose="05000000000000000000" charset="0"/>
              <a:buChar char="Ø"/>
            </a:pPr>
            <a:r>
              <a:rPr lang="zh-CN" altLang="en-US" sz="2800"/>
              <a:t> 程序中要用预编译命令将头文件包括到源文件中 </a:t>
            </a:r>
            <a:endParaRPr lang="zh-CN" altLang="en-US" sz="2800"/>
          </a:p>
          <a:p>
            <a:pPr>
              <a:lnSpc>
                <a:spcPct val="160000"/>
              </a:lnSpc>
              <a:buClr>
                <a:srgbClr val="FF3300"/>
              </a:buClr>
              <a:buFont typeface="Wingdings" panose="05000000000000000000" charset="0"/>
              <a:buNone/>
            </a:pPr>
            <a:r>
              <a:rPr lang="zh-CN" altLang="en-US" sz="2800">
                <a:latin typeface="Times New Roman" panose="02020603050405020304" charset="0"/>
              </a:rPr>
              <a:t>     </a:t>
            </a:r>
            <a:r>
              <a:rPr lang="en-US" altLang="zh-CN" sz="3200">
                <a:solidFill>
                  <a:srgbClr val="0000CC"/>
                </a:solidFill>
                <a:latin typeface="Times New Roman" panose="02020603050405020304" charset="0"/>
              </a:rPr>
              <a:t>#include </a:t>
            </a:r>
            <a:r>
              <a:rPr lang="en-US" altLang="zh-CN" sz="3200">
                <a:latin typeface="Times New Roman" panose="02020603050405020304" charset="0"/>
              </a:rPr>
              <a:t>&lt;stdio.h&gt;</a:t>
            </a:r>
            <a:endParaRPr lang="en-US" altLang="zh-CN" sz="3200">
              <a:latin typeface="Times New Roman" panose="02020603050405020304" charset="0"/>
            </a:endParaRPr>
          </a:p>
        </p:txBody>
      </p:sp>
      <p:sp>
        <p:nvSpPr>
          <p:cNvPr id="63495" name="Rectangle 74"/>
          <p:cNvSpPr>
            <a:spLocks noChangeArrowheads="1"/>
          </p:cNvSpPr>
          <p:nvPr/>
        </p:nvSpPr>
        <p:spPr bwMode="auto">
          <a:xfrm>
            <a:off x="3492500" y="5013325"/>
            <a:ext cx="4056063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 sz="3200" b="0">
                <a:latin typeface="Times New Roman" panose="02020603050405020304" charset="0"/>
              </a:rPr>
              <a:t>standard input &amp;outupt</a:t>
            </a:r>
            <a:r>
              <a:rPr lang="en-US" altLang="zh-CN" sz="3200">
                <a:latin typeface="Times New Roman" panose="02020603050405020304" charset="0"/>
              </a:rPr>
              <a:t> </a:t>
            </a:r>
            <a:endParaRPr lang="en-US" altLang="zh-CN" sz="3200">
              <a:latin typeface="Times New Roman" panose="02020603050405020304" charset="0"/>
            </a:endParaRPr>
          </a:p>
        </p:txBody>
      </p:sp>
      <p:pic>
        <p:nvPicPr>
          <p:cNvPr id="113671" name="Picture 2" descr="D:\ppt\ppt模板\PPT动画素材之动画按钮--PPT素材，PPT背景，PPT图片.files\20071202210749655.gif">
            <a:hlinkClick r:id="rId1" action="ppaction://hlinksldjump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6381750"/>
            <a:ext cx="714376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 b="0">
                <a:solidFill>
                  <a:schemeClr val="tx1"/>
                </a:solidFill>
              </a:rPr>
              <a:t>C程序设计快速进阶大学教程</a:t>
            </a:r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64515" name="日期占位符 2"/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3E4AC8F7-BCDF-CB45-8E17-E3BC0D5F31AA}" type="datetime1">
              <a:rPr lang="zh-CN" altLang="en-US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E596C8E9-79E7-6D4C-A2B1-BF3AD8FA1A16}" type="slidenum">
              <a:rPr lang="en-US" altLang="zh-CN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64517" name="Rectangle 2"/>
          <p:cNvSpPr>
            <a:spLocks noChangeArrowheads="1"/>
          </p:cNvSpPr>
          <p:nvPr/>
        </p:nvSpPr>
        <p:spPr bwMode="gray">
          <a:xfrm>
            <a:off x="395288" y="188913"/>
            <a:ext cx="827405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4000">
                <a:solidFill>
                  <a:srgbClr val="CC3300"/>
                </a:solidFill>
              </a:rPr>
              <a:t>5.3.2 </a:t>
            </a:r>
            <a:r>
              <a:rPr lang="zh-CN" altLang="en-US" sz="4000">
                <a:solidFill>
                  <a:srgbClr val="CC3300"/>
                </a:solidFill>
              </a:rPr>
              <a:t>格式化输出函数</a:t>
            </a:r>
            <a:endParaRPr lang="zh-CN" altLang="en-US" sz="4000">
              <a:solidFill>
                <a:srgbClr val="CC3300"/>
              </a:solidFill>
            </a:endParaRPr>
          </a:p>
        </p:txBody>
      </p:sp>
      <p:sp>
        <p:nvSpPr>
          <p:cNvPr id="115717" name="Text Box 2"/>
          <p:cNvSpPr txBox="1">
            <a:spLocks noChangeArrowheads="1"/>
          </p:cNvSpPr>
          <p:nvPr/>
        </p:nvSpPr>
        <p:spPr bwMode="auto">
          <a:xfrm>
            <a:off x="684213" y="981075"/>
            <a:ext cx="8748712" cy="38354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60000"/>
              </a:lnSpc>
              <a:buClr>
                <a:srgbClr val="0000CC"/>
              </a:buClr>
              <a:buFont typeface="Wingdings" panose="05000000000000000000" charset="0"/>
              <a:buChar char="Ø"/>
            </a:pPr>
            <a:r>
              <a:rPr lang="en-US" altLang="zh-CN" sz="3200">
                <a:solidFill>
                  <a:srgbClr val="0000CC"/>
                </a:solidFill>
                <a:latin typeface="Times New Roman" panose="02020603050405020304" charset="0"/>
              </a:rPr>
              <a:t> printf</a:t>
            </a:r>
            <a:r>
              <a:rPr lang="zh-CN" altLang="en-US" sz="3200">
                <a:solidFill>
                  <a:srgbClr val="0000CC"/>
                </a:solidFill>
                <a:latin typeface="Times New Roman" panose="02020603050405020304" charset="0"/>
              </a:rPr>
              <a:t>函数</a:t>
            </a:r>
            <a:r>
              <a:rPr lang="en-US" altLang="zh-CN" sz="3200">
                <a:solidFill>
                  <a:srgbClr val="0000CC"/>
                </a:solidFill>
                <a:latin typeface="Times New Roman" panose="02020603050405020304" charset="0"/>
              </a:rPr>
              <a:t>(</a:t>
            </a:r>
            <a:r>
              <a:rPr lang="zh-CN" altLang="en-US" sz="3200">
                <a:solidFill>
                  <a:srgbClr val="0000CC"/>
                </a:solidFill>
                <a:latin typeface="Times New Roman" panose="02020603050405020304" charset="0"/>
              </a:rPr>
              <a:t>格式输出函数</a:t>
            </a:r>
            <a:r>
              <a:rPr lang="en-US" altLang="zh-CN" sz="3200">
                <a:solidFill>
                  <a:srgbClr val="0000CC"/>
                </a:solidFill>
                <a:latin typeface="Times New Roman" panose="02020603050405020304" charset="0"/>
              </a:rPr>
              <a:t>)</a:t>
            </a:r>
            <a:endParaRPr lang="en-US" altLang="zh-CN" sz="3200">
              <a:solidFill>
                <a:srgbClr val="0000CC"/>
              </a:solidFill>
              <a:latin typeface="Times New Roman" panose="02020603050405020304" charset="0"/>
            </a:endParaRPr>
          </a:p>
          <a:p>
            <a:pPr>
              <a:lnSpc>
                <a:spcPct val="160000"/>
              </a:lnSpc>
              <a:buClr>
                <a:srgbClr val="0000CC"/>
              </a:buClr>
              <a:buFont typeface="Wingdings" panose="05000000000000000000" charset="0"/>
              <a:buNone/>
            </a:pPr>
            <a:r>
              <a:rPr lang="en-US" altLang="zh-CN" sz="2800">
                <a:latin typeface="Times New Roman" panose="02020603050405020304" charset="0"/>
              </a:rPr>
              <a:t>  </a:t>
            </a:r>
            <a:r>
              <a:rPr lang="zh-CN" altLang="en-US" sz="2800">
                <a:latin typeface="Times New Roman" panose="02020603050405020304" charset="0"/>
              </a:rPr>
              <a:t>作用是向终端</a:t>
            </a:r>
            <a:r>
              <a:rPr lang="en-US" altLang="zh-CN" sz="2800">
                <a:latin typeface="Times New Roman" panose="02020603050405020304" charset="0"/>
              </a:rPr>
              <a:t>(</a:t>
            </a:r>
            <a:r>
              <a:rPr lang="zh-CN" altLang="en-US" sz="2800">
                <a:latin typeface="Times New Roman" panose="02020603050405020304" charset="0"/>
              </a:rPr>
              <a:t>或系统隐含指定的输出设备</a:t>
            </a:r>
            <a:r>
              <a:rPr lang="en-US" altLang="zh-CN" sz="2800">
                <a:latin typeface="Times New Roman" panose="02020603050405020304" charset="0"/>
              </a:rPr>
              <a:t>) </a:t>
            </a:r>
            <a:r>
              <a:rPr lang="zh-CN" altLang="en-US" sz="2800">
                <a:latin typeface="Times New Roman" panose="02020603050405020304" charset="0"/>
              </a:rPr>
              <a:t>输出</a:t>
            </a:r>
            <a:endParaRPr lang="zh-CN" altLang="en-US" sz="2800">
              <a:latin typeface="Times New Roman" panose="02020603050405020304" charset="0"/>
            </a:endParaRPr>
          </a:p>
          <a:p>
            <a:pPr>
              <a:lnSpc>
                <a:spcPct val="160000"/>
              </a:lnSpc>
              <a:buClr>
                <a:srgbClr val="0000CC"/>
              </a:buClr>
              <a:buFont typeface="Wingdings" panose="05000000000000000000" charset="0"/>
              <a:buNone/>
            </a:pPr>
            <a:r>
              <a:rPr lang="zh-CN" altLang="en-US" sz="2800">
                <a:latin typeface="Times New Roman" panose="02020603050405020304" charset="0"/>
              </a:rPr>
              <a:t>  若干 个指定类型的数据。</a:t>
            </a:r>
            <a:endParaRPr lang="zh-CN" altLang="en-US" sz="1100">
              <a:latin typeface="Times New Roman" panose="02020603050405020304" charset="0"/>
            </a:endParaRPr>
          </a:p>
          <a:p>
            <a:pPr>
              <a:lnSpc>
                <a:spcPct val="160000"/>
              </a:lnSpc>
              <a:buClr>
                <a:srgbClr val="0000CC"/>
              </a:buClr>
              <a:buFont typeface="Wingdings" panose="05000000000000000000" charset="0"/>
              <a:buNone/>
            </a:pPr>
            <a:r>
              <a:rPr lang="en-US" altLang="zh-CN" sz="3200">
                <a:solidFill>
                  <a:srgbClr val="0000CC"/>
                </a:solidFill>
                <a:latin typeface="Times New Roman" panose="02020603050405020304" charset="0"/>
              </a:rPr>
              <a:t>1.printf</a:t>
            </a:r>
            <a:r>
              <a:rPr lang="zh-CN" altLang="en-US" sz="3200">
                <a:solidFill>
                  <a:srgbClr val="0000CC"/>
                </a:solidFill>
                <a:latin typeface="Times New Roman" panose="02020603050405020304" charset="0"/>
              </a:rPr>
              <a:t>函数的一般格式</a:t>
            </a:r>
            <a:endParaRPr lang="zh-CN" altLang="en-US" sz="3200">
              <a:solidFill>
                <a:srgbClr val="0000CC"/>
              </a:solidFill>
              <a:latin typeface="Times New Roman" panose="02020603050405020304" charset="0"/>
            </a:endParaRPr>
          </a:p>
          <a:p>
            <a:pPr>
              <a:lnSpc>
                <a:spcPct val="160000"/>
              </a:lnSpc>
              <a:buClr>
                <a:srgbClr val="0000CC"/>
              </a:buClr>
              <a:buFont typeface="Wingdings" panose="05000000000000000000" charset="0"/>
              <a:buChar char="Ø"/>
            </a:pPr>
            <a:endParaRPr lang="en-US" altLang="zh-CN" sz="3200">
              <a:latin typeface="Times New Roman" panose="02020603050405020304" charset="0"/>
            </a:endParaRPr>
          </a:p>
        </p:txBody>
      </p:sp>
      <p:sp>
        <p:nvSpPr>
          <p:cNvPr id="64519" name="Rectangle 5"/>
          <p:cNvSpPr>
            <a:spLocks noChangeArrowheads="1"/>
          </p:cNvSpPr>
          <p:nvPr/>
        </p:nvSpPr>
        <p:spPr bwMode="auto">
          <a:xfrm>
            <a:off x="1116013" y="3933825"/>
            <a:ext cx="4625975" cy="528638"/>
          </a:xfrm>
          <a:prstGeom prst="rect">
            <a:avLst/>
          </a:prstGeom>
          <a:solidFill>
            <a:srgbClr val="000080"/>
          </a:solidFill>
          <a:ln w="9525">
            <a:solidFill>
              <a:srgbClr val="000099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charset="0"/>
              <a:buNone/>
              <a:defRPr/>
            </a:pPr>
            <a:r>
              <a:rPr lang="en-US" altLang="zh-CN" sz="2800" b="0">
                <a:solidFill>
                  <a:srgbClr val="FFFF66"/>
                </a:solidFill>
                <a:latin typeface="Times New Roman" panose="02020603050405020304" charset="0"/>
              </a:rPr>
              <a:t> </a:t>
            </a:r>
            <a:r>
              <a:rPr lang="en-US" altLang="zh-CN" sz="2800">
                <a:solidFill>
                  <a:srgbClr val="FFFF66"/>
                </a:solidFill>
                <a:latin typeface="Times New Roman" panose="02020603050405020304" charset="0"/>
              </a:rPr>
              <a:t>printf(</a:t>
            </a:r>
            <a:r>
              <a:rPr lang="zh-CN" altLang="en-US" sz="2800">
                <a:solidFill>
                  <a:srgbClr val="FFFF66"/>
                </a:solidFill>
                <a:latin typeface="Times New Roman" panose="02020603050405020304" charset="0"/>
              </a:rPr>
              <a:t>格式控制，输出表列</a:t>
            </a:r>
            <a:r>
              <a:rPr lang="en-US" altLang="zh-CN" sz="2800">
                <a:solidFill>
                  <a:srgbClr val="FFFF66"/>
                </a:solidFill>
                <a:latin typeface="Times New Roman" panose="02020603050405020304" charset="0"/>
              </a:rPr>
              <a:t>)</a:t>
            </a:r>
            <a:endParaRPr lang="en-US" altLang="zh-CN" sz="2800">
              <a:solidFill>
                <a:srgbClr val="FFFF66"/>
              </a:solidFill>
              <a:latin typeface="Times New Roman" panose="02020603050405020304" charset="0"/>
            </a:endParaRPr>
          </a:p>
        </p:txBody>
      </p:sp>
      <p:sp>
        <p:nvSpPr>
          <p:cNvPr id="64520" name="Rectangle 6"/>
          <p:cNvSpPr>
            <a:spLocks noChangeArrowheads="1"/>
          </p:cNvSpPr>
          <p:nvPr/>
        </p:nvSpPr>
        <p:spPr bwMode="auto">
          <a:xfrm>
            <a:off x="1116013" y="4581525"/>
            <a:ext cx="6264275" cy="137318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800">
                <a:latin typeface="Times New Roman" panose="02020603050405020304" charset="0"/>
              </a:rPr>
              <a:t>     int i = 0; </a:t>
            </a:r>
            <a:endParaRPr lang="en-US" altLang="zh-CN" sz="2800">
              <a:latin typeface="Times New Roman" panose="02020603050405020304" charset="0"/>
            </a:endParaRPr>
          </a:p>
          <a:p>
            <a:pPr eaLnBrk="0" hangingPunct="0">
              <a:defRPr/>
            </a:pPr>
            <a:r>
              <a:rPr lang="en-US" altLang="zh-CN" sz="2800">
                <a:latin typeface="Times New Roman" panose="02020603050405020304" charset="0"/>
              </a:rPr>
              <a:t>    char c = ‘0’;</a:t>
            </a:r>
            <a:endParaRPr lang="en-US" altLang="zh-CN" sz="2800">
              <a:latin typeface="Times New Roman" panose="02020603050405020304" charset="0"/>
            </a:endParaRPr>
          </a:p>
          <a:p>
            <a:pPr eaLnBrk="0" hangingPunct="0">
              <a:defRPr/>
            </a:pPr>
            <a:r>
              <a:rPr lang="en-US" altLang="zh-CN" sz="2800">
                <a:latin typeface="Times New Roman" panose="02020603050405020304" charset="0"/>
              </a:rPr>
              <a:t>    printf(“i =%d</a:t>
            </a:r>
            <a:r>
              <a:rPr lang="zh-CN" altLang="en-US" sz="2800">
                <a:latin typeface="Times New Roman" panose="02020603050405020304" charset="0"/>
              </a:rPr>
              <a:t>，</a:t>
            </a:r>
            <a:r>
              <a:rPr lang="en-US" altLang="zh-CN" sz="2800">
                <a:latin typeface="Times New Roman" panose="02020603050405020304" charset="0"/>
              </a:rPr>
              <a:t>c= %c\n"</a:t>
            </a:r>
            <a:r>
              <a:rPr lang="zh-CN" altLang="en-US" sz="2800">
                <a:latin typeface="Times New Roman" panose="02020603050405020304" charset="0"/>
              </a:rPr>
              <a:t>，</a:t>
            </a:r>
            <a:r>
              <a:rPr lang="en-US" altLang="zh-CN" sz="2800">
                <a:latin typeface="Times New Roman" panose="02020603050405020304" charset="0"/>
              </a:rPr>
              <a:t>i</a:t>
            </a:r>
            <a:r>
              <a:rPr lang="zh-CN" altLang="en-US" sz="2800">
                <a:latin typeface="Times New Roman" panose="02020603050405020304" charset="0"/>
              </a:rPr>
              <a:t>，</a:t>
            </a:r>
            <a:r>
              <a:rPr lang="en-US" altLang="zh-CN" sz="2800">
                <a:latin typeface="Times New Roman" panose="02020603050405020304" charset="0"/>
              </a:rPr>
              <a:t>c);</a:t>
            </a:r>
            <a:endParaRPr lang="en-US" altLang="zh-CN" sz="2800">
              <a:latin typeface="Times New Roman" panose="02020603050405020304" charset="0"/>
            </a:endParaRPr>
          </a:p>
        </p:txBody>
      </p:sp>
      <p:pic>
        <p:nvPicPr>
          <p:cNvPr id="115720" name="Picture 2" descr="D:\ppt\ppt模板\PPT动画素材之动画按钮--PPT素材，PPT背景，PPT图片.files\20071202210749655.gif">
            <a:hlinkClick r:id="rId1" action="ppaction://hlinksldjump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6381750"/>
            <a:ext cx="714376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 b="0">
                <a:solidFill>
                  <a:schemeClr val="tx1"/>
                </a:solidFill>
              </a:rPr>
              <a:t>C程序设计快速进阶大学教程</a:t>
            </a:r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65539" name="日期占位符 3"/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24630912-09AB-FA4A-AB71-B26A3C4F0566}" type="datetime1">
              <a:rPr lang="zh-CN" altLang="en-US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6554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C48F8404-FDF3-B746-9729-12D982BC25D0}" type="slidenum">
              <a:rPr lang="en-US" altLang="zh-CN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1083394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39750" y="1844675"/>
            <a:ext cx="8424863" cy="4321175"/>
          </a:xfrm>
        </p:spPr>
        <p:txBody>
          <a:bodyPr/>
          <a:lstStyle/>
          <a:p>
            <a:pPr marL="287655" indent="-287655" eaLnBrk="1" hangingPunct="1">
              <a:buFont typeface="Wingdings" panose="05000000000000000000" charset="0"/>
              <a:buChar char="Ø"/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charset="0"/>
              </a:rPr>
              <a:t> </a:t>
            </a:r>
            <a:r>
              <a:rPr lang="zh-CN" altLang="en-US" dirty="0">
                <a:latin typeface="Times New Roman" panose="02020603050405020304" charset="0"/>
              </a:rPr>
              <a:t>格式控制 </a:t>
            </a:r>
            <a:endParaRPr lang="zh-CN" altLang="en-US" dirty="0">
              <a:latin typeface="Times New Roman" panose="02020603050405020304" charset="0"/>
            </a:endParaRPr>
          </a:p>
          <a:p>
            <a:pPr marL="287655" indent="-287655" eaLnBrk="1" hangingPunct="1">
              <a:defRPr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charset="0"/>
              </a:rPr>
              <a:t>  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charset="0"/>
              </a:rPr>
              <a:t>用双引号括起来的字符串，称为转换控制字符串</a:t>
            </a:r>
            <a:endParaRPr lang="zh-CN" altLang="en-US" sz="2400" b="0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pPr marL="287655" indent="-287655"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charset="0"/>
              </a:rPr>
              <a:t>格式说明符</a:t>
            </a:r>
            <a:endParaRPr lang="zh-CN" altLang="en-US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pPr marL="287655" indent="-287655" eaLnBrk="1" hangingPunct="1">
              <a:defRPr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charset="0"/>
              </a:rPr>
              <a:t>    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charset="0"/>
              </a:rPr>
              <a:t>作用是将输出的数据转换为指定的格式输出。</a:t>
            </a:r>
            <a:endParaRPr lang="zh-CN" altLang="en-US" sz="2400" b="0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pPr marL="287655" indent="-287655" eaLnBrk="1" hangingPunct="1">
              <a:defRPr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charset="0"/>
              </a:rPr>
              <a:t>    由“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charset="0"/>
              </a:rPr>
              <a:t>%”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charset="0"/>
              </a:rPr>
              <a:t>和格式字符组成，如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charset="0"/>
              </a:rPr>
              <a:t>%d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charset="0"/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charset="0"/>
              </a:rPr>
              <a:t>%f, %c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charset="0"/>
              </a:rPr>
              <a:t>等。</a:t>
            </a:r>
            <a:endParaRPr lang="zh-CN" altLang="en-US" sz="2400" b="0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pPr marL="287655" indent="-287655" eaLnBrk="1" hangingPunct="1"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charset="0"/>
              </a:rPr>
              <a:t>普通字符</a:t>
            </a:r>
            <a:endParaRPr lang="zh-CN" altLang="en-US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pPr marL="287655" indent="-287655" eaLnBrk="1" hangingPunct="1">
              <a:defRPr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charset="0"/>
              </a:rPr>
              <a:t>   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charset="0"/>
              </a:rPr>
              <a:t>需要原样输出的字符。如双引号内的字符串、</a:t>
            </a:r>
            <a:endParaRPr lang="zh-CN" altLang="en-US" sz="2400" b="0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pPr marL="287655" indent="-287655" eaLnBrk="1" hangingPunct="1">
              <a:defRPr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charset="0"/>
              </a:rPr>
              <a:t>    逗号、空格 和换行符。</a:t>
            </a:r>
            <a:endParaRPr lang="zh-CN" altLang="en-US" sz="2400" b="0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pPr marL="287655" indent="-287655" eaLnBrk="1" hangingPunct="1">
              <a:defRPr/>
            </a:pPr>
            <a:endParaRPr lang="en-US" altLang="zh-CN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65542" name="Rectangle 3"/>
          <p:cNvSpPr>
            <a:spLocks noChangeArrowheads="1"/>
          </p:cNvSpPr>
          <p:nvPr/>
        </p:nvSpPr>
        <p:spPr bwMode="auto">
          <a:xfrm>
            <a:off x="827088" y="908050"/>
            <a:ext cx="4625975" cy="700088"/>
          </a:xfrm>
          <a:prstGeom prst="rect">
            <a:avLst/>
          </a:prstGeom>
          <a:solidFill>
            <a:srgbClr val="000080"/>
          </a:solidFill>
          <a:ln w="9525">
            <a:solidFill>
              <a:srgbClr val="000099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charset="0"/>
              <a:buNone/>
              <a:defRPr/>
            </a:pPr>
            <a:r>
              <a:rPr lang="en-US" altLang="zh-CN" sz="2800" b="0">
                <a:solidFill>
                  <a:srgbClr val="FFFF66"/>
                </a:solidFill>
                <a:latin typeface="Times New Roman" panose="02020603050405020304" charset="0"/>
              </a:rPr>
              <a:t> </a:t>
            </a:r>
            <a:r>
              <a:rPr lang="en-US" altLang="zh-CN" sz="2800">
                <a:solidFill>
                  <a:srgbClr val="FFFF66"/>
                </a:solidFill>
                <a:latin typeface="Times New Roman" panose="02020603050405020304" charset="0"/>
              </a:rPr>
              <a:t>printf(</a:t>
            </a:r>
            <a:r>
              <a:rPr lang="zh-CN" altLang="en-US" sz="2800">
                <a:solidFill>
                  <a:srgbClr val="FFFF66"/>
                </a:solidFill>
                <a:latin typeface="Times New Roman" panose="02020603050405020304" charset="0"/>
              </a:rPr>
              <a:t>格式控制，输出表列</a:t>
            </a:r>
            <a:r>
              <a:rPr lang="en-US" altLang="zh-CN" sz="2800">
                <a:solidFill>
                  <a:srgbClr val="FFFF66"/>
                </a:solidFill>
                <a:latin typeface="Times New Roman" panose="02020603050405020304" charset="0"/>
              </a:rPr>
              <a:t>)</a:t>
            </a:r>
            <a:endParaRPr lang="en-US" altLang="zh-CN" sz="2800">
              <a:solidFill>
                <a:srgbClr val="FFFF66"/>
              </a:solidFill>
              <a:latin typeface="Times New Roman" panose="02020603050405020304" charset="0"/>
            </a:endParaRPr>
          </a:p>
        </p:txBody>
      </p:sp>
      <p:sp>
        <p:nvSpPr>
          <p:cNvPr id="65543" name="Rectangle 4"/>
          <p:cNvSpPr>
            <a:spLocks noChangeArrowheads="1"/>
          </p:cNvSpPr>
          <p:nvPr/>
        </p:nvSpPr>
        <p:spPr bwMode="gray">
          <a:xfrm>
            <a:off x="395288" y="188913"/>
            <a:ext cx="827405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4000">
                <a:solidFill>
                  <a:srgbClr val="CC3300"/>
                </a:solidFill>
              </a:rPr>
              <a:t>5.3.2 </a:t>
            </a:r>
            <a:r>
              <a:rPr lang="zh-CN" altLang="en-US" sz="4000">
                <a:solidFill>
                  <a:srgbClr val="CC3300"/>
                </a:solidFill>
              </a:rPr>
              <a:t>格式化输出函数</a:t>
            </a:r>
            <a:endParaRPr lang="zh-CN" altLang="en-US" sz="4000">
              <a:solidFill>
                <a:srgbClr val="CC3300"/>
              </a:solidFill>
            </a:endParaRPr>
          </a:p>
        </p:txBody>
      </p:sp>
      <p:pic>
        <p:nvPicPr>
          <p:cNvPr id="117767" name="Picture 2" descr="D:\ppt\ppt模板\PPT动画素材之动画按钮--PPT素材，PPT背景，PPT图片.files\20071202210749655.gif">
            <a:hlinkClick r:id="rId1" action="ppaction://hlinksldjump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6381750"/>
            <a:ext cx="714376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 b="0">
                <a:solidFill>
                  <a:schemeClr val="tx1"/>
                </a:solidFill>
              </a:rPr>
              <a:t>C程序设计快速进阶大学教程</a:t>
            </a:r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66563" name="日期占位符 3"/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AED18304-907D-E043-922A-2617C7363AD6}" type="datetime1">
              <a:rPr lang="zh-CN" altLang="en-US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6656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4F1EB3DA-8421-C44F-BFC3-D1CE22E62ADB}" type="slidenum">
              <a:rPr lang="en-US" altLang="zh-CN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108441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539750" y="1700213"/>
            <a:ext cx="8077200" cy="5867400"/>
          </a:xfrm>
        </p:spPr>
        <p:txBody>
          <a:bodyPr/>
          <a:lstStyle/>
          <a:p>
            <a:pPr marL="287655" indent="-287655" eaLnBrk="1" hangingPunct="1">
              <a:lnSpc>
                <a:spcPct val="90000"/>
              </a:lnSpc>
              <a:buFont typeface="Wingdings" panose="05000000000000000000" charset="0"/>
              <a:buChar char="Ø"/>
              <a:defRPr/>
            </a:pPr>
            <a:r>
              <a:rPr lang="en-US" altLang="zh-CN" dirty="0">
                <a:latin typeface="Times New Roman" panose="02020603050405020304" charset="0"/>
              </a:rPr>
              <a:t> </a:t>
            </a:r>
            <a:r>
              <a:rPr lang="zh-CN" altLang="en-US" dirty="0">
                <a:latin typeface="Times New Roman" panose="02020603050405020304" charset="0"/>
              </a:rPr>
              <a:t>输出表列</a:t>
            </a:r>
            <a:endParaRPr lang="zh-CN" altLang="en-US" dirty="0">
              <a:latin typeface="Times New Roman" panose="02020603050405020304" charset="0"/>
            </a:endParaRPr>
          </a:p>
          <a:p>
            <a:pPr marL="287655" indent="-287655" eaLnBrk="1" hangingPunct="1">
              <a:lnSpc>
                <a:spcPct val="90000"/>
              </a:lnSpc>
              <a:buFont typeface="Wingdings" panose="05000000000000000000" charset="0"/>
              <a:buChar char="Ð"/>
              <a:defRPr/>
            </a:pP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charset="0"/>
              </a:rPr>
              <a:t>  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charset="0"/>
              </a:rPr>
              <a:t>输出列表为需要输出的一些数据 </a:t>
            </a:r>
            <a:endParaRPr lang="zh-CN" altLang="en-US" sz="2400" b="0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pPr marL="287655" indent="-287655" eaLnBrk="1" hangingPunct="1">
              <a:lnSpc>
                <a:spcPct val="90000"/>
              </a:lnSpc>
              <a:buFont typeface="Wingdings" panose="05000000000000000000" charset="0"/>
              <a:buChar char="Ð"/>
              <a:defRPr/>
            </a:pPr>
            <a:r>
              <a:rPr lang="zh-CN" altLang="en-US" sz="2400" b="0" dirty="0">
                <a:solidFill>
                  <a:schemeClr val="tx1"/>
                </a:solidFill>
                <a:latin typeface="Arial" panose="020B0604020202020204" pitchFamily="34" charset="0"/>
              </a:rPr>
              <a:t>  若参数列表中若包含多项参数，则用逗号分隔。</a:t>
            </a:r>
            <a:endParaRPr lang="zh-CN" altLang="en-US" sz="2400" b="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7655" indent="-287655" eaLnBrk="1" hangingPunct="1">
              <a:lnSpc>
                <a:spcPct val="90000"/>
              </a:lnSpc>
              <a:buFont typeface="Wingdings" panose="05000000000000000000" charset="0"/>
              <a:buChar char="Ð"/>
              <a:defRPr/>
            </a:pPr>
            <a:r>
              <a:rPr lang="zh-CN" altLang="en-US" sz="2400" b="0" dirty="0">
                <a:solidFill>
                  <a:schemeClr val="tx1"/>
                </a:solidFill>
                <a:latin typeface="Arial" panose="020B0604020202020204" pitchFamily="34" charset="0"/>
              </a:rPr>
              <a:t>  参数可以为变量、常量、函数以及其他表达式。</a:t>
            </a:r>
            <a:endParaRPr lang="zh-CN" altLang="en-US" sz="2400" b="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7655" indent="-287655" eaLnBrk="1" hangingPunct="1">
              <a:lnSpc>
                <a:spcPct val="90000"/>
              </a:lnSpc>
              <a:buFont typeface="Wingdings" panose="05000000000000000000" charset="0"/>
              <a:buChar char="Ð"/>
              <a:defRPr/>
            </a:pPr>
            <a:r>
              <a:rPr lang="zh-CN" altLang="en-US" sz="2400" b="0" dirty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lang="zh-CN" altLang="en-US" sz="2400" u="sng" dirty="0">
                <a:solidFill>
                  <a:schemeClr val="tx1"/>
                </a:solidFill>
                <a:latin typeface="Arial" panose="020B0604020202020204" pitchFamily="34" charset="0"/>
              </a:rPr>
              <a:t>各输出项必须格式控制字符串严格对应</a:t>
            </a: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。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84420" name="Rectangle 4"/>
          <p:cNvSpPr>
            <a:spLocks noChangeArrowheads="1"/>
          </p:cNvSpPr>
          <p:nvPr/>
        </p:nvSpPr>
        <p:spPr bwMode="auto">
          <a:xfrm>
            <a:off x="1116013" y="4005064"/>
            <a:ext cx="6985000" cy="2043113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2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CN" sz="2800">
                <a:latin typeface="Times New Roman" panose="02020603050405020304" charset="0"/>
              </a:rPr>
              <a:t>  int a=1, b=3, c=2;</a:t>
            </a:r>
            <a:endParaRPr lang="en-US" altLang="zh-CN" sz="2800">
              <a:latin typeface="Times New Roman" panose="02020603050405020304" charset="0"/>
            </a:endParaRPr>
          </a:p>
          <a:p>
            <a:pPr>
              <a:defRPr/>
            </a:pPr>
            <a:r>
              <a:rPr lang="pt-BR" altLang="zh-CN" sz="2800">
                <a:latin typeface="Times New Roman" panose="02020603050405020304" charset="0"/>
              </a:rPr>
              <a:t>  printf("a=%d b=%d c=%d\n" , a , b , c);</a:t>
            </a:r>
            <a:endParaRPr lang="en-US" altLang="zh-CN" sz="2800">
              <a:latin typeface="Times New Roman" panose="02020603050405020304" charset="0"/>
            </a:endParaRPr>
          </a:p>
          <a:p>
            <a:pPr>
              <a:defRPr/>
            </a:pPr>
            <a:r>
              <a:rPr lang="en-US" altLang="zh-CN" sz="2800">
                <a:latin typeface="Times New Roman" panose="02020603050405020304" charset="0"/>
              </a:rPr>
              <a:t>  printf("disc=%d\n", b*b-4*a*c );</a:t>
            </a:r>
            <a:endParaRPr lang="en-US" altLang="zh-CN" sz="2800">
              <a:latin typeface="Times New Roman" panose="02020603050405020304" charset="0"/>
            </a:endParaRPr>
          </a:p>
          <a:p>
            <a:pPr>
              <a:defRPr/>
            </a:pPr>
            <a:r>
              <a:rPr lang="en-US" altLang="zh-CN" sz="2800">
                <a:latin typeface="Times New Roman" panose="02020603050405020304" charset="0"/>
              </a:rPr>
              <a:t>  </a:t>
            </a:r>
            <a:r>
              <a:rPr lang="en-US" altLang="zh-CN" sz="2800" u="sng">
                <a:latin typeface="Times New Roman" panose="02020603050405020304" charset="0"/>
              </a:rPr>
              <a:t>printf("disc=%d\n", -b/2*a );</a:t>
            </a:r>
            <a:endParaRPr lang="en-US" altLang="zh-CN" sz="2800" u="sng">
              <a:latin typeface="Times New Roman" panose="02020603050405020304" charset="0"/>
            </a:endParaRPr>
          </a:p>
        </p:txBody>
      </p:sp>
      <p:sp>
        <p:nvSpPr>
          <p:cNvPr id="1084421" name="Rectangle 5"/>
          <p:cNvSpPr>
            <a:spLocks noChangeArrowheads="1"/>
          </p:cNvSpPr>
          <p:nvPr/>
        </p:nvSpPr>
        <p:spPr bwMode="auto">
          <a:xfrm>
            <a:off x="1403350" y="5832475"/>
            <a:ext cx="5184775" cy="571500"/>
          </a:xfrm>
          <a:prstGeom prst="rect">
            <a:avLst/>
          </a:prstGeom>
          <a:solidFill>
            <a:srgbClr val="FFFF00"/>
          </a:solidFill>
          <a:ln w="9525">
            <a:solidFill>
              <a:srgbClr val="FF660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sz="2800">
                <a:solidFill>
                  <a:srgbClr val="000099"/>
                </a:solidFill>
                <a:latin typeface="Times New Roman" panose="02020603050405020304" charset="0"/>
              </a:rPr>
              <a:t>printf(" </a:t>
            </a:r>
            <a:r>
              <a:rPr lang="en-US" altLang="zh-CN" sz="2800">
                <a:solidFill>
                  <a:srgbClr val="CC3300"/>
                </a:solidFill>
                <a:latin typeface="Times New Roman" panose="02020603050405020304" charset="0"/>
              </a:rPr>
              <a:t>%f</a:t>
            </a:r>
            <a:r>
              <a:rPr lang="en-US" altLang="zh-CN" sz="2800">
                <a:solidFill>
                  <a:srgbClr val="000099"/>
                </a:solidFill>
                <a:latin typeface="Times New Roman" panose="02020603050405020304" charset="0"/>
              </a:rPr>
              <a:t> \n", </a:t>
            </a:r>
            <a:r>
              <a:rPr lang="en-US" altLang="zh-CN" sz="2800">
                <a:solidFill>
                  <a:srgbClr val="CC3300"/>
                </a:solidFill>
                <a:latin typeface="Times New Roman" panose="02020603050405020304" charset="0"/>
              </a:rPr>
              <a:t>-b/(2.0*a)</a:t>
            </a:r>
            <a:r>
              <a:rPr lang="en-US" altLang="zh-CN" sz="2800">
                <a:solidFill>
                  <a:srgbClr val="000099"/>
                </a:solidFill>
                <a:latin typeface="Times New Roman" panose="02020603050405020304" charset="0"/>
              </a:rPr>
              <a:t> );</a:t>
            </a:r>
            <a:endParaRPr lang="en-US" altLang="zh-CN" sz="2800">
              <a:solidFill>
                <a:srgbClr val="000099"/>
              </a:solidFill>
              <a:latin typeface="Times New Roman" panose="02020603050405020304" charset="0"/>
            </a:endParaRPr>
          </a:p>
        </p:txBody>
      </p:sp>
      <p:pic>
        <p:nvPicPr>
          <p:cNvPr id="1084422" name="Picture 6" descr="20071202210813591"/>
          <p:cNvPicPr>
            <a:picLocks noChangeAspect="1" noChangeArrowheads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5734050"/>
            <a:ext cx="523875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66569" name="Rectangle 7"/>
          <p:cNvSpPr>
            <a:spLocks noChangeArrowheads="1"/>
          </p:cNvSpPr>
          <p:nvPr/>
        </p:nvSpPr>
        <p:spPr bwMode="gray">
          <a:xfrm>
            <a:off x="395288" y="188913"/>
            <a:ext cx="827405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4000">
                <a:solidFill>
                  <a:srgbClr val="CC3300"/>
                </a:solidFill>
              </a:rPr>
              <a:t>5.3.2 </a:t>
            </a:r>
            <a:r>
              <a:rPr lang="zh-CN" altLang="en-US" sz="4000">
                <a:solidFill>
                  <a:srgbClr val="CC3300"/>
                </a:solidFill>
              </a:rPr>
              <a:t>格式化输出函数</a:t>
            </a:r>
            <a:endParaRPr lang="zh-CN" altLang="en-US" sz="4000">
              <a:solidFill>
                <a:srgbClr val="CC3300"/>
              </a:solidFill>
            </a:endParaRPr>
          </a:p>
        </p:txBody>
      </p:sp>
      <p:sp>
        <p:nvSpPr>
          <p:cNvPr id="66570" name="Rectangle 8"/>
          <p:cNvSpPr>
            <a:spLocks noChangeArrowheads="1"/>
          </p:cNvSpPr>
          <p:nvPr/>
        </p:nvSpPr>
        <p:spPr bwMode="auto">
          <a:xfrm>
            <a:off x="827088" y="908050"/>
            <a:ext cx="4625975" cy="700088"/>
          </a:xfrm>
          <a:prstGeom prst="rect">
            <a:avLst/>
          </a:prstGeom>
          <a:solidFill>
            <a:srgbClr val="000080"/>
          </a:solidFill>
          <a:ln w="9525">
            <a:solidFill>
              <a:srgbClr val="000099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charset="0"/>
              <a:buNone/>
              <a:defRPr/>
            </a:pPr>
            <a:r>
              <a:rPr lang="en-US" altLang="zh-CN" sz="2800" b="0">
                <a:solidFill>
                  <a:srgbClr val="FFFF66"/>
                </a:solidFill>
                <a:latin typeface="Times New Roman" panose="02020603050405020304" charset="0"/>
              </a:rPr>
              <a:t> </a:t>
            </a:r>
            <a:r>
              <a:rPr lang="en-US" altLang="zh-CN" sz="2800">
                <a:solidFill>
                  <a:srgbClr val="FFFF66"/>
                </a:solidFill>
                <a:latin typeface="Times New Roman" panose="02020603050405020304" charset="0"/>
              </a:rPr>
              <a:t>printf(</a:t>
            </a:r>
            <a:r>
              <a:rPr lang="zh-CN" altLang="en-US" sz="2800">
                <a:solidFill>
                  <a:srgbClr val="FFFF66"/>
                </a:solidFill>
                <a:latin typeface="Times New Roman" panose="02020603050405020304" charset="0"/>
              </a:rPr>
              <a:t>格式控制，输出表列</a:t>
            </a:r>
            <a:r>
              <a:rPr lang="en-US" altLang="zh-CN" sz="2800">
                <a:solidFill>
                  <a:srgbClr val="FFFF66"/>
                </a:solidFill>
                <a:latin typeface="Times New Roman" panose="02020603050405020304" charset="0"/>
              </a:rPr>
              <a:t>)</a:t>
            </a:r>
            <a:endParaRPr lang="en-US" altLang="zh-CN" sz="2800">
              <a:solidFill>
                <a:srgbClr val="FFFF66"/>
              </a:solidFill>
              <a:latin typeface="Times New Roman" panose="02020603050405020304" charset="0"/>
            </a:endParaRPr>
          </a:p>
        </p:txBody>
      </p:sp>
      <p:pic>
        <p:nvPicPr>
          <p:cNvPr id="118794" name="Picture 2" descr="D:\ppt\ppt模板\PPT动画素材之动画按钮--PPT素材，PPT背景，PPT图片.files\20071202210749655.gif">
            <a:hlinkClick r:id="rId2" action="ppaction://hlinksldjump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6381750"/>
            <a:ext cx="714376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84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84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84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84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084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2000"/>
                                        <p:tgtEl>
                                          <p:spTgt spid="1084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84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84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84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844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844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844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844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844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844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844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844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84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84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4420" grpId="0" animBg="1"/>
      <p:bldP spid="108442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>
                <a:latin typeface="Arial" panose="020B0604020202020204" pitchFamily="34" charset="0"/>
              </a:rPr>
              <a:t>C程序设计快速进阶大学教程</a:t>
            </a:r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6758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988E4438-3E1B-5D45-9AB8-7B85CE2B767A}" type="slidenum">
              <a:rPr lang="en-US" altLang="zh-CN" sz="1400" smtClean="0">
                <a:latin typeface="Arial" panose="020B0604020202020204" pitchFamily="34" charset="0"/>
              </a:rPr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76250"/>
            <a:ext cx="8229600" cy="54340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b="1">
                <a:solidFill>
                  <a:srgbClr val="0000CC"/>
                </a:solidFill>
                <a:latin typeface="Times New Roman" panose="02020603050405020304" charset="0"/>
                <a:ea typeface="宋体" panose="02010600030101010101" pitchFamily="2" charset="-122"/>
              </a:rPr>
              <a:t>例</a:t>
            </a:r>
            <a:r>
              <a:rPr kumimoji="0" lang="en-US" altLang="zh-CN" b="1">
                <a:solidFill>
                  <a:srgbClr val="0000CC"/>
                </a:solidFill>
                <a:latin typeface="Times New Roman" panose="02020603050405020304" charset="0"/>
                <a:ea typeface="宋体" panose="02010600030101010101" pitchFamily="2" charset="-122"/>
              </a:rPr>
              <a:t>5.6  </a:t>
            </a:r>
            <a:r>
              <a:rPr kumimoji="0" lang="zh-CN" altLang="en-US" b="1">
                <a:latin typeface="Times New Roman" panose="02020603050405020304" charset="0"/>
                <a:ea typeface="宋体" panose="02010600030101010101" pitchFamily="2" charset="-122"/>
              </a:rPr>
              <a:t>使用标准输出函数 </a:t>
            </a:r>
            <a:endParaRPr kumimoji="0" lang="zh-CN" altLang="en-US" b="1">
              <a:latin typeface="Times New Roman" panose="02020603050405020304" charset="0"/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kumimoji="0" lang="en-US" altLang="zh-CN" b="1">
                <a:latin typeface="Times New Roman" panose="02020603050405020304" charset="0"/>
                <a:ea typeface="宋体" panose="02010600030101010101" pitchFamily="2" charset="-122"/>
              </a:rPr>
              <a:t>int main()</a:t>
            </a:r>
            <a:endParaRPr kumimoji="0" lang="en-US" altLang="zh-CN" b="1">
              <a:latin typeface="Times New Roman" panose="02020603050405020304" charset="0"/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kumimoji="0" lang="en-US" altLang="zh-CN" b="1">
                <a:latin typeface="Times New Roman" panose="02020603050405020304" charset="0"/>
                <a:ea typeface="宋体" panose="02010600030101010101" pitchFamily="2" charset="-122"/>
              </a:rPr>
              <a:t>{</a:t>
            </a:r>
            <a:endParaRPr kumimoji="0" lang="en-US" altLang="zh-CN" b="1">
              <a:latin typeface="Times New Roman" panose="02020603050405020304" charset="0"/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kumimoji="0" lang="en-US" altLang="zh-CN" b="1">
                <a:latin typeface="Times New Roman" panose="02020603050405020304" charset="0"/>
                <a:ea typeface="宋体" panose="02010600030101010101" pitchFamily="2" charset="-122"/>
              </a:rPr>
              <a:t>	int hour = 23, minute = 45;            </a:t>
            </a:r>
            <a:endParaRPr kumimoji="0" lang="en-US" altLang="zh-CN" b="1">
              <a:latin typeface="Times New Roman" panose="02020603050405020304" charset="0"/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kumimoji="0" lang="en-US" altLang="zh-CN" b="1">
                <a:latin typeface="Times New Roman" panose="02020603050405020304" charset="0"/>
                <a:ea typeface="宋体" panose="02010600030101010101" pitchFamily="2" charset="-122"/>
              </a:rPr>
              <a:t>   </a:t>
            </a:r>
            <a:r>
              <a:rPr kumimoji="0" lang="en-US" altLang="zh-CN" b="1">
                <a:solidFill>
                  <a:srgbClr val="008000"/>
                </a:solidFill>
                <a:latin typeface="Times New Roman" panose="02020603050405020304" charset="0"/>
                <a:ea typeface="宋体" panose="02010600030101010101" pitchFamily="2" charset="-122"/>
              </a:rPr>
              <a:t>/* </a:t>
            </a:r>
            <a:r>
              <a:rPr kumimoji="0" lang="zh-CN" altLang="en-US" b="1">
                <a:solidFill>
                  <a:srgbClr val="008000"/>
                </a:solidFill>
                <a:latin typeface="Times New Roman" panose="02020603050405020304" charset="0"/>
                <a:ea typeface="宋体" panose="02010600030101010101" pitchFamily="2" charset="-122"/>
              </a:rPr>
              <a:t>转化成小数时间*</a:t>
            </a:r>
            <a:r>
              <a:rPr kumimoji="0" lang="en-US" altLang="zh-CN" b="1">
                <a:solidFill>
                  <a:srgbClr val="008000"/>
                </a:solidFill>
                <a:latin typeface="Times New Roman" panose="02020603050405020304" charset="0"/>
                <a:ea typeface="宋体" panose="02010600030101010101" pitchFamily="2" charset="-122"/>
              </a:rPr>
              <a:t>/  </a:t>
            </a:r>
            <a:endParaRPr kumimoji="0" lang="en-US" altLang="zh-CN" b="1">
              <a:solidFill>
                <a:srgbClr val="008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kumimoji="0" lang="en-US" altLang="zh-CN" b="1">
                <a:latin typeface="Times New Roman" panose="02020603050405020304" charset="0"/>
                <a:ea typeface="宋体" panose="02010600030101010101" pitchFamily="2" charset="-122"/>
              </a:rPr>
              <a:t>  double time = hour + minute / 60.0 ; </a:t>
            </a:r>
            <a:endParaRPr kumimoji="0" lang="en-US" altLang="zh-CN" b="1">
              <a:latin typeface="Times New Roman" panose="02020603050405020304" charset="0"/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kumimoji="0" lang="en-US" altLang="zh-CN" b="1">
                <a:latin typeface="Times New Roman" panose="02020603050405020304" charset="0"/>
                <a:ea typeface="宋体" panose="02010600030101010101" pitchFamily="2" charset="-122"/>
              </a:rPr>
              <a:t>  printf("%d hours %d minutes\t", hour, minute);</a:t>
            </a:r>
            <a:endParaRPr kumimoji="0" lang="en-US" altLang="zh-CN" b="1">
              <a:latin typeface="Times New Roman" panose="02020603050405020304" charset="0"/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kumimoji="0" lang="en-US" altLang="zh-CN" b="1">
                <a:latin typeface="Times New Roman" panose="02020603050405020304" charset="0"/>
                <a:ea typeface="宋体" panose="02010600030101010101" pitchFamily="2" charset="-122"/>
              </a:rPr>
              <a:t>  printf(":%f\n" , time); </a:t>
            </a:r>
            <a:endParaRPr kumimoji="0" lang="en-US" altLang="zh-CN" b="1">
              <a:latin typeface="Times New Roman" panose="02020603050405020304" charset="0"/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kumimoji="0" lang="en-US" altLang="zh-CN" b="1">
                <a:latin typeface="Times New Roman" panose="02020603050405020304" charset="0"/>
                <a:ea typeface="宋体" panose="02010600030101010101" pitchFamily="2" charset="-122"/>
              </a:rPr>
              <a:t>   </a:t>
            </a:r>
            <a:r>
              <a:rPr kumimoji="0" lang="en-US" altLang="zh-CN" b="1">
                <a:solidFill>
                  <a:srgbClr val="008000"/>
                </a:solidFill>
                <a:latin typeface="Times New Roman" panose="02020603050405020304" charset="0"/>
                <a:ea typeface="宋体" panose="02010600030101010101" pitchFamily="2" charset="-122"/>
              </a:rPr>
              <a:t>/*printf(" : %f\n" , hour + minute / 60.0); */ </a:t>
            </a:r>
            <a:endParaRPr kumimoji="0" lang="en-US" altLang="zh-CN" b="1">
              <a:solidFill>
                <a:srgbClr val="008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kumimoji="0" lang="en-US" altLang="zh-CN" b="1">
                <a:latin typeface="Times New Roman" panose="02020603050405020304" charset="0"/>
                <a:ea typeface="宋体" panose="02010600030101010101" pitchFamily="2" charset="-122"/>
              </a:rPr>
              <a:t> return 0;</a:t>
            </a:r>
            <a:endParaRPr kumimoji="0" lang="en-US" altLang="zh-CN" b="1">
              <a:latin typeface="Times New Roman" panose="02020603050405020304" charset="0"/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kumimoji="0" lang="en-US" altLang="zh-CN" b="1">
                <a:latin typeface="Times New Roman" panose="02020603050405020304" charset="0"/>
                <a:ea typeface="宋体" panose="02010600030101010101" pitchFamily="2" charset="-122"/>
              </a:rPr>
              <a:t>}</a:t>
            </a:r>
            <a:endParaRPr kumimoji="0" lang="en-US" altLang="zh-CN" b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 b="0">
                <a:solidFill>
                  <a:schemeClr val="tx1"/>
                </a:solidFill>
              </a:rPr>
              <a:t>C程序设计快速进阶大学教程</a:t>
            </a:r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68611" name="日期占位符 3"/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D9E4F395-98C8-C440-8720-B9691D2D2542}" type="datetime1">
              <a:rPr lang="zh-CN" altLang="en-US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6861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5DC7A2CB-E28E-2344-9A4F-3578CBBCB7BC}" type="slidenum">
              <a:rPr lang="en-US" altLang="zh-CN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6861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827088" y="981075"/>
            <a:ext cx="8077200" cy="453548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dirty="0">
                <a:solidFill>
                  <a:srgbClr val="000099"/>
                </a:solidFill>
                <a:latin typeface="Arial" panose="020B0604020202020204" pitchFamily="34" charset="0"/>
              </a:rPr>
              <a:t>2. </a:t>
            </a:r>
            <a:r>
              <a:rPr lang="zh-CN" altLang="en-US" sz="3600" dirty="0">
                <a:latin typeface="Arial" panose="020B0604020202020204" pitchFamily="34" charset="0"/>
              </a:rPr>
              <a:t>整数的格式化输出 </a:t>
            </a:r>
            <a:endParaRPr lang="zh-CN" altLang="en-US" sz="3600" dirty="0">
              <a:solidFill>
                <a:srgbClr val="000099"/>
              </a:solidFill>
              <a:latin typeface="Arial" panose="020B0604020202020204" pitchFamily="34" charset="0"/>
            </a:endParaRPr>
          </a:p>
          <a:p>
            <a:pPr algn="ctr" eaLnBrk="1" hangingPunct="1">
              <a:defRPr/>
            </a:pPr>
            <a:endParaRPr lang="zh-CN" altLang="en-US" dirty="0">
              <a:latin typeface="Arial" panose="020B0604020202020204" pitchFamily="34" charset="0"/>
            </a:endParaRPr>
          </a:p>
          <a:p>
            <a:pPr algn="ctr" eaLnBrk="1" hangingPunct="1">
              <a:defRPr/>
            </a:pPr>
            <a:r>
              <a:rPr lang="zh-CN" altLang="en-US" dirty="0">
                <a:latin typeface="Arial" panose="020B0604020202020204" pitchFamily="34" charset="0"/>
              </a:rPr>
              <a:t> </a:t>
            </a:r>
            <a:endParaRPr lang="zh-CN" altLang="en-US" sz="2800" dirty="0">
              <a:solidFill>
                <a:srgbClr val="CC3300"/>
              </a:solidFill>
              <a:latin typeface="Arial" panose="020B0604020202020204" pitchFamily="34" charset="0"/>
            </a:endParaRPr>
          </a:p>
          <a:p>
            <a:pPr eaLnBrk="1" hangingPunct="1">
              <a:buFont typeface="Wingdings" panose="05000000000000000000" charset="0"/>
              <a:buChar char="Ø"/>
              <a:defRPr/>
            </a:pP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输出最小宽度：</a:t>
            </a: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</a:rPr>
              <a:t>%</a:t>
            </a:r>
            <a:r>
              <a:rPr lang="en-US" altLang="zh-CN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nd</a:t>
            </a:r>
            <a:endParaRPr lang="en-US" altLang="zh-CN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</a:rPr>
              <a:t>      </a:t>
            </a:r>
            <a:r>
              <a:rPr lang="zh-CN" altLang="en-US" sz="2000" b="0" dirty="0">
                <a:solidFill>
                  <a:schemeClr val="tx1"/>
                </a:solidFill>
                <a:latin typeface="Arial" panose="020B0604020202020204" pitchFamily="34" charset="0"/>
              </a:rPr>
              <a:t>用以显示该小数的最小位数，若数据实际位数多于定义的宽度</a:t>
            </a:r>
            <a:r>
              <a:rPr lang="en-US" altLang="zh-CN" sz="2000" b="0" dirty="0">
                <a:solidFill>
                  <a:schemeClr val="tx1"/>
                </a:solidFill>
                <a:latin typeface="Arial" panose="020B0604020202020204" pitchFamily="34" charset="0"/>
              </a:rPr>
              <a:t>n</a:t>
            </a:r>
            <a:r>
              <a:rPr lang="zh-CN" altLang="en-US" sz="2000" b="0" dirty="0">
                <a:solidFill>
                  <a:schemeClr val="tx1"/>
                </a:solidFill>
                <a:latin typeface="Arial" panose="020B0604020202020204" pitchFamily="34" charset="0"/>
              </a:rPr>
              <a:t>，则按实际位数输出；若实际位数少于定义的宽度</a:t>
            </a:r>
            <a:r>
              <a:rPr lang="en-US" altLang="zh-CN" sz="2000" b="0" dirty="0">
                <a:solidFill>
                  <a:schemeClr val="tx1"/>
                </a:solidFill>
                <a:latin typeface="Arial" panose="020B0604020202020204" pitchFamily="34" charset="0"/>
              </a:rPr>
              <a:t>n</a:t>
            </a:r>
            <a:r>
              <a:rPr lang="zh-CN" altLang="en-US" sz="2000" b="0" dirty="0">
                <a:solidFill>
                  <a:schemeClr val="tx1"/>
                </a:solidFill>
                <a:latin typeface="Arial" panose="020B0604020202020204" pitchFamily="34" charset="0"/>
              </a:rPr>
              <a:t>则补以空格或</a:t>
            </a:r>
            <a:r>
              <a:rPr lang="en-US" altLang="zh-CN" sz="2000" b="0" dirty="0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  <a:r>
              <a:rPr lang="zh-CN" altLang="en-US" sz="2000" b="0" dirty="0">
                <a:solidFill>
                  <a:schemeClr val="tx1"/>
                </a:solidFill>
                <a:latin typeface="Arial" panose="020B0604020202020204" pitchFamily="34" charset="0"/>
              </a:rPr>
              <a:t>。</a:t>
            </a:r>
            <a:endParaRPr lang="zh-CN" altLang="en-US" sz="1800" b="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buFont typeface="Wingdings" panose="05000000000000000000" charset="0"/>
              <a:buChar char="Ø"/>
              <a:defRPr/>
            </a:pP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对齐方式：</a:t>
            </a: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</a:rPr>
              <a:t>%d</a:t>
            </a: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或％</a:t>
            </a: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</a:rPr>
              <a:t>-d</a:t>
            </a:r>
            <a:endParaRPr lang="en-US" altLang="zh-CN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altLang="zh-CN" sz="2800" b="0" dirty="0">
                <a:solidFill>
                  <a:schemeClr val="tx1"/>
                </a:solidFill>
                <a:latin typeface="Arial" panose="020B0604020202020204" pitchFamily="34" charset="0"/>
              </a:rPr>
              <a:t>     </a:t>
            </a:r>
            <a:r>
              <a:rPr lang="zh-CN" altLang="en-US" sz="2000" b="0" dirty="0">
                <a:solidFill>
                  <a:schemeClr val="tx1"/>
                </a:solidFill>
                <a:latin typeface="Arial" panose="020B0604020202020204" pitchFamily="34" charset="0"/>
              </a:rPr>
              <a:t>一般默认数据右对齐，若输出宽度前加负号，则设置为左对齐。</a:t>
            </a:r>
            <a:endParaRPr lang="zh-CN" altLang="en-US" sz="2000" b="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buFont typeface="Wingdings" panose="05000000000000000000" charset="0"/>
              <a:buChar char="Ø"/>
              <a:defRPr/>
            </a:pP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8614" name="Rectangle 4"/>
          <p:cNvSpPr>
            <a:spLocks noChangeArrowheads="1"/>
          </p:cNvSpPr>
          <p:nvPr/>
        </p:nvSpPr>
        <p:spPr bwMode="gray">
          <a:xfrm>
            <a:off x="395288" y="188913"/>
            <a:ext cx="827405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4000">
                <a:solidFill>
                  <a:srgbClr val="CC3300"/>
                </a:solidFill>
              </a:rPr>
              <a:t>5.3.2 </a:t>
            </a:r>
            <a:r>
              <a:rPr lang="zh-CN" altLang="en-US" sz="4000">
                <a:solidFill>
                  <a:srgbClr val="CC3300"/>
                </a:solidFill>
              </a:rPr>
              <a:t>格式化输出函数</a:t>
            </a:r>
            <a:endParaRPr lang="zh-CN" altLang="en-US" sz="4000">
              <a:solidFill>
                <a:srgbClr val="CC3300"/>
              </a:solidFill>
            </a:endParaRPr>
          </a:p>
        </p:txBody>
      </p:sp>
      <p:sp>
        <p:nvSpPr>
          <p:cNvPr id="68615" name="Rectangle 6"/>
          <p:cNvSpPr>
            <a:spLocks noChangeArrowheads="1"/>
          </p:cNvSpPr>
          <p:nvPr/>
        </p:nvSpPr>
        <p:spPr bwMode="auto">
          <a:xfrm>
            <a:off x="1619250" y="1844675"/>
            <a:ext cx="5986463" cy="614363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None/>
              <a:defRPr/>
            </a:pPr>
            <a:r>
              <a:rPr lang="en-US" altLang="zh-CN" sz="2800"/>
              <a:t>%[</a:t>
            </a:r>
            <a:r>
              <a:rPr lang="zh-CN" altLang="en-US" sz="2800"/>
              <a:t>对齐方式</a:t>
            </a:r>
            <a:r>
              <a:rPr lang="en-US" altLang="zh-CN" sz="2800"/>
              <a:t>][</a:t>
            </a:r>
            <a:r>
              <a:rPr lang="zh-CN" altLang="en-US" sz="2800"/>
              <a:t>输出最小宽度</a:t>
            </a:r>
            <a:r>
              <a:rPr lang="en-US" altLang="zh-CN" sz="2800"/>
              <a:t>]</a:t>
            </a:r>
            <a:r>
              <a:rPr lang="zh-CN" altLang="en-US" sz="2800"/>
              <a:t>整数类型</a:t>
            </a:r>
            <a:endParaRPr lang="zh-CN" altLang="en-US" sz="2800"/>
          </a:p>
        </p:txBody>
      </p:sp>
      <p:pic>
        <p:nvPicPr>
          <p:cNvPr id="120839" name="Picture 2" descr="D:\ppt\ppt模板\PPT动画素材之动画按钮--PPT素材，PPT背景，PPT图片.files\20071202210749655.gif">
            <a:hlinkClick r:id="rId1" action="ppaction://hlinksldjump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6381750"/>
            <a:ext cx="714376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 b="0">
                <a:solidFill>
                  <a:schemeClr val="tx1"/>
                </a:solidFill>
              </a:rPr>
              <a:t>C程序设计快速进阶大学教程</a:t>
            </a:r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69635" name="日期占位符 3"/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F9FD5B0E-BD11-DA45-97F2-A46C83C16300}" type="datetime1">
              <a:rPr lang="zh-CN" altLang="en-US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6963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612495E9-2FEF-EB4F-830E-218A414EBBFB}" type="slidenum">
              <a:rPr lang="en-US" altLang="zh-CN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827088" y="1052513"/>
            <a:ext cx="8077200" cy="6019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dirty="0">
                <a:solidFill>
                  <a:srgbClr val="000099"/>
                </a:solidFill>
                <a:latin typeface="Arial" panose="020B0604020202020204" pitchFamily="34" charset="0"/>
              </a:rPr>
              <a:t>2. </a:t>
            </a:r>
            <a:r>
              <a:rPr lang="zh-CN" altLang="en-US" sz="4000" dirty="0">
                <a:latin typeface="Arial" panose="020B0604020202020204" pitchFamily="34" charset="0"/>
              </a:rPr>
              <a:t>整数的格式化输出</a:t>
            </a:r>
            <a:r>
              <a:rPr lang="zh-CN" altLang="en-US" sz="3600" b="0" dirty="0">
                <a:solidFill>
                  <a:srgbClr val="000099"/>
                </a:solidFill>
                <a:latin typeface="Arial" panose="020B0604020202020204" pitchFamily="34" charset="0"/>
              </a:rPr>
              <a:t> </a:t>
            </a:r>
            <a:endParaRPr lang="zh-CN" altLang="en-US" sz="3600" b="0" dirty="0">
              <a:solidFill>
                <a:srgbClr val="000099"/>
              </a:solidFill>
              <a:latin typeface="Arial" panose="020B0604020202020204" pitchFamily="34" charset="0"/>
            </a:endParaRPr>
          </a:p>
          <a:p>
            <a:pPr eaLnBrk="1" hangingPunct="1">
              <a:buFont typeface="Wingdings" panose="05000000000000000000" charset="0"/>
              <a:buChar char="Ø"/>
              <a:defRPr/>
            </a:pP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charset="0"/>
              </a:rPr>
              <a:t>整数类型：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charset="0"/>
              </a:rPr>
              <a:t>%d 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charset="0"/>
              </a:rPr>
              <a:t>、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charset="0"/>
              </a:rPr>
              <a:t>%o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charset="0"/>
              </a:rPr>
              <a:t>、 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charset="0"/>
              </a:rPr>
              <a:t>%x/%X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charset="0"/>
              </a:rPr>
              <a:t>或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charset="0"/>
              </a:rPr>
              <a:t>%</a:t>
            </a:r>
            <a:r>
              <a:rPr lang="en-US" altLang="zh-CN" sz="2800" b="0" dirty="0" err="1">
                <a:solidFill>
                  <a:schemeClr val="tx1"/>
                </a:solidFill>
                <a:latin typeface="Times New Roman" panose="02020603050405020304" charset="0"/>
              </a:rPr>
              <a:t>ld</a:t>
            </a:r>
            <a:endParaRPr lang="en-US" altLang="zh-CN" sz="2800" b="0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pPr eaLnBrk="1" hangingPunct="1">
              <a:buFont typeface="Wingdings" panose="05000000000000000000" charset="0"/>
              <a:buChar char="Ð"/>
              <a:defRPr/>
            </a:pPr>
            <a:r>
              <a:rPr lang="en-US" altLang="zh-CN" sz="2800" b="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</a:rPr>
              <a:t>d</a:t>
            </a:r>
            <a:r>
              <a:rPr lang="zh-CN" altLang="en-US" sz="2400" b="0" dirty="0">
                <a:solidFill>
                  <a:schemeClr val="tx1"/>
                </a:solidFill>
                <a:latin typeface="Arial" panose="020B0604020202020204" pitchFamily="34" charset="0"/>
              </a:rPr>
              <a:t>格式符：输出十进制整数  </a:t>
            </a:r>
            <a:endParaRPr lang="zh-CN" altLang="en-US" sz="2400" b="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buFont typeface="Wingdings" panose="05000000000000000000" charset="0"/>
              <a:buChar char="Ð"/>
              <a:defRPr/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charset="0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</a:rPr>
              <a:t>o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charset="0"/>
              </a:rPr>
              <a:t>格式符：以八进制数形式输出无符号整数 </a:t>
            </a:r>
            <a:endParaRPr lang="zh-CN" altLang="en-US" sz="2400" b="0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pPr eaLnBrk="1" hangingPunct="1">
              <a:buFont typeface="Wingdings" panose="05000000000000000000" charset="0"/>
              <a:buChar char="Ð"/>
              <a:defRPr/>
            </a:pP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charset="0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</a:rPr>
              <a:t>x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charset="0"/>
              </a:rPr>
              <a:t>格式符：以十六进制数形式输出无符号整数 </a:t>
            </a:r>
            <a:endParaRPr lang="zh-CN" altLang="en-US" sz="2400" b="0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087492" name="Rectangle 4"/>
          <p:cNvSpPr>
            <a:spLocks noChangeArrowheads="1"/>
          </p:cNvSpPr>
          <p:nvPr/>
        </p:nvSpPr>
        <p:spPr bwMode="auto">
          <a:xfrm>
            <a:off x="1331913" y="4221163"/>
            <a:ext cx="6624637" cy="1382712"/>
          </a:xfrm>
          <a:prstGeom prst="rect">
            <a:avLst/>
          </a:prstGeom>
          <a:solidFill>
            <a:srgbClr val="CCFFFF"/>
          </a:solidFill>
          <a:ln w="9525">
            <a:solidFill>
              <a:srgbClr val="0000FF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BR" altLang="zh-CN" sz="2800" dirty="0">
                <a:latin typeface="Times New Roman" panose="02020603050405020304" charset="0"/>
              </a:rPr>
              <a:t>    </a:t>
            </a:r>
            <a:r>
              <a:rPr lang="pt-BR" altLang="zh-CN" sz="2800" dirty="0" err="1">
                <a:latin typeface="Times New Roman" panose="02020603050405020304" charset="0"/>
              </a:rPr>
              <a:t>int</a:t>
            </a:r>
            <a:r>
              <a:rPr lang="pt-BR" altLang="zh-CN" sz="2800" dirty="0">
                <a:latin typeface="Times New Roman" panose="02020603050405020304" charset="0"/>
              </a:rPr>
              <a:t> a = -1 , </a:t>
            </a:r>
            <a:r>
              <a:rPr lang="pt-BR" altLang="zh-CN" sz="2800" dirty="0" err="1">
                <a:latin typeface="Times New Roman" panose="02020603050405020304" charset="0"/>
              </a:rPr>
              <a:t>b</a:t>
            </a:r>
            <a:r>
              <a:rPr lang="pt-BR" altLang="zh-CN" sz="2800" dirty="0">
                <a:latin typeface="Times New Roman" panose="02020603050405020304" charset="0"/>
              </a:rPr>
              <a:t> = 10;</a:t>
            </a:r>
            <a:endParaRPr lang="pt-BR" altLang="zh-CN" sz="2800" dirty="0">
              <a:latin typeface="Times New Roman" panose="02020603050405020304" charset="0"/>
            </a:endParaRPr>
          </a:p>
          <a:p>
            <a:pPr>
              <a:defRPr/>
            </a:pPr>
            <a:r>
              <a:rPr lang="pt-BR" altLang="zh-CN" sz="2800" dirty="0">
                <a:latin typeface="Times New Roman" panose="02020603050405020304" charset="0"/>
              </a:rPr>
              <a:t>    </a:t>
            </a:r>
            <a:r>
              <a:rPr lang="pt-BR" altLang="zh-CN" sz="2800" dirty="0" err="1">
                <a:latin typeface="Times New Roman" panose="02020603050405020304" charset="0"/>
              </a:rPr>
              <a:t>printf</a:t>
            </a:r>
            <a:r>
              <a:rPr lang="pt-BR" altLang="zh-CN" sz="2800" dirty="0">
                <a:latin typeface="Times New Roman" panose="02020603050405020304" charset="0"/>
              </a:rPr>
              <a:t>("a = %</a:t>
            </a:r>
            <a:r>
              <a:rPr lang="pt-BR" altLang="zh-CN" sz="2800" dirty="0" err="1">
                <a:latin typeface="Times New Roman" panose="02020603050405020304" charset="0"/>
              </a:rPr>
              <a:t>d</a:t>
            </a:r>
            <a:r>
              <a:rPr lang="pt-BR" altLang="zh-CN" sz="2800" dirty="0">
                <a:latin typeface="Times New Roman" panose="02020603050405020304" charset="0"/>
              </a:rPr>
              <a:t>, %o, %</a:t>
            </a:r>
            <a:r>
              <a:rPr lang="pt-BR" altLang="zh-CN" sz="2800" dirty="0" err="1">
                <a:latin typeface="Times New Roman" panose="02020603050405020304" charset="0"/>
              </a:rPr>
              <a:t>x</a:t>
            </a:r>
            <a:r>
              <a:rPr lang="pt-BR" altLang="zh-CN" sz="2800" dirty="0">
                <a:latin typeface="Times New Roman" panose="02020603050405020304" charset="0"/>
              </a:rPr>
              <a:t>\</a:t>
            </a:r>
            <a:r>
              <a:rPr lang="pt-BR" altLang="zh-CN" sz="2800" dirty="0" err="1">
                <a:latin typeface="Times New Roman" panose="02020603050405020304" charset="0"/>
              </a:rPr>
              <a:t>n</a:t>
            </a:r>
            <a:r>
              <a:rPr lang="pt-BR" altLang="zh-CN" sz="2800" dirty="0">
                <a:latin typeface="Times New Roman" panose="02020603050405020304" charset="0"/>
              </a:rPr>
              <a:t>", a , a , a ); </a:t>
            </a:r>
            <a:endParaRPr lang="pt-BR" altLang="zh-CN" sz="2800" dirty="0">
              <a:latin typeface="Times New Roman" panose="02020603050405020304" charset="0"/>
            </a:endParaRPr>
          </a:p>
          <a:p>
            <a:pPr>
              <a:defRPr/>
            </a:pPr>
            <a:r>
              <a:rPr lang="pt-BR" altLang="zh-CN" sz="2800" dirty="0">
                <a:latin typeface="Times New Roman" panose="02020603050405020304" charset="0"/>
              </a:rPr>
              <a:t>    </a:t>
            </a:r>
            <a:r>
              <a:rPr lang="pt-BR" altLang="zh-CN" sz="2800" dirty="0" err="1">
                <a:latin typeface="Times New Roman" panose="02020603050405020304" charset="0"/>
              </a:rPr>
              <a:t>printf</a:t>
            </a:r>
            <a:r>
              <a:rPr lang="pt-BR" altLang="zh-CN" sz="2800" dirty="0">
                <a:latin typeface="Times New Roman" panose="02020603050405020304" charset="0"/>
              </a:rPr>
              <a:t>("</a:t>
            </a:r>
            <a:r>
              <a:rPr lang="pt-BR" altLang="zh-CN" sz="2800" dirty="0" err="1">
                <a:latin typeface="Times New Roman" panose="02020603050405020304" charset="0"/>
              </a:rPr>
              <a:t>b</a:t>
            </a:r>
            <a:r>
              <a:rPr lang="pt-BR" altLang="zh-CN" sz="2800" dirty="0">
                <a:latin typeface="Times New Roman" panose="02020603050405020304" charset="0"/>
              </a:rPr>
              <a:t> = %</a:t>
            </a:r>
            <a:r>
              <a:rPr lang="pt-BR" altLang="zh-CN" sz="2800" dirty="0" err="1">
                <a:latin typeface="Times New Roman" panose="02020603050405020304" charset="0"/>
              </a:rPr>
              <a:t>d</a:t>
            </a:r>
            <a:r>
              <a:rPr lang="pt-BR" altLang="zh-CN" sz="2800" dirty="0">
                <a:latin typeface="Times New Roman" panose="02020603050405020304" charset="0"/>
              </a:rPr>
              <a:t>, %o, %</a:t>
            </a:r>
            <a:r>
              <a:rPr lang="pt-BR" altLang="zh-CN" sz="2800" dirty="0" err="1">
                <a:latin typeface="Times New Roman" panose="02020603050405020304" charset="0"/>
              </a:rPr>
              <a:t>x</a:t>
            </a:r>
            <a:r>
              <a:rPr lang="pt-BR" altLang="zh-CN" sz="2800" dirty="0">
                <a:latin typeface="Times New Roman" panose="02020603050405020304" charset="0"/>
              </a:rPr>
              <a:t>\</a:t>
            </a:r>
            <a:r>
              <a:rPr lang="pt-BR" altLang="zh-CN" sz="2800" dirty="0" err="1">
                <a:latin typeface="Times New Roman" panose="02020603050405020304" charset="0"/>
              </a:rPr>
              <a:t>n</a:t>
            </a:r>
            <a:r>
              <a:rPr lang="pt-BR" altLang="zh-CN" sz="2800" dirty="0">
                <a:latin typeface="Times New Roman" panose="02020603050405020304" charset="0"/>
              </a:rPr>
              <a:t>", </a:t>
            </a:r>
            <a:r>
              <a:rPr lang="pt-BR" altLang="zh-CN" sz="2800" dirty="0" err="1">
                <a:latin typeface="Times New Roman" panose="02020603050405020304" charset="0"/>
              </a:rPr>
              <a:t>b</a:t>
            </a:r>
            <a:r>
              <a:rPr lang="pt-BR" altLang="zh-CN" sz="2800" dirty="0">
                <a:latin typeface="Times New Roman" panose="02020603050405020304" charset="0"/>
              </a:rPr>
              <a:t> , </a:t>
            </a:r>
            <a:r>
              <a:rPr lang="pt-BR" altLang="zh-CN" sz="2800" dirty="0" err="1">
                <a:latin typeface="Times New Roman" panose="02020603050405020304" charset="0"/>
              </a:rPr>
              <a:t>b</a:t>
            </a:r>
            <a:r>
              <a:rPr lang="pt-BR" altLang="zh-CN" sz="2800" dirty="0">
                <a:latin typeface="Times New Roman" panose="02020603050405020304" charset="0"/>
              </a:rPr>
              <a:t> ,</a:t>
            </a:r>
            <a:r>
              <a:rPr lang="pt-BR" altLang="zh-CN" sz="2800" dirty="0" err="1">
                <a:latin typeface="Times New Roman" panose="02020603050405020304" charset="0"/>
              </a:rPr>
              <a:t>b</a:t>
            </a:r>
            <a:r>
              <a:rPr lang="pt-BR" altLang="zh-CN" sz="2800" dirty="0">
                <a:latin typeface="Times New Roman" panose="02020603050405020304" charset="0"/>
              </a:rPr>
              <a:t> ); </a:t>
            </a:r>
            <a:endParaRPr lang="en-US" altLang="zh-CN" sz="2800" dirty="0">
              <a:latin typeface="Times New Roman" panose="02020603050405020304" charset="0"/>
            </a:endParaRPr>
          </a:p>
        </p:txBody>
      </p:sp>
      <p:sp>
        <p:nvSpPr>
          <p:cNvPr id="69639" name="Rectangle 5"/>
          <p:cNvSpPr>
            <a:spLocks noChangeArrowheads="1"/>
          </p:cNvSpPr>
          <p:nvPr/>
        </p:nvSpPr>
        <p:spPr bwMode="gray">
          <a:xfrm>
            <a:off x="395288" y="188913"/>
            <a:ext cx="827405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4000">
                <a:solidFill>
                  <a:srgbClr val="CC3300"/>
                </a:solidFill>
              </a:rPr>
              <a:t>5.3.2 </a:t>
            </a:r>
            <a:r>
              <a:rPr lang="zh-CN" altLang="en-US" sz="4000">
                <a:solidFill>
                  <a:srgbClr val="CC3300"/>
                </a:solidFill>
              </a:rPr>
              <a:t>格式化输出函数</a:t>
            </a:r>
            <a:endParaRPr lang="zh-CN" altLang="en-US" sz="4000">
              <a:solidFill>
                <a:srgbClr val="CC3300"/>
              </a:solidFill>
            </a:endParaRPr>
          </a:p>
        </p:txBody>
      </p:sp>
      <p:pic>
        <p:nvPicPr>
          <p:cNvPr id="122887" name="Picture 2" descr="D:\ppt\ppt模板\PPT动画素材之动画按钮--PPT素材，PPT背景，PPT图片.files\20071202210749655.gif">
            <a:hlinkClick r:id="rId1" action="ppaction://hlinksldjump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6381750"/>
            <a:ext cx="714376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874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74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87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87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87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749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 b="0">
                <a:solidFill>
                  <a:schemeClr val="tx1"/>
                </a:solidFill>
              </a:rPr>
              <a:t>C程序设计快速进阶大学教程</a:t>
            </a:r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71683" name="日期占位符 3"/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FE61B5F1-FF8D-DB45-A922-D1B6A43C8E57}" type="datetime1">
              <a:rPr lang="zh-CN" altLang="en-US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7168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57516EEE-15BF-B946-A9DA-60EC4FC85AB3}" type="slidenum">
              <a:rPr lang="en-US" altLang="zh-CN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71685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827088" y="1052513"/>
            <a:ext cx="8077200" cy="6019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dirty="0">
                <a:latin typeface="Arial" panose="020B0604020202020204" pitchFamily="34" charset="0"/>
              </a:rPr>
              <a:t>3. </a:t>
            </a:r>
            <a:r>
              <a:rPr lang="zh-CN" altLang="en-US" sz="4000" dirty="0">
                <a:latin typeface="Arial" panose="020B0604020202020204" pitchFamily="34" charset="0"/>
              </a:rPr>
              <a:t>实数的格式化输出</a:t>
            </a:r>
            <a:endParaRPr lang="zh-CN" altLang="en-US" sz="4000" dirty="0">
              <a:latin typeface="Arial" panose="020B0604020202020204" pitchFamily="34" charset="0"/>
            </a:endParaRPr>
          </a:p>
          <a:p>
            <a:pPr eaLnBrk="1" hangingPunct="1">
              <a:defRPr/>
            </a:pPr>
            <a:endParaRPr lang="zh-CN" altLang="en-US" sz="4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buFont typeface="Wingdings" panose="05000000000000000000" charset="0"/>
              <a:buChar char="Ø"/>
              <a:defRPr/>
            </a:pP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输出最小宽度：</a:t>
            </a: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</a:rPr>
              <a:t>%</a:t>
            </a:r>
            <a:r>
              <a:rPr lang="en-US" altLang="zh-CN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nf</a:t>
            </a:r>
            <a:endParaRPr lang="en-US" altLang="zh-CN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buFont typeface="Wingdings" panose="05000000000000000000" charset="0"/>
              <a:buChar char="Ð"/>
              <a:defRPr/>
            </a:pPr>
            <a:r>
              <a:rPr lang="zh-CN" altLang="en-US" sz="2400" b="0" dirty="0">
                <a:solidFill>
                  <a:schemeClr val="tx1"/>
                </a:solidFill>
                <a:latin typeface="Arial" panose="020B0604020202020204" pitchFamily="34" charset="0"/>
              </a:rPr>
              <a:t>用以显示该小数的最小位数</a:t>
            </a: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</a:rPr>
              <a:t>n</a:t>
            </a:r>
            <a:r>
              <a:rPr lang="zh-CN" altLang="en-US" sz="2400" b="0" dirty="0">
                <a:solidFill>
                  <a:schemeClr val="tx1"/>
                </a:solidFill>
                <a:latin typeface="Arial" panose="020B0604020202020204" pitchFamily="34" charset="0"/>
              </a:rPr>
              <a:t>，</a:t>
            </a:r>
            <a:endParaRPr lang="zh-CN" altLang="en-US" sz="2400" b="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zh-CN" altLang="en-US" sz="2400" b="0" dirty="0">
                <a:solidFill>
                  <a:schemeClr val="tx1"/>
                </a:solidFill>
                <a:latin typeface="Arial" panose="020B0604020202020204" pitchFamily="34" charset="0"/>
              </a:rPr>
              <a:t>      包括整数、小数点及小数部分的总位数。</a:t>
            </a:r>
            <a:endParaRPr lang="zh-CN" altLang="en-US" sz="2400" b="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buFont typeface="Wingdings" panose="05000000000000000000" charset="0"/>
              <a:buChar char="Ð"/>
              <a:defRPr/>
            </a:pPr>
            <a:r>
              <a:rPr lang="zh-CN" altLang="en-US" sz="2400" b="0" dirty="0">
                <a:solidFill>
                  <a:schemeClr val="tx1"/>
                </a:solidFill>
                <a:latin typeface="Arial" panose="020B0604020202020204" pitchFamily="34" charset="0"/>
              </a:rPr>
              <a:t> 一般默认数据右对齐，</a:t>
            </a:r>
            <a:endParaRPr lang="zh-CN" altLang="en-US" sz="2400" b="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zh-CN" altLang="en-US" sz="2400" b="0" dirty="0">
                <a:solidFill>
                  <a:schemeClr val="tx1"/>
                </a:solidFill>
                <a:latin typeface="Arial" panose="020B0604020202020204" pitchFamily="34" charset="0"/>
              </a:rPr>
              <a:t>       若输出宽度前加负号，则设置为左对齐。</a:t>
            </a:r>
            <a:endParaRPr lang="zh-CN" altLang="en-US" sz="2400" b="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defRPr/>
            </a:pP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1686" name="Rectangle 4"/>
          <p:cNvSpPr>
            <a:spLocks noChangeArrowheads="1"/>
          </p:cNvSpPr>
          <p:nvPr/>
        </p:nvSpPr>
        <p:spPr bwMode="gray">
          <a:xfrm>
            <a:off x="395288" y="188913"/>
            <a:ext cx="827405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4000">
                <a:solidFill>
                  <a:srgbClr val="CC3300"/>
                </a:solidFill>
              </a:rPr>
              <a:t>5.3.2 </a:t>
            </a:r>
            <a:r>
              <a:rPr lang="zh-CN" altLang="en-US" sz="4000">
                <a:solidFill>
                  <a:srgbClr val="CC3300"/>
                </a:solidFill>
              </a:rPr>
              <a:t>格式化输出函数</a:t>
            </a:r>
            <a:endParaRPr lang="zh-CN" altLang="en-US" sz="4000">
              <a:solidFill>
                <a:srgbClr val="CC3300"/>
              </a:solidFill>
            </a:endParaRPr>
          </a:p>
        </p:txBody>
      </p:sp>
      <p:sp>
        <p:nvSpPr>
          <p:cNvPr id="71687" name="Rectangle 6"/>
          <p:cNvSpPr>
            <a:spLocks noChangeArrowheads="1"/>
          </p:cNvSpPr>
          <p:nvPr/>
        </p:nvSpPr>
        <p:spPr bwMode="auto">
          <a:xfrm>
            <a:off x="1331913" y="1916113"/>
            <a:ext cx="5578475" cy="528637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None/>
              <a:defRPr/>
            </a:pPr>
            <a:r>
              <a:rPr lang="en-US" altLang="zh-CN" sz="2800">
                <a:latin typeface="Times New Roman" panose="02020603050405020304" charset="0"/>
              </a:rPr>
              <a:t> %[</a:t>
            </a:r>
            <a:r>
              <a:rPr lang="zh-CN" altLang="en-US" sz="2800">
                <a:latin typeface="Times New Roman" panose="02020603050405020304" charset="0"/>
              </a:rPr>
              <a:t>输出最小宽度</a:t>
            </a:r>
            <a:r>
              <a:rPr lang="en-US" altLang="zh-CN" sz="2800">
                <a:latin typeface="Times New Roman" panose="02020603050405020304" charset="0"/>
              </a:rPr>
              <a:t>] [.</a:t>
            </a:r>
            <a:r>
              <a:rPr lang="zh-CN" altLang="en-US" sz="2800">
                <a:latin typeface="Times New Roman" panose="02020603050405020304" charset="0"/>
              </a:rPr>
              <a:t>精度</a:t>
            </a:r>
            <a:r>
              <a:rPr lang="en-US" altLang="zh-CN" sz="2800">
                <a:latin typeface="Times New Roman" panose="02020603050405020304" charset="0"/>
              </a:rPr>
              <a:t>]</a:t>
            </a:r>
            <a:r>
              <a:rPr lang="zh-CN" altLang="en-US" sz="2800">
                <a:latin typeface="Times New Roman" panose="02020603050405020304" charset="0"/>
              </a:rPr>
              <a:t>实数类型</a:t>
            </a:r>
            <a:endParaRPr lang="zh-CN" altLang="en-US" sz="2800">
              <a:latin typeface="Times New Roman" panose="02020603050405020304" charset="0"/>
            </a:endParaRPr>
          </a:p>
        </p:txBody>
      </p:sp>
      <p:pic>
        <p:nvPicPr>
          <p:cNvPr id="124935" name="Picture 2" descr="D:\ppt\ppt模板\PPT动画素材之动画按钮--PPT素材，PPT背景，PPT图片.files\20071202210749655.gif">
            <a:hlinkClick r:id="rId1" action="ppaction://hlinksldjump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6381750"/>
            <a:ext cx="714376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 b="0">
                <a:solidFill>
                  <a:schemeClr val="tx1"/>
                </a:solidFill>
              </a:rPr>
              <a:t>C程序设计快速进阶大学教程</a:t>
            </a:r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72707" name="日期占位符 3"/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C549241F-D284-B34E-B66A-CFC76BCB7FFA}" type="datetime1">
              <a:rPr lang="zh-CN" altLang="en-US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7270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18E07FA5-06D4-AF42-BDC2-F64F0B68190A}" type="slidenum">
              <a:rPr lang="en-US" altLang="zh-CN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72709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827088" y="1052513"/>
            <a:ext cx="8077200" cy="6019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dirty="0">
                <a:latin typeface="Arial" panose="020B0604020202020204" pitchFamily="34" charset="0"/>
              </a:rPr>
              <a:t>3. </a:t>
            </a:r>
            <a:r>
              <a:rPr lang="zh-CN" altLang="en-US" sz="4000" dirty="0">
                <a:latin typeface="Arial" panose="020B0604020202020204" pitchFamily="34" charset="0"/>
              </a:rPr>
              <a:t>实数的格式化输出</a:t>
            </a:r>
            <a:endParaRPr lang="zh-CN" altLang="en-US" sz="4000" dirty="0">
              <a:latin typeface="Arial" panose="020B0604020202020204" pitchFamily="34" charset="0"/>
            </a:endParaRPr>
          </a:p>
          <a:p>
            <a:pPr eaLnBrk="1" hangingPunct="1">
              <a:defRPr/>
            </a:pPr>
            <a:endParaRPr lang="zh-CN" altLang="en-US" sz="4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buFont typeface="Wingdings" panose="05000000000000000000" charset="0"/>
              <a:buChar char="Ø"/>
              <a:defRPr/>
            </a:pP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精度：</a:t>
            </a: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</a:rPr>
              <a:t>%</a:t>
            </a:r>
            <a:r>
              <a:rPr lang="en-US" altLang="zh-CN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n.mf</a:t>
            </a:r>
            <a:endParaRPr lang="en-US" altLang="zh-CN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buFont typeface="Wingdings" panose="05000000000000000000" charset="0"/>
              <a:buChar char="Ð"/>
              <a:defRPr/>
            </a:pPr>
            <a:r>
              <a:rPr lang="zh-CN" altLang="en-US" sz="2400" b="0" dirty="0">
                <a:solidFill>
                  <a:schemeClr val="tx1"/>
                </a:solidFill>
                <a:latin typeface="Arial" panose="020B0604020202020204" pitchFamily="34" charset="0"/>
              </a:rPr>
              <a:t>显示小数点后的位数</a:t>
            </a: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</a:rPr>
              <a:t>m</a:t>
            </a:r>
            <a:r>
              <a:rPr lang="zh-CN" altLang="en-US" sz="2400" b="0" dirty="0">
                <a:solidFill>
                  <a:schemeClr val="tx1"/>
                </a:solidFill>
                <a:latin typeface="Arial" panose="020B0604020202020204" pitchFamily="34" charset="0"/>
              </a:rPr>
              <a:t>，以“</a:t>
            </a: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</a:rPr>
              <a:t>.”</a:t>
            </a:r>
            <a:r>
              <a:rPr lang="zh-CN" altLang="en-US" sz="2400" b="0" dirty="0">
                <a:solidFill>
                  <a:schemeClr val="tx1"/>
                </a:solidFill>
                <a:latin typeface="Arial" panose="020B0604020202020204" pitchFamily="34" charset="0"/>
              </a:rPr>
              <a:t>后跟十进制整数。</a:t>
            </a:r>
            <a:endParaRPr lang="zh-CN" altLang="en-US" sz="2400" b="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buFont typeface="Wingdings" panose="05000000000000000000" charset="0"/>
              <a:buChar char="Ð"/>
              <a:defRPr/>
            </a:pPr>
            <a:r>
              <a:rPr lang="zh-CN" altLang="en-US" sz="2400" b="0" dirty="0">
                <a:solidFill>
                  <a:schemeClr val="tx1"/>
                </a:solidFill>
                <a:latin typeface="Arial" panose="020B0604020202020204" pitchFamily="34" charset="0"/>
              </a:rPr>
              <a:t>若实际位数大于所定义的精度数，</a:t>
            </a:r>
            <a:endParaRPr lang="zh-CN" altLang="en-US" sz="2400" b="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zh-CN" altLang="en-US" sz="2400" b="0" dirty="0">
                <a:solidFill>
                  <a:schemeClr val="tx1"/>
                </a:solidFill>
                <a:latin typeface="Arial" panose="020B0604020202020204" pitchFamily="34" charset="0"/>
              </a:rPr>
              <a:t>       则按四舍五入截去超过的部分。</a:t>
            </a:r>
            <a:endParaRPr lang="zh-CN" altLang="en-US" sz="2400" b="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buFont typeface="Wingdings" panose="05000000000000000000" charset="0"/>
              <a:buChar char="Ð"/>
              <a:defRPr/>
            </a:pPr>
            <a:r>
              <a:rPr lang="zh-CN" altLang="en-US" sz="2400" b="0" dirty="0">
                <a:solidFill>
                  <a:schemeClr val="tx1"/>
                </a:solidFill>
                <a:latin typeface="Arial" panose="020B0604020202020204" pitchFamily="34" charset="0"/>
              </a:rPr>
              <a:t>一般实数默认输出为</a:t>
            </a:r>
            <a:r>
              <a:rPr lang="en-US" altLang="zh-CN" sz="2400" b="0" dirty="0">
                <a:solidFill>
                  <a:schemeClr val="tx1"/>
                </a:solidFill>
                <a:latin typeface="Arial" panose="020B0604020202020204" pitchFamily="34" charset="0"/>
              </a:rPr>
              <a:t>6</a:t>
            </a:r>
            <a:r>
              <a:rPr lang="zh-CN" altLang="en-US" sz="2400" b="0" dirty="0">
                <a:solidFill>
                  <a:schemeClr val="tx1"/>
                </a:solidFill>
                <a:latin typeface="Arial" panose="020B0604020202020204" pitchFamily="34" charset="0"/>
              </a:rPr>
              <a:t>位小数。</a:t>
            </a:r>
            <a:endParaRPr lang="zh-CN" altLang="en-US" sz="2400" b="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buFont typeface="Wingdings" panose="05000000000000000000" charset="0"/>
              <a:buChar char="Ð"/>
              <a:defRPr/>
            </a:pP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2710" name="Rectangle 3"/>
          <p:cNvSpPr>
            <a:spLocks noChangeArrowheads="1"/>
          </p:cNvSpPr>
          <p:nvPr/>
        </p:nvSpPr>
        <p:spPr bwMode="gray">
          <a:xfrm>
            <a:off x="395288" y="188913"/>
            <a:ext cx="827405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4000">
                <a:solidFill>
                  <a:srgbClr val="CC3300"/>
                </a:solidFill>
              </a:rPr>
              <a:t>5.3.2 </a:t>
            </a:r>
            <a:r>
              <a:rPr lang="zh-CN" altLang="en-US" sz="4000">
                <a:solidFill>
                  <a:srgbClr val="CC3300"/>
                </a:solidFill>
              </a:rPr>
              <a:t>格式化输出函数</a:t>
            </a:r>
            <a:endParaRPr lang="zh-CN" altLang="en-US" sz="4000">
              <a:solidFill>
                <a:srgbClr val="CC3300"/>
              </a:solidFill>
            </a:endParaRPr>
          </a:p>
        </p:txBody>
      </p:sp>
      <p:sp>
        <p:nvSpPr>
          <p:cNvPr id="72711" name="Rectangle 5"/>
          <p:cNvSpPr>
            <a:spLocks noChangeArrowheads="1"/>
          </p:cNvSpPr>
          <p:nvPr/>
        </p:nvSpPr>
        <p:spPr bwMode="auto">
          <a:xfrm>
            <a:off x="1331913" y="1916113"/>
            <a:ext cx="5578475" cy="528637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None/>
              <a:defRPr/>
            </a:pPr>
            <a:r>
              <a:rPr lang="en-US" altLang="zh-CN" sz="2800">
                <a:latin typeface="Times New Roman" panose="02020603050405020304" charset="0"/>
              </a:rPr>
              <a:t> %[</a:t>
            </a:r>
            <a:r>
              <a:rPr lang="zh-CN" altLang="en-US" sz="2800">
                <a:latin typeface="Times New Roman" panose="02020603050405020304" charset="0"/>
              </a:rPr>
              <a:t>输出最小宽度</a:t>
            </a:r>
            <a:r>
              <a:rPr lang="en-US" altLang="zh-CN" sz="2800">
                <a:latin typeface="Times New Roman" panose="02020603050405020304" charset="0"/>
              </a:rPr>
              <a:t>] [.</a:t>
            </a:r>
            <a:r>
              <a:rPr lang="zh-CN" altLang="en-US" sz="2800">
                <a:latin typeface="Times New Roman" panose="02020603050405020304" charset="0"/>
              </a:rPr>
              <a:t>精度</a:t>
            </a:r>
            <a:r>
              <a:rPr lang="en-US" altLang="zh-CN" sz="2800">
                <a:latin typeface="Times New Roman" panose="02020603050405020304" charset="0"/>
              </a:rPr>
              <a:t>]</a:t>
            </a:r>
            <a:r>
              <a:rPr lang="zh-CN" altLang="en-US" sz="2800">
                <a:latin typeface="Times New Roman" panose="02020603050405020304" charset="0"/>
              </a:rPr>
              <a:t>实数类型</a:t>
            </a:r>
            <a:endParaRPr lang="zh-CN" altLang="en-US" sz="2800">
              <a:latin typeface="Times New Roman" panose="02020603050405020304" charset="0"/>
            </a:endParaRPr>
          </a:p>
        </p:txBody>
      </p:sp>
      <p:sp>
        <p:nvSpPr>
          <p:cNvPr id="1114119" name="Rectangle 7"/>
          <p:cNvSpPr>
            <a:spLocks noChangeArrowheads="1"/>
          </p:cNvSpPr>
          <p:nvPr/>
        </p:nvSpPr>
        <p:spPr bwMode="auto">
          <a:xfrm>
            <a:off x="1331913" y="5013176"/>
            <a:ext cx="7058025" cy="955675"/>
          </a:xfrm>
          <a:prstGeom prst="rect">
            <a:avLst/>
          </a:prstGeom>
          <a:solidFill>
            <a:srgbClr val="CCFFFF"/>
          </a:solidFill>
          <a:ln w="9525">
            <a:solidFill>
              <a:schemeClr val="hlink"/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pt-BR" altLang="zh-CN" sz="2800">
                <a:latin typeface="Times New Roman" panose="02020603050405020304" charset="0"/>
              </a:rPr>
              <a:t>double d = 1234.56789 ;</a:t>
            </a:r>
            <a:endParaRPr lang="pt-BR" altLang="zh-CN" sz="2800">
              <a:latin typeface="Times New Roman" panose="02020603050405020304" charset="0"/>
            </a:endParaRPr>
          </a:p>
          <a:p>
            <a:pPr eaLnBrk="0" hangingPunct="0">
              <a:defRPr/>
            </a:pPr>
            <a:r>
              <a:rPr lang="pt-BR" altLang="zh-CN" sz="2800">
                <a:latin typeface="Times New Roman" panose="02020603050405020304" charset="0"/>
              </a:rPr>
              <a:t>printf("%f\n%10.2f\n%-10.2f\n", d, d, d);</a:t>
            </a:r>
            <a:endParaRPr lang="en-US" altLang="zh-CN" sz="2800">
              <a:latin typeface="Times New Roman" panose="02020603050405020304" charset="0"/>
            </a:endParaRPr>
          </a:p>
        </p:txBody>
      </p:sp>
      <p:pic>
        <p:nvPicPr>
          <p:cNvPr id="126984" name="Picture 2" descr="D:\ppt\ppt模板\PPT动画素材之动画按钮--PPT素材，PPT背景，PPT图片.files\20071202210749655.gif">
            <a:hlinkClick r:id="rId1" action="ppaction://hlinksldjump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6381750"/>
            <a:ext cx="714376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114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1141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114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114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14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14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41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 b="0">
                <a:solidFill>
                  <a:schemeClr val="tx1"/>
                </a:solidFill>
              </a:rPr>
              <a:t>C程序设计快速进阶大学教程</a:t>
            </a:r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25603" name="日期占位符 4"/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508DB6ED-AE69-664E-BF8D-1C36E9FE818B}" type="datetime1">
              <a:rPr lang="zh-CN" altLang="en-US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2560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F8D1E30F-3185-1740-99B6-7B8297F3E39C}" type="slidenum">
              <a:rPr lang="en-US" altLang="zh-CN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latin typeface="Arial" panose="020B0604020202020204" pitchFamily="34" charset="0"/>
              </a:rPr>
              <a:t>5.1 C </a:t>
            </a:r>
            <a:r>
              <a:rPr lang="zh-CN" altLang="en-US">
                <a:latin typeface="Arial" panose="020B0604020202020204" pitchFamily="34" charset="0"/>
              </a:rPr>
              <a:t>语言要素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765175"/>
            <a:ext cx="8208963" cy="5761038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charset="0"/>
              <a:buChar char="Ø"/>
              <a:defRPr/>
            </a:pPr>
            <a:r>
              <a:rPr lang="zh-CN" altLang="en-US" dirty="0">
                <a:latin typeface="Arial" panose="020B0604020202020204" pitchFamily="34" charset="0"/>
              </a:rPr>
              <a:t>关键字 </a:t>
            </a:r>
            <a:r>
              <a:rPr lang="en-US" altLang="zh-CN" dirty="0">
                <a:latin typeface="Times New Roman" panose="02020603050405020304" charset="0"/>
              </a:rPr>
              <a:t>keyword</a:t>
            </a:r>
            <a:endParaRPr lang="zh-CN" altLang="en-US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charset="0"/>
              </a:rPr>
              <a:t>（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charset="0"/>
              </a:rPr>
              <a:t>） 数据类型说明符（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</a:rPr>
              <a:t>12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charset="0"/>
              </a:rPr>
              <a:t>个）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charset="0"/>
              </a:rPr>
              <a:t>      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charset="0"/>
              </a:rPr>
              <a:t> 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fr-FR" sz="2800" dirty="0">
                <a:solidFill>
                  <a:schemeClr val="tx1"/>
                </a:solidFill>
                <a:latin typeface="Times New Roman" panose="02020603050405020304" charset="0"/>
              </a:rPr>
              <a:t>（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</a:rPr>
              <a:t>2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charset="0"/>
              </a:rPr>
              <a:t>） 流程控制说明符（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</a:rPr>
              <a:t>12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charset="0"/>
              </a:rPr>
              <a:t>个）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charset="0"/>
              </a:rPr>
              <a:t>      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charset="0"/>
              </a:rPr>
              <a:t> 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charset="0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charset="0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charset="0"/>
              </a:rPr>
              <a:t>） 存储类型说明符（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charset="0"/>
              </a:rPr>
              <a:t>4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charset="0"/>
              </a:rPr>
              <a:t>个）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charset="0"/>
              </a:rPr>
              <a:t>      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charset="0"/>
              </a:rPr>
              <a:t> 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charset="0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charset="0"/>
              </a:rPr>
              <a:t>4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charset="0"/>
              </a:rPr>
              <a:t>） 其他与新增关键字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pPr eaLnBrk="1" hangingPunct="1">
              <a:lnSpc>
                <a:spcPct val="120000"/>
              </a:lnSpc>
              <a:defRPr/>
            </a:pPr>
            <a:endParaRPr lang="en-US" altLang="zh-CN" sz="2400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pic>
        <p:nvPicPr>
          <p:cNvPr id="37894" name="Picture 2" descr="D:\ppt\ppt模板\PPT动画素材之动画按钮--PPT素材，PPT背景，PPT图片.files\20071202210749655.gif">
            <a:hlinkClick r:id="rId1" action="ppaction://hlinksldjump"/>
          </p:cNvPr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6513" y="6381750"/>
            <a:ext cx="714376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 b="0">
                <a:solidFill>
                  <a:schemeClr val="tx1"/>
                </a:solidFill>
              </a:rPr>
              <a:t>C程序设计快速进阶大学教程</a:t>
            </a:r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73731" name="日期占位符 3"/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A0A35B58-5F02-7049-91CD-D291DE6B7F53}" type="datetime1">
              <a:rPr lang="zh-CN" altLang="en-US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7373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50ABEFE2-8AEA-4D47-8B03-7FB8384022E4}" type="slidenum">
              <a:rPr lang="en-US" altLang="zh-CN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73733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827088" y="1052513"/>
            <a:ext cx="8077200" cy="6019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dirty="0">
                <a:latin typeface="Arial" panose="020B0604020202020204" pitchFamily="34" charset="0"/>
              </a:rPr>
              <a:t>3. </a:t>
            </a:r>
            <a:r>
              <a:rPr lang="zh-CN" altLang="en-US" sz="4000" dirty="0">
                <a:latin typeface="Arial" panose="020B0604020202020204" pitchFamily="34" charset="0"/>
              </a:rPr>
              <a:t>实数的格式化输出</a:t>
            </a:r>
            <a:endParaRPr lang="zh-CN" altLang="en-US" sz="4000" dirty="0">
              <a:latin typeface="Arial" panose="020B0604020202020204" pitchFamily="34" charset="0"/>
            </a:endParaRPr>
          </a:p>
          <a:p>
            <a:pPr eaLnBrk="1" hangingPunct="1">
              <a:defRPr/>
            </a:pP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buFont typeface="Wingdings" panose="05000000000000000000" charset="0"/>
              <a:buChar char="Ø"/>
              <a:defRPr/>
            </a:pPr>
            <a:r>
              <a:rPr lang="zh-CN" altLang="en-US" dirty="0">
                <a:latin typeface="Arial" panose="020B0604020202020204" pitchFamily="34" charset="0"/>
              </a:rPr>
              <a:t>实数类型</a:t>
            </a:r>
            <a:endParaRPr lang="zh-CN" altLang="en-US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pPr eaLnBrk="1" hangingPunct="1">
              <a:buFont typeface="Wingdings" panose="05000000000000000000" charset="0"/>
              <a:buChar char="Ð"/>
              <a:defRPr/>
            </a:pP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charset="0"/>
              </a:rPr>
              <a:t>%f —float/double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charset="0"/>
              </a:rPr>
              <a:t>表达式十进制小数形式</a:t>
            </a:r>
            <a:endParaRPr lang="zh-CN" altLang="en-US" sz="2400" b="0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pPr eaLnBrk="1" hangingPunct="1">
              <a:buFont typeface="Wingdings" panose="05000000000000000000" charset="0"/>
              <a:buChar char="Ð"/>
              <a:defRPr/>
            </a:pP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charset="0"/>
              </a:rPr>
              <a:t>%e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charset="0"/>
              </a:rPr>
              <a:t>或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charset="0"/>
              </a:rPr>
              <a:t>E—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charset="0"/>
              </a:rPr>
              <a:t>按科学计数法的形式输出。</a:t>
            </a:r>
            <a:endParaRPr lang="zh-CN" altLang="en-US" sz="2800" b="0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pPr eaLnBrk="1" hangingPunct="1">
              <a:defRPr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3734" name="Rectangle 3"/>
          <p:cNvSpPr>
            <a:spLocks noChangeArrowheads="1"/>
          </p:cNvSpPr>
          <p:nvPr/>
        </p:nvSpPr>
        <p:spPr bwMode="gray">
          <a:xfrm>
            <a:off x="395288" y="188913"/>
            <a:ext cx="827405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4000">
                <a:solidFill>
                  <a:srgbClr val="CC3300"/>
                </a:solidFill>
              </a:rPr>
              <a:t>5.3.2 </a:t>
            </a:r>
            <a:r>
              <a:rPr lang="zh-CN" altLang="en-US" sz="4000">
                <a:solidFill>
                  <a:srgbClr val="CC3300"/>
                </a:solidFill>
              </a:rPr>
              <a:t>格式化输出函数</a:t>
            </a:r>
            <a:endParaRPr lang="zh-CN" altLang="en-US" sz="4000">
              <a:solidFill>
                <a:srgbClr val="CC3300"/>
              </a:solidFill>
            </a:endParaRPr>
          </a:p>
        </p:txBody>
      </p:sp>
      <p:sp>
        <p:nvSpPr>
          <p:cNvPr id="73735" name="Rectangle 5"/>
          <p:cNvSpPr>
            <a:spLocks noChangeArrowheads="1"/>
          </p:cNvSpPr>
          <p:nvPr/>
        </p:nvSpPr>
        <p:spPr bwMode="auto">
          <a:xfrm>
            <a:off x="1331913" y="1700213"/>
            <a:ext cx="5578475" cy="528637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0000CC"/>
              </a:buClr>
              <a:buFont typeface="Wingdings" panose="05000000000000000000" charset="0"/>
              <a:buNone/>
              <a:defRPr/>
            </a:pPr>
            <a:r>
              <a:rPr lang="en-US" altLang="zh-CN" sz="2800">
                <a:latin typeface="Times New Roman" panose="02020603050405020304" charset="0"/>
              </a:rPr>
              <a:t> %[</a:t>
            </a:r>
            <a:r>
              <a:rPr lang="zh-CN" altLang="en-US" sz="2800">
                <a:latin typeface="Times New Roman" panose="02020603050405020304" charset="0"/>
              </a:rPr>
              <a:t>输出最小宽度</a:t>
            </a:r>
            <a:r>
              <a:rPr lang="en-US" altLang="zh-CN" sz="2800">
                <a:latin typeface="Times New Roman" panose="02020603050405020304" charset="0"/>
              </a:rPr>
              <a:t>] [.</a:t>
            </a:r>
            <a:r>
              <a:rPr lang="zh-CN" altLang="en-US" sz="2800">
                <a:latin typeface="Times New Roman" panose="02020603050405020304" charset="0"/>
              </a:rPr>
              <a:t>精度</a:t>
            </a:r>
            <a:r>
              <a:rPr lang="en-US" altLang="zh-CN" sz="2800">
                <a:latin typeface="Times New Roman" panose="02020603050405020304" charset="0"/>
              </a:rPr>
              <a:t>]</a:t>
            </a:r>
            <a:r>
              <a:rPr lang="zh-CN" altLang="en-US" sz="2800">
                <a:latin typeface="Times New Roman" panose="02020603050405020304" charset="0"/>
              </a:rPr>
              <a:t>实数类型</a:t>
            </a:r>
            <a:endParaRPr lang="zh-CN" altLang="en-US" sz="2800">
              <a:latin typeface="Times New Roman" panose="02020603050405020304" charset="0"/>
            </a:endParaRPr>
          </a:p>
        </p:txBody>
      </p:sp>
      <p:sp>
        <p:nvSpPr>
          <p:cNvPr id="1116166" name="Rectangle 6"/>
          <p:cNvSpPr>
            <a:spLocks noChangeArrowheads="1"/>
          </p:cNvSpPr>
          <p:nvPr/>
        </p:nvSpPr>
        <p:spPr bwMode="auto">
          <a:xfrm>
            <a:off x="1541463" y="4005064"/>
            <a:ext cx="5400675" cy="1809750"/>
          </a:xfrm>
          <a:prstGeom prst="rect">
            <a:avLst/>
          </a:prstGeom>
          <a:solidFill>
            <a:srgbClr val="CCFFCC"/>
          </a:solidFill>
          <a:ln w="9525">
            <a:solidFill>
              <a:srgbClr val="33CCCC"/>
            </a:solidFill>
            <a:miter lim="800000"/>
          </a:ln>
          <a:effectLst/>
        </p:spPr>
        <p:txBody>
          <a:bodyPr>
            <a:spAutoFit/>
          </a:bodyPr>
          <a:lstStyle/>
          <a:p>
            <a:pPr lvl="1" eaLnBrk="0" hangingPunct="0">
              <a:defRPr/>
            </a:pPr>
            <a:r>
              <a:rPr lang="en-US" altLang="zh-CN" sz="2800" dirty="0">
                <a:latin typeface="Times New Roman" panose="02020603050405020304" charset="0"/>
              </a:rPr>
              <a:t>f=.00000001f;</a:t>
            </a:r>
            <a:endParaRPr lang="en-US" altLang="zh-CN" sz="2800" dirty="0">
              <a:latin typeface="Times New Roman" panose="02020603050405020304" charset="0"/>
            </a:endParaRPr>
          </a:p>
          <a:p>
            <a:pPr lvl="1" eaLnBrk="0" hangingPunct="0">
              <a:defRPr/>
            </a:pPr>
            <a:r>
              <a:rPr lang="en-US" altLang="zh-CN" sz="2800" dirty="0">
                <a:latin typeface="Times New Roman" panose="02020603050405020304" charset="0"/>
              </a:rPr>
              <a:t>d = 1234.56789;</a:t>
            </a:r>
            <a:endParaRPr lang="en-US" altLang="zh-CN" sz="2800" dirty="0">
              <a:latin typeface="Times New Roman" panose="02020603050405020304" charset="0"/>
            </a:endParaRPr>
          </a:p>
          <a:p>
            <a:pPr lvl="1" eaLnBrk="0" hangingPunct="0">
              <a:defRPr/>
            </a:pPr>
            <a:r>
              <a:rPr lang="en-US" altLang="zh-CN" sz="2800" dirty="0" err="1">
                <a:latin typeface="Times New Roman" panose="02020603050405020304" charset="0"/>
              </a:rPr>
              <a:t>printf</a:t>
            </a:r>
            <a:r>
              <a:rPr lang="en-US" altLang="zh-CN" sz="2800" dirty="0">
                <a:latin typeface="Times New Roman" panose="02020603050405020304" charset="0"/>
              </a:rPr>
              <a:t>("%f  %e\</a:t>
            </a:r>
            <a:r>
              <a:rPr lang="en-US" altLang="zh-CN" sz="2800" dirty="0" err="1">
                <a:latin typeface="Times New Roman" panose="02020603050405020304" charset="0"/>
              </a:rPr>
              <a:t>n",f</a:t>
            </a:r>
            <a:r>
              <a:rPr lang="en-US" altLang="zh-CN" sz="2800" dirty="0">
                <a:latin typeface="Times New Roman" panose="02020603050405020304" charset="0"/>
              </a:rPr>
              <a:t>, f ); </a:t>
            </a:r>
            <a:endParaRPr lang="en-US" altLang="zh-CN" sz="2800" dirty="0">
              <a:latin typeface="Times New Roman" panose="02020603050405020304" charset="0"/>
            </a:endParaRPr>
          </a:p>
          <a:p>
            <a:pPr lvl="1" eaLnBrk="0" hangingPunct="0">
              <a:defRPr/>
            </a:pPr>
            <a:r>
              <a:rPr lang="en-US" altLang="zh-CN" sz="2800" dirty="0" err="1">
                <a:latin typeface="Times New Roman" panose="02020603050405020304" charset="0"/>
              </a:rPr>
              <a:t>printf</a:t>
            </a:r>
            <a:r>
              <a:rPr lang="en-US" altLang="zh-CN" sz="2800" dirty="0">
                <a:latin typeface="Times New Roman" panose="02020603050405020304" charset="0"/>
              </a:rPr>
              <a:t>("%e  %8.2e\n", d, d); </a:t>
            </a:r>
            <a:endParaRPr lang="en-US" altLang="zh-CN" sz="2800" dirty="0">
              <a:latin typeface="Times New Roman" panose="02020603050405020304" charset="0"/>
            </a:endParaRPr>
          </a:p>
        </p:txBody>
      </p:sp>
      <p:pic>
        <p:nvPicPr>
          <p:cNvPr id="129032" name="Picture 2" descr="D:\ppt\ppt模板\PPT动画素材之动画按钮--PPT素材，PPT背景，PPT图片.files\20071202210749655.gif">
            <a:hlinkClick r:id="rId1" action="ppaction://hlinksldjump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6381750"/>
            <a:ext cx="714376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116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1161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116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116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16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16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6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 b="0">
                <a:solidFill>
                  <a:schemeClr val="tx1"/>
                </a:solidFill>
              </a:rPr>
              <a:t>C程序设计快速进阶大学教程</a:t>
            </a:r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74755" name="日期占位符 3"/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ADB7933C-21C7-D241-BA44-E018203798FD}" type="datetime1">
              <a:rPr lang="zh-CN" altLang="en-US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7475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25F12921-BC23-4B42-883F-3FD735CBCF26}" type="slidenum">
              <a:rPr lang="en-US" altLang="zh-CN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74757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827088" y="1052513"/>
            <a:ext cx="8316912" cy="601980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altLang="zh-CN" dirty="0">
                <a:latin typeface="Arial" panose="020B0604020202020204" pitchFamily="34" charset="0"/>
              </a:rPr>
              <a:t>4. </a:t>
            </a:r>
            <a:r>
              <a:rPr lang="zh-CN" altLang="en-US" dirty="0">
                <a:latin typeface="Arial" panose="020B0604020202020204" pitchFamily="34" charset="0"/>
              </a:rPr>
              <a:t>提高输出的可读性</a:t>
            </a:r>
            <a:endParaRPr lang="zh-CN" altLang="en-US" dirty="0">
              <a:latin typeface="Arial" panose="020B0604020202020204" pitchFamily="34" charset="0"/>
            </a:endParaRPr>
          </a:p>
          <a:p>
            <a:pPr eaLnBrk="1" hangingPunct="1">
              <a:defRPr/>
            </a:pPr>
            <a:endParaRPr lang="zh-CN" altLang="pt-BR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buFont typeface="Wingdings" panose="05000000000000000000" charset="0"/>
              <a:buChar char="Ð"/>
              <a:defRPr/>
            </a:pPr>
            <a:r>
              <a:rPr lang="zh-CN" altLang="en-US" sz="2800" b="0" dirty="0">
                <a:solidFill>
                  <a:schemeClr val="tx1"/>
                </a:solidFill>
                <a:latin typeface="Arial" panose="020B0604020202020204" pitchFamily="34" charset="0"/>
              </a:rPr>
              <a:t>在数据之间插入相应的分隔符增加数据的间距，如空格和逗号；</a:t>
            </a:r>
            <a:endParaRPr lang="zh-CN" altLang="pt-BR" sz="2800" b="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buFont typeface="Wingdings" panose="05000000000000000000" charset="0"/>
              <a:buChar char="Ð"/>
              <a:defRPr/>
            </a:pPr>
            <a:r>
              <a:rPr lang="zh-CN" altLang="pt-BR" sz="2800" b="0" dirty="0">
                <a:solidFill>
                  <a:schemeClr val="tx1"/>
                </a:solidFill>
                <a:latin typeface="Arial" panose="020B0604020202020204" pitchFamily="34" charset="0"/>
              </a:rPr>
              <a:t>在输出的部分数据之间输出回车换行</a:t>
            </a:r>
            <a:r>
              <a:rPr lang="pt-BR" altLang="zh-CN" sz="2800" b="0" dirty="0">
                <a:solidFill>
                  <a:schemeClr val="tx1"/>
                </a:solidFill>
                <a:latin typeface="Arial" panose="020B0604020202020204" pitchFamily="34" charset="0"/>
              </a:rPr>
              <a:t>\</a:t>
            </a:r>
            <a:r>
              <a:rPr lang="pt-BR" altLang="zh-CN" sz="2800" b="0" dirty="0" err="1">
                <a:solidFill>
                  <a:schemeClr val="tx1"/>
                </a:solidFill>
                <a:latin typeface="Arial" panose="020B0604020202020204" pitchFamily="34" charset="0"/>
              </a:rPr>
              <a:t>n</a:t>
            </a:r>
            <a:r>
              <a:rPr lang="zh-CN" altLang="pt-BR" sz="2800" b="0" dirty="0">
                <a:solidFill>
                  <a:schemeClr val="tx1"/>
                </a:solidFill>
                <a:latin typeface="Arial" panose="020B0604020202020204" pitchFamily="34" charset="0"/>
              </a:rPr>
              <a:t>，</a:t>
            </a:r>
            <a:endParaRPr lang="zh-CN" altLang="pt-BR" sz="2800" b="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zh-CN" altLang="pt-BR" sz="2800" b="0" dirty="0">
                <a:solidFill>
                  <a:schemeClr val="tx1"/>
                </a:solidFill>
                <a:latin typeface="Arial" panose="020B0604020202020204" pitchFamily="34" charset="0"/>
              </a:rPr>
              <a:t>      分隔多个数据；</a:t>
            </a:r>
            <a:endParaRPr lang="zh-CN" altLang="pt-BR" sz="2800" b="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buFont typeface="Wingdings" panose="05000000000000000000" charset="0"/>
              <a:buChar char="Ð"/>
              <a:defRPr/>
            </a:pPr>
            <a:r>
              <a:rPr lang="zh-CN" altLang="pt-BR" sz="2800" b="0" dirty="0">
                <a:solidFill>
                  <a:schemeClr val="tx1"/>
                </a:solidFill>
                <a:latin typeface="Arial" panose="020B0604020202020204" pitchFamily="34" charset="0"/>
              </a:rPr>
              <a:t>设置数据的长度和精度，使多组数据对齐；</a:t>
            </a:r>
            <a:endParaRPr lang="zh-CN" altLang="pt-BR" sz="2800" b="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buFont typeface="Wingdings" panose="05000000000000000000" charset="0"/>
              <a:buChar char="Ð"/>
              <a:defRPr/>
            </a:pPr>
            <a:r>
              <a:rPr lang="zh-CN" altLang="pt-BR" sz="2800" b="0" dirty="0">
                <a:solidFill>
                  <a:schemeClr val="tx1"/>
                </a:solidFill>
                <a:latin typeface="Arial" panose="020B0604020202020204" pitchFamily="34" charset="0"/>
              </a:rPr>
              <a:t>在输出中给出变量名，明确数据的含义。</a:t>
            </a:r>
            <a:endParaRPr lang="zh-CN" altLang="pt-BR" sz="2800" b="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buFont typeface="Wingdings" panose="05000000000000000000" charset="0"/>
              <a:buChar char="Ð"/>
              <a:defRPr/>
            </a:pPr>
            <a:r>
              <a:rPr lang="zh-CN" altLang="pt-BR" sz="2800" b="0" dirty="0">
                <a:solidFill>
                  <a:schemeClr val="tx1"/>
                </a:solidFill>
                <a:latin typeface="Arial" panose="020B0604020202020204" pitchFamily="34" charset="0"/>
              </a:rPr>
              <a:t>在输出数据前输出字符串，用以显示提示信息。</a:t>
            </a:r>
            <a:endParaRPr lang="zh-CN" altLang="pt-BR" sz="2800" b="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defRPr/>
            </a:pPr>
            <a:endParaRPr lang="zh-CN" altLang="pt-BR" sz="28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4758" name="Rectangle 3"/>
          <p:cNvSpPr>
            <a:spLocks noChangeArrowheads="1"/>
          </p:cNvSpPr>
          <p:nvPr/>
        </p:nvSpPr>
        <p:spPr bwMode="gray">
          <a:xfrm>
            <a:off x="395288" y="981075"/>
            <a:ext cx="827405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4000" dirty="0">
              <a:solidFill>
                <a:srgbClr val="CC3300"/>
              </a:solidFill>
            </a:endParaRPr>
          </a:p>
        </p:txBody>
      </p:sp>
      <p:sp>
        <p:nvSpPr>
          <p:cNvPr id="747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5.3.2 </a:t>
            </a:r>
            <a:r>
              <a:rPr lang="zh-CN" altLang="en-US" dirty="0"/>
              <a:t>格式化输出函数</a:t>
            </a:r>
            <a:endParaRPr lang="zh-CN" dirty="0">
              <a:latin typeface="Arial" panose="020B0604020202020204" pitchFamily="34" charset="0"/>
            </a:endParaRPr>
          </a:p>
        </p:txBody>
      </p:sp>
      <p:pic>
        <p:nvPicPr>
          <p:cNvPr id="131079" name="Picture 2" descr="D:\ppt\ppt模板\PPT动画素材之动画按钮--PPT素材，PPT背景，PPT图片.files\20071202210749655.gif">
            <a:hlinkClick r:id="rId1" action="ppaction://hlinksldjump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6381750"/>
            <a:ext cx="714376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 b="0">
                <a:solidFill>
                  <a:schemeClr val="tx1"/>
                </a:solidFill>
              </a:rPr>
              <a:t>C程序设计快速进阶大学教程</a:t>
            </a:r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75779" name="日期占位符 3"/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DF8D6783-84F2-A845-B02D-714AEBACD8B2}" type="datetime1">
              <a:rPr lang="zh-CN" altLang="en-US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7578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DE572849-C2E2-EF40-9567-3D8E36933BAA}" type="slidenum">
              <a:rPr lang="en-US" altLang="zh-CN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75781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827088" y="1052513"/>
            <a:ext cx="8316912" cy="601980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altLang="zh-CN" sz="4000" dirty="0" err="1">
                <a:latin typeface="Times New Roman" panose="02020603050405020304" charset="0"/>
              </a:rPr>
              <a:t>scanf</a:t>
            </a:r>
            <a:r>
              <a:rPr lang="zh-CN" altLang="en-US" sz="4000" dirty="0">
                <a:latin typeface="Times New Roman" panose="02020603050405020304" charset="0"/>
              </a:rPr>
              <a:t>格式输入函数</a:t>
            </a:r>
            <a:endParaRPr lang="zh-CN" altLang="en-US" sz="2800" dirty="0">
              <a:latin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400" b="0" dirty="0">
                <a:solidFill>
                  <a:schemeClr val="tx1"/>
                </a:solidFill>
                <a:latin typeface="Arial" panose="020B0604020202020204" pitchFamily="34" charset="0"/>
              </a:rPr>
              <a:t>按用户指定的格式从键盘上输入数据，</a:t>
            </a:r>
            <a:endParaRPr lang="zh-CN" altLang="en-US" sz="2400" b="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zh-CN" altLang="en-US" sz="2400" b="0" dirty="0">
                <a:solidFill>
                  <a:schemeClr val="tx1"/>
                </a:solidFill>
                <a:latin typeface="Arial" panose="020B0604020202020204" pitchFamily="34" charset="0"/>
              </a:rPr>
              <a:t>将其值存储到相应的变量之中。</a:t>
            </a:r>
            <a:endParaRPr lang="zh-CN" altLang="en-US" sz="2800" b="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buFont typeface="Wingdings" panose="05000000000000000000" charset="0"/>
              <a:buChar char="Ø"/>
              <a:defRPr/>
            </a:pPr>
            <a:r>
              <a:rPr lang="en-US" altLang="zh-CN" sz="2800" dirty="0" err="1">
                <a:latin typeface="Arial" panose="020B0604020202020204" pitchFamily="34" charset="0"/>
              </a:rPr>
              <a:t>scanf</a:t>
            </a:r>
            <a:r>
              <a:rPr lang="zh-CN" altLang="en-US" sz="2800" dirty="0">
                <a:latin typeface="Arial" panose="020B0604020202020204" pitchFamily="34" charset="0"/>
              </a:rPr>
              <a:t>函数的一般形式：</a:t>
            </a:r>
            <a:endParaRPr lang="zh-CN" altLang="en-US" sz="2800" dirty="0">
              <a:latin typeface="Arial" panose="020B0604020202020204" pitchFamily="34" charset="0"/>
            </a:endParaRPr>
          </a:p>
          <a:p>
            <a:pPr eaLnBrk="1" hangingPunct="1">
              <a:buFont typeface="Wingdings" panose="05000000000000000000" charset="0"/>
              <a:buChar char="Ø"/>
              <a:defRPr/>
            </a:pPr>
            <a:endParaRPr lang="zh-CN" altLang="en-US" sz="2800" dirty="0">
              <a:latin typeface="Arial" panose="020B0604020202020204" pitchFamily="34" charset="0"/>
            </a:endParaRPr>
          </a:p>
          <a:p>
            <a:pPr eaLnBrk="1" hangingPunct="1">
              <a:buFont typeface="Wingdings" panose="05000000000000000000" charset="0"/>
              <a:buChar char="Ø"/>
              <a:defRPr/>
            </a:pPr>
            <a:endParaRPr lang="zh-CN" altLang="pt-BR" sz="2800" dirty="0">
              <a:latin typeface="Arial" panose="020B0604020202020204" pitchFamily="34" charset="0"/>
            </a:endParaRPr>
          </a:p>
          <a:p>
            <a:pPr eaLnBrk="1" hangingPunct="1">
              <a:buFont typeface="Wingdings" panose="05000000000000000000" charset="0"/>
              <a:buChar char="Ð"/>
              <a:defRPr/>
            </a:pP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格式控制 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</a:rPr>
              <a:t>—</a:t>
            </a:r>
            <a:r>
              <a:rPr lang="zh-CN" altLang="en-US" sz="2400" b="0" dirty="0">
                <a:solidFill>
                  <a:schemeClr val="tx1"/>
                </a:solidFill>
                <a:latin typeface="Arial" panose="020B0604020202020204" pitchFamily="34" charset="0"/>
              </a:rPr>
              <a:t>含义基本同</a:t>
            </a:r>
            <a:r>
              <a:rPr lang="en-US" altLang="zh-CN" sz="2400" b="0" dirty="0" err="1">
                <a:solidFill>
                  <a:schemeClr val="tx1"/>
                </a:solidFill>
                <a:latin typeface="Trebuchet MS" panose="020B0603020202020204" charset="0"/>
              </a:rPr>
              <a:t>printf</a:t>
            </a:r>
            <a:r>
              <a:rPr lang="zh-CN" altLang="en-US" sz="2400" b="0" dirty="0">
                <a:solidFill>
                  <a:schemeClr val="tx1"/>
                </a:solidFill>
                <a:latin typeface="Arial" panose="020B0604020202020204" pitchFamily="34" charset="0"/>
              </a:rPr>
              <a:t>函数；</a:t>
            </a:r>
            <a:endParaRPr lang="zh-CN" altLang="en-US" sz="2400" b="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buFont typeface="Wingdings" panose="05000000000000000000" charset="0"/>
              <a:buChar char="Ð"/>
              <a:defRPr/>
            </a:pP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地址表列 </a:t>
            </a: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</a:rPr>
              <a:t>—</a:t>
            </a:r>
            <a:r>
              <a:rPr lang="zh-CN" altLang="en-US" sz="2400" b="0" dirty="0">
                <a:solidFill>
                  <a:schemeClr val="tx1"/>
                </a:solidFill>
                <a:latin typeface="Arial" panose="020B0604020202020204" pitchFamily="34" charset="0"/>
              </a:rPr>
              <a:t>由若干个</a:t>
            </a:r>
            <a:r>
              <a:rPr lang="zh-CN" altLang="en-US" sz="2400" b="0" u="sng" dirty="0">
                <a:solidFill>
                  <a:schemeClr val="tx1"/>
                </a:solidFill>
                <a:latin typeface="Arial" panose="020B0604020202020204" pitchFamily="34" charset="0"/>
              </a:rPr>
              <a:t>地址</a:t>
            </a:r>
            <a:r>
              <a:rPr lang="zh-CN" altLang="en-US" sz="2400" b="0" dirty="0">
                <a:solidFill>
                  <a:schemeClr val="tx1"/>
                </a:solidFill>
                <a:latin typeface="Arial" panose="020B0604020202020204" pitchFamily="34" charset="0"/>
              </a:rPr>
              <a:t>组成的表列</a:t>
            </a:r>
            <a:endParaRPr lang="zh-CN" altLang="en-US" sz="2400" b="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buFont typeface="Wingdings" panose="05000000000000000000" charset="0"/>
              <a:buChar char="Ð"/>
              <a:defRPr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</a:rPr>
              <a:t> </a:t>
            </a:r>
            <a:r>
              <a:rPr lang="zh-CN" altLang="en-US" sz="2800" u="sng" dirty="0">
                <a:solidFill>
                  <a:srgbClr val="FF0000"/>
                </a:solidFill>
                <a:latin typeface="Times New Roman" panose="02020603050405020304" charset="0"/>
              </a:rPr>
              <a:t>必须保证两者的一一对应</a:t>
            </a:r>
            <a:endParaRPr lang="zh-CN" altLang="pt-BR" sz="2800" u="sng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>
              <a:defRPr/>
            </a:pPr>
            <a:endParaRPr lang="zh-CN" altLang="pt-BR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5782" name="Rectangle 3"/>
          <p:cNvSpPr>
            <a:spLocks noChangeArrowheads="1"/>
          </p:cNvSpPr>
          <p:nvPr/>
        </p:nvSpPr>
        <p:spPr bwMode="gray">
          <a:xfrm>
            <a:off x="395288" y="188913"/>
            <a:ext cx="827405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4000">
                <a:solidFill>
                  <a:srgbClr val="CC3300"/>
                </a:solidFill>
              </a:rPr>
              <a:t>5.3.3 </a:t>
            </a:r>
            <a:r>
              <a:rPr lang="zh-CN" altLang="en-US" sz="4000">
                <a:solidFill>
                  <a:srgbClr val="CC3300"/>
                </a:solidFill>
              </a:rPr>
              <a:t>格式化输入函数 </a:t>
            </a:r>
            <a:endParaRPr lang="zh-CN" altLang="en-US" sz="4000">
              <a:solidFill>
                <a:srgbClr val="CC3300"/>
              </a:solidFill>
            </a:endParaRPr>
          </a:p>
        </p:txBody>
      </p:sp>
      <p:sp>
        <p:nvSpPr>
          <p:cNvPr id="75783" name="Rectangle 5"/>
          <p:cNvSpPr>
            <a:spLocks noChangeArrowheads="1"/>
          </p:cNvSpPr>
          <p:nvPr/>
        </p:nvSpPr>
        <p:spPr bwMode="auto">
          <a:xfrm>
            <a:off x="1547813" y="3500438"/>
            <a:ext cx="4427537" cy="561975"/>
          </a:xfrm>
          <a:prstGeom prst="rect">
            <a:avLst/>
          </a:prstGeom>
          <a:solidFill>
            <a:srgbClr val="000080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charset="0"/>
              <a:buNone/>
              <a:defRPr/>
            </a:pPr>
            <a:r>
              <a:rPr lang="en-US" altLang="zh-CN" sz="2800">
                <a:solidFill>
                  <a:srgbClr val="FFFF66"/>
                </a:solidFill>
                <a:latin typeface="Times New Roman" panose="02020603050405020304" charset="0"/>
              </a:rPr>
              <a:t>scanf(</a:t>
            </a:r>
            <a:r>
              <a:rPr lang="zh-CN" altLang="en-US" sz="2800">
                <a:solidFill>
                  <a:srgbClr val="FFFF66"/>
                </a:solidFill>
                <a:latin typeface="Times New Roman" panose="02020603050405020304" charset="0"/>
              </a:rPr>
              <a:t>格式控制，地址表列</a:t>
            </a:r>
            <a:r>
              <a:rPr lang="en-US" altLang="zh-CN" sz="2800">
                <a:solidFill>
                  <a:srgbClr val="FFFF66"/>
                </a:solidFill>
                <a:latin typeface="Times New Roman" panose="02020603050405020304" charset="0"/>
              </a:rPr>
              <a:t>)</a:t>
            </a:r>
            <a:endParaRPr lang="en-US" altLang="zh-CN" sz="2800">
              <a:solidFill>
                <a:srgbClr val="FFFF66"/>
              </a:solidFill>
              <a:latin typeface="Times New Roman" panose="02020603050405020304" charset="0"/>
            </a:endParaRPr>
          </a:p>
        </p:txBody>
      </p:sp>
      <p:grpSp>
        <p:nvGrpSpPr>
          <p:cNvPr id="1120262" name="Group 6"/>
          <p:cNvGrpSpPr/>
          <p:nvPr/>
        </p:nvGrpSpPr>
        <p:grpSpPr bwMode="auto">
          <a:xfrm>
            <a:off x="6732588" y="1557338"/>
            <a:ext cx="2266950" cy="1700212"/>
            <a:chOff x="3560" y="2387"/>
            <a:chExt cx="1905" cy="1315"/>
          </a:xfrm>
        </p:grpSpPr>
        <p:sp>
          <p:nvSpPr>
            <p:cNvPr id="75786" name="Rectangle 7"/>
            <p:cNvSpPr>
              <a:spLocks noChangeArrowheads="1"/>
            </p:cNvSpPr>
            <p:nvPr/>
          </p:nvSpPr>
          <p:spPr bwMode="auto">
            <a:xfrm>
              <a:off x="3560" y="2387"/>
              <a:ext cx="1905" cy="131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99"/>
              </a:solidFill>
              <a:miter lim="800000"/>
            </a:ln>
            <a:effectLst>
              <a:outerShdw blurRad="63500" dist="107763" dir="18900000" algn="ctr" rotWithShape="0">
                <a:schemeClr val="bg2">
                  <a:alpha val="74998"/>
                </a:schemeClr>
              </a:outerShdw>
            </a:effectLst>
          </p:spPr>
          <p:txBody>
            <a:bodyPr/>
            <a:lstStyle/>
            <a:p>
              <a:pPr marL="609600" indent="-609600" algn="ctr">
                <a:spcBef>
                  <a:spcPct val="20000"/>
                </a:spcBef>
                <a:buClr>
                  <a:srgbClr val="0000CC"/>
                </a:buClr>
                <a:buFont typeface="Wingdings" panose="05000000000000000000" charset="0"/>
                <a:buNone/>
                <a:defRPr/>
              </a:pPr>
              <a:endParaRPr lang="en-US" altLang="zh-CN">
                <a:solidFill>
                  <a:srgbClr val="0000CC"/>
                </a:solidFill>
                <a:latin typeface="宋体" panose="02010600030101010101" pitchFamily="2" charset="-122"/>
              </a:endParaRPr>
            </a:p>
            <a:p>
              <a:pPr marL="609600" indent="-609600" algn="ctr">
                <a:spcBef>
                  <a:spcPct val="20000"/>
                </a:spcBef>
                <a:buClr>
                  <a:srgbClr val="0000CC"/>
                </a:buClr>
                <a:buFont typeface="Wingdings" panose="05000000000000000000" charset="0"/>
                <a:buNone/>
                <a:defRPr/>
              </a:pPr>
              <a:endParaRPr lang="en-US" altLang="zh-CN">
                <a:solidFill>
                  <a:srgbClr val="0000CC"/>
                </a:solidFill>
                <a:latin typeface="宋体" panose="02010600030101010101" pitchFamily="2" charset="-122"/>
              </a:endParaRPr>
            </a:p>
            <a:p>
              <a:pPr marL="609600" indent="-609600" algn="ctr">
                <a:spcBef>
                  <a:spcPct val="20000"/>
                </a:spcBef>
                <a:buClr>
                  <a:srgbClr val="0000CC"/>
                </a:buClr>
                <a:buFont typeface="Wingdings" panose="05000000000000000000" charset="0"/>
                <a:buNone/>
                <a:defRPr/>
              </a:pPr>
              <a:endParaRPr lang="en-US" altLang="zh-CN">
                <a:solidFill>
                  <a:srgbClr val="0000CC"/>
                </a:solidFill>
                <a:latin typeface="宋体" panose="02010600030101010101" pitchFamily="2" charset="-122"/>
              </a:endParaRPr>
            </a:p>
            <a:p>
              <a:pPr marL="609600" indent="-609600" algn="ctr">
                <a:spcBef>
                  <a:spcPct val="20000"/>
                </a:spcBef>
                <a:buClr>
                  <a:srgbClr val="0000CC"/>
                </a:buClr>
                <a:buFont typeface="Wingdings" panose="05000000000000000000" charset="0"/>
                <a:buNone/>
                <a:defRPr/>
              </a:pPr>
              <a:endParaRPr lang="en-US" altLang="zh-CN">
                <a:solidFill>
                  <a:srgbClr val="0000CC"/>
                </a:solidFill>
                <a:latin typeface="宋体" panose="02010600030101010101" pitchFamily="2" charset="-122"/>
              </a:endParaRPr>
            </a:p>
            <a:p>
              <a:pPr marL="609600" indent="-609600" algn="ctr">
                <a:spcBef>
                  <a:spcPct val="20000"/>
                </a:spcBef>
                <a:buClr>
                  <a:srgbClr val="0000CC"/>
                </a:buClr>
                <a:buFont typeface="Wingdings" panose="05000000000000000000" charset="0"/>
                <a:buNone/>
                <a:defRPr/>
              </a:pPr>
              <a:endParaRPr lang="en-US" altLang="zh-CN">
                <a:solidFill>
                  <a:srgbClr val="0000CC"/>
                </a:solidFill>
                <a:latin typeface="宋体" panose="02010600030101010101" pitchFamily="2" charset="-122"/>
              </a:endParaRPr>
            </a:p>
            <a:p>
              <a:pPr marL="609600" indent="-609600" algn="ctr">
                <a:spcBef>
                  <a:spcPct val="20000"/>
                </a:spcBef>
                <a:buClr>
                  <a:srgbClr val="0000CC"/>
                </a:buClr>
                <a:buFont typeface="Wingdings" panose="05000000000000000000" charset="0"/>
                <a:buNone/>
                <a:defRPr/>
              </a:pPr>
              <a:endParaRPr lang="en-US" altLang="zh-CN">
                <a:solidFill>
                  <a:srgbClr val="0000CC"/>
                </a:solidFill>
                <a:latin typeface="宋体" panose="02010600030101010101" pitchFamily="2" charset="-122"/>
              </a:endParaRPr>
            </a:p>
            <a:p>
              <a:pPr marL="609600" indent="-609600" algn="ctr">
                <a:spcBef>
                  <a:spcPct val="20000"/>
                </a:spcBef>
                <a:buClr>
                  <a:srgbClr val="0000CC"/>
                </a:buClr>
                <a:buFont typeface="Wingdings" panose="05000000000000000000" charset="0"/>
                <a:buNone/>
                <a:defRPr/>
              </a:pPr>
              <a:endParaRPr lang="en-US" altLang="zh-CN">
                <a:solidFill>
                  <a:srgbClr val="0000CC"/>
                </a:solidFill>
                <a:latin typeface="宋体" panose="02010600030101010101" pitchFamily="2" charset="-122"/>
              </a:endParaRPr>
            </a:p>
            <a:p>
              <a:pPr marL="609600" indent="-609600" algn="ctr">
                <a:spcBef>
                  <a:spcPct val="20000"/>
                </a:spcBef>
                <a:buClr>
                  <a:srgbClr val="0000CC"/>
                </a:buClr>
                <a:buFont typeface="Wingdings" panose="05000000000000000000" charset="0"/>
                <a:buNone/>
                <a:defRPr/>
              </a:pPr>
              <a:endParaRPr lang="en-US" altLang="zh-CN">
                <a:solidFill>
                  <a:srgbClr val="0000CC"/>
                </a:solidFill>
                <a:latin typeface="宋体" panose="02010600030101010101" pitchFamily="2" charset="-122"/>
              </a:endParaRPr>
            </a:p>
            <a:p>
              <a:pPr marL="609600" indent="-609600" algn="ctr">
                <a:spcBef>
                  <a:spcPct val="20000"/>
                </a:spcBef>
                <a:buClr>
                  <a:srgbClr val="0000CC"/>
                </a:buClr>
                <a:buFont typeface="Wingdings" panose="05000000000000000000" charset="0"/>
                <a:buNone/>
                <a:defRPr/>
              </a:pPr>
              <a:endParaRPr lang="en-US" altLang="zh-CN">
                <a:solidFill>
                  <a:srgbClr val="0000CC"/>
                </a:solidFill>
                <a:latin typeface="宋体" panose="02010600030101010101" pitchFamily="2" charset="-122"/>
              </a:endParaRPr>
            </a:p>
            <a:p>
              <a:pPr marL="609600" indent="-609600" algn="ctr">
                <a:spcBef>
                  <a:spcPct val="20000"/>
                </a:spcBef>
                <a:buClr>
                  <a:srgbClr val="0000CC"/>
                </a:buClr>
                <a:buFont typeface="Wingdings" panose="05000000000000000000" charset="0"/>
                <a:buNone/>
                <a:defRPr/>
              </a:pPr>
              <a:endParaRPr lang="en-US" altLang="zh-CN">
                <a:solidFill>
                  <a:srgbClr val="0000CC"/>
                </a:solidFill>
                <a:latin typeface="宋体" panose="02010600030101010101" pitchFamily="2" charset="-122"/>
              </a:endParaRPr>
            </a:p>
          </p:txBody>
        </p:sp>
        <p:pic>
          <p:nvPicPr>
            <p:cNvPr id="133130" name="Picture 8" descr="c1"/>
            <p:cNvPicPr>
              <a:picLocks noChangeAspect="1" noChangeArrowheads="1"/>
            </p:cNvPicPr>
            <p:nvPr/>
          </p:nvPicPr>
          <p:blipFill>
            <a:blip r:embed="rId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7" y="2478"/>
              <a:ext cx="1452" cy="113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3128" name="Picture 2" descr="D:\ppt\ppt模板\PPT动画素材之动画按钮--PPT素材，PPT背景，PPT图片.files\20071202210749655.gif">
            <a:hlinkClick r:id="rId2" action="ppaction://hlinksldjump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6381750"/>
            <a:ext cx="714376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2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 b="0">
                <a:solidFill>
                  <a:schemeClr val="tx1"/>
                </a:solidFill>
              </a:rPr>
              <a:t>C程序设计快速进阶大学教程</a:t>
            </a:r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76803" name="日期占位符 3"/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B2CCC7DF-B5E3-1643-AFA0-019B58562E52}" type="datetime1">
              <a:rPr lang="zh-CN" altLang="en-US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7680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98C7DEA1-5B60-7743-97EB-55E8ED6C5848}" type="slidenum">
              <a:rPr lang="en-US" altLang="zh-CN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76805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827088" y="1052513"/>
            <a:ext cx="8316912" cy="601980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altLang="zh-CN" sz="4000" dirty="0" err="1">
                <a:latin typeface="Times New Roman" panose="02020603050405020304" charset="0"/>
              </a:rPr>
              <a:t>scanf</a:t>
            </a:r>
            <a:r>
              <a:rPr lang="zh-CN" altLang="en-US" sz="4000" dirty="0">
                <a:latin typeface="Times New Roman" panose="02020603050405020304" charset="0"/>
              </a:rPr>
              <a:t>格式输入函数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buFont typeface="Wingdings" panose="05000000000000000000" charset="0"/>
              <a:buChar char="Ø"/>
              <a:defRPr/>
            </a:pP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若需要连续输入</a:t>
            </a:r>
            <a:r>
              <a:rPr lang="zh-CN" altLang="en-US" sz="2800" u="sng" dirty="0">
                <a:solidFill>
                  <a:srgbClr val="FF0000"/>
                </a:solidFill>
                <a:latin typeface="Arial" panose="020B0604020202020204" pitchFamily="34" charset="0"/>
              </a:rPr>
              <a:t>多个数值型数据（非字符）</a:t>
            </a: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，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      一般用空格、回车符或制表符分隔数据。</a:t>
            </a:r>
            <a:endParaRPr lang="en-US" altLang="zh-CN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defRPr/>
            </a:pP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buFont typeface="Wingdings" panose="05000000000000000000" charset="0"/>
              <a:buChar char="Ø"/>
              <a:defRPr/>
            </a:pP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可以在格式控制字符串中指定的特殊分隔符。</a:t>
            </a:r>
            <a:r>
              <a:rPr lang="zh-CN" altLang="en-US" dirty="0">
                <a:latin typeface="Arial" panose="020B0604020202020204" pitchFamily="34" charset="0"/>
              </a:rPr>
              <a:t>  </a:t>
            </a:r>
            <a:endParaRPr lang="zh-CN" altLang="pt-BR" dirty="0">
              <a:latin typeface="Arial" panose="020B0604020202020204" pitchFamily="34" charset="0"/>
            </a:endParaRPr>
          </a:p>
        </p:txBody>
      </p:sp>
      <p:sp>
        <p:nvSpPr>
          <p:cNvPr id="76806" name="Rectangle 3"/>
          <p:cNvSpPr>
            <a:spLocks noChangeArrowheads="1"/>
          </p:cNvSpPr>
          <p:nvPr/>
        </p:nvSpPr>
        <p:spPr bwMode="gray">
          <a:xfrm>
            <a:off x="395288" y="188913"/>
            <a:ext cx="827405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4000">
                <a:solidFill>
                  <a:srgbClr val="CC3300"/>
                </a:solidFill>
              </a:rPr>
              <a:t>5.3.3 </a:t>
            </a:r>
            <a:r>
              <a:rPr lang="zh-CN" altLang="en-US" sz="4000">
                <a:solidFill>
                  <a:srgbClr val="CC3300"/>
                </a:solidFill>
              </a:rPr>
              <a:t>格式化输入函数 </a:t>
            </a:r>
            <a:endParaRPr lang="zh-CN" altLang="en-US" sz="4000">
              <a:solidFill>
                <a:srgbClr val="CC3300"/>
              </a:solidFill>
            </a:endParaRPr>
          </a:p>
        </p:txBody>
      </p:sp>
      <p:sp>
        <p:nvSpPr>
          <p:cNvPr id="1122312" name="Rectangle 8"/>
          <p:cNvSpPr>
            <a:spLocks noChangeArrowheads="1"/>
          </p:cNvSpPr>
          <p:nvPr/>
        </p:nvSpPr>
        <p:spPr bwMode="auto">
          <a:xfrm>
            <a:off x="1691680" y="4005263"/>
            <a:ext cx="6839545" cy="1270000"/>
          </a:xfrm>
          <a:prstGeom prst="rect">
            <a:avLst/>
          </a:prstGeom>
          <a:solidFill>
            <a:srgbClr val="FFFFFF"/>
          </a:solidFill>
          <a:ln w="9525">
            <a:solidFill>
              <a:srgbClr val="FF6600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kumimoji="1" lang="en-US" altLang="zh-CN" sz="2400" dirty="0">
                <a:latin typeface="Times New Roman" panose="02020603050405020304" charset="0"/>
              </a:rPr>
              <a:t>     </a:t>
            </a:r>
            <a:r>
              <a:rPr kumimoji="1" lang="en-US" altLang="zh-CN" sz="2400" dirty="0" err="1">
                <a:latin typeface="Times New Roman" panose="02020603050405020304" charset="0"/>
              </a:rPr>
              <a:t>scanf</a:t>
            </a:r>
            <a:r>
              <a:rPr kumimoji="1" lang="en-US" altLang="zh-CN" sz="2400" dirty="0">
                <a:latin typeface="Times New Roman" panose="02020603050405020304" charset="0"/>
              </a:rPr>
              <a:t> ( "%d %c"</a:t>
            </a:r>
            <a:r>
              <a:rPr kumimoji="1" lang="zh-CN" altLang="en-US" sz="2400" dirty="0">
                <a:latin typeface="Times New Roman" panose="02020603050405020304" charset="0"/>
              </a:rPr>
              <a:t>，</a:t>
            </a:r>
            <a:r>
              <a:rPr kumimoji="1" lang="en-US" altLang="zh-CN" sz="2400" dirty="0">
                <a:latin typeface="Times New Roman" panose="02020603050405020304" charset="0"/>
              </a:rPr>
              <a:t>&amp;</a:t>
            </a:r>
            <a:r>
              <a:rPr kumimoji="1" lang="en-US" altLang="zh-CN" sz="2400" dirty="0" err="1">
                <a:latin typeface="Times New Roman" panose="02020603050405020304" charset="0"/>
              </a:rPr>
              <a:t>i</a:t>
            </a:r>
            <a:r>
              <a:rPr kumimoji="1" lang="zh-CN" altLang="en-US" sz="2400" dirty="0">
                <a:latin typeface="Times New Roman" panose="02020603050405020304" charset="0"/>
              </a:rPr>
              <a:t>， </a:t>
            </a:r>
            <a:r>
              <a:rPr kumimoji="1" lang="en-US" altLang="zh-CN" sz="2400" dirty="0">
                <a:latin typeface="Times New Roman" panose="02020603050405020304" charset="0"/>
              </a:rPr>
              <a:t>&amp;c )</a:t>
            </a:r>
            <a:r>
              <a:rPr kumimoji="1" lang="zh-CN" altLang="en-US" sz="2400" dirty="0">
                <a:latin typeface="Times New Roman" panose="02020603050405020304" charset="0"/>
              </a:rPr>
              <a:t>；</a:t>
            </a:r>
            <a:endParaRPr kumimoji="1" lang="zh-CN" altLang="en-US" sz="2400" dirty="0">
              <a:latin typeface="Times New Roman" panose="02020603050405020304" charset="0"/>
            </a:endParaRPr>
          </a:p>
          <a:p>
            <a:pPr>
              <a:lnSpc>
                <a:spcPct val="110000"/>
              </a:lnSpc>
              <a:defRPr/>
            </a:pPr>
            <a:r>
              <a:rPr kumimoji="1" lang="zh-CN" altLang="en-US" sz="2400" dirty="0">
                <a:latin typeface="Times New Roman" panose="02020603050405020304" charset="0"/>
              </a:rPr>
              <a:t>    </a:t>
            </a:r>
            <a:r>
              <a:rPr kumimoji="1" lang="en-US" altLang="zh-CN" sz="2400" dirty="0" err="1">
                <a:latin typeface="Times New Roman" panose="02020603050405020304" charset="0"/>
              </a:rPr>
              <a:t>scanf</a:t>
            </a:r>
            <a:r>
              <a:rPr kumimoji="1" lang="en-US" altLang="zh-CN" sz="2400" b="0" dirty="0">
                <a:latin typeface="Times New Roman" panose="02020603050405020304" charset="0"/>
              </a:rPr>
              <a:t> </a:t>
            </a:r>
            <a:r>
              <a:rPr kumimoji="1" lang="en-US" altLang="zh-CN" sz="2400" dirty="0">
                <a:latin typeface="Times New Roman" panose="02020603050405020304" charset="0"/>
              </a:rPr>
              <a:t>(“%d</a:t>
            </a:r>
            <a:r>
              <a:rPr kumimoji="1" lang="zh-CN" altLang="en-US" sz="2400" dirty="0">
                <a:latin typeface="Times New Roman" panose="02020603050405020304" charset="0"/>
              </a:rPr>
              <a:t>，</a:t>
            </a:r>
            <a:r>
              <a:rPr kumimoji="1" lang="en-US" altLang="zh-CN" sz="2400" dirty="0">
                <a:latin typeface="Times New Roman" panose="02020603050405020304" charset="0"/>
              </a:rPr>
              <a:t>%c </a:t>
            </a:r>
            <a:r>
              <a:rPr kumimoji="1" lang="zh-CN" altLang="en-US" sz="2400" dirty="0">
                <a:latin typeface="Times New Roman" panose="02020603050405020304" charset="0"/>
              </a:rPr>
              <a:t>，</a:t>
            </a:r>
            <a:r>
              <a:rPr kumimoji="1" lang="en-US" altLang="zh-CN" sz="2400" dirty="0">
                <a:latin typeface="Times New Roman" panose="02020603050405020304" charset="0"/>
              </a:rPr>
              <a:t>%f ”</a:t>
            </a:r>
            <a:r>
              <a:rPr kumimoji="1" lang="zh-CN" altLang="en-US" sz="2400" dirty="0">
                <a:latin typeface="Times New Roman" panose="02020603050405020304" charset="0"/>
              </a:rPr>
              <a:t>， </a:t>
            </a:r>
            <a:r>
              <a:rPr kumimoji="1" lang="en-US" altLang="zh-CN" sz="2400" dirty="0">
                <a:latin typeface="Times New Roman" panose="02020603050405020304" charset="0"/>
              </a:rPr>
              <a:t>&amp;</a:t>
            </a:r>
            <a:r>
              <a:rPr kumimoji="1" lang="en-US" altLang="zh-CN" sz="2400" dirty="0" err="1">
                <a:latin typeface="Times New Roman" panose="02020603050405020304" charset="0"/>
              </a:rPr>
              <a:t>i</a:t>
            </a:r>
            <a:r>
              <a:rPr kumimoji="1" lang="zh-CN" altLang="en-US" sz="2400" dirty="0">
                <a:latin typeface="Times New Roman" panose="02020603050405020304" charset="0"/>
              </a:rPr>
              <a:t>，</a:t>
            </a:r>
            <a:r>
              <a:rPr kumimoji="1" lang="en-US" altLang="zh-CN" sz="2400" dirty="0">
                <a:latin typeface="Times New Roman" panose="02020603050405020304" charset="0"/>
              </a:rPr>
              <a:t>&amp;c , &amp;f )</a:t>
            </a:r>
            <a:r>
              <a:rPr kumimoji="1" lang="zh-CN" altLang="en-US" sz="2400" dirty="0">
                <a:latin typeface="Times New Roman" panose="02020603050405020304" charset="0"/>
              </a:rPr>
              <a:t>；</a:t>
            </a:r>
            <a:endParaRPr kumimoji="1" lang="zh-CN" altLang="en-US" sz="2400" dirty="0">
              <a:latin typeface="Times New Roman" panose="02020603050405020304" charset="0"/>
            </a:endParaRPr>
          </a:p>
          <a:p>
            <a:pPr eaLnBrk="0" hangingPunct="0">
              <a:defRPr/>
            </a:pPr>
            <a:r>
              <a:rPr kumimoji="1" lang="zh-CN" altLang="en-US" sz="2400" dirty="0">
                <a:latin typeface="Times New Roman" panose="02020603050405020304" charset="0"/>
              </a:rPr>
              <a:t>    </a:t>
            </a:r>
            <a:r>
              <a:rPr kumimoji="1" lang="en-US" altLang="zh-CN" sz="2400" dirty="0" err="1">
                <a:latin typeface="Times New Roman" panose="02020603050405020304" charset="0"/>
              </a:rPr>
              <a:t>scanf</a:t>
            </a:r>
            <a:r>
              <a:rPr kumimoji="1" lang="en-US" altLang="zh-CN" sz="2400" dirty="0">
                <a:latin typeface="Times New Roman" panose="02020603050405020304" charset="0"/>
              </a:rPr>
              <a:t>( ”</a:t>
            </a:r>
            <a:r>
              <a:rPr kumimoji="1" lang="en-US" altLang="zh-CN" sz="2400" dirty="0" err="1">
                <a:latin typeface="Times New Roman" panose="02020603050405020304" charset="0"/>
              </a:rPr>
              <a:t>i</a:t>
            </a:r>
            <a:r>
              <a:rPr kumimoji="1" lang="en-US" altLang="zh-CN" sz="2400" dirty="0">
                <a:latin typeface="Times New Roman" panose="02020603050405020304" charset="0"/>
              </a:rPr>
              <a:t>=%d b=%c c=%f”, &amp;</a:t>
            </a:r>
            <a:r>
              <a:rPr kumimoji="1" lang="en-US" altLang="zh-CN" sz="2400" dirty="0" err="1">
                <a:latin typeface="Times New Roman" panose="02020603050405020304" charset="0"/>
              </a:rPr>
              <a:t>i</a:t>
            </a:r>
            <a:r>
              <a:rPr kumimoji="1" lang="en-US" altLang="zh-CN" sz="2400" dirty="0">
                <a:latin typeface="Times New Roman" panose="02020603050405020304" charset="0"/>
              </a:rPr>
              <a:t>, &amp;c,  &amp;f);</a:t>
            </a:r>
            <a:endParaRPr kumimoji="1" lang="en-US" altLang="zh-CN" sz="2400" dirty="0">
              <a:latin typeface="Times New Roman" panose="02020603050405020304" charset="0"/>
            </a:endParaRPr>
          </a:p>
        </p:txBody>
      </p:sp>
      <p:pic>
        <p:nvPicPr>
          <p:cNvPr id="135175" name="Picture 2" descr="D:\ppt\ppt模板\PPT动画素材之动画按钮--PPT素材，PPT背景，PPT图片.files\20071202210749655.gif">
            <a:hlinkClick r:id="rId1" action="ppaction://hlinksldjump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6381750"/>
            <a:ext cx="714376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231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 b="0">
                <a:solidFill>
                  <a:schemeClr val="tx1"/>
                </a:solidFill>
              </a:rPr>
              <a:t>C程序设计快速进阶大学教程</a:t>
            </a:r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77827" name="日期占位符 3"/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11DFF5A7-E319-6243-8220-E74F9B1AE8D9}" type="datetime1">
              <a:rPr lang="zh-CN" altLang="en-US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7782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9CAD4D68-7425-EE47-9590-A626F2D93E4B}" type="slidenum">
              <a:rPr lang="en-US" altLang="zh-CN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77829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468313" y="476250"/>
            <a:ext cx="8280400" cy="609282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dirty="0">
                <a:latin typeface="Times New Roman" panose="02020603050405020304" charset="0"/>
              </a:rPr>
              <a:t> </a:t>
            </a:r>
            <a:r>
              <a:rPr lang="zh-CN" altLang="en-US" dirty="0">
                <a:latin typeface="Times New Roman" panose="02020603050405020304" charset="0"/>
              </a:rPr>
              <a:t>使用</a:t>
            </a:r>
            <a:r>
              <a:rPr lang="en-US" altLang="zh-CN" dirty="0" err="1">
                <a:latin typeface="Times New Roman" panose="02020603050405020304" charset="0"/>
              </a:rPr>
              <a:t>scanf</a:t>
            </a:r>
            <a:r>
              <a:rPr lang="zh-CN" altLang="en-US" dirty="0">
                <a:latin typeface="Times New Roman" panose="02020603050405020304" charset="0"/>
              </a:rPr>
              <a:t>函数必须注意以下几点：</a:t>
            </a:r>
            <a:endParaRPr lang="zh-CN" altLang="en-US" dirty="0">
              <a:latin typeface="Times New Roman" panose="02020603050405020304" charset="0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charset="0"/>
              </a:rPr>
              <a:t>（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charset="0"/>
              </a:rPr>
              <a:t>）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charset="0"/>
              </a:rPr>
              <a:t>scanf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charset="0"/>
              </a:rPr>
              <a:t>中要求给出变量地址，若在格式控制字符串后直接给出变量名，则会在运行时出错。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pPr eaLnBrk="1" hangingPunct="1">
              <a:lnSpc>
                <a:spcPct val="110000"/>
              </a:lnSpc>
              <a:defRPr/>
            </a:pPr>
            <a:endParaRPr lang="zh-CN" altLang="en-US" sz="2800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it-IT" sz="2800" dirty="0">
                <a:solidFill>
                  <a:schemeClr val="tx1"/>
                </a:solidFill>
                <a:latin typeface="Times New Roman" panose="02020603050405020304" charset="0"/>
              </a:rPr>
              <a:t>（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</a:rPr>
              <a:t>2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charset="0"/>
              </a:rPr>
              <a:t>）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</a:rPr>
              <a:t>float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charset="0"/>
              </a:rPr>
              <a:t>类型的数据可用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</a:rPr>
              <a:t>%f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charset="0"/>
              </a:rPr>
              <a:t>进行输入或输入操作。    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charset="0"/>
              </a:rPr>
              <a:t>    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</a:rPr>
              <a:t>double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charset="0"/>
              </a:rPr>
              <a:t>型的实数，必须用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</a:rPr>
              <a:t>%lf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charset="0"/>
              </a:rPr>
              <a:t>的格式输入数据。</a:t>
            </a:r>
            <a:endParaRPr lang="zh-CN" altLang="it-IT" sz="2800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pPr eaLnBrk="1" hangingPunct="1">
              <a:lnSpc>
                <a:spcPct val="110000"/>
              </a:lnSpc>
              <a:defRPr/>
            </a:pPr>
            <a:endParaRPr lang="pt-BR" altLang="zh-CN" sz="2800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77830" name="Rectangle 3"/>
          <p:cNvSpPr>
            <a:spLocks noChangeArrowheads="1"/>
          </p:cNvSpPr>
          <p:nvPr/>
        </p:nvSpPr>
        <p:spPr bwMode="gray">
          <a:xfrm>
            <a:off x="395288" y="188913"/>
            <a:ext cx="827405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4000">
                <a:solidFill>
                  <a:srgbClr val="CC3300"/>
                </a:solidFill>
              </a:rPr>
              <a:t>5.3.3 </a:t>
            </a:r>
            <a:r>
              <a:rPr lang="zh-CN" altLang="en-US" sz="4000">
                <a:solidFill>
                  <a:srgbClr val="CC3300"/>
                </a:solidFill>
              </a:rPr>
              <a:t>格式化输入函数 </a:t>
            </a:r>
            <a:endParaRPr lang="zh-CN" altLang="en-US" sz="4000">
              <a:solidFill>
                <a:srgbClr val="CC3300"/>
              </a:solidFill>
            </a:endParaRPr>
          </a:p>
        </p:txBody>
      </p:sp>
      <p:sp>
        <p:nvSpPr>
          <p:cNvPr id="77831" name="Rectangle 5"/>
          <p:cNvSpPr>
            <a:spLocks noChangeArrowheads="1"/>
          </p:cNvSpPr>
          <p:nvPr/>
        </p:nvSpPr>
        <p:spPr bwMode="auto">
          <a:xfrm>
            <a:off x="4408488" y="3246438"/>
            <a:ext cx="328612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pt-BR" altLang="zh-CN" b="0"/>
              <a:t>"</a:t>
            </a:r>
            <a:r>
              <a:rPr lang="pt-BR" altLang="zh-CN"/>
              <a:t> </a:t>
            </a:r>
            <a:endParaRPr lang="pt-BR" altLang="zh-CN"/>
          </a:p>
        </p:txBody>
      </p:sp>
      <p:pic>
        <p:nvPicPr>
          <p:cNvPr id="137223" name="Picture 2" descr="D:\ppt\ppt模板\PPT动画素材之动画按钮--PPT素材，PPT背景，PPT图片.files\20071202210749655.gif">
            <a:hlinkClick r:id="rId1" action="ppaction://hlinksldjump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6381750"/>
            <a:ext cx="714376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 b="0">
                <a:solidFill>
                  <a:schemeClr val="tx1"/>
                </a:solidFill>
              </a:rPr>
              <a:t>C程序设计快速进阶大学教程</a:t>
            </a:r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77827" name="日期占位符 3"/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11DFF5A7-E319-6243-8220-E74F9B1AE8D9}" type="datetime1">
              <a:rPr lang="zh-CN" altLang="en-US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7782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EFE75998-602F-7D4D-B17B-F41DDCCF0696}" type="slidenum">
              <a:rPr lang="en-US" altLang="zh-CN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77829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468313" y="476250"/>
            <a:ext cx="8280400" cy="609282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dirty="0">
                <a:latin typeface="Times New Roman" panose="02020603050405020304" charset="0"/>
              </a:rPr>
              <a:t> </a:t>
            </a:r>
            <a:r>
              <a:rPr lang="zh-CN" altLang="en-US" dirty="0">
                <a:latin typeface="Times New Roman" panose="02020603050405020304" charset="0"/>
              </a:rPr>
              <a:t>使用</a:t>
            </a:r>
            <a:r>
              <a:rPr lang="en-US" altLang="zh-CN" dirty="0" err="1">
                <a:latin typeface="Times New Roman" panose="02020603050405020304" charset="0"/>
              </a:rPr>
              <a:t>scanf</a:t>
            </a:r>
            <a:r>
              <a:rPr lang="zh-CN" altLang="en-US" dirty="0">
                <a:latin typeface="Times New Roman" panose="02020603050405020304" charset="0"/>
              </a:rPr>
              <a:t>函数必须注意以下几点：</a:t>
            </a:r>
            <a:endParaRPr lang="zh-CN" altLang="en-US" dirty="0">
              <a:latin typeface="Times New Roman" panose="02020603050405020304" charset="0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it-IT" sz="2800" dirty="0">
                <a:solidFill>
                  <a:schemeClr val="tx1"/>
                </a:solidFill>
                <a:latin typeface="Times New Roman" panose="02020603050405020304" charset="0"/>
              </a:rPr>
              <a:t>（</a:t>
            </a:r>
            <a:r>
              <a:rPr lang="it-IT" altLang="zh-CN" sz="2800" dirty="0">
                <a:solidFill>
                  <a:schemeClr val="tx1"/>
                </a:solidFill>
                <a:latin typeface="Times New Roman" panose="02020603050405020304" charset="0"/>
              </a:rPr>
              <a:t>3</a:t>
            </a:r>
            <a:r>
              <a:rPr lang="zh-CN" altLang="it-IT" sz="2800" dirty="0">
                <a:solidFill>
                  <a:schemeClr val="tx1"/>
                </a:solidFill>
                <a:latin typeface="Times New Roman" panose="02020603050405020304" charset="0"/>
              </a:rPr>
              <a:t>）编译器在遇到分隔符或非法数据时即认为输入操作结束。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pPr eaLnBrk="1" hangingPunct="1">
              <a:lnSpc>
                <a:spcPct val="110000"/>
              </a:lnSpc>
              <a:defRPr/>
            </a:pPr>
            <a:endParaRPr lang="zh-CN" altLang="it-IT" sz="2800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</a:rPr>
              <a:t>  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</a:rPr>
              <a:t>   (4)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charset="0"/>
              </a:rPr>
              <a:t>连续输入数值数据可以用空格分隔，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</a:rPr>
              <a:t>      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charset="0"/>
              </a:rPr>
              <a:t>但输入字符时最好不用回车作为分隔符！ 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pt-BR" sz="2800" dirty="0">
                <a:solidFill>
                  <a:schemeClr val="tx1"/>
                </a:solidFill>
                <a:latin typeface="Times New Roman" panose="02020603050405020304" charset="0"/>
              </a:rPr>
              <a:t>        </a:t>
            </a:r>
            <a:r>
              <a:rPr lang="pt-BR" altLang="zh-CN" sz="2800" dirty="0" err="1">
                <a:solidFill>
                  <a:schemeClr val="tx1"/>
                </a:solidFill>
                <a:latin typeface="Times New Roman" panose="02020603050405020304" charset="0"/>
              </a:rPr>
              <a:t>scanf</a:t>
            </a:r>
            <a:r>
              <a:rPr lang="pt-BR" altLang="zh-CN" sz="2800" dirty="0">
                <a:solidFill>
                  <a:schemeClr val="tx1"/>
                </a:solidFill>
                <a:latin typeface="Times New Roman" panose="02020603050405020304" charset="0"/>
              </a:rPr>
              <a:t>(“%</a:t>
            </a:r>
            <a:r>
              <a:rPr lang="pt-BR" altLang="zh-CN" sz="2800" dirty="0" err="1">
                <a:solidFill>
                  <a:schemeClr val="tx1"/>
                </a:solidFill>
                <a:latin typeface="Times New Roman" panose="02020603050405020304" charset="0"/>
              </a:rPr>
              <a:t>d</a:t>
            </a:r>
            <a:r>
              <a:rPr lang="pt-BR" altLang="zh-CN" sz="2800" dirty="0">
                <a:latin typeface="Times New Roman" panose="02020603050405020304" charset="0"/>
              </a:rPr>
              <a:t>\</a:t>
            </a:r>
            <a:r>
              <a:rPr lang="pt-BR" altLang="zh-CN" sz="2800" dirty="0" err="1">
                <a:latin typeface="Times New Roman" panose="02020603050405020304" charset="0"/>
              </a:rPr>
              <a:t>n</a:t>
            </a:r>
            <a:r>
              <a:rPr lang="pt-BR" altLang="zh-CN" sz="2800" dirty="0">
                <a:solidFill>
                  <a:schemeClr val="tx1"/>
                </a:solidFill>
                <a:latin typeface="Times New Roman" panose="02020603050405020304" charset="0"/>
              </a:rPr>
              <a:t>”,&amp;</a:t>
            </a:r>
            <a:r>
              <a:rPr lang="pt-BR" altLang="zh-CN" sz="2800" dirty="0" err="1">
                <a:solidFill>
                  <a:schemeClr val="tx1"/>
                </a:solidFill>
                <a:latin typeface="Times New Roman" panose="02020603050405020304" charset="0"/>
              </a:rPr>
              <a:t>iAge</a:t>
            </a:r>
            <a:r>
              <a:rPr lang="pt-BR" altLang="zh-CN" sz="2800" dirty="0">
                <a:solidFill>
                  <a:schemeClr val="tx1"/>
                </a:solidFill>
                <a:latin typeface="Times New Roman" panose="02020603050405020304" charset="0"/>
              </a:rPr>
              <a:t>);</a:t>
            </a:r>
            <a:endParaRPr lang="pt-BR" altLang="zh-CN" sz="2800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77830" name="Rectangle 3"/>
          <p:cNvSpPr>
            <a:spLocks noChangeArrowheads="1"/>
          </p:cNvSpPr>
          <p:nvPr/>
        </p:nvSpPr>
        <p:spPr bwMode="gray">
          <a:xfrm>
            <a:off x="395288" y="188913"/>
            <a:ext cx="8274050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CN" sz="4000">
                <a:solidFill>
                  <a:srgbClr val="CC3300"/>
                </a:solidFill>
              </a:rPr>
              <a:t>5.3.3 </a:t>
            </a:r>
            <a:r>
              <a:rPr lang="zh-CN" altLang="en-US" sz="4000">
                <a:solidFill>
                  <a:srgbClr val="CC3300"/>
                </a:solidFill>
              </a:rPr>
              <a:t>格式化输入函数 </a:t>
            </a:r>
            <a:endParaRPr lang="zh-CN" altLang="en-US" sz="4000">
              <a:solidFill>
                <a:srgbClr val="CC3300"/>
              </a:solidFill>
            </a:endParaRPr>
          </a:p>
        </p:txBody>
      </p:sp>
      <p:sp>
        <p:nvSpPr>
          <p:cNvPr id="77831" name="Rectangle 5"/>
          <p:cNvSpPr>
            <a:spLocks noChangeArrowheads="1"/>
          </p:cNvSpPr>
          <p:nvPr/>
        </p:nvSpPr>
        <p:spPr bwMode="auto">
          <a:xfrm>
            <a:off x="4408488" y="3246438"/>
            <a:ext cx="328612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pt-BR" altLang="zh-CN" b="0"/>
              <a:t>"</a:t>
            </a:r>
            <a:r>
              <a:rPr lang="pt-BR" altLang="zh-CN"/>
              <a:t> </a:t>
            </a:r>
            <a:endParaRPr lang="pt-BR" altLang="zh-CN"/>
          </a:p>
        </p:txBody>
      </p:sp>
      <p:pic>
        <p:nvPicPr>
          <p:cNvPr id="139271" name="Picture 2" descr="D:\ppt\ppt模板\PPT动画素材之动画按钮--PPT素材，PPT背景，PPT图片.files\20071202210749655.gif">
            <a:hlinkClick r:id="rId1" action="ppaction://hlinksldjump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6381750"/>
            <a:ext cx="714376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16013" y="2781300"/>
            <a:ext cx="7343775" cy="898525"/>
          </a:xfrm>
          <a:prstGeom prst="rect">
            <a:avLst/>
          </a:prstGeom>
          <a:solidFill>
            <a:srgbClr val="FFFFFF"/>
          </a:solidFill>
          <a:ln w="9525">
            <a:solidFill>
              <a:srgbClr val="FF660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kumimoji="1" lang="en-US" altLang="zh-CN" sz="2400" dirty="0">
                <a:latin typeface="Times New Roman" panose="02020603050405020304" charset="0"/>
              </a:rPr>
              <a:t>        </a:t>
            </a:r>
            <a:r>
              <a:rPr kumimoji="1" lang="en-US" altLang="zh-CN" sz="2400" dirty="0" err="1">
                <a:latin typeface="Times New Roman" panose="02020603050405020304" charset="0"/>
              </a:rPr>
              <a:t>scanf</a:t>
            </a:r>
            <a:r>
              <a:rPr kumimoji="1" lang="en-US" altLang="zh-CN" sz="2400" dirty="0">
                <a:latin typeface="Times New Roman" panose="02020603050405020304" charset="0"/>
              </a:rPr>
              <a:t> ( “%f %lf”</a:t>
            </a:r>
            <a:r>
              <a:rPr kumimoji="1" lang="zh-CN" altLang="en-US" sz="2400" dirty="0">
                <a:latin typeface="Times New Roman" panose="02020603050405020304" charset="0"/>
              </a:rPr>
              <a:t>，</a:t>
            </a:r>
            <a:r>
              <a:rPr kumimoji="1" lang="en-US" altLang="zh-CN" sz="2400" dirty="0">
                <a:latin typeface="Times New Roman" panose="02020603050405020304" charset="0"/>
              </a:rPr>
              <a:t>&amp;f</a:t>
            </a:r>
            <a:r>
              <a:rPr kumimoji="1" lang="zh-CN" altLang="en-US" sz="2400" dirty="0">
                <a:latin typeface="Times New Roman" panose="02020603050405020304" charset="0"/>
              </a:rPr>
              <a:t>， </a:t>
            </a:r>
            <a:r>
              <a:rPr kumimoji="1" lang="en-US" altLang="zh-CN" sz="2400" dirty="0">
                <a:latin typeface="Times New Roman" panose="02020603050405020304" charset="0"/>
              </a:rPr>
              <a:t>&amp;d )</a:t>
            </a:r>
            <a:r>
              <a:rPr kumimoji="1" lang="zh-CN" altLang="en-US" sz="2400" dirty="0">
                <a:latin typeface="Times New Roman" panose="02020603050405020304" charset="0"/>
              </a:rPr>
              <a:t>；</a:t>
            </a:r>
            <a:endParaRPr kumimoji="1" lang="en-US" altLang="zh-CN" sz="2400" dirty="0">
              <a:latin typeface="Times New Roman" panose="02020603050405020304" charset="0"/>
            </a:endParaRPr>
          </a:p>
          <a:p>
            <a:pPr>
              <a:lnSpc>
                <a:spcPct val="110000"/>
              </a:lnSpc>
              <a:defRPr/>
            </a:pPr>
            <a:r>
              <a:rPr kumimoji="1" lang="en-US" altLang="zh-CN" sz="2400" dirty="0">
                <a:latin typeface="Times New Roman" panose="02020603050405020304" charset="0"/>
              </a:rPr>
              <a:t>        </a:t>
            </a:r>
            <a:r>
              <a:rPr kumimoji="1" lang="en-US" altLang="zh-CN" sz="2400" dirty="0" err="1">
                <a:latin typeface="Times New Roman" panose="02020603050405020304" charset="0"/>
              </a:rPr>
              <a:t>scanf</a:t>
            </a:r>
            <a:r>
              <a:rPr kumimoji="1" lang="en-US" altLang="zh-CN" sz="2400" dirty="0">
                <a:latin typeface="Times New Roman" panose="02020603050405020304" charset="0"/>
              </a:rPr>
              <a:t> ( “%c %c”</a:t>
            </a:r>
            <a:r>
              <a:rPr kumimoji="1" lang="zh-CN" altLang="en-US" sz="2400" dirty="0">
                <a:latin typeface="Times New Roman" panose="02020603050405020304" charset="0"/>
              </a:rPr>
              <a:t>，</a:t>
            </a:r>
            <a:r>
              <a:rPr kumimoji="1" lang="en-US" altLang="zh-CN" sz="2400" dirty="0">
                <a:latin typeface="Times New Roman" panose="02020603050405020304" charset="0"/>
              </a:rPr>
              <a:t>&amp;c1</a:t>
            </a:r>
            <a:r>
              <a:rPr kumimoji="1" lang="zh-CN" altLang="en-US" sz="2400" dirty="0">
                <a:latin typeface="Times New Roman" panose="02020603050405020304" charset="0"/>
              </a:rPr>
              <a:t>，</a:t>
            </a:r>
            <a:r>
              <a:rPr kumimoji="1" lang="en-US" altLang="zh-CN" sz="2400" dirty="0">
                <a:latin typeface="Times New Roman" panose="02020603050405020304" charset="0"/>
              </a:rPr>
              <a:t>&amp;c2 )</a:t>
            </a:r>
            <a:r>
              <a:rPr kumimoji="1" lang="zh-CN" altLang="en-US" sz="2400" dirty="0">
                <a:latin typeface="Times New Roman" panose="02020603050405020304" charset="0"/>
              </a:rPr>
              <a:t>；</a:t>
            </a:r>
            <a:endParaRPr kumimoji="1" lang="zh-CN" altLang="en-US" sz="2400" dirty="0"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 b="0">
                <a:solidFill>
                  <a:schemeClr val="tx1"/>
                </a:solidFill>
              </a:rPr>
              <a:t>C程序设计快速进阶大学教程</a:t>
            </a:r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78851" name="日期占位符 3"/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E5691222-AA0E-114B-A52D-59F153444258}" type="datetime1">
              <a:rPr lang="zh-CN" altLang="en-US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7885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E924A57B-99A6-B04A-90CF-80E39DA180AE}" type="slidenum">
              <a:rPr lang="en-US" altLang="zh-CN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7885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55650" y="1052513"/>
            <a:ext cx="80772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3400" dirty="0">
                <a:solidFill>
                  <a:srgbClr val="000099"/>
                </a:solidFill>
                <a:latin typeface="Times New Roman" panose="02020603050405020304" charset="0"/>
              </a:rPr>
              <a:t>1. </a:t>
            </a:r>
            <a:r>
              <a:rPr lang="zh-CN" altLang="en-US" sz="3400" dirty="0">
                <a:solidFill>
                  <a:srgbClr val="000099"/>
                </a:solidFill>
                <a:latin typeface="Times New Roman" panose="02020603050405020304" charset="0"/>
              </a:rPr>
              <a:t>输入</a:t>
            </a:r>
            <a:r>
              <a:rPr lang="zh-CN" dirty="0">
                <a:latin typeface="Times New Roman" panose="02020603050405020304" charset="0"/>
              </a:rPr>
              <a:t>字符</a:t>
            </a:r>
            <a:endParaRPr lang="zh-CN" altLang="en-US" sz="3400" dirty="0">
              <a:solidFill>
                <a:srgbClr val="000099"/>
              </a:solidFill>
              <a:latin typeface="Times New Roman" panose="0202060305040502030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Char char="Ø"/>
              <a:defRPr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charset="0"/>
              </a:rPr>
              <a:t>读字符操作是从标准输入设备输入字符，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charset="0"/>
              </a:rPr>
              <a:t>      将该值存储到字符变量中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</a:rPr>
              <a:t>;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Char char="Ø"/>
              <a:defRPr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charset="0"/>
              </a:rPr>
              <a:t>调用格式化输入函数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charset="0"/>
              </a:rPr>
              <a:t>scanf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</a:rPr>
              <a:t> 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</a:rPr>
              <a:t>     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charset="0"/>
              </a:rPr>
              <a:t>使用格式字符“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</a:rPr>
              <a:t>%c”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charset="0"/>
              </a:rPr>
              <a:t>表示输入数据的类型为字符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charset="0"/>
              </a:rPr>
              <a:t> 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Char char="Ø"/>
              <a:defRPr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charset="0"/>
              </a:rPr>
              <a:t>调用非格式化输入函数</a:t>
            </a:r>
            <a:r>
              <a:rPr lang="en-US" altLang="zh-CN" dirty="0" err="1">
                <a:latin typeface="Times New Roman" panose="02020603050405020304" charset="0"/>
              </a:rPr>
              <a:t>getchar</a:t>
            </a:r>
            <a:r>
              <a:rPr lang="en-US" altLang="zh-CN" dirty="0">
                <a:latin typeface="Times New Roman" panose="02020603050405020304" charset="0"/>
              </a:rPr>
              <a:t> </a:t>
            </a:r>
            <a:endParaRPr lang="en-US" altLang="zh-CN" dirty="0">
              <a:latin typeface="Times New Roman" panose="0202060305040502030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</a:rPr>
              <a:t>      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charset="0"/>
              </a:rPr>
              <a:t>一般调用形式 ：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</a:rPr>
              <a:t>char c = 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charset="0"/>
              </a:rPr>
              <a:t>getchar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</a:rPr>
              <a:t>( );</a:t>
            </a:r>
            <a:r>
              <a:rPr lang="en-US" altLang="zh-CN" dirty="0">
                <a:latin typeface="Times New Roman" panose="02020603050405020304" charset="0"/>
              </a:rPr>
              <a:t> </a:t>
            </a:r>
            <a:endParaRPr lang="en-US" altLang="zh-CN" dirty="0">
              <a:latin typeface="Times New Roman" panose="0202060305040502030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zh-CN" altLang="en-US" sz="3400" dirty="0">
                <a:latin typeface="Times New Roman" panose="02020603050405020304" charset="0"/>
              </a:rPr>
              <a:t>　　  </a:t>
            </a:r>
            <a:endParaRPr lang="zh-CN" altLang="en-US" sz="3400" dirty="0">
              <a:latin typeface="Times New Roman" panose="02020603050405020304" charset="0"/>
            </a:endParaRP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>
                <a:latin typeface="Arial" panose="020B0604020202020204" pitchFamily="34" charset="0"/>
              </a:rPr>
              <a:t>5.3.4 </a:t>
            </a:r>
            <a:r>
              <a:rPr lang="zh-CN" altLang="en-US" sz="3600">
                <a:latin typeface="Arial" panose="020B0604020202020204" pitchFamily="34" charset="0"/>
              </a:rPr>
              <a:t>字符的输入与输出</a:t>
            </a:r>
            <a:endParaRPr lang="zh-CN" altLang="en-US" sz="3600">
              <a:latin typeface="Arial" panose="020B0604020202020204" pitchFamily="34" charset="0"/>
            </a:endParaRPr>
          </a:p>
        </p:txBody>
      </p:sp>
      <p:pic>
        <p:nvPicPr>
          <p:cNvPr id="141318" name="Picture 2" descr="D:\ppt\ppt模板\PPT动画素材之动画按钮--PPT素材，PPT背景，PPT图片.files\20071202210749655.gif">
            <a:hlinkClick r:id="rId1" action="ppaction://hlinksldjump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6381750"/>
            <a:ext cx="714376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 b="0">
                <a:solidFill>
                  <a:schemeClr val="tx1"/>
                </a:solidFill>
              </a:rPr>
              <a:t>C程序设计快速进阶大学教程</a:t>
            </a:r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79875" name="日期占位符 3"/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CAB25CE3-B4A2-F84C-9EC6-C74F47AC0ACF}" type="datetime1">
              <a:rPr lang="zh-CN" altLang="en-US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7987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AE2243D3-1A5F-F840-B85C-D73505664636}" type="slidenum">
              <a:rPr lang="en-US" altLang="zh-CN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79877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755650" y="1052513"/>
            <a:ext cx="80772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3400">
                <a:solidFill>
                  <a:srgbClr val="000099"/>
                </a:solidFill>
                <a:latin typeface="Times New Roman" panose="02020603050405020304" charset="0"/>
              </a:rPr>
              <a:t>1. </a:t>
            </a:r>
            <a:r>
              <a:rPr lang="zh-CN" altLang="en-US">
                <a:latin typeface="Times New Roman" panose="02020603050405020304" charset="0"/>
              </a:rPr>
              <a:t>输入</a:t>
            </a:r>
            <a:r>
              <a:rPr lang="zh-CN">
                <a:latin typeface="Times New Roman" panose="02020603050405020304" charset="0"/>
              </a:rPr>
              <a:t>字符</a:t>
            </a:r>
            <a:endParaRPr lang="zh-CN" altLang="en-US" sz="3400">
              <a:solidFill>
                <a:srgbClr val="000099"/>
              </a:solidFill>
              <a:latin typeface="Times New Roman" panose="02020603050405020304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zh-CN" altLang="en-US" sz="2800">
              <a:solidFill>
                <a:schemeClr val="tx1"/>
              </a:solidFill>
              <a:latin typeface="Times New Roman" panose="0202060305040502030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Char char="Ø"/>
              <a:defRPr/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</a:rPr>
              <a:t>调用格式化输入函数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</a:rPr>
              <a:t>scanf,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</a:rPr>
              <a:t>使用格式字符“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</a:rPr>
              <a:t>%c”;</a:t>
            </a:r>
            <a:endParaRPr lang="en-US" altLang="zh-CN" sz="2800">
              <a:solidFill>
                <a:schemeClr val="tx1"/>
              </a:solidFill>
              <a:latin typeface="Times New Roman" panose="0202060305040502030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</a:rPr>
              <a:t>      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</a:rPr>
              <a:t>调用非格式化输入函数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</a:rPr>
              <a:t>getchar ;</a:t>
            </a:r>
            <a:r>
              <a:rPr lang="en-US" altLang="zh-CN">
                <a:latin typeface="Times New Roman" panose="02020603050405020304" charset="0"/>
              </a:rPr>
              <a:t> </a:t>
            </a:r>
            <a:endParaRPr lang="en-US" altLang="zh-CN">
              <a:latin typeface="Times New Roman" panose="02020603050405020304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CN">
              <a:latin typeface="Times New Roman" panose="0202060305040502030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</a:rPr>
              <a:t>注意：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</a:rPr>
              <a:t>两种形式都可以接收任意字符，</a:t>
            </a:r>
            <a:endParaRPr lang="zh-CN" altLang="en-US" sz="2800">
              <a:solidFill>
                <a:schemeClr val="tx1"/>
              </a:solidFill>
              <a:latin typeface="Times New Roman" panose="0202060305040502030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</a:rPr>
              <a:t>              包括空格、制表符和回车。</a:t>
            </a:r>
            <a:endParaRPr lang="zh-CN" altLang="en-US" sz="2800">
              <a:solidFill>
                <a:schemeClr val="tx1"/>
              </a:solidFill>
              <a:latin typeface="Times New Roman" panose="0202060305040502030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charset="0"/>
              </a:rPr>
              <a:t> </a:t>
            </a:r>
            <a:endParaRPr lang="zh-CN" altLang="en-US" sz="2800">
              <a:latin typeface="Times New Roman" panose="0202060305040502030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3400">
                <a:latin typeface="Times New Roman" panose="02020603050405020304" charset="0"/>
              </a:rPr>
              <a:t>　　  </a:t>
            </a:r>
            <a:endParaRPr lang="zh-CN" altLang="en-US" sz="3400">
              <a:latin typeface="Times New Roman" panose="02020603050405020304" charset="0"/>
            </a:endParaRPr>
          </a:p>
        </p:txBody>
      </p:sp>
      <p:sp>
        <p:nvSpPr>
          <p:cNvPr id="7987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>
                <a:latin typeface="Arial" panose="020B0604020202020204" pitchFamily="34" charset="0"/>
              </a:rPr>
              <a:t>5.3.4 </a:t>
            </a:r>
            <a:r>
              <a:rPr lang="zh-CN" altLang="en-US" sz="3600">
                <a:latin typeface="Arial" panose="020B0604020202020204" pitchFamily="34" charset="0"/>
              </a:rPr>
              <a:t>字符的输入与输出</a:t>
            </a:r>
            <a:endParaRPr lang="zh-CN" altLang="en-US" sz="3600">
              <a:latin typeface="Arial" panose="020B0604020202020204" pitchFamily="34" charset="0"/>
            </a:endParaRPr>
          </a:p>
        </p:txBody>
      </p:sp>
      <p:pic>
        <p:nvPicPr>
          <p:cNvPr id="142342" name="Picture 4" descr="20071202210805297"/>
          <p:cNvPicPr>
            <a:picLocks noChangeAspect="1" noChangeArrowheads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437063"/>
            <a:ext cx="9525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880" name="Rectangle 5"/>
          <p:cNvSpPr>
            <a:spLocks noChangeArrowheads="1"/>
          </p:cNvSpPr>
          <p:nvPr/>
        </p:nvSpPr>
        <p:spPr bwMode="auto">
          <a:xfrm>
            <a:off x="2111375" y="5172075"/>
            <a:ext cx="4943475" cy="1196975"/>
          </a:xfrm>
          <a:prstGeom prst="rect">
            <a:avLst/>
          </a:prstGeom>
          <a:solidFill>
            <a:srgbClr val="FFFFCC"/>
          </a:solidFill>
          <a:ln w="9525">
            <a:solidFill>
              <a:srgbClr val="FF9900"/>
            </a:solidFill>
            <a:miter lim="800000"/>
          </a:ln>
          <a:effectLst/>
        </p:spPr>
        <p:txBody>
          <a:bodyPr wrap="none" anchor="ctr">
            <a:spAutoFit/>
          </a:bodyPr>
          <a:lstStyle/>
          <a:p>
            <a:pPr indent="266700" eaLnBrk="0" hangingPunct="0">
              <a:defRPr/>
            </a:pPr>
            <a:r>
              <a:rPr lang="sv-SE" altLang="zh-CN" sz="2400">
                <a:latin typeface="Times New Roman" panose="02020603050405020304" charset="0"/>
              </a:rPr>
              <a:t>scanf("%d%f %c", &amp;i, &amp;f, &amp;c); </a:t>
            </a:r>
            <a:endParaRPr lang="sv-SE" altLang="zh-CN" sz="2400">
              <a:latin typeface="Times New Roman" panose="02020603050405020304" charset="0"/>
            </a:endParaRPr>
          </a:p>
          <a:p>
            <a:pPr indent="266700" eaLnBrk="0" hangingPunct="0">
              <a:defRPr/>
            </a:pPr>
            <a:r>
              <a:rPr lang="en-US" altLang="zh-CN" sz="2400">
                <a:latin typeface="Times New Roman" panose="02020603050405020304" charset="0"/>
              </a:rPr>
              <a:t>scanf("%d %f ", &amp;i, &amp;f); </a:t>
            </a:r>
            <a:endParaRPr lang="en-US" altLang="zh-CN" sz="2400">
              <a:latin typeface="Times New Roman" panose="02020603050405020304" charset="0"/>
            </a:endParaRPr>
          </a:p>
          <a:p>
            <a:pPr indent="266700" eaLnBrk="0" hangingPunct="0">
              <a:defRPr/>
            </a:pPr>
            <a:r>
              <a:rPr lang="en-US" altLang="zh-CN" sz="2400">
                <a:latin typeface="Times New Roman" panose="02020603050405020304" charset="0"/>
              </a:rPr>
              <a:t>c = getchar(); c =getchar();             </a:t>
            </a:r>
            <a:endParaRPr lang="en-US" altLang="zh-CN" sz="2400">
              <a:latin typeface="Times New Roman" panose="02020603050405020304" charset="0"/>
            </a:endParaRPr>
          </a:p>
        </p:txBody>
      </p:sp>
      <p:pic>
        <p:nvPicPr>
          <p:cNvPr id="142344" name="Picture 2" descr="D:\ppt\ppt模板\PPT动画素材之动画按钮--PPT素材，PPT背景，PPT图片.files\20071202210749655.gif">
            <a:hlinkClick r:id="rId2" action="ppaction://hlinksldjump"/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6381750"/>
            <a:ext cx="714376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 b="0">
                <a:solidFill>
                  <a:schemeClr val="tx1"/>
                </a:solidFill>
              </a:rPr>
              <a:t>C程序设计快速进阶大学教程</a:t>
            </a:r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80899" name="日期占位符 3"/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7CCD99CC-45B9-254E-BC78-FFFF3DC7602F}" type="datetime1">
              <a:rPr lang="zh-CN" altLang="en-US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8090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FC1965E2-0421-D748-8C75-DAFDC371D28C}" type="slidenum">
              <a:rPr lang="en-US" altLang="zh-CN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80901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755650" y="1052513"/>
            <a:ext cx="80772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3400">
                <a:solidFill>
                  <a:srgbClr val="000099"/>
                </a:solidFill>
                <a:latin typeface="Times New Roman" panose="02020603050405020304" charset="0"/>
              </a:rPr>
              <a:t>2.</a:t>
            </a:r>
            <a:r>
              <a:rPr lang="zh-CN" altLang="en-US">
                <a:latin typeface="Arial" panose="020B0604020202020204" pitchFamily="34" charset="0"/>
              </a:rPr>
              <a:t>输出字符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Char char="Ø"/>
              <a:defRPr/>
            </a:pPr>
            <a:r>
              <a:rPr lang="zh-CN" altLang="en-US" sz="2800">
                <a:solidFill>
                  <a:schemeClr val="tx1"/>
                </a:solidFill>
                <a:latin typeface="Arial" panose="020B0604020202020204" pitchFamily="34" charset="0"/>
              </a:rPr>
              <a:t>输出字符是将内存中某个字符变量的值传送到标准输出设备（通常为显示器</a:t>
            </a:r>
            <a:r>
              <a:rPr lang="en-US" altLang="zh-CN" sz="280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  <a:endParaRPr lang="en-US" altLang="zh-CN" sz="28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Char char="Ø"/>
              <a:defRPr/>
            </a:pPr>
            <a:endParaRPr lang="en-US" altLang="zh-CN" sz="28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Char char="Ø"/>
              <a:defRPr/>
            </a:pPr>
            <a:r>
              <a:rPr lang="zh-CN" altLang="en-US" sz="2800">
                <a:solidFill>
                  <a:schemeClr val="tx1"/>
                </a:solidFill>
                <a:latin typeface="Arial" panose="020B0604020202020204" pitchFamily="34" charset="0"/>
              </a:rPr>
              <a:t>格式化输出函数</a:t>
            </a:r>
            <a:r>
              <a:rPr lang="en-US" altLang="zh-CN" sz="2800">
                <a:solidFill>
                  <a:schemeClr val="tx1"/>
                </a:solidFill>
                <a:latin typeface="Arial" panose="020B0604020202020204" pitchFamily="34" charset="0"/>
              </a:rPr>
              <a:t>printf</a:t>
            </a:r>
            <a:r>
              <a:rPr lang="zh-CN" altLang="en-US" sz="2800">
                <a:solidFill>
                  <a:schemeClr val="tx1"/>
                </a:solidFill>
                <a:latin typeface="Arial" panose="020B0604020202020204" pitchFamily="34" charset="0"/>
              </a:rPr>
              <a:t>，使用格式字符“</a:t>
            </a:r>
            <a:r>
              <a:rPr lang="en-US" altLang="zh-CN" sz="2800">
                <a:solidFill>
                  <a:schemeClr val="tx1"/>
                </a:solidFill>
                <a:latin typeface="Arial" panose="020B0604020202020204" pitchFamily="34" charset="0"/>
              </a:rPr>
              <a:t>%c”</a:t>
            </a:r>
            <a:r>
              <a:rPr lang="zh-CN" altLang="en-US" sz="2800">
                <a:solidFill>
                  <a:schemeClr val="tx1"/>
                </a:solidFill>
                <a:latin typeface="Arial" panose="020B0604020202020204" pitchFamily="34" charset="0"/>
              </a:rPr>
              <a:t>表示输出的数据为字符类型。</a:t>
            </a:r>
            <a:endParaRPr lang="zh-CN" altLang="en-US" sz="28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Char char="Ø"/>
              <a:defRPr/>
            </a:pPr>
            <a:r>
              <a:rPr lang="zh-CN" altLang="en-US" sz="2800">
                <a:solidFill>
                  <a:schemeClr val="tx1"/>
                </a:solidFill>
                <a:latin typeface="Arial" panose="020B0604020202020204" pitchFamily="34" charset="0"/>
              </a:rPr>
              <a:t>非格式化输出函数</a:t>
            </a:r>
            <a:r>
              <a:rPr lang="en-US" altLang="zh-CN" sz="2800">
                <a:solidFill>
                  <a:schemeClr val="tx1"/>
                </a:solidFill>
                <a:latin typeface="Arial" panose="020B0604020202020204" pitchFamily="34" charset="0"/>
              </a:rPr>
              <a:t>putchar </a:t>
            </a:r>
            <a:r>
              <a:rPr lang="zh-CN" altLang="en-US" sz="2800">
                <a:solidFill>
                  <a:schemeClr val="tx1"/>
                </a:solidFill>
                <a:latin typeface="Arial" panose="020B0604020202020204" pitchFamily="34" charset="0"/>
              </a:rPr>
              <a:t>函数</a:t>
            </a:r>
            <a:endParaRPr lang="zh-CN" altLang="en-US" sz="28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>
                <a:solidFill>
                  <a:schemeClr val="tx1"/>
                </a:solidFill>
                <a:latin typeface="Arial" panose="020B0604020202020204" pitchFamily="34" charset="0"/>
              </a:rPr>
              <a:t>       一般形式为：</a:t>
            </a:r>
            <a:r>
              <a:rPr lang="en-US" altLang="zh-CN" sz="2800">
                <a:solidFill>
                  <a:schemeClr val="tx1"/>
                </a:solidFill>
                <a:latin typeface="Arial" panose="020B0604020202020204" pitchFamily="34" charset="0"/>
              </a:rPr>
              <a:t>putchar(</a:t>
            </a:r>
            <a:r>
              <a:rPr lang="zh-CN" altLang="en-US" sz="2800">
                <a:solidFill>
                  <a:schemeClr val="tx1"/>
                </a:solidFill>
                <a:latin typeface="Arial" panose="020B0604020202020204" pitchFamily="34" charset="0"/>
              </a:rPr>
              <a:t>字符数据</a:t>
            </a:r>
            <a:r>
              <a:rPr lang="en-US" altLang="zh-CN" sz="2800">
                <a:solidFill>
                  <a:schemeClr val="tx1"/>
                </a:solidFill>
                <a:latin typeface="Arial" panose="020B0604020202020204" pitchFamily="34" charset="0"/>
              </a:rPr>
              <a:t>);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</a:rPr>
              <a:t> </a:t>
            </a:r>
            <a:endParaRPr lang="en-US" altLang="zh-CN" sz="2800">
              <a:latin typeface="Times New Roman" panose="0202060305040502030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3400">
                <a:latin typeface="Times New Roman" panose="02020603050405020304" charset="0"/>
              </a:rPr>
              <a:t>　　  </a:t>
            </a:r>
            <a:endParaRPr lang="zh-CN" altLang="en-US" sz="3400">
              <a:latin typeface="Times New Roman" panose="02020603050405020304" charset="0"/>
            </a:endParaRPr>
          </a:p>
        </p:txBody>
      </p:sp>
      <p:sp>
        <p:nvSpPr>
          <p:cNvPr id="8090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>
                <a:latin typeface="Arial" panose="020B0604020202020204" pitchFamily="34" charset="0"/>
              </a:rPr>
              <a:t>5.3.4 </a:t>
            </a:r>
            <a:r>
              <a:rPr lang="zh-CN" altLang="en-US" sz="3600">
                <a:latin typeface="Arial" panose="020B0604020202020204" pitchFamily="34" charset="0"/>
              </a:rPr>
              <a:t>字符的输入与输出</a:t>
            </a:r>
            <a:endParaRPr lang="zh-CN" altLang="en-US" sz="3600">
              <a:latin typeface="Arial" panose="020B0604020202020204" pitchFamily="34" charset="0"/>
            </a:endParaRPr>
          </a:p>
        </p:txBody>
      </p:sp>
      <p:sp>
        <p:nvSpPr>
          <p:cNvPr id="80903" name="Rectangle 6"/>
          <p:cNvSpPr>
            <a:spLocks noChangeArrowheads="1"/>
          </p:cNvSpPr>
          <p:nvPr/>
        </p:nvSpPr>
        <p:spPr bwMode="auto">
          <a:xfrm>
            <a:off x="1979613" y="4819650"/>
            <a:ext cx="4968875" cy="1562100"/>
          </a:xfrm>
          <a:prstGeom prst="rect">
            <a:avLst/>
          </a:prstGeom>
          <a:solidFill>
            <a:srgbClr val="FFFFCC"/>
          </a:solidFill>
          <a:ln w="9525">
            <a:solidFill>
              <a:srgbClr val="FF9900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indent="266700" eaLnBrk="0" hangingPunct="0">
              <a:defRPr/>
            </a:pPr>
            <a:r>
              <a:rPr lang="en-US" altLang="zh-CN" sz="2400">
                <a:latin typeface="Times New Roman" panose="02020603050405020304" charset="0"/>
              </a:rPr>
              <a:t>putchar('A'); putchar(‘\101’); </a:t>
            </a:r>
            <a:endParaRPr lang="en-US" altLang="zh-CN" sz="2400">
              <a:latin typeface="Times New Roman" panose="02020603050405020304" charset="0"/>
            </a:endParaRPr>
          </a:p>
          <a:p>
            <a:pPr indent="266700" eaLnBrk="0" hangingPunct="0">
              <a:defRPr/>
            </a:pPr>
            <a:r>
              <a:rPr lang="en-US" altLang="zh-CN" sz="2400">
                <a:latin typeface="Times New Roman" panose="02020603050405020304" charset="0"/>
              </a:rPr>
              <a:t>putchar('\n');    </a:t>
            </a:r>
            <a:endParaRPr lang="en-US" altLang="zh-CN" sz="2400">
              <a:latin typeface="Times New Roman" panose="02020603050405020304" charset="0"/>
            </a:endParaRPr>
          </a:p>
          <a:p>
            <a:pPr indent="266700" eaLnBrk="0" hangingPunct="0">
              <a:defRPr/>
            </a:pPr>
            <a:r>
              <a:rPr lang="en-US" altLang="zh-CN" sz="2400">
                <a:latin typeface="Times New Roman" panose="02020603050405020304" charset="0"/>
              </a:rPr>
              <a:t>char c = getchar();    putchar(c);</a:t>
            </a:r>
            <a:endParaRPr lang="en-US" altLang="zh-CN" sz="2400">
              <a:latin typeface="Times New Roman" panose="02020603050405020304" charset="0"/>
            </a:endParaRPr>
          </a:p>
          <a:p>
            <a:pPr indent="266700" eaLnBrk="0" hangingPunct="0">
              <a:defRPr/>
            </a:pPr>
            <a:r>
              <a:rPr lang="en-US" altLang="zh-CN" sz="2400">
                <a:latin typeface="Times New Roman" panose="02020603050405020304" charset="0"/>
              </a:rPr>
              <a:t>putchar( getchar() ); </a:t>
            </a:r>
            <a:endParaRPr lang="en-US" altLang="zh-CN" sz="2400">
              <a:latin typeface="Times New Roman" panose="02020603050405020304" charset="0"/>
            </a:endParaRPr>
          </a:p>
        </p:txBody>
      </p:sp>
      <p:pic>
        <p:nvPicPr>
          <p:cNvPr id="143367" name="Picture 2" descr="D:\ppt\ppt模板\PPT动画素材之动画按钮--PPT素材，PPT背景，PPT图片.files\20071202210749655.gif">
            <a:hlinkClick r:id="rId1" action="ppaction://hlinksldjump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6381750"/>
            <a:ext cx="714376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 b="0">
                <a:solidFill>
                  <a:schemeClr val="tx1"/>
                </a:solidFill>
              </a:rPr>
              <a:t>C程序设计快速进阶大学教程</a:t>
            </a:r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81923" name="日期占位符 3"/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EC6C6B83-1932-0F48-9C82-B98A45B372DF}" type="datetime1">
              <a:rPr lang="zh-CN" altLang="en-US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8192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9EC861F8-9029-4C48-AE3D-E8483BC35DF1}" type="slidenum">
              <a:rPr lang="en-US" altLang="zh-CN" sz="1400" b="0" smtClean="0">
                <a:solidFill>
                  <a:schemeClr val="tx1"/>
                </a:solidFill>
              </a:rPr>
            </a:fld>
            <a:endParaRPr lang="en-US" altLang="zh-CN" sz="1400" b="0" dirty="0">
              <a:solidFill>
                <a:schemeClr val="tx1"/>
              </a:solidFill>
            </a:endParaRPr>
          </a:p>
        </p:txBody>
      </p:sp>
      <p:sp>
        <p:nvSpPr>
          <p:cNvPr id="81925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755650" y="404813"/>
            <a:ext cx="80772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en-US" altLang="zh-CN" sz="28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Char char="Ø"/>
              <a:defRPr/>
            </a:pP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</a:rPr>
              <a:t>语法错误和警告</a:t>
            </a:r>
            <a:endParaRPr lang="en-US" altLang="zh-CN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</a:rPr>
              <a:t>      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借助编译器提示，修改语法错误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</a:rPr>
              <a:t>Error   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</a:rPr>
              <a:t>      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最好不要忽略警告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</a:rPr>
              <a:t>warning 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Char char="Ø"/>
              <a:defRPr/>
            </a:pPr>
            <a:endParaRPr lang="en-US" altLang="zh-CN" sz="16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Char char="Ø"/>
              <a:defRPr/>
            </a:pP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</a:rPr>
              <a:t>运行异常</a:t>
            </a:r>
            <a:endParaRPr lang="zh-CN" altLang="en-US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>
                <a:solidFill>
                  <a:srgbClr val="0000FF"/>
                </a:solidFill>
                <a:latin typeface="Arial" panose="020B0604020202020204" pitchFamily="34" charset="0"/>
              </a:rPr>
              <a:t>   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程序中断、死循环或无法执行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Char char="Ø"/>
              <a:defRPr/>
            </a:pP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</a:rPr>
              <a:t>逻辑错误 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3400" dirty="0">
                <a:solidFill>
                  <a:srgbClr val="0000FF"/>
                </a:solidFill>
                <a:latin typeface="Times New Roman" panose="02020603050405020304" charset="0"/>
              </a:rPr>
              <a:t>　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执行结果不正确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</a:rPr>
              <a:t>       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仔细分析检查代码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</a:rPr>
              <a:t>       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借助调试工具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</a:rPr>
              <a:t>Debug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192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latin typeface="Arial" panose="020B0604020202020204" pitchFamily="34" charset="0"/>
              </a:rPr>
              <a:t>5.4 </a:t>
            </a:r>
            <a:r>
              <a:rPr lang="zh-CN" altLang="en-US">
                <a:latin typeface="Arial" panose="020B0604020202020204" pitchFamily="34" charset="0"/>
              </a:rPr>
              <a:t>编程错误</a:t>
            </a:r>
            <a:endParaRPr lang="zh-CN" altLang="en-US">
              <a:latin typeface="Arial" panose="020B0604020202020204" pitchFamily="34" charset="0"/>
            </a:endParaRPr>
          </a:p>
        </p:txBody>
      </p:sp>
      <p:pic>
        <p:nvPicPr>
          <p:cNvPr id="144390" name="Picture 2" descr="D:\ppt\ppt模板\PPT动画素材之动画按钮--PPT素材，PPT背景，PPT图片.files\20071202210758308.gif">
            <a:hlinkClick r:id="rId1" action="ppaction://hlinksldjump"/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3" y="6453188"/>
            <a:ext cx="571500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391" name="Picture 7" descr="http://a3.att.hudong.com/64/20/01300000098168132125204980537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325" y="4351338"/>
            <a:ext cx="4257675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 b="0">
                <a:solidFill>
                  <a:schemeClr val="tx1"/>
                </a:solidFill>
              </a:rPr>
              <a:t>C程序设计快速进阶大学教程</a:t>
            </a:r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22531" name="日期占位符 4"/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47D27FAE-1403-7E4D-B4E2-D107EBF96449}" type="datetime1">
              <a:rPr lang="zh-CN" altLang="en-US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2253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8F6ED8A6-EC30-6647-872C-C02BAC430EA8}" type="slidenum">
              <a:rPr lang="en-US" altLang="zh-CN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latin typeface="Arial" panose="020B0604020202020204" pitchFamily="34" charset="0"/>
              </a:rPr>
              <a:t>5.1 C </a:t>
            </a:r>
            <a:r>
              <a:rPr lang="zh-CN" altLang="en-US">
                <a:latin typeface="Arial" panose="020B0604020202020204" pitchFamily="34" charset="0"/>
              </a:rPr>
              <a:t>语言要素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836613"/>
            <a:ext cx="8388350" cy="587692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charset="0"/>
              <a:buChar char="Ø"/>
              <a:defRPr/>
            </a:pPr>
            <a:r>
              <a:rPr lang="zh-CN" altLang="en-US" dirty="0">
                <a:latin typeface="Arial" panose="020B0604020202020204" pitchFamily="34" charset="0"/>
              </a:rPr>
              <a:t>标识符 </a:t>
            </a:r>
            <a:r>
              <a:rPr lang="en-US" altLang="zh-CN" dirty="0">
                <a:latin typeface="Times New Roman" panose="02020603050405020304" charset="0"/>
              </a:rPr>
              <a:t>identifier</a:t>
            </a:r>
            <a:endParaRPr lang="zh-CN" altLang="en-US" dirty="0">
              <a:latin typeface="Arial" panose="020B0604020202020204" pitchFamily="34" charset="0"/>
            </a:endParaRPr>
          </a:p>
          <a:p>
            <a:pPr lvl="1" eaLnBrk="1" hangingPunct="1">
              <a:defRPr/>
            </a:pPr>
            <a:r>
              <a:rPr 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由字母、数字和下划线组成的</a:t>
            </a:r>
            <a:r>
              <a:rPr lang="zh-CN" sz="2400" u="sng" dirty="0">
                <a:latin typeface="宋体" panose="02010600030101010101" pitchFamily="2" charset="-122"/>
                <a:ea typeface="宋体" panose="02010600030101010101" pitchFamily="2" charset="-122"/>
              </a:rPr>
              <a:t>字符序列</a:t>
            </a:r>
            <a:r>
              <a:rPr 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 eaLnBrk="1" hangingPunct="1">
              <a:buFont typeface="Wingdings" panose="05000000000000000000" charset="0"/>
              <a:buNone/>
              <a:defRPr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是对实体标识的一种</a:t>
            </a:r>
            <a:r>
              <a:rPr lang="zh-CN" sz="2400" u="sng" dirty="0">
                <a:latin typeface="宋体" panose="02010600030101010101" pitchFamily="2" charset="-122"/>
                <a:ea typeface="宋体" panose="02010600030101010101" pitchFamily="2" charset="-122"/>
              </a:rPr>
              <a:t>定义符</a:t>
            </a:r>
            <a:r>
              <a:rPr 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， 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 eaLnBrk="1" hangingPunct="1">
              <a:buFont typeface="Wingdings" panose="05000000000000000000" charset="0"/>
              <a:buNone/>
              <a:defRPr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用来标记用户定义的常量、变量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函数等。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定义标识符的规则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eaLnBrk="1" hangingPunct="1">
              <a:defRPr/>
            </a:pPr>
            <a:r>
              <a:rPr lang="zh-CN" dirty="0">
                <a:latin typeface="宋体" panose="02010600030101010101" pitchFamily="2" charset="-122"/>
                <a:ea typeface="宋体" panose="02010600030101010101" pitchFamily="2" charset="-122"/>
              </a:rPr>
              <a:t>只能由字母、数字和下划线构成；</a:t>
            </a:r>
            <a:endParaRPr 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eaLnBrk="1" hangingPunct="1">
              <a:defRPr/>
            </a:pPr>
            <a:r>
              <a:rPr lang="zh-CN" dirty="0">
                <a:latin typeface="宋体" panose="02010600030101010101" pitchFamily="2" charset="-122"/>
                <a:ea typeface="宋体" panose="02010600030101010101" pitchFamily="2" charset="-122"/>
              </a:rPr>
              <a:t>第一个字符必须是字母或者下划线；</a:t>
            </a:r>
            <a:endParaRPr 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eaLnBrk="1" hangingPunct="1">
              <a:defRPr/>
            </a:pPr>
            <a:r>
              <a:rPr lang="zh-CN" dirty="0">
                <a:latin typeface="宋体" panose="02010600030101010101" pitchFamily="2" charset="-122"/>
                <a:ea typeface="宋体" panose="02010600030101010101" pitchFamily="2" charset="-122"/>
              </a:rPr>
              <a:t>长度只有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个字符有效；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eaLnBrk="1" hangingPunct="1"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不能包含空格；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eaLnBrk="1" hangingPunct="1"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不能使用关键字。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8918" name="Picture 2" descr="D:\ppt\ppt模板\PPT动画素材之动画按钮--PPT素材，PPT背景，PPT图片.files\20071202210749655.gif">
            <a:hlinkClick r:id="rId1" action="ppaction://hlinksldjump"/>
          </p:cNvPr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6513" y="6381750"/>
            <a:ext cx="714376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3"/>
          <p:cNvSpPr>
            <a:spLocks noChangeArrowheads="1"/>
          </p:cNvSpPr>
          <p:nvPr/>
        </p:nvSpPr>
        <p:spPr bwMode="auto">
          <a:xfrm>
            <a:off x="1303338" y="1196975"/>
            <a:ext cx="8093075" cy="584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fontAlgn="ctr" hangingPunct="0">
              <a:defRPr/>
            </a:pPr>
            <a:r>
              <a:rPr kumimoji="1" lang="en-US" altLang="zh-CN" sz="3200" dirty="0">
                <a:latin typeface="Times New Roman" panose="02020603050405020304" charset="0"/>
              </a:rPr>
              <a:t>1</a:t>
            </a:r>
            <a:r>
              <a:rPr kumimoji="1" lang="zh-CN" altLang="en-US" sz="3200" dirty="0">
                <a:latin typeface="Times New Roman" panose="02020603050405020304" charset="0"/>
              </a:rPr>
              <a:t>．下面哪项不是基本数据类型</a:t>
            </a:r>
            <a:r>
              <a:rPr kumimoji="1" lang="zh-CN" altLang="en-US" sz="2400" u="sng" dirty="0">
                <a:latin typeface="Times New Roman" panose="02020603050405020304" charset="0"/>
              </a:rPr>
              <a:t>            </a:t>
            </a:r>
            <a:r>
              <a:rPr kumimoji="1" lang="zh-CN" altLang="en-US" sz="2400" dirty="0">
                <a:latin typeface="Times New Roman" panose="02020603050405020304" charset="0"/>
              </a:rPr>
              <a:t> 。</a:t>
            </a:r>
            <a:endParaRPr kumimoji="1" lang="zh-CN" altLang="en-US" sz="3200" dirty="0">
              <a:latin typeface="Times New Roman" panose="02020603050405020304" charset="0"/>
            </a:endParaRPr>
          </a:p>
        </p:txBody>
      </p:sp>
      <p:sp>
        <p:nvSpPr>
          <p:cNvPr id="1032" name="Rectangle 5"/>
          <p:cNvSpPr>
            <a:spLocks noChangeArrowheads="1"/>
          </p:cNvSpPr>
          <p:nvPr/>
        </p:nvSpPr>
        <p:spPr bwMode="auto">
          <a:xfrm>
            <a:off x="2139950" y="4895850"/>
            <a:ext cx="6394450" cy="6604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charset="0"/>
              <a:buNone/>
              <a:defRPr/>
            </a:pPr>
            <a:endParaRPr lang="zh-CN" sz="3200"/>
          </a:p>
        </p:txBody>
      </p:sp>
      <p:sp>
        <p:nvSpPr>
          <p:cNvPr id="1033" name="Rectangle 6"/>
          <p:cNvSpPr>
            <a:spLocks noChangeArrowheads="1"/>
          </p:cNvSpPr>
          <p:nvPr/>
        </p:nvSpPr>
        <p:spPr bwMode="auto">
          <a:xfrm>
            <a:off x="2473325" y="4895850"/>
            <a:ext cx="1079500" cy="6604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charset="0"/>
              <a:buNone/>
              <a:defRPr/>
            </a:pPr>
            <a:endParaRPr lang="zh-CN" sz="2800"/>
          </a:p>
        </p:txBody>
      </p:sp>
      <p:sp>
        <p:nvSpPr>
          <p:cNvPr id="1034" name="Rectangle 7"/>
          <p:cNvSpPr>
            <a:spLocks noChangeArrowheads="1"/>
          </p:cNvSpPr>
          <p:nvPr/>
        </p:nvSpPr>
        <p:spPr bwMode="auto">
          <a:xfrm>
            <a:off x="2139950" y="4237038"/>
            <a:ext cx="6394450" cy="658812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charset="0"/>
              <a:buNone/>
              <a:defRPr/>
            </a:pPr>
            <a:endParaRPr lang="zh-CN" sz="3200"/>
          </a:p>
        </p:txBody>
      </p:sp>
      <p:sp>
        <p:nvSpPr>
          <p:cNvPr id="1035" name="Rectangle 8"/>
          <p:cNvSpPr>
            <a:spLocks noChangeArrowheads="1"/>
          </p:cNvSpPr>
          <p:nvPr/>
        </p:nvSpPr>
        <p:spPr bwMode="auto">
          <a:xfrm>
            <a:off x="2473325" y="4237038"/>
            <a:ext cx="1079500" cy="658812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charset="0"/>
              <a:buNone/>
              <a:defRPr/>
            </a:pPr>
            <a:endParaRPr lang="zh-CN" sz="2800"/>
          </a:p>
        </p:txBody>
      </p:sp>
      <p:sp>
        <p:nvSpPr>
          <p:cNvPr id="1036" name="Rectangle 9"/>
          <p:cNvSpPr>
            <a:spLocks noChangeArrowheads="1"/>
          </p:cNvSpPr>
          <p:nvPr/>
        </p:nvSpPr>
        <p:spPr bwMode="auto">
          <a:xfrm>
            <a:off x="2139950" y="3576638"/>
            <a:ext cx="6394450" cy="6604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charset="0"/>
              <a:buNone/>
              <a:defRPr/>
            </a:pPr>
            <a:endParaRPr lang="zh-CN" sz="3200"/>
          </a:p>
        </p:txBody>
      </p:sp>
      <p:sp>
        <p:nvSpPr>
          <p:cNvPr id="1037" name="Rectangle 10"/>
          <p:cNvSpPr>
            <a:spLocks noChangeArrowheads="1"/>
          </p:cNvSpPr>
          <p:nvPr/>
        </p:nvSpPr>
        <p:spPr bwMode="auto">
          <a:xfrm>
            <a:off x="2473325" y="3576638"/>
            <a:ext cx="1079500" cy="6604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charset="0"/>
              <a:buNone/>
              <a:defRPr/>
            </a:pPr>
            <a:endParaRPr lang="zh-CN" sz="2800"/>
          </a:p>
        </p:txBody>
      </p:sp>
      <p:sp>
        <p:nvSpPr>
          <p:cNvPr id="1038" name="Rectangle 11"/>
          <p:cNvSpPr>
            <a:spLocks noChangeArrowheads="1"/>
          </p:cNvSpPr>
          <p:nvPr/>
        </p:nvSpPr>
        <p:spPr bwMode="auto">
          <a:xfrm>
            <a:off x="2139950" y="2916238"/>
            <a:ext cx="6394450" cy="6604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charset="0"/>
              <a:buNone/>
              <a:defRPr/>
            </a:pPr>
            <a:endParaRPr lang="zh-CN" sz="3200"/>
          </a:p>
        </p:txBody>
      </p:sp>
      <p:sp>
        <p:nvSpPr>
          <p:cNvPr id="1039" name="Rectangle 12"/>
          <p:cNvSpPr>
            <a:spLocks noChangeArrowheads="1"/>
          </p:cNvSpPr>
          <p:nvPr/>
        </p:nvSpPr>
        <p:spPr bwMode="auto">
          <a:xfrm>
            <a:off x="2473325" y="2916238"/>
            <a:ext cx="1079500" cy="6604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charset="0"/>
              <a:buNone/>
              <a:defRPr/>
            </a:pPr>
            <a:endParaRPr lang="zh-CN" sz="2800"/>
          </a:p>
        </p:txBody>
      </p:sp>
      <p:sp>
        <p:nvSpPr>
          <p:cNvPr id="1040" name="Line 13"/>
          <p:cNvSpPr>
            <a:spLocks noChangeShapeType="1"/>
          </p:cNvSpPr>
          <p:nvPr/>
        </p:nvSpPr>
        <p:spPr bwMode="auto">
          <a:xfrm>
            <a:off x="2473325" y="2916238"/>
            <a:ext cx="1079500" cy="0"/>
          </a:xfrm>
          <a:prstGeom prst="line">
            <a:avLst/>
          </a:prstGeom>
          <a:noFill/>
          <a:ln>
            <a:noFill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41" name="Line 14"/>
          <p:cNvSpPr>
            <a:spLocks noChangeShapeType="1"/>
          </p:cNvSpPr>
          <p:nvPr/>
        </p:nvSpPr>
        <p:spPr bwMode="auto">
          <a:xfrm>
            <a:off x="2473325" y="5556250"/>
            <a:ext cx="1079500" cy="0"/>
          </a:xfrm>
          <a:prstGeom prst="line">
            <a:avLst/>
          </a:prstGeom>
          <a:noFill/>
          <a:ln>
            <a:noFill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42" name="Line 16"/>
          <p:cNvSpPr>
            <a:spLocks noChangeShapeType="1"/>
          </p:cNvSpPr>
          <p:nvPr/>
        </p:nvSpPr>
        <p:spPr bwMode="auto">
          <a:xfrm>
            <a:off x="8534400" y="2916238"/>
            <a:ext cx="0" cy="660400"/>
          </a:xfrm>
          <a:prstGeom prst="line">
            <a:avLst/>
          </a:prstGeom>
          <a:noFill/>
          <a:ln>
            <a:noFill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43" name="Line 17"/>
          <p:cNvSpPr>
            <a:spLocks noChangeShapeType="1"/>
          </p:cNvSpPr>
          <p:nvPr/>
        </p:nvSpPr>
        <p:spPr bwMode="auto">
          <a:xfrm>
            <a:off x="2139950" y="2916238"/>
            <a:ext cx="6394450" cy="0"/>
          </a:xfrm>
          <a:prstGeom prst="line">
            <a:avLst/>
          </a:prstGeom>
          <a:noFill/>
          <a:ln>
            <a:noFill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44" name="Line 19"/>
          <p:cNvSpPr>
            <a:spLocks noChangeShapeType="1"/>
          </p:cNvSpPr>
          <p:nvPr/>
        </p:nvSpPr>
        <p:spPr bwMode="auto">
          <a:xfrm>
            <a:off x="8534400" y="3576638"/>
            <a:ext cx="0" cy="660400"/>
          </a:xfrm>
          <a:prstGeom prst="line">
            <a:avLst/>
          </a:prstGeom>
          <a:noFill/>
          <a:ln>
            <a:noFill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45" name="Line 21"/>
          <p:cNvSpPr>
            <a:spLocks noChangeShapeType="1"/>
          </p:cNvSpPr>
          <p:nvPr/>
        </p:nvSpPr>
        <p:spPr bwMode="auto">
          <a:xfrm>
            <a:off x="8534400" y="4237038"/>
            <a:ext cx="0" cy="658812"/>
          </a:xfrm>
          <a:prstGeom prst="line">
            <a:avLst/>
          </a:prstGeom>
          <a:noFill/>
          <a:ln>
            <a:noFill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46" name="Line 22"/>
          <p:cNvSpPr>
            <a:spLocks noChangeShapeType="1"/>
          </p:cNvSpPr>
          <p:nvPr/>
        </p:nvSpPr>
        <p:spPr bwMode="auto">
          <a:xfrm>
            <a:off x="4211638" y="4895850"/>
            <a:ext cx="0" cy="660400"/>
          </a:xfrm>
          <a:prstGeom prst="line">
            <a:avLst/>
          </a:prstGeom>
          <a:noFill/>
          <a:ln>
            <a:noFill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47" name="Line 23"/>
          <p:cNvSpPr>
            <a:spLocks noChangeShapeType="1"/>
          </p:cNvSpPr>
          <p:nvPr/>
        </p:nvSpPr>
        <p:spPr bwMode="auto">
          <a:xfrm>
            <a:off x="8534400" y="4895850"/>
            <a:ext cx="0" cy="660400"/>
          </a:xfrm>
          <a:prstGeom prst="line">
            <a:avLst/>
          </a:prstGeom>
          <a:noFill/>
          <a:ln>
            <a:noFill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4175" name="Group 79"/>
          <p:cNvGraphicFramePr>
            <a:graphicFrameLocks noGrp="1"/>
          </p:cNvGraphicFramePr>
          <p:nvPr/>
        </p:nvGraphicFramePr>
        <p:xfrm>
          <a:off x="1979613" y="2343150"/>
          <a:ext cx="7705725" cy="2668589"/>
        </p:xfrm>
        <a:graphic>
          <a:graphicData uri="http://schemas.openxmlformats.org/drawingml/2006/table">
            <a:tbl>
              <a:tblPr/>
              <a:tblGrid>
                <a:gridCol w="1296987"/>
                <a:gridCol w="6408738"/>
              </a:tblGrid>
              <a:tr h="725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endParaRPr kumimoji="0" 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整型</a:t>
                      </a:r>
                      <a:endParaRPr kumimoji="0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endParaRPr kumimoji="0" 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结构体类型</a:t>
                      </a:r>
                      <a:endParaRPr kumimoji="0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endParaRPr kumimoji="0" 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浮点型</a:t>
                      </a:r>
                      <a:endParaRPr kumimoji="0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9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endParaRPr kumimoji="0" 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字符型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46464" name="Group 61"/>
          <p:cNvGrpSpPr/>
          <p:nvPr/>
        </p:nvGrpSpPr>
        <p:grpSpPr bwMode="auto">
          <a:xfrm>
            <a:off x="4024313" y="2916238"/>
            <a:ext cx="476250" cy="2354262"/>
            <a:chOff x="668" y="1837"/>
            <a:chExt cx="300" cy="1483"/>
          </a:xfrm>
        </p:grpSpPr>
        <p:sp>
          <p:nvSpPr>
            <p:cNvPr id="1058" name="Line 15"/>
            <p:cNvSpPr>
              <a:spLocks noChangeShapeType="1"/>
            </p:cNvSpPr>
            <p:nvPr/>
          </p:nvSpPr>
          <p:spPr bwMode="auto">
            <a:xfrm>
              <a:off x="668" y="1837"/>
              <a:ext cx="0" cy="416"/>
            </a:xfrm>
            <a:prstGeom prst="line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9" name="Line 18"/>
            <p:cNvSpPr>
              <a:spLocks noChangeShapeType="1"/>
            </p:cNvSpPr>
            <p:nvPr/>
          </p:nvSpPr>
          <p:spPr bwMode="auto">
            <a:xfrm>
              <a:off x="668" y="2253"/>
              <a:ext cx="0" cy="416"/>
            </a:xfrm>
            <a:prstGeom prst="line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0" name="Line 20"/>
            <p:cNvSpPr>
              <a:spLocks noChangeShapeType="1"/>
            </p:cNvSpPr>
            <p:nvPr/>
          </p:nvSpPr>
          <p:spPr bwMode="auto">
            <a:xfrm>
              <a:off x="668" y="2669"/>
              <a:ext cx="0" cy="415"/>
            </a:xfrm>
            <a:prstGeom prst="line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pic>
        <p:nvPicPr>
          <p:cNvPr id="146433" name="OKButton"/>
          <p:cNvPicPr preferRelativeResize="0">
            <a:picLocks noChangeArrowheads="1" noChangeShapeType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050" y="4581525"/>
            <a:ext cx="411163" cy="366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434" name="OptionC"/>
          <p:cNvPicPr preferRelativeResize="0">
            <a:picLocks noChangeArrowheads="1" noChangeShapeType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3846513"/>
            <a:ext cx="411162" cy="37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435" name="OptionA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2460625"/>
            <a:ext cx="379412" cy="32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436" name="OptionButton1"/>
          <p:cNvPicPr preferRelativeResize="0">
            <a:picLocks noChangeArrowheads="1" noChangeShapeType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050" y="3141663"/>
            <a:ext cx="411163" cy="366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437" name="CommandButton1"/>
          <p:cNvPicPr preferRelativeResize="0">
            <a:picLocks noChangeArrowheads="1" noChangeShapeType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589588"/>
            <a:ext cx="1439862" cy="5048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 spd="slow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"/>
          <p:cNvSpPr>
            <a:spLocks noChangeArrowheads="1"/>
          </p:cNvSpPr>
          <p:nvPr/>
        </p:nvSpPr>
        <p:spPr bwMode="auto">
          <a:xfrm>
            <a:off x="1303338" y="1196975"/>
            <a:ext cx="8269287" cy="584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fontAlgn="ctr" hangingPunct="0">
              <a:defRPr/>
            </a:pPr>
            <a:r>
              <a:rPr kumimoji="1" lang="en-US" altLang="zh-CN" sz="3200">
                <a:latin typeface="Times New Roman" panose="02020603050405020304" charset="0"/>
              </a:rPr>
              <a:t>3</a:t>
            </a:r>
            <a:r>
              <a:rPr kumimoji="1" lang="zh-CN" altLang="en-US" sz="3200">
                <a:latin typeface="Times New Roman" panose="02020603050405020304" charset="0"/>
              </a:rPr>
              <a:t>．下列选项均不是</a:t>
            </a:r>
            <a:r>
              <a:rPr kumimoji="1" lang="en-US" altLang="zh-CN" sz="3200">
                <a:latin typeface="Times New Roman" panose="02020603050405020304" charset="0"/>
              </a:rPr>
              <a:t>C</a:t>
            </a:r>
            <a:r>
              <a:rPr kumimoji="1" lang="zh-CN" altLang="en-US" sz="3200">
                <a:latin typeface="Times New Roman" panose="02020603050405020304" charset="0"/>
              </a:rPr>
              <a:t>语言关键字的是</a:t>
            </a:r>
            <a:r>
              <a:rPr kumimoji="1" lang="zh-CN" altLang="en-US" sz="2400" u="sng">
                <a:latin typeface="Times New Roman" panose="02020603050405020304" charset="0"/>
              </a:rPr>
              <a:t>           </a:t>
            </a:r>
            <a:r>
              <a:rPr kumimoji="1" lang="zh-CN" altLang="en-US" sz="2400">
                <a:latin typeface="Times New Roman" panose="02020603050405020304" charset="0"/>
              </a:rPr>
              <a:t> 。</a:t>
            </a:r>
            <a:endParaRPr kumimoji="1" lang="zh-CN" altLang="en-US" sz="3200">
              <a:latin typeface="Times New Roman" panose="02020603050405020304" charset="0"/>
            </a:endParaRPr>
          </a:p>
        </p:txBody>
      </p:sp>
      <p:sp>
        <p:nvSpPr>
          <p:cNvPr id="3080" name="Rectangle 5"/>
          <p:cNvSpPr>
            <a:spLocks noChangeArrowheads="1"/>
          </p:cNvSpPr>
          <p:nvPr/>
        </p:nvSpPr>
        <p:spPr bwMode="auto">
          <a:xfrm>
            <a:off x="2139950" y="4895850"/>
            <a:ext cx="6394450" cy="6604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charset="0"/>
              <a:buNone/>
              <a:defRPr/>
            </a:pPr>
            <a:endParaRPr lang="zh-CN" sz="3200"/>
          </a:p>
        </p:txBody>
      </p:sp>
      <p:sp>
        <p:nvSpPr>
          <p:cNvPr id="3081" name="Rectangle 6"/>
          <p:cNvSpPr>
            <a:spLocks noChangeArrowheads="1"/>
          </p:cNvSpPr>
          <p:nvPr/>
        </p:nvSpPr>
        <p:spPr bwMode="auto">
          <a:xfrm>
            <a:off x="2473325" y="4895850"/>
            <a:ext cx="1079500" cy="6604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charset="0"/>
              <a:buNone/>
              <a:defRPr/>
            </a:pPr>
            <a:endParaRPr lang="zh-CN" sz="2800"/>
          </a:p>
        </p:txBody>
      </p:sp>
      <p:sp>
        <p:nvSpPr>
          <p:cNvPr id="3082" name="Rectangle 7"/>
          <p:cNvSpPr>
            <a:spLocks noChangeArrowheads="1"/>
          </p:cNvSpPr>
          <p:nvPr/>
        </p:nvSpPr>
        <p:spPr bwMode="auto">
          <a:xfrm>
            <a:off x="2139950" y="4237038"/>
            <a:ext cx="6394450" cy="658812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charset="0"/>
              <a:buNone/>
              <a:defRPr/>
            </a:pPr>
            <a:endParaRPr lang="zh-CN" sz="3200"/>
          </a:p>
        </p:txBody>
      </p:sp>
      <p:sp>
        <p:nvSpPr>
          <p:cNvPr id="3083" name="Rectangle 8"/>
          <p:cNvSpPr>
            <a:spLocks noChangeArrowheads="1"/>
          </p:cNvSpPr>
          <p:nvPr/>
        </p:nvSpPr>
        <p:spPr bwMode="auto">
          <a:xfrm>
            <a:off x="2473325" y="4237038"/>
            <a:ext cx="1079500" cy="658812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charset="0"/>
              <a:buNone/>
              <a:defRPr/>
            </a:pPr>
            <a:endParaRPr lang="zh-CN" sz="2800"/>
          </a:p>
        </p:txBody>
      </p:sp>
      <p:sp>
        <p:nvSpPr>
          <p:cNvPr id="3084" name="Rectangle 9"/>
          <p:cNvSpPr>
            <a:spLocks noChangeArrowheads="1"/>
          </p:cNvSpPr>
          <p:nvPr/>
        </p:nvSpPr>
        <p:spPr bwMode="auto">
          <a:xfrm>
            <a:off x="2139950" y="3576638"/>
            <a:ext cx="6394450" cy="6604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charset="0"/>
              <a:buNone/>
              <a:defRPr/>
            </a:pPr>
            <a:endParaRPr lang="zh-CN" sz="3200"/>
          </a:p>
        </p:txBody>
      </p:sp>
      <p:sp>
        <p:nvSpPr>
          <p:cNvPr id="3085" name="Rectangle 10"/>
          <p:cNvSpPr>
            <a:spLocks noChangeArrowheads="1"/>
          </p:cNvSpPr>
          <p:nvPr/>
        </p:nvSpPr>
        <p:spPr bwMode="auto">
          <a:xfrm>
            <a:off x="2473325" y="3576638"/>
            <a:ext cx="1079500" cy="6604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charset="0"/>
              <a:buNone/>
              <a:defRPr/>
            </a:pPr>
            <a:endParaRPr lang="zh-CN" sz="2800"/>
          </a:p>
        </p:txBody>
      </p:sp>
      <p:sp>
        <p:nvSpPr>
          <p:cNvPr id="3086" name="Rectangle 11"/>
          <p:cNvSpPr>
            <a:spLocks noChangeArrowheads="1"/>
          </p:cNvSpPr>
          <p:nvPr/>
        </p:nvSpPr>
        <p:spPr bwMode="auto">
          <a:xfrm>
            <a:off x="2139950" y="2916238"/>
            <a:ext cx="6394450" cy="6604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charset="0"/>
              <a:buNone/>
              <a:defRPr/>
            </a:pPr>
            <a:endParaRPr lang="zh-CN" sz="3200"/>
          </a:p>
        </p:txBody>
      </p:sp>
      <p:sp>
        <p:nvSpPr>
          <p:cNvPr id="3087" name="Rectangle 12"/>
          <p:cNvSpPr>
            <a:spLocks noChangeArrowheads="1"/>
          </p:cNvSpPr>
          <p:nvPr/>
        </p:nvSpPr>
        <p:spPr bwMode="auto">
          <a:xfrm>
            <a:off x="2473325" y="2916238"/>
            <a:ext cx="1079500" cy="6604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charset="0"/>
              <a:buNone/>
              <a:defRPr/>
            </a:pPr>
            <a:endParaRPr lang="zh-CN" sz="2800"/>
          </a:p>
        </p:txBody>
      </p:sp>
      <p:sp>
        <p:nvSpPr>
          <p:cNvPr id="3088" name="Line 13"/>
          <p:cNvSpPr>
            <a:spLocks noChangeShapeType="1"/>
          </p:cNvSpPr>
          <p:nvPr/>
        </p:nvSpPr>
        <p:spPr bwMode="auto">
          <a:xfrm>
            <a:off x="2473325" y="2916238"/>
            <a:ext cx="1079500" cy="0"/>
          </a:xfrm>
          <a:prstGeom prst="line">
            <a:avLst/>
          </a:prstGeom>
          <a:noFill/>
          <a:ln>
            <a:noFill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089" name="Line 14"/>
          <p:cNvSpPr>
            <a:spLocks noChangeShapeType="1"/>
          </p:cNvSpPr>
          <p:nvPr/>
        </p:nvSpPr>
        <p:spPr bwMode="auto">
          <a:xfrm>
            <a:off x="2473325" y="5556250"/>
            <a:ext cx="1079500" cy="0"/>
          </a:xfrm>
          <a:prstGeom prst="line">
            <a:avLst/>
          </a:prstGeom>
          <a:noFill/>
          <a:ln>
            <a:noFill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090" name="Line 16"/>
          <p:cNvSpPr>
            <a:spLocks noChangeShapeType="1"/>
          </p:cNvSpPr>
          <p:nvPr/>
        </p:nvSpPr>
        <p:spPr bwMode="auto">
          <a:xfrm>
            <a:off x="8534400" y="2916238"/>
            <a:ext cx="0" cy="660400"/>
          </a:xfrm>
          <a:prstGeom prst="line">
            <a:avLst/>
          </a:prstGeom>
          <a:noFill/>
          <a:ln>
            <a:noFill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091" name="Line 17"/>
          <p:cNvSpPr>
            <a:spLocks noChangeShapeType="1"/>
          </p:cNvSpPr>
          <p:nvPr/>
        </p:nvSpPr>
        <p:spPr bwMode="auto">
          <a:xfrm>
            <a:off x="2139950" y="2916238"/>
            <a:ext cx="6394450" cy="0"/>
          </a:xfrm>
          <a:prstGeom prst="line">
            <a:avLst/>
          </a:prstGeom>
          <a:noFill/>
          <a:ln>
            <a:noFill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092" name="Line 19"/>
          <p:cNvSpPr>
            <a:spLocks noChangeShapeType="1"/>
          </p:cNvSpPr>
          <p:nvPr/>
        </p:nvSpPr>
        <p:spPr bwMode="auto">
          <a:xfrm>
            <a:off x="8534400" y="3576638"/>
            <a:ext cx="0" cy="660400"/>
          </a:xfrm>
          <a:prstGeom prst="line">
            <a:avLst/>
          </a:prstGeom>
          <a:noFill/>
          <a:ln>
            <a:noFill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093" name="Line 21"/>
          <p:cNvSpPr>
            <a:spLocks noChangeShapeType="1"/>
          </p:cNvSpPr>
          <p:nvPr/>
        </p:nvSpPr>
        <p:spPr bwMode="auto">
          <a:xfrm>
            <a:off x="8534400" y="4237038"/>
            <a:ext cx="0" cy="658812"/>
          </a:xfrm>
          <a:prstGeom prst="line">
            <a:avLst/>
          </a:prstGeom>
          <a:noFill/>
          <a:ln>
            <a:noFill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094" name="Line 22"/>
          <p:cNvSpPr>
            <a:spLocks noChangeShapeType="1"/>
          </p:cNvSpPr>
          <p:nvPr/>
        </p:nvSpPr>
        <p:spPr bwMode="auto">
          <a:xfrm>
            <a:off x="4211638" y="4895850"/>
            <a:ext cx="0" cy="660400"/>
          </a:xfrm>
          <a:prstGeom prst="line">
            <a:avLst/>
          </a:prstGeom>
          <a:noFill/>
          <a:ln>
            <a:noFill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095" name="Line 23"/>
          <p:cNvSpPr>
            <a:spLocks noChangeShapeType="1"/>
          </p:cNvSpPr>
          <p:nvPr/>
        </p:nvSpPr>
        <p:spPr bwMode="auto">
          <a:xfrm>
            <a:off x="8534400" y="4895850"/>
            <a:ext cx="0" cy="660400"/>
          </a:xfrm>
          <a:prstGeom prst="line">
            <a:avLst/>
          </a:prstGeom>
          <a:noFill/>
          <a:ln>
            <a:noFill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4175" name="Group 79"/>
          <p:cNvGraphicFramePr>
            <a:graphicFrameLocks noGrp="1"/>
          </p:cNvGraphicFramePr>
          <p:nvPr/>
        </p:nvGraphicFramePr>
        <p:xfrm>
          <a:off x="1979613" y="2343150"/>
          <a:ext cx="7705725" cy="2668588"/>
        </p:xfrm>
        <a:graphic>
          <a:graphicData uri="http://schemas.openxmlformats.org/drawingml/2006/table">
            <a:tbl>
              <a:tblPr/>
              <a:tblGrid>
                <a:gridCol w="1296987"/>
                <a:gridCol w="6408738"/>
              </a:tblGrid>
              <a:tr h="7256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define</a:t>
                      </a: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IF</a:t>
                      </a: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type 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0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while</a:t>
                      </a: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printf</a:t>
                      </a: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getc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6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char</a:t>
                      </a: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scanf</a:t>
                      </a: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case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92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</a:pPr>
                      <a:r>
                        <a:rPr kumimoji="0" lang="en-US" altLang="zh-CN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int</a:t>
                      </a: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go</a:t>
                      </a: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pow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47488" name="Group 61"/>
          <p:cNvGrpSpPr/>
          <p:nvPr/>
        </p:nvGrpSpPr>
        <p:grpSpPr bwMode="auto">
          <a:xfrm>
            <a:off x="4024313" y="2916238"/>
            <a:ext cx="476250" cy="2354262"/>
            <a:chOff x="668" y="1837"/>
            <a:chExt cx="300" cy="1483"/>
          </a:xfrm>
        </p:grpSpPr>
        <p:sp>
          <p:nvSpPr>
            <p:cNvPr id="3106" name="Line 15"/>
            <p:cNvSpPr>
              <a:spLocks noChangeShapeType="1"/>
            </p:cNvSpPr>
            <p:nvPr/>
          </p:nvSpPr>
          <p:spPr bwMode="auto">
            <a:xfrm>
              <a:off x="668" y="1837"/>
              <a:ext cx="0" cy="416"/>
            </a:xfrm>
            <a:prstGeom prst="line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07" name="Line 18"/>
            <p:cNvSpPr>
              <a:spLocks noChangeShapeType="1"/>
            </p:cNvSpPr>
            <p:nvPr/>
          </p:nvSpPr>
          <p:spPr bwMode="auto">
            <a:xfrm>
              <a:off x="668" y="2253"/>
              <a:ext cx="0" cy="416"/>
            </a:xfrm>
            <a:prstGeom prst="line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08" name="Line 20"/>
            <p:cNvSpPr>
              <a:spLocks noChangeShapeType="1"/>
            </p:cNvSpPr>
            <p:nvPr/>
          </p:nvSpPr>
          <p:spPr bwMode="auto">
            <a:xfrm>
              <a:off x="668" y="2669"/>
              <a:ext cx="0" cy="415"/>
            </a:xfrm>
            <a:prstGeom prst="line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pic>
        <p:nvPicPr>
          <p:cNvPr id="147457" name="OKButton"/>
          <p:cNvPicPr preferRelativeResize="0">
            <a:picLocks noChangeArrowheads="1" noChangeShapeType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050" y="4581525"/>
            <a:ext cx="411163" cy="366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458" name="OptionC"/>
          <p:cNvPicPr preferRelativeResize="0">
            <a:picLocks noChangeArrowheads="1" noChangeShapeType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3846513"/>
            <a:ext cx="411162" cy="37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459" name="OptionA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2460625"/>
            <a:ext cx="379412" cy="32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460" name="OptionButton1"/>
          <p:cNvPicPr preferRelativeResize="0">
            <a:picLocks noChangeArrowheads="1" noChangeShapeType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050" y="3141663"/>
            <a:ext cx="411163" cy="366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461" name="CommandButton1"/>
          <p:cNvPicPr preferRelativeResize="0">
            <a:picLocks noChangeArrowheads="1" noChangeShapeType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589588"/>
            <a:ext cx="1439862" cy="5048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 spd="slow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3"/>
          <p:cNvSpPr>
            <a:spLocks noChangeArrowheads="1"/>
          </p:cNvSpPr>
          <p:nvPr/>
        </p:nvSpPr>
        <p:spPr bwMode="auto">
          <a:xfrm>
            <a:off x="1303338" y="1196975"/>
            <a:ext cx="7488237" cy="584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fontAlgn="ctr" hangingPunct="0">
              <a:defRPr/>
            </a:pPr>
            <a:r>
              <a:rPr kumimoji="1" lang="en-US" altLang="zh-CN" sz="3200">
                <a:latin typeface="Times New Roman" panose="02020603050405020304" charset="0"/>
              </a:rPr>
              <a:t>4</a:t>
            </a:r>
            <a:r>
              <a:rPr kumimoji="1" lang="zh-CN" altLang="en-US" sz="3200">
                <a:latin typeface="Times New Roman" panose="02020603050405020304" charset="0"/>
              </a:rPr>
              <a:t>．下列表示整型数据的是</a:t>
            </a:r>
            <a:r>
              <a:rPr kumimoji="1" lang="zh-CN" altLang="en-US" sz="2400" u="sng">
                <a:latin typeface="Times New Roman" panose="02020603050405020304" charset="0"/>
              </a:rPr>
              <a:t>            </a:t>
            </a:r>
            <a:r>
              <a:rPr kumimoji="1" lang="zh-CN" altLang="en-US" sz="2400">
                <a:latin typeface="Times New Roman" panose="02020603050405020304" charset="0"/>
              </a:rPr>
              <a:t> 。</a:t>
            </a:r>
            <a:endParaRPr kumimoji="1" lang="zh-CN" altLang="en-US" sz="3200">
              <a:latin typeface="Times New Roman" panose="02020603050405020304" charset="0"/>
            </a:endParaRPr>
          </a:p>
        </p:txBody>
      </p:sp>
      <p:sp>
        <p:nvSpPr>
          <p:cNvPr id="4104" name="Rectangle 5"/>
          <p:cNvSpPr>
            <a:spLocks noChangeArrowheads="1"/>
          </p:cNvSpPr>
          <p:nvPr/>
        </p:nvSpPr>
        <p:spPr bwMode="auto">
          <a:xfrm>
            <a:off x="2139950" y="4895850"/>
            <a:ext cx="6394450" cy="6604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charset="0"/>
              <a:buNone/>
              <a:defRPr/>
            </a:pPr>
            <a:endParaRPr lang="zh-CN" sz="3200"/>
          </a:p>
        </p:txBody>
      </p:sp>
      <p:sp>
        <p:nvSpPr>
          <p:cNvPr id="4105" name="Rectangle 6"/>
          <p:cNvSpPr>
            <a:spLocks noChangeArrowheads="1"/>
          </p:cNvSpPr>
          <p:nvPr/>
        </p:nvSpPr>
        <p:spPr bwMode="auto">
          <a:xfrm>
            <a:off x="2473325" y="4895850"/>
            <a:ext cx="1079500" cy="6604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charset="0"/>
              <a:buNone/>
              <a:defRPr/>
            </a:pPr>
            <a:endParaRPr lang="zh-CN" sz="2800"/>
          </a:p>
        </p:txBody>
      </p:sp>
      <p:sp>
        <p:nvSpPr>
          <p:cNvPr id="4106" name="Rectangle 7"/>
          <p:cNvSpPr>
            <a:spLocks noChangeArrowheads="1"/>
          </p:cNvSpPr>
          <p:nvPr/>
        </p:nvSpPr>
        <p:spPr bwMode="auto">
          <a:xfrm>
            <a:off x="2139950" y="4237038"/>
            <a:ext cx="6394450" cy="658812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charset="0"/>
              <a:buNone/>
              <a:defRPr/>
            </a:pPr>
            <a:endParaRPr lang="zh-CN" sz="3200"/>
          </a:p>
        </p:txBody>
      </p:sp>
      <p:sp>
        <p:nvSpPr>
          <p:cNvPr id="4107" name="Rectangle 8"/>
          <p:cNvSpPr>
            <a:spLocks noChangeArrowheads="1"/>
          </p:cNvSpPr>
          <p:nvPr/>
        </p:nvSpPr>
        <p:spPr bwMode="auto">
          <a:xfrm>
            <a:off x="2473325" y="4237038"/>
            <a:ext cx="1079500" cy="658812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charset="0"/>
              <a:buNone/>
              <a:defRPr/>
            </a:pPr>
            <a:endParaRPr lang="zh-CN" sz="2800"/>
          </a:p>
        </p:txBody>
      </p:sp>
      <p:sp>
        <p:nvSpPr>
          <p:cNvPr id="4108" name="Rectangle 9"/>
          <p:cNvSpPr>
            <a:spLocks noChangeArrowheads="1"/>
          </p:cNvSpPr>
          <p:nvPr/>
        </p:nvSpPr>
        <p:spPr bwMode="auto">
          <a:xfrm>
            <a:off x="2139950" y="3576638"/>
            <a:ext cx="6394450" cy="6604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charset="0"/>
              <a:buNone/>
              <a:defRPr/>
            </a:pPr>
            <a:endParaRPr lang="zh-CN" sz="3200"/>
          </a:p>
        </p:txBody>
      </p:sp>
      <p:sp>
        <p:nvSpPr>
          <p:cNvPr id="4109" name="Rectangle 10"/>
          <p:cNvSpPr>
            <a:spLocks noChangeArrowheads="1"/>
          </p:cNvSpPr>
          <p:nvPr/>
        </p:nvSpPr>
        <p:spPr bwMode="auto">
          <a:xfrm>
            <a:off x="2473325" y="3576638"/>
            <a:ext cx="1079500" cy="6604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charset="0"/>
              <a:buNone/>
              <a:defRPr/>
            </a:pPr>
            <a:endParaRPr lang="zh-CN" sz="2800"/>
          </a:p>
        </p:txBody>
      </p:sp>
      <p:sp>
        <p:nvSpPr>
          <p:cNvPr id="4110" name="Rectangle 11"/>
          <p:cNvSpPr>
            <a:spLocks noChangeArrowheads="1"/>
          </p:cNvSpPr>
          <p:nvPr/>
        </p:nvSpPr>
        <p:spPr bwMode="auto">
          <a:xfrm>
            <a:off x="2139950" y="2916238"/>
            <a:ext cx="6394450" cy="6604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charset="0"/>
              <a:buNone/>
              <a:defRPr/>
            </a:pPr>
            <a:endParaRPr lang="zh-CN" sz="3200"/>
          </a:p>
        </p:txBody>
      </p:sp>
      <p:sp>
        <p:nvSpPr>
          <p:cNvPr id="4111" name="Rectangle 12"/>
          <p:cNvSpPr>
            <a:spLocks noChangeArrowheads="1"/>
          </p:cNvSpPr>
          <p:nvPr/>
        </p:nvSpPr>
        <p:spPr bwMode="auto">
          <a:xfrm>
            <a:off x="2473325" y="2916238"/>
            <a:ext cx="1079500" cy="6604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charset="0"/>
              <a:buNone/>
              <a:defRPr/>
            </a:pPr>
            <a:endParaRPr lang="zh-CN" sz="2800"/>
          </a:p>
        </p:txBody>
      </p:sp>
      <p:sp>
        <p:nvSpPr>
          <p:cNvPr id="4112" name="Line 13"/>
          <p:cNvSpPr>
            <a:spLocks noChangeShapeType="1"/>
          </p:cNvSpPr>
          <p:nvPr/>
        </p:nvSpPr>
        <p:spPr bwMode="auto">
          <a:xfrm>
            <a:off x="2473325" y="2916238"/>
            <a:ext cx="1079500" cy="0"/>
          </a:xfrm>
          <a:prstGeom prst="line">
            <a:avLst/>
          </a:prstGeom>
          <a:noFill/>
          <a:ln>
            <a:noFill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113" name="Line 14"/>
          <p:cNvSpPr>
            <a:spLocks noChangeShapeType="1"/>
          </p:cNvSpPr>
          <p:nvPr/>
        </p:nvSpPr>
        <p:spPr bwMode="auto">
          <a:xfrm>
            <a:off x="2473325" y="5556250"/>
            <a:ext cx="1079500" cy="0"/>
          </a:xfrm>
          <a:prstGeom prst="line">
            <a:avLst/>
          </a:prstGeom>
          <a:noFill/>
          <a:ln>
            <a:noFill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114" name="Line 16"/>
          <p:cNvSpPr>
            <a:spLocks noChangeShapeType="1"/>
          </p:cNvSpPr>
          <p:nvPr/>
        </p:nvSpPr>
        <p:spPr bwMode="auto">
          <a:xfrm>
            <a:off x="8534400" y="2916238"/>
            <a:ext cx="0" cy="660400"/>
          </a:xfrm>
          <a:prstGeom prst="line">
            <a:avLst/>
          </a:prstGeom>
          <a:noFill/>
          <a:ln>
            <a:noFill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115" name="Line 17"/>
          <p:cNvSpPr>
            <a:spLocks noChangeShapeType="1"/>
          </p:cNvSpPr>
          <p:nvPr/>
        </p:nvSpPr>
        <p:spPr bwMode="auto">
          <a:xfrm>
            <a:off x="2139950" y="2916238"/>
            <a:ext cx="6394450" cy="0"/>
          </a:xfrm>
          <a:prstGeom prst="line">
            <a:avLst/>
          </a:prstGeom>
          <a:noFill/>
          <a:ln>
            <a:noFill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116" name="Line 19"/>
          <p:cNvSpPr>
            <a:spLocks noChangeShapeType="1"/>
          </p:cNvSpPr>
          <p:nvPr/>
        </p:nvSpPr>
        <p:spPr bwMode="auto">
          <a:xfrm>
            <a:off x="8534400" y="3576638"/>
            <a:ext cx="0" cy="660400"/>
          </a:xfrm>
          <a:prstGeom prst="line">
            <a:avLst/>
          </a:prstGeom>
          <a:noFill/>
          <a:ln>
            <a:noFill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117" name="Line 21"/>
          <p:cNvSpPr>
            <a:spLocks noChangeShapeType="1"/>
          </p:cNvSpPr>
          <p:nvPr/>
        </p:nvSpPr>
        <p:spPr bwMode="auto">
          <a:xfrm>
            <a:off x="8534400" y="4237038"/>
            <a:ext cx="0" cy="658812"/>
          </a:xfrm>
          <a:prstGeom prst="line">
            <a:avLst/>
          </a:prstGeom>
          <a:noFill/>
          <a:ln>
            <a:noFill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118" name="Line 22"/>
          <p:cNvSpPr>
            <a:spLocks noChangeShapeType="1"/>
          </p:cNvSpPr>
          <p:nvPr/>
        </p:nvSpPr>
        <p:spPr bwMode="auto">
          <a:xfrm>
            <a:off x="4211638" y="4895850"/>
            <a:ext cx="0" cy="660400"/>
          </a:xfrm>
          <a:prstGeom prst="line">
            <a:avLst/>
          </a:prstGeom>
          <a:noFill/>
          <a:ln>
            <a:noFill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119" name="Line 23"/>
          <p:cNvSpPr>
            <a:spLocks noChangeShapeType="1"/>
          </p:cNvSpPr>
          <p:nvPr/>
        </p:nvSpPr>
        <p:spPr bwMode="auto">
          <a:xfrm>
            <a:off x="8534400" y="4895850"/>
            <a:ext cx="0" cy="660400"/>
          </a:xfrm>
          <a:prstGeom prst="line">
            <a:avLst/>
          </a:prstGeom>
          <a:noFill/>
          <a:ln>
            <a:noFill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4175" name="Group 79"/>
          <p:cNvGraphicFramePr>
            <a:graphicFrameLocks noGrp="1"/>
          </p:cNvGraphicFramePr>
          <p:nvPr/>
        </p:nvGraphicFramePr>
        <p:xfrm>
          <a:off x="1979613" y="2343150"/>
          <a:ext cx="7705725" cy="2668589"/>
        </p:xfrm>
        <a:graphic>
          <a:graphicData uri="http://schemas.openxmlformats.org/drawingml/2006/table">
            <a:tbl>
              <a:tblPr/>
              <a:tblGrid>
                <a:gridCol w="1296987"/>
                <a:gridCol w="6408738"/>
              </a:tblGrid>
              <a:tr h="725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endParaRPr kumimoji="0" 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3.2</a:t>
                      </a:r>
                      <a:endParaRPr kumimoji="0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endParaRPr kumimoji="0" 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‘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’</a:t>
                      </a:r>
                      <a:endParaRPr kumimoji="0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endParaRPr kumimoji="0" 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“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”</a:t>
                      </a:r>
                      <a:endParaRPr kumimoji="0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9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endParaRPr kumimoji="0" 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charset="0"/>
                        <a:buNone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0x1</a:t>
                      </a:r>
                      <a:endParaRPr kumimoji="0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48512" name="Group 61"/>
          <p:cNvGrpSpPr/>
          <p:nvPr/>
        </p:nvGrpSpPr>
        <p:grpSpPr bwMode="auto">
          <a:xfrm>
            <a:off x="4024313" y="2916238"/>
            <a:ext cx="476250" cy="2354262"/>
            <a:chOff x="668" y="1837"/>
            <a:chExt cx="300" cy="1483"/>
          </a:xfrm>
        </p:grpSpPr>
        <p:sp>
          <p:nvSpPr>
            <p:cNvPr id="4130" name="Line 15"/>
            <p:cNvSpPr>
              <a:spLocks noChangeShapeType="1"/>
            </p:cNvSpPr>
            <p:nvPr/>
          </p:nvSpPr>
          <p:spPr bwMode="auto">
            <a:xfrm>
              <a:off x="668" y="1837"/>
              <a:ext cx="0" cy="416"/>
            </a:xfrm>
            <a:prstGeom prst="line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31" name="Line 18"/>
            <p:cNvSpPr>
              <a:spLocks noChangeShapeType="1"/>
            </p:cNvSpPr>
            <p:nvPr/>
          </p:nvSpPr>
          <p:spPr bwMode="auto">
            <a:xfrm>
              <a:off x="668" y="2253"/>
              <a:ext cx="0" cy="416"/>
            </a:xfrm>
            <a:prstGeom prst="line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32" name="Line 20"/>
            <p:cNvSpPr>
              <a:spLocks noChangeShapeType="1"/>
            </p:cNvSpPr>
            <p:nvPr/>
          </p:nvSpPr>
          <p:spPr bwMode="auto">
            <a:xfrm>
              <a:off x="668" y="2669"/>
              <a:ext cx="0" cy="415"/>
            </a:xfrm>
            <a:prstGeom prst="line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pic>
        <p:nvPicPr>
          <p:cNvPr id="148481" name="OKButton"/>
          <p:cNvPicPr preferRelativeResize="0">
            <a:picLocks noChangeArrowheads="1" noChangeShapeType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050" y="4581525"/>
            <a:ext cx="411163" cy="366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482" name="OptionC"/>
          <p:cNvPicPr preferRelativeResize="0">
            <a:picLocks noChangeArrowheads="1" noChangeShapeType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3846513"/>
            <a:ext cx="411162" cy="37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483" name="OptionA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2460625"/>
            <a:ext cx="379412" cy="32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484" name="OptionButton1"/>
          <p:cNvPicPr preferRelativeResize="0">
            <a:picLocks noChangeArrowheads="1" noChangeShapeType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050" y="3141663"/>
            <a:ext cx="411163" cy="366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485" name="CommandButton1"/>
          <p:cNvPicPr preferRelativeResize="0">
            <a:picLocks noChangeArrowheads="1" noChangeShapeType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589588"/>
            <a:ext cx="1439862" cy="5048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 spd="slow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3"/>
          <p:cNvSpPr>
            <a:spLocks noChangeArrowheads="1"/>
          </p:cNvSpPr>
          <p:nvPr/>
        </p:nvSpPr>
        <p:spPr bwMode="auto">
          <a:xfrm>
            <a:off x="1303338" y="1196975"/>
            <a:ext cx="7488237" cy="584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fontAlgn="ctr" hangingPunct="0">
              <a:defRPr/>
            </a:pPr>
            <a:r>
              <a:rPr kumimoji="1" lang="en-US" altLang="zh-CN" sz="3200">
                <a:latin typeface="Times New Roman" panose="02020603050405020304" charset="0"/>
              </a:rPr>
              <a:t>5</a:t>
            </a:r>
            <a:r>
              <a:rPr kumimoji="1" lang="zh-CN" altLang="en-US" sz="3200">
                <a:latin typeface="Times New Roman" panose="02020603050405020304" charset="0"/>
              </a:rPr>
              <a:t>．下面选项中，合法浮点数是</a:t>
            </a:r>
            <a:r>
              <a:rPr kumimoji="1" lang="zh-CN" altLang="en-US" sz="2400" u="sng">
                <a:latin typeface="Times New Roman" panose="02020603050405020304" charset="0"/>
              </a:rPr>
              <a:t>            </a:t>
            </a:r>
            <a:r>
              <a:rPr kumimoji="1" lang="zh-CN" altLang="en-US" sz="2400">
                <a:latin typeface="Times New Roman" panose="02020603050405020304" charset="0"/>
              </a:rPr>
              <a:t> 。</a:t>
            </a:r>
            <a:endParaRPr kumimoji="1" lang="zh-CN" altLang="en-US" sz="3200">
              <a:latin typeface="Times New Roman" panose="02020603050405020304" charset="0"/>
            </a:endParaRPr>
          </a:p>
        </p:txBody>
      </p:sp>
      <p:sp>
        <p:nvSpPr>
          <p:cNvPr id="5128" name="Rectangle 5"/>
          <p:cNvSpPr>
            <a:spLocks noChangeArrowheads="1"/>
          </p:cNvSpPr>
          <p:nvPr/>
        </p:nvSpPr>
        <p:spPr bwMode="auto">
          <a:xfrm>
            <a:off x="2139950" y="4895850"/>
            <a:ext cx="6394450" cy="6604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charset="0"/>
              <a:buNone/>
              <a:defRPr/>
            </a:pPr>
            <a:endParaRPr lang="zh-CN" sz="3200"/>
          </a:p>
        </p:txBody>
      </p:sp>
      <p:sp>
        <p:nvSpPr>
          <p:cNvPr id="5129" name="Rectangle 6"/>
          <p:cNvSpPr>
            <a:spLocks noChangeArrowheads="1"/>
          </p:cNvSpPr>
          <p:nvPr/>
        </p:nvSpPr>
        <p:spPr bwMode="auto">
          <a:xfrm>
            <a:off x="2473325" y="4895850"/>
            <a:ext cx="1079500" cy="6604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charset="0"/>
              <a:buNone/>
              <a:defRPr/>
            </a:pPr>
            <a:endParaRPr lang="zh-CN" sz="2800"/>
          </a:p>
        </p:txBody>
      </p:sp>
      <p:sp>
        <p:nvSpPr>
          <p:cNvPr id="5130" name="Rectangle 7"/>
          <p:cNvSpPr>
            <a:spLocks noChangeArrowheads="1"/>
          </p:cNvSpPr>
          <p:nvPr/>
        </p:nvSpPr>
        <p:spPr bwMode="auto">
          <a:xfrm>
            <a:off x="2139950" y="4237038"/>
            <a:ext cx="6394450" cy="658812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charset="0"/>
              <a:buNone/>
              <a:defRPr/>
            </a:pPr>
            <a:endParaRPr lang="zh-CN" sz="3200"/>
          </a:p>
        </p:txBody>
      </p:sp>
      <p:sp>
        <p:nvSpPr>
          <p:cNvPr id="5131" name="Rectangle 8"/>
          <p:cNvSpPr>
            <a:spLocks noChangeArrowheads="1"/>
          </p:cNvSpPr>
          <p:nvPr/>
        </p:nvSpPr>
        <p:spPr bwMode="auto">
          <a:xfrm>
            <a:off x="2473325" y="4237038"/>
            <a:ext cx="1079500" cy="658812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charset="0"/>
              <a:buNone/>
              <a:defRPr/>
            </a:pPr>
            <a:endParaRPr lang="zh-CN" sz="2800"/>
          </a:p>
        </p:txBody>
      </p:sp>
      <p:sp>
        <p:nvSpPr>
          <p:cNvPr id="5132" name="Rectangle 9"/>
          <p:cNvSpPr>
            <a:spLocks noChangeArrowheads="1"/>
          </p:cNvSpPr>
          <p:nvPr/>
        </p:nvSpPr>
        <p:spPr bwMode="auto">
          <a:xfrm>
            <a:off x="2139950" y="3576638"/>
            <a:ext cx="6394450" cy="6604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charset="0"/>
              <a:buNone/>
              <a:defRPr/>
            </a:pPr>
            <a:endParaRPr lang="zh-CN" sz="3200"/>
          </a:p>
        </p:txBody>
      </p:sp>
      <p:sp>
        <p:nvSpPr>
          <p:cNvPr id="5133" name="Rectangle 10"/>
          <p:cNvSpPr>
            <a:spLocks noChangeArrowheads="1"/>
          </p:cNvSpPr>
          <p:nvPr/>
        </p:nvSpPr>
        <p:spPr bwMode="auto">
          <a:xfrm>
            <a:off x="2473325" y="3576638"/>
            <a:ext cx="1079500" cy="6604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charset="0"/>
              <a:buNone/>
              <a:defRPr/>
            </a:pPr>
            <a:endParaRPr lang="zh-CN" sz="2800"/>
          </a:p>
        </p:txBody>
      </p:sp>
      <p:sp>
        <p:nvSpPr>
          <p:cNvPr id="5134" name="Rectangle 11"/>
          <p:cNvSpPr>
            <a:spLocks noChangeArrowheads="1"/>
          </p:cNvSpPr>
          <p:nvPr/>
        </p:nvSpPr>
        <p:spPr bwMode="auto">
          <a:xfrm>
            <a:off x="2139950" y="2916238"/>
            <a:ext cx="6394450" cy="6604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charset="0"/>
              <a:buNone/>
              <a:defRPr/>
            </a:pPr>
            <a:endParaRPr lang="zh-CN" sz="3200"/>
          </a:p>
        </p:txBody>
      </p:sp>
      <p:sp>
        <p:nvSpPr>
          <p:cNvPr id="5135" name="Rectangle 12"/>
          <p:cNvSpPr>
            <a:spLocks noChangeArrowheads="1"/>
          </p:cNvSpPr>
          <p:nvPr/>
        </p:nvSpPr>
        <p:spPr bwMode="auto">
          <a:xfrm>
            <a:off x="2473325" y="2916238"/>
            <a:ext cx="1079500" cy="6604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charset="0"/>
              <a:buNone/>
              <a:defRPr/>
            </a:pPr>
            <a:endParaRPr lang="zh-CN" sz="2800"/>
          </a:p>
        </p:txBody>
      </p:sp>
      <p:sp>
        <p:nvSpPr>
          <p:cNvPr id="5136" name="Line 13"/>
          <p:cNvSpPr>
            <a:spLocks noChangeShapeType="1"/>
          </p:cNvSpPr>
          <p:nvPr/>
        </p:nvSpPr>
        <p:spPr bwMode="auto">
          <a:xfrm>
            <a:off x="2473325" y="2916238"/>
            <a:ext cx="1079500" cy="0"/>
          </a:xfrm>
          <a:prstGeom prst="line">
            <a:avLst/>
          </a:prstGeom>
          <a:noFill/>
          <a:ln>
            <a:noFill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137" name="Line 14"/>
          <p:cNvSpPr>
            <a:spLocks noChangeShapeType="1"/>
          </p:cNvSpPr>
          <p:nvPr/>
        </p:nvSpPr>
        <p:spPr bwMode="auto">
          <a:xfrm>
            <a:off x="2473325" y="5556250"/>
            <a:ext cx="1079500" cy="0"/>
          </a:xfrm>
          <a:prstGeom prst="line">
            <a:avLst/>
          </a:prstGeom>
          <a:noFill/>
          <a:ln>
            <a:noFill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138" name="Line 16"/>
          <p:cNvSpPr>
            <a:spLocks noChangeShapeType="1"/>
          </p:cNvSpPr>
          <p:nvPr/>
        </p:nvSpPr>
        <p:spPr bwMode="auto">
          <a:xfrm>
            <a:off x="8534400" y="2916238"/>
            <a:ext cx="0" cy="660400"/>
          </a:xfrm>
          <a:prstGeom prst="line">
            <a:avLst/>
          </a:prstGeom>
          <a:noFill/>
          <a:ln>
            <a:noFill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139" name="Line 17"/>
          <p:cNvSpPr>
            <a:spLocks noChangeShapeType="1"/>
          </p:cNvSpPr>
          <p:nvPr/>
        </p:nvSpPr>
        <p:spPr bwMode="auto">
          <a:xfrm>
            <a:off x="2139950" y="2916238"/>
            <a:ext cx="6394450" cy="0"/>
          </a:xfrm>
          <a:prstGeom prst="line">
            <a:avLst/>
          </a:prstGeom>
          <a:noFill/>
          <a:ln>
            <a:noFill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140" name="Line 19"/>
          <p:cNvSpPr>
            <a:spLocks noChangeShapeType="1"/>
          </p:cNvSpPr>
          <p:nvPr/>
        </p:nvSpPr>
        <p:spPr bwMode="auto">
          <a:xfrm>
            <a:off x="8534400" y="3576638"/>
            <a:ext cx="0" cy="660400"/>
          </a:xfrm>
          <a:prstGeom prst="line">
            <a:avLst/>
          </a:prstGeom>
          <a:noFill/>
          <a:ln>
            <a:noFill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141" name="Line 21"/>
          <p:cNvSpPr>
            <a:spLocks noChangeShapeType="1"/>
          </p:cNvSpPr>
          <p:nvPr/>
        </p:nvSpPr>
        <p:spPr bwMode="auto">
          <a:xfrm>
            <a:off x="8534400" y="4237038"/>
            <a:ext cx="0" cy="658812"/>
          </a:xfrm>
          <a:prstGeom prst="line">
            <a:avLst/>
          </a:prstGeom>
          <a:noFill/>
          <a:ln>
            <a:noFill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142" name="Line 22"/>
          <p:cNvSpPr>
            <a:spLocks noChangeShapeType="1"/>
          </p:cNvSpPr>
          <p:nvPr/>
        </p:nvSpPr>
        <p:spPr bwMode="auto">
          <a:xfrm>
            <a:off x="4211638" y="4895850"/>
            <a:ext cx="0" cy="660400"/>
          </a:xfrm>
          <a:prstGeom prst="line">
            <a:avLst/>
          </a:prstGeom>
          <a:noFill/>
          <a:ln>
            <a:noFill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143" name="Line 23"/>
          <p:cNvSpPr>
            <a:spLocks noChangeShapeType="1"/>
          </p:cNvSpPr>
          <p:nvPr/>
        </p:nvSpPr>
        <p:spPr bwMode="auto">
          <a:xfrm>
            <a:off x="8534400" y="4895850"/>
            <a:ext cx="0" cy="660400"/>
          </a:xfrm>
          <a:prstGeom prst="line">
            <a:avLst/>
          </a:prstGeom>
          <a:noFill/>
          <a:ln>
            <a:noFill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4175" name="Group 79"/>
          <p:cNvGraphicFramePr>
            <a:graphicFrameLocks noGrp="1"/>
          </p:cNvGraphicFramePr>
          <p:nvPr/>
        </p:nvGraphicFramePr>
        <p:xfrm>
          <a:off x="1979613" y="2343150"/>
          <a:ext cx="7705725" cy="2668588"/>
        </p:xfrm>
        <a:graphic>
          <a:graphicData uri="http://schemas.openxmlformats.org/drawingml/2006/table">
            <a:tbl>
              <a:tblPr/>
              <a:tblGrid>
                <a:gridCol w="1296987"/>
                <a:gridCol w="6408738"/>
              </a:tblGrid>
              <a:tr h="7256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+1e+1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0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-.60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6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-e3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92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123e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49536" name="Group 61"/>
          <p:cNvGrpSpPr/>
          <p:nvPr/>
        </p:nvGrpSpPr>
        <p:grpSpPr bwMode="auto">
          <a:xfrm>
            <a:off x="4024313" y="2916238"/>
            <a:ext cx="476250" cy="2354262"/>
            <a:chOff x="668" y="1837"/>
            <a:chExt cx="300" cy="1483"/>
          </a:xfrm>
        </p:grpSpPr>
        <p:sp>
          <p:nvSpPr>
            <p:cNvPr id="5154" name="Line 15"/>
            <p:cNvSpPr>
              <a:spLocks noChangeShapeType="1"/>
            </p:cNvSpPr>
            <p:nvPr/>
          </p:nvSpPr>
          <p:spPr bwMode="auto">
            <a:xfrm>
              <a:off x="668" y="1837"/>
              <a:ext cx="0" cy="416"/>
            </a:xfrm>
            <a:prstGeom prst="line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55" name="Line 18"/>
            <p:cNvSpPr>
              <a:spLocks noChangeShapeType="1"/>
            </p:cNvSpPr>
            <p:nvPr/>
          </p:nvSpPr>
          <p:spPr bwMode="auto">
            <a:xfrm>
              <a:off x="668" y="2253"/>
              <a:ext cx="0" cy="416"/>
            </a:xfrm>
            <a:prstGeom prst="line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56" name="Line 20"/>
            <p:cNvSpPr>
              <a:spLocks noChangeShapeType="1"/>
            </p:cNvSpPr>
            <p:nvPr/>
          </p:nvSpPr>
          <p:spPr bwMode="auto">
            <a:xfrm>
              <a:off x="668" y="2669"/>
              <a:ext cx="0" cy="415"/>
            </a:xfrm>
            <a:prstGeom prst="line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pic>
        <p:nvPicPr>
          <p:cNvPr id="149505" name="OptionD"/>
          <p:cNvPicPr preferRelativeResize="0">
            <a:picLocks noChangeArrowheads="1" noChangeShapeType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050" y="4581525"/>
            <a:ext cx="411163" cy="366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506" name="OptionC"/>
          <p:cNvPicPr preferRelativeResize="0">
            <a:picLocks noChangeArrowheads="1" noChangeShapeType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3846513"/>
            <a:ext cx="411162" cy="37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507" name="OptionA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2387600"/>
            <a:ext cx="379412" cy="32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508" name="OptionB"/>
          <p:cNvPicPr preferRelativeResize="0">
            <a:picLocks noChangeArrowheads="1" noChangeShapeType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050" y="3141663"/>
            <a:ext cx="411163" cy="366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509" name="OKButton"/>
          <p:cNvPicPr preferRelativeResize="0">
            <a:picLocks noChangeArrowheads="1" noChangeShapeType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589588"/>
            <a:ext cx="1439862" cy="5048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矩形 1"/>
          <p:cNvSpPr/>
          <p:nvPr/>
        </p:nvSpPr>
        <p:spPr>
          <a:xfrm>
            <a:off x="2411413" y="500839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浮点数字面量总是写成</a:t>
            </a:r>
            <a:r>
              <a:rPr lang="en-US" altLang="zh-CN" dirty="0"/>
              <a:t>10</a:t>
            </a:r>
            <a:r>
              <a:rPr lang="zh-CN" altLang="en-US" dirty="0"/>
              <a:t>进制的形式。</a:t>
            </a:r>
            <a:endParaRPr lang="zh-CN" altLang="en-US" dirty="0"/>
          </a:p>
          <a:p>
            <a:r>
              <a:rPr lang="zh-CN" altLang="en-US" dirty="0"/>
              <a:t>浮点数字面量必须有一个小数点或一个指数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3"/>
          <p:cNvSpPr>
            <a:spLocks noChangeArrowheads="1"/>
          </p:cNvSpPr>
          <p:nvPr/>
        </p:nvSpPr>
        <p:spPr bwMode="auto">
          <a:xfrm>
            <a:off x="1303338" y="1196975"/>
            <a:ext cx="7488237" cy="584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fontAlgn="ctr" hangingPunct="0">
              <a:defRPr/>
            </a:pPr>
            <a:r>
              <a:rPr kumimoji="1" lang="zh-CN" altLang="zh-CN" sz="3200" dirty="0">
                <a:latin typeface="Times New Roman" panose="02020603050405020304" charset="0"/>
              </a:rPr>
              <a:t>1</a:t>
            </a:r>
            <a:r>
              <a:rPr kumimoji="1" lang="zh-CN" altLang="en-US" sz="3200" dirty="0">
                <a:latin typeface="Times New Roman" panose="02020603050405020304" charset="0"/>
              </a:rPr>
              <a:t>．以下合法的标示符是</a:t>
            </a:r>
            <a:r>
              <a:rPr kumimoji="1" lang="zh-CN" altLang="en-US" sz="2400" u="sng" dirty="0">
                <a:latin typeface="Times New Roman" panose="02020603050405020304" charset="0"/>
              </a:rPr>
              <a:t>            </a:t>
            </a:r>
            <a:r>
              <a:rPr kumimoji="1" lang="zh-CN" altLang="en-US" sz="2400" dirty="0">
                <a:latin typeface="Times New Roman" panose="02020603050405020304" charset="0"/>
              </a:rPr>
              <a:t> 。</a:t>
            </a:r>
            <a:endParaRPr kumimoji="1" lang="zh-CN" altLang="en-US" sz="3200" dirty="0">
              <a:latin typeface="Times New Roman" panose="02020603050405020304" charset="0"/>
            </a:endParaRPr>
          </a:p>
        </p:txBody>
      </p:sp>
      <p:sp>
        <p:nvSpPr>
          <p:cNvPr id="2056" name="Rectangle 5"/>
          <p:cNvSpPr>
            <a:spLocks noChangeArrowheads="1"/>
          </p:cNvSpPr>
          <p:nvPr/>
        </p:nvSpPr>
        <p:spPr bwMode="auto">
          <a:xfrm>
            <a:off x="2139950" y="4895850"/>
            <a:ext cx="6394450" cy="6604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charset="0"/>
              <a:buNone/>
              <a:defRPr/>
            </a:pPr>
            <a:endParaRPr lang="zh-CN" sz="3200"/>
          </a:p>
        </p:txBody>
      </p:sp>
      <p:sp>
        <p:nvSpPr>
          <p:cNvPr id="2057" name="Rectangle 6"/>
          <p:cNvSpPr>
            <a:spLocks noChangeArrowheads="1"/>
          </p:cNvSpPr>
          <p:nvPr/>
        </p:nvSpPr>
        <p:spPr bwMode="auto">
          <a:xfrm>
            <a:off x="2473325" y="4856163"/>
            <a:ext cx="1079500" cy="6604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charset="0"/>
              <a:buNone/>
              <a:defRPr/>
            </a:pPr>
            <a:endParaRPr lang="zh-CN" sz="2800"/>
          </a:p>
        </p:txBody>
      </p:sp>
      <p:sp>
        <p:nvSpPr>
          <p:cNvPr id="2058" name="Rectangle 7"/>
          <p:cNvSpPr>
            <a:spLocks noChangeArrowheads="1"/>
          </p:cNvSpPr>
          <p:nvPr/>
        </p:nvSpPr>
        <p:spPr bwMode="auto">
          <a:xfrm>
            <a:off x="2139950" y="4237038"/>
            <a:ext cx="6394450" cy="658812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charset="0"/>
              <a:buNone/>
              <a:defRPr/>
            </a:pPr>
            <a:endParaRPr lang="zh-CN" sz="3200"/>
          </a:p>
        </p:txBody>
      </p:sp>
      <p:sp>
        <p:nvSpPr>
          <p:cNvPr id="2059" name="Rectangle 8"/>
          <p:cNvSpPr>
            <a:spLocks noChangeArrowheads="1"/>
          </p:cNvSpPr>
          <p:nvPr/>
        </p:nvSpPr>
        <p:spPr bwMode="auto">
          <a:xfrm>
            <a:off x="2473325" y="4197350"/>
            <a:ext cx="1079500" cy="65881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charset="0"/>
              <a:buNone/>
              <a:defRPr/>
            </a:pPr>
            <a:endParaRPr lang="zh-CN" sz="2800"/>
          </a:p>
        </p:txBody>
      </p:sp>
      <p:sp>
        <p:nvSpPr>
          <p:cNvPr id="2060" name="Rectangle 9"/>
          <p:cNvSpPr>
            <a:spLocks noChangeArrowheads="1"/>
          </p:cNvSpPr>
          <p:nvPr/>
        </p:nvSpPr>
        <p:spPr bwMode="auto">
          <a:xfrm>
            <a:off x="2139950" y="3576638"/>
            <a:ext cx="6394450" cy="6604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charset="0"/>
              <a:buNone/>
              <a:defRPr/>
            </a:pPr>
            <a:endParaRPr lang="zh-CN" sz="3200"/>
          </a:p>
        </p:txBody>
      </p:sp>
      <p:sp>
        <p:nvSpPr>
          <p:cNvPr id="2061" name="Rectangle 10"/>
          <p:cNvSpPr>
            <a:spLocks noChangeArrowheads="1"/>
          </p:cNvSpPr>
          <p:nvPr/>
        </p:nvSpPr>
        <p:spPr bwMode="auto">
          <a:xfrm>
            <a:off x="2473325" y="3536950"/>
            <a:ext cx="1079500" cy="6604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charset="0"/>
              <a:buNone/>
              <a:defRPr/>
            </a:pPr>
            <a:endParaRPr lang="zh-CN" sz="2800"/>
          </a:p>
        </p:txBody>
      </p:sp>
      <p:sp>
        <p:nvSpPr>
          <p:cNvPr id="2062" name="Rectangle 11"/>
          <p:cNvSpPr>
            <a:spLocks noChangeArrowheads="1"/>
          </p:cNvSpPr>
          <p:nvPr/>
        </p:nvSpPr>
        <p:spPr bwMode="auto">
          <a:xfrm>
            <a:off x="2139950" y="2916238"/>
            <a:ext cx="6394450" cy="6604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charset="0"/>
              <a:buNone/>
              <a:defRPr/>
            </a:pPr>
            <a:endParaRPr lang="zh-CN" sz="3200"/>
          </a:p>
        </p:txBody>
      </p:sp>
      <p:sp>
        <p:nvSpPr>
          <p:cNvPr id="2063" name="Rectangle 12"/>
          <p:cNvSpPr>
            <a:spLocks noChangeArrowheads="1"/>
          </p:cNvSpPr>
          <p:nvPr/>
        </p:nvSpPr>
        <p:spPr bwMode="auto">
          <a:xfrm>
            <a:off x="2473325" y="2876550"/>
            <a:ext cx="1079500" cy="6604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charset="0"/>
              <a:buNone/>
              <a:defRPr/>
            </a:pPr>
            <a:endParaRPr lang="zh-CN" sz="2800"/>
          </a:p>
        </p:txBody>
      </p:sp>
      <p:sp>
        <p:nvSpPr>
          <p:cNvPr id="2064" name="Line 13"/>
          <p:cNvSpPr>
            <a:spLocks noChangeShapeType="1"/>
          </p:cNvSpPr>
          <p:nvPr/>
        </p:nvSpPr>
        <p:spPr bwMode="auto">
          <a:xfrm>
            <a:off x="2473325" y="2876550"/>
            <a:ext cx="1079500" cy="0"/>
          </a:xfrm>
          <a:prstGeom prst="line">
            <a:avLst/>
          </a:prstGeom>
          <a:noFill/>
          <a:ln>
            <a:noFill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065" name="Line 14"/>
          <p:cNvSpPr>
            <a:spLocks noChangeShapeType="1"/>
          </p:cNvSpPr>
          <p:nvPr/>
        </p:nvSpPr>
        <p:spPr bwMode="auto">
          <a:xfrm>
            <a:off x="2473325" y="5516563"/>
            <a:ext cx="1079500" cy="0"/>
          </a:xfrm>
          <a:prstGeom prst="line">
            <a:avLst/>
          </a:prstGeom>
          <a:noFill/>
          <a:ln>
            <a:noFill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066" name="Line 16"/>
          <p:cNvSpPr>
            <a:spLocks noChangeShapeType="1"/>
          </p:cNvSpPr>
          <p:nvPr/>
        </p:nvSpPr>
        <p:spPr bwMode="auto">
          <a:xfrm>
            <a:off x="8534400" y="2916238"/>
            <a:ext cx="0" cy="660400"/>
          </a:xfrm>
          <a:prstGeom prst="line">
            <a:avLst/>
          </a:prstGeom>
          <a:noFill/>
          <a:ln>
            <a:noFill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067" name="Line 17"/>
          <p:cNvSpPr>
            <a:spLocks noChangeShapeType="1"/>
          </p:cNvSpPr>
          <p:nvPr/>
        </p:nvSpPr>
        <p:spPr bwMode="auto">
          <a:xfrm>
            <a:off x="2139950" y="2916238"/>
            <a:ext cx="6394450" cy="0"/>
          </a:xfrm>
          <a:prstGeom prst="line">
            <a:avLst/>
          </a:prstGeom>
          <a:noFill/>
          <a:ln>
            <a:noFill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068" name="Line 19"/>
          <p:cNvSpPr>
            <a:spLocks noChangeShapeType="1"/>
          </p:cNvSpPr>
          <p:nvPr/>
        </p:nvSpPr>
        <p:spPr bwMode="auto">
          <a:xfrm>
            <a:off x="8534400" y="3576638"/>
            <a:ext cx="0" cy="660400"/>
          </a:xfrm>
          <a:prstGeom prst="line">
            <a:avLst/>
          </a:prstGeom>
          <a:noFill/>
          <a:ln>
            <a:noFill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069" name="Line 21"/>
          <p:cNvSpPr>
            <a:spLocks noChangeShapeType="1"/>
          </p:cNvSpPr>
          <p:nvPr/>
        </p:nvSpPr>
        <p:spPr bwMode="auto">
          <a:xfrm>
            <a:off x="8534400" y="4237038"/>
            <a:ext cx="0" cy="658812"/>
          </a:xfrm>
          <a:prstGeom prst="line">
            <a:avLst/>
          </a:prstGeom>
          <a:noFill/>
          <a:ln>
            <a:noFill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070" name="Line 22"/>
          <p:cNvSpPr>
            <a:spLocks noChangeShapeType="1"/>
          </p:cNvSpPr>
          <p:nvPr/>
        </p:nvSpPr>
        <p:spPr bwMode="auto">
          <a:xfrm>
            <a:off x="4211638" y="4856163"/>
            <a:ext cx="0" cy="660400"/>
          </a:xfrm>
          <a:prstGeom prst="line">
            <a:avLst/>
          </a:prstGeom>
          <a:noFill/>
          <a:ln>
            <a:noFill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071" name="Line 23"/>
          <p:cNvSpPr>
            <a:spLocks noChangeShapeType="1"/>
          </p:cNvSpPr>
          <p:nvPr/>
        </p:nvSpPr>
        <p:spPr bwMode="auto">
          <a:xfrm>
            <a:off x="8534400" y="4895850"/>
            <a:ext cx="0" cy="660400"/>
          </a:xfrm>
          <a:prstGeom prst="line">
            <a:avLst/>
          </a:prstGeom>
          <a:noFill/>
          <a:ln>
            <a:noFill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4175" name="Group 79"/>
          <p:cNvGraphicFramePr>
            <a:graphicFrameLocks noGrp="1"/>
          </p:cNvGraphicFramePr>
          <p:nvPr/>
        </p:nvGraphicFramePr>
        <p:xfrm>
          <a:off x="1979613" y="2343150"/>
          <a:ext cx="7705725" cy="2668588"/>
        </p:xfrm>
        <a:graphic>
          <a:graphicData uri="http://schemas.openxmlformats.org/drawingml/2006/table">
            <a:tbl>
              <a:tblPr/>
              <a:tblGrid>
                <a:gridCol w="1296987"/>
                <a:gridCol w="6408738"/>
              </a:tblGrid>
              <a:tr h="7256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B01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0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Table-1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716" marB="45716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6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0_t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92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k%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9967" name="Group 61"/>
          <p:cNvGrpSpPr/>
          <p:nvPr/>
        </p:nvGrpSpPr>
        <p:grpSpPr bwMode="auto">
          <a:xfrm>
            <a:off x="4024313" y="2876550"/>
            <a:ext cx="476250" cy="2354263"/>
            <a:chOff x="668" y="1837"/>
            <a:chExt cx="300" cy="1483"/>
          </a:xfrm>
        </p:grpSpPr>
        <p:sp>
          <p:nvSpPr>
            <p:cNvPr id="2082" name="Line 15"/>
            <p:cNvSpPr>
              <a:spLocks noChangeShapeType="1"/>
            </p:cNvSpPr>
            <p:nvPr/>
          </p:nvSpPr>
          <p:spPr bwMode="auto">
            <a:xfrm>
              <a:off x="668" y="1837"/>
              <a:ext cx="0" cy="416"/>
            </a:xfrm>
            <a:prstGeom prst="line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83" name="Line 18"/>
            <p:cNvSpPr>
              <a:spLocks noChangeShapeType="1"/>
            </p:cNvSpPr>
            <p:nvPr/>
          </p:nvSpPr>
          <p:spPr bwMode="auto">
            <a:xfrm>
              <a:off x="668" y="2253"/>
              <a:ext cx="0" cy="416"/>
            </a:xfrm>
            <a:prstGeom prst="line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84" name="Line 20"/>
            <p:cNvSpPr>
              <a:spLocks noChangeShapeType="1"/>
            </p:cNvSpPr>
            <p:nvPr/>
          </p:nvSpPr>
          <p:spPr bwMode="auto">
            <a:xfrm>
              <a:off x="668" y="2669"/>
              <a:ext cx="0" cy="415"/>
            </a:xfrm>
            <a:prstGeom prst="line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5508625" y="2205038"/>
            <a:ext cx="3240088" cy="29845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3200" b="0" dirty="0" err="1">
                <a:latin typeface="Times New Roman" panose="02020603050405020304" charset="0"/>
              </a:rPr>
              <a:t>i</a:t>
            </a:r>
            <a:r>
              <a:rPr lang="en-US" altLang="zh-CN" sz="3200" b="0" dirty="0">
                <a:latin typeface="Times New Roman" panose="02020603050405020304" charset="0"/>
              </a:rPr>
              <a:t>,  x3, sum5</a:t>
            </a:r>
            <a:endParaRPr lang="en-US" altLang="zh-CN" sz="3200" b="0" dirty="0">
              <a:latin typeface="Times New Roman" panose="02020603050405020304" charset="0"/>
            </a:endParaRPr>
          </a:p>
          <a:p>
            <a:pPr>
              <a:defRPr/>
            </a:pPr>
            <a:r>
              <a:rPr lang="en-US" altLang="zh-CN" sz="3200" b="0" dirty="0" err="1">
                <a:latin typeface="Times New Roman" panose="02020603050405020304" charset="0"/>
              </a:rPr>
              <a:t>my_car</a:t>
            </a:r>
            <a:r>
              <a:rPr lang="en-US" altLang="zh-CN" sz="3200" b="0" dirty="0">
                <a:latin typeface="Times New Roman" panose="02020603050405020304" charset="0"/>
              </a:rPr>
              <a:t>,  _max</a:t>
            </a:r>
            <a:endParaRPr lang="en-US" altLang="zh-CN" sz="3200" b="0" dirty="0">
              <a:latin typeface="Times New Roman" panose="02020603050405020304" charset="0"/>
            </a:endParaRPr>
          </a:p>
          <a:p>
            <a:pPr>
              <a:defRPr/>
            </a:pPr>
            <a:endParaRPr lang="en-US" altLang="zh-CN" sz="2800" b="0" dirty="0">
              <a:latin typeface="Times New Roman" panose="02020603050405020304" charset="0"/>
            </a:endParaRPr>
          </a:p>
          <a:p>
            <a:pPr>
              <a:defRPr/>
            </a:pPr>
            <a:r>
              <a:rPr lang="en-US" altLang="zh-CN" sz="3200" b="0" dirty="0">
                <a:latin typeface="Times New Roman" panose="02020603050405020304" charset="0"/>
              </a:rPr>
              <a:t>3x ,   s*T ,  -3x , </a:t>
            </a:r>
            <a:endParaRPr lang="en-US" altLang="zh-CN" sz="3200" b="0" dirty="0">
              <a:latin typeface="Times New Roman" panose="02020603050405020304" charset="0"/>
            </a:endParaRPr>
          </a:p>
          <a:p>
            <a:pPr>
              <a:defRPr/>
            </a:pPr>
            <a:r>
              <a:rPr lang="en-US" altLang="zh-CN" sz="3200" b="0" dirty="0">
                <a:latin typeface="Times New Roman" panose="02020603050405020304" charset="0"/>
              </a:rPr>
              <a:t>bowy.1 ,  my car</a:t>
            </a:r>
            <a:r>
              <a:rPr lang="zh-CN" altLang="en-US" sz="3200" b="0" dirty="0">
                <a:latin typeface="Times New Roman" panose="02020603050405020304" charset="0"/>
              </a:rPr>
              <a:t>，</a:t>
            </a:r>
            <a:r>
              <a:rPr lang="en-US" altLang="zh-CN" sz="3200" b="0" dirty="0">
                <a:latin typeface="Times New Roman" panose="02020603050405020304" charset="0"/>
              </a:rPr>
              <a:t>main, include</a:t>
            </a:r>
            <a:endParaRPr lang="en-US" altLang="zh-CN" sz="3200" b="0" dirty="0">
              <a:latin typeface="Times New Roman" panose="02020603050405020304" charset="0"/>
            </a:endParaRPr>
          </a:p>
        </p:txBody>
      </p:sp>
      <p:pic>
        <p:nvPicPr>
          <p:cNvPr id="39937" name="OKButton"/>
          <p:cNvPicPr preferRelativeResize="0">
            <a:picLocks noChangeArrowheads="1" noChangeShapeType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050" y="4581525"/>
            <a:ext cx="411163" cy="366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38" name="OptionC"/>
          <p:cNvPicPr preferRelativeResize="0">
            <a:picLocks noChangeArrowheads="1" noChangeShapeType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3846513"/>
            <a:ext cx="411162" cy="37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39" name="OptionA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2460625"/>
            <a:ext cx="379412" cy="32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40" name="OptionButton1"/>
          <p:cNvPicPr preferRelativeResize="0">
            <a:picLocks noChangeArrowheads="1" noChangeShapeType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050" y="3141663"/>
            <a:ext cx="411163" cy="366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200" b="0">
                <a:solidFill>
                  <a:schemeClr val="tx1"/>
                </a:solidFill>
              </a:rPr>
              <a:t>C程序设计快速进阶大学教程</a:t>
            </a:r>
            <a:endParaRPr lang="en-US" altLang="zh-CN" sz="1200" b="0">
              <a:solidFill>
                <a:schemeClr val="tx1"/>
              </a:solidFill>
            </a:endParaRPr>
          </a:p>
        </p:txBody>
      </p:sp>
      <p:sp>
        <p:nvSpPr>
          <p:cNvPr id="23555" name="日期占位符 4"/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39745A04-C127-1244-A2BA-0058B581728B}" type="datetime1">
              <a:rPr lang="zh-CN" altLang="en-US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2355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6422FFA7-0B14-D54E-8EDF-D1E869478697}" type="slidenum">
              <a:rPr lang="en-US" altLang="zh-CN" sz="1400" b="0" smtClean="0">
                <a:solidFill>
                  <a:schemeClr val="tx1"/>
                </a:solidFill>
              </a:rPr>
            </a:fld>
            <a:endParaRPr lang="en-US" altLang="zh-CN" sz="1400" b="0">
              <a:solidFill>
                <a:schemeClr val="tx1"/>
              </a:solidFill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latin typeface="Arial" panose="020B0604020202020204" pitchFamily="34" charset="0"/>
              </a:rPr>
              <a:t>5.1 C </a:t>
            </a:r>
            <a:r>
              <a:rPr lang="zh-CN" altLang="en-US">
                <a:latin typeface="Arial" panose="020B0604020202020204" pitchFamily="34" charset="0"/>
              </a:rPr>
              <a:t>语言要素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6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836613"/>
            <a:ext cx="8388350" cy="587692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charset="0"/>
              <a:buChar char="Ø"/>
              <a:defRPr/>
            </a:pPr>
            <a:r>
              <a:rPr lang="zh-CN" altLang="en-US" dirty="0">
                <a:latin typeface="Arial" panose="020B0604020202020204" pitchFamily="34" charset="0"/>
              </a:rPr>
              <a:t>标识符 </a:t>
            </a:r>
            <a:r>
              <a:rPr lang="en-US" altLang="zh-CN" dirty="0">
                <a:latin typeface="Times New Roman" panose="02020603050405020304" charset="0"/>
              </a:rPr>
              <a:t>identifier</a:t>
            </a:r>
            <a:endParaRPr lang="zh-CN" altLang="en-US" dirty="0">
              <a:latin typeface="Arial" panose="020B0604020202020204" pitchFamily="34" charset="0"/>
            </a:endParaRPr>
          </a:p>
          <a:p>
            <a:pPr lvl="1" eaLnBrk="1" hangingPunct="1">
              <a:buFont typeface="Wingdings" panose="05000000000000000000" charset="0"/>
              <a:buNone/>
              <a:defRPr/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使用标识符时注意：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eaLnBrk="1" hangingPunct="1"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标识符最好能够“见名知意”；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eaLnBrk="1" hangingPunct="1"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在标识符中大小写是有区别的；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eaLnBrk="1" hangingPunct="1"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用户定义的标识符避免使用系统定义的标识符；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eaLnBrk="1" hangingPunct="1">
              <a:defRPr/>
            </a:pP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仅在其作用区域使用，且保证唯一性！</a:t>
            </a:r>
            <a:endParaRPr lang="zh-CN" altLang="en-US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0966" name="Picture 2" descr="D:\ppt\ppt模板\PPT动画素材之动画按钮--PPT素材，PPT背景，PPT图片.files\20071202210805297.gif"/>
          <p:cNvPicPr>
            <a:picLocks noChangeAspect="1" noChangeArrowheads="1" noCrop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27088" y="1989138"/>
            <a:ext cx="9525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67" name="Picture 2" descr="D:\ppt\ppt模板\PPT动画素材之动画按钮--PPT素材，PPT背景，PPT图片.files\20071202210749655.gif">
            <a:hlinkClick r:id="rId2" action="ppaction://hlinksldjump"/>
          </p:cNvPr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6513" y="6381750"/>
            <a:ext cx="714376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6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6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67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67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TABLE_BEAUTIFY" val="{63a01d3c-d327-465f-8cf4-f3b42503d7b4}"/>
</p:tagLst>
</file>

<file path=ppt/tags/tag2.xml><?xml version="1.0" encoding="utf-8"?>
<p:tagLst xmlns:p="http://schemas.openxmlformats.org/presentationml/2006/main">
  <p:tag name="COMMONDATA" val="eyJoZGlkIjoiODUxNzU1NDg0MjkyN2MwOTI0ZjE3Y2UwMDViZmEzYjcifQ=="/>
</p:tagLst>
</file>

<file path=ppt/theme/theme1.xml><?xml version="1.0" encoding="utf-8"?>
<a:theme xmlns:a="http://schemas.openxmlformats.org/drawingml/2006/main" name="linlin">
  <a:themeElements>
    <a:clrScheme name="linlin 3">
      <a:dk1>
        <a:srgbClr val="000000"/>
      </a:dk1>
      <a:lt1>
        <a:srgbClr val="FFFFFF"/>
      </a:lt1>
      <a:dk2>
        <a:srgbClr val="515F7B"/>
      </a:dk2>
      <a:lt2>
        <a:srgbClr val="CACACA"/>
      </a:lt2>
      <a:accent1>
        <a:srgbClr val="9FCAD3"/>
      </a:accent1>
      <a:accent2>
        <a:srgbClr val="839EE3"/>
      </a:accent2>
      <a:accent3>
        <a:srgbClr val="FFFFFF"/>
      </a:accent3>
      <a:accent4>
        <a:srgbClr val="000000"/>
      </a:accent4>
      <a:accent5>
        <a:srgbClr val="CDE1E6"/>
      </a:accent5>
      <a:accent6>
        <a:srgbClr val="768FCE"/>
      </a:accent6>
      <a:hlink>
        <a:srgbClr val="68CCB7"/>
      </a:hlink>
      <a:folHlink>
        <a:srgbClr val="F4D17A"/>
      </a:folHlink>
    </a:clrScheme>
    <a:fontScheme name="linli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linlin 1">
        <a:dk1>
          <a:srgbClr val="000066"/>
        </a:dk1>
        <a:lt1>
          <a:srgbClr val="FFFFFF"/>
        </a:lt1>
        <a:dk2>
          <a:srgbClr val="425A8A"/>
        </a:dk2>
        <a:lt2>
          <a:srgbClr val="CACACA"/>
        </a:lt2>
        <a:accent1>
          <a:srgbClr val="D5CC9D"/>
        </a:accent1>
        <a:accent2>
          <a:srgbClr val="C4DA8C"/>
        </a:accent2>
        <a:accent3>
          <a:srgbClr val="FFFFFF"/>
        </a:accent3>
        <a:accent4>
          <a:srgbClr val="000056"/>
        </a:accent4>
        <a:accent5>
          <a:srgbClr val="E7E2CC"/>
        </a:accent5>
        <a:accent6>
          <a:srgbClr val="B1C57E"/>
        </a:accent6>
        <a:hlink>
          <a:srgbClr val="8DBFC3"/>
        </a:hlink>
        <a:folHlink>
          <a:srgbClr val="DBB09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nlin 2">
        <a:dk1>
          <a:srgbClr val="000066"/>
        </a:dk1>
        <a:lt1>
          <a:srgbClr val="FFFFFF"/>
        </a:lt1>
        <a:dk2>
          <a:srgbClr val="50797C"/>
        </a:dk2>
        <a:lt2>
          <a:srgbClr val="CACACA"/>
        </a:lt2>
        <a:accent1>
          <a:srgbClr val="9CD6D3"/>
        </a:accent1>
        <a:accent2>
          <a:srgbClr val="82C3E4"/>
        </a:accent2>
        <a:accent3>
          <a:srgbClr val="FFFFFF"/>
        </a:accent3>
        <a:accent4>
          <a:srgbClr val="000056"/>
        </a:accent4>
        <a:accent5>
          <a:srgbClr val="CBE8E6"/>
        </a:accent5>
        <a:accent6>
          <a:srgbClr val="75B0CF"/>
        </a:accent6>
        <a:hlink>
          <a:srgbClr val="CDC483"/>
        </a:hlink>
        <a:folHlink>
          <a:srgbClr val="9B9CD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nlin 3">
        <a:dk1>
          <a:srgbClr val="000000"/>
        </a:dk1>
        <a:lt1>
          <a:srgbClr val="FFFFFF"/>
        </a:lt1>
        <a:dk2>
          <a:srgbClr val="515F7B"/>
        </a:dk2>
        <a:lt2>
          <a:srgbClr val="CACACA"/>
        </a:lt2>
        <a:accent1>
          <a:srgbClr val="9FCAD3"/>
        </a:accent1>
        <a:accent2>
          <a:srgbClr val="839EE3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768FCE"/>
        </a:accent6>
        <a:hlink>
          <a:srgbClr val="68CCB7"/>
        </a:hlink>
        <a:folHlink>
          <a:srgbClr val="F4D17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lin2">
  <a:themeElements>
    <a:clrScheme name="linlin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inlin2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linlin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nlin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nlin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nlin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nlin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nlin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nlin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nlin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nlin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nlin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nlin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nlin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linlin2">
  <a:themeElements>
    <a:clrScheme name="linlin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inlin2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linlin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nlin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nlin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nlin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nlin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nlin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nlin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nlin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nlin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nlin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nlin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nlin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linlin2">
  <a:themeElements>
    <a:clrScheme name="linlin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inlin2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linlin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nlin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nlin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nlin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nlin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nlin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nlin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nlin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nlin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nlin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nlin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nlin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14144</Words>
  <Application>WPS 演示</Application>
  <PresentationFormat>全屏显示(4:3)</PresentationFormat>
  <Paragraphs>1765</Paragraphs>
  <Slides>73</Slides>
  <Notes>44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73</vt:i4>
      </vt:variant>
    </vt:vector>
  </HeadingPairs>
  <TitlesOfParts>
    <vt:vector size="97" baseType="lpstr">
      <vt:lpstr>Arial</vt:lpstr>
      <vt:lpstr>宋体</vt:lpstr>
      <vt:lpstr>Wingdings</vt:lpstr>
      <vt:lpstr>Wingdings</vt:lpstr>
      <vt:lpstr>Times New Roman</vt:lpstr>
      <vt:lpstr>微软雅黑</vt:lpstr>
      <vt:lpstr>仿宋</vt:lpstr>
      <vt:lpstr>Comic Sans MS</vt:lpstr>
      <vt:lpstr>Wingdings 2</vt:lpstr>
      <vt:lpstr>Wingdings 2</vt:lpstr>
      <vt:lpstr>Arial Unicode MS</vt:lpstr>
      <vt:lpstr>Arial</vt:lpstr>
      <vt:lpstr>Verdana</vt:lpstr>
      <vt:lpstr>Gulim</vt:lpstr>
      <vt:lpstr>Segoe Print</vt:lpstr>
      <vt:lpstr>楷体_GB2312</vt:lpstr>
      <vt:lpstr>新宋体</vt:lpstr>
      <vt:lpstr>楷体</vt:lpstr>
      <vt:lpstr>Comic Sans MS</vt:lpstr>
      <vt:lpstr>Trebuchet MS</vt:lpstr>
      <vt:lpstr>linlin</vt:lpstr>
      <vt:lpstr>linlin2</vt:lpstr>
      <vt:lpstr>1_linlin2</vt:lpstr>
      <vt:lpstr>2_linlin2</vt:lpstr>
      <vt:lpstr>第5章 数据类型与输入输出 </vt:lpstr>
      <vt:lpstr>本章导学</vt:lpstr>
      <vt:lpstr>5.1 C 语言要素</vt:lpstr>
      <vt:lpstr>5.1 C 语言要素</vt:lpstr>
      <vt:lpstr>5.1 C 语言要素</vt:lpstr>
      <vt:lpstr>5.1 C 语言要素</vt:lpstr>
      <vt:lpstr>5.1 C 语言要素</vt:lpstr>
      <vt:lpstr>PowerPoint 演示文稿</vt:lpstr>
      <vt:lpstr>5.1 C 语言要素</vt:lpstr>
      <vt:lpstr>PowerPoint 演示文稿</vt:lpstr>
      <vt:lpstr>5.1 C 语言要素</vt:lpstr>
      <vt:lpstr>5.1 C 语言要素</vt:lpstr>
      <vt:lpstr>PowerPoint 演示文稿</vt:lpstr>
      <vt:lpstr>5.2 数据类型</vt:lpstr>
      <vt:lpstr>PowerPoint 演示文稿</vt:lpstr>
      <vt:lpstr>PowerPoint 演示文稿</vt:lpstr>
      <vt:lpstr>PowerPoint 演示文稿</vt:lpstr>
      <vt:lpstr>PowerPoint 演示文稿</vt:lpstr>
      <vt:lpstr>5.2.2 变量</vt:lpstr>
      <vt:lpstr>PowerPoint 演示文稿</vt:lpstr>
      <vt:lpstr>5.2 数据类型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中秋之夜 程序员之诗</vt:lpstr>
      <vt:lpstr>PowerPoint 演示文稿</vt:lpstr>
      <vt:lpstr>PowerPoint 演示文稿</vt:lpstr>
      <vt:lpstr>Primary data types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5.3.2 格式化输出函数</vt:lpstr>
      <vt:lpstr>PowerPoint 演示文稿</vt:lpstr>
      <vt:lpstr>PowerPoint 演示文稿</vt:lpstr>
      <vt:lpstr>PowerPoint 演示文稿</vt:lpstr>
      <vt:lpstr>PowerPoint 演示文稿</vt:lpstr>
      <vt:lpstr>5.3.4 字符的输入与输出</vt:lpstr>
      <vt:lpstr>5.3.4 字符的输入与输出</vt:lpstr>
      <vt:lpstr>5.3.4 字符的输入与输出</vt:lpstr>
      <vt:lpstr>5.4 编程错误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C程序设计快速进阶大学教程</dc:title>
  <dc:creator>ssdut_tianlinlin</dc:creator>
  <cp:lastModifiedBy>admin</cp:lastModifiedBy>
  <cp:revision>254</cp:revision>
  <dcterms:created xsi:type="dcterms:W3CDTF">2006-04-18T09:16:00Z</dcterms:created>
  <dcterms:modified xsi:type="dcterms:W3CDTF">2022-09-11T11:51:13Z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530CED1D355F41D69F49D6CFA5A53587</vt:lpwstr>
  </property>
</Properties>
</file>