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9"/>
  </p:notesMasterIdLst>
  <p:handoutMasterIdLst>
    <p:handoutMasterId r:id="rId91"/>
  </p:handoutMasterIdLst>
  <p:sldIdLst>
    <p:sldId id="916" r:id="rId4"/>
    <p:sldId id="918" r:id="rId5"/>
    <p:sldId id="917" r:id="rId6"/>
    <p:sldId id="920" r:id="rId7"/>
    <p:sldId id="924" r:id="rId8"/>
    <p:sldId id="925" r:id="rId10"/>
    <p:sldId id="919" r:id="rId11"/>
    <p:sldId id="921" r:id="rId12"/>
    <p:sldId id="923" r:id="rId13"/>
    <p:sldId id="922" r:id="rId14"/>
    <p:sldId id="926" r:id="rId15"/>
    <p:sldId id="928" r:id="rId16"/>
    <p:sldId id="927" r:id="rId17"/>
    <p:sldId id="929" r:id="rId18"/>
    <p:sldId id="935" r:id="rId19"/>
    <p:sldId id="932" r:id="rId20"/>
    <p:sldId id="931" r:id="rId21"/>
    <p:sldId id="930" r:id="rId22"/>
    <p:sldId id="933" r:id="rId23"/>
    <p:sldId id="937" r:id="rId24"/>
    <p:sldId id="938" r:id="rId25"/>
    <p:sldId id="943" r:id="rId26"/>
    <p:sldId id="940" r:id="rId27"/>
    <p:sldId id="944" r:id="rId28"/>
    <p:sldId id="941" r:id="rId29"/>
    <p:sldId id="945" r:id="rId30"/>
    <p:sldId id="942" r:id="rId31"/>
    <p:sldId id="946" r:id="rId32"/>
    <p:sldId id="947" r:id="rId33"/>
    <p:sldId id="948" r:id="rId34"/>
    <p:sldId id="1018" r:id="rId35"/>
    <p:sldId id="949" r:id="rId36"/>
    <p:sldId id="953" r:id="rId37"/>
    <p:sldId id="951" r:id="rId38"/>
    <p:sldId id="954" r:id="rId39"/>
    <p:sldId id="955" r:id="rId40"/>
    <p:sldId id="952" r:id="rId41"/>
    <p:sldId id="950" r:id="rId42"/>
    <p:sldId id="957" r:id="rId43"/>
    <p:sldId id="958" r:id="rId44"/>
    <p:sldId id="959" r:id="rId45"/>
    <p:sldId id="960" r:id="rId46"/>
    <p:sldId id="961" r:id="rId47"/>
    <p:sldId id="962" r:id="rId48"/>
    <p:sldId id="963" r:id="rId49"/>
    <p:sldId id="964" r:id="rId50"/>
    <p:sldId id="1019" r:id="rId51"/>
    <p:sldId id="965" r:id="rId52"/>
    <p:sldId id="967" r:id="rId53"/>
    <p:sldId id="968" r:id="rId54"/>
    <p:sldId id="969" r:id="rId55"/>
    <p:sldId id="970" r:id="rId56"/>
    <p:sldId id="971" r:id="rId57"/>
    <p:sldId id="973" r:id="rId58"/>
    <p:sldId id="972" r:id="rId59"/>
    <p:sldId id="986" r:id="rId60"/>
    <p:sldId id="989" r:id="rId61"/>
    <p:sldId id="987" r:id="rId62"/>
    <p:sldId id="990" r:id="rId63"/>
    <p:sldId id="991" r:id="rId64"/>
    <p:sldId id="992" r:id="rId65"/>
    <p:sldId id="993" r:id="rId66"/>
    <p:sldId id="1020" r:id="rId67"/>
    <p:sldId id="995" r:id="rId68"/>
    <p:sldId id="996" r:id="rId69"/>
    <p:sldId id="997" r:id="rId70"/>
    <p:sldId id="998" r:id="rId71"/>
    <p:sldId id="999" r:id="rId72"/>
    <p:sldId id="1000" r:id="rId73"/>
    <p:sldId id="1002" r:id="rId74"/>
    <p:sldId id="1001" r:id="rId75"/>
    <p:sldId id="1003" r:id="rId76"/>
    <p:sldId id="1004" r:id="rId77"/>
    <p:sldId id="1005" r:id="rId78"/>
    <p:sldId id="1006" r:id="rId79"/>
    <p:sldId id="1009" r:id="rId80"/>
    <p:sldId id="1008" r:id="rId81"/>
    <p:sldId id="1010" r:id="rId82"/>
    <p:sldId id="1011" r:id="rId83"/>
    <p:sldId id="1012" r:id="rId84"/>
    <p:sldId id="1013" r:id="rId85"/>
    <p:sldId id="1014" r:id="rId86"/>
    <p:sldId id="1015" r:id="rId87"/>
    <p:sldId id="1016" r:id="rId88"/>
    <p:sldId id="1017" r:id="rId89"/>
    <p:sldId id="1021" r:id="rId90"/>
  </p:sldIdLst>
  <p:sldSz cx="9144000" cy="6858000" type="screen4x3"/>
  <p:notesSz cx="6858000" cy="9144000"/>
  <p:custDataLst>
    <p:tags r:id="rId95"/>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336699"/>
    <a:srgbClr val="009900"/>
    <a:srgbClr val="FFFF00"/>
    <a:srgbClr val="800080"/>
    <a:srgbClr val="CC3300"/>
    <a:srgbClr val="008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3953"/>
    <p:restoredTop sz="90619"/>
  </p:normalViewPr>
  <p:slideViewPr>
    <p:cSldViewPr showGuides="1">
      <p:cViewPr varScale="1">
        <p:scale>
          <a:sx n="65" d="100"/>
          <a:sy n="65" d="100"/>
        </p:scale>
        <p:origin x="-130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gs" Target="tags/tag1.xml"/><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handoutMaster" Target="handoutMasters/handoutMaster1.xml"/><Relationship Id="rId90" Type="http://schemas.openxmlformats.org/officeDocument/2006/relationships/slide" Target="slides/slide86.xml"/><Relationship Id="rId9" Type="http://schemas.openxmlformats.org/officeDocument/2006/relationships/notesMaster" Target="notesMasters/notesMaster1.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683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8355"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8356"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8357"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16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16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64"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416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16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16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Rot="1" noTextEdit="1"/>
          </p:cNvSpPr>
          <p:nvPr>
            <p:ph type="sldImg"/>
          </p:nvPr>
        </p:nvSpPr>
        <p:spPr/>
      </p:sp>
      <p:sp>
        <p:nvSpPr>
          <p:cNvPr id="93187" name="Rectangle 3"/>
          <p:cNvSpPr>
            <a:spLocks noGrp="1"/>
          </p:cNvSpPr>
          <p:nvPr>
            <p:ph type="body" idx="1"/>
          </p:nvPr>
        </p:nvSpPr>
        <p:spPr/>
        <p:txBody>
          <a:bodyPr wrap="square" lIns="91440" tIns="45720" rIns="91440" bIns="45720" anchor="t" anchorCtr="0"/>
          <a:p>
            <a:pPr lvl="0" eaLnBrk="1" hangingPunct="1"/>
            <a:r>
              <a:rPr lang="zh-CN" altLang="en-US" dirty="0"/>
              <a:t>从结构和本质，设计程序就是设计函数，函数是一个过程体。</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Rot="1" noTextEdit="1"/>
          </p:cNvSpPr>
          <p:nvPr>
            <p:ph type="sldImg"/>
          </p:nvPr>
        </p:nvSpPr>
        <p:spPr>
          <a:xfrm>
            <a:off x="3429000" y="2400300"/>
            <a:ext cx="0" cy="0"/>
          </a:xfrm>
        </p:spPr>
      </p:sp>
      <p:sp>
        <p:nvSpPr>
          <p:cNvPr id="102403" name="Rectangle 3"/>
          <p:cNvSpPr>
            <a:spLocks noGrp="1"/>
          </p:cNvSpPr>
          <p:nvPr>
            <p:ph type="body" idx="1"/>
          </p:nvPr>
        </p:nvSpPr>
        <p:spPr>
          <a:xfrm>
            <a:off x="914400" y="6262688"/>
            <a:ext cx="1403350" cy="274637"/>
          </a:xfrm>
        </p:spPr>
        <p:txBody>
          <a:bodyPr wrap="square" lIns="91440" tIns="45720" rIns="91440" bIns="45720" anchor="t" anchorCtr="0"/>
          <a:p>
            <a:pPr lvl="0" eaLnBrk="1" hangingPunct="1">
              <a:lnSpc>
                <a:spcPct val="80000"/>
              </a:lnSpc>
            </a:pPr>
            <a:r>
              <a:rPr lang="en-US" altLang="zh-CN" sz="800" dirty="0"/>
              <a:t>(2) </a:t>
            </a:r>
            <a:r>
              <a:rPr lang="zh-CN" altLang="en-US" sz="800" dirty="0"/>
              <a:t>如果初始化后，变量只被引用而不改变其值，则这时用静态局部变量比较方便，以免每次调用时重新赋值。</a:t>
            </a:r>
            <a:endParaRPr lang="zh-CN" altLang="en-US" sz="800" dirty="0"/>
          </a:p>
          <a:p>
            <a:pPr lvl="0" eaLnBrk="1" hangingPunct="1">
              <a:lnSpc>
                <a:spcPct val="80000"/>
              </a:lnSpc>
            </a:pPr>
            <a:r>
              <a:rPr lang="zh-CN" altLang="en-US" sz="800" dirty="0"/>
              <a:t>但是应该看到，用静态存储要多占内存，而且降低了程序的可读性，当调用次数多时往往弄不清静态局部变量的当前值是什么。因此，如不必要，不要多用静态局部变量</a:t>
            </a:r>
            <a:endParaRPr lang="zh-CN" altLang="en-US" sz="8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Rot="1" noTextEdit="1"/>
          </p:cNvSpPr>
          <p:nvPr>
            <p:ph type="sldImg"/>
          </p:nvPr>
        </p:nvSpPr>
        <p:spPr/>
      </p:sp>
      <p:sp>
        <p:nvSpPr>
          <p:cNvPr id="94211" name="Rectangle 3"/>
          <p:cNvSpPr>
            <a:spLocks noGrp="1"/>
          </p:cNvSpPr>
          <p:nvPr>
            <p:ph type="body" idx="1"/>
          </p:nvPr>
        </p:nvSpPr>
        <p:spPr/>
        <p:txBody>
          <a:bodyPr wrap="square" lIns="91440" tIns="45720" rIns="91440" bIns="45720" anchor="t" anchorCtr="0"/>
          <a:p>
            <a:pPr lvl="1" eaLnBrk="1" hangingPunct="1"/>
            <a:r>
              <a:rPr lang="zh-CN" altLang="en-US" b="1" dirty="0"/>
              <a:t>程序模块化，使程序开发更容易管理</a:t>
            </a:r>
            <a:r>
              <a:rPr lang="en-US" altLang="zh-CN" b="1" dirty="0"/>
              <a:t>;</a:t>
            </a:r>
            <a:r>
              <a:rPr lang="en-US" altLang="zh-CN" dirty="0"/>
              <a:t> </a:t>
            </a:r>
            <a:endParaRPr lang="en-US" altLang="zh-CN" dirty="0"/>
          </a:p>
          <a:p>
            <a:pPr lvl="1" eaLnBrk="1" hangingPunct="1"/>
            <a:r>
              <a:rPr lang="en-US" altLang="zh-CN" b="1" dirty="0"/>
              <a:t>    </a:t>
            </a:r>
            <a:r>
              <a:rPr lang="zh-CN" altLang="en-US" b="1" dirty="0"/>
              <a:t>函数把较大的任务分解成若干个较小的任务，提炼出公用任务</a:t>
            </a:r>
            <a:endParaRPr lang="zh-CN" altLang="en-US" b="1" dirty="0"/>
          </a:p>
          <a:p>
            <a:pPr lvl="1" eaLnBrk="1" hangingPunct="1"/>
            <a:r>
              <a:rPr lang="zh-CN" altLang="en-US" b="1" dirty="0"/>
              <a:t>避免重复代码</a:t>
            </a:r>
            <a:r>
              <a:rPr lang="en-US" altLang="zh-CN" b="1" dirty="0"/>
              <a:t>( redundance )</a:t>
            </a:r>
            <a:r>
              <a:rPr lang="en-US" altLang="zh-CN" dirty="0"/>
              <a:t> </a:t>
            </a:r>
            <a:endParaRPr lang="en-US" altLang="zh-CN" dirty="0"/>
          </a:p>
          <a:p>
            <a:pPr lvl="1" eaLnBrk="1" hangingPunct="1"/>
            <a:r>
              <a:rPr lang="en-US" altLang="zh-CN" dirty="0"/>
              <a:t>     </a:t>
            </a:r>
            <a:r>
              <a:rPr lang="zh-CN" altLang="en-US" b="1" dirty="0"/>
              <a:t>可在程序中多次调用，减少运行时占用内存。</a:t>
            </a:r>
            <a:endParaRPr lang="zh-CN" altLang="en-US" b="1" dirty="0"/>
          </a:p>
          <a:p>
            <a:pPr lvl="1" eaLnBrk="1" hangingPunct="1"/>
            <a:r>
              <a:rPr lang="zh-CN" altLang="en-US" b="1" dirty="0"/>
              <a:t>软件复用性</a:t>
            </a:r>
            <a:r>
              <a:rPr lang="en-US" altLang="zh-CN" b="1" dirty="0"/>
              <a:t>(software reusability)</a:t>
            </a:r>
            <a:endParaRPr lang="en-US" altLang="zh-CN" b="1" dirty="0"/>
          </a:p>
          <a:p>
            <a:pPr lvl="1" eaLnBrk="1" hangingPunct="1"/>
            <a:r>
              <a:rPr lang="en-US" altLang="zh-CN" b="1" dirty="0"/>
              <a:t>      </a:t>
            </a:r>
            <a:r>
              <a:rPr lang="zh-CN" altLang="en-US" b="1" dirty="0"/>
              <a:t>程序员可以在其他函数的基础上构造程序，不需要从头做起</a:t>
            </a:r>
            <a:endParaRPr lang="zh-CN" altLang="en-US" b="1" dirty="0"/>
          </a:p>
          <a:p>
            <a:pPr lvl="1" eaLnBrk="1" hangingPunct="1"/>
            <a:r>
              <a:rPr lang="zh-CN" altLang="en-US" b="1" dirty="0"/>
              <a:t>信息隐藏</a:t>
            </a:r>
            <a:r>
              <a:rPr lang="en-US" altLang="zh-CN" b="1" dirty="0"/>
              <a:t>( hidden  information)       </a:t>
            </a:r>
            <a:endParaRPr lang="en-US" altLang="zh-CN" b="1" dirty="0"/>
          </a:p>
          <a:p>
            <a:pPr lvl="1" eaLnBrk="1" hangingPunct="1"/>
            <a:r>
              <a:rPr lang="en-US" altLang="zh-CN" b="1" dirty="0"/>
              <a:t>       </a:t>
            </a:r>
            <a:r>
              <a:rPr lang="zh-CN" altLang="en-US" b="1" dirty="0"/>
              <a:t>设计得当的函数可以把具体操作细节对程序中不需要知道它们的那些部分隐藏掉，从而使整个程序结构清</a:t>
            </a:r>
            <a:endParaRPr lang="zh-CN" altLang="en-US"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Rot="1" noTextEdit="1"/>
          </p:cNvSpPr>
          <p:nvPr>
            <p:ph type="sldImg"/>
          </p:nvPr>
        </p:nvSpPr>
        <p:spPr/>
      </p:sp>
      <p:sp>
        <p:nvSpPr>
          <p:cNvPr id="95235" name="Rectangle 3"/>
          <p:cNvSpPr>
            <a:spLocks noGrp="1"/>
          </p:cNvSpPr>
          <p:nvPr>
            <p:ph type="body" idx="1"/>
          </p:nvPr>
        </p:nvSpPr>
        <p:spPr/>
        <p:txBody>
          <a:bodyPr wrap="square" lIns="91440" tIns="45720" rIns="91440" bIns="45720" anchor="t" anchorCtr="0"/>
          <a:p>
            <a:pPr lvl="0" eaLnBrk="1" hangingPunct="1"/>
            <a:endParaRPr lang="en-GB"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Rot="1" noTextEdit="1"/>
          </p:cNvSpPr>
          <p:nvPr>
            <p:ph type="sldImg"/>
          </p:nvPr>
        </p:nvSpPr>
        <p:spPr/>
      </p:sp>
      <p:sp>
        <p:nvSpPr>
          <p:cNvPr id="96259" name="Rectangle 3"/>
          <p:cNvSpPr>
            <a:spLocks noGrp="1"/>
          </p:cNvSpPr>
          <p:nvPr>
            <p:ph type="body" idx="1"/>
          </p:nvPr>
        </p:nvSpPr>
        <p:spPr/>
        <p:txBody>
          <a:bodyPr wrap="square" lIns="91440" tIns="45720" rIns="91440" bIns="45720" anchor="t" anchorCtr="0"/>
          <a:p>
            <a:pPr lvl="0" eaLnBrk="1" hangingPunct="1"/>
            <a:r>
              <a:rPr lang="zh-CN" altLang="en-US" u="sng" dirty="0">
                <a:solidFill>
                  <a:srgbClr val="A50021"/>
                </a:solidFill>
              </a:rPr>
              <a:t>形式参数：</a:t>
            </a:r>
            <a:r>
              <a:rPr lang="zh-CN" altLang="en-US" dirty="0"/>
              <a:t>函数名后面括弧中的变量名称为“形式参数”（简称“</a:t>
            </a:r>
            <a:r>
              <a:rPr lang="zh-CN" altLang="en-US" b="1" dirty="0">
                <a:solidFill>
                  <a:srgbClr val="CC0000"/>
                </a:solidFill>
              </a:rPr>
              <a:t>形参</a:t>
            </a:r>
            <a:r>
              <a:rPr lang="zh-CN" altLang="en-US" dirty="0"/>
              <a:t>”）</a:t>
            </a:r>
            <a:r>
              <a:rPr lang="en-US" altLang="zh-CN" dirty="0"/>
              <a:t>;</a:t>
            </a:r>
            <a:endParaRPr lang="en-US" altLang="zh-CN" dirty="0"/>
          </a:p>
          <a:p>
            <a:pPr lvl="0" eaLnBrk="1" hangingPunct="1"/>
            <a:r>
              <a:rPr lang="zh-CN" altLang="en-US" u="sng" dirty="0">
                <a:solidFill>
                  <a:srgbClr val="A50021"/>
                </a:solidFill>
              </a:rPr>
              <a:t>实际参数：</a:t>
            </a:r>
            <a:r>
              <a:rPr lang="zh-CN" altLang="en-US" dirty="0"/>
              <a:t>主调函数中调用一个函数时，函数名后面括弧中的参数</a:t>
            </a:r>
            <a:r>
              <a:rPr lang="en-US" altLang="zh-CN" dirty="0"/>
              <a:t>(</a:t>
            </a:r>
            <a:r>
              <a:rPr lang="zh-CN" altLang="en-US" dirty="0"/>
              <a:t>可以是一个表达式</a:t>
            </a:r>
            <a:r>
              <a:rPr lang="en-US" altLang="zh-CN" dirty="0"/>
              <a:t>)</a:t>
            </a:r>
            <a:r>
              <a:rPr lang="zh-CN" altLang="en-US" dirty="0"/>
              <a:t>称为“实际参数”（简称“</a:t>
            </a:r>
            <a:r>
              <a:rPr lang="zh-CN" altLang="en-US" b="1" dirty="0">
                <a:solidFill>
                  <a:srgbClr val="CC0000"/>
                </a:solidFill>
              </a:rPr>
              <a:t>实参</a:t>
            </a:r>
            <a:r>
              <a:rPr lang="zh-CN" altLang="en-US" dirty="0"/>
              <a:t>”）</a:t>
            </a:r>
            <a:r>
              <a:rPr lang="en-US" altLang="zh-CN" dirty="0"/>
              <a:t>;</a:t>
            </a:r>
            <a:endParaRPr lang="en-US" altLang="zh-CN" dirty="0"/>
          </a:p>
          <a:p>
            <a:pPr lvl="0" eaLnBrk="1" hangingPunct="1"/>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Rot="1" noTextEdit="1"/>
          </p:cNvSpPr>
          <p:nvPr>
            <p:ph type="sldImg"/>
          </p:nvPr>
        </p:nvSpPr>
        <p:spPr/>
      </p:sp>
      <p:sp>
        <p:nvSpPr>
          <p:cNvPr id="97283" name="Rectangle 3"/>
          <p:cNvSpPr>
            <a:spLocks noGrp="1"/>
          </p:cNvSpPr>
          <p:nvPr>
            <p:ph type="body" idx="1"/>
          </p:nvPr>
        </p:nvSpPr>
        <p:spPr/>
        <p:txBody>
          <a:bodyPr wrap="square" lIns="91440" tIns="45720" rIns="91440" bIns="45720" anchor="t" anchorCtr="0"/>
          <a:p>
            <a:pPr lvl="0" eaLnBrk="1" hangingPunct="1"/>
            <a:r>
              <a:rPr lang="zh-CN" altLang="en-US" b="1" dirty="0"/>
              <a:t>告诉编译器有关函数的信息，</a:t>
            </a:r>
            <a:endParaRPr lang="zh-CN" altLang="en-US"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Rot="1" noTextEdit="1"/>
          </p:cNvSpPr>
          <p:nvPr>
            <p:ph type="sldImg"/>
          </p:nvPr>
        </p:nvSpPr>
        <p:spPr/>
      </p:sp>
      <p:sp>
        <p:nvSpPr>
          <p:cNvPr id="98307" name="Rectangle 3"/>
          <p:cNvSpPr>
            <a:spLocks noGrp="1"/>
          </p:cNvSpPr>
          <p:nvPr>
            <p:ph type="body" idx="1"/>
          </p:nvPr>
        </p:nvSpPr>
        <p:spPr/>
        <p:txBody>
          <a:bodyPr wrap="square" lIns="91440" tIns="45720" rIns="91440" bIns="45720" anchor="t" anchorCtr="0"/>
          <a:p>
            <a:pPr lvl="0" eaLnBrk="1" hangingPunct="1"/>
            <a:r>
              <a:rPr lang="zh-CN" altLang="en-US" b="1" dirty="0"/>
              <a:t>告诉编译器有关函数的信息，</a:t>
            </a:r>
            <a:endParaRPr lang="zh-CN" altLang="en-US"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Rot="1" noTextEdit="1"/>
          </p:cNvSpPr>
          <p:nvPr>
            <p:ph type="sldImg"/>
          </p:nvPr>
        </p:nvSpPr>
        <p:spPr/>
      </p:sp>
      <p:sp>
        <p:nvSpPr>
          <p:cNvPr id="99331" name="Rectangle 3"/>
          <p:cNvSpPr>
            <a:spLocks noGrp="1"/>
          </p:cNvSpPr>
          <p:nvPr>
            <p:ph type="body" idx="1"/>
          </p:nvPr>
        </p:nvSpPr>
        <p:spPr/>
        <p:txBody>
          <a:bodyPr wrap="square" lIns="91440" tIns="45720" rIns="91440" bIns="45720" anchor="t" anchorCtr="0"/>
          <a:p>
            <a:pPr lvl="0" eaLnBrk="1" hangingPunct="1"/>
            <a:r>
              <a:rPr lang="zh-CN" altLang="en-US" b="1" dirty="0"/>
              <a:t>数按值调用传递时，生成实际参数值副本并传给被调用</a:t>
            </a:r>
            <a:endParaRPr lang="zh-CN" altLang="en-US" b="1" dirty="0"/>
          </a:p>
          <a:p>
            <a:pPr lvl="0" eaLnBrk="1" hangingPunct="1"/>
            <a:r>
              <a:rPr lang="zh-CN" altLang="en-US" b="1" dirty="0"/>
              <a:t>     函数的形式参数。</a:t>
            </a:r>
            <a:endParaRPr lang="zh-CN" altLang="en-US" b="1" dirty="0"/>
          </a:p>
          <a:p>
            <a:pPr lvl="0" eaLnBrk="1" hangingPunct="1"/>
            <a:r>
              <a:rPr lang="zh-CN" altLang="en-US" b="1" dirty="0"/>
              <a:t>  副本</a:t>
            </a:r>
            <a:r>
              <a:rPr lang="en-US" altLang="zh-CN" b="1" dirty="0"/>
              <a:t>(</a:t>
            </a:r>
            <a:r>
              <a:rPr lang="zh-CN" altLang="en-US" b="1" dirty="0"/>
              <a:t>行参</a:t>
            </a:r>
            <a:r>
              <a:rPr lang="en-US" altLang="zh-CN" b="1" dirty="0"/>
              <a:t>)</a:t>
            </a:r>
            <a:r>
              <a:rPr lang="zh-CN" altLang="en-US" b="1" dirty="0"/>
              <a:t>的改变并不影响调用者的原始变量值 </a:t>
            </a:r>
            <a:r>
              <a:rPr lang="en-US" altLang="zh-CN" b="1" dirty="0"/>
              <a:t>(</a:t>
            </a:r>
            <a:r>
              <a:rPr lang="zh-CN" altLang="en-US" b="1" dirty="0"/>
              <a:t>实参</a:t>
            </a:r>
            <a:r>
              <a:rPr lang="en-US" altLang="zh-CN" b="1" dirty="0"/>
              <a:t>).</a:t>
            </a:r>
            <a:endParaRPr lang="en-US" altLang="zh-CN" b="1" dirty="0"/>
          </a:p>
          <a:p>
            <a:pPr lvl="0" eaLnBrk="1" hangingPunct="1"/>
            <a:r>
              <a:rPr lang="en-US" altLang="zh-CN" b="1" dirty="0"/>
              <a:t>     </a:t>
            </a:r>
            <a:r>
              <a:rPr lang="zh-CN" altLang="en-US" dirty="0"/>
              <a:t>函数内对形参的访问、修改，都在形参的标识对象进</a:t>
            </a:r>
            <a:endParaRPr lang="zh-CN" altLang="en-US" dirty="0"/>
          </a:p>
          <a:p>
            <a:pPr lvl="0" eaLnBrk="1" hangingPunct="1"/>
            <a:r>
              <a:rPr lang="zh-CN" altLang="en-US" dirty="0"/>
              <a:t>     </a:t>
            </a:r>
            <a:r>
              <a:rPr lang="zh-CN" altLang="en-US" dirty="0">
                <a:sym typeface="Symbol" panose="05050102010706020507" pitchFamily="18" charset="2"/>
              </a:rPr>
              <a:t>函数返回时，形参对象被撤消，不影响实参的值</a:t>
            </a:r>
            <a:endParaRPr lang="zh-CN" altLang="en-US" dirty="0"/>
          </a:p>
          <a:p>
            <a:pPr lvl="0" eaLnBrk="1" hangingPunct="1"/>
            <a:r>
              <a:rPr lang="zh-CN" altLang="en-US" b="1" dirty="0"/>
              <a:t>  防止意外的副作用影响开发正确、可靠的软件系统。</a:t>
            </a:r>
            <a:endParaRPr lang="zh-CN" altLang="en-US" b="1" dirty="0"/>
          </a:p>
          <a:p>
            <a:pPr lvl="0" eaLnBrk="1" hangingPunct="1"/>
            <a:r>
              <a:rPr lang="zh-CN" altLang="en-US" b="1" dirty="0">
                <a:sym typeface="Symbol" panose="05050102010706020507" pitchFamily="18" charset="2"/>
              </a:rPr>
              <a:t> 值传送的实参可以是常量、有确定值的变量或表达式 </a:t>
            </a:r>
            <a:endParaRPr lang="zh-CN" altLang="en-US" b="1" dirty="0">
              <a:sym typeface="Symbol" panose="05050102010706020507" pitchFamily="18" charset="2"/>
            </a:endParaRPr>
          </a:p>
          <a:p>
            <a:pPr lvl="0" eaLnBrk="1" hangingPunct="1"/>
            <a:r>
              <a:rPr lang="zh-CN" altLang="en-US" b="1" dirty="0">
                <a:sym typeface="Symbol" panose="05050102010706020507" pitchFamily="18" charset="2"/>
              </a:rPr>
              <a:t> 函数返回值通过匿名对象传递</a:t>
            </a:r>
            <a:endParaRPr lang="zh-CN" altLang="en-US" b="1" dirty="0">
              <a:sym typeface="Symbol" panose="05050102010706020507" pitchFamily="18" charset="2"/>
            </a:endParaRPr>
          </a:p>
          <a:p>
            <a:pPr lvl="0" eaLnBrk="1" hangingPunct="1"/>
            <a:endParaRPr lang="en-GB"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Rot="1" noTextEdit="1"/>
          </p:cNvSpPr>
          <p:nvPr>
            <p:ph type="sldImg"/>
          </p:nvPr>
        </p:nvSpPr>
        <p:spPr/>
      </p:sp>
      <p:sp>
        <p:nvSpPr>
          <p:cNvPr id="100355" name="Rectangle 3"/>
          <p:cNvSpPr>
            <a:spLocks noGrp="1"/>
          </p:cNvSpPr>
          <p:nvPr>
            <p:ph type="body" idx="1"/>
          </p:nvPr>
        </p:nvSpPr>
        <p:spPr/>
        <p:txBody>
          <a:bodyPr wrap="square" lIns="91440" tIns="45720" rIns="91440" bIns="45720" anchor="t" anchorCtr="0"/>
          <a:p>
            <a:pPr lvl="0" eaLnBrk="1" hangingPunct="1"/>
            <a:r>
              <a:rPr lang="en-US" altLang="zh-CN" dirty="0"/>
              <a:t> </a:t>
            </a:r>
            <a:r>
              <a:rPr lang="zh-CN" altLang="en-US" b="1" dirty="0"/>
              <a:t>递归采用重复调用机制，重复函数调用的开销很大，将占用很长的处理器时间和大量的内存空间。</a:t>
            </a:r>
            <a:endParaRPr lang="zh-CN" altLang="en-US" b="1" dirty="0"/>
          </a:p>
          <a:p>
            <a:pPr lvl="0" eaLnBrk="1" hangingPunct="1"/>
            <a:r>
              <a:rPr lang="zh-CN" altLang="en-US" b="1" dirty="0"/>
              <a:t>       每次递归调用都要生成函数的另一个副本</a:t>
            </a:r>
            <a:r>
              <a:rPr lang="en-US" altLang="zh-CN" b="1" dirty="0"/>
              <a:t>(</a:t>
            </a:r>
            <a:r>
              <a:rPr lang="zh-CN" altLang="en-US" b="1" dirty="0"/>
              <a:t>实际上只是函数变量的另一个副本</a:t>
            </a:r>
            <a:r>
              <a:rPr lang="en-US" altLang="zh-CN" b="1" dirty="0"/>
              <a:t>)</a:t>
            </a:r>
            <a:r>
              <a:rPr lang="zh-CN" altLang="en-US" b="1" dirty="0"/>
              <a:t>．从而消耗大量内存空间。</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Rot="1" noTextEdit="1"/>
          </p:cNvSpPr>
          <p:nvPr>
            <p:ph type="sldImg"/>
          </p:nvPr>
        </p:nvSpPr>
        <p:spPr/>
      </p:sp>
      <p:sp>
        <p:nvSpPr>
          <p:cNvPr id="101379" name="Rectangle 3"/>
          <p:cNvSpPr>
            <a:spLocks noGrp="1"/>
          </p:cNvSpPr>
          <p:nvPr>
            <p:ph type="body" idx="1"/>
          </p:nvPr>
        </p:nvSpPr>
        <p:spPr/>
        <p:txBody>
          <a:bodyPr wrap="square" lIns="91440" tIns="45720" rIns="91440" bIns="45720" anchor="t" anchorCtr="0"/>
          <a:p>
            <a:pPr lvl="0" eaLnBrk="1" hangingPunct="1"/>
            <a:r>
              <a:rPr lang="en-US" altLang="zh-CN" dirty="0"/>
              <a:t> </a:t>
            </a:r>
            <a:r>
              <a:rPr lang="zh-CN" altLang="en-US" b="1" dirty="0"/>
              <a:t>递归采用重复调用机制，重复函数调用的开销很大，将占用很长的处理器时间和大量的内存空间。</a:t>
            </a:r>
            <a:endParaRPr lang="zh-CN" altLang="en-US" b="1" dirty="0"/>
          </a:p>
          <a:p>
            <a:pPr lvl="0" eaLnBrk="1" hangingPunct="1"/>
            <a:r>
              <a:rPr lang="zh-CN" altLang="en-US" b="1" dirty="0"/>
              <a:t>       每次递归调用都要生成函数的另一个副本</a:t>
            </a:r>
            <a:r>
              <a:rPr lang="en-US" altLang="zh-CN" b="1" dirty="0"/>
              <a:t>(</a:t>
            </a:r>
            <a:r>
              <a:rPr lang="zh-CN" altLang="en-US" b="1" dirty="0"/>
              <a:t>实际上只是函数变量的另一个副本</a:t>
            </a:r>
            <a:r>
              <a:rPr lang="en-US" altLang="zh-CN" b="1" dirty="0"/>
              <a:t>)</a:t>
            </a:r>
            <a:r>
              <a:rPr lang="zh-CN" altLang="en-US" b="1" dirty="0"/>
              <a:t>．从而消耗大量内存空间。</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1" name="Picture 9" descr="j0174862"/>
          <p:cNvPicPr>
            <a:picLocks noChangeAspect="1"/>
          </p:cNvPicPr>
          <p:nvPr/>
        </p:nvPicPr>
        <p:blipFill>
          <a:blip r:embed="rId2"/>
          <a:stretch>
            <a:fillRect/>
          </a:stretch>
        </p:blipFill>
        <p:spPr>
          <a:xfrm>
            <a:off x="1920875" y="3646488"/>
            <a:ext cx="1524000" cy="1447800"/>
          </a:xfrm>
          <a:prstGeom prst="rect">
            <a:avLst/>
          </a:prstGeom>
          <a:noFill/>
          <a:ln w="9525">
            <a:noFill/>
          </a:ln>
        </p:spPr>
      </p:pic>
      <p:sp>
        <p:nvSpPr>
          <p:cNvPr id="22" name="Rectangle 10" descr="Light horizontal"/>
          <p:cNvSpPr>
            <a:spLocks noChangeArrowheads="1"/>
          </p:cNvSpPr>
          <p:nvPr/>
        </p:nvSpPr>
        <p:spPr bwMode="gray">
          <a:xfrm>
            <a:off x="11113" y="1874838"/>
            <a:ext cx="9132888" cy="762000"/>
          </a:xfrm>
          <a:prstGeom prst="rect">
            <a:avLst/>
          </a:prstGeom>
          <a:blipFill dpi="0" rotWithShape="0">
            <a:blip r:embed="rId3"/>
            <a:srcRect/>
            <a:tile tx="0" ty="0" sx="100000" sy="100000" flip="none" algn="tl"/>
          </a:blip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 name="Rectangle 16"/>
          <p:cNvSpPr>
            <a:spLocks noChangeArrowheads="1"/>
          </p:cNvSpPr>
          <p:nvPr/>
        </p:nvSpPr>
        <p:spPr bwMode="gray">
          <a:xfrm>
            <a:off x="3432175" y="3646488"/>
            <a:ext cx="1524000" cy="1450975"/>
          </a:xfrm>
          <a:prstGeom prst="rect">
            <a:avLst/>
          </a:prstGeom>
          <a:solidFill>
            <a:schemeClr val="folHlink"/>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Rectangle 17"/>
          <p:cNvSpPr>
            <a:spLocks noChangeArrowheads="1"/>
          </p:cNvSpPr>
          <p:nvPr/>
        </p:nvSpPr>
        <p:spPr bwMode="gray">
          <a:xfrm>
            <a:off x="4956175" y="5094288"/>
            <a:ext cx="1524000" cy="1447800"/>
          </a:xfrm>
          <a:prstGeom prst="rect">
            <a:avLst/>
          </a:prstGeom>
          <a:solidFill>
            <a:schemeClr val="accent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20" name="Picture 8" descr="j0315584"/>
          <p:cNvPicPr>
            <a:picLocks noChangeAspect="1"/>
          </p:cNvPicPr>
          <p:nvPr/>
        </p:nvPicPr>
        <p:blipFill>
          <a:blip r:embed="rId4"/>
          <a:stretch>
            <a:fillRect/>
          </a:stretch>
        </p:blipFill>
        <p:spPr>
          <a:xfrm>
            <a:off x="6478588" y="5095875"/>
            <a:ext cx="1524000" cy="1436688"/>
          </a:xfrm>
          <a:prstGeom prst="rect">
            <a:avLst/>
          </a:prstGeom>
          <a:noFill/>
          <a:ln w="9525">
            <a:noFill/>
          </a:ln>
        </p:spPr>
      </p:pic>
      <p:pic>
        <p:nvPicPr>
          <p:cNvPr id="19" name="Picture 7" descr="j0315568"/>
          <p:cNvPicPr>
            <a:picLocks noChangeAspect="1"/>
          </p:cNvPicPr>
          <p:nvPr/>
        </p:nvPicPr>
        <p:blipFill>
          <a:blip r:embed="rId5"/>
          <a:stretch>
            <a:fillRect/>
          </a:stretch>
        </p:blipFill>
        <p:spPr>
          <a:xfrm>
            <a:off x="3419475" y="5083175"/>
            <a:ext cx="1525588" cy="1455738"/>
          </a:xfrm>
          <a:prstGeom prst="rect">
            <a:avLst/>
          </a:prstGeom>
          <a:noFill/>
          <a:ln w="9525">
            <a:noFill/>
          </a:ln>
        </p:spPr>
      </p:pic>
      <p:pic>
        <p:nvPicPr>
          <p:cNvPr id="18" name="Picture 6" descr="j0315558"/>
          <p:cNvPicPr>
            <a:picLocks noChangeAspect="1"/>
          </p:cNvPicPr>
          <p:nvPr/>
        </p:nvPicPr>
        <p:blipFill>
          <a:blip r:embed="rId6"/>
          <a:stretch>
            <a:fillRect/>
          </a:stretch>
        </p:blipFill>
        <p:spPr>
          <a:xfrm>
            <a:off x="4956175" y="3644900"/>
            <a:ext cx="1524000" cy="1447800"/>
          </a:xfrm>
          <a:prstGeom prst="rect">
            <a:avLst/>
          </a:prstGeom>
          <a:noFill/>
          <a:ln w="9525">
            <a:noFill/>
          </a:ln>
        </p:spPr>
      </p:pic>
      <p:sp>
        <p:nvSpPr>
          <p:cNvPr id="14" name="Rectangle 2"/>
          <p:cNvSpPr>
            <a:spLocks noChangeArrowheads="1"/>
          </p:cNvSpPr>
          <p:nvPr/>
        </p:nvSpPr>
        <p:spPr bwMode="gray">
          <a:xfrm>
            <a:off x="1908175" y="3646488"/>
            <a:ext cx="1524000" cy="1450975"/>
          </a:xfrm>
          <a:prstGeom prst="rect">
            <a:avLst/>
          </a:prstGeom>
          <a:solidFill>
            <a:schemeClr val="accent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Rectangle 3"/>
          <p:cNvSpPr>
            <a:spLocks noChangeArrowheads="1"/>
          </p:cNvSpPr>
          <p:nvPr/>
        </p:nvSpPr>
        <p:spPr bwMode="gray">
          <a:xfrm>
            <a:off x="4956175" y="3646488"/>
            <a:ext cx="1524000" cy="1450975"/>
          </a:xfrm>
          <a:prstGeom prst="rect">
            <a:avLst/>
          </a:prstGeom>
          <a:solidFill>
            <a:schemeClr val="tx2"/>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Rectangle 4"/>
          <p:cNvSpPr>
            <a:spLocks noChangeArrowheads="1"/>
          </p:cNvSpPr>
          <p:nvPr/>
        </p:nvSpPr>
        <p:spPr bwMode="gray">
          <a:xfrm>
            <a:off x="3432175" y="5094288"/>
            <a:ext cx="1524000" cy="1450975"/>
          </a:xfrm>
          <a:prstGeom prst="rect">
            <a:avLst/>
          </a:prstGeom>
          <a:solidFill>
            <a:schemeClr val="hlink"/>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5"/>
          <p:cNvSpPr>
            <a:spLocks noChangeArrowheads="1"/>
          </p:cNvSpPr>
          <p:nvPr/>
        </p:nvSpPr>
        <p:spPr bwMode="gray">
          <a:xfrm>
            <a:off x="6480175" y="5094288"/>
            <a:ext cx="1524000" cy="1450975"/>
          </a:xfrm>
          <a:prstGeom prst="rect">
            <a:avLst/>
          </a:prstGeom>
          <a:solidFill>
            <a:schemeClr val="folHlink"/>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3755" name="Rectangle 11"/>
          <p:cNvSpPr>
            <a:spLocks noGrp="1" noChangeArrowheads="1"/>
          </p:cNvSpPr>
          <p:nvPr>
            <p:ph type="ctrTitle"/>
          </p:nvPr>
        </p:nvSpPr>
        <p:spPr>
          <a:xfrm>
            <a:off x="468313" y="1916113"/>
            <a:ext cx="8229600" cy="685800"/>
          </a:xfrm>
        </p:spPr>
        <p:txBody>
          <a:bodyPr/>
          <a:lstStyle>
            <a:lvl1pPr>
              <a:defRPr sz="3600"/>
            </a:lvl1pPr>
          </a:lstStyle>
          <a:p>
            <a:r>
              <a:rPr lang="zh-CN" altLang="en-US"/>
              <a:t>单击此处编辑母版标题样式</a:t>
            </a:r>
            <a:endParaRPr lang="zh-CN" altLang="en-US"/>
          </a:p>
        </p:txBody>
      </p:sp>
      <p:sp>
        <p:nvSpPr>
          <p:cNvPr id="543756" name="Rectangle 12"/>
          <p:cNvSpPr>
            <a:spLocks noGrp="1" noChangeArrowheads="1"/>
          </p:cNvSpPr>
          <p:nvPr>
            <p:ph type="subTitle" idx="1"/>
          </p:nvPr>
        </p:nvSpPr>
        <p:spPr bwMode="auto">
          <a:xfrm>
            <a:off x="1187450" y="765175"/>
            <a:ext cx="6934200" cy="265113"/>
          </a:xfrm>
          <a:solidFill>
            <a:schemeClr val="bg1"/>
          </a:solidFill>
        </p:spPr>
        <p:txBody>
          <a:bodyPr/>
          <a:lstStyle>
            <a:lvl1pPr marL="0" indent="0" algn="ctr">
              <a:defRPr/>
            </a:lvl1pPr>
          </a:lstStyle>
          <a:p>
            <a:r>
              <a:rPr lang="zh-CN" altLang="en-US"/>
              <a:t>单击此处编辑母版副标题样式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out)">
                                      <p:cBhvr>
                                        <p:cTn id="7" dur="500"/>
                                        <p:tgtEl>
                                          <p:spTgt spid="21"/>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ox(out)">
                                      <p:cBhvr>
                                        <p:cTn id="11" dur="500"/>
                                        <p:tgtEl>
                                          <p:spTgt spid="18"/>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ox(out)">
                                      <p:cBhvr>
                                        <p:cTn id="15" dur="500"/>
                                        <p:tgtEl>
                                          <p:spTgt spid="19"/>
                                        </p:tgtEl>
                                      </p:cBhvr>
                                    </p:animEffect>
                                  </p:childTnLst>
                                </p:cTn>
                              </p:par>
                            </p:childTnLst>
                          </p:cTn>
                        </p:par>
                        <p:par>
                          <p:cTn id="16" fill="hold">
                            <p:stCondLst>
                              <p:cond delay="1500"/>
                            </p:stCondLst>
                            <p:childTnLst>
                              <p:par>
                                <p:cTn id="17" presetID="4" presetClass="entr" presetSubtype="32"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ox(out)">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AF004F9-87E9-433D-A952-826B4415A7C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188913"/>
            <a:ext cx="2068513" cy="6048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188913"/>
            <a:ext cx="6053137" cy="60483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AF004F9-87E9-433D-A952-826B4415A7C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692150"/>
            <a:ext cx="4038600" cy="5434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692150"/>
            <a:ext cx="4038600" cy="5434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AF004F9-87E9-433D-A952-826B4415A7C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页脚占位符 2"/>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AF004F9-87E9-433D-A952-826B4415A7C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979488"/>
            <a:ext cx="3914775"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51388" y="979488"/>
            <a:ext cx="3914775"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AF004F9-87E9-433D-A952-826B4415A7C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日期占位符 7"/>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AF004F9-87E9-433D-A952-826B4415A7C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日期占位符 3"/>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AF004F9-87E9-433D-A952-826B4415A7C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AF004F9-87E9-433D-A952-826B4415A7C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AF004F9-87E9-433D-A952-826B4415A7C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0000CC"/>
              </a:buClr>
              <a:buSzTx/>
              <a:buFont typeface="Wingdings" panose="05000000000000000000" pitchFamily="2" charset="2"/>
              <a:buNone/>
              <a:defRPr/>
            </a:pPr>
            <a:endParaRPr kumimoji="0" lang="zh-CN" altLang="en-US" sz="3200" b="1" i="0" u="none" strike="noStrike" kern="0" cap="none" spc="0" normalizeH="0" baseline="0" noProof="0" smtClean="0">
              <a:ln>
                <a:noFill/>
              </a:ln>
              <a:solidFill>
                <a:srgbClr val="0000CC"/>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AF004F9-87E9-433D-A952-826B4415A7C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9.jpeg"/><Relationship Id="rId15" Type="http://schemas.openxmlformats.org/officeDocument/2006/relationships/image" Target="../media/image8.jpeg"/><Relationship Id="rId14" Type="http://schemas.openxmlformats.org/officeDocument/2006/relationships/image" Target="../media/image7.jpeg"/><Relationship Id="rId13" Type="http://schemas.openxmlformats.org/officeDocument/2006/relationships/image" Target="../media/image6.pn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0.pn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p:sp>
        <p:nvSpPr>
          <p:cNvPr id="542722" name="Rectangle 2" descr="Light horizontal"/>
          <p:cNvSpPr>
            <a:spLocks noChangeArrowheads="1"/>
          </p:cNvSpPr>
          <p:nvPr/>
        </p:nvSpPr>
        <p:spPr bwMode="gray">
          <a:xfrm>
            <a:off x="0" y="0"/>
            <a:ext cx="9144000" cy="762000"/>
          </a:xfrm>
          <a:prstGeom prst="rect">
            <a:avLst/>
          </a:prstGeom>
          <a:blipFill dpi="0" rotWithShape="0">
            <a:blip r:embed="rId12"/>
            <a:srcRect/>
            <a:tile tx="0" ty="0" sx="100000" sy="100000" flip="none" algn="tl"/>
          </a:blip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23" name="Rectangle 3"/>
          <p:cNvSpPr>
            <a:spLocks noGrp="1" noChangeArrowheads="1"/>
          </p:cNvSpPr>
          <p:nvPr>
            <p:ph type="ftr" sz="quarter" idx="3"/>
          </p:nvPr>
        </p:nvSpPr>
        <p:spPr bwMode="gray">
          <a:xfrm>
            <a:off x="6011863" y="6497638"/>
            <a:ext cx="2952750" cy="360363"/>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25" name="Rectangle 5" descr="Light horizontal"/>
          <p:cNvSpPr>
            <a:spLocks noChangeArrowheads="1"/>
          </p:cNvSpPr>
          <p:nvPr/>
        </p:nvSpPr>
        <p:spPr bwMode="gray">
          <a:xfrm>
            <a:off x="0" y="762000"/>
            <a:ext cx="685800" cy="6096000"/>
          </a:xfrm>
          <a:prstGeom prst="rect">
            <a:avLst/>
          </a:prstGeom>
          <a:blipFill dpi="0" rotWithShape="0">
            <a:blip r:embed="rId13"/>
            <a:srcRect/>
            <a:tile tx="0" ty="0" sx="100000" sy="100000" flip="none" algn="tl"/>
          </a:blip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26" name="Line 6"/>
          <p:cNvSpPr>
            <a:spLocks noChangeShapeType="1"/>
          </p:cNvSpPr>
          <p:nvPr/>
        </p:nvSpPr>
        <p:spPr bwMode="gray">
          <a:xfrm>
            <a:off x="0" y="6400800"/>
            <a:ext cx="6934200" cy="0"/>
          </a:xfrm>
          <a:prstGeom prst="line">
            <a:avLst/>
          </a:prstGeom>
          <a:noFill/>
          <a:ln w="9525" cap="rnd">
            <a:solidFill>
              <a:schemeClr val="tx1"/>
            </a:solidFill>
            <a:prstDash val="sysDot"/>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246" name="Group 8"/>
          <p:cNvGrpSpPr/>
          <p:nvPr/>
        </p:nvGrpSpPr>
        <p:grpSpPr>
          <a:xfrm>
            <a:off x="7010400" y="5876925"/>
            <a:ext cx="1828800" cy="533400"/>
            <a:chOff x="1296" y="2112"/>
            <a:chExt cx="3264" cy="917"/>
          </a:xfrm>
        </p:grpSpPr>
        <p:pic>
          <p:nvPicPr>
            <p:cNvPr id="10251" name="Picture 9" descr="j0315558"/>
            <p:cNvPicPr>
              <a:picLocks noChangeAspect="1"/>
            </p:cNvPicPr>
            <p:nvPr userDrawn="1"/>
          </p:nvPicPr>
          <p:blipFill>
            <a:blip r:embed="rId14"/>
            <a:stretch>
              <a:fillRect/>
            </a:stretch>
          </p:blipFill>
          <p:spPr>
            <a:xfrm>
              <a:off x="2448" y="2112"/>
              <a:ext cx="960" cy="912"/>
            </a:xfrm>
            <a:prstGeom prst="rect">
              <a:avLst/>
            </a:prstGeom>
            <a:noFill/>
            <a:ln w="9525">
              <a:noFill/>
            </a:ln>
          </p:spPr>
        </p:pic>
        <p:pic>
          <p:nvPicPr>
            <p:cNvPr id="10252" name="Picture 10" descr="j0315568"/>
            <p:cNvPicPr>
              <a:picLocks noChangeAspect="1"/>
            </p:cNvPicPr>
            <p:nvPr userDrawn="1"/>
          </p:nvPicPr>
          <p:blipFill>
            <a:blip r:embed="rId15"/>
            <a:stretch>
              <a:fillRect/>
            </a:stretch>
          </p:blipFill>
          <p:spPr>
            <a:xfrm>
              <a:off x="1296" y="2112"/>
              <a:ext cx="961" cy="917"/>
            </a:xfrm>
            <a:prstGeom prst="rect">
              <a:avLst/>
            </a:prstGeom>
            <a:noFill/>
            <a:ln w="9525">
              <a:noFill/>
            </a:ln>
          </p:spPr>
        </p:pic>
        <p:pic>
          <p:nvPicPr>
            <p:cNvPr id="10253" name="Picture 11" descr="j0315584"/>
            <p:cNvPicPr>
              <a:picLocks noChangeAspect="1"/>
            </p:cNvPicPr>
            <p:nvPr userDrawn="1"/>
          </p:nvPicPr>
          <p:blipFill>
            <a:blip r:embed="rId16"/>
            <a:stretch>
              <a:fillRect/>
            </a:stretch>
          </p:blipFill>
          <p:spPr>
            <a:xfrm>
              <a:off x="3600" y="2112"/>
              <a:ext cx="960" cy="912"/>
            </a:xfrm>
            <a:prstGeom prst="rect">
              <a:avLst/>
            </a:prstGeom>
            <a:noFill/>
            <a:ln w="9525">
              <a:noFill/>
            </a:ln>
          </p:spPr>
        </p:pic>
      </p:grpSp>
      <p:sp>
        <p:nvSpPr>
          <p:cNvPr id="10247" name="Rectangle 12"/>
          <p:cNvSpPr>
            <a:spLocks noGrp="1"/>
          </p:cNvSpPr>
          <p:nvPr>
            <p:ph type="title"/>
          </p:nvPr>
        </p:nvSpPr>
        <p:spPr>
          <a:xfrm>
            <a:off x="395288" y="188913"/>
            <a:ext cx="8274050" cy="46037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48" name="Rectangle 13"/>
          <p:cNvSpPr>
            <a:spLocks noGrp="1"/>
          </p:cNvSpPr>
          <p:nvPr>
            <p:ph type="body" idx="1"/>
          </p:nvPr>
        </p:nvSpPr>
        <p:spPr>
          <a:xfrm>
            <a:off x="684213" y="979488"/>
            <a:ext cx="7981950" cy="5257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42734" name="Rectangle 14"/>
          <p:cNvSpPr>
            <a:spLocks noGrp="1" noChangeArrowheads="1"/>
          </p:cNvSpPr>
          <p:nvPr>
            <p:ph type="dt" sz="half" idx="2"/>
          </p:nvPr>
        </p:nvSpPr>
        <p:spPr bwMode="auto">
          <a:xfrm>
            <a:off x="-36512" y="6524625"/>
            <a:ext cx="1295400" cy="123825"/>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7AF004F9-87E9-433D-A952-826B4415A7C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35" name="Rectangle 15"/>
          <p:cNvSpPr>
            <a:spLocks noGrp="1" noChangeArrowheads="1"/>
          </p:cNvSpPr>
          <p:nvPr>
            <p:ph type="sldNum" sz="quarter" idx="4"/>
          </p:nvPr>
        </p:nvSpPr>
        <p:spPr bwMode="auto">
          <a:xfrm>
            <a:off x="3132138" y="6481763"/>
            <a:ext cx="2133600" cy="376238"/>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p:txStyles>
    <p:titleStyle>
      <a:lvl1pPr algn="ctr" rtl="0" eaLnBrk="0" fontAlgn="base" hangingPunct="0">
        <a:spcBef>
          <a:spcPct val="0"/>
        </a:spcBef>
        <a:spcAft>
          <a:spcPct val="0"/>
        </a:spcAft>
        <a:defRPr sz="4000" b="1">
          <a:solidFill>
            <a:srgbClr val="CC3300"/>
          </a:solidFill>
          <a:latin typeface="+mj-lt"/>
          <a:ea typeface="+mj-ea"/>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defRPr>
      </a:lvl2pPr>
      <a:lvl3pPr algn="ctr" rtl="0" eaLnBrk="0" fontAlgn="base" hangingPunct="0">
        <a:spcBef>
          <a:spcPct val="0"/>
        </a:spcBef>
        <a:spcAft>
          <a:spcPct val="0"/>
        </a:spcAft>
        <a:defRPr sz="4000" b="1">
          <a:solidFill>
            <a:srgbClr val="CC3300"/>
          </a:solidFill>
          <a:latin typeface="Arial" panose="020B0604020202020204" pitchFamily="34" charset="0"/>
        </a:defRPr>
      </a:lvl3pPr>
      <a:lvl4pPr algn="ctr" rtl="0" eaLnBrk="0" fontAlgn="base" hangingPunct="0">
        <a:spcBef>
          <a:spcPct val="0"/>
        </a:spcBef>
        <a:spcAft>
          <a:spcPct val="0"/>
        </a:spcAft>
        <a:defRPr sz="4000" b="1">
          <a:solidFill>
            <a:srgbClr val="CC3300"/>
          </a:solidFill>
          <a:latin typeface="Arial" panose="020B0604020202020204" pitchFamily="34" charset="0"/>
        </a:defRPr>
      </a:lvl4pPr>
      <a:lvl5pPr algn="ctr" rtl="0" eaLnBrk="0" fontAlgn="base" hangingPunct="0">
        <a:spcBef>
          <a:spcPct val="0"/>
        </a:spcBef>
        <a:spcAft>
          <a:spcPct val="0"/>
        </a:spcAft>
        <a:defRPr sz="4000" b="1">
          <a:solidFill>
            <a:srgbClr val="CC3300"/>
          </a:solidFill>
          <a:latin typeface="Arial" panose="020B0604020202020204" pitchFamily="34" charset="0"/>
        </a:defRPr>
      </a:lvl5pPr>
      <a:lvl6pPr marL="457200" algn="ctr" rtl="0" fontAlgn="base">
        <a:spcBef>
          <a:spcPct val="0"/>
        </a:spcBef>
        <a:spcAft>
          <a:spcPct val="0"/>
        </a:spcAft>
        <a:defRPr sz="4000" b="1">
          <a:solidFill>
            <a:srgbClr val="CC3300"/>
          </a:solidFill>
          <a:latin typeface="Arial" panose="020B0604020202020204" pitchFamily="34" charset="0"/>
        </a:defRPr>
      </a:lvl6pPr>
      <a:lvl7pPr marL="914400" algn="ctr" rtl="0" fontAlgn="base">
        <a:spcBef>
          <a:spcPct val="0"/>
        </a:spcBef>
        <a:spcAft>
          <a:spcPct val="0"/>
        </a:spcAft>
        <a:defRPr sz="4000" b="1">
          <a:solidFill>
            <a:srgbClr val="CC3300"/>
          </a:solidFill>
          <a:latin typeface="Arial" panose="020B0604020202020204" pitchFamily="34" charset="0"/>
        </a:defRPr>
      </a:lvl7pPr>
      <a:lvl8pPr marL="1371600" algn="ctr" rtl="0" fontAlgn="base">
        <a:spcBef>
          <a:spcPct val="0"/>
        </a:spcBef>
        <a:spcAft>
          <a:spcPct val="0"/>
        </a:spcAft>
        <a:defRPr sz="4000" b="1">
          <a:solidFill>
            <a:srgbClr val="CC3300"/>
          </a:solidFill>
          <a:latin typeface="Arial" panose="020B0604020202020204" pitchFamily="34" charset="0"/>
        </a:defRPr>
      </a:lvl8pPr>
      <a:lvl9pPr marL="1828800" algn="ctr" rtl="0" fontAlgn="base">
        <a:spcBef>
          <a:spcPct val="0"/>
        </a:spcBef>
        <a:spcAft>
          <a:spcPct val="0"/>
        </a:spcAft>
        <a:defRPr sz="4000" b="1">
          <a:solidFill>
            <a:srgbClr val="CC3300"/>
          </a:solidFill>
          <a:latin typeface="Arial" panose="020B0604020202020204" pitchFamily="34" charset="0"/>
        </a:defRPr>
      </a:lvl9pPr>
    </p:titleStyle>
    <p:bodyStyle>
      <a:lvl1pPr marL="609600" indent="-609600" algn="l" rtl="0" eaLnBrk="0" fontAlgn="base" hangingPunct="0">
        <a:spcBef>
          <a:spcPct val="20000"/>
        </a:spcBef>
        <a:spcAft>
          <a:spcPct val="0"/>
        </a:spcAft>
        <a:buClr>
          <a:srgbClr val="0000CC"/>
        </a:buClr>
        <a:buFont typeface="Wingdings" panose="05000000000000000000" pitchFamily="2" charset="2"/>
        <a:buChar char="•"/>
        <a:defRPr sz="3200" b="1">
          <a:solidFill>
            <a:srgbClr val="0000CC"/>
          </a:solidFill>
          <a:latin typeface="+mn-lt"/>
          <a:ea typeface="+mn-ea"/>
          <a:cs typeface="+mn-cs"/>
        </a:defRPr>
      </a:lvl1pPr>
      <a:lvl2pPr marL="990600" indent="-533400" algn="l" rtl="0" eaLnBrk="0" fontAlgn="base" hangingPunct="0">
        <a:spcBef>
          <a:spcPct val="20000"/>
        </a:spcBef>
        <a:spcAft>
          <a:spcPct val="0"/>
        </a:spcAft>
        <a:buClr>
          <a:srgbClr val="0000CC"/>
        </a:buClr>
        <a:buFont typeface="Wingdings" panose="05000000000000000000" pitchFamily="2" charset="2"/>
        <a:buChar char="Ð"/>
        <a:defRPr sz="2800" b="1">
          <a:solidFill>
            <a:schemeClr val="tx1"/>
          </a:solidFill>
          <a:latin typeface="宋体" panose="02010600030101010101" pitchFamily="2" charset="-122"/>
          <a:ea typeface="宋体" panose="02010600030101010101" pitchFamily="2" charset="-122"/>
        </a:defRPr>
      </a:lvl2pPr>
      <a:lvl3pPr marL="1371600" indent="-457200" algn="l" rtl="0" eaLnBrk="0" fontAlgn="base" hangingPunct="0">
        <a:spcBef>
          <a:spcPct val="20000"/>
        </a:spcBef>
        <a:spcAft>
          <a:spcPct val="0"/>
        </a:spcAft>
        <a:buClr>
          <a:schemeClr val="accent2"/>
        </a:buClr>
        <a:buChar char="•"/>
        <a:defRPr sz="2400" b="1">
          <a:solidFill>
            <a:schemeClr val="tx1"/>
          </a:solidFill>
          <a:latin typeface="宋体" panose="02010600030101010101" pitchFamily="2" charset="-122"/>
          <a:ea typeface="宋体" panose="02010600030101010101" pitchFamily="2" charset="-122"/>
        </a:defRPr>
      </a:lvl3pPr>
      <a:lvl4pPr marL="1752600" indent="-381000" algn="l" rtl="0" eaLnBrk="0" fontAlgn="base" hangingPunct="0">
        <a:spcBef>
          <a:spcPct val="20000"/>
        </a:spcBef>
        <a:spcAft>
          <a:spcPct val="0"/>
        </a:spcAft>
        <a:buClr>
          <a:schemeClr val="hlink"/>
        </a:buClr>
        <a:buFont typeface="Arial" panose="020B0604020202020204" pitchFamily="34" charset="0"/>
        <a:buChar char="–"/>
        <a:defRPr sz="2000">
          <a:solidFill>
            <a:schemeClr val="tx1"/>
          </a:solidFill>
          <a:latin typeface="+mn-lt"/>
          <a:ea typeface="宋体" panose="02010600030101010101" pitchFamily="2" charset="-122"/>
        </a:defRPr>
      </a:lvl4pPr>
      <a:lvl5pPr marL="2209800" indent="-381000" algn="l" rtl="0" eaLnBrk="0" fontAlgn="base" hangingPunct="0">
        <a:spcBef>
          <a:spcPct val="20000"/>
        </a:spcBef>
        <a:spcAft>
          <a:spcPct val="0"/>
        </a:spcAft>
        <a:buClr>
          <a:schemeClr val="accent1"/>
        </a:buClr>
        <a:buFont typeface="Arial" panose="020B0604020202020204" pitchFamily="34" charset="0"/>
        <a:buChar char="»"/>
        <a:defRPr sz="2000">
          <a:solidFill>
            <a:schemeClr val="tx1"/>
          </a:solidFill>
          <a:latin typeface="+mn-lt"/>
          <a:ea typeface="宋体" panose="02010600030101010101" pitchFamily="2" charset="-122"/>
        </a:defRPr>
      </a:lvl5pPr>
      <a:lvl6pPr marL="2667000" indent="-381000" algn="l" rtl="0" fontAlgn="base">
        <a:spcBef>
          <a:spcPct val="20000"/>
        </a:spcBef>
        <a:spcAft>
          <a:spcPct val="0"/>
        </a:spcAft>
        <a:buClr>
          <a:schemeClr val="accent1"/>
        </a:buClr>
        <a:buFont typeface="Arial" panose="020B0604020202020204" pitchFamily="34" charset="0"/>
        <a:buChar char="»"/>
        <a:defRPr sz="2000">
          <a:solidFill>
            <a:schemeClr val="tx1"/>
          </a:solidFill>
          <a:latin typeface="+mn-lt"/>
          <a:ea typeface="宋体" panose="02010600030101010101" pitchFamily="2" charset="-122"/>
        </a:defRPr>
      </a:lvl6pPr>
      <a:lvl7pPr marL="3124200" indent="-381000" algn="l" rtl="0" fontAlgn="base">
        <a:spcBef>
          <a:spcPct val="20000"/>
        </a:spcBef>
        <a:spcAft>
          <a:spcPct val="0"/>
        </a:spcAft>
        <a:buClr>
          <a:schemeClr val="accent1"/>
        </a:buClr>
        <a:buFont typeface="Arial" panose="020B0604020202020204" pitchFamily="34" charset="0"/>
        <a:buChar char="»"/>
        <a:defRPr sz="2000">
          <a:solidFill>
            <a:schemeClr val="tx1"/>
          </a:solidFill>
          <a:latin typeface="+mn-lt"/>
          <a:ea typeface="宋体" panose="02010600030101010101" pitchFamily="2" charset="-122"/>
        </a:defRPr>
      </a:lvl7pPr>
      <a:lvl8pPr marL="3581400" indent="-381000" algn="l" rtl="0" fontAlgn="base">
        <a:spcBef>
          <a:spcPct val="20000"/>
        </a:spcBef>
        <a:spcAft>
          <a:spcPct val="0"/>
        </a:spcAft>
        <a:buClr>
          <a:schemeClr val="accent1"/>
        </a:buClr>
        <a:buFont typeface="Arial" panose="020B0604020202020204" pitchFamily="34" charset="0"/>
        <a:buChar char="»"/>
        <a:defRPr sz="2000">
          <a:solidFill>
            <a:schemeClr val="tx1"/>
          </a:solidFill>
          <a:latin typeface="+mn-lt"/>
          <a:ea typeface="宋体" panose="02010600030101010101" pitchFamily="2" charset="-122"/>
        </a:defRPr>
      </a:lvl8pPr>
      <a:lvl9pPr marL="4038600" indent="-381000" algn="l" rtl="0" fontAlgn="base">
        <a:spcBef>
          <a:spcPct val="20000"/>
        </a:spcBef>
        <a:spcAft>
          <a:spcPct val="0"/>
        </a:spcAft>
        <a:buClr>
          <a:schemeClr val="accent1"/>
        </a:buClr>
        <a:buFont typeface="Arial" panose="020B0604020202020204" pitchFamily="34" charset="0"/>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Rectangle 3"/>
          <p:cNvSpPr>
            <a:spLocks noGrp="1"/>
          </p:cNvSpPr>
          <p:nvPr>
            <p:ph type="body" idx="1"/>
          </p:nvPr>
        </p:nvSpPr>
        <p:spPr>
          <a:xfrm>
            <a:off x="457200" y="692150"/>
            <a:ext cx="8229600" cy="5434013"/>
          </a:xfrm>
          <a:prstGeom prst="rect">
            <a:avLst/>
          </a:prstGeom>
          <a:noFill/>
          <a:ln w="9525">
            <a:noFill/>
          </a:ln>
        </p:spPr>
        <p:txBody>
          <a:bodyPr/>
          <a:p>
            <a:pPr lvl="0"/>
            <a:r>
              <a:rPr lang="zh-CN" altLang="en-US" dirty="0"/>
              <a:t>单击此处编辑母版文本样式</a:t>
            </a:r>
            <a:endParaRPr lang="zh-CN" altLang="en-US" dirty="0"/>
          </a:p>
          <a:p>
            <a:pPr lvl="0"/>
            <a:endParaRPr lang="en-US" altLang="zh-CN" dirty="0"/>
          </a:p>
        </p:txBody>
      </p:sp>
      <p:sp>
        <p:nvSpPr>
          <p:cNvPr id="882697" name="Rectangle 9" descr="Light horizontal"/>
          <p:cNvSpPr>
            <a:spLocks noChangeArrowheads="1"/>
          </p:cNvSpPr>
          <p:nvPr/>
        </p:nvSpPr>
        <p:spPr bwMode="gray">
          <a:xfrm>
            <a:off x="0" y="0"/>
            <a:ext cx="685800" cy="6858000"/>
          </a:xfrm>
          <a:prstGeom prst="rect">
            <a:avLst/>
          </a:prstGeom>
          <a:blipFill dpi="0" rotWithShape="0">
            <a:blip r:embed="rId13"/>
            <a:srcRect/>
            <a:tile tx="0" ty="0" sx="100000" sy="100000" flip="none" algn="tl"/>
          </a:blip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82698" name="Rectangle 10"/>
          <p:cNvSpPr>
            <a:spLocks noGrp="1" noChangeArrowheads="1"/>
          </p:cNvSpPr>
          <p:nvPr>
            <p:ph type="ftr" sz="quarter" idx="3"/>
          </p:nvPr>
        </p:nvSpPr>
        <p:spPr bwMode="gray">
          <a:xfrm>
            <a:off x="6011863" y="6497638"/>
            <a:ext cx="2952750" cy="360363"/>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C程序设计快速进阶大学教程</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82699" name="Rectangle 11"/>
          <p:cNvSpPr>
            <a:spLocks noGrp="1" noChangeArrowheads="1"/>
          </p:cNvSpPr>
          <p:nvPr>
            <p:ph type="sldNum" sz="quarter" idx="4"/>
          </p:nvPr>
        </p:nvSpPr>
        <p:spPr bwMode="auto">
          <a:xfrm>
            <a:off x="3132138" y="6481763"/>
            <a:ext cx="2133600" cy="376238"/>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mn-ea"/>
        </a:defRPr>
      </a:lvl2pPr>
      <a:lvl3pPr marL="1143000" indent="-228600" algn="l" rtl="0" eaLnBrk="0" fontAlgn="base" hangingPunct="0">
        <a:spcBef>
          <a:spcPct val="20000"/>
        </a:spcBef>
        <a:spcAft>
          <a:spcPct val="0"/>
        </a:spcAft>
        <a:buChar char="•"/>
        <a:defRPr sz="2400">
          <a:solidFill>
            <a:schemeClr val="tx1"/>
          </a:solidFill>
          <a:latin typeface="+mj-lt"/>
          <a:ea typeface="+mn-ea"/>
        </a:defRPr>
      </a:lvl3pPr>
      <a:lvl4pPr marL="1600200" indent="-228600" algn="l" rtl="0" eaLnBrk="0" fontAlgn="base" hangingPunct="0">
        <a:spcBef>
          <a:spcPct val="20000"/>
        </a:spcBef>
        <a:spcAft>
          <a:spcPct val="0"/>
        </a:spcAft>
        <a:buChar char="–"/>
        <a:defRPr sz="2000">
          <a:solidFill>
            <a:schemeClr val="tx1"/>
          </a:solidFill>
          <a:latin typeface="+mj-lt"/>
          <a:ea typeface="+mn-ea"/>
        </a:defRPr>
      </a:lvl4pPr>
      <a:lvl5pPr marL="2057400" indent="-228600" algn="l" rtl="0" eaLnBrk="0" fontAlgn="base" hangingPunct="0">
        <a:spcBef>
          <a:spcPct val="20000"/>
        </a:spcBef>
        <a:spcAft>
          <a:spcPct val="0"/>
        </a:spcAft>
        <a:buChar char="»"/>
        <a:defRPr sz="2000">
          <a:solidFill>
            <a:schemeClr val="tx1"/>
          </a:solidFill>
          <a:latin typeface="+mj-lt"/>
          <a:ea typeface="+mn-ea"/>
        </a:defRPr>
      </a:lvl5pPr>
      <a:lvl6pPr marL="2514600" indent="-228600" algn="l" rtl="0" fontAlgn="base">
        <a:spcBef>
          <a:spcPct val="20000"/>
        </a:spcBef>
        <a:spcAft>
          <a:spcPct val="0"/>
        </a:spcAft>
        <a:buChar char="»"/>
        <a:defRPr sz="2000">
          <a:solidFill>
            <a:schemeClr val="tx1"/>
          </a:solidFill>
          <a:latin typeface="+mj-lt"/>
          <a:ea typeface="+mn-ea"/>
        </a:defRPr>
      </a:lvl6pPr>
      <a:lvl7pPr marL="2971800" indent="-228600" algn="l" rtl="0" fontAlgn="base">
        <a:spcBef>
          <a:spcPct val="20000"/>
        </a:spcBef>
        <a:spcAft>
          <a:spcPct val="0"/>
        </a:spcAft>
        <a:buChar char="»"/>
        <a:defRPr sz="2000">
          <a:solidFill>
            <a:schemeClr val="tx1"/>
          </a:solidFill>
          <a:latin typeface="+mj-lt"/>
          <a:ea typeface="+mn-ea"/>
        </a:defRPr>
      </a:lvl7pPr>
      <a:lvl8pPr marL="3429000" indent="-228600" algn="l" rtl="0" fontAlgn="base">
        <a:spcBef>
          <a:spcPct val="20000"/>
        </a:spcBef>
        <a:spcAft>
          <a:spcPct val="0"/>
        </a:spcAft>
        <a:buChar char="»"/>
        <a:defRPr sz="2000">
          <a:solidFill>
            <a:schemeClr val="tx1"/>
          </a:solidFill>
          <a:latin typeface="+mj-lt"/>
          <a:ea typeface="+mn-ea"/>
        </a:defRPr>
      </a:lvl8pPr>
      <a:lvl9pPr marL="3886200" indent="-228600" algn="l" rtl="0" fontAlgn="base">
        <a:spcBef>
          <a:spcPct val="20000"/>
        </a:spcBef>
        <a:spcAft>
          <a:spcPct val="0"/>
        </a:spcAft>
        <a:buChar char="»"/>
        <a:defRPr sz="20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7.png"/><Relationship Id="rId1" Type="http://schemas.openxmlformats.org/officeDocument/2006/relationships/image" Target="../media/image16.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18.emf"/><Relationship Id="rId1"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19.emf"/><Relationship Id="rId1"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3.xml"/><Relationship Id="rId2" Type="http://schemas.openxmlformats.org/officeDocument/2006/relationships/image" Target="../media/image20.emf"/><Relationship Id="rId1"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3.xml"/><Relationship Id="rId2" Type="http://schemas.openxmlformats.org/officeDocument/2006/relationships/image" Target="../media/image21.emf"/><Relationship Id="rId1" Type="http://schemas.openxmlformats.org/officeDocument/2006/relationships/oleObject" Target="../embeddings/oleObject5.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image" Target="../media/image16.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6.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7.xml"/><Relationship Id="rId2" Type="http://schemas.openxmlformats.org/officeDocument/2006/relationships/image" Target="../media/image24.emf"/><Relationship Id="rId1" Type="http://schemas.openxmlformats.org/officeDocument/2006/relationships/oleObject" Target="../embeddings/oleObject7.bin"/></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8.bin"/></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3.xml"/><Relationship Id="rId2" Type="http://schemas.openxmlformats.org/officeDocument/2006/relationships/image" Target="../media/image25.wmf"/><Relationship Id="rId1" Type="http://schemas.openxmlformats.org/officeDocument/2006/relationships/oleObject" Target="../embeddings/oleObject9.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6.png"/><Relationship Id="rId1" Type="http://schemas.openxmlformats.org/officeDocument/2006/relationships/image" Target="../media/image16.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3314" name="Rectangle 2"/>
          <p:cNvSpPr>
            <a:spLocks noGrp="1"/>
          </p:cNvSpPr>
          <p:nvPr>
            <p:ph type="ctrTitle"/>
          </p:nvPr>
        </p:nvSpPr>
        <p:spPr>
          <a:xfrm>
            <a:off x="1187450" y="1484313"/>
            <a:ext cx="6983413" cy="1584325"/>
          </a:xfrm>
        </p:spPr>
        <p:txBody>
          <a:bodyPr vert="horz" wrap="square" lIns="91440" tIns="45720" rIns="91440" bIns="45720" anchor="ctr" anchorCtr="0"/>
          <a:p>
            <a:pPr eaLnBrk="1" hangingPunct="1">
              <a:buClrTx/>
              <a:buSzTx/>
              <a:buFontTx/>
            </a:pPr>
            <a:r>
              <a:rPr lang="zh-CN" altLang="en-US" dirty="0">
                <a:latin typeface="+mj-lt"/>
                <a:ea typeface="宋体" panose="02010600030101010101" pitchFamily="2" charset="-122"/>
                <a:cs typeface="+mj-cs"/>
              </a:rPr>
              <a:t>第</a:t>
            </a:r>
            <a:r>
              <a:rPr lang="en-US" altLang="zh-CN" dirty="0">
                <a:latin typeface="+mj-lt"/>
                <a:ea typeface="宋体" panose="02010600030101010101" pitchFamily="2" charset="-122"/>
                <a:cs typeface="+mj-cs"/>
              </a:rPr>
              <a:t>10</a:t>
            </a:r>
            <a:r>
              <a:rPr lang="zh-CN" altLang="en-US" dirty="0">
                <a:latin typeface="+mj-lt"/>
                <a:ea typeface="宋体" panose="02010600030101010101" pitchFamily="2" charset="-122"/>
                <a:cs typeface="+mj-cs"/>
              </a:rPr>
              <a:t>章 函数</a:t>
            </a:r>
            <a:endParaRPr lang="zh-CN" altLang="en-US" dirty="0">
              <a:latin typeface="+mj-lt"/>
              <a:ea typeface="宋体" panose="02010600030101010101" pitchFamily="2" charset="-122"/>
              <a:cs typeface="+mj-cs"/>
            </a:endParaRPr>
          </a:p>
        </p:txBody>
      </p:sp>
      <p:sp>
        <p:nvSpPr>
          <p:cNvPr id="13315" name="Rectangle 3"/>
          <p:cNvSpPr>
            <a:spLocks noGrp="1"/>
          </p:cNvSpPr>
          <p:nvPr>
            <p:ph type="subTitle" idx="1"/>
          </p:nvPr>
        </p:nvSpPr>
        <p:spPr>
          <a:solidFill>
            <a:schemeClr val="bg1">
              <a:alpha val="100000"/>
            </a:schemeClr>
          </a:solidFill>
        </p:spPr>
        <p:txBody>
          <a:bodyPr vert="horz" wrap="square" lIns="91440" tIns="45720" rIns="91440" bIns="45720" anchor="t" anchorCtr="0"/>
          <a:p>
            <a:pPr eaLnBrk="1" hangingPunct="1">
              <a:lnSpc>
                <a:spcPct val="80000"/>
              </a:lnSpc>
              <a:buClr>
                <a:srgbClr val="0000CC"/>
              </a:buClr>
              <a:buSzTx/>
              <a:buFont typeface="Wingdings" panose="05000000000000000000" pitchFamily="2" charset="2"/>
              <a:buNone/>
            </a:pPr>
            <a:r>
              <a:rPr lang="en-US" altLang="en-US" sz="2000" dirty="0">
                <a:solidFill>
                  <a:srgbClr val="336699"/>
                </a:solidFill>
                <a:latin typeface="+mn-lt"/>
                <a:ea typeface="+mn-ea"/>
                <a:cs typeface="+mn-cs"/>
              </a:rPr>
              <a:t>C程序设计快速进阶大学教程</a:t>
            </a:r>
            <a:endParaRPr lang="zh-CN" altLang="en-US" sz="2000" dirty="0">
              <a:solidFill>
                <a:srgbClr val="336699"/>
              </a:solidFill>
              <a:latin typeface="+mn-lt"/>
              <a:ea typeface="宋体" panose="02010600030101010101" pitchFamily="2"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22531"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22532"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22533" name="Rectangle 2"/>
          <p:cNvSpPr>
            <a:spLocks noGrp="1"/>
          </p:cNvSpPr>
          <p:nvPr>
            <p:ph type="title"/>
          </p:nvPr>
        </p:nvSpPr>
        <p:spPr/>
        <p:txBody>
          <a:bodyPr vert="horz" wrap="square" lIns="91440" tIns="45720" rIns="91440" bIns="45720" anchor="ctr" anchorCtr="0"/>
          <a:p>
            <a:pPr eaLnBrk="1" hangingPunct="1"/>
            <a:r>
              <a:rPr lang="en-US" altLang="en-US" dirty="0"/>
              <a:t>10.1 </a:t>
            </a:r>
            <a:r>
              <a:rPr lang="zh-CN" altLang="en-US" dirty="0">
                <a:ea typeface="宋体" panose="02010600030101010101" pitchFamily="2" charset="-122"/>
              </a:rPr>
              <a:t>理解函数</a:t>
            </a:r>
            <a:endParaRPr lang="zh-CN" altLang="en-US" dirty="0">
              <a:ea typeface="宋体" panose="02010600030101010101" pitchFamily="2" charset="-122"/>
            </a:endParaRPr>
          </a:p>
        </p:txBody>
      </p:sp>
      <p:sp>
        <p:nvSpPr>
          <p:cNvPr id="22534" name="Rectangle 3"/>
          <p:cNvSpPr>
            <a:spLocks noGrp="1"/>
          </p:cNvSpPr>
          <p:nvPr>
            <p:ph idx="1"/>
          </p:nvPr>
        </p:nvSpPr>
        <p:spPr>
          <a:xfrm>
            <a:off x="827088" y="836613"/>
            <a:ext cx="7981950" cy="2663825"/>
          </a:xfrm>
        </p:spPr>
        <p:txBody>
          <a:bodyPr vert="horz" wrap="square" lIns="91440" tIns="45720" rIns="91440" bIns="45720" anchor="t" anchorCtr="0"/>
          <a:p>
            <a:pPr eaLnBrk="1" hangingPunct="1">
              <a:buNone/>
            </a:pPr>
            <a:r>
              <a:rPr lang="en-US" altLang="zh-CN" sz="2800" dirty="0">
                <a:solidFill>
                  <a:schemeClr val="tx1"/>
                </a:solidFill>
                <a:latin typeface="Times New Roman" panose="02020603050405020304" pitchFamily="18" charset="0"/>
                <a:ea typeface="宋体" panose="02010600030101010101" pitchFamily="2" charset="-122"/>
              </a:rPr>
              <a:t>3.  main</a:t>
            </a:r>
            <a:r>
              <a:rPr lang="zh-CN" altLang="en-US" sz="2800" dirty="0">
                <a:solidFill>
                  <a:schemeClr val="tx1"/>
                </a:solidFill>
                <a:latin typeface="Times New Roman" panose="02020603050405020304" pitchFamily="18" charset="0"/>
                <a:ea typeface="宋体" panose="02010600030101010101" pitchFamily="2" charset="-122"/>
              </a:rPr>
              <a:t>函数是程序执行的入口，</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None/>
            </a:pPr>
            <a:r>
              <a:rPr lang="zh-CN" altLang="en-US" sz="2800" dirty="0">
                <a:solidFill>
                  <a:schemeClr val="tx1"/>
                </a:solidFill>
                <a:latin typeface="Times New Roman" panose="02020603050405020304" pitchFamily="18" charset="0"/>
                <a:ea typeface="宋体" panose="02010600030101010101" pitchFamily="2" charset="-122"/>
              </a:rPr>
              <a:t>     </a:t>
            </a:r>
            <a:r>
              <a:rPr lang="en-US" altLang="zh-CN" sz="2800" dirty="0">
                <a:solidFill>
                  <a:schemeClr val="tx1"/>
                </a:solidFill>
                <a:latin typeface="Times New Roman" panose="02020603050405020304" pitchFamily="18" charset="0"/>
                <a:ea typeface="宋体" panose="02010600030101010101" pitchFamily="2" charset="-122"/>
              </a:rPr>
              <a:t>main</a:t>
            </a:r>
            <a:r>
              <a:rPr lang="zh-CN" altLang="en-US" sz="2800" dirty="0">
                <a:solidFill>
                  <a:schemeClr val="tx1"/>
                </a:solidFill>
                <a:latin typeface="Times New Roman" panose="02020603050405020304" pitchFamily="18" charset="0"/>
                <a:ea typeface="宋体" panose="02010600030101010101" pitchFamily="2" charset="-122"/>
              </a:rPr>
              <a:t>函数可以调用其他函数，</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None/>
            </a:pPr>
            <a:r>
              <a:rPr lang="zh-CN" altLang="en-US" sz="2800" dirty="0">
                <a:solidFill>
                  <a:schemeClr val="tx1"/>
                </a:solidFill>
                <a:latin typeface="Times New Roman" panose="02020603050405020304" pitchFamily="18" charset="0"/>
                <a:ea typeface="宋体" panose="02010600030101010101" pitchFamily="2" charset="-122"/>
              </a:rPr>
              <a:t>    其他函数调用结束后，还要返回</a:t>
            </a:r>
            <a:r>
              <a:rPr lang="en-US" altLang="zh-CN" sz="2800" dirty="0">
                <a:solidFill>
                  <a:schemeClr val="tx1"/>
                </a:solidFill>
                <a:latin typeface="Times New Roman" panose="02020603050405020304" pitchFamily="18" charset="0"/>
                <a:ea typeface="宋体" panose="02010600030101010101" pitchFamily="2" charset="-122"/>
              </a:rPr>
              <a:t>main</a:t>
            </a:r>
            <a:r>
              <a:rPr lang="zh-CN" altLang="en-US" sz="2800" dirty="0">
                <a:solidFill>
                  <a:schemeClr val="tx1"/>
                </a:solidFill>
                <a:latin typeface="Times New Roman" panose="02020603050405020304" pitchFamily="18" charset="0"/>
                <a:ea typeface="宋体" panose="02010600030101010101" pitchFamily="2" charset="-122"/>
              </a:rPr>
              <a:t>函数</a:t>
            </a:r>
            <a:r>
              <a:rPr lang="en-US" altLang="zh-CN" sz="2800" dirty="0">
                <a:solidFill>
                  <a:schemeClr val="tx1"/>
                </a:solidFill>
                <a:latin typeface="Times New Roman" panose="02020603050405020304" pitchFamily="18" charset="0"/>
                <a:ea typeface="宋体" panose="02010600030101010101" pitchFamily="2" charset="-122"/>
              </a:rPr>
              <a:t>,</a:t>
            </a:r>
            <a:endParaRPr lang="en-US" altLang="zh-CN" sz="2800" dirty="0">
              <a:solidFill>
                <a:schemeClr val="tx1"/>
              </a:solidFill>
              <a:latin typeface="Times New Roman" panose="02020603050405020304" pitchFamily="18" charset="0"/>
              <a:ea typeface="宋体" panose="02010600030101010101" pitchFamily="2" charset="-122"/>
            </a:endParaRPr>
          </a:p>
          <a:p>
            <a:pPr eaLnBrk="1" hangingPunct="1">
              <a:buNone/>
            </a:pPr>
            <a:r>
              <a:rPr lang="en-US" altLang="zh-CN" sz="2800" dirty="0">
                <a:solidFill>
                  <a:schemeClr val="tx1"/>
                </a:solidFill>
                <a:latin typeface="Times New Roman" panose="02020603050405020304" pitchFamily="18" charset="0"/>
                <a:ea typeface="宋体" panose="02010600030101010101" pitchFamily="2" charset="-122"/>
              </a:rPr>
              <a:t>    main</a:t>
            </a:r>
            <a:r>
              <a:rPr lang="zh-CN" altLang="en-US" sz="2800" dirty="0">
                <a:solidFill>
                  <a:schemeClr val="tx1"/>
                </a:solidFill>
                <a:latin typeface="Times New Roman" panose="02020603050405020304" pitchFamily="18" charset="0"/>
                <a:ea typeface="宋体" panose="02010600030101010101" pitchFamily="2" charset="-122"/>
              </a:rPr>
              <a:t>函数执行完毕，整个程序就结束了。</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Font typeface="Wingdings" panose="05000000000000000000" pitchFamily="2" charset="2"/>
              <a:buChar char="Ø"/>
            </a:pPr>
            <a:endParaRPr lang="zh-CN" altLang="en-US" sz="1400" dirty="0">
              <a:solidFill>
                <a:schemeClr val="tx1"/>
              </a:solidFill>
              <a:latin typeface="Times New Roman" panose="02020603050405020304" pitchFamily="18" charset="0"/>
              <a:ea typeface="宋体" panose="02010600030101010101" pitchFamily="2" charset="-122"/>
            </a:endParaRPr>
          </a:p>
          <a:p>
            <a:pPr eaLnBrk="1" hangingPunct="1">
              <a:buNone/>
            </a:pPr>
            <a:r>
              <a:rPr lang="en-US" altLang="zh-CN" sz="2800" dirty="0">
                <a:solidFill>
                  <a:schemeClr val="tx1"/>
                </a:solidFill>
                <a:latin typeface="Times New Roman" panose="02020603050405020304" pitchFamily="18" charset="0"/>
                <a:ea typeface="宋体" panose="02010600030101010101" pitchFamily="2" charset="-122"/>
              </a:rPr>
              <a:t>4. main</a:t>
            </a:r>
            <a:r>
              <a:rPr lang="zh-CN" altLang="en-US" sz="2800" dirty="0">
                <a:solidFill>
                  <a:schemeClr val="tx1"/>
                </a:solidFill>
                <a:latin typeface="Times New Roman" panose="02020603050405020304" pitchFamily="18" charset="0"/>
                <a:ea typeface="宋体" panose="02010600030101010101" pitchFamily="2" charset="-122"/>
              </a:rPr>
              <a:t>函数可以出现在任何位置，</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None/>
            </a:pPr>
            <a:r>
              <a:rPr lang="zh-CN" altLang="en-US" sz="2800" dirty="0">
                <a:solidFill>
                  <a:schemeClr val="tx1"/>
                </a:solidFill>
                <a:latin typeface="Times New Roman" panose="02020603050405020304" pitchFamily="18" charset="0"/>
                <a:ea typeface="宋体" panose="02010600030101010101" pitchFamily="2" charset="-122"/>
              </a:rPr>
              <a:t>    但每个程序有且仅有一个</a:t>
            </a:r>
            <a:r>
              <a:rPr lang="en-US" altLang="zh-CN" sz="2800" dirty="0">
                <a:solidFill>
                  <a:schemeClr val="tx1"/>
                </a:solidFill>
                <a:latin typeface="Times New Roman" panose="02020603050405020304" pitchFamily="18" charset="0"/>
                <a:ea typeface="宋体" panose="02010600030101010101" pitchFamily="2" charset="-122"/>
              </a:rPr>
              <a:t>main( )</a:t>
            </a:r>
            <a:r>
              <a:rPr lang="zh-CN" altLang="en-US" sz="2800" dirty="0">
                <a:solidFill>
                  <a:schemeClr val="tx1"/>
                </a:solidFill>
                <a:latin typeface="Times New Roman" panose="02020603050405020304" pitchFamily="18" charset="0"/>
                <a:ea typeface="宋体" panose="02010600030101010101" pitchFamily="2" charset="-122"/>
              </a:rPr>
              <a:t>函数。</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None/>
            </a:pPr>
            <a:endParaRPr lang="zh-CN" altLang="en-US" sz="1600" dirty="0">
              <a:solidFill>
                <a:schemeClr val="tx1"/>
              </a:solidFill>
              <a:latin typeface="Times New Roman" panose="02020603050405020304" pitchFamily="18" charset="0"/>
              <a:ea typeface="宋体" panose="02010600030101010101" pitchFamily="2" charset="-122"/>
            </a:endParaRPr>
          </a:p>
          <a:p>
            <a:pPr eaLnBrk="1" hangingPunct="1">
              <a:buNone/>
            </a:pPr>
            <a:r>
              <a:rPr lang="en-US" altLang="zh-CN" sz="2800" dirty="0">
                <a:solidFill>
                  <a:schemeClr val="tx1"/>
                </a:solidFill>
                <a:latin typeface="Times New Roman" panose="02020603050405020304" pitchFamily="18" charset="0"/>
                <a:ea typeface="宋体" panose="02010600030101010101" pitchFamily="2" charset="-122"/>
              </a:rPr>
              <a:t>5. C</a:t>
            </a:r>
            <a:r>
              <a:rPr lang="zh-CN" altLang="en-US" sz="2800" dirty="0">
                <a:solidFill>
                  <a:schemeClr val="tx1"/>
                </a:solidFill>
                <a:latin typeface="Times New Roman" panose="02020603050405020304" pitchFamily="18" charset="0"/>
                <a:ea typeface="宋体" panose="02010600030101010101" pitchFamily="2" charset="-122"/>
              </a:rPr>
              <a:t>程序的所有函数都是平行定义的</a:t>
            </a:r>
            <a:r>
              <a:rPr lang="en-US" altLang="zh-CN" sz="2800" dirty="0">
                <a:solidFill>
                  <a:schemeClr val="tx1"/>
                </a:solidFill>
                <a:latin typeface="Times New Roman" panose="02020603050405020304" pitchFamily="18" charset="0"/>
                <a:ea typeface="宋体" panose="02010600030101010101" pitchFamily="2" charset="-122"/>
              </a:rPr>
              <a:t>,</a:t>
            </a:r>
            <a:endParaRPr lang="en-US" altLang="zh-CN" sz="2800" dirty="0">
              <a:solidFill>
                <a:schemeClr val="tx1"/>
              </a:solidFill>
              <a:latin typeface="Times New Roman" panose="02020603050405020304" pitchFamily="18" charset="0"/>
              <a:ea typeface="宋体" panose="02010600030101010101" pitchFamily="2" charset="-122"/>
            </a:endParaRPr>
          </a:p>
          <a:p>
            <a:pPr eaLnBrk="1" hangingPunct="1">
              <a:buNone/>
            </a:pPr>
            <a:r>
              <a:rPr lang="en-US" altLang="zh-CN" sz="2800" dirty="0">
                <a:solidFill>
                  <a:schemeClr val="tx1"/>
                </a:solidFill>
                <a:latin typeface="Times New Roman" panose="02020603050405020304" pitchFamily="18" charset="0"/>
                <a:ea typeface="宋体" panose="02010600030101010101" pitchFamily="2" charset="-122"/>
              </a:rPr>
              <a:t>    </a:t>
            </a:r>
            <a:r>
              <a:rPr lang="zh-CN" altLang="en-US" sz="2800" dirty="0">
                <a:solidFill>
                  <a:schemeClr val="tx1"/>
                </a:solidFill>
                <a:latin typeface="Times New Roman" panose="02020603050405020304" pitchFamily="18" charset="0"/>
                <a:ea typeface="宋体" panose="02010600030101010101" pitchFamily="2" charset="-122"/>
              </a:rPr>
              <a:t>在一个函数内部不允许定义另外的函数。</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None/>
            </a:pPr>
            <a:r>
              <a:rPr lang="zh-CN" altLang="en-US" sz="2800" dirty="0">
                <a:solidFill>
                  <a:schemeClr val="tx1"/>
                </a:solidFill>
                <a:latin typeface="Times New Roman" panose="02020603050405020304" pitchFamily="18" charset="0"/>
                <a:ea typeface="宋体" panose="02010600030101010101" pitchFamily="2" charset="-122"/>
              </a:rPr>
              <a:t>    函数可以互相调用，但是不能调用</a:t>
            </a:r>
            <a:r>
              <a:rPr lang="en-US" altLang="zh-CN" sz="2800" dirty="0">
                <a:solidFill>
                  <a:schemeClr val="tx1"/>
                </a:solidFill>
                <a:latin typeface="Times New Roman" panose="02020603050405020304" pitchFamily="18" charset="0"/>
                <a:ea typeface="宋体" panose="02010600030101010101" pitchFamily="2" charset="-122"/>
              </a:rPr>
              <a:t>main</a:t>
            </a:r>
            <a:r>
              <a:rPr lang="zh-CN" altLang="en-US" sz="2800" dirty="0">
                <a:solidFill>
                  <a:schemeClr val="tx1"/>
                </a:solidFill>
                <a:latin typeface="Times New Roman" panose="02020603050405020304" pitchFamily="18" charset="0"/>
                <a:ea typeface="宋体" panose="02010600030101010101" pitchFamily="2" charset="-122"/>
              </a:rPr>
              <a:t>函数。</a:t>
            </a:r>
            <a:endParaRPr lang="zh-CN" altLang="en-US" sz="28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23555"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23556"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949250" name="Text Box 2"/>
          <p:cNvSpPr txBox="1">
            <a:spLocks noChangeArrowheads="1"/>
          </p:cNvSpPr>
          <p:nvPr/>
        </p:nvSpPr>
        <p:spPr bwMode="auto">
          <a:xfrm>
            <a:off x="1258888" y="1052513"/>
            <a:ext cx="6840538" cy="1708150"/>
          </a:xfrm>
          <a:prstGeom prst="rect">
            <a:avLst/>
          </a:prstGeom>
          <a:solidFill>
            <a:schemeClr val="bg1"/>
          </a:solidFill>
          <a:ln w="9525">
            <a:solidFill>
              <a:srgbClr val="0000FF"/>
            </a:solidFill>
            <a:miter lim="800000"/>
          </a:ln>
          <a:effectLst/>
        </p:spPr>
        <p:txBody>
          <a:bodyPr>
            <a:spAutoFit/>
          </a:bodyPr>
          <a:lstStyle/>
          <a:p>
            <a:pPr marL="457200" marR="0" indent="-457200" algn="just" defTabSz="914400" eaLnBrk="1" hangingPunct="1">
              <a:lnSpc>
                <a:spcPct val="110000"/>
              </a:lnSpc>
              <a:buClrTx/>
              <a:buSzTx/>
              <a:buFontTx/>
              <a:buNone/>
              <a:defRPr/>
            </a:pPr>
            <a:r>
              <a:rPr kumimoji="1" lang="zh-CN" altLang="en-US" sz="2400" b="1" kern="1200" cap="none" spc="0" normalizeH="0" baseline="0" noProof="0">
                <a:solidFill>
                  <a:srgbClr val="003399"/>
                </a:solidFill>
                <a:latin typeface="Times New Roman" panose="02020603050405020304" pitchFamily="18" charset="0"/>
                <a:ea typeface="宋体" panose="02010600030101010101" pitchFamily="2" charset="-122"/>
                <a:cs typeface="+mn-cs"/>
              </a:rPr>
              <a:t>类型</a:t>
            </a:r>
            <a:r>
              <a:rPr kumimoji="1" lang="zh-CN" altLang="en-US" sz="2400" b="1" kern="1200" cap="none" spc="0" normalizeH="0" baseline="0" noProof="0">
                <a:solidFill>
                  <a:srgbClr val="00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a:solidFill>
                  <a:srgbClr val="003399"/>
                </a:solidFill>
                <a:latin typeface="Times New Roman" panose="02020603050405020304" pitchFamily="18" charset="0"/>
                <a:ea typeface="宋体" panose="02010600030101010101" pitchFamily="2" charset="-122"/>
                <a:cs typeface="+mn-cs"/>
              </a:rPr>
              <a:t> 函数名 （ 形式参数表 ）</a:t>
            </a:r>
            <a:r>
              <a:rPr kumimoji="1" lang="en-US" altLang="zh-CN" sz="2400" b="1" kern="1200" cap="none" spc="0" normalizeH="0" baseline="0" noProof="0">
                <a:solidFill>
                  <a:srgbClr val="003399"/>
                </a:solidFill>
                <a:latin typeface="Times New Roman" panose="02020603050405020304" pitchFamily="18" charset="0"/>
                <a:ea typeface="宋体" panose="02010600030101010101" pitchFamily="2" charset="-122"/>
                <a:cs typeface="+mn-cs"/>
              </a:rPr>
              <a:t>// function header</a:t>
            </a:r>
            <a:endParaRPr kumimoji="1" lang="en-US" altLang="zh-CN" sz="2400" b="1" kern="1200" cap="none" spc="0" normalizeH="0" baseline="0" noProof="0">
              <a:solidFill>
                <a:srgbClr val="003399"/>
              </a:solidFill>
              <a:latin typeface="Times New Roman" panose="02020603050405020304" pitchFamily="18" charset="0"/>
              <a:ea typeface="宋体" panose="02010600030101010101" pitchFamily="2" charset="-122"/>
              <a:cs typeface="+mn-cs"/>
            </a:endParaRPr>
          </a:p>
          <a:p>
            <a:pPr marL="457200" marR="0" indent="-457200" algn="just" defTabSz="914400" eaLnBrk="1" hangingPunct="1">
              <a:lnSpc>
                <a:spcPct val="110000"/>
              </a:lnSpc>
              <a:buClrTx/>
              <a:buSzTx/>
              <a:buFontTx/>
              <a:buNone/>
              <a:defRPr/>
            </a:pP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a:latin typeface="Times New Roman" panose="02020603050405020304" pitchFamily="18" charset="0"/>
              <a:ea typeface="宋体" panose="02010600030101010101" pitchFamily="2" charset="-122"/>
              <a:cs typeface="+mn-cs"/>
            </a:endParaRPr>
          </a:p>
          <a:p>
            <a:pPr marL="457200" marR="0" indent="-457200" algn="just" defTabSz="914400" eaLnBrk="1" hangingPunct="1">
              <a:lnSpc>
                <a:spcPct val="110000"/>
              </a:lnSpc>
              <a:buClrTx/>
              <a:buSzTx/>
              <a:buFontTx/>
              <a:buNone/>
              <a:defRPr/>
            </a:pP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语句序列                            </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function body</a:t>
            </a:r>
            <a:endParaRPr kumimoji="1" lang="en-US" altLang="zh-CN" sz="2400" b="1" kern="1200" cap="none" spc="0" normalizeH="0" baseline="0" noProof="0">
              <a:latin typeface="Times New Roman" panose="02020603050405020304" pitchFamily="18" charset="0"/>
              <a:ea typeface="宋体" panose="02010600030101010101" pitchFamily="2" charset="-122"/>
              <a:cs typeface="+mn-cs"/>
            </a:endParaRPr>
          </a:p>
          <a:p>
            <a:pPr marL="457200" marR="0" indent="-457200" algn="just" defTabSz="914400" eaLnBrk="1" hangingPunct="1">
              <a:lnSpc>
                <a:spcPct val="110000"/>
              </a:lnSpc>
              <a:buClrTx/>
              <a:buSzTx/>
              <a:buFontTx/>
              <a:buNone/>
              <a:defRPr/>
            </a:pP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a:latin typeface="Times New Roman" panose="02020603050405020304" pitchFamily="18" charset="0"/>
              <a:ea typeface="宋体" panose="02010600030101010101" pitchFamily="2" charset="-122"/>
              <a:cs typeface="+mn-cs"/>
            </a:endParaRPr>
          </a:p>
        </p:txBody>
      </p:sp>
      <p:sp>
        <p:nvSpPr>
          <p:cNvPr id="949252" name="Text Box 4"/>
          <p:cNvSpPr txBox="1"/>
          <p:nvPr/>
        </p:nvSpPr>
        <p:spPr>
          <a:xfrm>
            <a:off x="746125" y="3086100"/>
            <a:ext cx="7864475" cy="457200"/>
          </a:xfrm>
          <a:prstGeom prst="rect">
            <a:avLst/>
          </a:prstGeom>
          <a:noFill/>
          <a:ln w="9525">
            <a:noFill/>
          </a:ln>
        </p:spPr>
        <p:txBody>
          <a:bodyPr>
            <a:spAutoFit/>
          </a:bodyPr>
          <a:p>
            <a:pPr eaLnBrk="1" hangingPunct="1">
              <a:buFont typeface="Wingdings" panose="05000000000000000000" pitchFamily="2" charset="2"/>
              <a:buChar char="Ø"/>
            </a:pPr>
            <a:r>
              <a:rPr lang="zh-CN" altLang="en-US" sz="2400" b="1" dirty="0">
                <a:solidFill>
                  <a:srgbClr val="993300"/>
                </a:solidFill>
                <a:latin typeface="Times New Roman" panose="02020603050405020304" pitchFamily="18" charset="0"/>
                <a:ea typeface="Arial Unicode MS" panose="020B0604020202020204" pitchFamily="34" charset="-122"/>
              </a:rPr>
              <a:t>函数头</a:t>
            </a:r>
            <a:r>
              <a:rPr lang="zh-CN" altLang="en-US" sz="2400" b="1" dirty="0">
                <a:solidFill>
                  <a:srgbClr val="993300"/>
                </a:solidFill>
                <a:latin typeface="Times New Roman" panose="02020603050405020304" pitchFamily="18" charset="0"/>
              </a:rPr>
              <a:t>（函数首部）</a:t>
            </a:r>
            <a:r>
              <a:rPr lang="en-US" altLang="zh-CN" sz="2400" b="1" dirty="0">
                <a:latin typeface="Times New Roman" panose="02020603050405020304" pitchFamily="18" charset="0"/>
                <a:ea typeface="Arial Unicode MS" panose="020B0604020202020204" pitchFamily="34" charset="-122"/>
              </a:rPr>
              <a:t>——   </a:t>
            </a:r>
            <a:r>
              <a:rPr lang="zh-CN" altLang="en-US" sz="2400" b="1" dirty="0">
                <a:latin typeface="Times New Roman" panose="02020603050405020304" pitchFamily="18" charset="0"/>
                <a:ea typeface="Arial Unicode MS" panose="020B0604020202020204" pitchFamily="34" charset="-122"/>
              </a:rPr>
              <a:t>函数接口，包括：</a:t>
            </a:r>
            <a:endParaRPr lang="zh-CN" altLang="en-US" sz="2400" b="1" dirty="0">
              <a:latin typeface="Times New Roman" panose="02020603050405020304" pitchFamily="18" charset="0"/>
              <a:ea typeface="Arial Unicode MS" panose="020B0604020202020204" pitchFamily="34" charset="-122"/>
            </a:endParaRPr>
          </a:p>
        </p:txBody>
      </p:sp>
      <p:sp>
        <p:nvSpPr>
          <p:cNvPr id="949253" name="Text Box 5"/>
          <p:cNvSpPr txBox="1"/>
          <p:nvPr/>
        </p:nvSpPr>
        <p:spPr>
          <a:xfrm>
            <a:off x="746125" y="3505200"/>
            <a:ext cx="7864475" cy="846138"/>
          </a:xfrm>
          <a:prstGeom prst="rect">
            <a:avLst/>
          </a:prstGeom>
          <a:noFill/>
          <a:ln w="9525">
            <a:noFill/>
          </a:ln>
        </p:spPr>
        <p:txBody>
          <a:bodyPr>
            <a:spAutoFit/>
          </a:bodyPr>
          <a:p>
            <a:pPr eaLnBrk="1" hangingPunct="1">
              <a:lnSpc>
                <a:spcPct val="130000"/>
              </a:lnSpc>
            </a:pPr>
            <a:r>
              <a:rPr lang="en-US" altLang="zh-CN" b="1" dirty="0">
                <a:solidFill>
                  <a:srgbClr val="0000FF"/>
                </a:solidFill>
                <a:latin typeface="Times New Roman" panose="02020603050405020304" pitchFamily="18" charset="0"/>
                <a:ea typeface="Arial Unicode MS" panose="020B0604020202020204" pitchFamily="34" charset="-122"/>
              </a:rPr>
              <a:t>	</a:t>
            </a:r>
            <a:r>
              <a:rPr lang="zh-CN" altLang="en-US" sz="2000" b="1" dirty="0">
                <a:solidFill>
                  <a:srgbClr val="0000FF"/>
                </a:solidFill>
                <a:latin typeface="Times New Roman" panose="02020603050405020304" pitchFamily="18" charset="0"/>
                <a:ea typeface="Arial Unicode MS" panose="020B0604020202020204" pitchFamily="34" charset="-122"/>
              </a:rPr>
              <a:t>返回值类型</a:t>
            </a:r>
            <a:r>
              <a:rPr lang="zh-CN" altLang="en-US" b="1" dirty="0">
                <a:solidFill>
                  <a:srgbClr val="0000FF"/>
                </a:solidFill>
                <a:latin typeface="Times New Roman" panose="02020603050405020304" pitchFamily="18" charset="0"/>
                <a:ea typeface="Arial Unicode MS" panose="020B0604020202020204" pitchFamily="34" charset="-122"/>
              </a:rPr>
              <a:t>             </a:t>
            </a:r>
            <a:r>
              <a:rPr lang="zh-CN" altLang="en-US" b="1" dirty="0">
                <a:latin typeface="Times New Roman" panose="02020603050405020304" pitchFamily="18" charset="0"/>
                <a:ea typeface="Arial Unicode MS" panose="020B0604020202020204" pitchFamily="34" charset="-122"/>
              </a:rPr>
              <a:t>函数体中由 </a:t>
            </a:r>
            <a:r>
              <a:rPr lang="en-US" altLang="zh-CN" b="1" dirty="0">
                <a:latin typeface="Times New Roman" panose="02020603050405020304" pitchFamily="18" charset="0"/>
                <a:ea typeface="Arial Unicode MS" panose="020B0604020202020204" pitchFamily="34" charset="-122"/>
              </a:rPr>
              <a:t>return </a:t>
            </a:r>
            <a:r>
              <a:rPr lang="zh-CN" altLang="en-US" b="1" dirty="0">
                <a:latin typeface="Times New Roman" panose="02020603050405020304" pitchFamily="18" charset="0"/>
                <a:ea typeface="Arial Unicode MS" panose="020B0604020202020204" pitchFamily="34" charset="-122"/>
              </a:rPr>
              <a:t>语句返回的值的类型。</a:t>
            </a:r>
            <a:endParaRPr lang="zh-CN" altLang="en-US" b="1" dirty="0">
              <a:latin typeface="Times New Roman" panose="02020603050405020304" pitchFamily="18" charset="0"/>
              <a:ea typeface="Arial Unicode MS" panose="020B0604020202020204" pitchFamily="34" charset="-122"/>
            </a:endParaRPr>
          </a:p>
          <a:p>
            <a:pPr eaLnBrk="1" hangingPunct="1">
              <a:lnSpc>
                <a:spcPct val="130000"/>
              </a:lnSpc>
            </a:pPr>
            <a:r>
              <a:rPr lang="zh-CN" altLang="en-US" b="1" dirty="0">
                <a:latin typeface="Times New Roman" panose="02020603050405020304" pitchFamily="18" charset="0"/>
                <a:ea typeface="Arial Unicode MS" panose="020B0604020202020204" pitchFamily="34" charset="-122"/>
              </a:rPr>
              <a:t>                                                    没有返回值其类型为</a:t>
            </a:r>
            <a:r>
              <a:rPr lang="en-US" altLang="zh-CN" b="1" dirty="0">
                <a:latin typeface="Times New Roman" panose="02020603050405020304" pitchFamily="18" charset="0"/>
                <a:ea typeface="Arial Unicode MS" panose="020B0604020202020204" pitchFamily="34" charset="-122"/>
              </a:rPr>
              <a:t>void</a:t>
            </a:r>
            <a:endParaRPr lang="en-US" altLang="zh-CN" b="1" dirty="0">
              <a:latin typeface="Times New Roman" panose="02020603050405020304" pitchFamily="18" charset="0"/>
              <a:ea typeface="Arial Unicode MS" panose="020B0604020202020204" pitchFamily="34" charset="-122"/>
            </a:endParaRPr>
          </a:p>
        </p:txBody>
      </p:sp>
      <p:sp>
        <p:nvSpPr>
          <p:cNvPr id="949254" name="Text Box 6"/>
          <p:cNvSpPr txBox="1"/>
          <p:nvPr/>
        </p:nvSpPr>
        <p:spPr>
          <a:xfrm>
            <a:off x="746125" y="4352925"/>
            <a:ext cx="8397875" cy="457200"/>
          </a:xfrm>
          <a:prstGeom prst="rect">
            <a:avLst/>
          </a:prstGeom>
          <a:noFill/>
          <a:ln w="9525">
            <a:noFill/>
          </a:ln>
        </p:spPr>
        <p:txBody>
          <a:bodyPr>
            <a:spAutoFit/>
          </a:bodyPr>
          <a:p>
            <a:pPr eaLnBrk="1" hangingPunct="1">
              <a:lnSpc>
                <a:spcPct val="120000"/>
              </a:lnSpc>
            </a:pPr>
            <a:r>
              <a:rPr lang="en-US" altLang="zh-CN" b="1" dirty="0">
                <a:solidFill>
                  <a:srgbClr val="0000FF"/>
                </a:solidFill>
                <a:latin typeface="Times New Roman" panose="02020603050405020304" pitchFamily="18" charset="0"/>
                <a:ea typeface="Arial Unicode MS" panose="020B0604020202020204" pitchFamily="34" charset="-122"/>
              </a:rPr>
              <a:t>	</a:t>
            </a:r>
            <a:r>
              <a:rPr lang="zh-CN" altLang="en-US" sz="2000" b="1" dirty="0">
                <a:solidFill>
                  <a:srgbClr val="0000FF"/>
                </a:solidFill>
                <a:latin typeface="Times New Roman" panose="02020603050405020304" pitchFamily="18" charset="0"/>
                <a:ea typeface="Arial Unicode MS" panose="020B0604020202020204" pitchFamily="34" charset="-122"/>
              </a:rPr>
              <a:t>函数名</a:t>
            </a:r>
            <a:r>
              <a:rPr lang="zh-CN" altLang="en-US" b="1" dirty="0">
                <a:solidFill>
                  <a:srgbClr val="0000FF"/>
                </a:solidFill>
                <a:latin typeface="Times New Roman" panose="02020603050405020304" pitchFamily="18" charset="0"/>
                <a:ea typeface="Arial Unicode MS" panose="020B0604020202020204" pitchFamily="34" charset="-122"/>
              </a:rPr>
              <a:t>        	    </a:t>
            </a:r>
            <a:r>
              <a:rPr lang="zh-CN" altLang="en-US" b="1" dirty="0">
                <a:latin typeface="Times New Roman" panose="02020603050405020304" pitchFamily="18" charset="0"/>
                <a:ea typeface="Arial Unicode MS" panose="020B0604020202020204" pitchFamily="34" charset="-122"/>
              </a:rPr>
              <a:t>识别函数的唯一的标识符</a:t>
            </a:r>
            <a:r>
              <a:rPr lang="en-US" altLang="zh-CN" b="1" dirty="0">
                <a:latin typeface="Times New Roman" panose="02020603050405020304" pitchFamily="18" charset="0"/>
                <a:ea typeface="Arial Unicode MS" panose="020B0604020202020204" pitchFamily="34" charset="-122"/>
              </a:rPr>
              <a:t>, </a:t>
            </a:r>
            <a:r>
              <a:rPr lang="zh-CN" altLang="en-US" b="1" dirty="0">
                <a:latin typeface="Times New Roman" panose="02020603050405020304" pitchFamily="18" charset="0"/>
                <a:ea typeface="Arial Unicode MS" panose="020B0604020202020204" pitchFamily="34" charset="-122"/>
              </a:rPr>
              <a:t>不能与变量或数组重名</a:t>
            </a:r>
            <a:endParaRPr lang="zh-CN" altLang="en-US" b="1" dirty="0">
              <a:latin typeface="Times New Roman" panose="02020603050405020304" pitchFamily="18" charset="0"/>
              <a:ea typeface="Arial Unicode MS" panose="020B0604020202020204" pitchFamily="34" charset="-122"/>
            </a:endParaRPr>
          </a:p>
        </p:txBody>
      </p:sp>
      <p:sp>
        <p:nvSpPr>
          <p:cNvPr id="949255" name="Text Box 7"/>
          <p:cNvSpPr txBox="1"/>
          <p:nvPr/>
        </p:nvSpPr>
        <p:spPr>
          <a:xfrm>
            <a:off x="746125" y="4800600"/>
            <a:ext cx="7864475" cy="1419225"/>
          </a:xfrm>
          <a:prstGeom prst="rect">
            <a:avLst/>
          </a:prstGeom>
          <a:noFill/>
          <a:ln w="9525">
            <a:noFill/>
          </a:ln>
        </p:spPr>
        <p:txBody>
          <a:bodyPr>
            <a:spAutoFit/>
          </a:bodyPr>
          <a:p>
            <a:pPr eaLnBrk="1" hangingPunct="1">
              <a:lnSpc>
                <a:spcPct val="150000"/>
              </a:lnSpc>
            </a:pPr>
            <a:r>
              <a:rPr lang="en-US" altLang="zh-CN" b="1" dirty="0">
                <a:solidFill>
                  <a:srgbClr val="0000FF"/>
                </a:solidFill>
                <a:latin typeface="Times New Roman" panose="02020603050405020304" pitchFamily="18" charset="0"/>
                <a:ea typeface="Arial Unicode MS" panose="020B0604020202020204" pitchFamily="34" charset="-122"/>
              </a:rPr>
              <a:t>	</a:t>
            </a:r>
            <a:r>
              <a:rPr lang="zh-CN" altLang="en-US" sz="2000" b="1" dirty="0">
                <a:solidFill>
                  <a:srgbClr val="0000FF"/>
                </a:solidFill>
                <a:latin typeface="Times New Roman" panose="02020603050405020304" pitchFamily="18" charset="0"/>
                <a:ea typeface="Arial Unicode MS" panose="020B0604020202020204" pitchFamily="34" charset="-122"/>
              </a:rPr>
              <a:t>形参表    </a:t>
            </a:r>
            <a:r>
              <a:rPr lang="zh-CN" altLang="en-US" b="1" dirty="0">
                <a:solidFill>
                  <a:srgbClr val="0000FF"/>
                </a:solidFill>
                <a:latin typeface="Times New Roman" panose="02020603050405020304" pitchFamily="18" charset="0"/>
                <a:ea typeface="Arial Unicode MS" panose="020B0604020202020204" pitchFamily="34" charset="-122"/>
              </a:rPr>
              <a:t>	    </a:t>
            </a:r>
            <a:r>
              <a:rPr lang="zh-CN" altLang="en-US" b="1" dirty="0">
                <a:latin typeface="宋体" panose="02010600030101010101" pitchFamily="2" charset="-122"/>
                <a:ea typeface="Arial Unicode MS" panose="020B0604020202020204" pitchFamily="34" charset="-122"/>
              </a:rPr>
              <a:t>逗号分隔的形式参数说明表列，缺省形式参数                        </a:t>
            </a:r>
            <a:endParaRPr lang="zh-CN" altLang="en-US" b="1" dirty="0">
              <a:latin typeface="宋体" panose="02010600030101010101" pitchFamily="2" charset="-122"/>
              <a:ea typeface="Arial Unicode MS" panose="020B0604020202020204" pitchFamily="34" charset="-122"/>
            </a:endParaRPr>
          </a:p>
          <a:p>
            <a:pPr eaLnBrk="1" hangingPunct="1">
              <a:lnSpc>
                <a:spcPct val="150000"/>
              </a:lnSpc>
            </a:pPr>
            <a:r>
              <a:rPr lang="zh-CN" altLang="en-US" b="1" dirty="0">
                <a:latin typeface="宋体" panose="02010600030101010101" pitchFamily="2" charset="-122"/>
                <a:ea typeface="Arial Unicode MS" panose="020B0604020202020204" pitchFamily="34" charset="-122"/>
              </a:rPr>
              <a:t>                          时不能省略圆括号。一般形式为：</a:t>
            </a:r>
            <a:endParaRPr lang="zh-CN" altLang="en-US" b="1" dirty="0">
              <a:latin typeface="宋体" panose="02010600030101010101" pitchFamily="2" charset="-122"/>
              <a:ea typeface="Arial Unicode MS" panose="020B0604020202020204" pitchFamily="34" charset="-122"/>
            </a:endParaRPr>
          </a:p>
          <a:p>
            <a:pPr eaLnBrk="1" hangingPunct="1">
              <a:lnSpc>
                <a:spcPct val="150000"/>
              </a:lnSpc>
            </a:pPr>
            <a:r>
              <a:rPr lang="zh-CN" altLang="en-US" b="1" dirty="0">
                <a:latin typeface="Times New Roman" panose="02020603050405020304" pitchFamily="18" charset="0"/>
                <a:ea typeface="Arial Unicode MS" panose="020B0604020202020204" pitchFamily="34" charset="-122"/>
              </a:rPr>
              <a:t>          （</a:t>
            </a:r>
            <a:r>
              <a:rPr lang="zh-CN" altLang="en-US" sz="2000" b="1" dirty="0">
                <a:latin typeface="Times New Roman" panose="02020603050405020304" pitchFamily="18" charset="0"/>
                <a:ea typeface="Arial Unicode MS" panose="020B0604020202020204" pitchFamily="34" charset="-122"/>
              </a:rPr>
              <a:t>类型  参数</a:t>
            </a:r>
            <a:r>
              <a:rPr lang="en-US" altLang="zh-CN" sz="2000" b="1" dirty="0">
                <a:latin typeface="Times New Roman" panose="02020603050405020304" pitchFamily="18" charset="0"/>
                <a:ea typeface="Arial Unicode MS" panose="020B0604020202020204" pitchFamily="34" charset="-122"/>
              </a:rPr>
              <a:t>1  </a:t>
            </a:r>
            <a:r>
              <a:rPr lang="zh-CN" altLang="en-US" sz="2000" b="1" dirty="0">
                <a:latin typeface="Times New Roman" panose="02020603050405020304" pitchFamily="18" charset="0"/>
                <a:ea typeface="Arial Unicode MS" panose="020B0604020202020204" pitchFamily="34" charset="-122"/>
              </a:rPr>
              <a:t>，类型  参数</a:t>
            </a:r>
            <a:r>
              <a:rPr lang="en-US" altLang="zh-CN" sz="2000" b="1" dirty="0">
                <a:latin typeface="Times New Roman" panose="02020603050405020304" pitchFamily="18" charset="0"/>
                <a:ea typeface="Arial Unicode MS" panose="020B0604020202020204" pitchFamily="34" charset="-122"/>
              </a:rPr>
              <a:t>2 </a:t>
            </a:r>
            <a:r>
              <a:rPr lang="zh-CN" altLang="en-US" sz="2000" b="1" dirty="0">
                <a:latin typeface="Times New Roman" panose="02020603050405020304" pitchFamily="18" charset="0"/>
                <a:ea typeface="Arial Unicode MS" panose="020B0604020202020204" pitchFamily="34" charset="-122"/>
              </a:rPr>
              <a:t>，</a:t>
            </a:r>
            <a:r>
              <a:rPr lang="en-US" altLang="zh-CN" sz="2000" b="1" dirty="0">
                <a:latin typeface="Times New Roman" panose="02020603050405020304" pitchFamily="18" charset="0"/>
                <a:ea typeface="Arial Unicode MS" panose="020B0604020202020204" pitchFamily="34" charset="-122"/>
              </a:rPr>
              <a:t>… </a:t>
            </a:r>
            <a:r>
              <a:rPr lang="zh-CN" altLang="en-US" sz="2000" b="1" dirty="0">
                <a:latin typeface="Times New Roman" panose="02020603050405020304" pitchFamily="18" charset="0"/>
                <a:ea typeface="Arial Unicode MS" panose="020B0604020202020204" pitchFamily="34" charset="-122"/>
              </a:rPr>
              <a:t>，类型  参数</a:t>
            </a:r>
            <a:r>
              <a:rPr lang="en-US" altLang="zh-CN" sz="2000" b="1" dirty="0">
                <a:latin typeface="Times New Roman" panose="02020603050405020304" pitchFamily="18" charset="0"/>
                <a:ea typeface="Arial Unicode MS" panose="020B0604020202020204" pitchFamily="34" charset="-122"/>
              </a:rPr>
              <a:t>n</a:t>
            </a:r>
            <a:r>
              <a:rPr lang="en-US" altLang="zh-CN" sz="2000" b="1" dirty="0">
                <a:solidFill>
                  <a:srgbClr val="0000FF"/>
                </a:solidFill>
                <a:latin typeface="Times New Roman" panose="02020603050405020304" pitchFamily="18" charset="0"/>
                <a:ea typeface="Arial Unicode MS" panose="020B0604020202020204" pitchFamily="34" charset="-122"/>
              </a:rPr>
              <a:t> </a:t>
            </a:r>
            <a:r>
              <a:rPr lang="zh-CN" altLang="en-US" sz="2000" b="1" dirty="0">
                <a:latin typeface="Times New Roman" panose="02020603050405020304" pitchFamily="18" charset="0"/>
                <a:ea typeface="Arial Unicode MS" panose="020B0604020202020204" pitchFamily="34" charset="-122"/>
              </a:rPr>
              <a:t>）</a:t>
            </a:r>
            <a:endParaRPr lang="zh-CN" altLang="en-US" sz="2000" b="1" dirty="0">
              <a:latin typeface="Times New Roman" panose="02020603050405020304" pitchFamily="18" charset="0"/>
              <a:ea typeface="Arial Unicode MS" panose="020B0604020202020204" pitchFamily="34" charset="-122"/>
            </a:endParaRPr>
          </a:p>
        </p:txBody>
      </p:sp>
      <p:sp>
        <p:nvSpPr>
          <p:cNvPr id="23562" name="Rectangle 8"/>
          <p:cNvSpPr>
            <a:spLocks noGrp="1"/>
          </p:cNvSpPr>
          <p:nvPr>
            <p:ph type="title"/>
          </p:nvPr>
        </p:nvSpPr>
        <p:spPr/>
        <p:txBody>
          <a:bodyPr vert="horz" wrap="square" lIns="91440" tIns="45720" rIns="91440" bIns="45720" anchor="ctr" anchorCtr="0"/>
          <a:p>
            <a:pPr eaLnBrk="1" hangingPunct="1"/>
            <a:r>
              <a:rPr lang="en-US" altLang="en-US" sz="3600" dirty="0"/>
              <a:t>10.2 </a:t>
            </a:r>
            <a:r>
              <a:rPr lang="zh-CN" altLang="en-US" sz="3600" dirty="0">
                <a:ea typeface="宋体" panose="02010600030101010101" pitchFamily="2" charset="-122"/>
              </a:rPr>
              <a:t>函数定义和分类</a:t>
            </a:r>
            <a:endParaRPr lang="zh-CN" altLang="en-US" sz="36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92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92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92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949255"/>
                                        </p:tgtEl>
                                        <p:attrNameLst>
                                          <p:attrName>style.visibility</p:attrName>
                                        </p:attrNameLst>
                                      </p:cBhvr>
                                      <p:to>
                                        <p:strVal val="visible"/>
                                      </p:to>
                                    </p:set>
                                    <p:animEffect transition="in" filter="checkerboard(across)">
                                      <p:cBhvr>
                                        <p:cTn id="19" dur="500"/>
                                        <p:tgtEl>
                                          <p:spTgt spid="949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2" grpId="0"/>
      <p:bldP spid="949253" grpId="0"/>
      <p:bldP spid="949254" grpId="0"/>
      <p:bldP spid="9492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24579"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24580"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951298" name="Text Box 2"/>
          <p:cNvSpPr txBox="1">
            <a:spLocks noChangeArrowheads="1"/>
          </p:cNvSpPr>
          <p:nvPr/>
        </p:nvSpPr>
        <p:spPr bwMode="auto">
          <a:xfrm>
            <a:off x="1258888" y="1196975"/>
            <a:ext cx="6840538" cy="1708150"/>
          </a:xfrm>
          <a:prstGeom prst="rect">
            <a:avLst/>
          </a:prstGeom>
          <a:solidFill>
            <a:schemeClr val="bg1"/>
          </a:solidFill>
          <a:ln w="9525">
            <a:solidFill>
              <a:srgbClr val="0000FF"/>
            </a:solidFill>
            <a:miter lim="800000"/>
          </a:ln>
          <a:effectLst/>
        </p:spPr>
        <p:txBody>
          <a:bodyPr>
            <a:spAutoFit/>
          </a:bodyPr>
          <a:lstStyle/>
          <a:p>
            <a:pPr marL="457200" marR="0" indent="-457200" algn="just" defTabSz="914400" eaLnBrk="1" hangingPunct="1">
              <a:lnSpc>
                <a:spcPct val="110000"/>
              </a:lnSpc>
              <a:buClrTx/>
              <a:buSzTx/>
              <a:buFontTx/>
              <a:buNone/>
              <a:defRPr/>
            </a:pPr>
            <a:r>
              <a:rPr kumimoji="1" lang="zh-CN" altLang="en-US" sz="2400" b="1" kern="1200" cap="none" spc="0" normalizeH="0" baseline="0" noProof="0">
                <a:solidFill>
                  <a:srgbClr val="003399"/>
                </a:solidFill>
                <a:latin typeface="Times New Roman" panose="02020603050405020304" pitchFamily="18" charset="0"/>
                <a:ea typeface="宋体" panose="02010600030101010101" pitchFamily="2" charset="-122"/>
                <a:cs typeface="+mn-cs"/>
              </a:rPr>
              <a:t>类型</a:t>
            </a:r>
            <a:r>
              <a:rPr kumimoji="1" lang="zh-CN" altLang="en-US" sz="2400" b="1" kern="1200" cap="none" spc="0" normalizeH="0" baseline="0" noProof="0">
                <a:solidFill>
                  <a:srgbClr val="00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a:solidFill>
                  <a:srgbClr val="003399"/>
                </a:solidFill>
                <a:latin typeface="Times New Roman" panose="02020603050405020304" pitchFamily="18" charset="0"/>
                <a:ea typeface="宋体" panose="02010600030101010101" pitchFamily="2" charset="-122"/>
                <a:cs typeface="+mn-cs"/>
              </a:rPr>
              <a:t> 函数名 （ 形式参数表 ）</a:t>
            </a:r>
            <a:r>
              <a:rPr kumimoji="1" lang="en-US" altLang="zh-CN" sz="2400" b="1" kern="1200" cap="none" spc="0" normalizeH="0" baseline="0" noProof="0">
                <a:solidFill>
                  <a:srgbClr val="003399"/>
                </a:solidFill>
                <a:latin typeface="Times New Roman" panose="02020603050405020304" pitchFamily="18" charset="0"/>
                <a:ea typeface="宋体" panose="02010600030101010101" pitchFamily="2" charset="-122"/>
                <a:cs typeface="+mn-cs"/>
              </a:rPr>
              <a:t>// function header</a:t>
            </a:r>
            <a:endParaRPr kumimoji="1" lang="en-US" altLang="zh-CN" sz="2400" b="1" kern="1200" cap="none" spc="0" normalizeH="0" baseline="0" noProof="0">
              <a:solidFill>
                <a:srgbClr val="003399"/>
              </a:solidFill>
              <a:latin typeface="Times New Roman" panose="02020603050405020304" pitchFamily="18" charset="0"/>
              <a:ea typeface="宋体" panose="02010600030101010101" pitchFamily="2" charset="-122"/>
              <a:cs typeface="+mn-cs"/>
            </a:endParaRPr>
          </a:p>
          <a:p>
            <a:pPr marL="457200" marR="0" indent="-457200" algn="just" defTabSz="914400" eaLnBrk="1" hangingPunct="1">
              <a:lnSpc>
                <a:spcPct val="110000"/>
              </a:lnSpc>
              <a:buClrTx/>
              <a:buSzTx/>
              <a:buFontTx/>
              <a:buNone/>
              <a:defRPr/>
            </a:pP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a:latin typeface="Times New Roman" panose="02020603050405020304" pitchFamily="18" charset="0"/>
              <a:ea typeface="宋体" panose="02010600030101010101" pitchFamily="2" charset="-122"/>
              <a:cs typeface="+mn-cs"/>
            </a:endParaRPr>
          </a:p>
          <a:p>
            <a:pPr marL="457200" marR="0" indent="-457200" algn="just" defTabSz="914400" eaLnBrk="1" hangingPunct="1">
              <a:lnSpc>
                <a:spcPct val="110000"/>
              </a:lnSpc>
              <a:buClrTx/>
              <a:buSzTx/>
              <a:buFontTx/>
              <a:buNone/>
              <a:defRPr/>
            </a:pP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语句序列                            </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function body</a:t>
            </a:r>
            <a:endParaRPr kumimoji="1" lang="en-US" altLang="zh-CN" sz="2400" b="1" kern="1200" cap="none" spc="0" normalizeH="0" baseline="0" noProof="0">
              <a:latin typeface="Times New Roman" panose="02020603050405020304" pitchFamily="18" charset="0"/>
              <a:ea typeface="宋体" panose="02010600030101010101" pitchFamily="2" charset="-122"/>
              <a:cs typeface="+mn-cs"/>
            </a:endParaRPr>
          </a:p>
          <a:p>
            <a:pPr marL="457200" marR="0" indent="-457200" algn="just" defTabSz="914400" eaLnBrk="1" hangingPunct="1">
              <a:lnSpc>
                <a:spcPct val="110000"/>
              </a:lnSpc>
              <a:buClrTx/>
              <a:buSzTx/>
              <a:buFontTx/>
              <a:buNone/>
              <a:defRPr/>
            </a:pP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a:latin typeface="Times New Roman" panose="02020603050405020304" pitchFamily="18" charset="0"/>
              <a:ea typeface="宋体" panose="02010600030101010101" pitchFamily="2" charset="-122"/>
              <a:cs typeface="+mn-cs"/>
            </a:endParaRPr>
          </a:p>
        </p:txBody>
      </p:sp>
      <p:sp>
        <p:nvSpPr>
          <p:cNvPr id="951299" name="Text Box 3"/>
          <p:cNvSpPr txBox="1"/>
          <p:nvPr/>
        </p:nvSpPr>
        <p:spPr>
          <a:xfrm>
            <a:off x="746125" y="3086100"/>
            <a:ext cx="7864475" cy="457200"/>
          </a:xfrm>
          <a:prstGeom prst="rect">
            <a:avLst/>
          </a:prstGeom>
          <a:noFill/>
          <a:ln w="9525">
            <a:noFill/>
          </a:ln>
        </p:spPr>
        <p:txBody>
          <a:bodyPr>
            <a:spAutoFit/>
          </a:bodyPr>
          <a:p>
            <a:pPr eaLnBrk="1" hangingPunct="1">
              <a:buFont typeface="Wingdings" panose="05000000000000000000" pitchFamily="2" charset="2"/>
              <a:buChar char="Ø"/>
            </a:pPr>
            <a:r>
              <a:rPr lang="zh-CN" altLang="en-US" sz="2400" b="1" dirty="0">
                <a:solidFill>
                  <a:srgbClr val="993300"/>
                </a:solidFill>
                <a:latin typeface="Times New Roman" panose="02020603050405020304" pitchFamily="18" charset="0"/>
                <a:ea typeface="Arial Unicode MS" panose="020B0604020202020204" pitchFamily="34" charset="-122"/>
              </a:rPr>
              <a:t>函数头</a:t>
            </a:r>
            <a:r>
              <a:rPr lang="zh-CN" altLang="en-US" sz="2400" b="1" dirty="0">
                <a:solidFill>
                  <a:srgbClr val="993300"/>
                </a:solidFill>
                <a:latin typeface="Times New Roman" panose="02020603050405020304" pitchFamily="18" charset="0"/>
              </a:rPr>
              <a:t>（函数首部）</a:t>
            </a:r>
            <a:r>
              <a:rPr lang="en-US" altLang="zh-CN" sz="2400" b="1" dirty="0">
                <a:latin typeface="Times New Roman" panose="02020603050405020304" pitchFamily="18" charset="0"/>
                <a:ea typeface="Arial Unicode MS" panose="020B0604020202020204" pitchFamily="34" charset="-122"/>
              </a:rPr>
              <a:t>——   </a:t>
            </a:r>
            <a:r>
              <a:rPr lang="zh-CN" altLang="en-US" sz="2400" b="1" dirty="0">
                <a:latin typeface="Times New Roman" panose="02020603050405020304" pitchFamily="18" charset="0"/>
                <a:ea typeface="Arial Unicode MS" panose="020B0604020202020204" pitchFamily="34" charset="-122"/>
              </a:rPr>
              <a:t>函数接口，包括：</a:t>
            </a:r>
            <a:endParaRPr lang="zh-CN" altLang="en-US" sz="2400" b="1" dirty="0">
              <a:latin typeface="Times New Roman" panose="02020603050405020304" pitchFamily="18" charset="0"/>
              <a:ea typeface="Arial Unicode MS" panose="020B0604020202020204" pitchFamily="34" charset="-122"/>
            </a:endParaRPr>
          </a:p>
        </p:txBody>
      </p:sp>
      <p:sp>
        <p:nvSpPr>
          <p:cNvPr id="24583" name="Rectangle 7"/>
          <p:cNvSpPr>
            <a:spLocks noGrp="1"/>
          </p:cNvSpPr>
          <p:nvPr>
            <p:ph type="title"/>
          </p:nvPr>
        </p:nvSpPr>
        <p:spPr/>
        <p:txBody>
          <a:bodyPr vert="horz" wrap="square" lIns="91440" tIns="45720" rIns="91440" bIns="45720" anchor="ctr" anchorCtr="0"/>
          <a:p>
            <a:pPr eaLnBrk="1" hangingPunct="1"/>
            <a:r>
              <a:rPr lang="en-US" altLang="en-US" dirty="0"/>
              <a:t>10.2 </a:t>
            </a:r>
            <a:r>
              <a:rPr lang="zh-CN" altLang="en-US" dirty="0">
                <a:ea typeface="宋体" panose="02010600030101010101" pitchFamily="2" charset="-122"/>
              </a:rPr>
              <a:t>函数定义和分类</a:t>
            </a:r>
            <a:endParaRPr lang="zh-CN" altLang="en-US" dirty="0">
              <a:ea typeface="宋体" panose="02010600030101010101" pitchFamily="2" charset="-122"/>
            </a:endParaRPr>
          </a:p>
        </p:txBody>
      </p:sp>
      <p:sp>
        <p:nvSpPr>
          <p:cNvPr id="951304" name="Rectangle 8"/>
          <p:cNvSpPr/>
          <p:nvPr/>
        </p:nvSpPr>
        <p:spPr>
          <a:xfrm>
            <a:off x="1042988" y="4365625"/>
            <a:ext cx="7848600" cy="1844675"/>
          </a:xfrm>
          <a:prstGeom prst="rect">
            <a:avLst/>
          </a:prstGeom>
          <a:noFill/>
          <a:ln w="9525">
            <a:noFill/>
          </a:ln>
        </p:spPr>
        <p:txBody>
          <a:bodyPr anchor="ctr" anchorCtr="0">
            <a:spAutoFit/>
          </a:bodyPr>
          <a:p>
            <a:pPr marL="457200" indent="-457200" eaLnBrk="1" hangingPunct="1">
              <a:lnSpc>
                <a:spcPct val="120000"/>
              </a:lnSpc>
              <a:buNone/>
            </a:pPr>
            <a:r>
              <a:rPr lang="zh-CN" altLang="en-US" sz="2400" b="1" dirty="0">
                <a:latin typeface="Times New Roman" panose="02020603050405020304" pitchFamily="18" charset="0"/>
              </a:rPr>
              <a:t>将控制返回函数调用点的方法有三种。</a:t>
            </a:r>
            <a:endParaRPr lang="zh-CN" altLang="en-US" sz="2400" b="1" dirty="0">
              <a:latin typeface="Times New Roman" panose="02020603050405020304" pitchFamily="18" charset="0"/>
            </a:endParaRPr>
          </a:p>
          <a:p>
            <a:pPr marL="457200" indent="-457200" eaLnBrk="1" hangingPunct="1">
              <a:lnSpc>
                <a:spcPct val="120000"/>
              </a:lnSpc>
              <a:buAutoNum type="arabicPeriod"/>
            </a:pPr>
            <a:r>
              <a:rPr lang="zh-CN" altLang="en-US" sz="2400" b="1" dirty="0">
                <a:latin typeface="Times New Roman" panose="02020603050405020304" pitchFamily="18" charset="0"/>
              </a:rPr>
              <a:t>执行到 “ </a:t>
            </a:r>
            <a:r>
              <a:rPr lang="en-US" altLang="zh-CN" sz="2400" b="1" dirty="0">
                <a:latin typeface="Times New Roman" panose="02020603050405020304" pitchFamily="18" charset="0"/>
              </a:rPr>
              <a:t>} ” </a:t>
            </a:r>
            <a:r>
              <a:rPr lang="zh-CN" altLang="en-US" sz="2400" b="1" dirty="0">
                <a:latin typeface="Times New Roman" panose="02020603050405020304" pitchFamily="18" charset="0"/>
              </a:rPr>
              <a:t>时返回；</a:t>
            </a:r>
            <a:endParaRPr lang="zh-CN" altLang="en-US" sz="2400" b="1" dirty="0">
              <a:latin typeface="Times New Roman" panose="02020603050405020304" pitchFamily="18" charset="0"/>
            </a:endParaRPr>
          </a:p>
          <a:p>
            <a:pPr marL="457200" indent="-457200" eaLnBrk="1" hangingPunct="1">
              <a:lnSpc>
                <a:spcPct val="120000"/>
              </a:lnSpc>
              <a:buAutoNum type="arabicPeriod"/>
            </a:pPr>
            <a:r>
              <a:rPr lang="en-US" altLang="zh-CN" sz="2400" b="1" dirty="0">
                <a:latin typeface="Times New Roman" panose="02020603050405020304" pitchFamily="18" charset="0"/>
              </a:rPr>
              <a:t>return</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marL="457200" indent="-457200" eaLnBrk="1" hangingPunct="1">
              <a:lnSpc>
                <a:spcPct val="120000"/>
              </a:lnSpc>
              <a:buAutoNum type="arabicPeriod"/>
            </a:pPr>
            <a:r>
              <a:rPr lang="zh-CN" altLang="en-US" sz="2400" b="1" dirty="0">
                <a:latin typeface="Times New Roman" panose="02020603050405020304" pitchFamily="18" charset="0"/>
              </a:rPr>
              <a:t>如果函数返回结果，则  </a:t>
            </a:r>
            <a:r>
              <a:rPr lang="en-US" altLang="zh-CN" sz="2400" b="1" dirty="0">
                <a:latin typeface="Times New Roman" panose="02020603050405020304" pitchFamily="18" charset="0"/>
              </a:rPr>
              <a:t>return expression</a:t>
            </a:r>
            <a:r>
              <a:rPr lang="zh-CN" altLang="en-US" sz="2400" b="1" dirty="0">
                <a:latin typeface="Times New Roman" panose="02020603050405020304" pitchFamily="18" charset="0"/>
              </a:rPr>
              <a:t>； </a:t>
            </a:r>
            <a:endParaRPr lang="zh-CN" altLang="en-US" sz="2400" b="1" dirty="0">
              <a:latin typeface="Times New Roman" panose="02020603050405020304" pitchFamily="18" charset="0"/>
            </a:endParaRPr>
          </a:p>
        </p:txBody>
      </p:sp>
      <p:sp>
        <p:nvSpPr>
          <p:cNvPr id="951305" name="Text Box 9"/>
          <p:cNvSpPr txBox="1"/>
          <p:nvPr/>
        </p:nvSpPr>
        <p:spPr>
          <a:xfrm>
            <a:off x="971550" y="3716338"/>
            <a:ext cx="7864475" cy="457200"/>
          </a:xfrm>
          <a:prstGeom prst="rect">
            <a:avLst/>
          </a:prstGeom>
          <a:noFill/>
          <a:ln w="9525">
            <a:noFill/>
          </a:ln>
        </p:spPr>
        <p:txBody>
          <a:bodyPr>
            <a:spAutoFit/>
          </a:bodyPr>
          <a:p>
            <a:pPr eaLnBrk="1" hangingPunct="1"/>
            <a:r>
              <a:rPr lang="zh-CN" altLang="en-US" sz="2400" b="1" dirty="0">
                <a:solidFill>
                  <a:srgbClr val="0000FF"/>
                </a:solidFill>
                <a:latin typeface="Times New Roman" panose="02020603050405020304" pitchFamily="18" charset="0"/>
                <a:ea typeface="Arial Unicode MS" panose="020B0604020202020204" pitchFamily="34" charset="-122"/>
              </a:rPr>
              <a:t>函数的返回</a:t>
            </a:r>
            <a:r>
              <a:rPr lang="en-US" altLang="zh-CN" sz="2400" b="1" dirty="0">
                <a:latin typeface="Times New Roman" panose="02020603050405020304" pitchFamily="18" charset="0"/>
                <a:ea typeface="Arial Unicode MS" panose="020B0604020202020204" pitchFamily="34" charset="-122"/>
              </a:rPr>
              <a:t>——</a:t>
            </a:r>
            <a:endParaRPr lang="en-US" altLang="zh-CN" sz="2400" b="1" dirty="0">
              <a:latin typeface="Times New Roman" panose="02020603050405020304" pitchFamily="18" charset="0"/>
              <a:ea typeface="Arial Unicode MS" panose="020B0604020202020204" pitchFamily="34" charset="-122"/>
            </a:endParaRPr>
          </a:p>
        </p:txBody>
      </p:sp>
      <p:sp>
        <p:nvSpPr>
          <p:cNvPr id="951306" name="Text Box 10"/>
          <p:cNvSpPr txBox="1">
            <a:spLocks noChangeArrowheads="1"/>
          </p:cNvSpPr>
          <p:nvPr/>
        </p:nvSpPr>
        <p:spPr bwMode="auto">
          <a:xfrm>
            <a:off x="4419600" y="2997200"/>
            <a:ext cx="4724400" cy="3744913"/>
          </a:xfrm>
          <a:prstGeom prst="rect">
            <a:avLst/>
          </a:prstGeom>
          <a:gradFill rotWithShape="0">
            <a:gsLst>
              <a:gs pos="0">
                <a:srgbClr val="FFFFFF"/>
              </a:gs>
              <a:gs pos="50000">
                <a:srgbClr val="CCFFCC"/>
              </a:gs>
              <a:gs pos="100000">
                <a:srgbClr val="FFFFFF"/>
              </a:gs>
            </a:gsLst>
            <a:lin ang="2700000" scaled="1"/>
          </a:gradFill>
          <a:ln w="38100">
            <a:solidFill>
              <a:srgbClr val="008000"/>
            </a:solidFill>
            <a:miter lim="800000"/>
            <a:tailEnd type="none" w="med" len="lg"/>
          </a:ln>
          <a:effectLst>
            <a:outerShdw dist="107763" dir="2700000" algn="ctr" rotWithShape="0">
              <a:schemeClr val="bg2"/>
            </a:outerShdw>
          </a:effectLst>
        </p:spPr>
        <p:txBody>
          <a:bodyPr lIns="90000" tIns="46800" rIns="90000" bIns="46800" anchor="ctr">
            <a:spAutoFit/>
          </a:bodyPr>
          <a:lstStyle/>
          <a:p>
            <a:pPr marR="0" defTabSz="914400" eaLnBrk="1" hangingPunct="1">
              <a:lnSpc>
                <a:spcPct val="80000"/>
              </a:lnSpc>
              <a:spcBef>
                <a:spcPct val="50000"/>
              </a:spcBef>
              <a:buClrTx/>
              <a:buSzTx/>
              <a:buFontTx/>
              <a:buNone/>
              <a:defRPr/>
            </a:pPr>
            <a:r>
              <a:rPr kumimoji="1" lang="en-US" altLang="zh-CN" sz="2400" b="1" i="1" kern="1200" cap="none" spc="0" normalizeH="0" baseline="0" noProof="0">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Type</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r>
              <a:rPr kumimoji="1" lang="en-US" altLang="zh-CN" sz="2400" b="1" i="1" kern="1200" cap="none" spc="0" normalizeH="0" baseline="0" noProof="0">
                <a:latin typeface="Times New Roman" panose="02020603050405020304" pitchFamily="18" charset="0"/>
                <a:ea typeface="宋体" panose="02010600030101010101" pitchFamily="2" charset="-122"/>
                <a:cs typeface="+mn-cs"/>
              </a:rPr>
              <a:t>FunctionName ( )</a:t>
            </a:r>
            <a:endParaRPr kumimoji="1" lang="en-US" altLang="zh-CN" sz="2400" b="1" i="1" kern="1200" cap="none" spc="0" normalizeH="0" baseline="0" noProof="0">
              <a:latin typeface="Times New Roman" panose="02020603050405020304" pitchFamily="18" charset="0"/>
              <a:ea typeface="宋体" panose="02010600030101010101" pitchFamily="2" charset="-122"/>
              <a:cs typeface="+mn-cs"/>
            </a:endParaRPr>
          </a:p>
          <a:p>
            <a:pPr marR="0" defTabSz="914400" eaLnBrk="1" hangingPunct="1">
              <a:lnSpc>
                <a:spcPct val="80000"/>
              </a:lnSpc>
              <a:spcBef>
                <a:spcPct val="50000"/>
              </a:spcBef>
              <a:buClrTx/>
              <a:buSzTx/>
              <a:buFontTx/>
              <a:buNone/>
              <a:defRPr/>
            </a:pP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 </a:t>
            </a:r>
            <a:r>
              <a:rPr kumimoji="1" lang="en-US" altLang="zh-CN" sz="2400" b="1" i="1" kern="1200" cap="none" spc="0" normalizeH="0" baseline="0" noProof="0">
                <a:latin typeface="Times New Roman" panose="02020603050405020304" pitchFamily="18" charset="0"/>
                <a:ea typeface="宋体" panose="02010600030101010101" pitchFamily="2" charset="-122"/>
                <a:cs typeface="+mn-cs"/>
              </a:rPr>
              <a:t>// statements</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a:latin typeface="Times New Roman" panose="02020603050405020304" pitchFamily="18" charset="0"/>
              <a:ea typeface="宋体" panose="02010600030101010101" pitchFamily="2" charset="-122"/>
              <a:cs typeface="+mn-cs"/>
            </a:endParaRPr>
          </a:p>
          <a:p>
            <a:pPr marR="0" defTabSz="914400" eaLnBrk="1" hangingPunct="1">
              <a:lnSpc>
                <a:spcPct val="80000"/>
              </a:lnSpc>
              <a:spcBef>
                <a:spcPct val="50000"/>
              </a:spcBef>
              <a:buClrTx/>
              <a:buSzTx/>
              <a:buFontTx/>
              <a:buNone/>
              <a:defRPr/>
            </a:pP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r>
              <a:rPr kumimoji="1" lang="en-US" altLang="zh-CN" sz="2400" b="1" i="1" kern="1200" cap="none" spc="0" normalizeH="0" baseline="0" noProof="0">
                <a:solidFill>
                  <a:srgbClr val="3333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expression</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   </a:t>
            </a:r>
            <a:endParaRPr kumimoji="1" lang="en-US" altLang="zh-CN" sz="2400" b="1" kern="1200" cap="none" spc="0" normalizeH="0" baseline="0" noProof="0">
              <a:latin typeface="Times New Roman" panose="02020603050405020304" pitchFamily="18" charset="0"/>
              <a:ea typeface="宋体" panose="02010600030101010101" pitchFamily="2" charset="-122"/>
              <a:cs typeface="+mn-cs"/>
            </a:endParaRPr>
          </a:p>
          <a:p>
            <a:pPr marR="0" defTabSz="914400" eaLnBrk="1" hangingPunct="1">
              <a:lnSpc>
                <a:spcPct val="80000"/>
              </a:lnSpc>
              <a:spcBef>
                <a:spcPct val="50000"/>
              </a:spcBef>
              <a:buClrTx/>
              <a:buSzTx/>
              <a:buFontTx/>
              <a:buNone/>
              <a:defRPr/>
            </a:pP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a:latin typeface="Times New Roman" panose="02020603050405020304" pitchFamily="18" charset="0"/>
              <a:ea typeface="宋体" panose="02010600030101010101" pitchFamily="2" charset="-122"/>
              <a:cs typeface="+mn-cs"/>
            </a:endParaRPr>
          </a:p>
          <a:p>
            <a:pPr marR="0" defTabSz="914400" eaLnBrk="1" hangingPunct="1">
              <a:lnSpc>
                <a:spcPct val="80000"/>
              </a:lnSpc>
              <a:spcBef>
                <a:spcPct val="50000"/>
              </a:spcBef>
              <a:buClrTx/>
              <a:buSzTx/>
              <a:buFontTx/>
              <a:buNone/>
              <a:defRPr/>
            </a:pPr>
            <a:r>
              <a:rPr kumimoji="1" lang="en-US" altLang="zh-CN" sz="2400" b="1" i="1" kern="1200" cap="none" spc="0" normalizeH="0" baseline="0" noProof="0">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1" lang="en-US" altLang="zh-CN" sz="2400" b="1" i="1" kern="1200" cap="none" spc="0" normalizeH="0" baseline="0" noProof="0">
                <a:solidFill>
                  <a:srgbClr val="0000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void</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r>
              <a:rPr kumimoji="1" lang="en-US" altLang="zh-CN" sz="2400" b="1" i="1" kern="1200" cap="none" spc="0" normalizeH="0" baseline="0" noProof="0">
                <a:latin typeface="Times New Roman" panose="02020603050405020304" pitchFamily="18" charset="0"/>
                <a:ea typeface="宋体" panose="02010600030101010101" pitchFamily="2" charset="-122"/>
                <a:cs typeface="+mn-cs"/>
              </a:rPr>
              <a:t>FunctionName ( )</a:t>
            </a:r>
            <a:endParaRPr kumimoji="1" lang="en-US" altLang="zh-CN" sz="2400" b="1" i="1" kern="1200" cap="none" spc="0" normalizeH="0" baseline="0" noProof="0">
              <a:latin typeface="Times New Roman" panose="02020603050405020304" pitchFamily="18" charset="0"/>
              <a:ea typeface="宋体" panose="02010600030101010101" pitchFamily="2" charset="-122"/>
              <a:cs typeface="+mn-cs"/>
            </a:endParaRPr>
          </a:p>
          <a:p>
            <a:pPr marR="0" defTabSz="914400" eaLnBrk="1" hangingPunct="1">
              <a:lnSpc>
                <a:spcPct val="80000"/>
              </a:lnSpc>
              <a:spcBef>
                <a:spcPct val="50000"/>
              </a:spcBef>
              <a:buClrTx/>
              <a:buSzTx/>
              <a:buFontTx/>
              <a:buNone/>
              <a:defRPr/>
            </a:pP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 </a:t>
            </a:r>
            <a:r>
              <a:rPr kumimoji="1" lang="en-US" altLang="zh-CN" sz="2400" b="1" i="1" kern="1200" cap="none" spc="0" normalizeH="0" baseline="0" noProof="0">
                <a:latin typeface="Times New Roman" panose="02020603050405020304" pitchFamily="18" charset="0"/>
                <a:ea typeface="宋体" panose="02010600030101010101" pitchFamily="2" charset="-122"/>
                <a:cs typeface="+mn-cs"/>
              </a:rPr>
              <a:t>// statements</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endParaRPr kumimoji="1" lang="en-US" altLang="zh-CN" sz="2400" b="1" kern="1200" cap="none" spc="0" normalizeH="0" baseline="0" noProof="0">
              <a:latin typeface="Times New Roman" panose="02020603050405020304" pitchFamily="18" charset="0"/>
              <a:ea typeface="宋体" panose="02010600030101010101" pitchFamily="2" charset="-122"/>
              <a:cs typeface="+mn-cs"/>
            </a:endParaRPr>
          </a:p>
          <a:p>
            <a:pPr marR="0" defTabSz="914400" eaLnBrk="1" hangingPunct="1">
              <a:lnSpc>
                <a:spcPct val="80000"/>
              </a:lnSpc>
              <a:spcBef>
                <a:spcPct val="50000"/>
              </a:spcBef>
              <a:buClrTx/>
              <a:buSzTx/>
              <a:buFontTx/>
              <a:buNone/>
              <a:defRPr/>
            </a:pP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a:solidFill>
                  <a:srgbClr val="0000CC"/>
                </a:solidFill>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a:solidFill>
                  <a:srgbClr val="0000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return</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   	</a:t>
            </a:r>
            <a:r>
              <a:rPr kumimoji="1" lang="en-US" altLang="zh-CN" sz="2400" b="1" i="1" kern="1200" cap="none" spc="0" normalizeH="0" baseline="0" noProof="0">
                <a:solidFill>
                  <a:srgbClr val="008000"/>
                </a:solidFill>
                <a:latin typeface="Times New Roman" panose="02020603050405020304" pitchFamily="18" charset="0"/>
                <a:ea typeface="宋体" panose="02010600030101010101" pitchFamily="2" charset="-122"/>
                <a:cs typeface="+mn-cs"/>
              </a:rPr>
              <a:t>//</a:t>
            </a:r>
            <a:r>
              <a:rPr kumimoji="1" lang="zh-CN" altLang="en-US" sz="2400" b="1" i="1" kern="1200" cap="none" spc="0" normalizeH="0" baseline="0" noProof="0">
                <a:solidFill>
                  <a:srgbClr val="008000"/>
                </a:solidFill>
                <a:latin typeface="Times New Roman" panose="02020603050405020304" pitchFamily="18" charset="0"/>
                <a:ea typeface="宋体" panose="02010600030101010101" pitchFamily="2" charset="-122"/>
                <a:cs typeface="+mn-cs"/>
              </a:rPr>
              <a:t>可省略</a:t>
            </a:r>
            <a:endParaRPr kumimoji="1" lang="zh-CN" altLang="en-US" sz="2400" b="1" i="1" kern="1200" cap="none" spc="0" normalizeH="0" baseline="0" noProof="0">
              <a:solidFill>
                <a:srgbClr val="008000"/>
              </a:solidFill>
              <a:latin typeface="Times New Roman" panose="02020603050405020304" pitchFamily="18" charset="0"/>
              <a:ea typeface="宋体" panose="02010600030101010101" pitchFamily="2" charset="-122"/>
              <a:cs typeface="+mn-cs"/>
            </a:endParaRPr>
          </a:p>
          <a:p>
            <a:pPr marR="0" defTabSz="914400" eaLnBrk="1" hangingPunct="1">
              <a:lnSpc>
                <a:spcPct val="80000"/>
              </a:lnSpc>
              <a:spcBef>
                <a:spcPct val="50000"/>
              </a:spcBef>
              <a:buClrTx/>
              <a:buSzTx/>
              <a:buFontTx/>
              <a:buNone/>
              <a:defRPr/>
            </a:pPr>
            <a:r>
              <a:rPr kumimoji="1" lang="zh-CN" altLang="en-US" sz="2400" b="1" kern="1200" cap="none" spc="0" normalizeH="0" baseline="0" noProof="0">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a:t>
            </a:r>
            <a:endParaRPr kumimoji="1" lang="en-US" altLang="zh-CN" sz="2400" b="1" kern="1200" cap="none" spc="0" normalizeH="0" baseline="0" noProof="0">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12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951305"/>
                                        </p:tgtEl>
                                        <p:attrNameLst>
                                          <p:attrName>style.visibility</p:attrName>
                                        </p:attrNameLst>
                                      </p:cBhvr>
                                      <p:to>
                                        <p:strVal val="visible"/>
                                      </p:to>
                                    </p:set>
                                    <p:animEffect transition="in" filter="checkerboard(across)">
                                      <p:cBhvr>
                                        <p:cTn id="11" dur="500"/>
                                        <p:tgtEl>
                                          <p:spTgt spid="95130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51304"/>
                                        </p:tgtEl>
                                        <p:attrNameLst>
                                          <p:attrName>style.visibility</p:attrName>
                                        </p:attrNameLst>
                                      </p:cBhvr>
                                      <p:to>
                                        <p:strVal val="visible"/>
                                      </p:to>
                                    </p:set>
                                    <p:animEffect transition="in" filter="blinds(horizontal)">
                                      <p:cBhvr>
                                        <p:cTn id="16" dur="500"/>
                                        <p:tgtEl>
                                          <p:spTgt spid="95130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51306"/>
                                        </p:tgtEl>
                                        <p:attrNameLst>
                                          <p:attrName>style.visibility</p:attrName>
                                        </p:attrNameLst>
                                      </p:cBhvr>
                                      <p:to>
                                        <p:strVal val="visible"/>
                                      </p:to>
                                    </p:set>
                                    <p:animEffect transition="in" filter="blinds(horizontal)">
                                      <p:cBhvr>
                                        <p:cTn id="21" dur="500"/>
                                        <p:tgtEl>
                                          <p:spTgt spid="951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299" grpId="0"/>
      <p:bldP spid="951304" grpId="0"/>
      <p:bldP spid="951305" grpId="0"/>
      <p:bldP spid="95130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25603"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25604"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25605" name="Text Box 2"/>
          <p:cNvSpPr txBox="1"/>
          <p:nvPr/>
        </p:nvSpPr>
        <p:spPr>
          <a:xfrm>
            <a:off x="684213" y="981075"/>
            <a:ext cx="6840537" cy="3136900"/>
          </a:xfrm>
          <a:prstGeom prst="rect">
            <a:avLst/>
          </a:prstGeom>
          <a:solidFill>
            <a:schemeClr val="bg1"/>
          </a:solidFill>
          <a:ln w="9525">
            <a:noFill/>
          </a:ln>
        </p:spPr>
        <p:txBody>
          <a:bodyPr>
            <a:spAutoFit/>
          </a:bodyPr>
          <a:p>
            <a:pPr marL="457200" indent="-457200">
              <a:buClr>
                <a:srgbClr val="0000CC"/>
              </a:buClr>
              <a:buFont typeface="Wingdings" panose="05000000000000000000" pitchFamily="2" charset="2"/>
              <a:buNone/>
            </a:pPr>
            <a:r>
              <a:rPr lang="en-US" altLang="zh-CN" sz="2800" b="1" dirty="0">
                <a:latin typeface="Arial" panose="020B0604020202020204" pitchFamily="34" charset="0"/>
              </a:rPr>
              <a:t> </a:t>
            </a:r>
            <a:endParaRPr lang="en-US" altLang="zh-CN" sz="2800" b="1" dirty="0">
              <a:latin typeface="Arial" panose="020B0604020202020204" pitchFamily="34" charset="0"/>
            </a:endParaRPr>
          </a:p>
          <a:p>
            <a:pPr marL="457200" indent="-457200">
              <a:buAutoNum type="arabicPeriod"/>
            </a:pPr>
            <a:r>
              <a:rPr lang="zh-CN" altLang="en-US" sz="2800" b="1" dirty="0">
                <a:solidFill>
                  <a:srgbClr val="0000CC"/>
                </a:solidFill>
                <a:latin typeface="Arial" panose="020B0604020202020204" pitchFamily="34" charset="0"/>
              </a:rPr>
              <a:t>无参函数的一般形式</a:t>
            </a:r>
            <a:endParaRPr lang="zh-CN" altLang="en-US" sz="2800" b="1" dirty="0">
              <a:solidFill>
                <a:srgbClr val="0000CC"/>
              </a:solidFill>
              <a:latin typeface="Arial" panose="020B0604020202020204" pitchFamily="34" charset="0"/>
            </a:endParaRPr>
          </a:p>
          <a:p>
            <a:pPr marL="457200" indent="-457200">
              <a:buNone/>
            </a:pPr>
            <a:r>
              <a:rPr lang="zh-CN" altLang="en-US" sz="2400" b="1" dirty="0">
                <a:solidFill>
                  <a:srgbClr val="0000CC"/>
                </a:solidFill>
                <a:latin typeface="Arial" panose="020B0604020202020204" pitchFamily="34" charset="0"/>
              </a:rPr>
              <a:t> </a:t>
            </a:r>
            <a:endParaRPr lang="zh-CN" altLang="en-US" sz="2400" b="1" dirty="0">
              <a:solidFill>
                <a:srgbClr val="0000CC"/>
              </a:solidFill>
              <a:latin typeface="Arial" panose="020B0604020202020204" pitchFamily="34" charset="0"/>
            </a:endParaRPr>
          </a:p>
          <a:p>
            <a:pPr marL="914400" lvl="1" indent="-457200">
              <a:buNone/>
            </a:pPr>
            <a:r>
              <a:rPr lang="zh-CN" altLang="en-US" sz="2400" b="1" dirty="0">
                <a:latin typeface="Arial" panose="020B0604020202020204" pitchFamily="34" charset="0"/>
              </a:rPr>
              <a:t>类型说明符 函数名</a:t>
            </a:r>
            <a:r>
              <a:rPr lang="en-US" altLang="zh-CN" sz="2400" b="1" dirty="0">
                <a:latin typeface="Arial" panose="020B0604020202020204" pitchFamily="34" charset="0"/>
              </a:rPr>
              <a:t>( ) </a:t>
            </a:r>
            <a:endParaRPr lang="en-US" altLang="zh-CN" sz="2400" b="1" dirty="0">
              <a:latin typeface="Arial" panose="020B0604020202020204" pitchFamily="34" charset="0"/>
            </a:endParaRPr>
          </a:p>
          <a:p>
            <a:pPr marL="914400" lvl="1" indent="-457200">
              <a:buNone/>
            </a:pPr>
            <a:r>
              <a:rPr lang="en-US" altLang="zh-CN" sz="2400" b="1" dirty="0">
                <a:latin typeface="Arial" panose="020B0604020202020204" pitchFamily="34" charset="0"/>
              </a:rPr>
              <a:t>{ </a:t>
            </a:r>
            <a:endParaRPr lang="en-US" altLang="zh-CN" sz="2400" b="1" dirty="0">
              <a:latin typeface="Arial" panose="020B0604020202020204" pitchFamily="34" charset="0"/>
            </a:endParaRPr>
          </a:p>
          <a:p>
            <a:pPr marL="914400" lvl="1" indent="-457200">
              <a:buNone/>
            </a:pPr>
            <a:r>
              <a:rPr lang="en-US" altLang="zh-CN" sz="2400" b="1" dirty="0">
                <a:latin typeface="Arial" panose="020B0604020202020204" pitchFamily="34" charset="0"/>
              </a:rPr>
              <a:t>	</a:t>
            </a:r>
            <a:r>
              <a:rPr lang="zh-CN" altLang="en-US" sz="2400" b="1" dirty="0">
                <a:latin typeface="Arial" panose="020B0604020202020204" pitchFamily="34" charset="0"/>
              </a:rPr>
              <a:t>声明部分 </a:t>
            </a:r>
            <a:endParaRPr lang="zh-CN" altLang="en-US" sz="2400" b="1" dirty="0">
              <a:latin typeface="Arial" panose="020B0604020202020204" pitchFamily="34" charset="0"/>
            </a:endParaRPr>
          </a:p>
          <a:p>
            <a:pPr marL="914400" lvl="1" indent="-457200">
              <a:buNone/>
            </a:pPr>
            <a:r>
              <a:rPr lang="zh-CN" altLang="en-US" sz="2400" b="1" dirty="0">
                <a:latin typeface="Arial" panose="020B0604020202020204" pitchFamily="34" charset="0"/>
              </a:rPr>
              <a:t>	执行语句部分 </a:t>
            </a:r>
            <a:endParaRPr lang="zh-CN" altLang="en-US" sz="2400" b="1" dirty="0">
              <a:latin typeface="Arial" panose="020B0604020202020204" pitchFamily="34" charset="0"/>
            </a:endParaRPr>
          </a:p>
          <a:p>
            <a:pPr marL="914400" lvl="1" indent="-457200">
              <a:buNone/>
            </a:pPr>
            <a:r>
              <a:rPr lang="en-US" altLang="zh-CN" sz="2400" b="1" dirty="0">
                <a:latin typeface="Arial" panose="020B0604020202020204" pitchFamily="34" charset="0"/>
              </a:rPr>
              <a:t>}</a:t>
            </a:r>
            <a:endParaRPr lang="en-US" altLang="zh-CN" sz="2400" b="1" dirty="0">
              <a:latin typeface="Arial" panose="020B0604020202020204" pitchFamily="34" charset="0"/>
            </a:endParaRPr>
          </a:p>
        </p:txBody>
      </p:sp>
      <p:sp>
        <p:nvSpPr>
          <p:cNvPr id="25606" name="Rectangle 7"/>
          <p:cNvSpPr>
            <a:spLocks noGrp="1"/>
          </p:cNvSpPr>
          <p:nvPr>
            <p:ph type="title"/>
          </p:nvPr>
        </p:nvSpPr>
        <p:spPr/>
        <p:txBody>
          <a:bodyPr vert="horz" wrap="square" lIns="91440" tIns="45720" rIns="91440" bIns="45720" anchor="ctr" anchorCtr="0"/>
          <a:p>
            <a:pPr eaLnBrk="1" hangingPunct="1"/>
            <a:r>
              <a:rPr lang="en-US" altLang="en-US" dirty="0"/>
              <a:t>10.2.1 </a:t>
            </a:r>
            <a:r>
              <a:rPr lang="zh-CN" altLang="en-US" dirty="0">
                <a:ea typeface="宋体" panose="02010600030101010101" pitchFamily="2" charset="-122"/>
              </a:rPr>
              <a:t>函数定义</a:t>
            </a:r>
            <a:endParaRPr lang="zh-CN" altLang="en-US" dirty="0">
              <a:ea typeface="宋体" panose="02010600030101010101" pitchFamily="2" charset="-122"/>
            </a:endParaRPr>
          </a:p>
        </p:txBody>
      </p:sp>
      <p:grpSp>
        <p:nvGrpSpPr>
          <p:cNvPr id="2" name="Group 11"/>
          <p:cNvGrpSpPr/>
          <p:nvPr/>
        </p:nvGrpSpPr>
        <p:grpSpPr>
          <a:xfrm>
            <a:off x="3814763" y="1916113"/>
            <a:ext cx="4933950" cy="3560762"/>
            <a:chOff x="2403" y="1207"/>
            <a:chExt cx="2963" cy="2243"/>
          </a:xfrm>
        </p:grpSpPr>
        <p:sp>
          <p:nvSpPr>
            <p:cNvPr id="25608" name="Rectangle 8"/>
            <p:cNvSpPr/>
            <p:nvPr/>
          </p:nvSpPr>
          <p:spPr>
            <a:xfrm>
              <a:off x="3334" y="1207"/>
              <a:ext cx="1678" cy="1444"/>
            </a:xfrm>
            <a:prstGeom prst="rect">
              <a:avLst/>
            </a:prstGeom>
            <a:noFill/>
            <a:ln w="9525" cap="flat" cmpd="sng">
              <a:solidFill>
                <a:srgbClr val="FF0000"/>
              </a:solidFill>
              <a:prstDash val="solid"/>
              <a:miter/>
              <a:headEnd type="none" w="med" len="med"/>
              <a:tailEnd type="none" w="med" len="med"/>
            </a:ln>
          </p:spPr>
          <p:txBody>
            <a:bodyPr anchor="ctr" anchorCtr="0">
              <a:spAutoFit/>
            </a:bodyPr>
            <a:p>
              <a:pPr indent="266700"/>
              <a:r>
                <a:rPr lang="en-US" altLang="zh-CN" sz="2400" b="1" dirty="0">
                  <a:latin typeface="Times New Roman" panose="02020603050405020304" pitchFamily="18" charset="0"/>
                </a:rPr>
                <a:t>long showTime()</a:t>
              </a:r>
              <a:endParaRPr lang="en-GB" altLang="zh-CN" sz="2400" b="1" dirty="0">
                <a:latin typeface="Times New Roman" panose="02020603050405020304" pitchFamily="18" charset="0"/>
              </a:endParaRPr>
            </a:p>
            <a:p>
              <a:pPr indent="266700"/>
              <a:r>
                <a:rPr lang="en-US" altLang="zh-CN" sz="2400" b="1" dirty="0">
                  <a:latin typeface="Times New Roman" panose="02020603050405020304" pitchFamily="18" charset="0"/>
                </a:rPr>
                <a:t>{</a:t>
              </a:r>
              <a:endParaRPr lang="en-GB" altLang="zh-CN" sz="2400" b="1" dirty="0">
                <a:latin typeface="Times New Roman" panose="02020603050405020304" pitchFamily="18" charset="0"/>
              </a:endParaRPr>
            </a:p>
            <a:p>
              <a:pPr indent="266700"/>
              <a:r>
                <a:rPr lang="en-US" altLang="zh-CN" sz="2400" b="1" dirty="0">
                  <a:latin typeface="Times New Roman" panose="02020603050405020304" pitchFamily="18" charset="0"/>
                </a:rPr>
                <a:t>  long lct;</a:t>
              </a:r>
              <a:endParaRPr lang="en-GB" altLang="zh-CN" sz="2400" b="1" dirty="0">
                <a:latin typeface="Times New Roman" panose="02020603050405020304" pitchFamily="18" charset="0"/>
              </a:endParaRPr>
            </a:p>
            <a:p>
              <a:pPr indent="266700"/>
              <a:r>
                <a:rPr lang="en-US" altLang="zh-CN" sz="2400" b="1" dirty="0">
                  <a:latin typeface="Times New Roman" panose="02020603050405020304" pitchFamily="18" charset="0"/>
                </a:rPr>
                <a:t>  lct=time(0);</a:t>
              </a:r>
              <a:endParaRPr lang="en-GB" altLang="zh-CN" sz="2400" b="1" dirty="0">
                <a:latin typeface="Times New Roman" panose="02020603050405020304" pitchFamily="18" charset="0"/>
              </a:endParaRPr>
            </a:p>
            <a:p>
              <a:pPr indent="266700"/>
              <a:r>
                <a:rPr lang="en-US" altLang="zh-CN" sz="2400" b="1" dirty="0">
                  <a:latin typeface="Times New Roman" panose="02020603050405020304" pitchFamily="18" charset="0"/>
                </a:rPr>
                <a:t>  return lct;</a:t>
              </a:r>
              <a:endParaRPr lang="en-GB" altLang="zh-CN" sz="2400" b="1" dirty="0">
                <a:latin typeface="Times New Roman" panose="02020603050405020304" pitchFamily="18" charset="0"/>
              </a:endParaRPr>
            </a:p>
            <a:p>
              <a:pPr indent="266700"/>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25609" name="Rectangle 9"/>
            <p:cNvSpPr/>
            <p:nvPr/>
          </p:nvSpPr>
          <p:spPr>
            <a:xfrm>
              <a:off x="2403" y="3156"/>
              <a:ext cx="2963" cy="294"/>
            </a:xfrm>
            <a:prstGeom prst="rect">
              <a:avLst/>
            </a:prstGeom>
            <a:noFill/>
            <a:ln w="9525" cap="flat" cmpd="sng">
              <a:solidFill>
                <a:srgbClr val="0000FF"/>
              </a:solidFill>
              <a:prstDash val="solid"/>
              <a:miter/>
              <a:headEnd type="none" w="med" len="med"/>
              <a:tailEnd type="none" w="med" len="med"/>
            </a:ln>
          </p:spPr>
          <p:txBody>
            <a:bodyPr anchor="ctr" anchorCtr="0">
              <a:spAutoFit/>
            </a:bodyPr>
            <a:p>
              <a:pPr indent="266700" algn="ctr"/>
              <a:r>
                <a:rPr lang="en-US" altLang="zh-CN" sz="2400" b="1" dirty="0">
                  <a:latin typeface="Times New Roman" panose="02020603050405020304" pitchFamily="18" charset="0"/>
                </a:rPr>
                <a:t>long  lCurTime = showTime</a:t>
              </a: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25610" name="AutoShape 10"/>
            <p:cNvSpPr/>
            <p:nvPr/>
          </p:nvSpPr>
          <p:spPr>
            <a:xfrm>
              <a:off x="3878" y="2704"/>
              <a:ext cx="181" cy="409"/>
            </a:xfrm>
            <a:prstGeom prst="downArrow">
              <a:avLst>
                <a:gd name="adj1" fmla="val 50000"/>
                <a:gd name="adj2" fmla="val 56491"/>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p>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26627"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26628"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26629" name="Text Box 2"/>
          <p:cNvSpPr txBox="1"/>
          <p:nvPr/>
        </p:nvSpPr>
        <p:spPr>
          <a:xfrm>
            <a:off x="684213" y="981075"/>
            <a:ext cx="8064500" cy="3074988"/>
          </a:xfrm>
          <a:prstGeom prst="rect">
            <a:avLst/>
          </a:prstGeom>
          <a:solidFill>
            <a:schemeClr val="bg1"/>
          </a:solidFill>
          <a:ln w="9525">
            <a:noFill/>
          </a:ln>
        </p:spPr>
        <p:txBody>
          <a:bodyPr>
            <a:spAutoFit/>
          </a:bodyPr>
          <a:p>
            <a:pPr marL="457200" indent="-457200"/>
            <a:r>
              <a:rPr lang="en-US" altLang="zh-CN" sz="2800" b="1" dirty="0">
                <a:solidFill>
                  <a:srgbClr val="0000CC"/>
                </a:solidFill>
                <a:latin typeface="Arial" panose="020B0604020202020204" pitchFamily="34" charset="0"/>
              </a:rPr>
              <a:t>2. </a:t>
            </a:r>
            <a:r>
              <a:rPr lang="zh-CN" altLang="en-US" sz="2800" b="1" dirty="0">
                <a:solidFill>
                  <a:srgbClr val="0000CC"/>
                </a:solidFill>
                <a:latin typeface="Arial" panose="020B0604020202020204" pitchFamily="34" charset="0"/>
              </a:rPr>
              <a:t>有参函数的一般形式 </a:t>
            </a:r>
            <a:endParaRPr lang="zh-CN" altLang="en-US" sz="2800" b="1" dirty="0">
              <a:solidFill>
                <a:srgbClr val="0000CC"/>
              </a:solidFill>
              <a:latin typeface="Arial" panose="020B0604020202020204" pitchFamily="34" charset="0"/>
            </a:endParaRPr>
          </a:p>
          <a:p>
            <a:pPr marL="457200" indent="-457200"/>
            <a:endParaRPr lang="zh-CN" altLang="en-US" sz="2400" b="1" dirty="0">
              <a:latin typeface="Arial" panose="020B0604020202020204" pitchFamily="34" charset="0"/>
            </a:endParaRPr>
          </a:p>
          <a:p>
            <a:pPr marL="457200" indent="-457200"/>
            <a:r>
              <a:rPr lang="zh-CN" altLang="en-US" sz="2400" b="1" dirty="0">
                <a:latin typeface="Arial" panose="020B0604020202020204" pitchFamily="34" charset="0"/>
              </a:rPr>
              <a:t>类型说明符 函数名</a:t>
            </a:r>
            <a:r>
              <a:rPr lang="en-US" altLang="zh-CN" sz="2400" b="1" dirty="0">
                <a:latin typeface="Arial" panose="020B0604020202020204" pitchFamily="34" charset="0"/>
              </a:rPr>
              <a:t>( </a:t>
            </a:r>
            <a:r>
              <a:rPr lang="zh-CN" altLang="en-US" sz="2400" b="1" dirty="0">
                <a:solidFill>
                  <a:srgbClr val="0000CC"/>
                </a:solidFill>
                <a:latin typeface="Arial" panose="020B0604020202020204" pitchFamily="34" charset="0"/>
              </a:rPr>
              <a:t>形式参数表</a:t>
            </a:r>
            <a:r>
              <a:rPr lang="zh-CN" altLang="en-US" sz="2400" b="1" dirty="0">
                <a:latin typeface="Arial" panose="020B0604020202020204" pitchFamily="34" charset="0"/>
              </a:rPr>
              <a:t> </a:t>
            </a:r>
            <a:r>
              <a:rPr lang="en-US" altLang="zh-CN" sz="2400" b="1" dirty="0">
                <a:latin typeface="Arial" panose="020B0604020202020204" pitchFamily="34" charset="0"/>
              </a:rPr>
              <a:t>) </a:t>
            </a:r>
            <a:endParaRPr lang="en-US" altLang="zh-CN" sz="2400" b="1" dirty="0">
              <a:latin typeface="Arial" panose="020B0604020202020204" pitchFamily="34" charset="0"/>
            </a:endParaRPr>
          </a:p>
          <a:p>
            <a:pPr marL="457200" indent="-457200"/>
            <a:r>
              <a:rPr lang="en-US" altLang="zh-CN" sz="2400" b="1" dirty="0">
                <a:latin typeface="Arial" panose="020B0604020202020204" pitchFamily="34" charset="0"/>
              </a:rPr>
              <a:t>{ </a:t>
            </a:r>
            <a:endParaRPr lang="en-US" altLang="zh-CN" sz="2400" b="1" dirty="0">
              <a:latin typeface="Arial" panose="020B0604020202020204" pitchFamily="34" charset="0"/>
            </a:endParaRPr>
          </a:p>
          <a:p>
            <a:pPr marL="914400" lvl="1" indent="-457200"/>
            <a:r>
              <a:rPr lang="zh-CN" altLang="en-US" sz="2400" b="1" dirty="0">
                <a:latin typeface="Arial" panose="020B0604020202020204" pitchFamily="34" charset="0"/>
              </a:rPr>
              <a:t>声明部分 </a:t>
            </a:r>
            <a:endParaRPr lang="zh-CN" altLang="en-US" sz="2400" b="1" dirty="0">
              <a:latin typeface="Arial" panose="020B0604020202020204" pitchFamily="34" charset="0"/>
            </a:endParaRPr>
          </a:p>
          <a:p>
            <a:pPr marL="914400" lvl="1" indent="-457200"/>
            <a:r>
              <a:rPr lang="zh-CN" altLang="en-US" sz="2400" b="1" dirty="0">
                <a:latin typeface="Arial" panose="020B0604020202020204" pitchFamily="34" charset="0"/>
              </a:rPr>
              <a:t>执行语句部分 </a:t>
            </a:r>
            <a:endParaRPr lang="zh-CN" altLang="en-US" sz="2400" b="1" dirty="0">
              <a:latin typeface="Arial" panose="020B0604020202020204" pitchFamily="34" charset="0"/>
            </a:endParaRPr>
          </a:p>
          <a:p>
            <a:pPr marL="457200" indent="-457200"/>
            <a:r>
              <a:rPr lang="en-US" altLang="zh-CN" sz="2400" b="1" dirty="0">
                <a:latin typeface="Arial" panose="020B0604020202020204" pitchFamily="34" charset="0"/>
              </a:rPr>
              <a:t>}</a:t>
            </a:r>
            <a:endParaRPr lang="en-US" altLang="zh-CN" sz="2400" b="1" dirty="0">
              <a:latin typeface="Arial" panose="020B0604020202020204" pitchFamily="34" charset="0"/>
            </a:endParaRPr>
          </a:p>
          <a:p>
            <a:pPr marL="457200" indent="-457200"/>
            <a:r>
              <a:rPr lang="zh-CN" altLang="en-US" sz="2400" b="1" dirty="0">
                <a:solidFill>
                  <a:srgbClr val="0000CC"/>
                </a:solidFill>
                <a:latin typeface="Times New Roman" panose="02020603050405020304" pitchFamily="18" charset="0"/>
              </a:rPr>
              <a:t>形式参数表</a:t>
            </a:r>
            <a:r>
              <a:rPr lang="zh-CN" altLang="en-US" sz="2400" b="1" dirty="0">
                <a:latin typeface="Times New Roman" panose="02020603050405020304" pitchFamily="18" charset="0"/>
              </a:rPr>
              <a:t>：类型</a:t>
            </a:r>
            <a:r>
              <a:rPr lang="en-US" altLang="zh-CN" sz="2400" b="1" dirty="0">
                <a:latin typeface="Times New Roman" panose="02020603050405020304" pitchFamily="18" charset="0"/>
              </a:rPr>
              <a:t>1 </a:t>
            </a:r>
            <a:r>
              <a:rPr lang="zh-CN" altLang="en-US" sz="2400" b="1" dirty="0">
                <a:latin typeface="Times New Roman" panose="02020603050405020304" pitchFamily="18" charset="0"/>
              </a:rPr>
              <a:t>形参变量</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类型</a:t>
            </a:r>
            <a:r>
              <a:rPr lang="en-US" altLang="zh-CN" sz="2400" b="1" dirty="0">
                <a:latin typeface="Times New Roman" panose="02020603050405020304" pitchFamily="18" charset="0"/>
              </a:rPr>
              <a:t>n </a:t>
            </a:r>
            <a:r>
              <a:rPr lang="zh-CN" altLang="en-US" sz="2400" b="1" dirty="0">
                <a:latin typeface="Times New Roman" panose="02020603050405020304" pitchFamily="18" charset="0"/>
              </a:rPr>
              <a:t>形参变量</a:t>
            </a:r>
            <a:r>
              <a:rPr lang="en-US" altLang="zh-CN" sz="2400" b="1" dirty="0">
                <a:latin typeface="Times New Roman" panose="02020603050405020304" pitchFamily="18" charset="0"/>
              </a:rPr>
              <a:t>n</a:t>
            </a:r>
            <a:endParaRPr lang="en-US" altLang="zh-CN" sz="2400" b="1" dirty="0">
              <a:latin typeface="Times New Roman" panose="02020603050405020304" pitchFamily="18" charset="0"/>
            </a:endParaRPr>
          </a:p>
        </p:txBody>
      </p:sp>
      <p:sp>
        <p:nvSpPr>
          <p:cNvPr id="26630" name="Rectangle 3"/>
          <p:cNvSpPr>
            <a:spLocks noGrp="1"/>
          </p:cNvSpPr>
          <p:nvPr>
            <p:ph type="title"/>
          </p:nvPr>
        </p:nvSpPr>
        <p:spPr/>
        <p:txBody>
          <a:bodyPr vert="horz" wrap="square" lIns="91440" tIns="45720" rIns="91440" bIns="45720" anchor="ctr" anchorCtr="0"/>
          <a:p>
            <a:pPr eaLnBrk="1" hangingPunct="1"/>
            <a:r>
              <a:rPr lang="en-US" altLang="en-US" dirty="0"/>
              <a:t>10.2.1 </a:t>
            </a:r>
            <a:r>
              <a:rPr lang="zh-CN" altLang="en-US" dirty="0">
                <a:ea typeface="宋体" panose="02010600030101010101" pitchFamily="2" charset="-122"/>
              </a:rPr>
              <a:t>函数定义</a:t>
            </a:r>
            <a:endParaRPr lang="zh-CN" altLang="en-US" dirty="0">
              <a:ea typeface="宋体" panose="02010600030101010101" pitchFamily="2" charset="-122"/>
            </a:endParaRPr>
          </a:p>
        </p:txBody>
      </p:sp>
      <p:sp>
        <p:nvSpPr>
          <p:cNvPr id="952328" name="Text Box 8"/>
          <p:cNvSpPr txBox="1"/>
          <p:nvPr/>
        </p:nvSpPr>
        <p:spPr>
          <a:xfrm>
            <a:off x="1116013" y="4200525"/>
            <a:ext cx="4319587" cy="2109788"/>
          </a:xfrm>
          <a:prstGeom prst="rect">
            <a:avLst/>
          </a:prstGeom>
          <a:noFill/>
          <a:ln w="9525" cap="flat" cmpd="sng">
            <a:solidFill>
              <a:srgbClr val="0000FF"/>
            </a:solidFill>
            <a:prstDash val="solid"/>
            <a:miter/>
            <a:headEnd type="none" w="med" len="med"/>
            <a:tailEnd type="none" w="med" len="med"/>
          </a:ln>
        </p:spPr>
        <p:txBody>
          <a:bodyPr>
            <a:spAutoFit/>
          </a:bodyPr>
          <a:p>
            <a:pPr eaLnBrk="1" hangingPunct="1">
              <a:spcBef>
                <a:spcPct val="50000"/>
              </a:spcBef>
            </a:pPr>
            <a:r>
              <a:rPr lang="en-US" altLang="zh-CN" sz="2400" b="1" dirty="0">
                <a:latin typeface="Times New Roman" panose="02020603050405020304" pitchFamily="18" charset="0"/>
              </a:rPr>
              <a:t>int max ( int a, int b, int c )</a:t>
            </a:r>
            <a:endParaRPr lang="en-US" altLang="zh-CN" sz="2400" b="1" dirty="0">
              <a:latin typeface="Times New Roman" panose="02020603050405020304" pitchFamily="18" charset="0"/>
            </a:endParaRPr>
          </a:p>
          <a:p>
            <a:pPr eaLnBrk="1" hangingPunct="1">
              <a:spcBef>
                <a:spcPct val="50000"/>
              </a:spcBef>
            </a:pPr>
            <a:r>
              <a:rPr lang="en-US" altLang="zh-CN" sz="2400" b="1" dirty="0">
                <a:latin typeface="Times New Roman" panose="02020603050405020304" pitchFamily="18" charset="0"/>
              </a:rPr>
              <a:t>{  int result = (a&gt;b)?a:b;</a:t>
            </a:r>
            <a:endParaRPr lang="en-US" altLang="zh-CN" sz="2400" b="1" dirty="0">
              <a:latin typeface="Times New Roman" panose="02020603050405020304" pitchFamily="18" charset="0"/>
            </a:endParaRPr>
          </a:p>
          <a:p>
            <a:pPr eaLnBrk="1" hangingPunct="1">
              <a:spcBef>
                <a:spcPct val="50000"/>
              </a:spcBef>
            </a:pPr>
            <a:r>
              <a:rPr lang="en-US" altLang="zh-CN" sz="2400" b="1" dirty="0">
                <a:latin typeface="Times New Roman" panose="02020603050405020304" pitchFamily="18" charset="0"/>
              </a:rPr>
              <a:t>    if(result</a:t>
            </a:r>
            <a:r>
              <a:rPr lang="en-US" altLang="zh-CN" sz="2400" dirty="0">
                <a:latin typeface="Times New Roman" panose="02020603050405020304" pitchFamily="18" charset="0"/>
              </a:rPr>
              <a:t> </a:t>
            </a:r>
            <a:r>
              <a:rPr lang="en-US" altLang="zh-CN" sz="2400" b="1" dirty="0">
                <a:latin typeface="Times New Roman" panose="02020603050405020304" pitchFamily="18" charset="0"/>
              </a:rPr>
              <a:t>&lt; c) result = c;</a:t>
            </a:r>
            <a:endParaRPr lang="en-US" altLang="zh-CN" sz="2400" b="1" dirty="0">
              <a:latin typeface="Times New Roman" panose="02020603050405020304" pitchFamily="18" charset="0"/>
            </a:endParaRPr>
          </a:p>
          <a:p>
            <a:pPr eaLnBrk="1" hangingPunct="1">
              <a:spcBef>
                <a:spcPct val="50000"/>
              </a:spcBef>
            </a:pPr>
            <a:r>
              <a:rPr lang="en-US" altLang="zh-CN" sz="2400" b="1" dirty="0">
                <a:latin typeface="Times New Roman" panose="02020603050405020304" pitchFamily="18" charset="0"/>
              </a:rPr>
              <a:t>    return result; }</a:t>
            </a:r>
            <a:endParaRPr lang="en-US" altLang="zh-CN" sz="2400" b="1" dirty="0">
              <a:latin typeface="Times New Roman" panose="02020603050405020304" pitchFamily="18" charset="0"/>
            </a:endParaRPr>
          </a:p>
        </p:txBody>
      </p:sp>
      <p:sp>
        <p:nvSpPr>
          <p:cNvPr id="26632" name="Line 10"/>
          <p:cNvSpPr/>
          <p:nvPr/>
        </p:nvSpPr>
        <p:spPr>
          <a:xfrm>
            <a:off x="4067175" y="2205038"/>
            <a:ext cx="0" cy="1439862"/>
          </a:xfrm>
          <a:prstGeom prst="line">
            <a:avLst/>
          </a:prstGeom>
          <a:ln w="76200" cap="flat" cmpd="sng">
            <a:solidFill>
              <a:srgbClr val="FF0000"/>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28"/>
                                        </p:tgtEl>
                                        <p:attrNameLst>
                                          <p:attrName>style.visibility</p:attrName>
                                        </p:attrNameLst>
                                      </p:cBhvr>
                                      <p:to>
                                        <p:strVal val="visible"/>
                                      </p:to>
                                    </p:set>
                                    <p:animEffect transition="in" filter="blinds(horizontal)">
                                      <p:cBhvr>
                                        <p:cTn id="7" dur="500"/>
                                        <p:tgtEl>
                                          <p:spTgt spid="952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27651"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27652"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27653" name="Rectangle 2"/>
          <p:cNvSpPr>
            <a:spLocks noGrp="1"/>
          </p:cNvSpPr>
          <p:nvPr>
            <p:ph type="title"/>
          </p:nvPr>
        </p:nvSpPr>
        <p:spPr/>
        <p:txBody>
          <a:bodyPr vert="horz" wrap="square" lIns="91440" tIns="45720" rIns="91440" bIns="45720" anchor="ctr" anchorCtr="0"/>
          <a:p>
            <a:pPr eaLnBrk="1" hangingPunct="1"/>
            <a:r>
              <a:rPr lang="en-US" altLang="en-US" dirty="0"/>
              <a:t>10.2.1 </a:t>
            </a:r>
            <a:r>
              <a:rPr lang="zh-CN" altLang="en-US" dirty="0">
                <a:ea typeface="宋体" panose="02010600030101010101" pitchFamily="2" charset="-122"/>
              </a:rPr>
              <a:t>函数定义</a:t>
            </a:r>
            <a:endParaRPr lang="zh-CN" altLang="en-US" dirty="0">
              <a:ea typeface="宋体" panose="02010600030101010101" pitchFamily="2" charset="-122"/>
            </a:endParaRPr>
          </a:p>
        </p:txBody>
      </p:sp>
      <p:sp>
        <p:nvSpPr>
          <p:cNvPr id="27654" name="Rectangle 3"/>
          <p:cNvSpPr>
            <a:spLocks noGrp="1"/>
          </p:cNvSpPr>
          <p:nvPr>
            <p:ph idx="1"/>
          </p:nvPr>
        </p:nvSpPr>
        <p:spPr>
          <a:xfrm>
            <a:off x="914400" y="2060575"/>
            <a:ext cx="8229600" cy="4525963"/>
          </a:xfrm>
        </p:spPr>
        <p:txBody>
          <a:bodyPr vert="horz" wrap="square" lIns="91440" tIns="45720" rIns="91440" bIns="45720" anchor="t" anchorCtr="0"/>
          <a:p>
            <a:pPr eaLnBrk="1" hangingPunct="1">
              <a:lnSpc>
                <a:spcPct val="105000"/>
              </a:lnSpc>
              <a:buNone/>
            </a:pPr>
            <a:r>
              <a:rPr lang="fr-FR" altLang="zh-CN" sz="2400" dirty="0">
                <a:solidFill>
                  <a:srgbClr val="339933"/>
                </a:solidFill>
                <a:ea typeface="宋体" panose="02010600030101010101" pitchFamily="2" charset="-122"/>
              </a:rPr>
              <a:t>/* </a:t>
            </a:r>
            <a:r>
              <a:rPr lang="zh-CN" altLang="fr-FR" sz="2400" dirty="0">
                <a:solidFill>
                  <a:srgbClr val="339933"/>
                </a:solidFill>
                <a:ea typeface="宋体" panose="02010600030101010101" pitchFamily="2" charset="-122"/>
              </a:rPr>
              <a:t>函数功能：实现</a:t>
            </a:r>
            <a:r>
              <a:rPr lang="fr-FR" altLang="zh-CN" sz="2400" dirty="0">
                <a:solidFill>
                  <a:srgbClr val="339933"/>
                </a:solidFill>
                <a:ea typeface="宋体" panose="02010600030101010101" pitchFamily="2" charset="-122"/>
              </a:rPr>
              <a:t>××××</a:t>
            </a:r>
            <a:r>
              <a:rPr lang="zh-CN" altLang="fr-FR" sz="2400" dirty="0">
                <a:solidFill>
                  <a:srgbClr val="339933"/>
                </a:solidFill>
                <a:ea typeface="宋体" panose="02010600030101010101" pitchFamily="2" charset="-122"/>
              </a:rPr>
              <a:t>功能</a:t>
            </a:r>
            <a:endParaRPr lang="zh-CN" altLang="fr-FR" sz="2400" dirty="0">
              <a:solidFill>
                <a:srgbClr val="339933"/>
              </a:solidFill>
              <a:ea typeface="宋体" panose="02010600030101010101" pitchFamily="2" charset="-122"/>
            </a:endParaRPr>
          </a:p>
          <a:p>
            <a:pPr eaLnBrk="1" hangingPunct="1">
              <a:lnSpc>
                <a:spcPct val="105000"/>
              </a:lnSpc>
              <a:buNone/>
            </a:pPr>
            <a:r>
              <a:rPr lang="zh-CN" altLang="fr-FR" sz="2400" dirty="0">
                <a:solidFill>
                  <a:srgbClr val="339933"/>
                </a:solidFill>
                <a:ea typeface="宋体" panose="02010600030101010101" pitchFamily="2" charset="-122"/>
              </a:rPr>
              <a:t>   函数参数：参数</a:t>
            </a:r>
            <a:r>
              <a:rPr lang="fr-FR" altLang="zh-CN" sz="2400" dirty="0">
                <a:solidFill>
                  <a:srgbClr val="339933"/>
                </a:solidFill>
                <a:ea typeface="宋体" panose="02010600030101010101" pitchFamily="2" charset="-122"/>
              </a:rPr>
              <a:t>1</a:t>
            </a:r>
            <a:r>
              <a:rPr lang="zh-CN" altLang="fr-FR" sz="2400" dirty="0">
                <a:solidFill>
                  <a:srgbClr val="339933"/>
                </a:solidFill>
                <a:ea typeface="宋体" panose="02010600030101010101" pitchFamily="2" charset="-122"/>
              </a:rPr>
              <a:t>，表示</a:t>
            </a:r>
            <a:r>
              <a:rPr lang="fr-FR" altLang="zh-CN" sz="2400" dirty="0">
                <a:solidFill>
                  <a:srgbClr val="339933"/>
                </a:solidFill>
                <a:ea typeface="宋体" panose="02010600030101010101" pitchFamily="2" charset="-122"/>
              </a:rPr>
              <a:t>×××××</a:t>
            </a:r>
            <a:endParaRPr lang="fr-FR" altLang="zh-CN" sz="2400" dirty="0">
              <a:solidFill>
                <a:srgbClr val="339933"/>
              </a:solidFill>
              <a:ea typeface="宋体" panose="02010600030101010101" pitchFamily="2" charset="-122"/>
            </a:endParaRPr>
          </a:p>
          <a:p>
            <a:pPr eaLnBrk="1" hangingPunct="1">
              <a:lnSpc>
                <a:spcPct val="105000"/>
              </a:lnSpc>
              <a:buNone/>
            </a:pPr>
            <a:r>
              <a:rPr lang="fr-FR" altLang="zh-CN" sz="2400" dirty="0">
                <a:solidFill>
                  <a:srgbClr val="339933"/>
                </a:solidFill>
                <a:ea typeface="宋体" panose="02010600030101010101" pitchFamily="2" charset="-122"/>
              </a:rPr>
              <a:t>                    </a:t>
            </a:r>
            <a:r>
              <a:rPr lang="zh-CN" altLang="fr-FR" sz="2400" dirty="0">
                <a:solidFill>
                  <a:srgbClr val="339933"/>
                </a:solidFill>
                <a:ea typeface="宋体" panose="02010600030101010101" pitchFamily="2" charset="-122"/>
              </a:rPr>
              <a:t>参数</a:t>
            </a:r>
            <a:r>
              <a:rPr lang="fr-FR" altLang="zh-CN" sz="2400" dirty="0">
                <a:solidFill>
                  <a:srgbClr val="339933"/>
                </a:solidFill>
                <a:ea typeface="宋体" panose="02010600030101010101" pitchFamily="2" charset="-122"/>
              </a:rPr>
              <a:t>2</a:t>
            </a:r>
            <a:r>
              <a:rPr lang="zh-CN" altLang="fr-FR" sz="2400" dirty="0">
                <a:solidFill>
                  <a:srgbClr val="339933"/>
                </a:solidFill>
                <a:ea typeface="宋体" panose="02010600030101010101" pitchFamily="2" charset="-122"/>
              </a:rPr>
              <a:t>，表示</a:t>
            </a:r>
            <a:r>
              <a:rPr lang="fr-FR" altLang="zh-CN" sz="2400" dirty="0">
                <a:solidFill>
                  <a:srgbClr val="339933"/>
                </a:solidFill>
                <a:ea typeface="宋体" panose="02010600030101010101" pitchFamily="2" charset="-122"/>
              </a:rPr>
              <a:t>×××××</a:t>
            </a:r>
            <a:endParaRPr lang="fr-FR" altLang="zh-CN" sz="2400" dirty="0">
              <a:solidFill>
                <a:srgbClr val="339933"/>
              </a:solidFill>
              <a:ea typeface="宋体" panose="02010600030101010101" pitchFamily="2" charset="-122"/>
            </a:endParaRPr>
          </a:p>
          <a:p>
            <a:pPr eaLnBrk="1" hangingPunct="1">
              <a:lnSpc>
                <a:spcPct val="105000"/>
              </a:lnSpc>
              <a:buNone/>
            </a:pPr>
            <a:r>
              <a:rPr lang="fr-FR" altLang="zh-CN" sz="2400" dirty="0">
                <a:solidFill>
                  <a:srgbClr val="339933"/>
                </a:solidFill>
                <a:ea typeface="宋体" panose="02010600030101010101" pitchFamily="2" charset="-122"/>
              </a:rPr>
              <a:t>   </a:t>
            </a:r>
            <a:r>
              <a:rPr lang="zh-CN" altLang="fr-FR" sz="2400" dirty="0">
                <a:solidFill>
                  <a:srgbClr val="339933"/>
                </a:solidFill>
                <a:ea typeface="宋体" panose="02010600030101010101" pitchFamily="2" charset="-122"/>
              </a:rPr>
              <a:t>函数返回值： </a:t>
            </a:r>
            <a:r>
              <a:rPr lang="fr-FR" altLang="zh-CN" sz="2400" dirty="0">
                <a:solidFill>
                  <a:srgbClr val="339933"/>
                </a:solidFill>
                <a:ea typeface="宋体" panose="02010600030101010101" pitchFamily="2" charset="-122"/>
              </a:rPr>
              <a:t>×××××</a:t>
            </a:r>
            <a:endParaRPr lang="fr-FR" altLang="zh-CN" sz="2400" dirty="0">
              <a:solidFill>
                <a:srgbClr val="339933"/>
              </a:solidFill>
              <a:ea typeface="宋体" panose="02010600030101010101" pitchFamily="2" charset="-122"/>
            </a:endParaRPr>
          </a:p>
          <a:p>
            <a:pPr eaLnBrk="1" hangingPunct="1">
              <a:lnSpc>
                <a:spcPct val="105000"/>
              </a:lnSpc>
              <a:buNone/>
            </a:pPr>
            <a:r>
              <a:rPr lang="zh-CN" altLang="fr-FR" sz="2400" dirty="0">
                <a:solidFill>
                  <a:srgbClr val="008000"/>
                </a:solidFill>
                <a:ea typeface="宋体" panose="02010600030101010101" pitchFamily="2" charset="-122"/>
              </a:rPr>
              <a:t> *</a:t>
            </a:r>
            <a:r>
              <a:rPr lang="fr-FR" altLang="zh-CN" sz="2400" dirty="0">
                <a:solidFill>
                  <a:srgbClr val="008000"/>
                </a:solidFill>
                <a:ea typeface="宋体" panose="02010600030101010101" pitchFamily="2" charset="-122"/>
              </a:rPr>
              <a:t>/</a:t>
            </a:r>
            <a:endParaRPr lang="fr-FR" altLang="zh-CN" sz="2400" dirty="0">
              <a:solidFill>
                <a:srgbClr val="008000"/>
              </a:solidFill>
              <a:ea typeface="宋体" panose="02010600030101010101" pitchFamily="2" charset="-122"/>
            </a:endParaRPr>
          </a:p>
          <a:p>
            <a:pPr eaLnBrk="1" hangingPunct="1">
              <a:lnSpc>
                <a:spcPct val="105000"/>
              </a:lnSpc>
              <a:buNone/>
            </a:pPr>
            <a:r>
              <a:rPr lang="zh-CN" altLang="en-US" sz="2400" dirty="0">
                <a:latin typeface="Courier New" panose="02070309020205020404" pitchFamily="49" charset="0"/>
                <a:ea typeface="宋体" panose="02010600030101010101" pitchFamily="2" charset="-122"/>
              </a:rPr>
              <a:t>返回值类型</a:t>
            </a:r>
            <a:r>
              <a:rPr lang="zh-CN" altLang="en-US" sz="2400" dirty="0">
                <a:solidFill>
                  <a:srgbClr val="000000"/>
                </a:solidFill>
                <a:latin typeface="Courier New" panose="02070309020205020404" pitchFamily="49" charset="0"/>
                <a:ea typeface="宋体" panose="02010600030101010101" pitchFamily="2" charset="-122"/>
              </a:rPr>
              <a:t> 函数名</a:t>
            </a:r>
            <a:r>
              <a:rPr lang="en-US" altLang="zh-CN" sz="2400" dirty="0">
                <a:solidFill>
                  <a:srgbClr val="000000"/>
                </a:solidFill>
                <a:latin typeface="Courier New" panose="02070309020205020404" pitchFamily="49" charset="0"/>
                <a:ea typeface="宋体" panose="02010600030101010101" pitchFamily="2" charset="-122"/>
              </a:rPr>
              <a:t>(</a:t>
            </a:r>
            <a:r>
              <a:rPr lang="zh-CN" altLang="en-US" sz="2400" dirty="0">
                <a:solidFill>
                  <a:srgbClr val="000000"/>
                </a:solidFill>
                <a:latin typeface="Courier New" panose="02070309020205020404" pitchFamily="49" charset="0"/>
                <a:ea typeface="宋体" panose="02010600030101010101" pitchFamily="2" charset="-122"/>
              </a:rPr>
              <a:t>参数表</a:t>
            </a:r>
            <a:r>
              <a:rPr lang="en-US" altLang="zh-CN" sz="2400" dirty="0">
                <a:solidFill>
                  <a:srgbClr val="000000"/>
                </a:solidFill>
                <a:latin typeface="Courier New" panose="02070309020205020404" pitchFamily="49" charset="0"/>
                <a:ea typeface="宋体" panose="02010600030101010101" pitchFamily="2" charset="-122"/>
              </a:rPr>
              <a:t>)</a:t>
            </a:r>
            <a:endParaRPr lang="en-US" altLang="zh-CN" sz="2400" dirty="0">
              <a:solidFill>
                <a:srgbClr val="000000"/>
              </a:solidFill>
              <a:latin typeface="Courier New" panose="02070309020205020404" pitchFamily="49" charset="0"/>
              <a:ea typeface="宋体" panose="02010600030101010101" pitchFamily="2" charset="-122"/>
            </a:endParaRPr>
          </a:p>
          <a:p>
            <a:pPr eaLnBrk="1" hangingPunct="1">
              <a:lnSpc>
                <a:spcPct val="105000"/>
              </a:lnSpc>
              <a:buNone/>
            </a:pPr>
            <a:r>
              <a:rPr lang="en-US" altLang="zh-CN" sz="2400" dirty="0">
                <a:solidFill>
                  <a:srgbClr val="000000"/>
                </a:solidFill>
                <a:latin typeface="Courier New" panose="02070309020205020404" pitchFamily="49" charset="0"/>
                <a:ea typeface="宋体" panose="02010600030101010101" pitchFamily="2" charset="-122"/>
              </a:rPr>
              <a:t>{</a:t>
            </a:r>
            <a:br>
              <a:rPr lang="en-US" altLang="zh-CN" sz="2400" dirty="0">
                <a:solidFill>
                  <a:srgbClr val="000000"/>
                </a:solidFill>
                <a:latin typeface="Courier New" panose="02070309020205020404" pitchFamily="49" charset="0"/>
                <a:ea typeface="宋体" panose="02010600030101010101" pitchFamily="2" charset="-122"/>
              </a:rPr>
            </a:br>
            <a:r>
              <a:rPr lang="en-US" altLang="zh-CN" sz="2400" dirty="0">
                <a:solidFill>
                  <a:srgbClr val="000000"/>
                </a:solidFill>
                <a:latin typeface="Courier New" panose="02070309020205020404" pitchFamily="49" charset="0"/>
                <a:ea typeface="宋体" panose="02010600030101010101" pitchFamily="2" charset="-122"/>
              </a:rPr>
              <a:t>	</a:t>
            </a:r>
            <a:r>
              <a:rPr lang="zh-CN" altLang="en-US" sz="2400" dirty="0">
                <a:solidFill>
                  <a:srgbClr val="000000"/>
                </a:solidFill>
                <a:latin typeface="Courier New" panose="02070309020205020404" pitchFamily="49" charset="0"/>
                <a:ea typeface="宋体" panose="02010600030101010101" pitchFamily="2" charset="-122"/>
              </a:rPr>
              <a:t>函数体</a:t>
            </a:r>
            <a:br>
              <a:rPr lang="zh-CN" altLang="en-US" sz="2400" dirty="0">
                <a:solidFill>
                  <a:srgbClr val="000000"/>
                </a:solidFill>
                <a:latin typeface="Courier New" panose="02070309020205020404" pitchFamily="49" charset="0"/>
                <a:ea typeface="宋体" panose="02010600030101010101" pitchFamily="2" charset="-122"/>
              </a:rPr>
            </a:br>
            <a:r>
              <a:rPr lang="zh-CN" altLang="en-US" sz="2400" dirty="0">
                <a:solidFill>
                  <a:srgbClr val="000000"/>
                </a:solidFill>
                <a:latin typeface="Courier New" panose="02070309020205020404" pitchFamily="49" charset="0"/>
                <a:ea typeface="宋体" panose="02010600030101010101" pitchFamily="2" charset="-122"/>
              </a:rPr>
              <a:t>	</a:t>
            </a:r>
            <a:r>
              <a:rPr lang="en-US" altLang="zh-CN" sz="2400" dirty="0">
                <a:solidFill>
                  <a:srgbClr val="0000FF"/>
                </a:solidFill>
                <a:latin typeface="Courier New" panose="02070309020205020404" pitchFamily="49" charset="0"/>
                <a:ea typeface="宋体" panose="02010600030101010101" pitchFamily="2" charset="-122"/>
              </a:rPr>
              <a:t>return</a:t>
            </a:r>
            <a:r>
              <a:rPr lang="en-US" altLang="zh-CN" sz="2400" dirty="0">
                <a:solidFill>
                  <a:srgbClr val="000000"/>
                </a:solidFill>
                <a:latin typeface="Courier New" panose="02070309020205020404" pitchFamily="49" charset="0"/>
                <a:ea typeface="宋体" panose="02010600030101010101" pitchFamily="2" charset="-122"/>
              </a:rPr>
              <a:t> </a:t>
            </a:r>
            <a:r>
              <a:rPr lang="zh-CN" altLang="en-US" sz="2400" dirty="0">
                <a:solidFill>
                  <a:srgbClr val="000000"/>
                </a:solidFill>
                <a:latin typeface="Courier New" panose="02070309020205020404" pitchFamily="49" charset="0"/>
                <a:ea typeface="宋体" panose="02010600030101010101" pitchFamily="2" charset="-122"/>
              </a:rPr>
              <a:t>表达式</a:t>
            </a:r>
            <a:r>
              <a:rPr lang="en-US" altLang="zh-CN" sz="2400" dirty="0">
                <a:solidFill>
                  <a:srgbClr val="000000"/>
                </a:solidFill>
                <a:latin typeface="Courier New" panose="02070309020205020404" pitchFamily="49" charset="0"/>
                <a:ea typeface="宋体" panose="02010600030101010101" pitchFamily="2" charset="-122"/>
              </a:rPr>
              <a:t>;</a:t>
            </a:r>
            <a:endParaRPr lang="en-US" altLang="zh-CN" sz="2400" dirty="0">
              <a:solidFill>
                <a:srgbClr val="000000"/>
              </a:solidFill>
              <a:latin typeface="Courier New" panose="02070309020205020404" pitchFamily="49" charset="0"/>
              <a:ea typeface="宋体" panose="02010600030101010101" pitchFamily="2" charset="-122"/>
            </a:endParaRPr>
          </a:p>
          <a:p>
            <a:pPr eaLnBrk="1" hangingPunct="1">
              <a:lnSpc>
                <a:spcPct val="105000"/>
              </a:lnSpc>
              <a:buNone/>
            </a:pPr>
            <a:r>
              <a:rPr lang="en-US" altLang="zh-CN" sz="2400" dirty="0">
                <a:solidFill>
                  <a:srgbClr val="000000"/>
                </a:solidFill>
                <a:latin typeface="Courier New" panose="02070309020205020404" pitchFamily="49" charset="0"/>
                <a:ea typeface="宋体" panose="02010600030101010101" pitchFamily="2" charset="-122"/>
              </a:rPr>
              <a:t>}</a:t>
            </a:r>
            <a:endParaRPr lang="en-US" altLang="zh-CN" sz="2400" dirty="0">
              <a:solidFill>
                <a:srgbClr val="000000"/>
              </a:solidFill>
              <a:latin typeface="Courier New" panose="02070309020205020404" pitchFamily="49" charset="0"/>
              <a:ea typeface="宋体" panose="02010600030101010101" pitchFamily="2" charset="-122"/>
            </a:endParaRPr>
          </a:p>
        </p:txBody>
      </p:sp>
      <p:sp>
        <p:nvSpPr>
          <p:cNvPr id="958469" name="Rectangle 5"/>
          <p:cNvSpPr>
            <a:spLocks noChangeArrowheads="1"/>
          </p:cNvSpPr>
          <p:nvPr/>
        </p:nvSpPr>
        <p:spPr bwMode="auto">
          <a:xfrm>
            <a:off x="755650" y="908050"/>
            <a:ext cx="7797800" cy="839788"/>
          </a:xfrm>
          <a:prstGeom prst="rect">
            <a:avLst/>
          </a:prstGeom>
          <a:solidFill>
            <a:schemeClr val="bg1"/>
          </a:solidFill>
          <a:ln w="9525">
            <a:noFill/>
            <a:miter lim="800000"/>
          </a:ln>
          <a:effectLst>
            <a:outerShdw dist="35921" dir="2700000" algn="ctr" rotWithShape="0">
              <a:schemeClr val="tx1"/>
            </a:outerShdw>
          </a:effectLst>
        </p:spPr>
        <p:txBody>
          <a:bodyPr lIns="92075" tIns="46037" rIns="92075" bIns="46037"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3. </a:t>
            </a:r>
            <a:r>
              <a:rPr kumimoji="0" lang="zh-CN" altLang="en-US" sz="28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编程规范：对函数</a:t>
            </a:r>
            <a:r>
              <a:rPr kumimoji="0" lang="zh-CN" altLang="en-US" sz="2800" b="1" i="0" u="sng"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接口</a:t>
            </a:r>
            <a:r>
              <a:rPr kumimoji="0" lang="zh-CN" altLang="en-US" sz="28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加以注释说明</a:t>
            </a:r>
            <a:r>
              <a:rPr kumimoji="0" lang="zh-CN" altLang="en-US" sz="80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 </a:t>
            </a:r>
            <a:endParaRPr kumimoji="0" lang="zh-CN" altLang="en-US" sz="80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27656" name="Rectangle 6"/>
          <p:cNvSpPr/>
          <p:nvPr/>
        </p:nvSpPr>
        <p:spPr>
          <a:xfrm>
            <a:off x="6227763" y="5086350"/>
            <a:ext cx="1223962" cy="792163"/>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800" b="1" dirty="0">
                <a:latin typeface="Times New Roman" panose="02020603050405020304" pitchFamily="18" charset="0"/>
              </a:rPr>
              <a:t>funcion</a:t>
            </a:r>
            <a:endParaRPr lang="en-US" altLang="zh-CN" sz="2800" b="1" dirty="0">
              <a:latin typeface="Times New Roman" panose="02020603050405020304" pitchFamily="18" charset="0"/>
            </a:endParaRPr>
          </a:p>
        </p:txBody>
      </p:sp>
      <p:sp>
        <p:nvSpPr>
          <p:cNvPr id="27657" name="Line 7"/>
          <p:cNvSpPr/>
          <p:nvPr/>
        </p:nvSpPr>
        <p:spPr>
          <a:xfrm>
            <a:off x="5003800" y="5662613"/>
            <a:ext cx="1150938" cy="0"/>
          </a:xfrm>
          <a:prstGeom prst="line">
            <a:avLst/>
          </a:prstGeom>
          <a:ln w="9525" cap="flat" cmpd="sng">
            <a:solidFill>
              <a:schemeClr val="tx1"/>
            </a:solidFill>
            <a:prstDash val="solid"/>
            <a:headEnd type="none" w="med" len="med"/>
            <a:tailEnd type="triangle" w="med" len="med"/>
          </a:ln>
        </p:spPr>
      </p:sp>
      <p:sp>
        <p:nvSpPr>
          <p:cNvPr id="27658" name="Text Box 8"/>
          <p:cNvSpPr txBox="1"/>
          <p:nvPr/>
        </p:nvSpPr>
        <p:spPr>
          <a:xfrm>
            <a:off x="5003800" y="5159375"/>
            <a:ext cx="1152525" cy="457200"/>
          </a:xfrm>
          <a:prstGeom prst="rect">
            <a:avLst/>
          </a:prstGeom>
          <a:noFill/>
          <a:ln w="9525">
            <a:noFill/>
          </a:ln>
        </p:spPr>
        <p:txBody>
          <a:bodyPr>
            <a:spAutoFit/>
          </a:bodyPr>
          <a:p>
            <a:pPr algn="ctr" eaLnBrk="1" hangingPunct="1">
              <a:spcBef>
                <a:spcPct val="50000"/>
              </a:spcBef>
            </a:pPr>
            <a:r>
              <a:rPr lang="en-US" altLang="zh-CN" sz="2400" b="1" dirty="0">
                <a:latin typeface="Times New Roman" panose="02020603050405020304" pitchFamily="18" charset="0"/>
              </a:rPr>
              <a:t>input</a:t>
            </a:r>
            <a:endParaRPr lang="en-US" altLang="zh-CN" sz="2400" b="1" dirty="0">
              <a:latin typeface="Times New Roman" panose="02020603050405020304" pitchFamily="18" charset="0"/>
            </a:endParaRPr>
          </a:p>
        </p:txBody>
      </p:sp>
      <p:sp>
        <p:nvSpPr>
          <p:cNvPr id="27659" name="Text Box 9"/>
          <p:cNvSpPr txBox="1"/>
          <p:nvPr/>
        </p:nvSpPr>
        <p:spPr>
          <a:xfrm>
            <a:off x="7523163" y="5086350"/>
            <a:ext cx="1152525" cy="457200"/>
          </a:xfrm>
          <a:prstGeom prst="rect">
            <a:avLst/>
          </a:prstGeom>
          <a:noFill/>
          <a:ln w="9525">
            <a:noFill/>
          </a:ln>
        </p:spPr>
        <p:txBody>
          <a:bodyPr>
            <a:spAutoFit/>
          </a:bodyPr>
          <a:p>
            <a:pPr algn="ctr" eaLnBrk="1" hangingPunct="1">
              <a:spcBef>
                <a:spcPct val="50000"/>
              </a:spcBef>
            </a:pPr>
            <a:r>
              <a:rPr lang="en-US" altLang="zh-CN" sz="2400" b="1" dirty="0">
                <a:latin typeface="Times New Roman" panose="02020603050405020304" pitchFamily="18" charset="0"/>
              </a:rPr>
              <a:t>output</a:t>
            </a:r>
            <a:endParaRPr lang="en-US" altLang="zh-CN" sz="2400" b="1" dirty="0">
              <a:latin typeface="Times New Roman" panose="02020603050405020304" pitchFamily="18" charset="0"/>
            </a:endParaRPr>
          </a:p>
        </p:txBody>
      </p:sp>
      <p:sp>
        <p:nvSpPr>
          <p:cNvPr id="27660" name="Line 10"/>
          <p:cNvSpPr/>
          <p:nvPr/>
        </p:nvSpPr>
        <p:spPr>
          <a:xfrm>
            <a:off x="7451725" y="5662613"/>
            <a:ext cx="1368425" cy="0"/>
          </a:xfrm>
          <a:prstGeom prst="line">
            <a:avLst/>
          </a:prstGeom>
          <a:ln w="9525" cap="flat" cmpd="sng">
            <a:solidFill>
              <a:schemeClr val="tx1"/>
            </a:solidFill>
            <a:prstDash val="solid"/>
            <a:headEnd type="none" w="med" len="med"/>
            <a:tailEnd type="triangle" w="med" len="med"/>
          </a:ln>
        </p:spPr>
      </p:sp>
      <p:sp>
        <p:nvSpPr>
          <p:cNvPr id="958475" name="AutoShape 11"/>
          <p:cNvSpPr/>
          <p:nvPr/>
        </p:nvSpPr>
        <p:spPr>
          <a:xfrm>
            <a:off x="6300788" y="3357563"/>
            <a:ext cx="2808287" cy="1368425"/>
          </a:xfrm>
          <a:prstGeom prst="wedgeRoundRectCallout">
            <a:avLst>
              <a:gd name="adj1" fmla="val -44403"/>
              <a:gd name="adj2" fmla="val 75176"/>
              <a:gd name="adj3" fmla="val 16667"/>
            </a:avLst>
          </a:prstGeom>
          <a:solidFill>
            <a:srgbClr val="CCFFCC"/>
          </a:solidFill>
          <a:ln w="9525" cap="flat" cmpd="sng">
            <a:solidFill>
              <a:srgbClr val="339966"/>
            </a:solidFill>
            <a:prstDash val="solid"/>
            <a:miter/>
            <a:headEnd type="none" w="med" len="med"/>
            <a:tailEnd type="none" w="med" len="med"/>
          </a:ln>
        </p:spPr>
        <p:txBody>
          <a:bodyPr anchor="ctr" anchorCtr="0"/>
          <a:p>
            <a:pPr eaLnBrk="1" hangingPunct="1"/>
            <a:r>
              <a:rPr lang="zh-CN" altLang="en-US" sz="2000" b="1" dirty="0">
                <a:latin typeface="Times New Roman" panose="02020603050405020304" pitchFamily="18" charset="0"/>
              </a:rPr>
              <a:t>函数是一个“</a:t>
            </a:r>
            <a:r>
              <a:rPr lang="zh-CN" altLang="en-US" sz="2000" b="1" dirty="0">
                <a:solidFill>
                  <a:srgbClr val="0000FF"/>
                </a:solidFill>
                <a:latin typeface="Times New Roman" panose="02020603050405020304" pitchFamily="18" charset="0"/>
              </a:rPr>
              <a:t>黑盒子</a:t>
            </a:r>
            <a:r>
              <a:rPr lang="zh-CN" altLang="en-US" sz="2000" b="1" dirty="0">
                <a:latin typeface="Times New Roman" panose="02020603050405020304" pitchFamily="18" charset="0"/>
              </a:rPr>
              <a:t>”</a:t>
            </a:r>
            <a:endParaRPr lang="zh-CN" altLang="en-US" sz="2000" b="1" dirty="0">
              <a:latin typeface="Times New Roman" panose="02020603050405020304" pitchFamily="18" charset="0"/>
            </a:endParaRPr>
          </a:p>
          <a:p>
            <a:pPr eaLnBrk="1" hangingPunct="1"/>
            <a:r>
              <a:rPr lang="zh-CN" altLang="en-US" sz="2000" b="1" dirty="0">
                <a:latin typeface="Times New Roman" panose="02020603050405020304" pitchFamily="18" charset="0"/>
              </a:rPr>
              <a:t>功能的过程性与信息隐藏</a:t>
            </a:r>
            <a:endParaRPr lang="zh-CN" altLang="en-US" sz="20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8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47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28675"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28676"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28677" name="Text Box 2"/>
          <p:cNvSpPr txBox="1"/>
          <p:nvPr/>
        </p:nvSpPr>
        <p:spPr>
          <a:xfrm>
            <a:off x="684213" y="836613"/>
            <a:ext cx="8459787" cy="3813175"/>
          </a:xfrm>
          <a:prstGeom prst="rect">
            <a:avLst/>
          </a:prstGeom>
          <a:solidFill>
            <a:schemeClr val="bg1"/>
          </a:solidFill>
          <a:ln w="9525">
            <a:noFill/>
          </a:ln>
        </p:spPr>
        <p:txBody>
          <a:bodyPr>
            <a:spAutoFit/>
          </a:bodyPr>
          <a:p>
            <a:pPr marL="457200" indent="-457200">
              <a:lnSpc>
                <a:spcPct val="130000"/>
              </a:lnSpc>
              <a:buFont typeface="Wingdings" panose="05000000000000000000" pitchFamily="2" charset="2"/>
            </a:pPr>
            <a:r>
              <a:rPr lang="en-US" altLang="zh-CN" sz="3200" b="1" dirty="0">
                <a:solidFill>
                  <a:srgbClr val="003399"/>
                </a:solidFill>
                <a:latin typeface="Arial" panose="020B0604020202020204" pitchFamily="34" charset="0"/>
              </a:rPr>
              <a:t>1.</a:t>
            </a:r>
            <a:r>
              <a:rPr lang="zh-CN" altLang="en-US" sz="3200" b="1" dirty="0">
                <a:solidFill>
                  <a:srgbClr val="003399"/>
                </a:solidFill>
                <a:latin typeface="Arial" panose="020B0604020202020204" pitchFamily="34" charset="0"/>
              </a:rPr>
              <a:t>函数的分类</a:t>
            </a:r>
            <a:r>
              <a:rPr lang="en-US" altLang="zh-CN" sz="3200" b="1" dirty="0">
                <a:solidFill>
                  <a:srgbClr val="003399"/>
                </a:solidFill>
                <a:latin typeface="Arial" panose="020B0604020202020204" pitchFamily="34" charset="0"/>
              </a:rPr>
              <a:t>-</a:t>
            </a:r>
            <a:r>
              <a:rPr lang="en-US" altLang="zh-CN" sz="2400" b="1" dirty="0">
                <a:latin typeface="Arial" panose="020B0604020202020204" pitchFamily="34" charset="0"/>
              </a:rPr>
              <a:t>  </a:t>
            </a:r>
            <a:r>
              <a:rPr lang="zh-CN" altLang="en-US" sz="2800" b="1" dirty="0">
                <a:latin typeface="Arial" panose="020B0604020202020204" pitchFamily="34" charset="0"/>
              </a:rPr>
              <a:t>主调函数和被调函数间数据传送</a:t>
            </a:r>
            <a:r>
              <a:rPr lang="zh-CN" altLang="en-GB" sz="2400" b="1" dirty="0">
                <a:latin typeface="Arial" panose="020B0604020202020204" pitchFamily="34" charset="0"/>
              </a:rPr>
              <a:t> </a:t>
            </a:r>
            <a:endParaRPr lang="zh-CN" altLang="en-US" sz="3600" b="1" dirty="0">
              <a:solidFill>
                <a:srgbClr val="003399"/>
              </a:solidFill>
              <a:latin typeface="Arial" panose="020B0604020202020204" pitchFamily="34" charset="0"/>
            </a:endParaRPr>
          </a:p>
          <a:p>
            <a:pPr marL="457200" indent="-457200">
              <a:lnSpc>
                <a:spcPct val="130000"/>
              </a:lnSpc>
              <a:buClr>
                <a:srgbClr val="0000CC"/>
              </a:buClr>
              <a:buFont typeface="Wingdings" panose="05000000000000000000" pitchFamily="2" charset="2"/>
              <a:buChar char="v"/>
            </a:pPr>
            <a:r>
              <a:rPr lang="zh-CN" altLang="en-US" sz="2800" b="1" dirty="0">
                <a:latin typeface="Arial" panose="020B0604020202020204" pitchFamily="34" charset="0"/>
              </a:rPr>
              <a:t>无参函数</a:t>
            </a:r>
            <a:r>
              <a:rPr lang="zh-CN" altLang="en-GB" sz="2800" b="1" dirty="0">
                <a:latin typeface="Arial" panose="020B0604020202020204" pitchFamily="34" charset="0"/>
              </a:rPr>
              <a:t> </a:t>
            </a:r>
            <a:endParaRPr lang="zh-CN" altLang="en-US" sz="5400" b="1" dirty="0">
              <a:latin typeface="Arial" panose="020B0604020202020204" pitchFamily="34" charset="0"/>
            </a:endParaRPr>
          </a:p>
          <a:p>
            <a:pPr marL="457200" indent="-457200">
              <a:lnSpc>
                <a:spcPct val="130000"/>
              </a:lnSpc>
            </a:pPr>
            <a:r>
              <a:rPr lang="zh-CN" altLang="en-US" sz="2400" b="1" dirty="0">
                <a:latin typeface="Arial" panose="020B0604020202020204" pitchFamily="34" charset="0"/>
              </a:rPr>
              <a:t>      函数定义、函数说明及函数调用中均不带参数</a:t>
            </a:r>
            <a:r>
              <a:rPr lang="zh-CN" altLang="en-GB" sz="2400" b="1" dirty="0">
                <a:latin typeface="Arial" panose="020B0604020202020204" pitchFamily="34" charset="0"/>
              </a:rPr>
              <a:t> </a:t>
            </a:r>
            <a:endParaRPr lang="zh-CN" altLang="en-GB" sz="3600" b="1" dirty="0">
              <a:latin typeface="Arial" panose="020B0604020202020204" pitchFamily="34" charset="0"/>
            </a:endParaRPr>
          </a:p>
          <a:p>
            <a:pPr marL="457200" indent="-457200">
              <a:lnSpc>
                <a:spcPct val="130000"/>
              </a:lnSpc>
              <a:buClr>
                <a:srgbClr val="0000CC"/>
              </a:buClr>
              <a:buFont typeface="Wingdings" panose="05000000000000000000" pitchFamily="2" charset="2"/>
              <a:buChar char="v"/>
            </a:pPr>
            <a:r>
              <a:rPr lang="zh-CN" altLang="en-US" sz="3200" b="1" dirty="0">
                <a:latin typeface="Arial" panose="020B0604020202020204" pitchFamily="34" charset="0"/>
              </a:rPr>
              <a:t>有参函数</a:t>
            </a:r>
            <a:endParaRPr lang="zh-CN" altLang="en-US" sz="3200" b="1" dirty="0">
              <a:latin typeface="Arial" panose="020B0604020202020204" pitchFamily="34" charset="0"/>
            </a:endParaRPr>
          </a:p>
          <a:p>
            <a:pPr marL="457200" indent="-457200">
              <a:lnSpc>
                <a:spcPct val="130000"/>
              </a:lnSpc>
              <a:buClr>
                <a:srgbClr val="0000CC"/>
              </a:buClr>
              <a:buChar char="•"/>
            </a:pPr>
            <a:r>
              <a:rPr lang="zh-CN" altLang="en-US" sz="2400" b="1" dirty="0">
                <a:latin typeface="Arial" panose="020B0604020202020204" pitchFamily="34" charset="0"/>
              </a:rPr>
              <a:t>形参：在函数定义及函数说明时都有参数，称形式参数。</a:t>
            </a:r>
            <a:endParaRPr lang="zh-CN" altLang="en-US" sz="2400" b="1" dirty="0">
              <a:latin typeface="Arial" panose="020B0604020202020204" pitchFamily="34" charset="0"/>
            </a:endParaRPr>
          </a:p>
          <a:p>
            <a:pPr marL="457200" indent="-457200">
              <a:lnSpc>
                <a:spcPct val="130000"/>
              </a:lnSpc>
              <a:buClr>
                <a:srgbClr val="0000CC"/>
              </a:buClr>
              <a:buChar char="•"/>
            </a:pPr>
            <a:r>
              <a:rPr lang="zh-CN" altLang="en-US" sz="2400" b="1" dirty="0">
                <a:latin typeface="Arial" panose="020B0604020202020204" pitchFamily="34" charset="0"/>
              </a:rPr>
              <a:t>实参</a:t>
            </a:r>
            <a:r>
              <a:rPr lang="en-US" altLang="zh-CN" sz="2400" b="1" dirty="0">
                <a:latin typeface="Arial" panose="020B0604020202020204" pitchFamily="34" charset="0"/>
              </a:rPr>
              <a:t>:  </a:t>
            </a:r>
            <a:r>
              <a:rPr lang="zh-CN" altLang="en-US" sz="2400" b="1" dirty="0">
                <a:latin typeface="Arial" panose="020B0604020202020204" pitchFamily="34" charset="0"/>
              </a:rPr>
              <a:t>在函数调用时也必须给出参数，称为实际参数。</a:t>
            </a:r>
            <a:endParaRPr lang="zh-CN" altLang="en-US" sz="2400" b="1" dirty="0">
              <a:latin typeface="Arial" panose="020B0604020202020204" pitchFamily="34" charset="0"/>
            </a:endParaRPr>
          </a:p>
          <a:p>
            <a:pPr marL="457200" indent="-457200">
              <a:lnSpc>
                <a:spcPct val="130000"/>
              </a:lnSpc>
              <a:buClr>
                <a:srgbClr val="0000CC"/>
              </a:buClr>
              <a:buChar char="•"/>
            </a:pPr>
            <a:r>
              <a:rPr lang="zh-CN" altLang="en-US" sz="2400" b="1" dirty="0">
                <a:latin typeface="Arial" panose="020B0604020202020204" pitchFamily="34" charset="0"/>
              </a:rPr>
              <a:t>进行函数调用时，主调函数将把实参的值传送给形参</a:t>
            </a:r>
            <a:r>
              <a:rPr lang="en-US" altLang="zh-CN" sz="2400" b="1" dirty="0">
                <a:latin typeface="Arial" panose="020B0604020202020204" pitchFamily="34" charset="0"/>
              </a:rPr>
              <a:t>.</a:t>
            </a:r>
            <a:r>
              <a:rPr lang="en-GB" altLang="zh-CN" sz="2400" b="1" dirty="0">
                <a:latin typeface="Arial" panose="020B0604020202020204" pitchFamily="34" charset="0"/>
              </a:rPr>
              <a:t> </a:t>
            </a:r>
            <a:endParaRPr lang="en-US" altLang="zh-CN" sz="2400" b="1" dirty="0">
              <a:latin typeface="Arial" panose="020B0604020202020204" pitchFamily="34" charset="0"/>
            </a:endParaRPr>
          </a:p>
        </p:txBody>
      </p:sp>
      <p:sp>
        <p:nvSpPr>
          <p:cNvPr id="28678" name="Rectangle 3"/>
          <p:cNvSpPr>
            <a:spLocks noGrp="1"/>
          </p:cNvSpPr>
          <p:nvPr>
            <p:ph type="title"/>
          </p:nvPr>
        </p:nvSpPr>
        <p:spPr/>
        <p:txBody>
          <a:bodyPr vert="horz" wrap="square" lIns="91440" tIns="45720" rIns="91440" bIns="45720" anchor="ctr" anchorCtr="0"/>
          <a:p>
            <a:pPr eaLnBrk="1" hangingPunct="1"/>
            <a:r>
              <a:rPr lang="en-US" altLang="en-US" dirty="0"/>
              <a:t>10.2.2 </a:t>
            </a:r>
            <a:r>
              <a:rPr lang="zh-CN" altLang="en-US" dirty="0">
                <a:ea typeface="宋体" panose="02010600030101010101" pitchFamily="2" charset="-122"/>
              </a:rPr>
              <a:t>函数分类</a:t>
            </a:r>
            <a:endParaRPr lang="zh-CN" altLang="en-US" dirty="0">
              <a:ea typeface="宋体" panose="02010600030101010101" pitchFamily="2" charset="-122"/>
            </a:endParaRPr>
          </a:p>
        </p:txBody>
      </p:sp>
      <p:grpSp>
        <p:nvGrpSpPr>
          <p:cNvPr id="2" name="Group 10"/>
          <p:cNvGrpSpPr/>
          <p:nvPr/>
        </p:nvGrpSpPr>
        <p:grpSpPr>
          <a:xfrm>
            <a:off x="1331913" y="4906963"/>
            <a:ext cx="4411662" cy="1422400"/>
            <a:chOff x="839" y="3091"/>
            <a:chExt cx="2779" cy="896"/>
          </a:xfrm>
        </p:grpSpPr>
        <p:sp>
          <p:nvSpPr>
            <p:cNvPr id="28680" name="Rectangle 6"/>
            <p:cNvSpPr/>
            <p:nvPr/>
          </p:nvSpPr>
          <p:spPr>
            <a:xfrm>
              <a:off x="884" y="3654"/>
              <a:ext cx="2421" cy="333"/>
            </a:xfrm>
            <a:prstGeom prst="rect">
              <a:avLst/>
            </a:prstGeom>
            <a:noFill/>
            <a:ln w="9525" cap="flat" cmpd="sng">
              <a:solidFill>
                <a:srgbClr val="FF0000"/>
              </a:solidFill>
              <a:prstDash val="solid"/>
              <a:miter/>
              <a:headEnd type="none" w="med" len="med"/>
              <a:tailEnd type="none" w="med" len="med"/>
            </a:ln>
          </p:spPr>
          <p:txBody>
            <a:bodyPr wrap="none" anchor="ctr" anchorCtr="0">
              <a:spAutoFit/>
            </a:bodyPr>
            <a:p>
              <a:pPr eaLnBrk="1" hangingPunct="1"/>
              <a:r>
                <a:rPr lang="en-US" altLang="zh-CN" sz="2800" b="1" dirty="0">
                  <a:latin typeface="Times New Roman" panose="02020603050405020304" pitchFamily="18" charset="0"/>
                </a:rPr>
                <a:t>int gcd(int iN1,int iN2)</a:t>
              </a:r>
              <a:r>
                <a:rPr lang="en-GB" altLang="zh-CN" sz="2800" b="1" dirty="0">
                  <a:latin typeface="Times New Roman" panose="02020603050405020304" pitchFamily="18" charset="0"/>
                </a:rPr>
                <a:t> ;</a:t>
              </a:r>
              <a:endParaRPr lang="en-GB" altLang="zh-CN" sz="2800" b="1" dirty="0">
                <a:latin typeface="Times New Roman" panose="02020603050405020304" pitchFamily="18" charset="0"/>
              </a:endParaRPr>
            </a:p>
          </p:txBody>
        </p:sp>
        <p:sp>
          <p:nvSpPr>
            <p:cNvPr id="28681" name="Rectangle 7"/>
            <p:cNvSpPr/>
            <p:nvPr/>
          </p:nvSpPr>
          <p:spPr>
            <a:xfrm>
              <a:off x="839" y="3091"/>
              <a:ext cx="2779" cy="333"/>
            </a:xfrm>
            <a:prstGeom prst="rect">
              <a:avLst/>
            </a:prstGeom>
            <a:noFill/>
            <a:ln w="9525" cap="flat" cmpd="sng">
              <a:solidFill>
                <a:srgbClr val="0000CC"/>
              </a:solidFill>
              <a:prstDash val="solid"/>
              <a:miter/>
              <a:headEnd type="none" w="med" len="med"/>
              <a:tailEnd type="none" w="med" len="med"/>
            </a:ln>
          </p:spPr>
          <p:txBody>
            <a:bodyPr wrap="none" anchor="ctr" anchorCtr="0">
              <a:spAutoFit/>
            </a:bodyPr>
            <a:p>
              <a:pPr eaLnBrk="1" hangingPunct="1"/>
              <a:r>
                <a:rPr lang="en-US" altLang="zh-CN" sz="2800" b="1" dirty="0">
                  <a:latin typeface="Times New Roman" panose="02020603050405020304" pitchFamily="18" charset="0"/>
                </a:rPr>
                <a:t>iGCD=gcd(iNum1,iNum2);</a:t>
              </a:r>
              <a:r>
                <a:rPr lang="en-GB" altLang="zh-CN" sz="2800" b="1" dirty="0">
                  <a:latin typeface="Times New Roman" panose="02020603050405020304" pitchFamily="18" charset="0"/>
                </a:rPr>
                <a:t> </a:t>
              </a:r>
              <a:endParaRPr lang="en-GB" altLang="zh-CN" sz="2800" b="1" dirty="0">
                <a:latin typeface="Times New Roman" panose="02020603050405020304" pitchFamily="18" charset="0"/>
              </a:endParaRPr>
            </a:p>
          </p:txBody>
        </p:sp>
        <p:sp>
          <p:nvSpPr>
            <p:cNvPr id="28682" name="AutoShape 8"/>
            <p:cNvSpPr/>
            <p:nvPr/>
          </p:nvSpPr>
          <p:spPr>
            <a:xfrm>
              <a:off x="2109" y="3385"/>
              <a:ext cx="181" cy="317"/>
            </a:xfrm>
            <a:prstGeom prst="downArrow">
              <a:avLst>
                <a:gd name="adj1" fmla="val 50000"/>
                <a:gd name="adj2" fmla="val 43784"/>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p>
              <a:endParaRPr lang="zh-CN" altLang="en-US" dirty="0">
                <a:latin typeface="Arial" panose="020B0604020202020204" pitchFamily="34" charset="0"/>
              </a:endParaRPr>
            </a:p>
          </p:txBody>
        </p:sp>
        <p:sp>
          <p:nvSpPr>
            <p:cNvPr id="28683" name="AutoShape 9"/>
            <p:cNvSpPr/>
            <p:nvPr/>
          </p:nvSpPr>
          <p:spPr>
            <a:xfrm>
              <a:off x="2789" y="3385"/>
              <a:ext cx="181" cy="317"/>
            </a:xfrm>
            <a:prstGeom prst="downArrow">
              <a:avLst>
                <a:gd name="adj1" fmla="val 50000"/>
                <a:gd name="adj2" fmla="val 43784"/>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p>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29699"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29700"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29701" name="Text Box 2"/>
          <p:cNvSpPr txBox="1"/>
          <p:nvPr/>
        </p:nvSpPr>
        <p:spPr>
          <a:xfrm>
            <a:off x="684213" y="981075"/>
            <a:ext cx="8064500" cy="3511550"/>
          </a:xfrm>
          <a:prstGeom prst="rect">
            <a:avLst/>
          </a:prstGeom>
          <a:solidFill>
            <a:schemeClr val="bg1"/>
          </a:solidFill>
          <a:ln w="9525">
            <a:noFill/>
          </a:ln>
        </p:spPr>
        <p:txBody>
          <a:bodyPr>
            <a:spAutoFit/>
          </a:bodyPr>
          <a:p>
            <a:pPr marL="457200" indent="-457200">
              <a:lnSpc>
                <a:spcPct val="110000"/>
              </a:lnSpc>
              <a:buFont typeface="Wingdings" panose="05000000000000000000" pitchFamily="2" charset="2"/>
            </a:pPr>
            <a:r>
              <a:rPr lang="en-US" altLang="zh-CN" sz="3200" b="1" dirty="0">
                <a:solidFill>
                  <a:srgbClr val="003399"/>
                </a:solidFill>
                <a:latin typeface="Arial" panose="020B0604020202020204" pitchFamily="34" charset="0"/>
              </a:rPr>
              <a:t>2.</a:t>
            </a:r>
            <a:r>
              <a:rPr lang="zh-CN" altLang="en-US" sz="3200" b="1" dirty="0">
                <a:solidFill>
                  <a:srgbClr val="003399"/>
                </a:solidFill>
                <a:latin typeface="Arial" panose="020B0604020202020204" pitchFamily="34" charset="0"/>
              </a:rPr>
              <a:t>函数的分类</a:t>
            </a:r>
            <a:r>
              <a:rPr lang="en-US" altLang="zh-CN" sz="3200" b="1" dirty="0">
                <a:solidFill>
                  <a:srgbClr val="003399"/>
                </a:solidFill>
                <a:latin typeface="Arial" panose="020B0604020202020204" pitchFamily="34" charset="0"/>
              </a:rPr>
              <a:t>-</a:t>
            </a:r>
            <a:r>
              <a:rPr lang="zh-CN" altLang="en-US" sz="2800" b="1" dirty="0">
                <a:latin typeface="Arial" panose="020B0604020202020204" pitchFamily="34" charset="0"/>
              </a:rPr>
              <a:t>从函数功能的角度</a:t>
            </a:r>
            <a:r>
              <a:rPr lang="zh-CN" altLang="en-GB" sz="2800" b="1" dirty="0">
                <a:latin typeface="Arial" panose="020B0604020202020204" pitchFamily="34" charset="0"/>
              </a:rPr>
              <a:t> </a:t>
            </a:r>
            <a:endParaRPr lang="zh-CN" altLang="en-US" sz="2800" b="1" dirty="0">
              <a:solidFill>
                <a:srgbClr val="003399"/>
              </a:solidFill>
              <a:latin typeface="Arial" panose="020B0604020202020204" pitchFamily="34" charset="0"/>
            </a:endParaRPr>
          </a:p>
          <a:p>
            <a:pPr marL="457200" indent="-457200">
              <a:lnSpc>
                <a:spcPct val="110000"/>
              </a:lnSpc>
              <a:buClr>
                <a:srgbClr val="0000CC"/>
              </a:buClr>
              <a:buFont typeface="Wingdings" panose="05000000000000000000" pitchFamily="2" charset="2"/>
              <a:buChar char="v"/>
            </a:pPr>
            <a:r>
              <a:rPr lang="zh-CN" altLang="en-US" sz="2400" b="1" dirty="0">
                <a:latin typeface="Arial" panose="020B0604020202020204" pitchFamily="34" charset="0"/>
              </a:rPr>
              <a:t> </a:t>
            </a:r>
            <a:r>
              <a:rPr lang="zh-CN" altLang="en-US" sz="2800" b="1" dirty="0">
                <a:latin typeface="Arial" panose="020B0604020202020204" pitchFamily="34" charset="0"/>
              </a:rPr>
              <a:t>有返回值函数</a:t>
            </a:r>
            <a:r>
              <a:rPr lang="zh-CN" altLang="en-US" sz="4000" b="1" dirty="0">
                <a:latin typeface="Arial" panose="020B0604020202020204" pitchFamily="34" charset="0"/>
              </a:rPr>
              <a:t> </a:t>
            </a:r>
            <a:endParaRPr lang="zh-CN" altLang="en-US" sz="4000" b="1" dirty="0">
              <a:latin typeface="Arial" panose="020B0604020202020204" pitchFamily="34" charset="0"/>
            </a:endParaRPr>
          </a:p>
          <a:p>
            <a:pPr marL="457200" indent="-457200">
              <a:lnSpc>
                <a:spcPct val="110000"/>
              </a:lnSpc>
            </a:pPr>
            <a:r>
              <a:rPr lang="zh-CN" altLang="en-US" sz="2400" b="1" dirty="0">
                <a:latin typeface="Arial" panose="020B0604020202020204" pitchFamily="34" charset="0"/>
              </a:rPr>
              <a:t>  被调用执行完后将向调用者返回一个执行结果，</a:t>
            </a:r>
            <a:endParaRPr lang="zh-CN" altLang="en-US" sz="2400" b="1" dirty="0">
              <a:latin typeface="Arial" panose="020B0604020202020204" pitchFamily="34" charset="0"/>
            </a:endParaRPr>
          </a:p>
          <a:p>
            <a:pPr marL="457200" indent="-457200">
              <a:lnSpc>
                <a:spcPct val="110000"/>
              </a:lnSpc>
            </a:pPr>
            <a:r>
              <a:rPr lang="zh-CN" altLang="en-US" sz="2400" b="1" dirty="0">
                <a:latin typeface="Arial" panose="020B0604020202020204" pitchFamily="34" charset="0"/>
              </a:rPr>
              <a:t>   称为函数返回值。</a:t>
            </a:r>
            <a:r>
              <a:rPr lang="zh-CN" altLang="en-GB" sz="2800" b="1" dirty="0">
                <a:latin typeface="Arial" panose="020B0604020202020204" pitchFamily="34" charset="0"/>
              </a:rPr>
              <a:t> </a:t>
            </a:r>
            <a:endParaRPr lang="zh-CN" altLang="en-GB" sz="2800" b="1" dirty="0">
              <a:latin typeface="Arial" panose="020B0604020202020204" pitchFamily="34" charset="0"/>
            </a:endParaRPr>
          </a:p>
          <a:p>
            <a:pPr marL="457200" indent="-457200">
              <a:lnSpc>
                <a:spcPct val="110000"/>
              </a:lnSpc>
              <a:buClr>
                <a:srgbClr val="0000CC"/>
              </a:buClr>
              <a:buFont typeface="Wingdings" panose="05000000000000000000" pitchFamily="2" charset="2"/>
              <a:buChar char="v"/>
            </a:pPr>
            <a:r>
              <a:rPr lang="zh-CN" altLang="en-US" sz="2800" b="1" dirty="0">
                <a:latin typeface="Arial" panose="020B0604020202020204" pitchFamily="34" charset="0"/>
              </a:rPr>
              <a:t>无返回值函数</a:t>
            </a:r>
            <a:endParaRPr lang="zh-CN" altLang="en-US" sz="2800" b="1" dirty="0">
              <a:latin typeface="Arial" panose="020B0604020202020204" pitchFamily="34" charset="0"/>
            </a:endParaRPr>
          </a:p>
          <a:p>
            <a:pPr marL="457200" indent="-457200">
              <a:lnSpc>
                <a:spcPct val="110000"/>
              </a:lnSpc>
            </a:pPr>
            <a:r>
              <a:rPr lang="zh-CN" altLang="en-US" sz="2800" b="1" dirty="0">
                <a:latin typeface="Arial" panose="020B0604020202020204" pitchFamily="34" charset="0"/>
              </a:rPr>
              <a:t>   </a:t>
            </a:r>
            <a:r>
              <a:rPr lang="zh-CN" altLang="en-US" sz="2400" b="1" dirty="0">
                <a:latin typeface="Arial" panose="020B0604020202020204" pitchFamily="34" charset="0"/>
              </a:rPr>
              <a:t>用于完成某项特定的处理任务，</a:t>
            </a:r>
            <a:endParaRPr lang="zh-CN" altLang="en-US" sz="2400" b="1" dirty="0">
              <a:latin typeface="Arial" panose="020B0604020202020204" pitchFamily="34" charset="0"/>
            </a:endParaRPr>
          </a:p>
          <a:p>
            <a:pPr marL="457200" indent="-457200">
              <a:lnSpc>
                <a:spcPct val="110000"/>
              </a:lnSpc>
            </a:pPr>
            <a:r>
              <a:rPr lang="zh-CN" altLang="en-US" sz="2400" b="1" dirty="0">
                <a:latin typeface="Arial" panose="020B0604020202020204" pitchFamily="34" charset="0"/>
              </a:rPr>
              <a:t>   执行完成后不向调用者返回函数值。</a:t>
            </a:r>
            <a:r>
              <a:rPr lang="zh-CN" altLang="en-GB" sz="2400" b="1" dirty="0">
                <a:latin typeface="Arial" panose="020B0604020202020204" pitchFamily="34" charset="0"/>
              </a:rPr>
              <a:t> </a:t>
            </a:r>
            <a:endParaRPr lang="zh-CN" altLang="en-US" sz="2400" b="1" dirty="0">
              <a:latin typeface="Arial" panose="020B0604020202020204" pitchFamily="34" charset="0"/>
            </a:endParaRPr>
          </a:p>
        </p:txBody>
      </p:sp>
      <p:sp>
        <p:nvSpPr>
          <p:cNvPr id="29702" name="Rectangle 3"/>
          <p:cNvSpPr>
            <a:spLocks noGrp="1"/>
          </p:cNvSpPr>
          <p:nvPr>
            <p:ph type="title"/>
          </p:nvPr>
        </p:nvSpPr>
        <p:spPr/>
        <p:txBody>
          <a:bodyPr vert="horz" wrap="square" lIns="91440" tIns="45720" rIns="91440" bIns="45720" anchor="ctr" anchorCtr="0"/>
          <a:p>
            <a:pPr eaLnBrk="1" hangingPunct="1"/>
            <a:r>
              <a:rPr lang="en-US" altLang="en-US" dirty="0"/>
              <a:t>10.2.2 </a:t>
            </a:r>
            <a:r>
              <a:rPr lang="zh-CN" altLang="en-US" dirty="0">
                <a:ea typeface="宋体" panose="02010600030101010101" pitchFamily="2" charset="-122"/>
              </a:rPr>
              <a:t>函数分类</a:t>
            </a:r>
            <a:endParaRPr lang="zh-CN" altLang="en-US" dirty="0">
              <a:ea typeface="宋体" panose="02010600030101010101" pitchFamily="2" charset="-122"/>
            </a:endParaRPr>
          </a:p>
        </p:txBody>
      </p:sp>
      <p:sp>
        <p:nvSpPr>
          <p:cNvPr id="29703" name="Rectangle 4"/>
          <p:cNvSpPr/>
          <p:nvPr/>
        </p:nvSpPr>
        <p:spPr>
          <a:xfrm>
            <a:off x="1258888" y="4691063"/>
            <a:ext cx="2905125" cy="1708150"/>
          </a:xfrm>
          <a:prstGeom prst="rect">
            <a:avLst/>
          </a:prstGeom>
          <a:noFill/>
          <a:ln w="9525" cap="flat" cmpd="sng">
            <a:solidFill>
              <a:srgbClr val="0000FF"/>
            </a:solidFill>
            <a:prstDash val="solid"/>
            <a:miter/>
            <a:headEnd type="none" w="med" len="med"/>
            <a:tailEnd type="none" w="med" len="med"/>
          </a:ln>
        </p:spPr>
        <p:txBody>
          <a:bodyPr wrap="none" anchor="ctr" anchorCtr="0">
            <a:spAutoFit/>
          </a:bodyPr>
          <a:p>
            <a:pPr indent="266700">
              <a:lnSpc>
                <a:spcPct val="110000"/>
              </a:lnSpc>
            </a:pPr>
            <a:r>
              <a:rPr lang="en-US" altLang="zh-CN" sz="2400" b="1" dirty="0">
                <a:latin typeface="Times New Roman" panose="02020603050405020304" pitchFamily="18" charset="0"/>
              </a:rPr>
              <a:t>void showTime( )</a:t>
            </a:r>
            <a:endParaRPr lang="en-GB" altLang="zh-CN" sz="2400" b="1" dirty="0">
              <a:latin typeface="Times New Roman" panose="02020603050405020304" pitchFamily="18" charset="0"/>
            </a:endParaRPr>
          </a:p>
          <a:p>
            <a:pPr indent="266700">
              <a:lnSpc>
                <a:spcPct val="110000"/>
              </a:lnSpc>
            </a:pPr>
            <a:r>
              <a:rPr lang="en-US" altLang="zh-CN" sz="2400" b="1" dirty="0">
                <a:latin typeface="Times New Roman" panose="02020603050405020304" pitchFamily="18" charset="0"/>
              </a:rPr>
              <a:t>{   long lct;</a:t>
            </a:r>
            <a:endParaRPr lang="en-GB" altLang="zh-CN" sz="2400" b="1" dirty="0">
              <a:latin typeface="Times New Roman" panose="02020603050405020304" pitchFamily="18" charset="0"/>
            </a:endParaRPr>
          </a:p>
          <a:p>
            <a:pPr indent="266700">
              <a:lnSpc>
                <a:spcPct val="110000"/>
              </a:lnSpc>
            </a:pPr>
            <a:r>
              <a:rPr lang="en-US" altLang="zh-CN" sz="2400" b="1" dirty="0">
                <a:latin typeface="Times New Roman" panose="02020603050405020304" pitchFamily="18" charset="0"/>
              </a:rPr>
              <a:t>  lct=time(0);</a:t>
            </a:r>
            <a:endParaRPr lang="en-GB" altLang="zh-CN" sz="2400" b="1" dirty="0">
              <a:latin typeface="Times New Roman" panose="02020603050405020304" pitchFamily="18" charset="0"/>
            </a:endParaRPr>
          </a:p>
          <a:p>
            <a:pPr indent="266700">
              <a:lnSpc>
                <a:spcPct val="110000"/>
              </a:lnSpc>
            </a:pPr>
            <a:r>
              <a:rPr lang="en-US" altLang="zh-CN" sz="2400" b="1" dirty="0">
                <a:latin typeface="Times New Roman" panose="02020603050405020304" pitchFamily="18" charset="0"/>
              </a:rPr>
              <a:t>  printf("%ld",lct);} </a:t>
            </a:r>
            <a:endParaRPr lang="en-US" altLang="zh-CN" sz="2400" b="1" dirty="0">
              <a:latin typeface="Times New Roman" panose="02020603050405020304" pitchFamily="18" charset="0"/>
            </a:endParaRPr>
          </a:p>
        </p:txBody>
      </p:sp>
      <p:sp>
        <p:nvSpPr>
          <p:cNvPr id="29704" name="Rectangle 6"/>
          <p:cNvSpPr/>
          <p:nvPr/>
        </p:nvSpPr>
        <p:spPr>
          <a:xfrm>
            <a:off x="4356100" y="4652963"/>
            <a:ext cx="2663825" cy="1708150"/>
          </a:xfrm>
          <a:prstGeom prst="rect">
            <a:avLst/>
          </a:prstGeom>
          <a:noFill/>
          <a:ln w="9525" cap="flat" cmpd="sng">
            <a:solidFill>
              <a:srgbClr val="FF0000"/>
            </a:solidFill>
            <a:prstDash val="solid"/>
            <a:miter/>
            <a:headEnd type="none" w="med" len="med"/>
            <a:tailEnd type="none" w="med" len="med"/>
          </a:ln>
        </p:spPr>
        <p:txBody>
          <a:bodyPr anchor="ctr" anchorCtr="0">
            <a:spAutoFit/>
          </a:bodyPr>
          <a:p>
            <a:pPr indent="266700">
              <a:lnSpc>
                <a:spcPct val="110000"/>
              </a:lnSpc>
            </a:pPr>
            <a:r>
              <a:rPr lang="en-US" altLang="zh-CN" sz="2400" b="1" dirty="0">
                <a:latin typeface="Times New Roman" panose="02020603050405020304" pitchFamily="18" charset="0"/>
              </a:rPr>
              <a:t>long showTime()</a:t>
            </a:r>
            <a:endParaRPr lang="en-GB" altLang="zh-CN" sz="2400" b="1" dirty="0">
              <a:latin typeface="Times New Roman" panose="02020603050405020304" pitchFamily="18" charset="0"/>
            </a:endParaRPr>
          </a:p>
          <a:p>
            <a:pPr indent="266700">
              <a:lnSpc>
                <a:spcPct val="110000"/>
              </a:lnSpc>
            </a:pPr>
            <a:r>
              <a:rPr lang="en-US" altLang="zh-CN" sz="2400" b="1" dirty="0">
                <a:latin typeface="Times New Roman" panose="02020603050405020304" pitchFamily="18" charset="0"/>
              </a:rPr>
              <a:t>{  long lct;</a:t>
            </a:r>
            <a:endParaRPr lang="en-GB" altLang="zh-CN" sz="2400" b="1" dirty="0">
              <a:latin typeface="Times New Roman" panose="02020603050405020304" pitchFamily="18" charset="0"/>
            </a:endParaRPr>
          </a:p>
          <a:p>
            <a:pPr indent="266700">
              <a:lnSpc>
                <a:spcPct val="110000"/>
              </a:lnSpc>
            </a:pPr>
            <a:r>
              <a:rPr lang="en-US" altLang="zh-CN" sz="2400" b="1" dirty="0">
                <a:latin typeface="Times New Roman" panose="02020603050405020304" pitchFamily="18" charset="0"/>
              </a:rPr>
              <a:t>  lct=time(0);</a:t>
            </a:r>
            <a:endParaRPr lang="en-GB" altLang="zh-CN" sz="2400" b="1" dirty="0">
              <a:latin typeface="Times New Roman" panose="02020603050405020304" pitchFamily="18" charset="0"/>
            </a:endParaRPr>
          </a:p>
          <a:p>
            <a:pPr indent="266700">
              <a:lnSpc>
                <a:spcPct val="110000"/>
              </a:lnSpc>
            </a:pPr>
            <a:r>
              <a:rPr lang="en-US" altLang="zh-CN" sz="2400" b="1" dirty="0">
                <a:latin typeface="Times New Roman" panose="02020603050405020304" pitchFamily="18" charset="0"/>
              </a:rPr>
              <a:t>  return lct; }</a:t>
            </a:r>
            <a:endParaRPr lang="en-US" altLang="zh-CN" sz="2400" b="1"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30723"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30724"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30725" name="Text Box 2"/>
          <p:cNvSpPr txBox="1"/>
          <p:nvPr/>
        </p:nvSpPr>
        <p:spPr>
          <a:xfrm>
            <a:off x="684213" y="981075"/>
            <a:ext cx="8064500" cy="4846638"/>
          </a:xfrm>
          <a:prstGeom prst="rect">
            <a:avLst/>
          </a:prstGeom>
          <a:solidFill>
            <a:schemeClr val="bg1"/>
          </a:solidFill>
          <a:ln w="9525">
            <a:noFill/>
          </a:ln>
        </p:spPr>
        <p:txBody>
          <a:bodyPr>
            <a:spAutoFit/>
          </a:bodyPr>
          <a:p>
            <a:pPr marL="457200" indent="-457200">
              <a:lnSpc>
                <a:spcPct val="130000"/>
              </a:lnSpc>
              <a:buFont typeface="Wingdings" panose="05000000000000000000" pitchFamily="2" charset="2"/>
            </a:pPr>
            <a:r>
              <a:rPr lang="en-US" altLang="zh-CN" sz="3200" b="1" dirty="0">
                <a:solidFill>
                  <a:srgbClr val="003399"/>
                </a:solidFill>
                <a:latin typeface="Arial" panose="020B0604020202020204" pitchFamily="34" charset="0"/>
              </a:rPr>
              <a:t>3.</a:t>
            </a:r>
            <a:r>
              <a:rPr lang="zh-CN" altLang="en-US" sz="3200" b="1" dirty="0">
                <a:solidFill>
                  <a:srgbClr val="003399"/>
                </a:solidFill>
                <a:latin typeface="Arial" panose="020B0604020202020204" pitchFamily="34" charset="0"/>
              </a:rPr>
              <a:t>函数的分类</a:t>
            </a:r>
            <a:r>
              <a:rPr lang="en-US" altLang="zh-CN" sz="3200" b="1" dirty="0">
                <a:solidFill>
                  <a:srgbClr val="003399"/>
                </a:solidFill>
                <a:latin typeface="Arial" panose="020B0604020202020204" pitchFamily="34" charset="0"/>
              </a:rPr>
              <a:t>-</a:t>
            </a:r>
            <a:r>
              <a:rPr lang="zh-CN" altLang="en-US" sz="2800" b="1" dirty="0">
                <a:latin typeface="Arial" panose="020B0604020202020204" pitchFamily="34" charset="0"/>
              </a:rPr>
              <a:t>从函数定义的角度</a:t>
            </a:r>
            <a:r>
              <a:rPr lang="zh-CN" altLang="en-GB" sz="2800" b="1" dirty="0">
                <a:latin typeface="Arial" panose="020B0604020202020204" pitchFamily="34" charset="0"/>
              </a:rPr>
              <a:t> </a:t>
            </a:r>
            <a:endParaRPr lang="zh-CN" altLang="en-US" sz="4000" b="1" dirty="0">
              <a:solidFill>
                <a:srgbClr val="003399"/>
              </a:solidFill>
              <a:latin typeface="Arial" panose="020B0604020202020204" pitchFamily="34" charset="0"/>
            </a:endParaRPr>
          </a:p>
          <a:p>
            <a:pPr marL="914400" lvl="1" indent="-457200">
              <a:lnSpc>
                <a:spcPct val="130000"/>
              </a:lnSpc>
              <a:buClr>
                <a:srgbClr val="0000CC"/>
              </a:buClr>
              <a:buFont typeface="Wingdings" panose="05000000000000000000" pitchFamily="2" charset="2"/>
              <a:buChar char="v"/>
            </a:pPr>
            <a:r>
              <a:rPr lang="zh-CN" altLang="en-US" sz="2800" b="1" dirty="0">
                <a:latin typeface="Arial" panose="020B0604020202020204" pitchFamily="34" charset="0"/>
              </a:rPr>
              <a:t>用户定义函数</a:t>
            </a:r>
            <a:endParaRPr lang="zh-CN" altLang="en-US" sz="2800" b="1" dirty="0">
              <a:latin typeface="Arial" panose="020B0604020202020204" pitchFamily="34" charset="0"/>
            </a:endParaRPr>
          </a:p>
          <a:p>
            <a:pPr marL="914400" lvl="1" indent="-457200">
              <a:lnSpc>
                <a:spcPct val="130000"/>
              </a:lnSpc>
              <a:buClr>
                <a:srgbClr val="0000CC"/>
              </a:buClr>
              <a:buFont typeface="Wingdings" panose="05000000000000000000" pitchFamily="2" charset="2"/>
            </a:pPr>
            <a:r>
              <a:rPr lang="zh-CN" altLang="en-US" sz="2800" b="1" dirty="0">
                <a:latin typeface="Arial" panose="020B0604020202020204" pitchFamily="34" charset="0"/>
              </a:rPr>
              <a:t>     用以解决用户的专门需要</a:t>
            </a:r>
            <a:endParaRPr lang="zh-CN" altLang="en-US" sz="2800" b="1" dirty="0">
              <a:latin typeface="Arial" panose="020B0604020202020204" pitchFamily="34" charset="0"/>
            </a:endParaRPr>
          </a:p>
          <a:p>
            <a:pPr marL="914400" lvl="1" indent="-457200">
              <a:lnSpc>
                <a:spcPct val="130000"/>
              </a:lnSpc>
              <a:buClr>
                <a:srgbClr val="0000CC"/>
              </a:buClr>
              <a:buFont typeface="Wingdings" panose="05000000000000000000" pitchFamily="2" charset="2"/>
              <a:buChar char="v"/>
            </a:pPr>
            <a:r>
              <a:rPr lang="zh-CN" altLang="en-US" sz="2800" b="1" dirty="0">
                <a:latin typeface="Arial" panose="020B0604020202020204" pitchFamily="34" charset="0"/>
              </a:rPr>
              <a:t>标准库函数 </a:t>
            </a:r>
            <a:endParaRPr lang="zh-CN" altLang="en-US" sz="2800" b="1" dirty="0">
              <a:latin typeface="Arial" panose="020B0604020202020204" pitchFamily="34" charset="0"/>
            </a:endParaRPr>
          </a:p>
          <a:p>
            <a:pPr marL="914400" lvl="1" indent="-457200">
              <a:lnSpc>
                <a:spcPct val="130000"/>
              </a:lnSpc>
              <a:buClr>
                <a:srgbClr val="0000CC"/>
              </a:buClr>
              <a:buFont typeface="Wingdings" panose="05000000000000000000" pitchFamily="2" charset="2"/>
            </a:pPr>
            <a:r>
              <a:rPr lang="zh-CN" altLang="en-US" sz="2800" b="1" dirty="0">
                <a:latin typeface="Arial" panose="020B0604020202020204" pitchFamily="34" charset="0"/>
              </a:rPr>
              <a:t>    </a:t>
            </a:r>
            <a:r>
              <a:rPr lang="zh-CN" altLang="en-US" sz="2400" b="1" dirty="0">
                <a:latin typeface="Times New Roman" panose="02020603050405020304" pitchFamily="18" charset="0"/>
              </a:rPr>
              <a:t>由系统提供的库函数</a:t>
            </a:r>
            <a:r>
              <a:rPr lang="zh-CN" altLang="en-US" sz="2400" dirty="0">
                <a:latin typeface="Times New Roman" panose="02020603050405020304" pitchFamily="18" charset="0"/>
              </a:rPr>
              <a:t> 。</a:t>
            </a:r>
            <a:r>
              <a:rPr lang="zh-CN" altLang="en-US" sz="2400" b="1" dirty="0">
                <a:latin typeface="Times New Roman" panose="02020603050405020304" pitchFamily="18" charset="0"/>
              </a:rPr>
              <a:t>标准库</a:t>
            </a:r>
            <a:r>
              <a:rPr lang="en-US" altLang="zh-CN" sz="2400" dirty="0">
                <a:latin typeface="Times New Roman" panose="02020603050405020304" pitchFamily="18" charset="0"/>
              </a:rPr>
              <a:t>(standard library)</a:t>
            </a:r>
            <a:r>
              <a:rPr lang="zh-CN" altLang="en-US" sz="2400" b="1" dirty="0">
                <a:latin typeface="Times New Roman" panose="02020603050405020304" pitchFamily="18" charset="0"/>
              </a:rPr>
              <a:t>函数是在</a:t>
            </a:r>
            <a:r>
              <a:rPr lang="en-US" altLang="zh-CN" sz="2400" b="1" dirty="0">
                <a:latin typeface="Times New Roman" panose="02020603050405020304" pitchFamily="18" charset="0"/>
              </a:rPr>
              <a:t>C/C++</a:t>
            </a:r>
            <a:r>
              <a:rPr lang="zh-CN" altLang="en-US" sz="2400" b="1" dirty="0">
                <a:latin typeface="Times New Roman" panose="02020603050405020304" pitchFamily="18" charset="0"/>
              </a:rPr>
              <a:t>编程环境中提供。 </a:t>
            </a:r>
            <a:endParaRPr lang="zh-CN" altLang="en-US" sz="2400" b="1" dirty="0">
              <a:latin typeface="Times New Roman" panose="02020603050405020304" pitchFamily="18" charset="0"/>
            </a:endParaRPr>
          </a:p>
          <a:p>
            <a:pPr marL="914400" lvl="1" indent="-457200">
              <a:lnSpc>
                <a:spcPct val="130000"/>
              </a:lnSpc>
            </a:pPr>
            <a:r>
              <a:rPr lang="zh-CN" altLang="en-US" sz="2400" b="1" dirty="0">
                <a:latin typeface="Times New Roman" panose="02020603050405020304" pitchFamily="18" charset="0"/>
              </a:rPr>
              <a:t>    包括丰富的函数集合，可以进行常用数学计算、字符串操作、字符操作、输人</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输出、错误检查和许多其他有用的操作。</a:t>
            </a:r>
            <a:endParaRPr lang="zh-CN" altLang="en-US" sz="2400" b="1" dirty="0">
              <a:latin typeface="Times New Roman" panose="02020603050405020304" pitchFamily="18" charset="0"/>
            </a:endParaRPr>
          </a:p>
        </p:txBody>
      </p:sp>
      <p:sp>
        <p:nvSpPr>
          <p:cNvPr id="30726" name="Rectangle 3"/>
          <p:cNvSpPr>
            <a:spLocks noGrp="1"/>
          </p:cNvSpPr>
          <p:nvPr>
            <p:ph type="title"/>
          </p:nvPr>
        </p:nvSpPr>
        <p:spPr/>
        <p:txBody>
          <a:bodyPr vert="horz" wrap="square" lIns="91440" tIns="45720" rIns="91440" bIns="45720" anchor="ctr" anchorCtr="0"/>
          <a:p>
            <a:pPr eaLnBrk="1" hangingPunct="1"/>
            <a:r>
              <a:rPr lang="en-US" altLang="en-US" dirty="0"/>
              <a:t>10.2.2 </a:t>
            </a:r>
            <a:r>
              <a:rPr lang="zh-CN" altLang="en-US" dirty="0">
                <a:ea typeface="宋体" panose="02010600030101010101" pitchFamily="2" charset="-122"/>
              </a:rPr>
              <a:t>函数分类</a:t>
            </a:r>
            <a:endParaRPr lang="zh-CN" altLang="en-US" dirty="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31747"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31748"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31749" name="Text Box 2"/>
          <p:cNvSpPr txBox="1"/>
          <p:nvPr/>
        </p:nvSpPr>
        <p:spPr>
          <a:xfrm>
            <a:off x="684213" y="836613"/>
            <a:ext cx="8064500" cy="5394325"/>
          </a:xfrm>
          <a:prstGeom prst="rect">
            <a:avLst/>
          </a:prstGeom>
          <a:noFill/>
          <a:ln w="9525">
            <a:noFill/>
          </a:ln>
        </p:spPr>
        <p:txBody>
          <a:bodyPr>
            <a:spAutoFit/>
          </a:bodyPr>
          <a:p>
            <a:pPr marL="457200" indent="-457200">
              <a:lnSpc>
                <a:spcPct val="130000"/>
              </a:lnSpc>
              <a:buFont typeface="Wingdings" panose="05000000000000000000" pitchFamily="2" charset="2"/>
              <a:buChar char="Ø"/>
            </a:pPr>
            <a:r>
              <a:rPr lang="zh-CN" altLang="en-US" sz="2800" b="1" dirty="0">
                <a:solidFill>
                  <a:srgbClr val="0000CC"/>
                </a:solidFill>
                <a:latin typeface="Arial" panose="020B0604020202020204" pitchFamily="34" charset="0"/>
              </a:rPr>
              <a:t>库函数又可从功能角度作以下分类</a:t>
            </a:r>
            <a:endParaRPr lang="zh-CN" altLang="en-US" sz="2800" b="1" dirty="0">
              <a:solidFill>
                <a:srgbClr val="0000CC"/>
              </a:solidFill>
              <a:latin typeface="Arial" panose="020B0604020202020204" pitchFamily="34" charset="0"/>
            </a:endParaRPr>
          </a:p>
          <a:p>
            <a:pPr marL="914400" lvl="1" indent="-457200">
              <a:lnSpc>
                <a:spcPct val="130000"/>
              </a:lnSpc>
              <a:buClr>
                <a:srgbClr val="0000CC"/>
              </a:buClr>
              <a:buFont typeface="Wingdings" panose="05000000000000000000" pitchFamily="2" charset="2"/>
              <a:buChar char="v"/>
            </a:pPr>
            <a:r>
              <a:rPr lang="zh-CN" altLang="en-US" sz="2400" b="1" dirty="0">
                <a:latin typeface="Arial" panose="020B0604020202020204" pitchFamily="34" charset="0"/>
              </a:rPr>
              <a:t>字符类型分类函数，转换函数</a:t>
            </a:r>
            <a:endParaRPr lang="zh-CN" altLang="en-US" sz="2400" b="1" dirty="0">
              <a:latin typeface="Arial" panose="020B0604020202020204" pitchFamily="34" charset="0"/>
            </a:endParaRPr>
          </a:p>
          <a:p>
            <a:pPr marL="914400" lvl="1" indent="-457200">
              <a:lnSpc>
                <a:spcPct val="130000"/>
              </a:lnSpc>
              <a:buClr>
                <a:srgbClr val="0000CC"/>
              </a:buClr>
              <a:buFont typeface="Wingdings" panose="05000000000000000000" pitchFamily="2" charset="2"/>
              <a:buChar char="v"/>
            </a:pPr>
            <a:r>
              <a:rPr lang="zh-CN" altLang="en-US" sz="2400" b="1" dirty="0">
                <a:latin typeface="Arial" panose="020B0604020202020204" pitchFamily="34" charset="0"/>
              </a:rPr>
              <a:t>字符串函数 </a:t>
            </a:r>
            <a:endParaRPr lang="zh-CN" altLang="en-US" sz="2400" b="1" dirty="0">
              <a:latin typeface="Arial" panose="020B0604020202020204" pitchFamily="34" charset="0"/>
            </a:endParaRPr>
          </a:p>
          <a:p>
            <a:pPr marL="914400" lvl="1" indent="-457200">
              <a:lnSpc>
                <a:spcPct val="130000"/>
              </a:lnSpc>
              <a:buClr>
                <a:srgbClr val="0000CC"/>
              </a:buClr>
              <a:buFont typeface="Wingdings" panose="05000000000000000000" pitchFamily="2" charset="2"/>
              <a:buChar char="v"/>
            </a:pPr>
            <a:r>
              <a:rPr lang="zh-CN" altLang="en-US" sz="2400" b="1" dirty="0">
                <a:latin typeface="Arial" panose="020B0604020202020204" pitchFamily="34" charset="0"/>
              </a:rPr>
              <a:t>图形函数</a:t>
            </a:r>
            <a:r>
              <a:rPr lang="zh-CN" altLang="en-GB" sz="2400" b="1" dirty="0">
                <a:latin typeface="Arial" panose="020B0604020202020204" pitchFamily="34" charset="0"/>
              </a:rPr>
              <a:t> </a:t>
            </a:r>
            <a:endParaRPr lang="zh-CN" altLang="en-GB" sz="2400" b="1" dirty="0">
              <a:latin typeface="Arial" panose="020B0604020202020204" pitchFamily="34" charset="0"/>
            </a:endParaRPr>
          </a:p>
          <a:p>
            <a:pPr marL="914400" lvl="1" indent="-457200">
              <a:lnSpc>
                <a:spcPct val="130000"/>
              </a:lnSpc>
              <a:buClr>
                <a:srgbClr val="0000CC"/>
              </a:buClr>
              <a:buFont typeface="Wingdings" panose="05000000000000000000" pitchFamily="2" charset="2"/>
              <a:buChar char="v"/>
            </a:pPr>
            <a:r>
              <a:rPr lang="zh-CN" altLang="en-US" sz="2400" b="1" dirty="0">
                <a:latin typeface="Arial" panose="020B0604020202020204" pitchFamily="34" charset="0"/>
              </a:rPr>
              <a:t>输入输出函数</a:t>
            </a:r>
            <a:r>
              <a:rPr lang="zh-CN" altLang="en-GB" sz="2400" b="1" dirty="0">
                <a:latin typeface="Arial" panose="020B0604020202020204" pitchFamily="34" charset="0"/>
              </a:rPr>
              <a:t> </a:t>
            </a:r>
            <a:endParaRPr lang="zh-CN" altLang="en-GB" sz="2400" b="1" dirty="0">
              <a:latin typeface="Arial" panose="020B0604020202020204" pitchFamily="34" charset="0"/>
            </a:endParaRPr>
          </a:p>
          <a:p>
            <a:pPr marL="914400" lvl="1" indent="-457200">
              <a:lnSpc>
                <a:spcPct val="130000"/>
              </a:lnSpc>
              <a:buClr>
                <a:srgbClr val="0000CC"/>
              </a:buClr>
              <a:buFont typeface="Wingdings" panose="05000000000000000000" pitchFamily="2" charset="2"/>
              <a:buChar char="v"/>
            </a:pPr>
            <a:r>
              <a:rPr lang="zh-CN" altLang="en-US" sz="2400" b="1" dirty="0">
                <a:latin typeface="Arial" panose="020B0604020202020204" pitchFamily="34" charset="0"/>
              </a:rPr>
              <a:t>数学函数</a:t>
            </a:r>
            <a:r>
              <a:rPr lang="zh-CN" altLang="en-GB" sz="2400" b="1" dirty="0">
                <a:latin typeface="Arial" panose="020B0604020202020204" pitchFamily="34" charset="0"/>
              </a:rPr>
              <a:t> </a:t>
            </a:r>
            <a:endParaRPr lang="zh-CN" altLang="en-GB" sz="2400" b="1" dirty="0">
              <a:latin typeface="Arial" panose="020B0604020202020204" pitchFamily="34" charset="0"/>
            </a:endParaRPr>
          </a:p>
          <a:p>
            <a:pPr marL="914400" lvl="1" indent="-457200">
              <a:lnSpc>
                <a:spcPct val="130000"/>
              </a:lnSpc>
              <a:buClr>
                <a:srgbClr val="0000CC"/>
              </a:buClr>
              <a:buFont typeface="Wingdings" panose="05000000000000000000" pitchFamily="2" charset="2"/>
              <a:buChar char="v"/>
            </a:pPr>
            <a:r>
              <a:rPr lang="zh-CN" altLang="en-US" sz="2400" b="1" dirty="0">
                <a:latin typeface="Arial" panose="020B0604020202020204" pitchFamily="34" charset="0"/>
              </a:rPr>
              <a:t>日期和时间函数</a:t>
            </a:r>
            <a:r>
              <a:rPr lang="zh-CN" altLang="en-GB" sz="2400" b="1" dirty="0">
                <a:latin typeface="Arial" panose="020B0604020202020204" pitchFamily="34" charset="0"/>
              </a:rPr>
              <a:t> </a:t>
            </a:r>
            <a:endParaRPr lang="zh-CN" altLang="en-GB" sz="2400" b="1" dirty="0">
              <a:latin typeface="Arial" panose="020B0604020202020204" pitchFamily="34" charset="0"/>
            </a:endParaRPr>
          </a:p>
          <a:p>
            <a:pPr marL="914400" lvl="1" indent="-457200">
              <a:lnSpc>
                <a:spcPct val="130000"/>
              </a:lnSpc>
              <a:buClr>
                <a:srgbClr val="0000CC"/>
              </a:buClr>
              <a:buFont typeface="Wingdings" panose="05000000000000000000" pitchFamily="2" charset="2"/>
              <a:buChar char="v"/>
            </a:pPr>
            <a:r>
              <a:rPr lang="zh-CN" altLang="en-US" sz="2400" b="1" dirty="0">
                <a:latin typeface="Arial" panose="020B0604020202020204" pitchFamily="34" charset="0"/>
              </a:rPr>
              <a:t>进程控制函数</a:t>
            </a:r>
            <a:endParaRPr lang="zh-CN" altLang="en-US" sz="2400" b="1" dirty="0">
              <a:latin typeface="Arial" panose="020B0604020202020204" pitchFamily="34" charset="0"/>
            </a:endParaRPr>
          </a:p>
          <a:p>
            <a:pPr marL="914400" lvl="1" indent="-457200">
              <a:lnSpc>
                <a:spcPct val="130000"/>
              </a:lnSpc>
              <a:buClr>
                <a:srgbClr val="0000CC"/>
              </a:buClr>
              <a:buFont typeface="Wingdings" panose="05000000000000000000" pitchFamily="2" charset="2"/>
              <a:buChar char="v"/>
            </a:pPr>
            <a:r>
              <a:rPr lang="zh-CN" altLang="en-US" sz="2400" b="1" dirty="0">
                <a:latin typeface="Arial" panose="020B0604020202020204" pitchFamily="34" charset="0"/>
              </a:rPr>
              <a:t>接口函数</a:t>
            </a:r>
            <a:r>
              <a:rPr lang="zh-CN" altLang="en-GB" sz="2400" b="1" dirty="0">
                <a:latin typeface="Arial" panose="020B0604020202020204" pitchFamily="34" charset="0"/>
              </a:rPr>
              <a:t> </a:t>
            </a:r>
            <a:endParaRPr lang="zh-CN" altLang="en-GB" sz="2400" b="1" dirty="0">
              <a:latin typeface="Arial" panose="020B0604020202020204" pitchFamily="34" charset="0"/>
            </a:endParaRPr>
          </a:p>
          <a:p>
            <a:pPr marL="914400" lvl="1" indent="-457200">
              <a:lnSpc>
                <a:spcPct val="130000"/>
              </a:lnSpc>
              <a:buClr>
                <a:srgbClr val="0000CC"/>
              </a:buClr>
              <a:buFont typeface="Wingdings" panose="05000000000000000000" pitchFamily="2" charset="2"/>
              <a:buChar char="v"/>
            </a:pPr>
            <a:r>
              <a:rPr lang="zh-CN" altLang="en-US" sz="2400" b="1" dirty="0">
                <a:latin typeface="Arial" panose="020B0604020202020204" pitchFamily="34" charset="0"/>
              </a:rPr>
              <a:t>诊断函数</a:t>
            </a:r>
            <a:r>
              <a:rPr lang="zh-CN" altLang="en-GB" sz="2400" b="1" dirty="0">
                <a:latin typeface="Arial" panose="020B0604020202020204" pitchFamily="34" charset="0"/>
              </a:rPr>
              <a:t> </a:t>
            </a:r>
            <a:endParaRPr lang="zh-CN" altLang="en-GB" sz="2400" b="1" dirty="0">
              <a:latin typeface="Arial" panose="020B0604020202020204" pitchFamily="34" charset="0"/>
            </a:endParaRPr>
          </a:p>
          <a:p>
            <a:pPr marL="914400" lvl="1" indent="-457200">
              <a:lnSpc>
                <a:spcPct val="130000"/>
              </a:lnSpc>
              <a:buClr>
                <a:srgbClr val="0000CC"/>
              </a:buClr>
              <a:buFont typeface="Wingdings" panose="05000000000000000000" pitchFamily="2" charset="2"/>
              <a:buChar char="v"/>
            </a:pPr>
            <a:r>
              <a:rPr lang="zh-CN" altLang="en-US" sz="2400" b="1" dirty="0">
                <a:latin typeface="Arial" panose="020B0604020202020204" pitchFamily="34" charset="0"/>
              </a:rPr>
              <a:t>其他函数</a:t>
            </a:r>
            <a:r>
              <a:rPr lang="zh-CN" altLang="en-GB" sz="2400" b="1" dirty="0">
                <a:latin typeface="Arial" panose="020B0604020202020204" pitchFamily="34" charset="0"/>
              </a:rPr>
              <a:t> </a:t>
            </a:r>
            <a:endParaRPr lang="zh-CN" altLang="en-US" sz="2400" b="1" dirty="0">
              <a:latin typeface="Arial" panose="020B0604020202020204" pitchFamily="34" charset="0"/>
            </a:endParaRPr>
          </a:p>
        </p:txBody>
      </p:sp>
      <p:sp>
        <p:nvSpPr>
          <p:cNvPr id="31750" name="Rectangle 3"/>
          <p:cNvSpPr>
            <a:spLocks noGrp="1"/>
          </p:cNvSpPr>
          <p:nvPr>
            <p:ph type="title"/>
          </p:nvPr>
        </p:nvSpPr>
        <p:spPr/>
        <p:txBody>
          <a:bodyPr vert="horz" wrap="square" lIns="91440" tIns="45720" rIns="91440" bIns="45720" anchor="ctr" anchorCtr="0"/>
          <a:p>
            <a:pPr eaLnBrk="1" hangingPunct="1"/>
            <a:r>
              <a:rPr lang="en-US" altLang="en-US" dirty="0"/>
              <a:t>10.2.2 </a:t>
            </a:r>
            <a:r>
              <a:rPr lang="zh-CN" altLang="en-US" dirty="0">
                <a:ea typeface="宋体" panose="02010600030101010101" pitchFamily="2" charset="-122"/>
              </a:rPr>
              <a:t>函数分类</a:t>
            </a:r>
            <a:endParaRPr lang="zh-CN" altLang="en-US"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14339"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14340"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14341"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本章要点</a:t>
            </a:r>
            <a:endParaRPr lang="zh-CN" altLang="en-US" dirty="0">
              <a:ea typeface="宋体" panose="02010600030101010101" pitchFamily="2" charset="-122"/>
            </a:endParaRPr>
          </a:p>
        </p:txBody>
      </p:sp>
      <p:sp>
        <p:nvSpPr>
          <p:cNvPr id="14342" name="Rectangle 3"/>
          <p:cNvSpPr>
            <a:spLocks noGrp="1"/>
          </p:cNvSpPr>
          <p:nvPr>
            <p:ph idx="1"/>
          </p:nvPr>
        </p:nvSpPr>
        <p:spPr>
          <a:xfrm>
            <a:off x="1187450" y="1125538"/>
            <a:ext cx="7596188" cy="5257800"/>
          </a:xfrm>
        </p:spPr>
        <p:txBody>
          <a:bodyPr vert="horz" wrap="square" lIns="91440" tIns="45720" rIns="91440" bIns="45720" anchor="t" anchorCtr="0"/>
          <a:p>
            <a:pPr eaLnBrk="1" hangingPunct="1">
              <a:buNone/>
            </a:pPr>
            <a:endParaRPr lang="en-US" altLang="zh-CN" sz="1800" dirty="0">
              <a:ea typeface="宋体" panose="02010600030101010101" pitchFamily="2" charset="-122"/>
            </a:endParaRPr>
          </a:p>
          <a:p>
            <a:pPr lvl="1" eaLnBrk="1" hangingPunct="1">
              <a:lnSpc>
                <a:spcPct val="130000"/>
              </a:lnSpc>
              <a:buClr>
                <a:srgbClr val="336699"/>
              </a:buClr>
              <a:buFont typeface="Wingdings" panose="05000000000000000000" pitchFamily="2" charset="2"/>
              <a:buChar char="Ø"/>
            </a:pPr>
            <a:r>
              <a:rPr lang="zh-CN" altLang="en-US" dirty="0"/>
              <a:t>函数定义和分类</a:t>
            </a:r>
            <a:r>
              <a:rPr lang="zh-CN" altLang="en-GB" dirty="0"/>
              <a:t> </a:t>
            </a:r>
            <a:endParaRPr lang="zh-CN" altLang="en-US" sz="3200" dirty="0"/>
          </a:p>
          <a:p>
            <a:pPr lvl="1" eaLnBrk="1" hangingPunct="1">
              <a:lnSpc>
                <a:spcPct val="130000"/>
              </a:lnSpc>
              <a:buClr>
                <a:srgbClr val="336699"/>
              </a:buClr>
              <a:buFont typeface="Wingdings" panose="05000000000000000000" pitchFamily="2" charset="2"/>
              <a:buChar char="Ø"/>
            </a:pPr>
            <a:r>
              <a:rPr lang="zh-CN" altLang="en-US" dirty="0"/>
              <a:t>函数调用和声明</a:t>
            </a:r>
            <a:r>
              <a:rPr lang="zh-CN" altLang="en-GB" dirty="0"/>
              <a:t> </a:t>
            </a:r>
            <a:endParaRPr lang="zh-CN" altLang="en-US" dirty="0"/>
          </a:p>
          <a:p>
            <a:pPr lvl="1" eaLnBrk="1" hangingPunct="1">
              <a:lnSpc>
                <a:spcPct val="130000"/>
              </a:lnSpc>
              <a:buClr>
                <a:srgbClr val="336699"/>
              </a:buClr>
              <a:buFont typeface="Wingdings" panose="05000000000000000000" pitchFamily="2" charset="2"/>
              <a:buChar char="Ø"/>
            </a:pPr>
            <a:r>
              <a:rPr lang="zh-CN" altLang="en-US" dirty="0"/>
              <a:t>函数参数和函数值</a:t>
            </a:r>
            <a:r>
              <a:rPr lang="zh-CN" altLang="en-GB" dirty="0"/>
              <a:t> </a:t>
            </a:r>
            <a:endParaRPr lang="zh-CN" altLang="en-US" dirty="0"/>
          </a:p>
          <a:p>
            <a:pPr lvl="1" eaLnBrk="1" hangingPunct="1">
              <a:lnSpc>
                <a:spcPct val="130000"/>
              </a:lnSpc>
              <a:buClr>
                <a:srgbClr val="336699"/>
              </a:buClr>
              <a:buFont typeface="Wingdings" panose="05000000000000000000" pitchFamily="2" charset="2"/>
              <a:buChar char="Ø"/>
            </a:pPr>
            <a:r>
              <a:rPr lang="zh-CN" altLang="en-US" dirty="0"/>
              <a:t>函数递归调用</a:t>
            </a:r>
            <a:r>
              <a:rPr lang="zh-CN" altLang="en-GB" dirty="0"/>
              <a:t> </a:t>
            </a:r>
            <a:endParaRPr lang="zh-CN" altLang="en-GB" dirty="0"/>
          </a:p>
          <a:p>
            <a:pPr lvl="1" eaLnBrk="1" hangingPunct="1">
              <a:lnSpc>
                <a:spcPct val="130000"/>
              </a:lnSpc>
              <a:buClr>
                <a:srgbClr val="336699"/>
              </a:buClr>
              <a:buFont typeface="Wingdings" panose="05000000000000000000" pitchFamily="2" charset="2"/>
              <a:buChar char="Ø"/>
            </a:pPr>
            <a:r>
              <a:rPr lang="zh-CN" altLang="en-US" dirty="0"/>
              <a:t>变量作用域与生存期</a:t>
            </a:r>
            <a:r>
              <a:rPr lang="zh-CN" altLang="en-GB" dirty="0"/>
              <a:t> </a:t>
            </a:r>
            <a:endParaRPr lang="zh-CN" altLang="en-GB" dirty="0"/>
          </a:p>
          <a:p>
            <a:pPr lvl="1" eaLnBrk="1" hangingPunct="1">
              <a:lnSpc>
                <a:spcPct val="130000"/>
              </a:lnSpc>
              <a:buClr>
                <a:srgbClr val="336699"/>
              </a:buClr>
              <a:buFont typeface="Wingdings" panose="05000000000000000000" pitchFamily="2" charset="2"/>
              <a:buChar char="Ø"/>
            </a:pPr>
            <a:r>
              <a:rPr lang="zh-CN" altLang="en-US" dirty="0"/>
              <a:t>内部函数和外部函数</a:t>
            </a:r>
            <a:r>
              <a:rPr lang="zh-CN" altLang="en-GB" dirty="0"/>
              <a:t> </a:t>
            </a:r>
            <a:endParaRPr lang="zh-CN" altLang="en-US" dirty="0"/>
          </a:p>
        </p:txBody>
      </p:sp>
      <p:grpSp>
        <p:nvGrpSpPr>
          <p:cNvPr id="14343" name="Group 6"/>
          <p:cNvGrpSpPr/>
          <p:nvPr/>
        </p:nvGrpSpPr>
        <p:grpSpPr>
          <a:xfrm>
            <a:off x="7092950" y="5445125"/>
            <a:ext cx="1716088" cy="1125538"/>
            <a:chOff x="2995" y="1304"/>
            <a:chExt cx="1081" cy="709"/>
          </a:xfrm>
        </p:grpSpPr>
        <p:sp>
          <p:nvSpPr>
            <p:cNvPr id="14344" name="Freeform 7"/>
            <p:cNvSpPr/>
            <p:nvPr/>
          </p:nvSpPr>
          <p:spPr>
            <a:xfrm>
              <a:off x="3412" y="1313"/>
              <a:ext cx="360" cy="688"/>
            </a:xfrm>
            <a:custGeom>
              <a:avLst/>
              <a:gdLst>
                <a:gd name="txL" fmla="*/ 0 w 360"/>
                <a:gd name="txT" fmla="*/ 0 h 688"/>
                <a:gd name="txR" fmla="*/ 360 w 360"/>
                <a:gd name="txB" fmla="*/ 688 h 688"/>
              </a:gdLst>
              <a:ahLst/>
              <a:cxnLst>
                <a:cxn ang="0">
                  <a:pos x="0" y="211"/>
                </a:cxn>
                <a:cxn ang="0">
                  <a:pos x="0" y="687"/>
                </a:cxn>
                <a:cxn ang="0">
                  <a:pos x="359" y="475"/>
                </a:cxn>
                <a:cxn ang="0">
                  <a:pos x="359" y="0"/>
                </a:cxn>
                <a:cxn ang="0">
                  <a:pos x="0" y="211"/>
                </a:cxn>
              </a:cxnLst>
              <a:rect l="txL" t="txT" r="txR" b="txB"/>
              <a:pathLst>
                <a:path w="360" h="688">
                  <a:moveTo>
                    <a:pt x="0" y="211"/>
                  </a:moveTo>
                  <a:lnTo>
                    <a:pt x="0" y="687"/>
                  </a:lnTo>
                  <a:lnTo>
                    <a:pt x="359" y="475"/>
                  </a:lnTo>
                  <a:lnTo>
                    <a:pt x="359" y="0"/>
                  </a:lnTo>
                  <a:lnTo>
                    <a:pt x="0" y="211"/>
                  </a:lnTo>
                </a:path>
              </a:pathLst>
            </a:custGeom>
            <a:solidFill>
              <a:srgbClr val="CCECFF"/>
            </a:solidFill>
            <a:ln w="9525">
              <a:noFill/>
            </a:ln>
          </p:spPr>
          <p:txBody>
            <a:bodyPr/>
            <a:p>
              <a:endParaRPr lang="zh-CN" altLang="en-US" dirty="0">
                <a:latin typeface="Arial" panose="020B0604020202020204" pitchFamily="34" charset="0"/>
              </a:endParaRPr>
            </a:p>
          </p:txBody>
        </p:sp>
        <p:sp>
          <p:nvSpPr>
            <p:cNvPr id="14345" name="Freeform 8"/>
            <p:cNvSpPr/>
            <p:nvPr/>
          </p:nvSpPr>
          <p:spPr>
            <a:xfrm>
              <a:off x="3412" y="1313"/>
              <a:ext cx="360" cy="688"/>
            </a:xfrm>
            <a:custGeom>
              <a:avLst/>
              <a:gdLst>
                <a:gd name="txL" fmla="*/ 0 w 360"/>
                <a:gd name="txT" fmla="*/ 0 h 688"/>
                <a:gd name="txR" fmla="*/ 360 w 360"/>
                <a:gd name="txB" fmla="*/ 688 h 688"/>
              </a:gdLst>
              <a:ahLst/>
              <a:cxnLst>
                <a:cxn ang="0">
                  <a:pos x="0" y="211"/>
                </a:cxn>
                <a:cxn ang="0">
                  <a:pos x="0" y="687"/>
                </a:cxn>
                <a:cxn ang="0">
                  <a:pos x="359" y="475"/>
                </a:cxn>
                <a:cxn ang="0">
                  <a:pos x="359" y="0"/>
                </a:cxn>
                <a:cxn ang="0">
                  <a:pos x="0" y="211"/>
                </a:cxn>
              </a:cxnLst>
              <a:rect l="txL" t="txT" r="txR" b="txB"/>
              <a:pathLst>
                <a:path w="360" h="688">
                  <a:moveTo>
                    <a:pt x="0" y="211"/>
                  </a:moveTo>
                  <a:lnTo>
                    <a:pt x="0" y="687"/>
                  </a:lnTo>
                  <a:lnTo>
                    <a:pt x="359" y="475"/>
                  </a:lnTo>
                  <a:lnTo>
                    <a:pt x="359" y="0"/>
                  </a:lnTo>
                  <a:lnTo>
                    <a:pt x="0" y="211"/>
                  </a:lnTo>
                </a:path>
              </a:pathLst>
            </a:custGeom>
            <a:noFill/>
            <a:ln w="12700" cap="rnd" cmpd="sng">
              <a:solidFill>
                <a:srgbClr val="000000"/>
              </a:solidFill>
              <a:prstDash val="solid"/>
              <a:round/>
              <a:headEnd type="none" w="sm" len="sm"/>
              <a:tailEnd type="none" w="sm" len="sm"/>
            </a:ln>
          </p:spPr>
          <p:txBody>
            <a:bodyPr/>
            <a:p>
              <a:endParaRPr lang="zh-CN" altLang="en-US" dirty="0">
                <a:latin typeface="Arial" panose="020B0604020202020204" pitchFamily="34" charset="0"/>
              </a:endParaRPr>
            </a:p>
          </p:txBody>
        </p:sp>
        <p:sp>
          <p:nvSpPr>
            <p:cNvPr id="14346" name="Freeform 9"/>
            <p:cNvSpPr/>
            <p:nvPr/>
          </p:nvSpPr>
          <p:spPr>
            <a:xfrm>
              <a:off x="3163" y="1511"/>
              <a:ext cx="293" cy="123"/>
            </a:xfrm>
            <a:custGeom>
              <a:avLst/>
              <a:gdLst>
                <a:gd name="txL" fmla="*/ 0 w 293"/>
                <a:gd name="txT" fmla="*/ 0 h 123"/>
                <a:gd name="txR" fmla="*/ 293 w 293"/>
                <a:gd name="txB" fmla="*/ 123 h 123"/>
              </a:gdLst>
              <a:ahLst/>
              <a:cxnLst>
                <a:cxn ang="0">
                  <a:pos x="292" y="45"/>
                </a:cxn>
                <a:cxn ang="0">
                  <a:pos x="168" y="122"/>
                </a:cxn>
                <a:cxn ang="0">
                  <a:pos x="0" y="76"/>
                </a:cxn>
                <a:cxn ang="0">
                  <a:pos x="123" y="0"/>
                </a:cxn>
                <a:cxn ang="0">
                  <a:pos x="292" y="45"/>
                </a:cxn>
              </a:cxnLst>
              <a:rect l="txL" t="txT" r="txR" b="txB"/>
              <a:pathLst>
                <a:path w="293" h="123">
                  <a:moveTo>
                    <a:pt x="292" y="45"/>
                  </a:moveTo>
                  <a:lnTo>
                    <a:pt x="168" y="122"/>
                  </a:lnTo>
                  <a:lnTo>
                    <a:pt x="0" y="76"/>
                  </a:lnTo>
                  <a:lnTo>
                    <a:pt x="123" y="0"/>
                  </a:lnTo>
                  <a:lnTo>
                    <a:pt x="292" y="45"/>
                  </a:lnTo>
                </a:path>
              </a:pathLst>
            </a:custGeom>
            <a:solidFill>
              <a:srgbClr val="E5E5E5"/>
            </a:solidFill>
            <a:ln w="9525">
              <a:noFill/>
            </a:ln>
          </p:spPr>
          <p:txBody>
            <a:bodyPr/>
            <a:p>
              <a:endParaRPr lang="zh-CN" altLang="en-US" dirty="0">
                <a:latin typeface="Arial" panose="020B0604020202020204" pitchFamily="34" charset="0"/>
              </a:endParaRPr>
            </a:p>
          </p:txBody>
        </p:sp>
        <p:sp>
          <p:nvSpPr>
            <p:cNvPr id="14347" name="Freeform 10"/>
            <p:cNvSpPr/>
            <p:nvPr/>
          </p:nvSpPr>
          <p:spPr>
            <a:xfrm>
              <a:off x="3329" y="1557"/>
              <a:ext cx="127" cy="228"/>
            </a:xfrm>
            <a:custGeom>
              <a:avLst/>
              <a:gdLst>
                <a:gd name="txL" fmla="*/ 0 w 127"/>
                <a:gd name="txT" fmla="*/ 0 h 228"/>
                <a:gd name="txR" fmla="*/ 127 w 127"/>
                <a:gd name="txB" fmla="*/ 228 h 228"/>
              </a:gdLst>
              <a:ahLst/>
              <a:cxnLst>
                <a:cxn ang="0">
                  <a:pos x="0" y="76"/>
                </a:cxn>
                <a:cxn ang="0">
                  <a:pos x="0" y="227"/>
                </a:cxn>
                <a:cxn ang="0">
                  <a:pos x="126" y="150"/>
                </a:cxn>
                <a:cxn ang="0">
                  <a:pos x="126" y="0"/>
                </a:cxn>
                <a:cxn ang="0">
                  <a:pos x="0" y="76"/>
                </a:cxn>
              </a:cxnLst>
              <a:rect l="txL" t="txT" r="txR" b="txB"/>
              <a:pathLst>
                <a:path w="127" h="228">
                  <a:moveTo>
                    <a:pt x="0" y="76"/>
                  </a:moveTo>
                  <a:lnTo>
                    <a:pt x="0" y="227"/>
                  </a:lnTo>
                  <a:lnTo>
                    <a:pt x="126" y="150"/>
                  </a:lnTo>
                  <a:lnTo>
                    <a:pt x="126" y="0"/>
                  </a:lnTo>
                  <a:lnTo>
                    <a:pt x="0" y="76"/>
                  </a:lnTo>
                </a:path>
              </a:pathLst>
            </a:custGeom>
            <a:solidFill>
              <a:srgbClr val="7F7F7F"/>
            </a:solidFill>
            <a:ln w="9525">
              <a:noFill/>
            </a:ln>
          </p:spPr>
          <p:txBody>
            <a:bodyPr/>
            <a:p>
              <a:endParaRPr lang="zh-CN" altLang="en-US" dirty="0">
                <a:latin typeface="Arial" panose="020B0604020202020204" pitchFamily="34" charset="0"/>
              </a:endParaRPr>
            </a:p>
          </p:txBody>
        </p:sp>
        <p:sp>
          <p:nvSpPr>
            <p:cNvPr id="14348" name="Freeform 11"/>
            <p:cNvSpPr/>
            <p:nvPr/>
          </p:nvSpPr>
          <p:spPr>
            <a:xfrm>
              <a:off x="3162" y="1587"/>
              <a:ext cx="168" cy="198"/>
            </a:xfrm>
            <a:custGeom>
              <a:avLst/>
              <a:gdLst>
                <a:gd name="txL" fmla="*/ 0 w 168"/>
                <a:gd name="txT" fmla="*/ 0 h 198"/>
                <a:gd name="txR" fmla="*/ 168 w 168"/>
                <a:gd name="txB" fmla="*/ 198 h 198"/>
              </a:gdLst>
              <a:ahLst/>
              <a:cxnLst>
                <a:cxn ang="0">
                  <a:pos x="167" y="45"/>
                </a:cxn>
                <a:cxn ang="0">
                  <a:pos x="167" y="197"/>
                </a:cxn>
                <a:cxn ang="0">
                  <a:pos x="0" y="152"/>
                </a:cxn>
                <a:cxn ang="0">
                  <a:pos x="0" y="0"/>
                </a:cxn>
                <a:cxn ang="0">
                  <a:pos x="167" y="45"/>
                </a:cxn>
              </a:cxnLst>
              <a:rect l="txL" t="txT" r="txR" b="txB"/>
              <a:pathLst>
                <a:path w="168" h="198">
                  <a:moveTo>
                    <a:pt x="167" y="45"/>
                  </a:moveTo>
                  <a:lnTo>
                    <a:pt x="167" y="197"/>
                  </a:lnTo>
                  <a:lnTo>
                    <a:pt x="0" y="152"/>
                  </a:lnTo>
                  <a:lnTo>
                    <a:pt x="0" y="0"/>
                  </a:lnTo>
                  <a:lnTo>
                    <a:pt x="167" y="45"/>
                  </a:lnTo>
                </a:path>
              </a:pathLst>
            </a:custGeom>
            <a:solidFill>
              <a:srgbClr val="000000"/>
            </a:solidFill>
            <a:ln w="9525">
              <a:noFill/>
            </a:ln>
          </p:spPr>
          <p:txBody>
            <a:bodyPr/>
            <a:p>
              <a:endParaRPr lang="zh-CN" altLang="en-US" dirty="0">
                <a:latin typeface="Arial" panose="020B0604020202020204" pitchFamily="34" charset="0"/>
              </a:endParaRPr>
            </a:p>
          </p:txBody>
        </p:sp>
        <p:sp>
          <p:nvSpPr>
            <p:cNvPr id="14349" name="Freeform 12"/>
            <p:cNvSpPr/>
            <p:nvPr/>
          </p:nvSpPr>
          <p:spPr>
            <a:xfrm>
              <a:off x="3367" y="1565"/>
              <a:ext cx="292" cy="123"/>
            </a:xfrm>
            <a:custGeom>
              <a:avLst/>
              <a:gdLst>
                <a:gd name="txL" fmla="*/ 0 w 292"/>
                <a:gd name="txT" fmla="*/ 0 h 123"/>
                <a:gd name="txR" fmla="*/ 292 w 292"/>
                <a:gd name="txB" fmla="*/ 123 h 123"/>
              </a:gdLst>
              <a:ahLst/>
              <a:cxnLst>
                <a:cxn ang="0">
                  <a:pos x="291" y="45"/>
                </a:cxn>
                <a:cxn ang="0">
                  <a:pos x="168" y="122"/>
                </a:cxn>
                <a:cxn ang="0">
                  <a:pos x="0" y="76"/>
                </a:cxn>
                <a:cxn ang="0">
                  <a:pos x="123" y="0"/>
                </a:cxn>
                <a:cxn ang="0">
                  <a:pos x="291" y="45"/>
                </a:cxn>
              </a:cxnLst>
              <a:rect l="txL" t="txT" r="txR" b="txB"/>
              <a:pathLst>
                <a:path w="292" h="123">
                  <a:moveTo>
                    <a:pt x="291" y="45"/>
                  </a:moveTo>
                  <a:lnTo>
                    <a:pt x="168" y="122"/>
                  </a:lnTo>
                  <a:lnTo>
                    <a:pt x="0" y="76"/>
                  </a:lnTo>
                  <a:lnTo>
                    <a:pt x="123" y="0"/>
                  </a:lnTo>
                  <a:lnTo>
                    <a:pt x="291" y="45"/>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4350" name="Freeform 13"/>
            <p:cNvSpPr/>
            <p:nvPr/>
          </p:nvSpPr>
          <p:spPr>
            <a:xfrm>
              <a:off x="3533" y="1611"/>
              <a:ext cx="127" cy="228"/>
            </a:xfrm>
            <a:custGeom>
              <a:avLst/>
              <a:gdLst>
                <a:gd name="txL" fmla="*/ 0 w 127"/>
                <a:gd name="txT" fmla="*/ 0 h 228"/>
                <a:gd name="txR" fmla="*/ 127 w 127"/>
                <a:gd name="txB" fmla="*/ 228 h 228"/>
              </a:gdLst>
              <a:ahLst/>
              <a:cxnLst>
                <a:cxn ang="0">
                  <a:pos x="0" y="76"/>
                </a:cxn>
                <a:cxn ang="0">
                  <a:pos x="0" y="227"/>
                </a:cxn>
                <a:cxn ang="0">
                  <a:pos x="126" y="150"/>
                </a:cxn>
                <a:cxn ang="0">
                  <a:pos x="126" y="0"/>
                </a:cxn>
                <a:cxn ang="0">
                  <a:pos x="0" y="76"/>
                </a:cxn>
              </a:cxnLst>
              <a:rect l="txL" t="txT" r="txR" b="txB"/>
              <a:pathLst>
                <a:path w="127" h="228">
                  <a:moveTo>
                    <a:pt x="0" y="76"/>
                  </a:moveTo>
                  <a:lnTo>
                    <a:pt x="0" y="227"/>
                  </a:lnTo>
                  <a:lnTo>
                    <a:pt x="126" y="150"/>
                  </a:lnTo>
                  <a:lnTo>
                    <a:pt x="126" y="0"/>
                  </a:lnTo>
                  <a:lnTo>
                    <a:pt x="0" y="76"/>
                  </a:lnTo>
                </a:path>
              </a:pathLst>
            </a:custGeom>
            <a:solidFill>
              <a:srgbClr val="CCFFCC"/>
            </a:solidFill>
            <a:ln w="9525">
              <a:noFill/>
            </a:ln>
          </p:spPr>
          <p:txBody>
            <a:bodyPr/>
            <a:p>
              <a:endParaRPr lang="zh-CN" altLang="en-US" dirty="0">
                <a:latin typeface="Arial" panose="020B0604020202020204" pitchFamily="34" charset="0"/>
              </a:endParaRPr>
            </a:p>
          </p:txBody>
        </p:sp>
        <p:sp>
          <p:nvSpPr>
            <p:cNvPr id="14351" name="Freeform 14"/>
            <p:cNvSpPr/>
            <p:nvPr/>
          </p:nvSpPr>
          <p:spPr>
            <a:xfrm>
              <a:off x="3366" y="1642"/>
              <a:ext cx="168" cy="197"/>
            </a:xfrm>
            <a:custGeom>
              <a:avLst/>
              <a:gdLst>
                <a:gd name="txL" fmla="*/ 0 w 168"/>
                <a:gd name="txT" fmla="*/ 0 h 197"/>
                <a:gd name="txR" fmla="*/ 168 w 168"/>
                <a:gd name="txB" fmla="*/ 197 h 197"/>
              </a:gdLst>
              <a:ahLst/>
              <a:cxnLst>
                <a:cxn ang="0">
                  <a:pos x="167" y="44"/>
                </a:cxn>
                <a:cxn ang="0">
                  <a:pos x="167" y="196"/>
                </a:cxn>
                <a:cxn ang="0">
                  <a:pos x="0" y="151"/>
                </a:cxn>
                <a:cxn ang="0">
                  <a:pos x="0" y="0"/>
                </a:cxn>
                <a:cxn ang="0">
                  <a:pos x="167" y="44"/>
                </a:cxn>
              </a:cxnLst>
              <a:rect l="txL" t="txT" r="txR" b="txB"/>
              <a:pathLst>
                <a:path w="168" h="197">
                  <a:moveTo>
                    <a:pt x="167" y="44"/>
                  </a:moveTo>
                  <a:lnTo>
                    <a:pt x="167" y="196"/>
                  </a:lnTo>
                  <a:lnTo>
                    <a:pt x="0" y="151"/>
                  </a:lnTo>
                  <a:lnTo>
                    <a:pt x="0" y="0"/>
                  </a:lnTo>
                  <a:lnTo>
                    <a:pt x="167"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4352" name="Freeform 15"/>
            <p:cNvSpPr/>
            <p:nvPr/>
          </p:nvSpPr>
          <p:spPr>
            <a:xfrm>
              <a:off x="3163" y="1304"/>
              <a:ext cx="293" cy="122"/>
            </a:xfrm>
            <a:custGeom>
              <a:avLst/>
              <a:gdLst>
                <a:gd name="txL" fmla="*/ 0 w 293"/>
                <a:gd name="txT" fmla="*/ 0 h 122"/>
                <a:gd name="txR" fmla="*/ 293 w 293"/>
                <a:gd name="txB" fmla="*/ 122 h 122"/>
              </a:gdLst>
              <a:ahLst/>
              <a:cxnLst>
                <a:cxn ang="0">
                  <a:pos x="292" y="44"/>
                </a:cxn>
                <a:cxn ang="0">
                  <a:pos x="168" y="121"/>
                </a:cxn>
                <a:cxn ang="0">
                  <a:pos x="0" y="76"/>
                </a:cxn>
                <a:cxn ang="0">
                  <a:pos x="123" y="0"/>
                </a:cxn>
                <a:cxn ang="0">
                  <a:pos x="292" y="44"/>
                </a:cxn>
              </a:cxnLst>
              <a:rect l="txL" t="txT" r="txR" b="txB"/>
              <a:pathLst>
                <a:path w="293" h="122">
                  <a:moveTo>
                    <a:pt x="292" y="44"/>
                  </a:moveTo>
                  <a:lnTo>
                    <a:pt x="168" y="121"/>
                  </a:lnTo>
                  <a:lnTo>
                    <a:pt x="0" y="76"/>
                  </a:lnTo>
                  <a:lnTo>
                    <a:pt x="123" y="0"/>
                  </a:lnTo>
                  <a:lnTo>
                    <a:pt x="292"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4353" name="Freeform 16"/>
            <p:cNvSpPr/>
            <p:nvPr/>
          </p:nvSpPr>
          <p:spPr>
            <a:xfrm>
              <a:off x="3329" y="1349"/>
              <a:ext cx="127" cy="228"/>
            </a:xfrm>
            <a:custGeom>
              <a:avLst/>
              <a:gdLst>
                <a:gd name="txL" fmla="*/ 0 w 127"/>
                <a:gd name="txT" fmla="*/ 0 h 228"/>
                <a:gd name="txR" fmla="*/ 127 w 127"/>
                <a:gd name="txB" fmla="*/ 228 h 228"/>
              </a:gdLst>
              <a:ahLst/>
              <a:cxnLst>
                <a:cxn ang="0">
                  <a:pos x="0" y="76"/>
                </a:cxn>
                <a:cxn ang="0">
                  <a:pos x="0" y="227"/>
                </a:cxn>
                <a:cxn ang="0">
                  <a:pos x="126" y="152"/>
                </a:cxn>
                <a:cxn ang="0">
                  <a:pos x="126" y="0"/>
                </a:cxn>
                <a:cxn ang="0">
                  <a:pos x="0" y="76"/>
                </a:cxn>
              </a:cxnLst>
              <a:rect l="txL" t="txT" r="txR" b="txB"/>
              <a:pathLst>
                <a:path w="127" h="228">
                  <a:moveTo>
                    <a:pt x="0" y="76"/>
                  </a:moveTo>
                  <a:lnTo>
                    <a:pt x="0" y="227"/>
                  </a:lnTo>
                  <a:lnTo>
                    <a:pt x="126" y="152"/>
                  </a:lnTo>
                  <a:lnTo>
                    <a:pt x="126"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4354" name="Freeform 17"/>
            <p:cNvSpPr/>
            <p:nvPr/>
          </p:nvSpPr>
          <p:spPr>
            <a:xfrm>
              <a:off x="3162" y="1380"/>
              <a:ext cx="168" cy="197"/>
            </a:xfrm>
            <a:custGeom>
              <a:avLst/>
              <a:gdLst>
                <a:gd name="txL" fmla="*/ 0 w 168"/>
                <a:gd name="txT" fmla="*/ 0 h 197"/>
                <a:gd name="txR" fmla="*/ 168 w 168"/>
                <a:gd name="txB" fmla="*/ 197 h 197"/>
              </a:gdLst>
              <a:ahLst/>
              <a:cxnLst>
                <a:cxn ang="0">
                  <a:pos x="167" y="44"/>
                </a:cxn>
                <a:cxn ang="0">
                  <a:pos x="167" y="196"/>
                </a:cxn>
                <a:cxn ang="0">
                  <a:pos x="0" y="151"/>
                </a:cxn>
                <a:cxn ang="0">
                  <a:pos x="0" y="0"/>
                </a:cxn>
                <a:cxn ang="0">
                  <a:pos x="167" y="44"/>
                </a:cxn>
              </a:cxnLst>
              <a:rect l="txL" t="txT" r="txR" b="txB"/>
              <a:pathLst>
                <a:path w="168" h="197">
                  <a:moveTo>
                    <a:pt x="167" y="44"/>
                  </a:moveTo>
                  <a:lnTo>
                    <a:pt x="167" y="196"/>
                  </a:lnTo>
                  <a:lnTo>
                    <a:pt x="0" y="151"/>
                  </a:lnTo>
                  <a:lnTo>
                    <a:pt x="0" y="0"/>
                  </a:lnTo>
                  <a:lnTo>
                    <a:pt x="167" y="44"/>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4355" name="Freeform 18"/>
            <p:cNvSpPr/>
            <p:nvPr/>
          </p:nvSpPr>
          <p:spPr>
            <a:xfrm>
              <a:off x="2996" y="1608"/>
              <a:ext cx="292" cy="122"/>
            </a:xfrm>
            <a:custGeom>
              <a:avLst/>
              <a:gdLst>
                <a:gd name="txL" fmla="*/ 0 w 292"/>
                <a:gd name="txT" fmla="*/ 0 h 122"/>
                <a:gd name="txR" fmla="*/ 292 w 292"/>
                <a:gd name="txB" fmla="*/ 122 h 122"/>
              </a:gdLst>
              <a:ahLst/>
              <a:cxnLst>
                <a:cxn ang="0">
                  <a:pos x="291" y="44"/>
                </a:cxn>
                <a:cxn ang="0">
                  <a:pos x="167" y="121"/>
                </a:cxn>
                <a:cxn ang="0">
                  <a:pos x="0" y="76"/>
                </a:cxn>
                <a:cxn ang="0">
                  <a:pos x="123" y="0"/>
                </a:cxn>
                <a:cxn ang="0">
                  <a:pos x="291" y="44"/>
                </a:cxn>
              </a:cxnLst>
              <a:rect l="txL" t="txT" r="txR" b="txB"/>
              <a:pathLst>
                <a:path w="292" h="122">
                  <a:moveTo>
                    <a:pt x="291" y="44"/>
                  </a:moveTo>
                  <a:lnTo>
                    <a:pt x="167" y="121"/>
                  </a:lnTo>
                  <a:lnTo>
                    <a:pt x="0" y="76"/>
                  </a:lnTo>
                  <a:lnTo>
                    <a:pt x="123" y="0"/>
                  </a:lnTo>
                  <a:lnTo>
                    <a:pt x="291"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4356" name="Freeform 19"/>
            <p:cNvSpPr/>
            <p:nvPr/>
          </p:nvSpPr>
          <p:spPr>
            <a:xfrm>
              <a:off x="3162" y="1653"/>
              <a:ext cx="127" cy="228"/>
            </a:xfrm>
            <a:custGeom>
              <a:avLst/>
              <a:gdLst>
                <a:gd name="txL" fmla="*/ 0 w 127"/>
                <a:gd name="txT" fmla="*/ 0 h 228"/>
                <a:gd name="txR" fmla="*/ 127 w 127"/>
                <a:gd name="txB" fmla="*/ 228 h 228"/>
              </a:gdLst>
              <a:ahLst/>
              <a:cxnLst>
                <a:cxn ang="0">
                  <a:pos x="0" y="76"/>
                </a:cxn>
                <a:cxn ang="0">
                  <a:pos x="0" y="227"/>
                </a:cxn>
                <a:cxn ang="0">
                  <a:pos x="126" y="152"/>
                </a:cxn>
                <a:cxn ang="0">
                  <a:pos x="126" y="0"/>
                </a:cxn>
                <a:cxn ang="0">
                  <a:pos x="0" y="76"/>
                </a:cxn>
              </a:cxnLst>
              <a:rect l="txL" t="txT" r="txR" b="txB"/>
              <a:pathLst>
                <a:path w="127" h="228">
                  <a:moveTo>
                    <a:pt x="0" y="76"/>
                  </a:moveTo>
                  <a:lnTo>
                    <a:pt x="0" y="227"/>
                  </a:lnTo>
                  <a:lnTo>
                    <a:pt x="126" y="152"/>
                  </a:lnTo>
                  <a:lnTo>
                    <a:pt x="126"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4357" name="Freeform 20"/>
            <p:cNvSpPr/>
            <p:nvPr/>
          </p:nvSpPr>
          <p:spPr>
            <a:xfrm>
              <a:off x="2995" y="1684"/>
              <a:ext cx="168" cy="197"/>
            </a:xfrm>
            <a:custGeom>
              <a:avLst/>
              <a:gdLst>
                <a:gd name="txL" fmla="*/ 0 w 168"/>
                <a:gd name="txT" fmla="*/ 0 h 197"/>
                <a:gd name="txR" fmla="*/ 168 w 168"/>
                <a:gd name="txB" fmla="*/ 197 h 197"/>
              </a:gdLst>
              <a:ahLst/>
              <a:cxnLst>
                <a:cxn ang="0">
                  <a:pos x="167" y="44"/>
                </a:cxn>
                <a:cxn ang="0">
                  <a:pos x="167" y="196"/>
                </a:cxn>
                <a:cxn ang="0">
                  <a:pos x="0" y="151"/>
                </a:cxn>
                <a:cxn ang="0">
                  <a:pos x="0" y="0"/>
                </a:cxn>
                <a:cxn ang="0">
                  <a:pos x="167" y="44"/>
                </a:cxn>
              </a:cxnLst>
              <a:rect l="txL" t="txT" r="txR" b="txB"/>
              <a:pathLst>
                <a:path w="168" h="197">
                  <a:moveTo>
                    <a:pt x="167" y="44"/>
                  </a:moveTo>
                  <a:lnTo>
                    <a:pt x="167" y="196"/>
                  </a:lnTo>
                  <a:lnTo>
                    <a:pt x="0" y="151"/>
                  </a:lnTo>
                  <a:lnTo>
                    <a:pt x="0" y="0"/>
                  </a:lnTo>
                  <a:lnTo>
                    <a:pt x="167" y="44"/>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4358" name="Freeform 21"/>
            <p:cNvSpPr/>
            <p:nvPr/>
          </p:nvSpPr>
          <p:spPr>
            <a:xfrm>
              <a:off x="2996" y="1400"/>
              <a:ext cx="292" cy="122"/>
            </a:xfrm>
            <a:custGeom>
              <a:avLst/>
              <a:gdLst>
                <a:gd name="txL" fmla="*/ 0 w 292"/>
                <a:gd name="txT" fmla="*/ 0 h 122"/>
                <a:gd name="txR" fmla="*/ 292 w 292"/>
                <a:gd name="txB" fmla="*/ 122 h 122"/>
              </a:gdLst>
              <a:ahLst/>
              <a:cxnLst>
                <a:cxn ang="0">
                  <a:pos x="291" y="46"/>
                </a:cxn>
                <a:cxn ang="0">
                  <a:pos x="167" y="121"/>
                </a:cxn>
                <a:cxn ang="0">
                  <a:pos x="0" y="76"/>
                </a:cxn>
                <a:cxn ang="0">
                  <a:pos x="123" y="0"/>
                </a:cxn>
                <a:cxn ang="0">
                  <a:pos x="291" y="46"/>
                </a:cxn>
              </a:cxnLst>
              <a:rect l="txL" t="txT" r="txR" b="txB"/>
              <a:pathLst>
                <a:path w="292" h="122">
                  <a:moveTo>
                    <a:pt x="291" y="46"/>
                  </a:moveTo>
                  <a:lnTo>
                    <a:pt x="167" y="121"/>
                  </a:lnTo>
                  <a:lnTo>
                    <a:pt x="0" y="76"/>
                  </a:lnTo>
                  <a:lnTo>
                    <a:pt x="123" y="0"/>
                  </a:lnTo>
                  <a:lnTo>
                    <a:pt x="291" y="46"/>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4359" name="Freeform 22"/>
            <p:cNvSpPr/>
            <p:nvPr/>
          </p:nvSpPr>
          <p:spPr>
            <a:xfrm>
              <a:off x="3162" y="1446"/>
              <a:ext cx="127" cy="229"/>
            </a:xfrm>
            <a:custGeom>
              <a:avLst/>
              <a:gdLst>
                <a:gd name="txL" fmla="*/ 0 w 127"/>
                <a:gd name="txT" fmla="*/ 0 h 229"/>
                <a:gd name="txR" fmla="*/ 127 w 127"/>
                <a:gd name="txB" fmla="*/ 229 h 229"/>
              </a:gdLst>
              <a:ahLst/>
              <a:cxnLst>
                <a:cxn ang="0">
                  <a:pos x="0" y="76"/>
                </a:cxn>
                <a:cxn ang="0">
                  <a:pos x="0" y="228"/>
                </a:cxn>
                <a:cxn ang="0">
                  <a:pos x="126" y="151"/>
                </a:cxn>
                <a:cxn ang="0">
                  <a:pos x="126" y="0"/>
                </a:cxn>
                <a:cxn ang="0">
                  <a:pos x="0" y="76"/>
                </a:cxn>
              </a:cxnLst>
              <a:rect l="txL" t="txT" r="txR" b="txB"/>
              <a:pathLst>
                <a:path w="127" h="229">
                  <a:moveTo>
                    <a:pt x="0" y="76"/>
                  </a:moveTo>
                  <a:lnTo>
                    <a:pt x="0" y="228"/>
                  </a:lnTo>
                  <a:lnTo>
                    <a:pt x="126" y="151"/>
                  </a:lnTo>
                  <a:lnTo>
                    <a:pt x="126"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4360" name="Freeform 23"/>
            <p:cNvSpPr/>
            <p:nvPr/>
          </p:nvSpPr>
          <p:spPr>
            <a:xfrm>
              <a:off x="2995" y="1476"/>
              <a:ext cx="168" cy="199"/>
            </a:xfrm>
            <a:custGeom>
              <a:avLst/>
              <a:gdLst>
                <a:gd name="txL" fmla="*/ 0 w 168"/>
                <a:gd name="txT" fmla="*/ 0 h 199"/>
                <a:gd name="txR" fmla="*/ 168 w 168"/>
                <a:gd name="txB" fmla="*/ 199 h 199"/>
              </a:gdLst>
              <a:ahLst/>
              <a:cxnLst>
                <a:cxn ang="0">
                  <a:pos x="167" y="46"/>
                </a:cxn>
                <a:cxn ang="0">
                  <a:pos x="167" y="198"/>
                </a:cxn>
                <a:cxn ang="0">
                  <a:pos x="0" y="151"/>
                </a:cxn>
                <a:cxn ang="0">
                  <a:pos x="0" y="0"/>
                </a:cxn>
                <a:cxn ang="0">
                  <a:pos x="167" y="46"/>
                </a:cxn>
              </a:cxnLst>
              <a:rect l="txL" t="txT" r="txR" b="txB"/>
              <a:pathLst>
                <a:path w="168" h="199">
                  <a:moveTo>
                    <a:pt x="167" y="46"/>
                  </a:moveTo>
                  <a:lnTo>
                    <a:pt x="167" y="198"/>
                  </a:lnTo>
                  <a:lnTo>
                    <a:pt x="0" y="151"/>
                  </a:lnTo>
                  <a:lnTo>
                    <a:pt x="0" y="0"/>
                  </a:lnTo>
                  <a:lnTo>
                    <a:pt x="167" y="46"/>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4361" name="Freeform 24"/>
            <p:cNvSpPr/>
            <p:nvPr/>
          </p:nvSpPr>
          <p:spPr>
            <a:xfrm>
              <a:off x="3371" y="1367"/>
              <a:ext cx="292" cy="122"/>
            </a:xfrm>
            <a:custGeom>
              <a:avLst/>
              <a:gdLst>
                <a:gd name="txL" fmla="*/ 0 w 292"/>
                <a:gd name="txT" fmla="*/ 0 h 122"/>
                <a:gd name="txR" fmla="*/ 292 w 292"/>
                <a:gd name="txB" fmla="*/ 122 h 122"/>
              </a:gdLst>
              <a:ahLst/>
              <a:cxnLst>
                <a:cxn ang="0">
                  <a:pos x="291" y="44"/>
                </a:cxn>
                <a:cxn ang="0">
                  <a:pos x="167" y="121"/>
                </a:cxn>
                <a:cxn ang="0">
                  <a:pos x="0" y="76"/>
                </a:cxn>
                <a:cxn ang="0">
                  <a:pos x="123" y="0"/>
                </a:cxn>
                <a:cxn ang="0">
                  <a:pos x="291" y="44"/>
                </a:cxn>
              </a:cxnLst>
              <a:rect l="txL" t="txT" r="txR" b="txB"/>
              <a:pathLst>
                <a:path w="292" h="122">
                  <a:moveTo>
                    <a:pt x="291" y="44"/>
                  </a:moveTo>
                  <a:lnTo>
                    <a:pt x="167" y="121"/>
                  </a:lnTo>
                  <a:lnTo>
                    <a:pt x="0" y="76"/>
                  </a:lnTo>
                  <a:lnTo>
                    <a:pt x="123" y="0"/>
                  </a:lnTo>
                  <a:lnTo>
                    <a:pt x="291"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4362" name="Freeform 25"/>
            <p:cNvSpPr/>
            <p:nvPr/>
          </p:nvSpPr>
          <p:spPr>
            <a:xfrm>
              <a:off x="3537" y="1413"/>
              <a:ext cx="126" cy="229"/>
            </a:xfrm>
            <a:custGeom>
              <a:avLst/>
              <a:gdLst>
                <a:gd name="txL" fmla="*/ 0 w 126"/>
                <a:gd name="txT" fmla="*/ 0 h 229"/>
                <a:gd name="txR" fmla="*/ 126 w 126"/>
                <a:gd name="txB" fmla="*/ 229 h 229"/>
              </a:gdLst>
              <a:ahLst/>
              <a:cxnLst>
                <a:cxn ang="0">
                  <a:pos x="0" y="75"/>
                </a:cxn>
                <a:cxn ang="0">
                  <a:pos x="0" y="228"/>
                </a:cxn>
                <a:cxn ang="0">
                  <a:pos x="125" y="151"/>
                </a:cxn>
                <a:cxn ang="0">
                  <a:pos x="125" y="0"/>
                </a:cxn>
                <a:cxn ang="0">
                  <a:pos x="0" y="75"/>
                </a:cxn>
              </a:cxnLst>
              <a:rect l="txL" t="txT" r="txR" b="txB"/>
              <a:pathLst>
                <a:path w="126" h="229">
                  <a:moveTo>
                    <a:pt x="0" y="75"/>
                  </a:moveTo>
                  <a:lnTo>
                    <a:pt x="0" y="228"/>
                  </a:lnTo>
                  <a:lnTo>
                    <a:pt x="125" y="151"/>
                  </a:lnTo>
                  <a:lnTo>
                    <a:pt x="125" y="0"/>
                  </a:lnTo>
                  <a:lnTo>
                    <a:pt x="0" y="75"/>
                  </a:lnTo>
                </a:path>
              </a:pathLst>
            </a:custGeom>
            <a:solidFill>
              <a:srgbClr val="CCFFCC"/>
            </a:solidFill>
            <a:ln w="9525">
              <a:noFill/>
            </a:ln>
          </p:spPr>
          <p:txBody>
            <a:bodyPr/>
            <a:p>
              <a:endParaRPr lang="zh-CN" altLang="en-US" dirty="0">
                <a:latin typeface="Arial" panose="020B0604020202020204" pitchFamily="34" charset="0"/>
              </a:endParaRPr>
            </a:p>
          </p:txBody>
        </p:sp>
        <p:sp>
          <p:nvSpPr>
            <p:cNvPr id="14363" name="Freeform 26"/>
            <p:cNvSpPr/>
            <p:nvPr/>
          </p:nvSpPr>
          <p:spPr>
            <a:xfrm>
              <a:off x="3369" y="1443"/>
              <a:ext cx="169" cy="199"/>
            </a:xfrm>
            <a:custGeom>
              <a:avLst/>
              <a:gdLst>
                <a:gd name="txL" fmla="*/ 0 w 169"/>
                <a:gd name="txT" fmla="*/ 0 h 199"/>
                <a:gd name="txR" fmla="*/ 169 w 169"/>
                <a:gd name="txB" fmla="*/ 199 h 199"/>
              </a:gdLst>
              <a:ahLst/>
              <a:cxnLst>
                <a:cxn ang="0">
                  <a:pos x="168" y="44"/>
                </a:cxn>
                <a:cxn ang="0">
                  <a:pos x="168" y="198"/>
                </a:cxn>
                <a:cxn ang="0">
                  <a:pos x="0" y="151"/>
                </a:cxn>
                <a:cxn ang="0">
                  <a:pos x="0" y="0"/>
                </a:cxn>
                <a:cxn ang="0">
                  <a:pos x="168" y="44"/>
                </a:cxn>
              </a:cxnLst>
              <a:rect l="txL" t="txT" r="txR" b="txB"/>
              <a:pathLst>
                <a:path w="169" h="199">
                  <a:moveTo>
                    <a:pt x="168" y="44"/>
                  </a:moveTo>
                  <a:lnTo>
                    <a:pt x="168" y="198"/>
                  </a:lnTo>
                  <a:lnTo>
                    <a:pt x="0" y="151"/>
                  </a:lnTo>
                  <a:lnTo>
                    <a:pt x="0" y="0"/>
                  </a:lnTo>
                  <a:lnTo>
                    <a:pt x="168" y="44"/>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4364" name="Freeform 27"/>
            <p:cNvSpPr/>
            <p:nvPr/>
          </p:nvSpPr>
          <p:spPr>
            <a:xfrm>
              <a:off x="3784" y="1742"/>
              <a:ext cx="292" cy="122"/>
            </a:xfrm>
            <a:custGeom>
              <a:avLst/>
              <a:gdLst>
                <a:gd name="txL" fmla="*/ 0 w 292"/>
                <a:gd name="txT" fmla="*/ 0 h 122"/>
                <a:gd name="txR" fmla="*/ 292 w 292"/>
                <a:gd name="txB" fmla="*/ 122 h 122"/>
              </a:gdLst>
              <a:ahLst/>
              <a:cxnLst>
                <a:cxn ang="0">
                  <a:pos x="291" y="44"/>
                </a:cxn>
                <a:cxn ang="0">
                  <a:pos x="167" y="121"/>
                </a:cxn>
                <a:cxn ang="0">
                  <a:pos x="0" y="76"/>
                </a:cxn>
                <a:cxn ang="0">
                  <a:pos x="123" y="0"/>
                </a:cxn>
                <a:cxn ang="0">
                  <a:pos x="291" y="44"/>
                </a:cxn>
              </a:cxnLst>
              <a:rect l="txL" t="txT" r="txR" b="txB"/>
              <a:pathLst>
                <a:path w="292" h="122">
                  <a:moveTo>
                    <a:pt x="291" y="44"/>
                  </a:moveTo>
                  <a:lnTo>
                    <a:pt x="167" y="121"/>
                  </a:lnTo>
                  <a:lnTo>
                    <a:pt x="0" y="76"/>
                  </a:lnTo>
                  <a:lnTo>
                    <a:pt x="123" y="0"/>
                  </a:lnTo>
                  <a:lnTo>
                    <a:pt x="291"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4365" name="Freeform 28"/>
            <p:cNvSpPr/>
            <p:nvPr/>
          </p:nvSpPr>
          <p:spPr>
            <a:xfrm>
              <a:off x="3950" y="1784"/>
              <a:ext cx="126" cy="229"/>
            </a:xfrm>
            <a:custGeom>
              <a:avLst/>
              <a:gdLst>
                <a:gd name="txL" fmla="*/ 0 w 126"/>
                <a:gd name="txT" fmla="*/ 0 h 229"/>
                <a:gd name="txR" fmla="*/ 126 w 126"/>
                <a:gd name="txB" fmla="*/ 229 h 229"/>
              </a:gdLst>
              <a:ahLst/>
              <a:cxnLst>
                <a:cxn ang="0">
                  <a:pos x="0" y="76"/>
                </a:cxn>
                <a:cxn ang="0">
                  <a:pos x="0" y="228"/>
                </a:cxn>
                <a:cxn ang="0">
                  <a:pos x="125" y="151"/>
                </a:cxn>
                <a:cxn ang="0">
                  <a:pos x="125" y="0"/>
                </a:cxn>
                <a:cxn ang="0">
                  <a:pos x="0" y="76"/>
                </a:cxn>
              </a:cxnLst>
              <a:rect l="txL" t="txT" r="txR" b="txB"/>
              <a:pathLst>
                <a:path w="126" h="229">
                  <a:moveTo>
                    <a:pt x="0" y="76"/>
                  </a:moveTo>
                  <a:lnTo>
                    <a:pt x="0" y="228"/>
                  </a:lnTo>
                  <a:lnTo>
                    <a:pt x="125" y="151"/>
                  </a:lnTo>
                  <a:lnTo>
                    <a:pt x="125"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4366" name="Freeform 29"/>
            <p:cNvSpPr/>
            <p:nvPr/>
          </p:nvSpPr>
          <p:spPr>
            <a:xfrm>
              <a:off x="3782" y="1815"/>
              <a:ext cx="169" cy="198"/>
            </a:xfrm>
            <a:custGeom>
              <a:avLst/>
              <a:gdLst>
                <a:gd name="txL" fmla="*/ 0 w 169"/>
                <a:gd name="txT" fmla="*/ 0 h 198"/>
                <a:gd name="txR" fmla="*/ 169 w 169"/>
                <a:gd name="txB" fmla="*/ 198 h 198"/>
              </a:gdLst>
              <a:ahLst/>
              <a:cxnLst>
                <a:cxn ang="0">
                  <a:pos x="168" y="45"/>
                </a:cxn>
                <a:cxn ang="0">
                  <a:pos x="168" y="197"/>
                </a:cxn>
                <a:cxn ang="0">
                  <a:pos x="0" y="151"/>
                </a:cxn>
                <a:cxn ang="0">
                  <a:pos x="0" y="0"/>
                </a:cxn>
                <a:cxn ang="0">
                  <a:pos x="168" y="45"/>
                </a:cxn>
              </a:cxnLst>
              <a:rect l="txL" t="txT" r="txR" b="txB"/>
              <a:pathLst>
                <a:path w="169" h="198">
                  <a:moveTo>
                    <a:pt x="168" y="45"/>
                  </a:moveTo>
                  <a:lnTo>
                    <a:pt x="168" y="197"/>
                  </a:lnTo>
                  <a:lnTo>
                    <a:pt x="0" y="151"/>
                  </a:lnTo>
                  <a:lnTo>
                    <a:pt x="0" y="0"/>
                  </a:lnTo>
                  <a:lnTo>
                    <a:pt x="168" y="45"/>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4367" name="Freeform 30"/>
            <p:cNvSpPr/>
            <p:nvPr/>
          </p:nvSpPr>
          <p:spPr>
            <a:xfrm>
              <a:off x="3784" y="1545"/>
              <a:ext cx="292" cy="122"/>
            </a:xfrm>
            <a:custGeom>
              <a:avLst/>
              <a:gdLst>
                <a:gd name="txL" fmla="*/ 0 w 292"/>
                <a:gd name="txT" fmla="*/ 0 h 122"/>
                <a:gd name="txR" fmla="*/ 292 w 292"/>
                <a:gd name="txB" fmla="*/ 122 h 122"/>
              </a:gdLst>
              <a:ahLst/>
              <a:cxnLst>
                <a:cxn ang="0">
                  <a:pos x="291" y="44"/>
                </a:cxn>
                <a:cxn ang="0">
                  <a:pos x="167" y="121"/>
                </a:cxn>
                <a:cxn ang="0">
                  <a:pos x="0" y="76"/>
                </a:cxn>
                <a:cxn ang="0">
                  <a:pos x="123" y="0"/>
                </a:cxn>
                <a:cxn ang="0">
                  <a:pos x="291" y="44"/>
                </a:cxn>
              </a:cxnLst>
              <a:rect l="txL" t="txT" r="txR" b="txB"/>
              <a:pathLst>
                <a:path w="292" h="122">
                  <a:moveTo>
                    <a:pt x="291" y="44"/>
                  </a:moveTo>
                  <a:lnTo>
                    <a:pt x="167" y="121"/>
                  </a:lnTo>
                  <a:lnTo>
                    <a:pt x="0" y="76"/>
                  </a:lnTo>
                  <a:lnTo>
                    <a:pt x="123" y="0"/>
                  </a:lnTo>
                  <a:lnTo>
                    <a:pt x="291"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4368" name="Freeform 31"/>
            <p:cNvSpPr/>
            <p:nvPr/>
          </p:nvSpPr>
          <p:spPr>
            <a:xfrm>
              <a:off x="3950" y="1590"/>
              <a:ext cx="126" cy="228"/>
            </a:xfrm>
            <a:custGeom>
              <a:avLst/>
              <a:gdLst>
                <a:gd name="txL" fmla="*/ 0 w 126"/>
                <a:gd name="txT" fmla="*/ 0 h 228"/>
                <a:gd name="txR" fmla="*/ 126 w 126"/>
                <a:gd name="txB" fmla="*/ 228 h 228"/>
              </a:gdLst>
              <a:ahLst/>
              <a:cxnLst>
                <a:cxn ang="0">
                  <a:pos x="0" y="76"/>
                </a:cxn>
                <a:cxn ang="0">
                  <a:pos x="0" y="227"/>
                </a:cxn>
                <a:cxn ang="0">
                  <a:pos x="125" y="152"/>
                </a:cxn>
                <a:cxn ang="0">
                  <a:pos x="125" y="0"/>
                </a:cxn>
                <a:cxn ang="0">
                  <a:pos x="0" y="76"/>
                </a:cxn>
              </a:cxnLst>
              <a:rect l="txL" t="txT" r="txR" b="txB"/>
              <a:pathLst>
                <a:path w="126" h="228">
                  <a:moveTo>
                    <a:pt x="0" y="76"/>
                  </a:moveTo>
                  <a:lnTo>
                    <a:pt x="0" y="227"/>
                  </a:lnTo>
                  <a:lnTo>
                    <a:pt x="125" y="152"/>
                  </a:lnTo>
                  <a:lnTo>
                    <a:pt x="125"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4369" name="Freeform 32"/>
            <p:cNvSpPr/>
            <p:nvPr/>
          </p:nvSpPr>
          <p:spPr>
            <a:xfrm>
              <a:off x="3782" y="1621"/>
              <a:ext cx="169" cy="197"/>
            </a:xfrm>
            <a:custGeom>
              <a:avLst/>
              <a:gdLst>
                <a:gd name="txL" fmla="*/ 0 w 169"/>
                <a:gd name="txT" fmla="*/ 0 h 197"/>
                <a:gd name="txR" fmla="*/ 169 w 169"/>
                <a:gd name="txB" fmla="*/ 197 h 197"/>
              </a:gdLst>
              <a:ahLst/>
              <a:cxnLst>
                <a:cxn ang="0">
                  <a:pos x="168" y="44"/>
                </a:cxn>
                <a:cxn ang="0">
                  <a:pos x="168" y="196"/>
                </a:cxn>
                <a:cxn ang="0">
                  <a:pos x="0" y="151"/>
                </a:cxn>
                <a:cxn ang="0">
                  <a:pos x="0" y="0"/>
                </a:cxn>
                <a:cxn ang="0">
                  <a:pos x="168" y="44"/>
                </a:cxn>
              </a:cxnLst>
              <a:rect l="txL" t="txT" r="txR" b="txB"/>
              <a:pathLst>
                <a:path w="169" h="197">
                  <a:moveTo>
                    <a:pt x="168" y="44"/>
                  </a:moveTo>
                  <a:lnTo>
                    <a:pt x="168" y="196"/>
                  </a:lnTo>
                  <a:lnTo>
                    <a:pt x="0" y="151"/>
                  </a:lnTo>
                  <a:lnTo>
                    <a:pt x="0" y="0"/>
                  </a:lnTo>
                  <a:lnTo>
                    <a:pt x="168" y="44"/>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4370" name="Freeform 33"/>
            <p:cNvSpPr/>
            <p:nvPr/>
          </p:nvSpPr>
          <p:spPr>
            <a:xfrm>
              <a:off x="3196" y="1666"/>
              <a:ext cx="292" cy="122"/>
            </a:xfrm>
            <a:custGeom>
              <a:avLst/>
              <a:gdLst>
                <a:gd name="txL" fmla="*/ 0 w 292"/>
                <a:gd name="txT" fmla="*/ 0 h 122"/>
                <a:gd name="txR" fmla="*/ 292 w 292"/>
                <a:gd name="txB" fmla="*/ 122 h 122"/>
              </a:gdLst>
              <a:ahLst/>
              <a:cxnLst>
                <a:cxn ang="0">
                  <a:pos x="291" y="44"/>
                </a:cxn>
                <a:cxn ang="0">
                  <a:pos x="167" y="121"/>
                </a:cxn>
                <a:cxn ang="0">
                  <a:pos x="0" y="76"/>
                </a:cxn>
                <a:cxn ang="0">
                  <a:pos x="123" y="0"/>
                </a:cxn>
                <a:cxn ang="0">
                  <a:pos x="291" y="44"/>
                </a:cxn>
              </a:cxnLst>
              <a:rect l="txL" t="txT" r="txR" b="txB"/>
              <a:pathLst>
                <a:path w="292" h="122">
                  <a:moveTo>
                    <a:pt x="291" y="44"/>
                  </a:moveTo>
                  <a:lnTo>
                    <a:pt x="167" y="121"/>
                  </a:lnTo>
                  <a:lnTo>
                    <a:pt x="0" y="76"/>
                  </a:lnTo>
                  <a:lnTo>
                    <a:pt x="123" y="0"/>
                  </a:lnTo>
                  <a:lnTo>
                    <a:pt x="291"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4371" name="Freeform 34"/>
            <p:cNvSpPr/>
            <p:nvPr/>
          </p:nvSpPr>
          <p:spPr>
            <a:xfrm>
              <a:off x="3362" y="1711"/>
              <a:ext cx="127" cy="230"/>
            </a:xfrm>
            <a:custGeom>
              <a:avLst/>
              <a:gdLst>
                <a:gd name="txL" fmla="*/ 0 w 127"/>
                <a:gd name="txT" fmla="*/ 0 h 230"/>
                <a:gd name="txR" fmla="*/ 127 w 127"/>
                <a:gd name="txB" fmla="*/ 230 h 230"/>
              </a:gdLst>
              <a:ahLst/>
              <a:cxnLst>
                <a:cxn ang="0">
                  <a:pos x="0" y="76"/>
                </a:cxn>
                <a:cxn ang="0">
                  <a:pos x="0" y="229"/>
                </a:cxn>
                <a:cxn ang="0">
                  <a:pos x="126" y="152"/>
                </a:cxn>
                <a:cxn ang="0">
                  <a:pos x="126" y="0"/>
                </a:cxn>
                <a:cxn ang="0">
                  <a:pos x="0" y="76"/>
                </a:cxn>
              </a:cxnLst>
              <a:rect l="txL" t="txT" r="txR" b="txB"/>
              <a:pathLst>
                <a:path w="127" h="230">
                  <a:moveTo>
                    <a:pt x="0" y="76"/>
                  </a:moveTo>
                  <a:lnTo>
                    <a:pt x="0" y="229"/>
                  </a:lnTo>
                  <a:lnTo>
                    <a:pt x="126" y="152"/>
                  </a:lnTo>
                  <a:lnTo>
                    <a:pt x="126"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4372" name="Freeform 35"/>
            <p:cNvSpPr/>
            <p:nvPr/>
          </p:nvSpPr>
          <p:spPr>
            <a:xfrm>
              <a:off x="3195" y="1742"/>
              <a:ext cx="168" cy="199"/>
            </a:xfrm>
            <a:custGeom>
              <a:avLst/>
              <a:gdLst>
                <a:gd name="txL" fmla="*/ 0 w 168"/>
                <a:gd name="txT" fmla="*/ 0 h 199"/>
                <a:gd name="txR" fmla="*/ 168 w 168"/>
                <a:gd name="txB" fmla="*/ 199 h 199"/>
              </a:gdLst>
              <a:ahLst/>
              <a:cxnLst>
                <a:cxn ang="0">
                  <a:pos x="167" y="44"/>
                </a:cxn>
                <a:cxn ang="0">
                  <a:pos x="167" y="198"/>
                </a:cxn>
                <a:cxn ang="0">
                  <a:pos x="0" y="151"/>
                </a:cxn>
                <a:cxn ang="0">
                  <a:pos x="0" y="0"/>
                </a:cxn>
                <a:cxn ang="0">
                  <a:pos x="167" y="44"/>
                </a:cxn>
              </a:cxnLst>
              <a:rect l="txL" t="txT" r="txR" b="txB"/>
              <a:pathLst>
                <a:path w="168" h="199">
                  <a:moveTo>
                    <a:pt x="167" y="44"/>
                  </a:moveTo>
                  <a:lnTo>
                    <a:pt x="167" y="198"/>
                  </a:lnTo>
                  <a:lnTo>
                    <a:pt x="0" y="151"/>
                  </a:lnTo>
                  <a:lnTo>
                    <a:pt x="0" y="0"/>
                  </a:lnTo>
                  <a:lnTo>
                    <a:pt x="167" y="44"/>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4373" name="Freeform 36"/>
            <p:cNvSpPr/>
            <p:nvPr/>
          </p:nvSpPr>
          <p:spPr>
            <a:xfrm>
              <a:off x="3204" y="1463"/>
              <a:ext cx="292" cy="124"/>
            </a:xfrm>
            <a:custGeom>
              <a:avLst/>
              <a:gdLst>
                <a:gd name="txL" fmla="*/ 0 w 292"/>
                <a:gd name="txT" fmla="*/ 0 h 124"/>
                <a:gd name="txR" fmla="*/ 292 w 292"/>
                <a:gd name="txB" fmla="*/ 124 h 124"/>
              </a:gdLst>
              <a:ahLst/>
              <a:cxnLst>
                <a:cxn ang="0">
                  <a:pos x="291" y="46"/>
                </a:cxn>
                <a:cxn ang="0">
                  <a:pos x="167" y="123"/>
                </a:cxn>
                <a:cxn ang="0">
                  <a:pos x="0" y="76"/>
                </a:cxn>
                <a:cxn ang="0">
                  <a:pos x="123" y="0"/>
                </a:cxn>
                <a:cxn ang="0">
                  <a:pos x="291" y="46"/>
                </a:cxn>
              </a:cxnLst>
              <a:rect l="txL" t="txT" r="txR" b="txB"/>
              <a:pathLst>
                <a:path w="292" h="124">
                  <a:moveTo>
                    <a:pt x="291" y="46"/>
                  </a:moveTo>
                  <a:lnTo>
                    <a:pt x="167" y="123"/>
                  </a:lnTo>
                  <a:lnTo>
                    <a:pt x="0" y="76"/>
                  </a:lnTo>
                  <a:lnTo>
                    <a:pt x="123" y="0"/>
                  </a:lnTo>
                  <a:lnTo>
                    <a:pt x="291" y="46"/>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4374" name="Freeform 37"/>
            <p:cNvSpPr/>
            <p:nvPr/>
          </p:nvSpPr>
          <p:spPr>
            <a:xfrm>
              <a:off x="3370" y="1509"/>
              <a:ext cx="126" cy="229"/>
            </a:xfrm>
            <a:custGeom>
              <a:avLst/>
              <a:gdLst>
                <a:gd name="txL" fmla="*/ 0 w 126"/>
                <a:gd name="txT" fmla="*/ 0 h 229"/>
                <a:gd name="txR" fmla="*/ 126 w 126"/>
                <a:gd name="txB" fmla="*/ 229 h 229"/>
              </a:gdLst>
              <a:ahLst/>
              <a:cxnLst>
                <a:cxn ang="0">
                  <a:pos x="0" y="76"/>
                </a:cxn>
                <a:cxn ang="0">
                  <a:pos x="0" y="228"/>
                </a:cxn>
                <a:cxn ang="0">
                  <a:pos x="125" y="151"/>
                </a:cxn>
                <a:cxn ang="0">
                  <a:pos x="125" y="0"/>
                </a:cxn>
                <a:cxn ang="0">
                  <a:pos x="0" y="76"/>
                </a:cxn>
              </a:cxnLst>
              <a:rect l="txL" t="txT" r="txR" b="txB"/>
              <a:pathLst>
                <a:path w="126" h="229">
                  <a:moveTo>
                    <a:pt x="0" y="76"/>
                  </a:moveTo>
                  <a:lnTo>
                    <a:pt x="0" y="228"/>
                  </a:lnTo>
                  <a:lnTo>
                    <a:pt x="125" y="151"/>
                  </a:lnTo>
                  <a:lnTo>
                    <a:pt x="125"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4375" name="Freeform 38"/>
            <p:cNvSpPr/>
            <p:nvPr/>
          </p:nvSpPr>
          <p:spPr>
            <a:xfrm>
              <a:off x="3202" y="1540"/>
              <a:ext cx="169" cy="198"/>
            </a:xfrm>
            <a:custGeom>
              <a:avLst/>
              <a:gdLst>
                <a:gd name="txL" fmla="*/ 0 w 169"/>
                <a:gd name="txT" fmla="*/ 0 h 198"/>
                <a:gd name="txR" fmla="*/ 169 w 169"/>
                <a:gd name="txB" fmla="*/ 198 h 198"/>
              </a:gdLst>
              <a:ahLst/>
              <a:cxnLst>
                <a:cxn ang="0">
                  <a:pos x="168" y="45"/>
                </a:cxn>
                <a:cxn ang="0">
                  <a:pos x="168" y="197"/>
                </a:cxn>
                <a:cxn ang="0">
                  <a:pos x="0" y="152"/>
                </a:cxn>
                <a:cxn ang="0">
                  <a:pos x="0" y="0"/>
                </a:cxn>
                <a:cxn ang="0">
                  <a:pos x="168" y="45"/>
                </a:cxn>
              </a:cxnLst>
              <a:rect l="txL" t="txT" r="txR" b="txB"/>
              <a:pathLst>
                <a:path w="169" h="198">
                  <a:moveTo>
                    <a:pt x="168" y="45"/>
                  </a:moveTo>
                  <a:lnTo>
                    <a:pt x="168" y="197"/>
                  </a:lnTo>
                  <a:lnTo>
                    <a:pt x="0" y="152"/>
                  </a:lnTo>
                  <a:lnTo>
                    <a:pt x="0" y="0"/>
                  </a:lnTo>
                  <a:lnTo>
                    <a:pt x="168" y="45"/>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4376" name="Freeform 39"/>
            <p:cNvSpPr/>
            <p:nvPr/>
          </p:nvSpPr>
          <p:spPr>
            <a:xfrm>
              <a:off x="3494" y="1400"/>
              <a:ext cx="169" cy="89"/>
            </a:xfrm>
            <a:custGeom>
              <a:avLst/>
              <a:gdLst>
                <a:gd name="txL" fmla="*/ 0 w 169"/>
                <a:gd name="txT" fmla="*/ 0 h 89"/>
                <a:gd name="txR" fmla="*/ 169 w 169"/>
                <a:gd name="txB" fmla="*/ 89 h 89"/>
              </a:gdLst>
              <a:ahLst/>
              <a:cxnLst>
                <a:cxn ang="0">
                  <a:pos x="127" y="0"/>
                </a:cxn>
                <a:cxn ang="0">
                  <a:pos x="168" y="13"/>
                </a:cxn>
                <a:cxn ang="0">
                  <a:pos x="43" y="88"/>
                </a:cxn>
                <a:cxn ang="0">
                  <a:pos x="0" y="76"/>
                </a:cxn>
                <a:cxn ang="0">
                  <a:pos x="127" y="0"/>
                </a:cxn>
              </a:cxnLst>
              <a:rect l="txL" t="txT" r="txR" b="txB"/>
              <a:pathLst>
                <a:path w="169" h="89">
                  <a:moveTo>
                    <a:pt x="127" y="0"/>
                  </a:moveTo>
                  <a:lnTo>
                    <a:pt x="168" y="13"/>
                  </a:lnTo>
                  <a:lnTo>
                    <a:pt x="43" y="88"/>
                  </a:lnTo>
                  <a:lnTo>
                    <a:pt x="0" y="76"/>
                  </a:lnTo>
                  <a:lnTo>
                    <a:pt x="127" y="0"/>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4377" name="Freeform 40"/>
            <p:cNvSpPr/>
            <p:nvPr/>
          </p:nvSpPr>
          <p:spPr>
            <a:xfrm>
              <a:off x="3412" y="1509"/>
              <a:ext cx="84" cy="204"/>
            </a:xfrm>
            <a:custGeom>
              <a:avLst/>
              <a:gdLst>
                <a:gd name="txL" fmla="*/ 0 w 84"/>
                <a:gd name="txT" fmla="*/ 0 h 204"/>
                <a:gd name="txR" fmla="*/ 84 w 84"/>
                <a:gd name="txB" fmla="*/ 204 h 204"/>
              </a:gdLst>
              <a:ahLst/>
              <a:cxnLst>
                <a:cxn ang="0">
                  <a:pos x="0" y="51"/>
                </a:cxn>
                <a:cxn ang="0">
                  <a:pos x="0" y="203"/>
                </a:cxn>
                <a:cxn ang="0">
                  <a:pos x="83" y="151"/>
                </a:cxn>
                <a:cxn ang="0">
                  <a:pos x="83" y="0"/>
                </a:cxn>
                <a:cxn ang="0">
                  <a:pos x="0" y="51"/>
                </a:cxn>
              </a:cxnLst>
              <a:rect l="txL" t="txT" r="txR" b="txB"/>
              <a:pathLst>
                <a:path w="84" h="204">
                  <a:moveTo>
                    <a:pt x="0" y="51"/>
                  </a:moveTo>
                  <a:lnTo>
                    <a:pt x="0" y="203"/>
                  </a:lnTo>
                  <a:lnTo>
                    <a:pt x="83" y="151"/>
                  </a:lnTo>
                  <a:lnTo>
                    <a:pt x="83" y="0"/>
                  </a:lnTo>
                  <a:lnTo>
                    <a:pt x="0" y="51"/>
                  </a:lnTo>
                </a:path>
              </a:pathLst>
            </a:custGeom>
            <a:solidFill>
              <a:srgbClr val="CCFFCC"/>
            </a:solidFill>
            <a:ln w="9525">
              <a:noFill/>
            </a:ln>
          </p:spPr>
          <p:txBody>
            <a:bodyPr/>
            <a:p>
              <a:endParaRPr lang="zh-CN" altLang="en-US" dirty="0">
                <a:latin typeface="Arial" panose="020B0604020202020204" pitchFamily="34" charset="0"/>
              </a:endParaRPr>
            </a:p>
          </p:txBody>
        </p:sp>
        <p:sp>
          <p:nvSpPr>
            <p:cNvPr id="14378" name="Freeform 41"/>
            <p:cNvSpPr/>
            <p:nvPr/>
          </p:nvSpPr>
          <p:spPr>
            <a:xfrm>
              <a:off x="3411" y="1497"/>
              <a:ext cx="85" cy="65"/>
            </a:xfrm>
            <a:custGeom>
              <a:avLst/>
              <a:gdLst>
                <a:gd name="txL" fmla="*/ 0 w 85"/>
                <a:gd name="txT" fmla="*/ 0 h 65"/>
                <a:gd name="txR" fmla="*/ 85 w 85"/>
                <a:gd name="txB" fmla="*/ 65 h 65"/>
              </a:gdLst>
              <a:ahLst/>
              <a:cxnLst>
                <a:cxn ang="0">
                  <a:pos x="0" y="26"/>
                </a:cxn>
                <a:cxn ang="0">
                  <a:pos x="0" y="64"/>
                </a:cxn>
                <a:cxn ang="0">
                  <a:pos x="84" y="12"/>
                </a:cxn>
                <a:cxn ang="0">
                  <a:pos x="45" y="0"/>
                </a:cxn>
                <a:cxn ang="0">
                  <a:pos x="0" y="26"/>
                </a:cxn>
              </a:cxnLst>
              <a:rect l="txL" t="txT" r="txR" b="txB"/>
              <a:pathLst>
                <a:path w="85" h="65">
                  <a:moveTo>
                    <a:pt x="0" y="26"/>
                  </a:moveTo>
                  <a:lnTo>
                    <a:pt x="0" y="64"/>
                  </a:lnTo>
                  <a:lnTo>
                    <a:pt x="84" y="12"/>
                  </a:lnTo>
                  <a:lnTo>
                    <a:pt x="45" y="0"/>
                  </a:lnTo>
                  <a:lnTo>
                    <a:pt x="0" y="2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4379" name="Freeform 42"/>
            <p:cNvSpPr/>
            <p:nvPr/>
          </p:nvSpPr>
          <p:spPr>
            <a:xfrm>
              <a:off x="3412" y="1696"/>
              <a:ext cx="77" cy="62"/>
            </a:xfrm>
            <a:custGeom>
              <a:avLst/>
              <a:gdLst>
                <a:gd name="txL" fmla="*/ 0 w 77"/>
                <a:gd name="txT" fmla="*/ 0 h 62"/>
                <a:gd name="txR" fmla="*/ 77 w 77"/>
                <a:gd name="txB" fmla="*/ 62 h 62"/>
              </a:gdLst>
              <a:ahLst/>
              <a:cxnLst>
                <a:cxn ang="0">
                  <a:pos x="0" y="15"/>
                </a:cxn>
                <a:cxn ang="0">
                  <a:pos x="0" y="61"/>
                </a:cxn>
                <a:cxn ang="0">
                  <a:pos x="76" y="14"/>
                </a:cxn>
                <a:cxn ang="0">
                  <a:pos x="24" y="0"/>
                </a:cxn>
                <a:cxn ang="0">
                  <a:pos x="0" y="15"/>
                </a:cxn>
              </a:cxnLst>
              <a:rect l="txL" t="txT" r="txR" b="txB"/>
              <a:pathLst>
                <a:path w="77" h="62">
                  <a:moveTo>
                    <a:pt x="0" y="15"/>
                  </a:moveTo>
                  <a:lnTo>
                    <a:pt x="0" y="61"/>
                  </a:lnTo>
                  <a:lnTo>
                    <a:pt x="76" y="14"/>
                  </a:lnTo>
                  <a:lnTo>
                    <a:pt x="24" y="0"/>
                  </a:lnTo>
                  <a:lnTo>
                    <a:pt x="0" y="15"/>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4380" name="Freeform 43"/>
            <p:cNvSpPr/>
            <p:nvPr/>
          </p:nvSpPr>
          <p:spPr>
            <a:xfrm>
              <a:off x="3559" y="1622"/>
              <a:ext cx="222" cy="88"/>
            </a:xfrm>
            <a:custGeom>
              <a:avLst/>
              <a:gdLst>
                <a:gd name="txL" fmla="*/ 0 w 222"/>
                <a:gd name="txT" fmla="*/ 0 h 88"/>
                <a:gd name="txR" fmla="*/ 222 w 222"/>
                <a:gd name="txB" fmla="*/ 88 h 88"/>
              </a:gdLst>
              <a:ahLst/>
              <a:cxnLst>
                <a:cxn ang="0">
                  <a:pos x="47" y="0"/>
                </a:cxn>
                <a:cxn ang="0">
                  <a:pos x="173" y="34"/>
                </a:cxn>
                <a:cxn ang="0">
                  <a:pos x="198" y="18"/>
                </a:cxn>
                <a:cxn ang="0">
                  <a:pos x="221" y="71"/>
                </a:cxn>
                <a:cxn ang="0">
                  <a:pos x="85" y="87"/>
                </a:cxn>
                <a:cxn ang="0">
                  <a:pos x="119" y="68"/>
                </a:cxn>
                <a:cxn ang="0">
                  <a:pos x="0" y="36"/>
                </a:cxn>
                <a:cxn ang="0">
                  <a:pos x="47" y="0"/>
                </a:cxn>
              </a:cxnLst>
              <a:rect l="txL" t="txT" r="txR" b="txB"/>
              <a:pathLst>
                <a:path w="222" h="88">
                  <a:moveTo>
                    <a:pt x="47" y="0"/>
                  </a:moveTo>
                  <a:lnTo>
                    <a:pt x="173" y="34"/>
                  </a:lnTo>
                  <a:lnTo>
                    <a:pt x="198" y="18"/>
                  </a:lnTo>
                  <a:lnTo>
                    <a:pt x="221" y="71"/>
                  </a:lnTo>
                  <a:lnTo>
                    <a:pt x="85" y="87"/>
                  </a:lnTo>
                  <a:lnTo>
                    <a:pt x="119" y="68"/>
                  </a:lnTo>
                  <a:lnTo>
                    <a:pt x="0" y="36"/>
                  </a:lnTo>
                  <a:lnTo>
                    <a:pt x="47" y="0"/>
                  </a:lnTo>
                </a:path>
              </a:pathLst>
            </a:custGeom>
            <a:solidFill>
              <a:srgbClr val="000000"/>
            </a:solidFill>
            <a:ln w="9525">
              <a:noFill/>
            </a:ln>
          </p:spPr>
          <p:txBody>
            <a:bodyPr/>
            <a:p>
              <a:endParaRPr lang="zh-CN" altLang="en-US" dirty="0">
                <a:latin typeface="Arial" panose="020B0604020202020204" pitchFamily="34" charset="0"/>
              </a:endParaRPr>
            </a:p>
          </p:txBody>
        </p:sp>
        <p:sp>
          <p:nvSpPr>
            <p:cNvPr id="14381" name="Freeform 44"/>
            <p:cNvSpPr/>
            <p:nvPr/>
          </p:nvSpPr>
          <p:spPr>
            <a:xfrm>
              <a:off x="3453" y="1596"/>
              <a:ext cx="164" cy="64"/>
            </a:xfrm>
            <a:custGeom>
              <a:avLst/>
              <a:gdLst>
                <a:gd name="txL" fmla="*/ 0 w 164"/>
                <a:gd name="txT" fmla="*/ 0 h 64"/>
                <a:gd name="txR" fmla="*/ 164 w 164"/>
                <a:gd name="txB" fmla="*/ 64 h 64"/>
              </a:gdLst>
              <a:ahLst/>
              <a:cxnLst>
                <a:cxn ang="0">
                  <a:pos x="106" y="63"/>
                </a:cxn>
                <a:cxn ang="0">
                  <a:pos x="0" y="35"/>
                </a:cxn>
                <a:cxn ang="0">
                  <a:pos x="59" y="0"/>
                </a:cxn>
                <a:cxn ang="0">
                  <a:pos x="163" y="28"/>
                </a:cxn>
                <a:cxn ang="0">
                  <a:pos x="106" y="63"/>
                </a:cxn>
              </a:cxnLst>
              <a:rect l="txL" t="txT" r="txR" b="txB"/>
              <a:pathLst>
                <a:path w="164" h="64">
                  <a:moveTo>
                    <a:pt x="106" y="63"/>
                  </a:moveTo>
                  <a:lnTo>
                    <a:pt x="0" y="35"/>
                  </a:lnTo>
                  <a:lnTo>
                    <a:pt x="59" y="0"/>
                  </a:lnTo>
                  <a:lnTo>
                    <a:pt x="163" y="28"/>
                  </a:lnTo>
                  <a:lnTo>
                    <a:pt x="106" y="63"/>
                  </a:lnTo>
                </a:path>
              </a:pathLst>
            </a:custGeom>
            <a:solidFill>
              <a:srgbClr val="4C4C4C"/>
            </a:solidFill>
            <a:ln w="9525">
              <a:noFill/>
            </a:ln>
          </p:spPr>
          <p:txBody>
            <a:bodyPr/>
            <a:p>
              <a:endParaRPr lang="zh-CN" altLang="en-US" dirty="0">
                <a:latin typeface="Arial" panose="020B0604020202020204" pitchFamily="34" charset="0"/>
              </a:endParaRPr>
            </a:p>
          </p:txBody>
        </p:sp>
        <p:sp>
          <p:nvSpPr>
            <p:cNvPr id="14382" name="Freeform 45"/>
            <p:cNvSpPr/>
            <p:nvPr/>
          </p:nvSpPr>
          <p:spPr>
            <a:xfrm>
              <a:off x="3453" y="1578"/>
              <a:ext cx="164" cy="64"/>
            </a:xfrm>
            <a:custGeom>
              <a:avLst/>
              <a:gdLst>
                <a:gd name="txL" fmla="*/ 0 w 164"/>
                <a:gd name="txT" fmla="*/ 0 h 64"/>
                <a:gd name="txR" fmla="*/ 164 w 164"/>
                <a:gd name="txB" fmla="*/ 64 h 64"/>
              </a:gdLst>
              <a:ahLst/>
              <a:cxnLst>
                <a:cxn ang="0">
                  <a:pos x="106" y="63"/>
                </a:cxn>
                <a:cxn ang="0">
                  <a:pos x="0" y="35"/>
                </a:cxn>
                <a:cxn ang="0">
                  <a:pos x="59" y="0"/>
                </a:cxn>
                <a:cxn ang="0">
                  <a:pos x="163" y="27"/>
                </a:cxn>
                <a:cxn ang="0">
                  <a:pos x="106" y="63"/>
                </a:cxn>
              </a:cxnLst>
              <a:rect l="txL" t="txT" r="txR" b="txB"/>
              <a:pathLst>
                <a:path w="164" h="64">
                  <a:moveTo>
                    <a:pt x="106" y="63"/>
                  </a:moveTo>
                  <a:lnTo>
                    <a:pt x="0" y="35"/>
                  </a:lnTo>
                  <a:lnTo>
                    <a:pt x="59" y="0"/>
                  </a:lnTo>
                  <a:lnTo>
                    <a:pt x="163" y="27"/>
                  </a:lnTo>
                  <a:lnTo>
                    <a:pt x="106" y="63"/>
                  </a:lnTo>
                </a:path>
              </a:pathLst>
            </a:custGeom>
            <a:solidFill>
              <a:srgbClr val="FFFF66"/>
            </a:solidFill>
            <a:ln w="9525">
              <a:noFill/>
            </a:ln>
          </p:spPr>
          <p:txBody>
            <a:bodyPr/>
            <a:p>
              <a:endParaRPr lang="zh-CN" altLang="en-US" dirty="0">
                <a:latin typeface="Arial" panose="020B0604020202020204" pitchFamily="34" charset="0"/>
              </a:endParaRPr>
            </a:p>
          </p:txBody>
        </p:sp>
        <p:sp>
          <p:nvSpPr>
            <p:cNvPr id="14383" name="Freeform 46"/>
            <p:cNvSpPr/>
            <p:nvPr/>
          </p:nvSpPr>
          <p:spPr>
            <a:xfrm>
              <a:off x="3412" y="1711"/>
              <a:ext cx="84" cy="203"/>
            </a:xfrm>
            <a:custGeom>
              <a:avLst/>
              <a:gdLst>
                <a:gd name="txL" fmla="*/ 0 w 84"/>
                <a:gd name="txT" fmla="*/ 0 h 203"/>
                <a:gd name="txR" fmla="*/ 84 w 84"/>
                <a:gd name="txB" fmla="*/ 203 h 203"/>
              </a:gdLst>
              <a:ahLst/>
              <a:cxnLst>
                <a:cxn ang="0">
                  <a:pos x="0" y="51"/>
                </a:cxn>
                <a:cxn ang="0">
                  <a:pos x="0" y="202"/>
                </a:cxn>
                <a:cxn ang="0">
                  <a:pos x="83" y="150"/>
                </a:cxn>
                <a:cxn ang="0">
                  <a:pos x="83" y="0"/>
                </a:cxn>
                <a:cxn ang="0">
                  <a:pos x="0" y="51"/>
                </a:cxn>
              </a:cxnLst>
              <a:rect l="txL" t="txT" r="txR" b="txB"/>
              <a:pathLst>
                <a:path w="84" h="203">
                  <a:moveTo>
                    <a:pt x="0" y="51"/>
                  </a:moveTo>
                  <a:lnTo>
                    <a:pt x="0" y="202"/>
                  </a:lnTo>
                  <a:lnTo>
                    <a:pt x="83" y="150"/>
                  </a:lnTo>
                  <a:lnTo>
                    <a:pt x="83" y="0"/>
                  </a:lnTo>
                  <a:lnTo>
                    <a:pt x="0" y="51"/>
                  </a:lnTo>
                </a:path>
              </a:pathLst>
            </a:custGeom>
            <a:solidFill>
              <a:srgbClr val="CCFFCC"/>
            </a:solidFill>
            <a:ln w="9525">
              <a:noFill/>
            </a:ln>
          </p:spPr>
          <p:txBody>
            <a:bodyPr/>
            <a:p>
              <a:endParaRPr lang="zh-CN" altLang="en-US" dirty="0">
                <a:latin typeface="Arial" panose="020B0604020202020204" pitchFamily="34" charset="0"/>
              </a:endParaRPr>
            </a:p>
          </p:txBody>
        </p:sp>
        <p:sp>
          <p:nvSpPr>
            <p:cNvPr id="14384" name="Freeform 47"/>
            <p:cNvSpPr/>
            <p:nvPr/>
          </p:nvSpPr>
          <p:spPr>
            <a:xfrm>
              <a:off x="3412" y="1313"/>
              <a:ext cx="360" cy="688"/>
            </a:xfrm>
            <a:custGeom>
              <a:avLst/>
              <a:gdLst>
                <a:gd name="txL" fmla="*/ 0 w 360"/>
                <a:gd name="txT" fmla="*/ 0 h 688"/>
                <a:gd name="txR" fmla="*/ 360 w 360"/>
                <a:gd name="txB" fmla="*/ 688 h 688"/>
              </a:gdLst>
              <a:ahLst/>
              <a:cxnLst>
                <a:cxn ang="0">
                  <a:pos x="0" y="211"/>
                </a:cxn>
                <a:cxn ang="0">
                  <a:pos x="0" y="687"/>
                </a:cxn>
                <a:cxn ang="0">
                  <a:pos x="359" y="475"/>
                </a:cxn>
                <a:cxn ang="0">
                  <a:pos x="359" y="0"/>
                </a:cxn>
                <a:cxn ang="0">
                  <a:pos x="0" y="211"/>
                </a:cxn>
              </a:cxnLst>
              <a:rect l="txL" t="txT" r="txR" b="txB"/>
              <a:pathLst>
                <a:path w="360" h="688">
                  <a:moveTo>
                    <a:pt x="0" y="211"/>
                  </a:moveTo>
                  <a:lnTo>
                    <a:pt x="0" y="687"/>
                  </a:lnTo>
                  <a:lnTo>
                    <a:pt x="359" y="475"/>
                  </a:lnTo>
                  <a:lnTo>
                    <a:pt x="359" y="0"/>
                  </a:lnTo>
                  <a:lnTo>
                    <a:pt x="0" y="211"/>
                  </a:lnTo>
                </a:path>
              </a:pathLst>
            </a:custGeom>
            <a:noFill/>
            <a:ln w="12700" cap="rnd" cmpd="sng">
              <a:solidFill>
                <a:srgbClr val="000000"/>
              </a:solidFill>
              <a:prstDash val="solid"/>
              <a:round/>
              <a:headEnd type="none" w="sm" len="sm"/>
              <a:tailEnd type="none" w="sm" len="sm"/>
            </a:ln>
          </p:spPr>
          <p:txBody>
            <a:bodyPr/>
            <a:p>
              <a:endParaRPr lang="zh-CN" altLang="en-US" dirty="0">
                <a:latin typeface="Arial" panose="020B0604020202020204" pitchFamily="34" charset="0"/>
              </a:endParaRPr>
            </a:p>
          </p:txBody>
        </p:sp>
        <p:sp>
          <p:nvSpPr>
            <p:cNvPr id="14385" name="Freeform 48"/>
            <p:cNvSpPr/>
            <p:nvPr/>
          </p:nvSpPr>
          <p:spPr>
            <a:xfrm>
              <a:off x="3559" y="1604"/>
              <a:ext cx="222" cy="88"/>
            </a:xfrm>
            <a:custGeom>
              <a:avLst/>
              <a:gdLst>
                <a:gd name="txL" fmla="*/ 0 w 222"/>
                <a:gd name="txT" fmla="*/ 0 h 88"/>
                <a:gd name="txR" fmla="*/ 222 w 222"/>
                <a:gd name="txB" fmla="*/ 88 h 88"/>
              </a:gdLst>
              <a:ahLst/>
              <a:cxnLst>
                <a:cxn ang="0">
                  <a:pos x="47" y="0"/>
                </a:cxn>
                <a:cxn ang="0">
                  <a:pos x="173" y="34"/>
                </a:cxn>
                <a:cxn ang="0">
                  <a:pos x="198" y="18"/>
                </a:cxn>
                <a:cxn ang="0">
                  <a:pos x="221" y="71"/>
                </a:cxn>
                <a:cxn ang="0">
                  <a:pos x="85" y="87"/>
                </a:cxn>
                <a:cxn ang="0">
                  <a:pos x="119" y="68"/>
                </a:cxn>
                <a:cxn ang="0">
                  <a:pos x="0" y="36"/>
                </a:cxn>
                <a:cxn ang="0">
                  <a:pos x="47" y="0"/>
                </a:cxn>
              </a:cxnLst>
              <a:rect l="txL" t="txT" r="txR" b="txB"/>
              <a:pathLst>
                <a:path w="222" h="88">
                  <a:moveTo>
                    <a:pt x="47" y="0"/>
                  </a:moveTo>
                  <a:lnTo>
                    <a:pt x="173" y="34"/>
                  </a:lnTo>
                  <a:lnTo>
                    <a:pt x="198" y="18"/>
                  </a:lnTo>
                  <a:lnTo>
                    <a:pt x="221" y="71"/>
                  </a:lnTo>
                  <a:lnTo>
                    <a:pt x="85" y="87"/>
                  </a:lnTo>
                  <a:lnTo>
                    <a:pt x="119" y="68"/>
                  </a:lnTo>
                  <a:lnTo>
                    <a:pt x="0" y="36"/>
                  </a:lnTo>
                  <a:lnTo>
                    <a:pt x="47" y="0"/>
                  </a:lnTo>
                </a:path>
              </a:pathLst>
            </a:custGeom>
            <a:solidFill>
              <a:srgbClr val="FF9900"/>
            </a:solidFill>
            <a:ln w="9525">
              <a:noFill/>
            </a:ln>
          </p:spPr>
          <p:txBody>
            <a:bodyPr/>
            <a:p>
              <a:endParaRPr lang="zh-CN" altLang="en-US" dirty="0">
                <a:latin typeface="Arial" panose="020B0604020202020204" pitchFamily="3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32771"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32772" name="Rectangle 3"/>
          <p:cNvSpPr>
            <a:spLocks noGrp="1"/>
          </p:cNvSpPr>
          <p:nvPr>
            <p:ph idx="1"/>
          </p:nvPr>
        </p:nvSpPr>
        <p:spPr>
          <a:xfrm>
            <a:off x="827088" y="333375"/>
            <a:ext cx="7772400" cy="5040313"/>
          </a:xfrm>
        </p:spPr>
        <p:txBody>
          <a:bodyPr vert="horz" wrap="square" lIns="91440" tIns="45720" rIns="91440" bIns="45720" anchor="t" anchorCtr="0"/>
          <a:p>
            <a:pPr eaLnBrk="1" hangingPunct="1">
              <a:lnSpc>
                <a:spcPct val="65000"/>
              </a:lnSpc>
              <a:buNone/>
            </a:pPr>
            <a:r>
              <a:rPr lang="fr-FR" altLang="zh-CN" b="1" dirty="0"/>
              <a:t>double average(int x, int y);  // declare function</a:t>
            </a:r>
            <a:endParaRPr lang="zh-CN" altLang="fr-FR" b="1" dirty="0"/>
          </a:p>
          <a:p>
            <a:pPr eaLnBrk="1" hangingPunct="1">
              <a:lnSpc>
                <a:spcPct val="65000"/>
              </a:lnSpc>
              <a:buNone/>
            </a:pPr>
            <a:r>
              <a:rPr lang="fr-FR" altLang="zh-CN" b="1" dirty="0"/>
              <a:t>int main()</a:t>
            </a:r>
            <a:endParaRPr lang="fr-FR" altLang="zh-CN" b="1" dirty="0"/>
          </a:p>
          <a:p>
            <a:pPr eaLnBrk="1" hangingPunct="1">
              <a:lnSpc>
                <a:spcPct val="65000"/>
              </a:lnSpc>
              <a:buNone/>
            </a:pPr>
            <a:r>
              <a:rPr lang="fr-FR" altLang="zh-CN" b="1" dirty="0"/>
              <a:t>{</a:t>
            </a:r>
            <a:endParaRPr lang="fr-FR" altLang="zh-CN" b="1" dirty="0"/>
          </a:p>
          <a:p>
            <a:pPr eaLnBrk="1" hangingPunct="1">
              <a:lnSpc>
                <a:spcPct val="65000"/>
              </a:lnSpc>
              <a:buNone/>
            </a:pPr>
            <a:r>
              <a:rPr lang="fr-FR" altLang="zh-CN" b="1" dirty="0"/>
              <a:t>     int a = 5, b = 2;</a:t>
            </a:r>
            <a:endParaRPr lang="fr-FR" altLang="zh-CN" b="1" dirty="0"/>
          </a:p>
          <a:p>
            <a:pPr eaLnBrk="1" hangingPunct="1">
              <a:lnSpc>
                <a:spcPct val="65000"/>
              </a:lnSpc>
              <a:buNone/>
            </a:pPr>
            <a:r>
              <a:rPr lang="fr-FR" altLang="zh-CN" b="1" dirty="0"/>
              <a:t>     </a:t>
            </a:r>
            <a:r>
              <a:rPr lang="fr-FR" altLang="zh-CN" b="1" dirty="0">
                <a:solidFill>
                  <a:srgbClr val="CC3300"/>
                </a:solidFill>
              </a:rPr>
              <a:t>double ave = average(a, b); // call function</a:t>
            </a:r>
            <a:endParaRPr lang="fr-FR" altLang="zh-CN" b="1" dirty="0">
              <a:solidFill>
                <a:srgbClr val="CC3300"/>
              </a:solidFill>
            </a:endParaRPr>
          </a:p>
          <a:p>
            <a:pPr eaLnBrk="1" hangingPunct="1">
              <a:lnSpc>
                <a:spcPct val="65000"/>
              </a:lnSpc>
              <a:buNone/>
            </a:pPr>
            <a:r>
              <a:rPr lang="fr-FR" altLang="zh-CN" b="1" dirty="0"/>
              <a:t>}</a:t>
            </a:r>
            <a:endParaRPr lang="fr-FR" altLang="zh-CN" b="1" dirty="0"/>
          </a:p>
          <a:p>
            <a:pPr eaLnBrk="1" hangingPunct="1">
              <a:lnSpc>
                <a:spcPct val="65000"/>
              </a:lnSpc>
              <a:buNone/>
            </a:pPr>
            <a:r>
              <a:rPr lang="fr-FR" altLang="zh-CN" sz="2400" b="1" dirty="0">
                <a:solidFill>
                  <a:srgbClr val="339933"/>
                </a:solidFill>
              </a:rPr>
              <a:t>/* </a:t>
            </a:r>
            <a:r>
              <a:rPr lang="zh-CN" altLang="fr-FR" sz="2400" b="1" dirty="0">
                <a:solidFill>
                  <a:srgbClr val="339933"/>
                </a:solidFill>
              </a:rPr>
              <a:t>函数名：            </a:t>
            </a:r>
            <a:r>
              <a:rPr lang="fr-FR" altLang="zh-CN" sz="2400" b="1" dirty="0">
                <a:solidFill>
                  <a:srgbClr val="339933"/>
                </a:solidFill>
              </a:rPr>
              <a:t>average</a:t>
            </a:r>
            <a:endParaRPr lang="fr-FR" altLang="zh-CN" sz="2400" b="1" dirty="0">
              <a:solidFill>
                <a:srgbClr val="339933"/>
              </a:solidFill>
            </a:endParaRPr>
          </a:p>
          <a:p>
            <a:pPr eaLnBrk="1" hangingPunct="1">
              <a:lnSpc>
                <a:spcPct val="65000"/>
              </a:lnSpc>
              <a:buNone/>
            </a:pPr>
            <a:r>
              <a:rPr lang="fr-FR" altLang="zh-CN" sz="2400" b="1" dirty="0">
                <a:solidFill>
                  <a:srgbClr val="339933"/>
                </a:solidFill>
              </a:rPr>
              <a:t>   </a:t>
            </a:r>
            <a:r>
              <a:rPr lang="zh-CN" altLang="fr-FR" sz="2400" b="1" dirty="0">
                <a:solidFill>
                  <a:srgbClr val="339933"/>
                </a:solidFill>
              </a:rPr>
              <a:t>函数功能：         计算两个数的平均值</a:t>
            </a:r>
            <a:endParaRPr lang="zh-CN" altLang="fr-FR" sz="2400" b="1" dirty="0">
              <a:solidFill>
                <a:srgbClr val="339933"/>
              </a:solidFill>
            </a:endParaRPr>
          </a:p>
          <a:p>
            <a:pPr eaLnBrk="1" hangingPunct="1">
              <a:lnSpc>
                <a:spcPct val="65000"/>
              </a:lnSpc>
              <a:buNone/>
            </a:pPr>
            <a:r>
              <a:rPr lang="zh-CN" altLang="fr-FR" sz="2400" b="1" dirty="0">
                <a:solidFill>
                  <a:srgbClr val="339933"/>
                </a:solidFill>
              </a:rPr>
              <a:t>   函数入口参数： 整型</a:t>
            </a:r>
            <a:r>
              <a:rPr lang="fr-FR" altLang="zh-CN" sz="2400" b="1" dirty="0">
                <a:solidFill>
                  <a:srgbClr val="339933"/>
                </a:solidFill>
              </a:rPr>
              <a:t>x</a:t>
            </a:r>
            <a:r>
              <a:rPr lang="zh-CN" altLang="fr-FR" sz="2400" b="1" dirty="0">
                <a:solidFill>
                  <a:srgbClr val="339933"/>
                </a:solidFill>
              </a:rPr>
              <a:t>，存储第一个运算数</a:t>
            </a:r>
            <a:endParaRPr lang="zh-CN" altLang="fr-FR" sz="2400" b="1" dirty="0">
              <a:solidFill>
                <a:srgbClr val="339933"/>
              </a:solidFill>
            </a:endParaRPr>
          </a:p>
          <a:p>
            <a:pPr eaLnBrk="1" hangingPunct="1">
              <a:lnSpc>
                <a:spcPct val="65000"/>
              </a:lnSpc>
              <a:buNone/>
            </a:pPr>
            <a:r>
              <a:rPr lang="zh-CN" altLang="fr-FR" sz="2400" b="1" dirty="0">
                <a:solidFill>
                  <a:srgbClr val="339933"/>
                </a:solidFill>
              </a:rPr>
              <a:t>                                整型</a:t>
            </a:r>
            <a:r>
              <a:rPr lang="fr-FR" altLang="zh-CN" sz="2400" b="1" dirty="0">
                <a:solidFill>
                  <a:srgbClr val="339933"/>
                </a:solidFill>
              </a:rPr>
              <a:t>y</a:t>
            </a:r>
            <a:r>
              <a:rPr lang="zh-CN" altLang="fr-FR" sz="2400" b="1" dirty="0">
                <a:solidFill>
                  <a:srgbClr val="339933"/>
                </a:solidFill>
              </a:rPr>
              <a:t>，存储第二个运算数</a:t>
            </a:r>
            <a:endParaRPr lang="zh-CN" altLang="fr-FR" sz="2400" b="1" dirty="0">
              <a:solidFill>
                <a:srgbClr val="339933"/>
              </a:solidFill>
            </a:endParaRPr>
          </a:p>
          <a:p>
            <a:pPr eaLnBrk="1" hangingPunct="1">
              <a:lnSpc>
                <a:spcPct val="65000"/>
              </a:lnSpc>
              <a:buNone/>
            </a:pPr>
            <a:r>
              <a:rPr lang="zh-CN" altLang="fr-FR" sz="2400" b="1" dirty="0">
                <a:solidFill>
                  <a:srgbClr val="339933"/>
                </a:solidFill>
              </a:rPr>
              <a:t>   函数返回值：    </a:t>
            </a:r>
            <a:r>
              <a:rPr lang="fr-FR" altLang="zh-CN" sz="2400" b="1" dirty="0">
                <a:solidFill>
                  <a:srgbClr val="339933"/>
                </a:solidFill>
              </a:rPr>
              <a:t>x</a:t>
            </a:r>
            <a:r>
              <a:rPr lang="zh-CN" altLang="fr-FR" sz="2400" b="1" dirty="0">
                <a:solidFill>
                  <a:srgbClr val="339933"/>
                </a:solidFill>
              </a:rPr>
              <a:t>与</a:t>
            </a:r>
            <a:r>
              <a:rPr lang="fr-FR" altLang="zh-CN" sz="2400" b="1" dirty="0">
                <a:solidFill>
                  <a:srgbClr val="339933"/>
                </a:solidFill>
              </a:rPr>
              <a:t>y</a:t>
            </a:r>
            <a:r>
              <a:rPr lang="zh-CN" altLang="fr-FR" sz="2400" b="1" dirty="0">
                <a:solidFill>
                  <a:srgbClr val="339933"/>
                </a:solidFill>
              </a:rPr>
              <a:t>的平均数</a:t>
            </a:r>
            <a:endParaRPr lang="zh-CN" altLang="fr-FR" sz="2400" b="1" dirty="0">
              <a:solidFill>
                <a:srgbClr val="339933"/>
              </a:solidFill>
            </a:endParaRPr>
          </a:p>
          <a:p>
            <a:pPr eaLnBrk="1" hangingPunct="1">
              <a:lnSpc>
                <a:spcPct val="65000"/>
              </a:lnSpc>
              <a:buNone/>
            </a:pPr>
            <a:r>
              <a:rPr lang="zh-CN" altLang="fr-FR" sz="2400" b="1" dirty="0">
                <a:solidFill>
                  <a:srgbClr val="339933"/>
                </a:solidFill>
              </a:rPr>
              <a:t>*</a:t>
            </a:r>
            <a:r>
              <a:rPr lang="fr-FR" altLang="zh-CN" sz="2400" b="1" dirty="0">
                <a:solidFill>
                  <a:srgbClr val="339933"/>
                </a:solidFill>
              </a:rPr>
              <a:t>/</a:t>
            </a:r>
            <a:endParaRPr lang="fr-FR" altLang="zh-CN" sz="2400" b="1" dirty="0">
              <a:solidFill>
                <a:srgbClr val="339933"/>
              </a:solidFill>
            </a:endParaRPr>
          </a:p>
          <a:p>
            <a:pPr eaLnBrk="1" hangingPunct="1">
              <a:lnSpc>
                <a:spcPct val="65000"/>
              </a:lnSpc>
              <a:buNone/>
            </a:pPr>
            <a:r>
              <a:rPr lang="fr-FR" altLang="zh-CN" b="1" dirty="0"/>
              <a:t>double average(</a:t>
            </a:r>
            <a:r>
              <a:rPr lang="fr-FR" altLang="zh-CN" b="1" dirty="0">
                <a:solidFill>
                  <a:schemeClr val="accent2"/>
                </a:solidFill>
              </a:rPr>
              <a:t>int</a:t>
            </a:r>
            <a:r>
              <a:rPr lang="fr-FR" altLang="zh-CN" b="1" dirty="0"/>
              <a:t> x, </a:t>
            </a:r>
            <a:r>
              <a:rPr lang="fr-FR" altLang="zh-CN" b="1" dirty="0">
                <a:solidFill>
                  <a:schemeClr val="accent2"/>
                </a:solidFill>
              </a:rPr>
              <a:t>int</a:t>
            </a:r>
            <a:r>
              <a:rPr lang="fr-FR" altLang="zh-CN" b="1" dirty="0"/>
              <a:t> y)</a:t>
            </a:r>
            <a:endParaRPr lang="fr-FR" altLang="zh-CN" b="1" dirty="0"/>
          </a:p>
          <a:p>
            <a:pPr eaLnBrk="1" hangingPunct="1">
              <a:lnSpc>
                <a:spcPct val="65000"/>
              </a:lnSpc>
              <a:buNone/>
            </a:pPr>
            <a:r>
              <a:rPr lang="fr-FR" altLang="zh-CN" b="1" dirty="0"/>
              <a:t>{</a:t>
            </a:r>
            <a:endParaRPr lang="fr-FR" altLang="zh-CN" b="1" dirty="0"/>
          </a:p>
          <a:p>
            <a:pPr eaLnBrk="1" hangingPunct="1">
              <a:lnSpc>
                <a:spcPct val="65000"/>
              </a:lnSpc>
              <a:buNone/>
            </a:pPr>
            <a:r>
              <a:rPr lang="fr-FR" altLang="zh-CN" b="1" dirty="0"/>
              <a:t>	double result;</a:t>
            </a:r>
            <a:endParaRPr lang="fr-FR" altLang="zh-CN" b="1" dirty="0"/>
          </a:p>
          <a:p>
            <a:pPr eaLnBrk="1" hangingPunct="1">
              <a:lnSpc>
                <a:spcPct val="65000"/>
              </a:lnSpc>
              <a:buNone/>
            </a:pPr>
            <a:r>
              <a:rPr lang="fr-FR" altLang="zh-CN" b="1" dirty="0"/>
              <a:t>	result = (x + y) / 2.0;</a:t>
            </a:r>
            <a:endParaRPr lang="fr-FR" altLang="zh-CN" b="1" dirty="0"/>
          </a:p>
          <a:p>
            <a:pPr eaLnBrk="1" hangingPunct="1">
              <a:lnSpc>
                <a:spcPct val="65000"/>
              </a:lnSpc>
              <a:buNone/>
            </a:pPr>
            <a:r>
              <a:rPr lang="fr-FR" altLang="zh-CN" b="1" dirty="0"/>
              <a:t>	return result;</a:t>
            </a:r>
            <a:endParaRPr lang="fr-FR" altLang="zh-CN" b="1" dirty="0"/>
          </a:p>
          <a:p>
            <a:pPr eaLnBrk="1" hangingPunct="1">
              <a:lnSpc>
                <a:spcPct val="65000"/>
              </a:lnSpc>
              <a:buNone/>
            </a:pPr>
            <a:r>
              <a:rPr lang="fr-FR" altLang="zh-CN" b="1" dirty="0"/>
              <a:t>}</a:t>
            </a:r>
            <a:endParaRPr lang="en-US" altLang="zh-CN"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33795"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33796"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33797" name="Text Box 2"/>
          <p:cNvSpPr txBox="1"/>
          <p:nvPr/>
        </p:nvSpPr>
        <p:spPr>
          <a:xfrm>
            <a:off x="1331913" y="2205038"/>
            <a:ext cx="1828800" cy="860425"/>
          </a:xfrm>
          <a:prstGeom prst="rect">
            <a:avLst/>
          </a:prstGeom>
          <a:noFill/>
          <a:ln w="9525">
            <a:noFill/>
          </a:ln>
        </p:spPr>
        <p:txBody>
          <a:bodyPr>
            <a:spAutoFit/>
          </a:bodyPr>
          <a:p>
            <a:pPr eaLnBrk="1" hangingPunct="1">
              <a:lnSpc>
                <a:spcPct val="180000"/>
              </a:lnSpc>
            </a:pPr>
            <a:r>
              <a:rPr lang="zh-CN" altLang="en-US" sz="2800" b="1" dirty="0">
                <a:latin typeface="Times New Roman" panose="02020603050405020304" pitchFamily="18" charset="0"/>
              </a:rPr>
              <a:t>调用形式 </a:t>
            </a:r>
            <a:endParaRPr lang="zh-CN" altLang="en-US" sz="2800" b="1" dirty="0">
              <a:latin typeface="Times New Roman" panose="02020603050405020304" pitchFamily="18" charset="0"/>
            </a:endParaRPr>
          </a:p>
        </p:txBody>
      </p:sp>
      <p:sp>
        <p:nvSpPr>
          <p:cNvPr id="963587" name="Text Box 3"/>
          <p:cNvSpPr txBox="1">
            <a:spLocks noChangeArrowheads="1"/>
          </p:cNvSpPr>
          <p:nvPr/>
        </p:nvSpPr>
        <p:spPr bwMode="auto">
          <a:xfrm>
            <a:off x="3419475" y="2565400"/>
            <a:ext cx="4103688" cy="614363"/>
          </a:xfrm>
          <a:prstGeom prst="rect">
            <a:avLst/>
          </a:prstGeom>
          <a:noFill/>
          <a:ln w="9525">
            <a:solidFill>
              <a:srgbClr val="003399"/>
            </a:solidFill>
            <a:miter lim="800000"/>
          </a:ln>
          <a:effectLst/>
        </p:spPr>
        <p:txBody>
          <a:bodyPr>
            <a:spAutoFit/>
          </a:bodyPr>
          <a:lstStyle/>
          <a:p>
            <a:pPr marL="457200" marR="0" indent="-457200" algn="just" defTabSz="914400" eaLnBrk="1" hangingPunct="1">
              <a:lnSpc>
                <a:spcPct val="120000"/>
              </a:lnSpc>
              <a:buClrTx/>
              <a:buSzTx/>
              <a:buFontTx/>
              <a:buNone/>
              <a:defRPr/>
            </a:pPr>
            <a:r>
              <a:rPr kumimoji="1" lang="zh-CN" altLang="en-US" sz="2800" b="1" kern="1200" cap="none" spc="0" normalizeH="0" baseline="0" noProof="0">
                <a:solidFill>
                  <a:srgbClr val="0000CC"/>
                </a:solidFill>
                <a:latin typeface="Times New Roman" panose="02020603050405020304" pitchFamily="18" charset="0"/>
                <a:ea typeface="宋体" panose="02010600030101010101" pitchFamily="2" charset="-122"/>
                <a:cs typeface="+mn-cs"/>
              </a:rPr>
              <a:t>函数名 （ </a:t>
            </a:r>
            <a:r>
              <a:rPr kumimoji="1" lang="zh-CN" altLang="en-US" sz="2800" b="1" kern="1200" cap="none" spc="0" normalizeH="0" baseline="0" noProof="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实际参数表</a:t>
            </a:r>
            <a:r>
              <a:rPr kumimoji="1" lang="zh-CN" altLang="en-US" sz="2800" b="1" kern="1200" cap="none" spc="0" normalizeH="0" baseline="0" noProof="0">
                <a:solidFill>
                  <a:srgbClr val="0000CC"/>
                </a:solidFill>
                <a:latin typeface="Times New Roman" panose="02020603050405020304" pitchFamily="18" charset="0"/>
                <a:ea typeface="宋体" panose="02010600030101010101" pitchFamily="2" charset="-122"/>
                <a:cs typeface="+mn-cs"/>
              </a:rPr>
              <a:t> ）</a:t>
            </a:r>
            <a:endParaRPr kumimoji="1" lang="zh-CN" altLang="en-US" sz="2800" b="1" kern="1200" cap="none" spc="0" normalizeH="0" baseline="0" noProof="0">
              <a:solidFill>
                <a:srgbClr val="0000CC"/>
              </a:solidFill>
              <a:latin typeface="Times New Roman" panose="02020603050405020304" pitchFamily="18" charset="0"/>
              <a:ea typeface="宋体" panose="02010600030101010101" pitchFamily="2" charset="-122"/>
              <a:cs typeface="+mn-cs"/>
            </a:endParaRPr>
          </a:p>
        </p:txBody>
      </p:sp>
      <p:sp>
        <p:nvSpPr>
          <p:cNvPr id="963589" name="Text Box 5"/>
          <p:cNvSpPr txBox="1"/>
          <p:nvPr/>
        </p:nvSpPr>
        <p:spPr>
          <a:xfrm>
            <a:off x="1258888" y="3213100"/>
            <a:ext cx="4572000" cy="785813"/>
          </a:xfrm>
          <a:prstGeom prst="rect">
            <a:avLst/>
          </a:prstGeom>
          <a:noFill/>
          <a:ln w="9525">
            <a:noFill/>
          </a:ln>
        </p:spPr>
        <p:txBody>
          <a:bodyPr>
            <a:spAutoFit/>
          </a:bodyPr>
          <a:p>
            <a:pPr eaLnBrk="1" hangingPunct="1">
              <a:lnSpc>
                <a:spcPct val="190000"/>
              </a:lnSpc>
              <a:buChar char="•"/>
            </a:pPr>
            <a:r>
              <a:rPr lang="zh-CN" altLang="en-US" sz="2400" b="1" i="1" dirty="0">
                <a:solidFill>
                  <a:srgbClr val="0000FF"/>
                </a:solidFill>
                <a:latin typeface="Times New Roman" panose="02020603050405020304" pitchFamily="18" charset="0"/>
              </a:rPr>
              <a:t>函数名</a:t>
            </a:r>
            <a:r>
              <a:rPr lang="zh-CN" altLang="en-US" sz="2400" b="1" dirty="0">
                <a:solidFill>
                  <a:srgbClr val="0000FF"/>
                </a:solidFill>
                <a:latin typeface="Times New Roman" panose="02020603050405020304" pitchFamily="18" charset="0"/>
              </a:rPr>
              <a:t>	</a:t>
            </a:r>
            <a:r>
              <a:rPr lang="zh-CN" altLang="en-US" sz="2400" b="1" dirty="0">
                <a:latin typeface="Times New Roman" panose="02020603050405020304" pitchFamily="18" charset="0"/>
              </a:rPr>
              <a:t>函数的入口地址</a:t>
            </a:r>
            <a:endParaRPr lang="zh-CN" altLang="en-US" sz="2400" b="1" dirty="0">
              <a:latin typeface="Times New Roman" panose="02020603050405020304" pitchFamily="18" charset="0"/>
            </a:endParaRPr>
          </a:p>
        </p:txBody>
      </p:sp>
      <p:sp>
        <p:nvSpPr>
          <p:cNvPr id="963590" name="Rectangle 6"/>
          <p:cNvSpPr/>
          <p:nvPr/>
        </p:nvSpPr>
        <p:spPr>
          <a:xfrm>
            <a:off x="1187450" y="4005263"/>
            <a:ext cx="8280400" cy="530225"/>
          </a:xfrm>
          <a:prstGeom prst="rect">
            <a:avLst/>
          </a:prstGeom>
          <a:noFill/>
          <a:ln w="9525">
            <a:noFill/>
          </a:ln>
        </p:spPr>
        <p:txBody>
          <a:bodyPr>
            <a:spAutoFit/>
          </a:bodyPr>
          <a:p>
            <a:pPr eaLnBrk="1" hangingPunct="1">
              <a:lnSpc>
                <a:spcPct val="120000"/>
              </a:lnSpc>
              <a:buChar char="•"/>
            </a:pPr>
            <a:r>
              <a:rPr lang="en-US" altLang="zh-CN" sz="2400" b="1" i="1" dirty="0">
                <a:solidFill>
                  <a:srgbClr val="CC3300"/>
                </a:solidFill>
                <a:latin typeface="Times New Roman" panose="02020603050405020304" pitchFamily="18" charset="0"/>
              </a:rPr>
              <a:t>  </a:t>
            </a:r>
            <a:r>
              <a:rPr lang="zh-CN" altLang="en-US" sz="2400" b="1" i="1" dirty="0">
                <a:solidFill>
                  <a:srgbClr val="CC3300"/>
                </a:solidFill>
                <a:latin typeface="Times New Roman" panose="02020603050405020304" pitchFamily="18" charset="0"/>
              </a:rPr>
              <a:t>实际参数表</a:t>
            </a:r>
            <a:r>
              <a:rPr lang="zh-CN" altLang="en-US" sz="2000" dirty="0">
                <a:latin typeface="Times New Roman" panose="02020603050405020304" pitchFamily="18" charset="0"/>
              </a:rPr>
              <a:t>      </a:t>
            </a:r>
            <a:r>
              <a:rPr lang="zh-CN" altLang="en-US" sz="2400" b="1" dirty="0">
                <a:latin typeface="Times New Roman" panose="02020603050405020304" pitchFamily="18" charset="0"/>
              </a:rPr>
              <a:t>与</a:t>
            </a:r>
            <a:r>
              <a:rPr lang="zh-CN" altLang="en-US" sz="2400" b="1" dirty="0">
                <a:solidFill>
                  <a:srgbClr val="0000CC"/>
                </a:solidFill>
                <a:latin typeface="Times New Roman" panose="02020603050405020304" pitchFamily="18" charset="0"/>
              </a:rPr>
              <a:t>形式参数</a:t>
            </a:r>
            <a:r>
              <a:rPr lang="zh-CN" altLang="en-US" sz="2400" b="1" dirty="0">
                <a:latin typeface="Times New Roman" panose="02020603050405020304" pitchFamily="18" charset="0"/>
              </a:rPr>
              <a:t>在个数、类型、位置对应</a:t>
            </a:r>
            <a:endParaRPr lang="zh-CN" altLang="en-US" sz="2400" b="1" dirty="0">
              <a:latin typeface="Times New Roman" panose="02020603050405020304" pitchFamily="18" charset="0"/>
            </a:endParaRPr>
          </a:p>
        </p:txBody>
      </p:sp>
      <p:sp>
        <p:nvSpPr>
          <p:cNvPr id="33801" name="Rectangle 8"/>
          <p:cNvSpPr/>
          <p:nvPr/>
        </p:nvSpPr>
        <p:spPr>
          <a:xfrm>
            <a:off x="1116013" y="836613"/>
            <a:ext cx="7683500" cy="1203325"/>
          </a:xfrm>
          <a:prstGeom prst="rect">
            <a:avLst/>
          </a:prstGeom>
          <a:noFill/>
          <a:ln w="9525">
            <a:noFill/>
          </a:ln>
        </p:spPr>
        <p:txBody>
          <a:bodyPr wrap="none">
            <a:spAutoFit/>
          </a:bodyPr>
          <a:p>
            <a:pPr eaLnBrk="1" hangingPunct="1">
              <a:lnSpc>
                <a:spcPct val="130000"/>
              </a:lnSpc>
              <a:buClr>
                <a:schemeClr val="accent2"/>
              </a:buClr>
              <a:buFont typeface="Wingdings" panose="05000000000000000000" pitchFamily="2" charset="2"/>
              <a:buChar char="Ø"/>
            </a:pPr>
            <a:r>
              <a:rPr lang="zh-CN" altLang="en-US" sz="2800" b="1" dirty="0">
                <a:solidFill>
                  <a:srgbClr val="0000CC"/>
                </a:solidFill>
                <a:latin typeface="Times New Roman" panose="02020603050405020304" pitchFamily="18" charset="0"/>
              </a:rPr>
              <a:t>函数调用</a:t>
            </a:r>
            <a:endParaRPr lang="zh-CN" altLang="en-US" sz="2800" b="1" dirty="0">
              <a:solidFill>
                <a:srgbClr val="0000CC"/>
              </a:solidFill>
              <a:latin typeface="Times New Roman" panose="02020603050405020304" pitchFamily="18" charset="0"/>
            </a:endParaRPr>
          </a:p>
          <a:p>
            <a:pPr eaLnBrk="1" hangingPunct="1">
              <a:lnSpc>
                <a:spcPct val="130000"/>
              </a:lnSpc>
              <a:buClr>
                <a:schemeClr val="accent2"/>
              </a:buClr>
              <a:buFont typeface="Wingdings" panose="05000000000000000000" pitchFamily="2" charset="2"/>
            </a:pPr>
            <a:r>
              <a:rPr lang="zh-CN" altLang="en-US" sz="2800" b="1" dirty="0">
                <a:latin typeface="Times New Roman" panose="02020603050405020304" pitchFamily="18" charset="0"/>
              </a:rPr>
              <a:t>   通过表达式或语句激活并执行函数代码的过程 </a:t>
            </a:r>
            <a:endParaRPr lang="zh-CN" altLang="en-US" sz="2800" b="1" dirty="0">
              <a:latin typeface="Times New Roman" panose="02020603050405020304" pitchFamily="18" charset="0"/>
            </a:endParaRPr>
          </a:p>
        </p:txBody>
      </p:sp>
      <p:sp>
        <p:nvSpPr>
          <p:cNvPr id="963594" name="Rectangle 10"/>
          <p:cNvSpPr/>
          <p:nvPr/>
        </p:nvSpPr>
        <p:spPr>
          <a:xfrm>
            <a:off x="1247775" y="4652963"/>
            <a:ext cx="8077200" cy="1760537"/>
          </a:xfrm>
          <a:prstGeom prst="rect">
            <a:avLst/>
          </a:prstGeom>
          <a:noFill/>
          <a:ln w="9525">
            <a:noFill/>
          </a:ln>
        </p:spPr>
        <p:txBody>
          <a:bodyPr wrap="none">
            <a:spAutoFit/>
          </a:bodyPr>
          <a:p>
            <a:pPr eaLnBrk="1" hangingPunct="1">
              <a:buChar char="•"/>
            </a:pPr>
            <a:r>
              <a:rPr lang="en-US" altLang="zh-CN" sz="2800" b="1" u="sng" dirty="0">
                <a:solidFill>
                  <a:srgbClr val="0000FF"/>
                </a:solidFill>
                <a:latin typeface="Times New Roman" panose="02020603050405020304" pitchFamily="18" charset="0"/>
              </a:rPr>
              <a:t> </a:t>
            </a:r>
            <a:r>
              <a:rPr lang="zh-CN" altLang="en-US" sz="2800" b="1" u="sng" dirty="0">
                <a:solidFill>
                  <a:srgbClr val="0000FF"/>
                </a:solidFill>
                <a:latin typeface="Times New Roman" panose="02020603050405020304" pitchFamily="18" charset="0"/>
              </a:rPr>
              <a:t>函数的返回值</a:t>
            </a:r>
            <a:r>
              <a:rPr lang="zh-CN" altLang="en-US" sz="2400" b="1" u="sng" dirty="0">
                <a:solidFill>
                  <a:srgbClr val="A50021"/>
                </a:solidFill>
                <a:latin typeface="Times New Roman" panose="02020603050405020304" pitchFamily="18" charset="0"/>
              </a:rPr>
              <a:t>：</a:t>
            </a:r>
            <a:endParaRPr lang="zh-CN" altLang="en-US" sz="2400" b="1" u="sng" dirty="0">
              <a:solidFill>
                <a:srgbClr val="A50021"/>
              </a:solidFill>
              <a:latin typeface="Times New Roman" panose="02020603050405020304" pitchFamily="18" charset="0"/>
            </a:endParaRPr>
          </a:p>
          <a:p>
            <a:pPr eaLnBrk="1" hangingPunct="1"/>
            <a:r>
              <a:rPr lang="en-US" altLang="zh-CN" sz="2400" b="1" dirty="0">
                <a:latin typeface="Times New Roman" panose="02020603050405020304" pitchFamily="18" charset="0"/>
              </a:rPr>
              <a:t>return</a:t>
            </a:r>
            <a:r>
              <a:rPr lang="zh-CN" altLang="en-US" sz="2400" b="1" dirty="0">
                <a:latin typeface="Times New Roman" panose="02020603050405020304" pitchFamily="18" charset="0"/>
              </a:rPr>
              <a:t>后面的括弧中的值作为函数带回的值（称</a:t>
            </a:r>
            <a:r>
              <a:rPr lang="zh-CN" altLang="en-US" sz="2400" b="1" dirty="0">
                <a:solidFill>
                  <a:srgbClr val="CC0000"/>
                </a:solidFill>
                <a:latin typeface="Times New Roman" panose="02020603050405020304" pitchFamily="18" charset="0"/>
              </a:rPr>
              <a:t>函数的值</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eaLnBrk="1" hangingPunct="1">
              <a:lnSpc>
                <a:spcPct val="140000"/>
              </a:lnSpc>
            </a:pPr>
            <a:r>
              <a:rPr lang="zh-CN" altLang="en-US" sz="2400" b="1" dirty="0">
                <a:latin typeface="Times New Roman" panose="02020603050405020304" pitchFamily="18" charset="0"/>
              </a:rPr>
              <a:t>通过函数调用使主调函数得到的确定值。</a:t>
            </a:r>
            <a:endParaRPr lang="zh-CN" altLang="en-US" sz="2400" b="1" dirty="0">
              <a:latin typeface="Times New Roman" panose="02020603050405020304" pitchFamily="18" charset="0"/>
            </a:endParaRPr>
          </a:p>
          <a:p>
            <a:pPr eaLnBrk="1" hangingPunct="1"/>
            <a:endParaRPr lang="en-US" altLang="zh-CN" sz="2400" b="1" dirty="0">
              <a:latin typeface="Times New Roman" panose="02020603050405020304" pitchFamily="18" charset="0"/>
            </a:endParaRPr>
          </a:p>
        </p:txBody>
      </p:sp>
      <p:sp>
        <p:nvSpPr>
          <p:cNvPr id="33803" name="Rectangle 11"/>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10.3.1 </a:t>
            </a:r>
            <a:r>
              <a:rPr lang="zh-CN" altLang="en-US" dirty="0">
                <a:ea typeface="宋体" panose="02010600030101010101" pitchFamily="2" charset="-122"/>
              </a:rPr>
              <a:t>函数调用</a:t>
            </a:r>
            <a:endParaRPr lang="en-GB" altLang="zh-CN" dirty="0"/>
          </a:p>
        </p:txBody>
      </p:sp>
      <p:sp>
        <p:nvSpPr>
          <p:cNvPr id="963596" name="AutoShape 12"/>
          <p:cNvSpPr/>
          <p:nvPr/>
        </p:nvSpPr>
        <p:spPr>
          <a:xfrm>
            <a:off x="4500563" y="4581525"/>
            <a:ext cx="4356100" cy="576263"/>
          </a:xfrm>
          <a:prstGeom prst="wedgeRectCallout">
            <a:avLst>
              <a:gd name="adj1" fmla="val -78208"/>
              <a:gd name="adj2" fmla="val -80852"/>
            </a:avLst>
          </a:prstGeom>
          <a:solidFill>
            <a:srgbClr val="CCFFCC"/>
          </a:solidFill>
          <a:ln w="9525" cap="flat" cmpd="sng">
            <a:solidFill>
              <a:schemeClr val="tx1"/>
            </a:solidFill>
            <a:prstDash val="solid"/>
            <a:miter/>
            <a:headEnd type="none" w="med" len="med"/>
            <a:tailEnd type="none" w="med" len="med"/>
          </a:ln>
        </p:spPr>
        <p:txBody>
          <a:bodyPr/>
          <a:p>
            <a:pPr eaLnBrk="1" hangingPunct="1">
              <a:lnSpc>
                <a:spcPct val="110000"/>
              </a:lnSpc>
              <a:buClr>
                <a:srgbClr val="FF0000"/>
              </a:buClr>
            </a:pPr>
            <a:r>
              <a:rPr lang="zh-CN" altLang="en-US" sz="2400" b="1" dirty="0">
                <a:latin typeface="Times New Roman" panose="02020603050405020304" pitchFamily="18" charset="0"/>
              </a:rPr>
              <a:t>参数可取常量、变量或表达式。</a:t>
            </a:r>
            <a:endParaRPr lang="zh-CN" altLang="en-US" sz="2400" b="1" dirty="0">
              <a:latin typeface="Times New Roman" panose="02020603050405020304" pitchFamily="18" charset="0"/>
            </a:endParaRPr>
          </a:p>
          <a:p>
            <a:pPr algn="ctr" eaLnBrk="1" hangingPunct="1"/>
            <a:endParaRPr lang="en-US" altLang="zh-CN"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3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963590"/>
                                        </p:tgtEl>
                                        <p:attrNameLst>
                                          <p:attrName>style.visibility</p:attrName>
                                        </p:attrNameLst>
                                      </p:cBhvr>
                                      <p:to>
                                        <p:strVal val="visible"/>
                                      </p:to>
                                    </p:set>
                                    <p:animEffect transition="in" filter="checkerboard(across)">
                                      <p:cBhvr>
                                        <p:cTn id="11" dur="500"/>
                                        <p:tgtEl>
                                          <p:spTgt spid="963590"/>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grpId="0" nodeType="clickEffect">
                                  <p:stCondLst>
                                    <p:cond delay="0"/>
                                  </p:stCondLst>
                                  <p:childTnLst>
                                    <p:set>
                                      <p:cBhvr>
                                        <p:cTn id="15" dur="1" fill="hold">
                                          <p:stCondLst>
                                            <p:cond delay="0"/>
                                          </p:stCondLst>
                                        </p:cTn>
                                        <p:tgtEl>
                                          <p:spTgt spid="963596"/>
                                        </p:tgtEl>
                                        <p:attrNameLst>
                                          <p:attrName>style.visibility</p:attrName>
                                        </p:attrNameLst>
                                      </p:cBhvr>
                                      <p:to>
                                        <p:strVal val="visible"/>
                                      </p:to>
                                    </p:set>
                                    <p:animEffect transition="in" filter="wipe(down)">
                                      <p:cBhvr>
                                        <p:cTn id="16" dur="580">
                                          <p:stCondLst>
                                            <p:cond delay="0"/>
                                          </p:stCondLst>
                                        </p:cTn>
                                        <p:tgtEl>
                                          <p:spTgt spid="963596"/>
                                        </p:tgtEl>
                                      </p:cBhvr>
                                    </p:animEffect>
                                    <p:anim calcmode="lin" valueType="num">
                                      <p:cBhvr>
                                        <p:cTn id="17" dur="1822" tmFilter="0,0; 0.14,0.36; 0.43,0.73; 0.71,0.91; 1.0,1.0">
                                          <p:stCondLst>
                                            <p:cond delay="0"/>
                                          </p:stCondLst>
                                        </p:cTn>
                                        <p:tgtEl>
                                          <p:spTgt spid="963596"/>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963596"/>
                                        </p:tgtEl>
                                        <p:attrNameLst>
                                          <p:attrName>ppt_y</p:attrName>
                                        </p:attrNameLst>
                                      </p:cBhvr>
                                      <p:tavLst>
                                        <p:tav tm="0" fmla="#ppt_y-sin(pi*$)/3">
                                          <p:val>
                                            <p:fltVal val="0.500000"/>
                                          </p:val>
                                        </p:tav>
                                        <p:tav tm="100000">
                                          <p:val>
                                            <p:fltVal val="1.000000"/>
                                          </p:val>
                                        </p:tav>
                                      </p:tavLst>
                                    </p:anim>
                                    <p:anim calcmode="lin" valueType="num">
                                      <p:cBhvr>
                                        <p:cTn id="19" dur="664" tmFilter="0, 0; 0.125,0.2665; 0.25,0.4; 0.375,0.465; 0.5,0.5;  0.625,0.535; 0.75,0.6; 0.875,0.7335; 1,1">
                                          <p:stCondLst>
                                            <p:cond delay="664"/>
                                          </p:stCondLst>
                                        </p:cTn>
                                        <p:tgtEl>
                                          <p:spTgt spid="963596"/>
                                        </p:tgtEl>
                                        <p:attrNameLst>
                                          <p:attrName>ppt_y</p:attrName>
                                        </p:attrNameLst>
                                      </p:cBhvr>
                                      <p:tavLst>
                                        <p:tav tm="0" fmla="#ppt_y-sin(pi*$)/9">
                                          <p:val>
                                            <p:fltVal val="0.000000"/>
                                          </p:val>
                                        </p:tav>
                                        <p:tav tm="100000">
                                          <p:val>
                                            <p:fltVal val="1.000000"/>
                                          </p:val>
                                        </p:tav>
                                      </p:tavLst>
                                    </p:anim>
                                    <p:anim calcmode="lin" valueType="num">
                                      <p:cBhvr>
                                        <p:cTn id="20" dur="332" tmFilter="0, 0; 0.125,0.2665; 0.25,0.4; 0.375,0.465; 0.5,0.5;  0.625,0.535; 0.75,0.6; 0.875,0.7335; 1,1">
                                          <p:stCondLst>
                                            <p:cond delay="1324"/>
                                          </p:stCondLst>
                                        </p:cTn>
                                        <p:tgtEl>
                                          <p:spTgt spid="963596"/>
                                        </p:tgtEl>
                                        <p:attrNameLst>
                                          <p:attrName>ppt_y</p:attrName>
                                        </p:attrNameLst>
                                      </p:cBhvr>
                                      <p:tavLst>
                                        <p:tav tm="0" fmla="#ppt_y-sin(pi*$)/27">
                                          <p:val>
                                            <p:fltVal val="0.000000"/>
                                          </p:val>
                                        </p:tav>
                                        <p:tav tm="100000">
                                          <p:val>
                                            <p:fltVal val="1.000000"/>
                                          </p:val>
                                        </p:tav>
                                      </p:tavLst>
                                    </p:anim>
                                    <p:anim calcmode="lin" valueType="num">
                                      <p:cBhvr>
                                        <p:cTn id="21" dur="164" tmFilter="0, 0; 0.125,0.2665; 0.25,0.4; 0.375,0.465; 0.5,0.5;  0.625,0.535; 0.75,0.6; 0.875,0.7335; 1,1">
                                          <p:stCondLst>
                                            <p:cond delay="1656"/>
                                          </p:stCondLst>
                                        </p:cTn>
                                        <p:tgtEl>
                                          <p:spTgt spid="963596"/>
                                        </p:tgtEl>
                                        <p:attrNameLst>
                                          <p:attrName>ppt_y</p:attrName>
                                        </p:attrNameLst>
                                      </p:cBhvr>
                                      <p:tavLst>
                                        <p:tav tm="0" fmla="#ppt_y-sin(pi*$)/81">
                                          <p:val>
                                            <p:fltVal val="0.000000"/>
                                          </p:val>
                                        </p:tav>
                                        <p:tav tm="100000">
                                          <p:val>
                                            <p:fltVal val="1.000000"/>
                                          </p:val>
                                        </p:tav>
                                      </p:tavLst>
                                    </p:anim>
                                    <p:animScale>
                                      <p:cBhvr>
                                        <p:cTn id="22" dur="26">
                                          <p:stCondLst>
                                            <p:cond delay="650"/>
                                          </p:stCondLst>
                                        </p:cTn>
                                        <p:tgtEl>
                                          <p:spTgt spid="963596"/>
                                        </p:tgtEl>
                                      </p:cBhvr>
                                      <p:to x="100000" y="60000"/>
                                    </p:animScale>
                                    <p:animScale>
                                      <p:cBhvr>
                                        <p:cTn id="23" dur="166" decel="50000">
                                          <p:stCondLst>
                                            <p:cond delay="676"/>
                                          </p:stCondLst>
                                        </p:cTn>
                                        <p:tgtEl>
                                          <p:spTgt spid="963596"/>
                                        </p:tgtEl>
                                      </p:cBhvr>
                                      <p:to x="100000" y="100000"/>
                                    </p:animScale>
                                    <p:animScale>
                                      <p:cBhvr>
                                        <p:cTn id="24" dur="26">
                                          <p:stCondLst>
                                            <p:cond delay="1312"/>
                                          </p:stCondLst>
                                        </p:cTn>
                                        <p:tgtEl>
                                          <p:spTgt spid="963596"/>
                                        </p:tgtEl>
                                      </p:cBhvr>
                                      <p:to x="100000" y="80000"/>
                                    </p:animScale>
                                    <p:animScale>
                                      <p:cBhvr>
                                        <p:cTn id="25" dur="166" decel="50000">
                                          <p:stCondLst>
                                            <p:cond delay="1338"/>
                                          </p:stCondLst>
                                        </p:cTn>
                                        <p:tgtEl>
                                          <p:spTgt spid="963596"/>
                                        </p:tgtEl>
                                      </p:cBhvr>
                                      <p:to x="100000" y="100000"/>
                                    </p:animScale>
                                    <p:animScale>
                                      <p:cBhvr>
                                        <p:cTn id="26" dur="26">
                                          <p:stCondLst>
                                            <p:cond delay="1642"/>
                                          </p:stCondLst>
                                        </p:cTn>
                                        <p:tgtEl>
                                          <p:spTgt spid="963596"/>
                                        </p:tgtEl>
                                      </p:cBhvr>
                                      <p:to x="100000" y="90000"/>
                                    </p:animScale>
                                    <p:animScale>
                                      <p:cBhvr>
                                        <p:cTn id="27" dur="166" decel="50000">
                                          <p:stCondLst>
                                            <p:cond delay="1668"/>
                                          </p:stCondLst>
                                        </p:cTn>
                                        <p:tgtEl>
                                          <p:spTgt spid="963596"/>
                                        </p:tgtEl>
                                      </p:cBhvr>
                                      <p:to x="100000" y="100000"/>
                                    </p:animScale>
                                    <p:animScale>
                                      <p:cBhvr>
                                        <p:cTn id="28" dur="26">
                                          <p:stCondLst>
                                            <p:cond delay="1808"/>
                                          </p:stCondLst>
                                        </p:cTn>
                                        <p:tgtEl>
                                          <p:spTgt spid="963596"/>
                                        </p:tgtEl>
                                      </p:cBhvr>
                                      <p:to x="100000" y="95000"/>
                                    </p:animScale>
                                    <p:animScale>
                                      <p:cBhvr>
                                        <p:cTn id="29" dur="166" decel="50000">
                                          <p:stCondLst>
                                            <p:cond delay="1834"/>
                                          </p:stCondLst>
                                        </p:cTn>
                                        <p:tgtEl>
                                          <p:spTgt spid="963596"/>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63594"/>
                                        </p:tgtEl>
                                        <p:attrNameLst>
                                          <p:attrName>style.visibility</p:attrName>
                                        </p:attrNameLst>
                                      </p:cBhvr>
                                      <p:to>
                                        <p:strVal val="visible"/>
                                      </p:to>
                                    </p:set>
                                    <p:animEffect transition="in" filter="blinds(horizontal)">
                                      <p:cBhvr>
                                        <p:cTn id="34" dur="500"/>
                                        <p:tgtEl>
                                          <p:spTgt spid="963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89" grpId="0"/>
      <p:bldP spid="963590" grpId="0"/>
      <p:bldP spid="963594" grpId="0"/>
      <p:bldP spid="96359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1028"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1029"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1030"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10.3.1 </a:t>
            </a:r>
            <a:r>
              <a:rPr lang="zh-CN" altLang="en-US" dirty="0">
                <a:ea typeface="宋体" panose="02010600030101010101" pitchFamily="2" charset="-122"/>
              </a:rPr>
              <a:t>函数调用</a:t>
            </a:r>
            <a:endParaRPr lang="en-GB" altLang="zh-CN" dirty="0"/>
          </a:p>
        </p:txBody>
      </p:sp>
      <p:sp>
        <p:nvSpPr>
          <p:cNvPr id="1031" name="Rectangle 3"/>
          <p:cNvSpPr>
            <a:spLocks noGrp="1"/>
          </p:cNvSpPr>
          <p:nvPr>
            <p:ph idx="1"/>
          </p:nvPr>
        </p:nvSpPr>
        <p:spPr/>
        <p:txBody>
          <a:bodyPr vert="horz" wrap="square" lIns="91440" tIns="45720" rIns="91440" bIns="45720" anchor="t" anchorCtr="0"/>
          <a:p>
            <a:pPr eaLnBrk="1" hangingPunct="1">
              <a:buNone/>
            </a:pPr>
            <a:r>
              <a:rPr lang="zh-CN" altLang="en-US" dirty="0">
                <a:ea typeface="宋体" panose="02010600030101010101" pitchFamily="2" charset="-122"/>
              </a:rPr>
              <a:t>函数调用过程的的执行顺序</a:t>
            </a:r>
            <a:endParaRPr lang="zh-CN" altLang="en-US" dirty="0">
              <a:ea typeface="宋体" panose="02010600030101010101" pitchFamily="2" charset="-122"/>
            </a:endParaRPr>
          </a:p>
          <a:p>
            <a:pPr eaLnBrk="1" hangingPunct="1">
              <a:buFont typeface="Wingdings" panose="05000000000000000000" pitchFamily="2" charset="2"/>
              <a:buChar char="v"/>
            </a:pPr>
            <a:r>
              <a:rPr lang="zh-CN" altLang="en-US" sz="2800" dirty="0">
                <a:solidFill>
                  <a:schemeClr val="tx1"/>
                </a:solidFill>
                <a:ea typeface="宋体" panose="02010600030101010101" pitchFamily="2" charset="-122"/>
              </a:rPr>
              <a:t>运行主调函数</a:t>
            </a:r>
            <a:endParaRPr lang="zh-CN" altLang="en-US" sz="2800" dirty="0">
              <a:solidFill>
                <a:schemeClr val="tx1"/>
              </a:solidFill>
              <a:ea typeface="宋体" panose="02010600030101010101" pitchFamily="2" charset="-122"/>
            </a:endParaRPr>
          </a:p>
          <a:p>
            <a:pPr eaLnBrk="1" hangingPunct="1">
              <a:buFont typeface="Wingdings" panose="05000000000000000000" pitchFamily="2" charset="2"/>
              <a:buChar char="v"/>
            </a:pPr>
            <a:r>
              <a:rPr lang="zh-CN" altLang="en-US" sz="2800" dirty="0">
                <a:solidFill>
                  <a:schemeClr val="tx1"/>
                </a:solidFill>
                <a:ea typeface="宋体" panose="02010600030101010101" pitchFamily="2" charset="-122"/>
              </a:rPr>
              <a:t>当运行当函数调用语句时 </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开始执行被调函数</a:t>
            </a:r>
            <a:r>
              <a:rPr lang="en-US" altLang="zh-CN" sz="2800" dirty="0">
                <a:solidFill>
                  <a:schemeClr val="tx1"/>
                </a:solidFill>
                <a:ea typeface="宋体" panose="02010600030101010101" pitchFamily="2" charset="-122"/>
              </a:rPr>
              <a:t>;</a:t>
            </a:r>
            <a:endParaRPr lang="en-US" altLang="zh-CN" sz="2800" dirty="0">
              <a:solidFill>
                <a:schemeClr val="tx1"/>
              </a:solidFill>
              <a:ea typeface="宋体" panose="02010600030101010101" pitchFamily="2" charset="-122"/>
            </a:endParaRPr>
          </a:p>
          <a:p>
            <a:pPr eaLnBrk="1" hangingPunct="1">
              <a:buFont typeface="Wingdings" panose="05000000000000000000" pitchFamily="2" charset="2"/>
              <a:buChar char="v"/>
            </a:pPr>
            <a:r>
              <a:rPr lang="zh-CN" altLang="en-US" sz="2800" dirty="0">
                <a:solidFill>
                  <a:schemeClr val="tx1"/>
                </a:solidFill>
                <a:ea typeface="宋体" panose="02010600030101010101" pitchFamily="2" charset="-122"/>
              </a:rPr>
              <a:t>被调函数执行结束后，回到主调函数</a:t>
            </a:r>
            <a:r>
              <a:rPr lang="en-US" altLang="zh-CN" sz="2800" dirty="0">
                <a:solidFill>
                  <a:schemeClr val="tx1"/>
                </a:solidFill>
                <a:ea typeface="宋体" panose="02010600030101010101" pitchFamily="2" charset="-122"/>
              </a:rPr>
              <a:t>;</a:t>
            </a:r>
            <a:endParaRPr lang="en-US" altLang="zh-CN" sz="2800" dirty="0">
              <a:solidFill>
                <a:schemeClr val="tx1"/>
              </a:solidFill>
              <a:ea typeface="宋体" panose="02010600030101010101" pitchFamily="2" charset="-122"/>
            </a:endParaRPr>
          </a:p>
          <a:p>
            <a:pPr eaLnBrk="1" hangingPunct="1">
              <a:buFont typeface="Wingdings" panose="05000000000000000000" pitchFamily="2" charset="2"/>
              <a:buChar char="v"/>
            </a:pPr>
            <a:r>
              <a:rPr lang="zh-CN" altLang="en-US" sz="2800" dirty="0">
                <a:solidFill>
                  <a:schemeClr val="tx1"/>
                </a:solidFill>
                <a:ea typeface="宋体" panose="02010600030101010101" pitchFamily="2" charset="-122"/>
              </a:rPr>
              <a:t>继续执行主调函数。</a:t>
            </a:r>
            <a:r>
              <a:rPr lang="zh-CN" altLang="en-GB" sz="2800" dirty="0">
                <a:solidFill>
                  <a:schemeClr val="tx1"/>
                </a:solidFill>
                <a:ea typeface="宋体" panose="02010600030101010101" pitchFamily="2" charset="-122"/>
              </a:rPr>
              <a:t> </a:t>
            </a:r>
            <a:endParaRPr lang="zh-CN" altLang="en-US" sz="2800" dirty="0">
              <a:solidFill>
                <a:schemeClr val="tx1"/>
              </a:solidFill>
              <a:ea typeface="宋体" panose="02010600030101010101" pitchFamily="2" charset="-122"/>
            </a:endParaRPr>
          </a:p>
        </p:txBody>
      </p:sp>
      <p:sp>
        <p:nvSpPr>
          <p:cNvPr id="1032" name="Rectangle 5"/>
          <p:cNvSpPr/>
          <p:nvPr/>
        </p:nvSpPr>
        <p:spPr>
          <a:xfrm>
            <a:off x="0" y="26812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graphicFrame>
        <p:nvGraphicFramePr>
          <p:cNvPr id="1026" name="Object 4"/>
          <p:cNvGraphicFramePr/>
          <p:nvPr/>
        </p:nvGraphicFramePr>
        <p:xfrm>
          <a:off x="1835150" y="3789363"/>
          <a:ext cx="4897438" cy="2409825"/>
        </p:xfrm>
        <a:graphic>
          <a:graphicData uri="http://schemas.openxmlformats.org/presentationml/2006/ole">
            <mc:AlternateContent xmlns:mc="http://schemas.openxmlformats.org/markup-compatibility/2006">
              <mc:Choice xmlns:v="urn:schemas-microsoft-com:vml" Requires="v">
                <p:oleObj spid="_x0000_s3076" name="" r:id="rId1" imgW="2868930" imgH="1416685" progId="Visio.Drawing.11">
                  <p:embed/>
                </p:oleObj>
              </mc:Choice>
              <mc:Fallback>
                <p:oleObj name="" r:id="rId1" imgW="2868930" imgH="1416685" progId="Visio.Drawing.11">
                  <p:embed/>
                  <p:pic>
                    <p:nvPicPr>
                      <p:cNvPr id="0" name="图片 3075"/>
                      <p:cNvPicPr/>
                      <p:nvPr/>
                    </p:nvPicPr>
                    <p:blipFill>
                      <a:blip r:embed="rId2"/>
                      <a:stretch>
                        <a:fillRect/>
                      </a:stretch>
                    </p:blipFill>
                    <p:spPr>
                      <a:xfrm>
                        <a:off x="1835150" y="3789363"/>
                        <a:ext cx="4897438" cy="2409825"/>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34819"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34820"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34821"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10.3.1 </a:t>
            </a:r>
            <a:r>
              <a:rPr lang="zh-CN" altLang="en-US" dirty="0">
                <a:ea typeface="宋体" panose="02010600030101010101" pitchFamily="2" charset="-122"/>
              </a:rPr>
              <a:t>函数调用</a:t>
            </a:r>
            <a:endParaRPr lang="en-GB" altLang="zh-CN" dirty="0"/>
          </a:p>
        </p:txBody>
      </p:sp>
      <p:sp>
        <p:nvSpPr>
          <p:cNvPr id="34822" name="Rectangle 3"/>
          <p:cNvSpPr>
            <a:spLocks noGrp="1"/>
          </p:cNvSpPr>
          <p:nvPr>
            <p:ph idx="1"/>
          </p:nvPr>
        </p:nvSpPr>
        <p:spPr/>
        <p:txBody>
          <a:bodyPr vert="horz" wrap="square" lIns="91440" tIns="45720" rIns="91440" bIns="45720" anchor="t" anchorCtr="0"/>
          <a:p>
            <a:pPr eaLnBrk="1" hangingPunct="1">
              <a:buNone/>
            </a:pPr>
            <a:r>
              <a:rPr lang="zh-CN" altLang="en-US" dirty="0">
                <a:ea typeface="宋体" panose="02010600030101010101" pitchFamily="2" charset="-122"/>
              </a:rPr>
              <a:t>在Ｃ语言中，可以用以下几种方式调用函数：</a:t>
            </a:r>
            <a:endParaRPr lang="zh-CN" altLang="en-US" dirty="0">
              <a:ea typeface="宋体" panose="02010600030101010101" pitchFamily="2" charset="-122"/>
            </a:endParaRPr>
          </a:p>
          <a:p>
            <a:pPr eaLnBrk="1" hangingPunct="1">
              <a:buFont typeface="Wingdings" panose="05000000000000000000" pitchFamily="2" charset="2"/>
              <a:buAutoNum type="arabicPeriod"/>
            </a:pPr>
            <a:r>
              <a:rPr lang="zh-CN" altLang="en-US" sz="2800" dirty="0">
                <a:solidFill>
                  <a:schemeClr val="tx1"/>
                </a:solidFill>
                <a:ea typeface="宋体" panose="02010600030101010101" pitchFamily="2" charset="-122"/>
              </a:rPr>
              <a:t>函数表达式：</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函数作为表达式中的一项出现在表达式中，</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以函数返回值参与表达式的运算。</a:t>
            </a:r>
            <a:endParaRPr lang="zh-CN" altLang="en-US" sz="2800" dirty="0">
              <a:solidFill>
                <a:schemeClr val="tx1"/>
              </a:solidFill>
              <a:ea typeface="宋体" panose="02010600030101010101" pitchFamily="2" charset="-122"/>
            </a:endParaRPr>
          </a:p>
          <a:p>
            <a:pPr eaLnBrk="1" hangingPunct="1">
              <a:buNone/>
            </a:pPr>
            <a:endParaRPr lang="zh-CN" altLang="en-US" sz="2800" dirty="0">
              <a:solidFill>
                <a:schemeClr val="tx1"/>
              </a:solidFill>
              <a:ea typeface="宋体" panose="02010600030101010101" pitchFamily="2" charset="-122"/>
            </a:endParaRPr>
          </a:p>
          <a:p>
            <a:pPr eaLnBrk="1" hangingPunct="1">
              <a:buNone/>
            </a:pPr>
            <a:endParaRPr lang="zh-CN" altLang="en-US" sz="1800" dirty="0">
              <a:solidFill>
                <a:schemeClr val="tx1"/>
              </a:solidFill>
              <a:ea typeface="宋体" panose="02010600030101010101" pitchFamily="2" charset="-122"/>
            </a:endParaRPr>
          </a:p>
          <a:p>
            <a:pPr eaLnBrk="1" hangingPunct="1">
              <a:buNone/>
            </a:pPr>
            <a:r>
              <a:rPr lang="en-US" altLang="zh-CN" sz="2800" dirty="0">
                <a:solidFill>
                  <a:schemeClr val="tx1"/>
                </a:solidFill>
                <a:ea typeface="宋体" panose="02010600030101010101" pitchFamily="2" charset="-122"/>
              </a:rPr>
              <a:t>2. </a:t>
            </a:r>
            <a:r>
              <a:rPr lang="zh-CN" altLang="en-US" sz="2800" dirty="0">
                <a:solidFill>
                  <a:schemeClr val="tx1"/>
                </a:solidFill>
                <a:ea typeface="宋体" panose="02010600030101010101" pitchFamily="2" charset="-122"/>
              </a:rPr>
              <a:t>函数语句：</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函数调用的一般形式加上分号 。</a:t>
            </a:r>
            <a:endParaRPr lang="zh-CN" altLang="en-US" sz="2800" dirty="0">
              <a:solidFill>
                <a:schemeClr val="tx1"/>
              </a:solidFill>
              <a:ea typeface="宋体" panose="02010600030101010101" pitchFamily="2" charset="-122"/>
            </a:endParaRPr>
          </a:p>
          <a:p>
            <a:pPr eaLnBrk="1" hangingPunct="1">
              <a:buNone/>
            </a:pPr>
            <a:r>
              <a:rPr lang="zh-CN" altLang="en-US" dirty="0">
                <a:ea typeface="宋体" panose="02010600030101010101" pitchFamily="2" charset="-122"/>
              </a:rPr>
              <a:t> </a:t>
            </a:r>
            <a:r>
              <a:rPr lang="zh-CN" altLang="en-GB" dirty="0">
                <a:ea typeface="宋体" panose="02010600030101010101" pitchFamily="2" charset="-122"/>
              </a:rPr>
              <a:t> </a:t>
            </a:r>
            <a:endParaRPr lang="en-GB" altLang="zh-CN" dirty="0">
              <a:ea typeface="宋体" panose="02010600030101010101" pitchFamily="2" charset="-122"/>
            </a:endParaRPr>
          </a:p>
        </p:txBody>
      </p:sp>
      <p:sp>
        <p:nvSpPr>
          <p:cNvPr id="966660" name="Rectangle 4"/>
          <p:cNvSpPr/>
          <p:nvPr/>
        </p:nvSpPr>
        <p:spPr>
          <a:xfrm>
            <a:off x="1476375" y="3213100"/>
            <a:ext cx="3709988" cy="503238"/>
          </a:xfrm>
          <a:prstGeom prst="rect">
            <a:avLst/>
          </a:prstGeom>
          <a:noFill/>
          <a:ln w="9525" cap="flat" cmpd="sng">
            <a:solidFill>
              <a:srgbClr val="FF0000"/>
            </a:solidFill>
            <a:prstDash val="solid"/>
            <a:miter/>
            <a:headEnd type="none" w="med" len="med"/>
            <a:tailEnd type="none" w="med" len="med"/>
          </a:ln>
        </p:spPr>
        <p:txBody>
          <a:bodyPr wrap="none">
            <a:spAutoFit/>
          </a:bodyPr>
          <a:p>
            <a:pPr>
              <a:lnSpc>
                <a:spcPct val="110000"/>
              </a:lnSpc>
            </a:pPr>
            <a:r>
              <a:rPr lang="fr-FR" altLang="zh-CN" sz="2400" b="1" dirty="0">
                <a:latin typeface="Times New Roman" panose="02020603050405020304" pitchFamily="18" charset="0"/>
              </a:rPr>
              <a:t>double ave = average(a, b);</a:t>
            </a:r>
            <a:endParaRPr lang="en-GB" altLang="zh-CN" sz="2400" b="1" dirty="0">
              <a:latin typeface="Times New Roman" panose="02020603050405020304" pitchFamily="18" charset="0"/>
            </a:endParaRPr>
          </a:p>
        </p:txBody>
      </p:sp>
      <p:sp>
        <p:nvSpPr>
          <p:cNvPr id="966661" name="Rectangle 5"/>
          <p:cNvSpPr/>
          <p:nvPr/>
        </p:nvSpPr>
        <p:spPr>
          <a:xfrm>
            <a:off x="1331913" y="5157788"/>
            <a:ext cx="3887787" cy="503237"/>
          </a:xfrm>
          <a:prstGeom prst="rect">
            <a:avLst/>
          </a:prstGeom>
          <a:noFill/>
          <a:ln w="9525" cap="flat" cmpd="sng">
            <a:solidFill>
              <a:srgbClr val="FF0000"/>
            </a:solidFill>
            <a:prstDash val="solid"/>
            <a:miter/>
            <a:headEnd type="none" w="med" len="med"/>
            <a:tailEnd type="none" w="med" len="med"/>
          </a:ln>
        </p:spPr>
        <p:txBody>
          <a:bodyPr>
            <a:spAutoFit/>
          </a:bodyPr>
          <a:p>
            <a:pPr>
              <a:lnSpc>
                <a:spcPct val="110000"/>
              </a:lnSpc>
            </a:pPr>
            <a:r>
              <a:rPr lang="en-GB" altLang="zh-CN" sz="2400" b="1" dirty="0">
                <a:latin typeface="Times New Roman" panose="02020603050405020304" pitchFamily="18" charset="0"/>
              </a:rPr>
              <a:t>printf( “%f”, </a:t>
            </a:r>
            <a:r>
              <a:rPr lang="fr-FR" altLang="zh-CN" sz="2400" b="1" dirty="0">
                <a:latin typeface="Times New Roman" panose="02020603050405020304" pitchFamily="18" charset="0"/>
              </a:rPr>
              <a:t>ave</a:t>
            </a:r>
            <a:r>
              <a:rPr lang="en-GB" altLang="zh-CN" sz="2400" b="1" dirty="0">
                <a:latin typeface="Times New Roman" panose="02020603050405020304" pitchFamily="18" charset="0"/>
              </a:rPr>
              <a:t> );</a:t>
            </a:r>
            <a:endParaRPr lang="en-GB" altLang="zh-CN"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6660"/>
                                        </p:tgtEl>
                                        <p:attrNameLst>
                                          <p:attrName>style.visibility</p:attrName>
                                        </p:attrNameLst>
                                      </p:cBhvr>
                                      <p:to>
                                        <p:strVal val="visible"/>
                                      </p:to>
                                    </p:set>
                                    <p:animEffect transition="in" filter="blinds(horizontal)">
                                      <p:cBhvr>
                                        <p:cTn id="7" dur="500"/>
                                        <p:tgtEl>
                                          <p:spTgt spid="9666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6661"/>
                                        </p:tgtEl>
                                        <p:attrNameLst>
                                          <p:attrName>style.visibility</p:attrName>
                                        </p:attrNameLst>
                                      </p:cBhvr>
                                      <p:to>
                                        <p:strVal val="visible"/>
                                      </p:to>
                                    </p:set>
                                    <p:animEffect transition="in" filter="blinds(horizontal)">
                                      <p:cBhvr>
                                        <p:cTn id="12" dur="500"/>
                                        <p:tgtEl>
                                          <p:spTgt spid="966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60" grpId="0" animBg="1"/>
      <p:bldP spid="96666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35843"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35844"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35845"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10.3.1 </a:t>
            </a:r>
            <a:r>
              <a:rPr lang="zh-CN" altLang="en-US" dirty="0">
                <a:ea typeface="宋体" panose="02010600030101010101" pitchFamily="2" charset="-122"/>
              </a:rPr>
              <a:t>函数调用</a:t>
            </a:r>
            <a:endParaRPr lang="en-GB" altLang="zh-CN" dirty="0"/>
          </a:p>
        </p:txBody>
      </p:sp>
      <p:sp>
        <p:nvSpPr>
          <p:cNvPr id="970755" name="Rectangle 3"/>
          <p:cNvSpPr>
            <a:spLocks noGrp="1"/>
          </p:cNvSpPr>
          <p:nvPr>
            <p:ph idx="1"/>
          </p:nvPr>
        </p:nvSpPr>
        <p:spPr/>
        <p:txBody>
          <a:bodyPr vert="horz" wrap="square" lIns="91440" tIns="45720" rIns="91440" bIns="45720" anchor="t" anchorCtr="0"/>
          <a:p>
            <a:pPr eaLnBrk="1" hangingPunct="1">
              <a:buNone/>
            </a:pPr>
            <a:r>
              <a:rPr lang="zh-CN" altLang="en-US" dirty="0">
                <a:ea typeface="宋体" panose="02010600030101010101" pitchFamily="2" charset="-122"/>
              </a:rPr>
              <a:t>在Ｃ语言中，可以用以下几种方式调用函数：</a:t>
            </a:r>
            <a:endParaRPr lang="zh-CN" altLang="en-US" dirty="0">
              <a:ea typeface="宋体" panose="02010600030101010101" pitchFamily="2" charset="-122"/>
            </a:endParaRPr>
          </a:p>
          <a:p>
            <a:pPr eaLnBrk="1" hangingPunct="1">
              <a:buNone/>
            </a:pPr>
            <a:r>
              <a:rPr lang="en-US" altLang="zh-CN" dirty="0">
                <a:ea typeface="宋体" panose="02010600030101010101" pitchFamily="2" charset="-122"/>
              </a:rPr>
              <a:t>3</a:t>
            </a:r>
            <a:r>
              <a:rPr lang="en-US" altLang="zh-CN"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函数实参：</a:t>
            </a:r>
            <a:endParaRPr lang="zh-CN" altLang="en-US"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函数作为另一个函数调用的实际参数出现。</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把该函数的返回值作为实参进行传送， </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要求该函数必须是有返回值的。</a:t>
            </a:r>
            <a:endParaRPr lang="zh-CN" altLang="en-US" sz="2800" dirty="0">
              <a:solidFill>
                <a:schemeClr val="tx1"/>
              </a:solidFill>
              <a:ea typeface="宋体" panose="02010600030101010101" pitchFamily="2" charset="-122"/>
            </a:endParaRPr>
          </a:p>
          <a:p>
            <a:pPr eaLnBrk="1" hangingPunct="1">
              <a:buNone/>
            </a:pPr>
            <a:endParaRPr lang="zh-CN" altLang="en-US" sz="2800" dirty="0">
              <a:solidFill>
                <a:schemeClr val="tx1"/>
              </a:solidFill>
              <a:ea typeface="宋体" panose="02010600030101010101" pitchFamily="2" charset="-122"/>
            </a:endParaRPr>
          </a:p>
          <a:p>
            <a:pPr eaLnBrk="1" hangingPunct="1">
              <a:buNone/>
            </a:pPr>
            <a:endParaRPr lang="zh-CN" altLang="en-US" sz="2800" dirty="0">
              <a:solidFill>
                <a:schemeClr val="tx1"/>
              </a:solidFill>
              <a:ea typeface="宋体" panose="02010600030101010101" pitchFamily="2" charset="-122"/>
            </a:endParaRPr>
          </a:p>
          <a:p>
            <a:pPr eaLnBrk="1" hangingPunct="1">
              <a:buNone/>
            </a:pPr>
            <a:r>
              <a:rPr lang="zh-CN" altLang="en-US" dirty="0">
                <a:ea typeface="宋体" panose="02010600030101010101" pitchFamily="2" charset="-122"/>
              </a:rPr>
              <a:t>   函数可以嵌套调用</a:t>
            </a:r>
            <a:r>
              <a:rPr lang="zh-CN" altLang="en-GB" dirty="0">
                <a:ea typeface="宋体" panose="02010600030101010101" pitchFamily="2" charset="-122"/>
              </a:rPr>
              <a:t> </a:t>
            </a:r>
            <a:r>
              <a:rPr lang="en-GB" altLang="zh-CN" dirty="0">
                <a:ea typeface="宋体" panose="02010600030101010101" pitchFamily="2" charset="-122"/>
              </a:rPr>
              <a:t>, </a:t>
            </a:r>
            <a:r>
              <a:rPr lang="zh-CN" altLang="en-US" dirty="0">
                <a:solidFill>
                  <a:srgbClr val="0000FF"/>
                </a:solidFill>
                <a:ea typeface="宋体" panose="02010600030101010101" pitchFamily="2" charset="-122"/>
              </a:rPr>
              <a:t>不允许嵌套定义</a:t>
            </a:r>
            <a:r>
              <a:rPr lang="en-US" altLang="zh-CN" dirty="0">
                <a:solidFill>
                  <a:srgbClr val="0000FF"/>
                </a:solidFill>
                <a:ea typeface="宋体" panose="02010600030101010101" pitchFamily="2" charset="-122"/>
              </a:rPr>
              <a:t>!</a:t>
            </a:r>
            <a:endParaRPr lang="en-US" altLang="zh-CN" dirty="0">
              <a:solidFill>
                <a:srgbClr val="0000FF"/>
              </a:solidFill>
              <a:ea typeface="宋体" panose="02010600030101010101" pitchFamily="2" charset="-122"/>
            </a:endParaRPr>
          </a:p>
          <a:p>
            <a:pPr eaLnBrk="1" hangingPunct="1">
              <a:buNone/>
            </a:pPr>
            <a:endParaRPr lang="en-US" altLang="zh-CN" sz="2800" dirty="0">
              <a:solidFill>
                <a:schemeClr val="tx1"/>
              </a:solidFill>
              <a:ea typeface="宋体" panose="02010600030101010101" pitchFamily="2" charset="-122"/>
            </a:endParaRPr>
          </a:p>
          <a:p>
            <a:pPr eaLnBrk="1" hangingPunct="1">
              <a:buNone/>
            </a:pPr>
            <a:r>
              <a:rPr lang="en-US" altLang="zh-CN" dirty="0">
                <a:ea typeface="宋体" panose="02010600030101010101" pitchFamily="2" charset="-122"/>
              </a:rPr>
              <a:t>  </a:t>
            </a:r>
            <a:r>
              <a:rPr lang="zh-CN" altLang="en-GB" dirty="0">
                <a:ea typeface="宋体" panose="02010600030101010101" pitchFamily="2" charset="-122"/>
              </a:rPr>
              <a:t> </a:t>
            </a:r>
            <a:endParaRPr lang="en-GB" altLang="zh-CN" dirty="0"/>
          </a:p>
        </p:txBody>
      </p:sp>
      <p:sp>
        <p:nvSpPr>
          <p:cNvPr id="970759" name="Text Box 7"/>
          <p:cNvSpPr txBox="1"/>
          <p:nvPr/>
        </p:nvSpPr>
        <p:spPr>
          <a:xfrm>
            <a:off x="1187450" y="5229225"/>
            <a:ext cx="4608513" cy="1123950"/>
          </a:xfrm>
          <a:prstGeom prst="rect">
            <a:avLst/>
          </a:prstGeom>
          <a:noFill/>
          <a:ln w="9525" cap="flat" cmpd="sng">
            <a:solidFill>
              <a:srgbClr val="0000FF"/>
            </a:solidFill>
            <a:prstDash val="solid"/>
            <a:miter/>
            <a:headEnd type="none" w="med" len="med"/>
            <a:tailEnd type="none" w="med" len="med"/>
          </a:ln>
        </p:spPr>
        <p:txBody>
          <a:bodyPr>
            <a:spAutoFit/>
          </a:bodyPr>
          <a:p>
            <a:pPr algn="just" eaLnBrk="1" hangingPunct="1">
              <a:lnSpc>
                <a:spcPct val="140000"/>
              </a:lnSpc>
            </a:pPr>
            <a:r>
              <a:rPr lang="en-US" altLang="zh-CN" sz="2400" b="1" dirty="0">
                <a:latin typeface="Times New Roman" panose="02020603050405020304" pitchFamily="18" charset="0"/>
              </a:rPr>
              <a:t>void main( )</a:t>
            </a:r>
            <a:endParaRPr lang="en-US" altLang="zh-CN" sz="2400" b="1" dirty="0">
              <a:latin typeface="Times New Roman" panose="02020603050405020304" pitchFamily="18" charset="0"/>
            </a:endParaRPr>
          </a:p>
          <a:p>
            <a:pPr algn="just" eaLnBrk="1" hangingPunct="1">
              <a:lnSpc>
                <a:spcPct val="140000"/>
              </a:lnSpc>
            </a:pPr>
            <a:r>
              <a:rPr lang="en-US" altLang="zh-CN" sz="2400" b="1" dirty="0">
                <a:latin typeface="Times New Roman" panose="02020603050405020304" pitchFamily="18" charset="0"/>
              </a:rPr>
              <a:t>{     void func( )    {  	……     } }</a:t>
            </a:r>
            <a:endParaRPr lang="en-US" altLang="zh-CN" sz="2400" b="1" dirty="0">
              <a:latin typeface="Times New Roman" panose="02020603050405020304" pitchFamily="18" charset="0"/>
              <a:ea typeface="Arial Unicode MS" panose="020B0604020202020204" pitchFamily="34" charset="-122"/>
            </a:endParaRPr>
          </a:p>
        </p:txBody>
      </p:sp>
      <p:sp>
        <p:nvSpPr>
          <p:cNvPr id="970760" name="Freeform 8"/>
          <p:cNvSpPr/>
          <p:nvPr/>
        </p:nvSpPr>
        <p:spPr>
          <a:xfrm>
            <a:off x="5364163" y="5229225"/>
            <a:ext cx="1079500" cy="982663"/>
          </a:xfrm>
          <a:custGeom>
            <a:avLst/>
            <a:gdLst>
              <a:gd name="txL" fmla="*/ 0 w 939"/>
              <a:gd name="txT" fmla="*/ 0 h 937"/>
              <a:gd name="txR" fmla="*/ 939 w 939"/>
              <a:gd name="txB" fmla="*/ 937 h 93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39" h="937">
                <a:moveTo>
                  <a:pt x="0" y="468"/>
                </a:moveTo>
                <a:lnTo>
                  <a:pt x="10" y="374"/>
                </a:lnTo>
                <a:lnTo>
                  <a:pt x="37" y="285"/>
                </a:lnTo>
                <a:lnTo>
                  <a:pt x="79" y="206"/>
                </a:lnTo>
                <a:lnTo>
                  <a:pt x="137" y="136"/>
                </a:lnTo>
                <a:lnTo>
                  <a:pt x="206" y="79"/>
                </a:lnTo>
                <a:lnTo>
                  <a:pt x="286" y="37"/>
                </a:lnTo>
                <a:lnTo>
                  <a:pt x="374" y="10"/>
                </a:lnTo>
                <a:lnTo>
                  <a:pt x="469" y="0"/>
                </a:lnTo>
                <a:lnTo>
                  <a:pt x="563" y="10"/>
                </a:lnTo>
                <a:lnTo>
                  <a:pt x="651" y="37"/>
                </a:lnTo>
                <a:lnTo>
                  <a:pt x="731" y="79"/>
                </a:lnTo>
                <a:lnTo>
                  <a:pt x="800" y="136"/>
                </a:lnTo>
                <a:lnTo>
                  <a:pt x="858" y="206"/>
                </a:lnTo>
                <a:lnTo>
                  <a:pt x="900" y="285"/>
                </a:lnTo>
                <a:lnTo>
                  <a:pt x="928" y="374"/>
                </a:lnTo>
                <a:lnTo>
                  <a:pt x="938" y="468"/>
                </a:lnTo>
                <a:lnTo>
                  <a:pt x="928" y="562"/>
                </a:lnTo>
                <a:lnTo>
                  <a:pt x="900" y="650"/>
                </a:lnTo>
                <a:lnTo>
                  <a:pt x="858" y="729"/>
                </a:lnTo>
                <a:lnTo>
                  <a:pt x="800" y="799"/>
                </a:lnTo>
                <a:lnTo>
                  <a:pt x="731" y="856"/>
                </a:lnTo>
                <a:lnTo>
                  <a:pt x="651" y="899"/>
                </a:lnTo>
                <a:lnTo>
                  <a:pt x="563" y="926"/>
                </a:lnTo>
                <a:lnTo>
                  <a:pt x="469" y="936"/>
                </a:lnTo>
                <a:lnTo>
                  <a:pt x="374" y="926"/>
                </a:lnTo>
                <a:lnTo>
                  <a:pt x="286" y="899"/>
                </a:lnTo>
                <a:lnTo>
                  <a:pt x="206" y="856"/>
                </a:lnTo>
                <a:lnTo>
                  <a:pt x="137" y="799"/>
                </a:lnTo>
                <a:lnTo>
                  <a:pt x="79" y="729"/>
                </a:lnTo>
                <a:lnTo>
                  <a:pt x="37" y="650"/>
                </a:lnTo>
                <a:lnTo>
                  <a:pt x="10" y="562"/>
                </a:lnTo>
                <a:lnTo>
                  <a:pt x="0" y="468"/>
                </a:lnTo>
                <a:lnTo>
                  <a:pt x="713" y="170"/>
                </a:lnTo>
                <a:lnTo>
                  <a:pt x="688" y="150"/>
                </a:lnTo>
                <a:lnTo>
                  <a:pt x="660" y="132"/>
                </a:lnTo>
                <a:lnTo>
                  <a:pt x="632" y="117"/>
                </a:lnTo>
                <a:lnTo>
                  <a:pt x="602" y="105"/>
                </a:lnTo>
                <a:lnTo>
                  <a:pt x="570" y="94"/>
                </a:lnTo>
                <a:lnTo>
                  <a:pt x="537" y="88"/>
                </a:lnTo>
                <a:lnTo>
                  <a:pt x="502" y="84"/>
                </a:lnTo>
                <a:lnTo>
                  <a:pt x="469" y="82"/>
                </a:lnTo>
                <a:lnTo>
                  <a:pt x="391" y="90"/>
                </a:lnTo>
                <a:lnTo>
                  <a:pt x="319" y="112"/>
                </a:lnTo>
                <a:lnTo>
                  <a:pt x="252" y="147"/>
                </a:lnTo>
                <a:lnTo>
                  <a:pt x="195" y="195"/>
                </a:lnTo>
                <a:lnTo>
                  <a:pt x="149" y="252"/>
                </a:lnTo>
                <a:lnTo>
                  <a:pt x="112" y="317"/>
                </a:lnTo>
                <a:lnTo>
                  <a:pt x="90" y="389"/>
                </a:lnTo>
                <a:lnTo>
                  <a:pt x="82" y="468"/>
                </a:lnTo>
                <a:lnTo>
                  <a:pt x="82" y="498"/>
                </a:lnTo>
                <a:lnTo>
                  <a:pt x="87" y="528"/>
                </a:lnTo>
                <a:lnTo>
                  <a:pt x="91" y="556"/>
                </a:lnTo>
                <a:lnTo>
                  <a:pt x="99" y="583"/>
                </a:lnTo>
                <a:lnTo>
                  <a:pt x="109" y="610"/>
                </a:lnTo>
                <a:lnTo>
                  <a:pt x="120" y="636"/>
                </a:lnTo>
                <a:lnTo>
                  <a:pt x="134" y="662"/>
                </a:lnTo>
                <a:lnTo>
                  <a:pt x="149" y="686"/>
                </a:lnTo>
                <a:lnTo>
                  <a:pt x="713" y="170"/>
                </a:lnTo>
                <a:lnTo>
                  <a:pt x="0" y="468"/>
                </a:lnTo>
                <a:lnTo>
                  <a:pt x="224" y="767"/>
                </a:lnTo>
                <a:lnTo>
                  <a:pt x="251" y="787"/>
                </a:lnTo>
                <a:lnTo>
                  <a:pt x="278" y="803"/>
                </a:lnTo>
                <a:lnTo>
                  <a:pt x="307" y="818"/>
                </a:lnTo>
                <a:lnTo>
                  <a:pt x="337" y="832"/>
                </a:lnTo>
                <a:lnTo>
                  <a:pt x="368" y="841"/>
                </a:lnTo>
                <a:lnTo>
                  <a:pt x="400" y="848"/>
                </a:lnTo>
                <a:lnTo>
                  <a:pt x="435" y="853"/>
                </a:lnTo>
                <a:lnTo>
                  <a:pt x="469" y="854"/>
                </a:lnTo>
                <a:lnTo>
                  <a:pt x="546" y="847"/>
                </a:lnTo>
                <a:lnTo>
                  <a:pt x="620" y="824"/>
                </a:lnTo>
                <a:lnTo>
                  <a:pt x="685" y="788"/>
                </a:lnTo>
                <a:lnTo>
                  <a:pt x="742" y="741"/>
                </a:lnTo>
                <a:lnTo>
                  <a:pt x="790" y="684"/>
                </a:lnTo>
                <a:lnTo>
                  <a:pt x="825" y="618"/>
                </a:lnTo>
                <a:lnTo>
                  <a:pt x="847" y="546"/>
                </a:lnTo>
                <a:lnTo>
                  <a:pt x="856" y="468"/>
                </a:lnTo>
                <a:lnTo>
                  <a:pt x="855" y="437"/>
                </a:lnTo>
                <a:lnTo>
                  <a:pt x="852" y="409"/>
                </a:lnTo>
                <a:lnTo>
                  <a:pt x="846" y="380"/>
                </a:lnTo>
                <a:lnTo>
                  <a:pt x="838" y="353"/>
                </a:lnTo>
                <a:lnTo>
                  <a:pt x="829" y="326"/>
                </a:lnTo>
                <a:lnTo>
                  <a:pt x="817" y="300"/>
                </a:lnTo>
                <a:lnTo>
                  <a:pt x="804" y="275"/>
                </a:lnTo>
                <a:lnTo>
                  <a:pt x="790" y="252"/>
                </a:lnTo>
                <a:lnTo>
                  <a:pt x="224" y="767"/>
                </a:lnTo>
                <a:lnTo>
                  <a:pt x="0" y="468"/>
                </a:lnTo>
              </a:path>
            </a:pathLst>
          </a:custGeom>
          <a:solidFill>
            <a:srgbClr val="FF0000"/>
          </a:solidFill>
          <a:ln w="9525">
            <a:noFill/>
          </a:ln>
        </p:spPr>
        <p:txBody>
          <a:bodyPr/>
          <a:p>
            <a:endParaRPr lang="zh-CN" altLang="en-US" dirty="0">
              <a:latin typeface="Arial" panose="020B0604020202020204" pitchFamily="34" charset="0"/>
            </a:endParaRPr>
          </a:p>
        </p:txBody>
      </p:sp>
      <p:sp>
        <p:nvSpPr>
          <p:cNvPr id="970761" name="Rectangle 9"/>
          <p:cNvSpPr/>
          <p:nvPr/>
        </p:nvSpPr>
        <p:spPr>
          <a:xfrm>
            <a:off x="1403350" y="3789363"/>
            <a:ext cx="5616575" cy="904875"/>
          </a:xfrm>
          <a:prstGeom prst="rect">
            <a:avLst/>
          </a:prstGeom>
          <a:noFill/>
          <a:ln w="9525" cap="flat" cmpd="sng">
            <a:solidFill>
              <a:srgbClr val="FF0000"/>
            </a:solidFill>
            <a:prstDash val="solid"/>
            <a:miter/>
            <a:headEnd type="none" w="med" len="med"/>
            <a:tailEnd type="none" w="med" len="med"/>
          </a:ln>
        </p:spPr>
        <p:txBody>
          <a:bodyPr>
            <a:spAutoFit/>
          </a:bodyPr>
          <a:p>
            <a:pPr>
              <a:lnSpc>
                <a:spcPct val="110000"/>
              </a:lnSpc>
            </a:pPr>
            <a:r>
              <a:rPr lang="en-GB" altLang="zh-CN" sz="2400" b="1" dirty="0">
                <a:latin typeface="Times New Roman" panose="02020603050405020304" pitchFamily="18" charset="0"/>
              </a:rPr>
              <a:t>printf( “%f”, </a:t>
            </a:r>
            <a:r>
              <a:rPr lang="fr-FR" altLang="zh-CN" sz="2400" b="1" dirty="0">
                <a:latin typeface="Times New Roman" panose="02020603050405020304" pitchFamily="18" charset="0"/>
              </a:rPr>
              <a:t>average(a, b)</a:t>
            </a:r>
            <a:r>
              <a:rPr lang="en-GB" altLang="zh-CN" sz="2400" b="1" dirty="0">
                <a:latin typeface="Times New Roman" panose="02020603050405020304" pitchFamily="18" charset="0"/>
              </a:rPr>
              <a:t> );</a:t>
            </a:r>
            <a:endParaRPr lang="en-GB" altLang="zh-CN" sz="2400" b="1" dirty="0">
              <a:latin typeface="Times New Roman" panose="02020603050405020304" pitchFamily="18" charset="0"/>
            </a:endParaRPr>
          </a:p>
          <a:p>
            <a:pPr>
              <a:lnSpc>
                <a:spcPct val="110000"/>
              </a:lnSpc>
            </a:pPr>
            <a:r>
              <a:rPr lang="en-GB" altLang="zh-CN" sz="2400" b="1" dirty="0">
                <a:latin typeface="Times New Roman" panose="02020603050405020304" pitchFamily="18" charset="0"/>
              </a:rPr>
              <a:t>Max = max( a, max(b,c));</a:t>
            </a:r>
            <a:endParaRPr lang="en-GB" altLang="zh-CN"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0761"/>
                                        </p:tgtEl>
                                        <p:attrNameLst>
                                          <p:attrName>style.visibility</p:attrName>
                                        </p:attrNameLst>
                                      </p:cBhvr>
                                      <p:to>
                                        <p:strVal val="visible"/>
                                      </p:to>
                                    </p:set>
                                    <p:animEffect transition="in" filter="blinds(horizontal)">
                                      <p:cBhvr>
                                        <p:cTn id="7" dur="500"/>
                                        <p:tgtEl>
                                          <p:spTgt spid="9707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70755">
                                            <p:txEl>
                                              <p:charRg st="104" end="127"/>
                                            </p:txEl>
                                          </p:spTgt>
                                        </p:tgtEl>
                                        <p:attrNameLst>
                                          <p:attrName>style.visibility</p:attrName>
                                        </p:attrNameLst>
                                      </p:cBhvr>
                                      <p:to>
                                        <p:strVal val="visible"/>
                                      </p:to>
                                    </p:set>
                                    <p:animEffect transition="in" filter="blinds(horizontal)">
                                      <p:cBhvr>
                                        <p:cTn id="12" dur="500"/>
                                        <p:tgtEl>
                                          <p:spTgt spid="970755">
                                            <p:txEl>
                                              <p:charRg st="104" end="1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70759"/>
                                        </p:tgtEl>
                                        <p:attrNameLst>
                                          <p:attrName>style.visibility</p:attrName>
                                        </p:attrNameLst>
                                      </p:cBhvr>
                                      <p:to>
                                        <p:strVal val="visible"/>
                                      </p:to>
                                    </p:set>
                                    <p:animEffect transition="in" filter="blinds(horizontal)">
                                      <p:cBhvr>
                                        <p:cTn id="17" dur="500"/>
                                        <p:tgtEl>
                                          <p:spTgt spid="970759"/>
                                        </p:tgtEl>
                                      </p:cBhvr>
                                    </p:animEffect>
                                  </p:childTnLst>
                                </p:cTn>
                              </p:par>
                            </p:childTnLst>
                          </p:cTn>
                        </p:par>
                      </p:childTnLst>
                    </p:cTn>
                  </p:par>
                  <p:par>
                    <p:cTn id="18" fill="hold">
                      <p:stCondLst>
                        <p:cond delay="indefinite"/>
                      </p:stCondLst>
                      <p:childTnLst>
                        <p:par>
                          <p:cTn id="19" fill="hold">
                            <p:stCondLst>
                              <p:cond delay="0"/>
                            </p:stCondLst>
                            <p:childTnLst>
                              <p:par>
                                <p:cTn id="20" presetID="48" presetClass="entr" presetSubtype="0" accel="50000" fill="hold" grpId="0" nodeType="clickEffect">
                                  <p:stCondLst>
                                    <p:cond delay="0"/>
                                  </p:stCondLst>
                                  <p:childTnLst>
                                    <p:set>
                                      <p:cBhvr>
                                        <p:cTn id="21" dur="1" fill="hold">
                                          <p:stCondLst>
                                            <p:cond delay="0"/>
                                          </p:stCondLst>
                                        </p:cTn>
                                        <p:tgtEl>
                                          <p:spTgt spid="970760"/>
                                        </p:tgtEl>
                                        <p:attrNameLst>
                                          <p:attrName>style.visibility</p:attrName>
                                        </p:attrNameLst>
                                      </p:cBhvr>
                                      <p:to>
                                        <p:strVal val="visible"/>
                                      </p:to>
                                    </p:set>
                                    <p:anim calcmode="lin" valueType="num">
                                      <p:cBhvr>
                                        <p:cTn id="22" dur="3000" fill="hold"/>
                                        <p:tgtEl>
                                          <p:spTgt spid="970760"/>
                                        </p:tgtEl>
                                        <p:attrNameLst>
                                          <p:attrName>style.rotation</p:attrName>
                                        </p:attrNameLst>
                                      </p:cBhvr>
                                      <p:tavLst>
                                        <p:tav tm="0">
                                          <p:val>
                                            <p:fltVal val="90.000000"/>
                                          </p:val>
                                        </p:tav>
                                        <p:tav tm="80000">
                                          <p:val>
                                            <p:fltVal val="90.000000"/>
                                          </p:val>
                                        </p:tav>
                                        <p:tav tm="80000">
                                          <p:val>
                                            <p:fltVal val="90.000000"/>
                                          </p:val>
                                        </p:tav>
                                        <p:tav tm="100000">
                                          <p:val>
                                            <p:fltVal val="0.000000"/>
                                          </p:val>
                                        </p:tav>
                                      </p:tavLst>
                                    </p:anim>
                                    <p:anim calcmode="lin" valueType="num">
                                      <p:cBhvr>
                                        <p:cTn id="23" dur="3000" fill="hold"/>
                                        <p:tgtEl>
                                          <p:spTgt spid="970760"/>
                                        </p:tgtEl>
                                        <p:attrNameLst>
                                          <p:attrName>ppt_x</p:attrName>
                                        </p:attrNameLst>
                                      </p:cBhvr>
                                      <p:tavLst>
                                        <p:tav tm="0">
                                          <p:val>
                                            <p:fltVal val="-1.000000"/>
                                          </p:val>
                                        </p:tav>
                                        <p:tav tm="50000">
                                          <p:val>
                                            <p:fltVal val="0.950000"/>
                                          </p:val>
                                        </p:tav>
                                        <p:tav tm="100000">
                                          <p:val>
                                            <p:strVal val="#ppt_x"/>
                                          </p:val>
                                        </p:tav>
                                      </p:tavLst>
                                    </p:anim>
                                    <p:anim calcmode="lin" valueType="num">
                                      <p:cBhvr>
                                        <p:cTn id="24" dur="3000" fill="hold"/>
                                        <p:tgtEl>
                                          <p:spTgt spid="970760"/>
                                        </p:tgtEl>
                                        <p:attrNameLst>
                                          <p:attrName>ppt_y</p:attrName>
                                        </p:attrNameLst>
                                      </p:cBhvr>
                                      <p:tavLst>
                                        <p:tav tm="0">
                                          <p:val>
                                            <p:strVal val="#ppt_y"/>
                                          </p:val>
                                        </p:tav>
                                        <p:tav tm="100000">
                                          <p:val>
                                            <p:strVal val="#ppt_y"/>
                                          </p:val>
                                        </p:tav>
                                      </p:tavLst>
                                    </p:anim>
                                    <p:animEffect transition="in" filter="fade">
                                      <p:cBhvr>
                                        <p:cTn id="25" dur="3000"/>
                                        <p:tgtEl>
                                          <p:spTgt spid="970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9" grpId="0" animBg="1"/>
      <p:bldP spid="970760" grpId="0" animBg="1"/>
      <p:bldP spid="97076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36867" name="灯片编号占位符 3"/>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36868" name="Text Box 4"/>
          <p:cNvSpPr txBox="1"/>
          <p:nvPr/>
        </p:nvSpPr>
        <p:spPr>
          <a:xfrm>
            <a:off x="971550" y="620713"/>
            <a:ext cx="7885113" cy="5459412"/>
          </a:xfrm>
          <a:prstGeom prst="rect">
            <a:avLst/>
          </a:prstGeom>
          <a:noFill/>
          <a:ln w="9525">
            <a:noFill/>
          </a:ln>
        </p:spPr>
        <p:txBody>
          <a:bodyPr>
            <a:spAutoFit/>
          </a:bodyPr>
          <a:p>
            <a:r>
              <a:rPr lang="zh-CN" altLang="en-US" sz="3200" b="1" dirty="0">
                <a:solidFill>
                  <a:srgbClr val="CC3300"/>
                </a:solidFill>
                <a:latin typeface="Arial" panose="020B0604020202020204" pitchFamily="34" charset="0"/>
              </a:rPr>
              <a:t>函数调用中求值顺序的问题</a:t>
            </a:r>
            <a:endParaRPr lang="zh-CN" altLang="en-US" sz="3200" b="1" dirty="0">
              <a:solidFill>
                <a:srgbClr val="CC3300"/>
              </a:solidFill>
              <a:latin typeface="Arial" panose="020B0604020202020204" pitchFamily="34" charset="0"/>
            </a:endParaRPr>
          </a:p>
          <a:p>
            <a:r>
              <a:rPr lang="zh-CN" altLang="en-US" sz="2800" b="1" dirty="0">
                <a:latin typeface="Arial" panose="020B0604020202020204" pitchFamily="34" charset="0"/>
              </a:rPr>
              <a:t>对实参表中各量是自左至右还是自右至左使用</a:t>
            </a:r>
            <a:endParaRPr lang="zh-CN" altLang="en-US" sz="2800" b="1" dirty="0">
              <a:latin typeface="Arial" panose="020B0604020202020204" pitchFamily="34" charset="0"/>
            </a:endParaRPr>
          </a:p>
          <a:p>
            <a:r>
              <a:rPr lang="zh-CN" altLang="en-US" sz="2800" b="1" u="sng" dirty="0">
                <a:latin typeface="Arial" panose="020B0604020202020204" pitchFamily="34" charset="0"/>
              </a:rPr>
              <a:t>未作规定</a:t>
            </a:r>
            <a:r>
              <a:rPr lang="zh-CN" altLang="en-US" sz="2800" b="1" dirty="0">
                <a:latin typeface="Arial" panose="020B0604020202020204" pitchFamily="34" charset="0"/>
              </a:rPr>
              <a:t>。</a:t>
            </a:r>
            <a:r>
              <a:rPr lang="zh-CN" altLang="en-GB" sz="2800" dirty="0">
                <a:latin typeface="Arial" panose="020B0604020202020204" pitchFamily="34" charset="0"/>
              </a:rPr>
              <a:t> </a:t>
            </a:r>
            <a:endParaRPr lang="zh-CN" altLang="en-US" sz="4000" b="1" dirty="0">
              <a:solidFill>
                <a:srgbClr val="CC3300"/>
              </a:solidFill>
              <a:latin typeface="Arial" panose="020B0604020202020204" pitchFamily="34" charset="0"/>
            </a:endParaRPr>
          </a:p>
          <a:p>
            <a:endParaRPr lang="zh-CN" altLang="en-US" sz="4000" b="1" dirty="0">
              <a:solidFill>
                <a:srgbClr val="CC3300"/>
              </a:solidFill>
              <a:latin typeface="Arial" panose="020B0604020202020204" pitchFamily="34" charset="0"/>
            </a:endParaRPr>
          </a:p>
          <a:p>
            <a:r>
              <a:rPr lang="zh-CN" altLang="en-US" sz="2800" b="1" dirty="0">
                <a:solidFill>
                  <a:srgbClr val="0000CC"/>
                </a:solidFill>
                <a:latin typeface="Times New Roman" panose="02020603050405020304" pitchFamily="18" charset="0"/>
              </a:rPr>
              <a:t>例</a:t>
            </a:r>
            <a:r>
              <a:rPr lang="en-US" altLang="zh-CN" sz="2800" b="1" dirty="0">
                <a:solidFill>
                  <a:srgbClr val="0000CC"/>
                </a:solidFill>
                <a:latin typeface="Times New Roman" panose="02020603050405020304" pitchFamily="18" charset="0"/>
              </a:rPr>
              <a:t>10.5  </a:t>
            </a:r>
            <a:r>
              <a:rPr lang="zh-CN" altLang="en-US" sz="2800" b="1" dirty="0">
                <a:solidFill>
                  <a:srgbClr val="0000CC"/>
                </a:solidFill>
                <a:latin typeface="Times New Roman" panose="02020603050405020304" pitchFamily="18" charset="0"/>
              </a:rPr>
              <a:t>输出</a:t>
            </a:r>
            <a:r>
              <a:rPr lang="en-US" altLang="zh-CN" sz="2800" b="1" dirty="0">
                <a:solidFill>
                  <a:srgbClr val="0000CC"/>
                </a:solidFill>
                <a:latin typeface="Times New Roman" panose="02020603050405020304" pitchFamily="18" charset="0"/>
              </a:rPr>
              <a:t>i1</a:t>
            </a:r>
            <a:r>
              <a:rPr lang="zh-CN" altLang="en-US" sz="2800" b="1" dirty="0">
                <a:solidFill>
                  <a:srgbClr val="0000CC"/>
                </a:solidFill>
                <a:latin typeface="Times New Roman" panose="02020603050405020304" pitchFamily="18" charset="0"/>
              </a:rPr>
              <a:t>增减后的值</a:t>
            </a:r>
            <a:endParaRPr lang="zh-CN" altLang="en-US" sz="2800" b="1" dirty="0">
              <a:solidFill>
                <a:srgbClr val="0000CC"/>
              </a:solidFill>
              <a:latin typeface="Times New Roman" panose="02020603050405020304" pitchFamily="18" charset="0"/>
            </a:endParaRPr>
          </a:p>
          <a:p>
            <a:r>
              <a:rPr lang="en-US" altLang="zh-CN" sz="2800" b="1" dirty="0">
                <a:latin typeface="Times New Roman" panose="02020603050405020304" pitchFamily="18" charset="0"/>
              </a:rPr>
              <a:t>#include &lt;stdio.h&gt;</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int main()</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  int i1=3;</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  printf("%d %d\n",++i1,--i1);</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  return 0;</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967687" name="AutoShape 7"/>
          <p:cNvSpPr/>
          <p:nvPr/>
        </p:nvSpPr>
        <p:spPr>
          <a:xfrm>
            <a:off x="6803708" y="3356293"/>
            <a:ext cx="1223962" cy="1368425"/>
          </a:xfrm>
          <a:prstGeom prst="borderCallout2">
            <a:avLst>
              <a:gd name="adj1" fmla="val 8352"/>
              <a:gd name="adj2" fmla="val -6227"/>
              <a:gd name="adj3" fmla="val 8352"/>
              <a:gd name="adj4" fmla="val -29444"/>
              <a:gd name="adj5" fmla="val 103134"/>
              <a:gd name="adj6" fmla="val -104671"/>
            </a:avLst>
          </a:prstGeom>
          <a:solidFill>
            <a:srgbClr val="F5F6FD"/>
          </a:solidFill>
          <a:ln w="19050" cap="sq" cmpd="sng">
            <a:solidFill>
              <a:srgbClr val="FF3300"/>
            </a:solidFill>
            <a:prstDash val="solid"/>
            <a:miter/>
            <a:headEnd type="none" w="sm" len="sm"/>
            <a:tailEnd type="none" w="sm" len="sm"/>
          </a:ln>
        </p:spPr>
        <p:txBody>
          <a:bodyPr/>
          <a:p>
            <a:pPr marL="342900" indent="-342900">
              <a:buAutoNum type="arabicPlain" startAt="3"/>
            </a:pPr>
            <a:r>
              <a:rPr lang="en-US" altLang="zh-CN" sz="2400" b="1" dirty="0">
                <a:latin typeface="Arial" panose="020B0604020202020204" pitchFamily="34" charset="0"/>
              </a:rPr>
              <a:t>  2 </a:t>
            </a:r>
            <a:endParaRPr lang="en-US" altLang="zh-CN" sz="2400" b="1" dirty="0">
              <a:latin typeface="Arial" panose="020B0604020202020204" pitchFamily="34" charset="0"/>
            </a:endParaRPr>
          </a:p>
          <a:p>
            <a:pPr marL="342900" indent="-342900">
              <a:buNone/>
            </a:pPr>
            <a:r>
              <a:rPr lang="en-US" altLang="zh-CN" sz="2400" b="1" dirty="0">
                <a:latin typeface="Arial" panose="020B0604020202020204" pitchFamily="34" charset="0"/>
              </a:rPr>
              <a:t>    ?</a:t>
            </a:r>
            <a:endParaRPr lang="en-US" altLang="zh-CN" sz="2400" b="1" dirty="0">
              <a:latin typeface="Arial" panose="020B0604020202020204" pitchFamily="34" charset="0"/>
            </a:endParaRPr>
          </a:p>
          <a:p>
            <a:pPr marL="342900" indent="-342900">
              <a:buNone/>
            </a:pPr>
            <a:r>
              <a:rPr lang="en-US" altLang="zh-CN" sz="2400" b="1" dirty="0">
                <a:latin typeface="Arial" panose="020B0604020202020204" pitchFamily="34" charset="0"/>
              </a:rPr>
              <a:t>4    3</a:t>
            </a:r>
            <a:endParaRPr lang="en-US" altLang="zh-CN"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67687"/>
                                        </p:tgtEl>
                                        <p:attrNameLst>
                                          <p:attrName>style.visibility</p:attrName>
                                        </p:attrNameLst>
                                      </p:cBhvr>
                                      <p:to>
                                        <p:strVal val="visible"/>
                                      </p:to>
                                    </p:set>
                                    <p:animEffect transition="in" filter="barn(outHorizontal)">
                                      <p:cBhvr>
                                        <p:cTn id="7" dur="500"/>
                                        <p:tgtEl>
                                          <p:spTgt spid="967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8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37891" name="灯片编号占位符 3"/>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37892" name="Text Box 2"/>
          <p:cNvSpPr txBox="1"/>
          <p:nvPr/>
        </p:nvSpPr>
        <p:spPr>
          <a:xfrm>
            <a:off x="1042988" y="765175"/>
            <a:ext cx="7489825" cy="5203825"/>
          </a:xfrm>
          <a:prstGeom prst="rect">
            <a:avLst/>
          </a:prstGeom>
          <a:noFill/>
          <a:ln w="9525">
            <a:noFill/>
          </a:ln>
        </p:spPr>
        <p:txBody>
          <a:bodyPr>
            <a:spAutoFit/>
          </a:bodyPr>
          <a:p>
            <a:pPr algn="just" eaLnBrk="1" hangingPunct="1">
              <a:lnSpc>
                <a:spcPct val="120000"/>
              </a:lnSpc>
            </a:pPr>
            <a:r>
              <a:rPr lang="en-US" altLang="zh-CN" sz="2400" b="1" dirty="0">
                <a:latin typeface="Times New Roman" panose="02020603050405020304" pitchFamily="18" charset="0"/>
              </a:rPr>
              <a:t>#include&lt;stdio.h&gt;</a:t>
            </a:r>
            <a:endParaRPr lang="en-US" altLang="zh-CN" sz="2400" b="1" dirty="0">
              <a:latin typeface="Times New Roman" panose="02020603050405020304" pitchFamily="18" charset="0"/>
            </a:endParaRPr>
          </a:p>
          <a:p>
            <a:pPr algn="just" eaLnBrk="1" hangingPunct="1">
              <a:lnSpc>
                <a:spcPct val="120000"/>
              </a:lnSpc>
            </a:pPr>
            <a:r>
              <a:rPr lang="en-US" altLang="zh-CN" sz="2400" b="1" dirty="0">
                <a:latin typeface="Times New Roman" panose="02020603050405020304" pitchFamily="18" charset="0"/>
              </a:rPr>
              <a:t>double max ( double x , double y )</a:t>
            </a:r>
            <a:endParaRPr lang="en-US" altLang="zh-CN" sz="2400" b="1" dirty="0">
              <a:latin typeface="Times New Roman" panose="02020603050405020304" pitchFamily="18" charset="0"/>
            </a:endParaRPr>
          </a:p>
          <a:p>
            <a:pPr algn="just" eaLnBrk="1" hangingPunct="1">
              <a:lnSpc>
                <a:spcPct val="120000"/>
              </a:lnSpc>
            </a:pPr>
            <a:r>
              <a:rPr lang="en-US" altLang="zh-CN" sz="2400" b="1" dirty="0">
                <a:latin typeface="Times New Roman" panose="02020603050405020304" pitchFamily="18" charset="0"/>
              </a:rPr>
              <a:t>  </a:t>
            </a:r>
            <a:r>
              <a:rPr lang="en-US" altLang="zh-CN" sz="2400" b="1" dirty="0">
                <a:latin typeface="Times New Roman" panose="02020603050405020304" pitchFamily="18" charset="0"/>
                <a:ea typeface="Arial Unicode MS" panose="020B0604020202020204" pitchFamily="34" charset="-122"/>
              </a:rPr>
              <a:t>{  if ( x &gt; y )      return x ;</a:t>
            </a:r>
            <a:endParaRPr lang="en-US" altLang="zh-CN" sz="2400" b="1" dirty="0">
              <a:latin typeface="Times New Roman" panose="02020603050405020304" pitchFamily="18" charset="0"/>
              <a:ea typeface="Arial Unicode MS" panose="020B0604020202020204" pitchFamily="34" charset="-122"/>
            </a:endParaRPr>
          </a:p>
          <a:p>
            <a:pPr algn="just" eaLnBrk="1" hangingPunct="1">
              <a:lnSpc>
                <a:spcPct val="120000"/>
              </a:lnSpc>
            </a:pPr>
            <a:r>
              <a:rPr lang="en-US" altLang="zh-CN" sz="2400" b="1" dirty="0">
                <a:latin typeface="Times New Roman" panose="02020603050405020304" pitchFamily="18" charset="0"/>
                <a:ea typeface="Arial Unicode MS" panose="020B0604020202020204" pitchFamily="34" charset="-122"/>
              </a:rPr>
              <a:t>        else             return y ;</a:t>
            </a:r>
            <a:endParaRPr lang="en-US" altLang="zh-CN" sz="2400" b="1" dirty="0">
              <a:latin typeface="Times New Roman" panose="02020603050405020304" pitchFamily="18" charset="0"/>
              <a:ea typeface="Arial Unicode MS" panose="020B0604020202020204" pitchFamily="34" charset="-122"/>
            </a:endParaRPr>
          </a:p>
          <a:p>
            <a:pPr eaLnBrk="1" hangingPunct="1">
              <a:lnSpc>
                <a:spcPct val="120000"/>
              </a:lnSpc>
            </a:pPr>
            <a:r>
              <a:rPr lang="en-US" altLang="zh-CN" sz="2400" b="1" dirty="0">
                <a:latin typeface="Times New Roman" panose="02020603050405020304" pitchFamily="18" charset="0"/>
              </a:rPr>
              <a:t>  }</a:t>
            </a:r>
            <a:r>
              <a:rPr lang="en-US" altLang="zh-CN" sz="2400" b="1" dirty="0">
                <a:latin typeface="Times New Roman" panose="02020603050405020304" pitchFamily="18" charset="0"/>
                <a:ea typeface="Arial Unicode MS" panose="020B0604020202020204" pitchFamily="34" charset="-122"/>
              </a:rPr>
              <a:t> </a:t>
            </a:r>
            <a:endParaRPr lang="en-US" altLang="zh-CN" sz="2400" b="1" dirty="0">
              <a:latin typeface="Times New Roman" panose="02020603050405020304" pitchFamily="18" charset="0"/>
              <a:ea typeface="Arial Unicode MS" panose="020B0604020202020204" pitchFamily="34" charset="-122"/>
            </a:endParaRPr>
          </a:p>
          <a:p>
            <a:pPr eaLnBrk="1" hangingPunct="1">
              <a:lnSpc>
                <a:spcPct val="120000"/>
              </a:lnSpc>
            </a:pPr>
            <a:r>
              <a:rPr lang="en-US" altLang="zh-CN" sz="2400" b="1" dirty="0">
                <a:latin typeface="Times New Roman" panose="02020603050405020304" pitchFamily="18" charset="0"/>
                <a:ea typeface="Arial Unicode MS" panose="020B0604020202020204" pitchFamily="34" charset="-122"/>
              </a:rPr>
              <a:t>void main( )</a:t>
            </a:r>
            <a:endParaRPr lang="en-US" altLang="zh-CN" sz="2400" b="1" dirty="0">
              <a:latin typeface="Times New Roman" panose="02020603050405020304" pitchFamily="18" charset="0"/>
              <a:ea typeface="Arial Unicode MS" panose="020B0604020202020204" pitchFamily="34" charset="-122"/>
            </a:endParaRPr>
          </a:p>
          <a:p>
            <a:pPr algn="just" eaLnBrk="1" hangingPunct="1">
              <a:lnSpc>
                <a:spcPct val="120000"/>
              </a:lnSpc>
            </a:pPr>
            <a:r>
              <a:rPr lang="en-US" altLang="zh-CN" sz="2400" b="1" dirty="0">
                <a:latin typeface="Times New Roman" panose="02020603050405020304" pitchFamily="18" charset="0"/>
              </a:rPr>
              <a:t>  {     double a, b,c;</a:t>
            </a:r>
            <a:endParaRPr lang="en-US" altLang="zh-CN" sz="2400" b="1" dirty="0">
              <a:latin typeface="Times New Roman" panose="02020603050405020304" pitchFamily="18" charset="0"/>
            </a:endParaRPr>
          </a:p>
          <a:p>
            <a:pPr algn="just" eaLnBrk="1" hangingPunct="1">
              <a:lnSpc>
                <a:spcPct val="120000"/>
              </a:lnSpc>
            </a:pPr>
            <a:r>
              <a:rPr lang="en-US" altLang="zh-CN" sz="2400" b="1" dirty="0">
                <a:latin typeface="Times New Roman" panose="02020603050405020304" pitchFamily="18" charset="0"/>
              </a:rPr>
              <a:t>        scanf</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lf</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lf</a:t>
            </a:r>
            <a:r>
              <a:rPr lang="zh-CN" altLang="en-US" sz="2400" b="1" dirty="0">
                <a:latin typeface="Times New Roman" panose="02020603050405020304" pitchFamily="18" charset="0"/>
              </a:rPr>
              <a:t>＂，＆ａ，＆ｂ）；</a:t>
            </a:r>
            <a:endParaRPr lang="zh-CN" altLang="en-US" sz="2400" b="1" dirty="0">
              <a:latin typeface="Times New Roman" panose="02020603050405020304" pitchFamily="18" charset="0"/>
            </a:endParaRPr>
          </a:p>
          <a:p>
            <a:pPr eaLnBrk="1" hangingPunct="1"/>
            <a:r>
              <a:rPr lang="zh-CN" altLang="en-US" sz="2400" b="1" dirty="0">
                <a:latin typeface="Times New Roman" panose="02020603050405020304" pitchFamily="18" charset="0"/>
              </a:rPr>
              <a:t>         </a:t>
            </a:r>
            <a:r>
              <a:rPr lang="en-US" altLang="zh-CN" sz="2400" b="1" dirty="0">
                <a:latin typeface="Times New Roman" panose="02020603050405020304" pitchFamily="18" charset="0"/>
              </a:rPr>
              <a:t>c = </a:t>
            </a:r>
            <a:r>
              <a:rPr lang="en-US" altLang="zh-CN" sz="2400" b="1" i="1" dirty="0">
                <a:solidFill>
                  <a:srgbClr val="0000FF"/>
                </a:solidFill>
                <a:latin typeface="Times New Roman" panose="02020603050405020304" pitchFamily="18" charset="0"/>
              </a:rPr>
              <a:t>max( a, b )</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eaLnBrk="1" hangingPunct="1"/>
            <a:r>
              <a:rPr lang="en-US" altLang="zh-CN" sz="2400" b="1" dirty="0">
                <a:latin typeface="Times New Roman" panose="02020603050405020304" pitchFamily="18" charset="0"/>
              </a:rPr>
              <a:t>         printf</a:t>
            </a:r>
            <a:r>
              <a:rPr lang="zh-CN" altLang="en-US" sz="2400" b="1" dirty="0">
                <a:latin typeface="Times New Roman" panose="02020603050405020304" pitchFamily="18" charset="0"/>
              </a:rPr>
              <a:t>（＂Ｍａｘ ｉｓ ％</a:t>
            </a:r>
            <a:r>
              <a:rPr lang="en-US" altLang="zh-CN" sz="2400" b="1" dirty="0">
                <a:latin typeface="Times New Roman" panose="02020603050405020304" pitchFamily="18" charset="0"/>
              </a:rPr>
              <a:t>f \n</a:t>
            </a:r>
            <a:r>
              <a:rPr lang="zh-CN" altLang="en-US" sz="2400" b="1" dirty="0">
                <a:latin typeface="Times New Roman" panose="02020603050405020304" pitchFamily="18" charset="0"/>
              </a:rPr>
              <a:t>＂，ｃ）；</a:t>
            </a:r>
            <a:endParaRPr lang="zh-CN" altLang="en-US" sz="2400" b="1" dirty="0">
              <a:latin typeface="Times New Roman" panose="02020603050405020304" pitchFamily="18" charset="0"/>
            </a:endParaRPr>
          </a:p>
          <a:p>
            <a:pPr algn="just" eaLnBrk="1" hangingPunct="1">
              <a:lnSpc>
                <a:spcPct val="120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printf</a:t>
            </a:r>
            <a:r>
              <a:rPr lang="zh-CN" altLang="en-US" sz="2400" b="1" dirty="0">
                <a:latin typeface="Times New Roman" panose="02020603050405020304" pitchFamily="18" charset="0"/>
              </a:rPr>
              <a:t>（＂Ｍａｘ ｉｓ ％</a:t>
            </a:r>
            <a:r>
              <a:rPr lang="en-US" altLang="zh-CN" sz="2400" b="1" dirty="0">
                <a:latin typeface="Times New Roman" panose="02020603050405020304" pitchFamily="18" charset="0"/>
              </a:rPr>
              <a:t>f \n</a:t>
            </a:r>
            <a:r>
              <a:rPr lang="zh-CN" altLang="en-US" sz="2400" b="1" dirty="0">
                <a:latin typeface="Times New Roman" panose="02020603050405020304" pitchFamily="18" charset="0"/>
              </a:rPr>
              <a:t>＂， </a:t>
            </a:r>
            <a:r>
              <a:rPr lang="en-US" altLang="zh-CN" sz="2400" b="1" i="1" dirty="0">
                <a:solidFill>
                  <a:srgbClr val="0000FF"/>
                </a:solidFill>
                <a:latin typeface="Times New Roman" panose="02020603050405020304" pitchFamily="18" charset="0"/>
              </a:rPr>
              <a:t>max( c, 3.5 ) )</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a typeface="Arial Unicode MS" panose="020B0604020202020204" pitchFamily="34" charset="-122"/>
            </a:endParaRPr>
          </a:p>
          <a:p>
            <a:pPr eaLnBrk="1" hangingPunct="1">
              <a:lnSpc>
                <a:spcPct val="120000"/>
              </a:lnSpc>
            </a:pPr>
            <a:r>
              <a:rPr lang="en-US" altLang="zh-CN" sz="2400" b="1" dirty="0">
                <a:latin typeface="Times New Roman" panose="02020603050405020304" pitchFamily="18" charset="0"/>
                <a:ea typeface="Arial Unicode MS" panose="020B0604020202020204" pitchFamily="34" charset="-122"/>
              </a:rPr>
              <a:t>  }</a:t>
            </a:r>
            <a:endParaRPr lang="en-US" altLang="zh-CN" sz="2400" b="1" dirty="0">
              <a:latin typeface="Times New Roman" panose="02020603050405020304" pitchFamily="18" charset="0"/>
              <a:ea typeface="Arial Unicode MS" panose="020B0604020202020204" pitchFamily="34" charset="-122"/>
            </a:endParaRPr>
          </a:p>
        </p:txBody>
      </p:sp>
      <p:grpSp>
        <p:nvGrpSpPr>
          <p:cNvPr id="2" name="Group 5"/>
          <p:cNvGrpSpPr/>
          <p:nvPr/>
        </p:nvGrpSpPr>
        <p:grpSpPr>
          <a:xfrm>
            <a:off x="4067175" y="2060575"/>
            <a:ext cx="4824413" cy="2374900"/>
            <a:chOff x="2304" y="1776"/>
            <a:chExt cx="3072" cy="1200"/>
          </a:xfrm>
        </p:grpSpPr>
        <p:sp>
          <p:nvSpPr>
            <p:cNvPr id="37894" name="AutoShape 6"/>
            <p:cNvSpPr/>
            <p:nvPr/>
          </p:nvSpPr>
          <p:spPr>
            <a:xfrm>
              <a:off x="3360" y="2352"/>
              <a:ext cx="2016" cy="624"/>
            </a:xfrm>
            <a:prstGeom prst="borderCallout2">
              <a:avLst>
                <a:gd name="adj1" fmla="val 11537"/>
                <a:gd name="adj2" fmla="val -2380"/>
                <a:gd name="adj3" fmla="val 11537"/>
                <a:gd name="adj4" fmla="val -17014"/>
                <a:gd name="adj5" fmla="val 127403"/>
                <a:gd name="adj6" fmla="val -64088"/>
              </a:avLst>
            </a:prstGeom>
            <a:solidFill>
              <a:srgbClr val="F5F6FD"/>
            </a:solidFill>
            <a:ln w="19050" cap="sq" cmpd="sng">
              <a:solidFill>
                <a:srgbClr val="FF3300"/>
              </a:solidFill>
              <a:prstDash val="solid"/>
              <a:miter/>
              <a:headEnd type="none" w="sm" len="sm"/>
              <a:tailEnd type="none" w="sm" len="sm"/>
            </a:ln>
          </p:spPr>
          <p:txBody>
            <a:bodyPr/>
            <a:p>
              <a:pPr algn="ctr">
                <a:spcBef>
                  <a:spcPct val="50000"/>
                </a:spcBef>
              </a:pPr>
              <a:r>
                <a:rPr lang="zh-CN" altLang="en-US" b="1" dirty="0">
                  <a:latin typeface="Times New Roman" panose="02020603050405020304" pitchFamily="18" charset="0"/>
                </a:rPr>
                <a:t>函数定义出现在调用之前</a:t>
              </a:r>
              <a:endParaRPr lang="zh-CN" altLang="en-US" b="1" dirty="0">
                <a:latin typeface="Times New Roman" panose="02020603050405020304" pitchFamily="18" charset="0"/>
              </a:endParaRPr>
            </a:p>
            <a:p>
              <a:pPr algn="ctr">
                <a:spcBef>
                  <a:spcPct val="50000"/>
                </a:spcBef>
              </a:pPr>
              <a:r>
                <a:rPr lang="zh-CN" altLang="en-US" b="1" dirty="0">
                  <a:latin typeface="Times New Roman" panose="02020603050405020304" pitchFamily="18" charset="0"/>
                </a:rPr>
                <a:t>无必要作函数原型声明</a:t>
              </a:r>
              <a:endParaRPr lang="zh-CN" altLang="en-US" b="1" dirty="0">
                <a:latin typeface="Times New Roman" panose="02020603050405020304" pitchFamily="18" charset="0"/>
              </a:endParaRPr>
            </a:p>
            <a:p>
              <a:pPr algn="ctr">
                <a:spcBef>
                  <a:spcPct val="50000"/>
                </a:spcBef>
              </a:pPr>
              <a:r>
                <a:rPr lang="zh-CN" altLang="en-US" b="1" dirty="0">
                  <a:latin typeface="Times New Roman" panose="02020603050405020304" pitchFamily="18" charset="0"/>
                </a:rPr>
                <a:t>函数定义即为函数原型</a:t>
              </a:r>
              <a:endParaRPr lang="zh-CN" altLang="en-US" b="1" dirty="0">
                <a:latin typeface="Times New Roman" panose="02020603050405020304" pitchFamily="18" charset="0"/>
              </a:endParaRPr>
            </a:p>
          </p:txBody>
        </p:sp>
        <p:sp>
          <p:nvSpPr>
            <p:cNvPr id="37895" name="Line 7"/>
            <p:cNvSpPr/>
            <p:nvPr/>
          </p:nvSpPr>
          <p:spPr>
            <a:xfrm>
              <a:off x="2304" y="1776"/>
              <a:ext cx="720" cy="672"/>
            </a:xfrm>
            <a:prstGeom prst="line">
              <a:avLst/>
            </a:prstGeom>
            <a:ln w="19050" cap="flat" cmpd="sng">
              <a:solidFill>
                <a:srgbClr val="FF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38915"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38916" name="Text Box 3"/>
          <p:cNvSpPr txBox="1"/>
          <p:nvPr/>
        </p:nvSpPr>
        <p:spPr>
          <a:xfrm>
            <a:off x="755650" y="404813"/>
            <a:ext cx="8064500" cy="6081712"/>
          </a:xfrm>
          <a:prstGeom prst="rect">
            <a:avLst/>
          </a:prstGeom>
          <a:noFill/>
          <a:ln w="9525">
            <a:noFill/>
          </a:ln>
        </p:spPr>
        <p:txBody>
          <a:bodyPr>
            <a:spAutoFit/>
          </a:bodyPr>
          <a:p>
            <a:pPr algn="just" eaLnBrk="1" hangingPunct="1">
              <a:lnSpc>
                <a:spcPct val="110000"/>
              </a:lnSpc>
              <a:buClr>
                <a:srgbClr val="FF0000"/>
              </a:buClr>
              <a:buFont typeface="Wingdings" panose="05000000000000000000" pitchFamily="2" charset="2"/>
            </a:pPr>
            <a:r>
              <a:rPr lang="en-US" altLang="zh-CN" sz="2400" b="1" dirty="0">
                <a:solidFill>
                  <a:srgbClr val="0000FF"/>
                </a:solidFill>
                <a:latin typeface="Times New Roman" panose="02020603050405020304" pitchFamily="18" charset="0"/>
              </a:rPr>
              <a:t> </a:t>
            </a:r>
            <a:endParaRPr lang="en-US" altLang="zh-CN" sz="2400" b="1" dirty="0">
              <a:solidFill>
                <a:srgbClr val="0000FF"/>
              </a:solidFill>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#include &lt;stdio.h&gt;</a:t>
            </a:r>
            <a:endParaRPr lang="en-US" altLang="zh-CN"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solidFill>
                  <a:schemeClr val="accent2"/>
                </a:solidFill>
                <a:latin typeface="Times New Roman" panose="02020603050405020304" pitchFamily="18" charset="0"/>
              </a:rPr>
              <a:t>double max( double x, double y ) ;	</a:t>
            </a:r>
            <a:r>
              <a:rPr lang="en-US" altLang="zh-CN" sz="2400" b="1" i="1" dirty="0">
                <a:solidFill>
                  <a:schemeClr val="accent2"/>
                </a:solidFill>
                <a:latin typeface="Times New Roman" panose="02020603050405020304" pitchFamily="18" charset="0"/>
              </a:rPr>
              <a:t>//</a:t>
            </a:r>
            <a:r>
              <a:rPr lang="en-US" altLang="zh-CN" sz="2400" b="1" i="1" dirty="0">
                <a:solidFill>
                  <a:srgbClr val="008000"/>
                </a:solidFill>
                <a:latin typeface="Times New Roman" panose="02020603050405020304" pitchFamily="18" charset="0"/>
              </a:rPr>
              <a:t> </a:t>
            </a:r>
            <a:r>
              <a:rPr lang="zh-CN" altLang="en-US" sz="2400" b="1" i="1" dirty="0">
                <a:solidFill>
                  <a:srgbClr val="008000"/>
                </a:solidFill>
                <a:latin typeface="Times New Roman" panose="02020603050405020304" pitchFamily="18" charset="0"/>
              </a:rPr>
              <a:t>函数原型</a:t>
            </a:r>
            <a:endParaRPr lang="zh-CN" altLang="en-US" sz="2400" b="1" i="1" dirty="0">
              <a:solidFill>
                <a:srgbClr val="008000"/>
              </a:solidFill>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endParaRPr lang="zh-CN" altLang="en-US" sz="800" b="1" i="1" dirty="0">
              <a:solidFill>
                <a:srgbClr val="008000"/>
              </a:solidFill>
              <a:latin typeface="Times New Roman" panose="02020603050405020304" pitchFamily="18" charset="0"/>
            </a:endParaRPr>
          </a:p>
          <a:p>
            <a:pPr eaLnBrk="1" hangingPunct="1"/>
            <a:r>
              <a:rPr lang="en-US" altLang="zh-CN" sz="2400" b="1" dirty="0">
                <a:latin typeface="Times New Roman" panose="02020603050405020304" pitchFamily="18" charset="0"/>
              </a:rPr>
              <a:t>void main( )</a:t>
            </a:r>
            <a:endParaRPr lang="en-US" altLang="zh-CN" sz="2400" b="1" dirty="0">
              <a:latin typeface="Times New Roman" panose="02020603050405020304" pitchFamily="18" charset="0"/>
            </a:endParaRPr>
          </a:p>
          <a:p>
            <a:pPr eaLnBrk="1" hangingPunct="1"/>
            <a:r>
              <a:rPr lang="en-US" altLang="zh-CN" sz="2400" b="1" dirty="0">
                <a:latin typeface="Times New Roman" panose="02020603050405020304" pitchFamily="18" charset="0"/>
              </a:rPr>
              <a:t>  {     </a:t>
            </a:r>
            <a:endParaRPr lang="en-US" altLang="zh-CN" sz="2400" b="1" dirty="0">
              <a:latin typeface="Times New Roman" panose="02020603050405020304" pitchFamily="18" charset="0"/>
            </a:endParaRPr>
          </a:p>
          <a:p>
            <a:pPr eaLnBrk="1" hangingPunct="1"/>
            <a:r>
              <a:rPr lang="en-US" altLang="zh-CN" sz="2400" b="1" dirty="0">
                <a:latin typeface="Times New Roman" panose="02020603050405020304" pitchFamily="18" charset="0"/>
              </a:rPr>
              <a:t>       double a, b,c;</a:t>
            </a:r>
            <a:endParaRPr lang="en-US" altLang="zh-CN" sz="2400" b="1" dirty="0">
              <a:latin typeface="Times New Roman" panose="02020603050405020304" pitchFamily="18" charset="0"/>
            </a:endParaRPr>
          </a:p>
          <a:p>
            <a:pPr eaLnBrk="1" hangingPunct="1"/>
            <a:r>
              <a:rPr lang="en-US" altLang="zh-CN" sz="2400" b="1" dirty="0">
                <a:latin typeface="Times New Roman" panose="02020603050405020304" pitchFamily="18" charset="0"/>
              </a:rPr>
              <a:t>        scanf</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lf</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lf</a:t>
            </a:r>
            <a:r>
              <a:rPr lang="zh-CN" altLang="en-US" sz="2400" b="1" dirty="0">
                <a:latin typeface="Times New Roman" panose="02020603050405020304" pitchFamily="18" charset="0"/>
              </a:rPr>
              <a:t>＂，＆ａ，＆ｂ）；</a:t>
            </a:r>
            <a:endParaRPr lang="zh-CN" altLang="en-US" sz="2400" b="1" dirty="0">
              <a:latin typeface="Times New Roman" panose="02020603050405020304" pitchFamily="18" charset="0"/>
            </a:endParaRPr>
          </a:p>
          <a:p>
            <a:pPr eaLnBrk="1" hangingPunct="1"/>
            <a:r>
              <a:rPr lang="zh-CN" altLang="en-US" sz="2400" b="1" dirty="0">
                <a:latin typeface="Times New Roman" panose="02020603050405020304" pitchFamily="18" charset="0"/>
              </a:rPr>
              <a:t>         </a:t>
            </a:r>
            <a:r>
              <a:rPr lang="en-US" altLang="zh-CN" sz="2400" b="1" dirty="0">
                <a:latin typeface="Times New Roman" panose="02020603050405020304" pitchFamily="18" charset="0"/>
              </a:rPr>
              <a:t>c = </a:t>
            </a:r>
            <a:r>
              <a:rPr lang="en-US" altLang="zh-CN" sz="2400" b="1" i="1" dirty="0">
                <a:solidFill>
                  <a:srgbClr val="0000FF"/>
                </a:solidFill>
                <a:latin typeface="Times New Roman" panose="02020603050405020304" pitchFamily="18" charset="0"/>
              </a:rPr>
              <a:t>max( a, b )</a:t>
            </a:r>
            <a:r>
              <a:rPr lang="en-US" altLang="zh-CN" sz="2400" b="1" dirty="0">
                <a:latin typeface="Times New Roman" panose="02020603050405020304" pitchFamily="18" charset="0"/>
              </a:rPr>
              <a:t>;                          </a:t>
            </a:r>
            <a:r>
              <a:rPr lang="en-US" altLang="zh-CN" sz="2400" b="1" i="1" dirty="0">
                <a:solidFill>
                  <a:srgbClr val="008000"/>
                </a:solidFill>
                <a:latin typeface="Times New Roman" panose="02020603050405020304" pitchFamily="18" charset="0"/>
              </a:rPr>
              <a:t>// </a:t>
            </a:r>
            <a:r>
              <a:rPr lang="zh-CN" altLang="en-US" sz="2400" b="1" i="1" dirty="0">
                <a:solidFill>
                  <a:srgbClr val="008000"/>
                </a:solidFill>
                <a:latin typeface="Times New Roman" panose="02020603050405020304" pitchFamily="18" charset="0"/>
              </a:rPr>
              <a:t>函数调用</a:t>
            </a:r>
            <a:endParaRPr lang="zh-CN" altLang="en-US" sz="2400" b="1" dirty="0">
              <a:latin typeface="Times New Roman" panose="02020603050405020304" pitchFamily="18" charset="0"/>
            </a:endParaRPr>
          </a:p>
          <a:p>
            <a:pPr eaLnBrk="1" hangingPunct="1"/>
            <a:r>
              <a:rPr lang="zh-CN" altLang="en-US" sz="2400" b="1" dirty="0">
                <a:latin typeface="Times New Roman" panose="02020603050405020304" pitchFamily="18" charset="0"/>
              </a:rPr>
              <a:t>         </a:t>
            </a:r>
            <a:r>
              <a:rPr lang="en-US" altLang="zh-CN" sz="2400" b="1" dirty="0">
                <a:latin typeface="Times New Roman" panose="02020603050405020304" pitchFamily="18" charset="0"/>
              </a:rPr>
              <a:t>printf</a:t>
            </a:r>
            <a:r>
              <a:rPr lang="zh-CN" altLang="en-US" sz="2400" b="1" dirty="0">
                <a:latin typeface="Times New Roman" panose="02020603050405020304" pitchFamily="18" charset="0"/>
              </a:rPr>
              <a:t>（＂Ｍａｘ ｉｓ ％</a:t>
            </a:r>
            <a:r>
              <a:rPr lang="en-US" altLang="zh-CN" sz="2400" b="1" dirty="0">
                <a:latin typeface="Times New Roman" panose="02020603050405020304" pitchFamily="18" charset="0"/>
              </a:rPr>
              <a:t>f \n</a:t>
            </a:r>
            <a:r>
              <a:rPr lang="zh-CN" altLang="en-US" sz="2400" b="1" dirty="0">
                <a:latin typeface="Times New Roman" panose="02020603050405020304" pitchFamily="18" charset="0"/>
              </a:rPr>
              <a:t>＂，ｃ）；</a:t>
            </a:r>
            <a:endParaRPr lang="zh-CN" altLang="en-US" sz="2400" b="1" dirty="0">
              <a:latin typeface="Times New Roman" panose="02020603050405020304" pitchFamily="18" charset="0"/>
            </a:endParaRPr>
          </a:p>
          <a:p>
            <a:pPr eaLnBrk="1" hangingPunct="1"/>
            <a:r>
              <a:rPr lang="zh-CN" altLang="en-US" sz="2400" b="1" dirty="0">
                <a:latin typeface="Times New Roman" panose="02020603050405020304" pitchFamily="18" charset="0"/>
              </a:rPr>
              <a:t>         </a:t>
            </a:r>
            <a:r>
              <a:rPr lang="en-US" altLang="zh-CN" sz="2400" b="1" dirty="0">
                <a:latin typeface="Times New Roman" panose="02020603050405020304" pitchFamily="18" charset="0"/>
              </a:rPr>
              <a:t>printf</a:t>
            </a:r>
            <a:r>
              <a:rPr lang="zh-CN" altLang="en-US" sz="2400" b="1" dirty="0">
                <a:latin typeface="Times New Roman" panose="02020603050405020304" pitchFamily="18" charset="0"/>
              </a:rPr>
              <a:t>（＂Ｍａｘ ｉｓ ％</a:t>
            </a:r>
            <a:r>
              <a:rPr lang="en-US" altLang="zh-CN" sz="2400" b="1" dirty="0">
                <a:latin typeface="Times New Roman" panose="02020603050405020304" pitchFamily="18" charset="0"/>
              </a:rPr>
              <a:t>f \n</a:t>
            </a:r>
            <a:r>
              <a:rPr lang="zh-CN" altLang="en-US" sz="2400" b="1" dirty="0">
                <a:latin typeface="Times New Roman" panose="02020603050405020304" pitchFamily="18" charset="0"/>
              </a:rPr>
              <a:t>＂， </a:t>
            </a:r>
            <a:r>
              <a:rPr lang="en-US" altLang="zh-CN" sz="2400" b="1" i="1" dirty="0">
                <a:solidFill>
                  <a:srgbClr val="0000FF"/>
                </a:solidFill>
                <a:latin typeface="Times New Roman" panose="02020603050405020304" pitchFamily="18" charset="0"/>
              </a:rPr>
              <a:t>max( c, 3.5 ) )</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eaLnBrk="1" hangingPunct="1"/>
            <a:endParaRPr lang="en-US" altLang="zh-CN" sz="8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double max( double x, double y )	</a:t>
            </a:r>
            <a:r>
              <a:rPr lang="en-US" altLang="zh-CN" sz="2400" b="1" i="1" dirty="0">
                <a:solidFill>
                  <a:srgbClr val="008000"/>
                </a:solidFill>
                <a:latin typeface="Times New Roman" panose="02020603050405020304" pitchFamily="18" charset="0"/>
              </a:rPr>
              <a:t>// </a:t>
            </a:r>
            <a:r>
              <a:rPr lang="zh-CN" altLang="en-US" sz="2400" b="1" i="1" dirty="0">
                <a:solidFill>
                  <a:srgbClr val="008000"/>
                </a:solidFill>
                <a:latin typeface="Times New Roman" panose="02020603050405020304" pitchFamily="18" charset="0"/>
              </a:rPr>
              <a:t>函数定义</a:t>
            </a:r>
            <a:endParaRPr lang="zh-CN" altLang="en-US" sz="2400" b="1" i="1" dirty="0">
              <a:solidFill>
                <a:srgbClr val="008000"/>
              </a:solidFill>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     </a:t>
            </a:r>
            <a:r>
              <a:rPr lang="en-US" altLang="zh-CN" sz="2400" b="1" dirty="0">
                <a:solidFill>
                  <a:schemeClr val="accent2"/>
                </a:solidFill>
                <a:latin typeface="Times New Roman" panose="02020603050405020304" pitchFamily="18" charset="0"/>
              </a:rPr>
              <a:t>return</a:t>
            </a:r>
            <a:r>
              <a:rPr lang="zh-CN" altLang="en-US" sz="2400" dirty="0">
                <a:latin typeface="Times New Roman" panose="02020603050405020304" pitchFamily="18" charset="0"/>
              </a:rPr>
              <a:t>（</a:t>
            </a:r>
            <a:r>
              <a:rPr lang="zh-CN" altLang="en-US" sz="2400" b="1" dirty="0">
                <a:solidFill>
                  <a:schemeClr val="accent2"/>
                </a:solidFill>
                <a:latin typeface="Times New Roman" panose="02020603050405020304" pitchFamily="18" charset="0"/>
              </a:rPr>
              <a:t>ｘ</a:t>
            </a:r>
            <a:r>
              <a:rPr lang="en-US" altLang="zh-CN" sz="2400" b="1" dirty="0">
                <a:solidFill>
                  <a:schemeClr val="accent2"/>
                </a:solidFill>
                <a:latin typeface="Times New Roman" panose="02020603050405020304" pitchFamily="18" charset="0"/>
              </a:rPr>
              <a:t>&gt;</a:t>
            </a:r>
            <a:r>
              <a:rPr lang="zh-CN" altLang="en-US" sz="2400" b="1" dirty="0">
                <a:solidFill>
                  <a:schemeClr val="accent2"/>
                </a:solidFill>
                <a:latin typeface="Times New Roman" panose="02020603050405020304" pitchFamily="18" charset="0"/>
              </a:rPr>
              <a:t>ｙ？ｘ</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ｙ）；</a:t>
            </a:r>
            <a:r>
              <a:rPr lang="zh-CN" altLang="en-US" sz="2400" b="1" dirty="0">
                <a:latin typeface="Times New Roman" panose="02020603050405020304" pitchFamily="18" charset="0"/>
              </a:rPr>
              <a:t>     </a:t>
            </a:r>
            <a:endParaRPr lang="zh-CN" altLang="en-US"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39939"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39940"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39941"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10.3.2 </a:t>
            </a:r>
            <a:r>
              <a:rPr lang="zh-CN" altLang="en-US" sz="3600" dirty="0">
                <a:ea typeface="宋体" panose="02010600030101010101" pitchFamily="2" charset="-122"/>
              </a:rPr>
              <a:t>函数声明</a:t>
            </a:r>
            <a:endParaRPr lang="zh-CN" altLang="en-US" sz="3600" dirty="0">
              <a:ea typeface="宋体" panose="02010600030101010101" pitchFamily="2" charset="-122"/>
            </a:endParaRPr>
          </a:p>
        </p:txBody>
      </p:sp>
      <p:sp>
        <p:nvSpPr>
          <p:cNvPr id="39942" name="Rectangle 3"/>
          <p:cNvSpPr>
            <a:spLocks noGrp="1"/>
          </p:cNvSpPr>
          <p:nvPr>
            <p:ph idx="1"/>
          </p:nvPr>
        </p:nvSpPr>
        <p:spPr>
          <a:xfrm>
            <a:off x="684213" y="979488"/>
            <a:ext cx="8459787" cy="5257800"/>
          </a:xfrm>
        </p:spPr>
        <p:txBody>
          <a:bodyPr vert="horz" wrap="square" lIns="91440" tIns="45720" rIns="91440" bIns="45720" anchor="t" anchorCtr="0"/>
          <a:p>
            <a:pPr eaLnBrk="1" hangingPunct="1">
              <a:buFont typeface="Wingdings" panose="05000000000000000000" pitchFamily="2" charset="2"/>
              <a:buChar char="Ø"/>
            </a:pPr>
            <a:r>
              <a:rPr lang="zh-CN" altLang="en-US" sz="2800" dirty="0">
                <a:solidFill>
                  <a:schemeClr val="tx1"/>
                </a:solidFill>
                <a:ea typeface="宋体" panose="02010600030101010101" pitchFamily="2" charset="-122"/>
              </a:rPr>
              <a:t>函数遵循先定义后使用的原则。</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若被调用函数在主调函数之前定义，</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需在被调函数调用之前进行声明</a:t>
            </a:r>
            <a:r>
              <a:rPr lang="en-US" altLang="zh-CN" sz="2800" dirty="0">
                <a:solidFill>
                  <a:schemeClr val="tx1"/>
                </a:solidFill>
                <a:ea typeface="宋体" panose="02010600030101010101" pitchFamily="2" charset="-122"/>
              </a:rPr>
              <a:t>.</a:t>
            </a:r>
            <a:endParaRPr lang="en-US" altLang="zh-CN" sz="2800" dirty="0">
              <a:solidFill>
                <a:schemeClr val="tx1"/>
              </a:solidFill>
              <a:ea typeface="宋体" panose="02010600030101010101" pitchFamily="2" charset="-122"/>
            </a:endParaRPr>
          </a:p>
          <a:p>
            <a:pPr eaLnBrk="1" hangingPunct="1">
              <a:buNone/>
            </a:pPr>
            <a:endParaRPr lang="en-US" altLang="zh-CN" sz="2800" dirty="0">
              <a:solidFill>
                <a:schemeClr val="tx1"/>
              </a:solidFill>
              <a:ea typeface="宋体" panose="02010600030101010101" pitchFamily="2" charset="-122"/>
            </a:endParaRPr>
          </a:p>
          <a:p>
            <a:pPr eaLnBrk="1" hangingPunct="1">
              <a:buFont typeface="Wingdings" panose="05000000000000000000" pitchFamily="2" charset="2"/>
              <a:buChar char="Ø"/>
            </a:pPr>
            <a:r>
              <a:rPr lang="zh-CN" altLang="en-US" sz="2800" dirty="0">
                <a:solidFill>
                  <a:schemeClr val="tx1"/>
                </a:solidFill>
                <a:latin typeface="Times New Roman" panose="02020603050405020304" pitchFamily="18" charset="0"/>
                <a:ea typeface="宋体" panose="02010600030101010101" pitchFamily="2" charset="-122"/>
              </a:rPr>
              <a:t>函数声明的作用：</a:t>
            </a:r>
            <a:endParaRPr lang="zh-CN" altLang="en-US" sz="2800" dirty="0">
              <a:solidFill>
                <a:schemeClr val="tx1"/>
              </a:solidFill>
              <a:latin typeface="Times New Roman" panose="02020603050405020304" pitchFamily="18" charset="0"/>
              <a:ea typeface="宋体" panose="02010600030101010101" pitchFamily="2" charset="-122"/>
            </a:endParaRPr>
          </a:p>
          <a:p>
            <a:pPr lvl="1" eaLnBrk="1" hangingPunct="1">
              <a:buNone/>
            </a:pPr>
            <a:r>
              <a:rPr lang="zh-CN" altLang="en-US" dirty="0"/>
              <a:t>编译器根据函数原型检查函数调用的正确性：</a:t>
            </a:r>
            <a:endParaRPr lang="zh-CN" altLang="en-US" dirty="0"/>
          </a:p>
          <a:p>
            <a:pPr lvl="1" eaLnBrk="1" hangingPunct="1"/>
            <a:r>
              <a:rPr lang="zh-CN" altLang="en-US" dirty="0"/>
              <a:t>函数的名字；</a:t>
            </a:r>
            <a:endParaRPr lang="zh-CN" altLang="en-US" dirty="0"/>
          </a:p>
          <a:p>
            <a:pPr lvl="1" eaLnBrk="1" hangingPunct="1"/>
            <a:r>
              <a:rPr lang="zh-CN" altLang="en-US" dirty="0"/>
              <a:t>函数返回的数据类型；</a:t>
            </a:r>
            <a:endParaRPr lang="zh-CN" altLang="en-US" dirty="0"/>
          </a:p>
          <a:p>
            <a:pPr lvl="1" eaLnBrk="1" hangingPunct="1"/>
            <a:r>
              <a:rPr lang="zh-CN" altLang="en-US" dirty="0"/>
              <a:t>函数要接受的参数个数、类型和参数的顺序。</a:t>
            </a:r>
            <a:endParaRPr lang="zh-CN" altLang="en-US" dirty="0"/>
          </a:p>
          <a:p>
            <a:pPr lvl="1" eaLnBrk="1" hangingPunct="1"/>
            <a:endParaRPr lang="zh-CN" altLang="en-US" dirty="0"/>
          </a:p>
          <a:p>
            <a:pPr eaLnBrk="1" hangingPunct="1">
              <a:buNone/>
            </a:pPr>
            <a:endParaRPr lang="en-US" altLang="zh-CN" sz="2800" dirty="0">
              <a:solidFill>
                <a:schemeClr val="tx1"/>
              </a:solidFill>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40963"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40964"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40965" name="Rectangle 2"/>
          <p:cNvSpPr/>
          <p:nvPr/>
        </p:nvSpPr>
        <p:spPr>
          <a:xfrm>
            <a:off x="827088" y="1268413"/>
            <a:ext cx="7567612" cy="609600"/>
          </a:xfrm>
          <a:prstGeom prst="rect">
            <a:avLst/>
          </a:prstGeom>
          <a:noFill/>
          <a:ln w="9525">
            <a:noFill/>
          </a:ln>
        </p:spPr>
        <p:txBody>
          <a:bodyPr lIns="92075" tIns="46038" rIns="92075" bIns="46038" anchor="ctr" anchorCtr="0"/>
          <a:p>
            <a:pPr marL="342900" indent="-342900" eaLnBrk="1" hangingPunct="1">
              <a:spcBef>
                <a:spcPct val="20000"/>
              </a:spcBef>
              <a:buClr>
                <a:schemeClr val="tx2"/>
              </a:buClr>
              <a:buFont typeface="Wingdings" panose="05000000000000000000" pitchFamily="2" charset="2"/>
              <a:buChar char="Ø"/>
            </a:pPr>
            <a:r>
              <a:rPr lang="en-US" altLang="zh-CN" sz="3200" b="1" dirty="0">
                <a:latin typeface="Times New Roman" panose="02020603050405020304" pitchFamily="18" charset="0"/>
              </a:rPr>
              <a:t> </a:t>
            </a:r>
            <a:r>
              <a:rPr lang="zh-CN" altLang="en-US" sz="3200" b="1" dirty="0">
                <a:solidFill>
                  <a:srgbClr val="0000CC"/>
                </a:solidFill>
                <a:latin typeface="Times New Roman" panose="02020603050405020304" pitchFamily="18" charset="0"/>
              </a:rPr>
              <a:t>函数原型 </a:t>
            </a:r>
            <a:r>
              <a:rPr lang="en-US" altLang="zh-CN" sz="3200" b="1" dirty="0">
                <a:solidFill>
                  <a:srgbClr val="0000CC"/>
                </a:solidFill>
                <a:latin typeface="Times New Roman" panose="02020603050405020304" pitchFamily="18" charset="0"/>
              </a:rPr>
              <a:t>function prototype</a:t>
            </a:r>
            <a:endParaRPr lang="en-US" altLang="zh-CN" sz="3200" b="1" dirty="0">
              <a:solidFill>
                <a:srgbClr val="0000CC"/>
              </a:solidFill>
              <a:latin typeface="Times New Roman" panose="02020603050405020304" pitchFamily="18" charset="0"/>
            </a:endParaRPr>
          </a:p>
          <a:p>
            <a:pPr marL="342900" indent="-342900" eaLnBrk="1" hangingPunct="1">
              <a:spcBef>
                <a:spcPct val="20000"/>
              </a:spcBef>
              <a:buClr>
                <a:schemeClr val="tx2"/>
              </a:buClr>
              <a:buFont typeface="Wingdings" panose="05000000000000000000" pitchFamily="2" charset="2"/>
            </a:pPr>
            <a:r>
              <a:rPr lang="en-US" altLang="zh-CN" sz="3200" b="1" dirty="0">
                <a:latin typeface="Times New Roman" panose="02020603050405020304" pitchFamily="18" charset="0"/>
              </a:rPr>
              <a:t> </a:t>
            </a:r>
            <a:endParaRPr lang="en-US" altLang="zh-CN" sz="3200" b="1" dirty="0">
              <a:latin typeface="Times New Roman" panose="02020603050405020304" pitchFamily="18" charset="0"/>
            </a:endParaRPr>
          </a:p>
        </p:txBody>
      </p:sp>
      <p:sp>
        <p:nvSpPr>
          <p:cNvPr id="40966" name="Rectangle 4"/>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10.3.2 </a:t>
            </a:r>
            <a:r>
              <a:rPr lang="zh-CN" altLang="en-US" sz="3600" dirty="0">
                <a:ea typeface="宋体" panose="02010600030101010101" pitchFamily="2" charset="-122"/>
              </a:rPr>
              <a:t>函数声明</a:t>
            </a:r>
            <a:endParaRPr lang="zh-CN" altLang="en-US" sz="3600" dirty="0">
              <a:ea typeface="宋体" panose="02010600030101010101" pitchFamily="2" charset="-122"/>
            </a:endParaRPr>
          </a:p>
        </p:txBody>
      </p:sp>
      <p:sp>
        <p:nvSpPr>
          <p:cNvPr id="974853" name="AutoShape 5"/>
          <p:cNvSpPr/>
          <p:nvPr/>
        </p:nvSpPr>
        <p:spPr>
          <a:xfrm>
            <a:off x="6372225" y="2781300"/>
            <a:ext cx="1681163" cy="649288"/>
          </a:xfrm>
          <a:prstGeom prst="borderCallout2">
            <a:avLst>
              <a:gd name="adj1" fmla="val 17602"/>
              <a:gd name="adj2" fmla="val 104532"/>
              <a:gd name="adj3" fmla="val 17602"/>
              <a:gd name="adj4" fmla="val 113125"/>
              <a:gd name="adj5" fmla="val -3421"/>
              <a:gd name="adj6" fmla="val 140981"/>
            </a:avLst>
          </a:prstGeom>
          <a:solidFill>
            <a:srgbClr val="F5F6FD"/>
          </a:solidFill>
          <a:ln w="19050" cap="sq" cmpd="sng">
            <a:solidFill>
              <a:srgbClr val="FF3300"/>
            </a:solidFill>
            <a:prstDash val="solid"/>
            <a:miter/>
            <a:headEnd type="none" w="sm" len="sm"/>
            <a:tailEnd type="none" w="sm" len="sm"/>
          </a:ln>
        </p:spPr>
        <p:txBody>
          <a:bodyPr/>
          <a:p>
            <a:pPr algn="ctr">
              <a:lnSpc>
                <a:spcPct val="150000"/>
              </a:lnSpc>
              <a:spcBef>
                <a:spcPct val="50000"/>
              </a:spcBef>
            </a:pPr>
            <a:r>
              <a:rPr lang="zh-CN" altLang="en-US" sz="2400" b="1" dirty="0">
                <a:latin typeface="Times New Roman" panose="02020603050405020304" pitchFamily="18" charset="0"/>
              </a:rPr>
              <a:t>声明语句</a:t>
            </a:r>
            <a:endParaRPr lang="zh-CN" altLang="en-US" sz="2400" b="1" dirty="0">
              <a:latin typeface="Times New Roman" panose="02020603050405020304" pitchFamily="18" charset="0"/>
            </a:endParaRPr>
          </a:p>
        </p:txBody>
      </p:sp>
      <p:sp>
        <p:nvSpPr>
          <p:cNvPr id="974855" name="Oval 7"/>
          <p:cNvSpPr/>
          <p:nvPr/>
        </p:nvSpPr>
        <p:spPr>
          <a:xfrm>
            <a:off x="7164388" y="3644900"/>
            <a:ext cx="381000" cy="381000"/>
          </a:xfrm>
          <a:prstGeom prst="ellipse">
            <a:avLst/>
          </a:prstGeom>
          <a:noFill/>
          <a:ln w="19050" cap="flat" cmpd="sng">
            <a:solidFill>
              <a:srgbClr val="FF0000"/>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0969" name="Rectangle 8"/>
          <p:cNvSpPr/>
          <p:nvPr/>
        </p:nvSpPr>
        <p:spPr>
          <a:xfrm>
            <a:off x="735013" y="1773238"/>
            <a:ext cx="8408987" cy="2227262"/>
          </a:xfrm>
          <a:prstGeom prst="rect">
            <a:avLst/>
          </a:prstGeom>
          <a:noFill/>
          <a:ln w="9525">
            <a:noFill/>
          </a:ln>
        </p:spPr>
        <p:txBody>
          <a:bodyPr wrap="none" anchor="ctr" anchorCtr="0">
            <a:spAutoFit/>
          </a:bodyPr>
          <a:p>
            <a:pPr indent="266700">
              <a:buClr>
                <a:srgbClr val="0000CC"/>
              </a:buClr>
              <a:buChar char="•"/>
            </a:pPr>
            <a:r>
              <a:rPr lang="zh-CN" altLang="en-US" sz="2800" b="1" dirty="0">
                <a:latin typeface="Arial" panose="020B0604020202020204" pitchFamily="34" charset="0"/>
              </a:rPr>
              <a:t>一般形式：</a:t>
            </a:r>
            <a:endParaRPr lang="zh-CN" altLang="en-US" sz="2800" b="1" dirty="0">
              <a:latin typeface="Arial" panose="020B0604020202020204" pitchFamily="34" charset="0"/>
            </a:endParaRPr>
          </a:p>
          <a:p>
            <a:pPr indent="266700"/>
            <a:r>
              <a:rPr lang="zh-CN" altLang="en-US" sz="2800" b="1" dirty="0">
                <a:latin typeface="Arial" panose="020B0604020202020204" pitchFamily="34" charset="0"/>
              </a:rPr>
              <a:t>    类型说明符 被调函数名</a:t>
            </a:r>
            <a:r>
              <a:rPr lang="en-US" altLang="zh-CN" sz="2800" b="1" dirty="0">
                <a:latin typeface="Arial" panose="020B0604020202020204" pitchFamily="34" charset="0"/>
              </a:rPr>
              <a:t>(</a:t>
            </a:r>
            <a:r>
              <a:rPr lang="zh-CN" altLang="en-US" sz="2800" b="1" dirty="0">
                <a:latin typeface="Arial" panose="020B0604020202020204" pitchFamily="34" charset="0"/>
              </a:rPr>
              <a:t>类型 形参</a:t>
            </a:r>
            <a:r>
              <a:rPr lang="en-US" altLang="zh-CN" sz="2800" b="1" dirty="0">
                <a:latin typeface="Arial" panose="020B0604020202020204" pitchFamily="34" charset="0"/>
              </a:rPr>
              <a:t>, </a:t>
            </a:r>
            <a:r>
              <a:rPr lang="zh-CN" altLang="en-US" sz="2800" b="1" dirty="0">
                <a:latin typeface="Arial" panose="020B0604020202020204" pitchFamily="34" charset="0"/>
              </a:rPr>
              <a:t>类型 形参</a:t>
            </a:r>
            <a:r>
              <a:rPr lang="en-US" altLang="zh-CN" sz="2800" b="1" dirty="0">
                <a:latin typeface="Arial" panose="020B0604020202020204" pitchFamily="34" charset="0"/>
              </a:rPr>
              <a:t>…);  </a:t>
            </a:r>
            <a:endParaRPr lang="en-US" altLang="zh-CN" sz="2800" b="1" dirty="0">
              <a:latin typeface="Arial" panose="020B0604020202020204" pitchFamily="34" charset="0"/>
            </a:endParaRPr>
          </a:p>
          <a:p>
            <a:pPr indent="266700">
              <a:buClr>
                <a:srgbClr val="0000CC"/>
              </a:buClr>
              <a:buChar char="•"/>
            </a:pPr>
            <a:endParaRPr lang="en-US" altLang="zh-CN" sz="2800" b="1" dirty="0">
              <a:latin typeface="Arial" panose="020B0604020202020204" pitchFamily="34" charset="0"/>
            </a:endParaRPr>
          </a:p>
          <a:p>
            <a:pPr indent="266700">
              <a:buClr>
                <a:srgbClr val="0000CC"/>
              </a:buClr>
              <a:buChar char="•"/>
            </a:pPr>
            <a:r>
              <a:rPr lang="zh-CN" altLang="en-US" sz="2800" b="1" dirty="0">
                <a:latin typeface="Arial" panose="020B0604020202020204" pitchFamily="34" charset="0"/>
              </a:rPr>
              <a:t>或 </a:t>
            </a:r>
            <a:endParaRPr lang="zh-CN" altLang="en-US" sz="2800" b="1" dirty="0">
              <a:latin typeface="Arial" panose="020B0604020202020204" pitchFamily="34" charset="0"/>
            </a:endParaRPr>
          </a:p>
          <a:p>
            <a:pPr indent="266700"/>
            <a:r>
              <a:rPr lang="zh-CN" altLang="en-US" sz="2800" b="1" dirty="0">
                <a:latin typeface="Arial" panose="020B0604020202020204" pitchFamily="34" charset="0"/>
              </a:rPr>
              <a:t>    类型说明符 被调函数名</a:t>
            </a:r>
            <a:r>
              <a:rPr lang="en-US" altLang="zh-CN" sz="2800" b="1" dirty="0">
                <a:latin typeface="Arial" panose="020B0604020202020204" pitchFamily="34" charset="0"/>
              </a:rPr>
              <a:t>( </a:t>
            </a:r>
            <a:r>
              <a:rPr lang="zh-CN" altLang="en-US" sz="2800" b="1" dirty="0">
                <a:latin typeface="Arial" panose="020B0604020202020204" pitchFamily="34" charset="0"/>
              </a:rPr>
              <a:t>类型</a:t>
            </a:r>
            <a:r>
              <a:rPr lang="en-US" altLang="zh-CN" sz="2800" b="1" dirty="0">
                <a:latin typeface="Arial" panose="020B0604020202020204" pitchFamily="34" charset="0"/>
              </a:rPr>
              <a:t>, </a:t>
            </a:r>
            <a:r>
              <a:rPr lang="zh-CN" altLang="en-US" sz="2800" b="1" dirty="0">
                <a:latin typeface="Arial" panose="020B0604020202020204" pitchFamily="34" charset="0"/>
              </a:rPr>
              <a:t>类型</a:t>
            </a:r>
            <a:r>
              <a:rPr lang="en-US" altLang="zh-CN" sz="2800" b="1" dirty="0">
                <a:latin typeface="Arial" panose="020B0604020202020204" pitchFamily="34" charset="0"/>
              </a:rPr>
              <a:t>…);</a:t>
            </a:r>
            <a:endParaRPr lang="en-US" altLang="zh-CN" sz="2800" b="1" dirty="0">
              <a:latin typeface="Arial" panose="020B0604020202020204" pitchFamily="34" charset="0"/>
            </a:endParaRPr>
          </a:p>
        </p:txBody>
      </p:sp>
      <p:sp>
        <p:nvSpPr>
          <p:cNvPr id="974857" name="Oval 9"/>
          <p:cNvSpPr/>
          <p:nvPr/>
        </p:nvSpPr>
        <p:spPr>
          <a:xfrm>
            <a:off x="8748713" y="2349500"/>
            <a:ext cx="130175" cy="431800"/>
          </a:xfrm>
          <a:prstGeom prst="ellipse">
            <a:avLst/>
          </a:prstGeom>
          <a:noFill/>
          <a:ln w="19050" cap="flat" cmpd="sng">
            <a:solidFill>
              <a:srgbClr val="FF0000"/>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974858" name="Rectangle 10"/>
          <p:cNvSpPr/>
          <p:nvPr/>
        </p:nvSpPr>
        <p:spPr>
          <a:xfrm>
            <a:off x="1258888" y="4365625"/>
            <a:ext cx="5356225" cy="955675"/>
          </a:xfrm>
          <a:prstGeom prst="rect">
            <a:avLst/>
          </a:prstGeom>
          <a:noFill/>
          <a:ln w="9525" cap="flat" cmpd="sng">
            <a:solidFill>
              <a:srgbClr val="0000CC"/>
            </a:solidFill>
            <a:prstDash val="solid"/>
            <a:miter/>
            <a:headEnd type="none" w="med" len="med"/>
            <a:tailEnd type="none" w="med" len="med"/>
          </a:ln>
        </p:spPr>
        <p:txBody>
          <a:bodyPr wrap="none">
            <a:spAutoFit/>
          </a:bodyPr>
          <a:p>
            <a:r>
              <a:rPr lang="en-US" altLang="zh-CN" sz="2800" b="1" dirty="0">
                <a:latin typeface="Times New Roman" panose="02020603050405020304" pitchFamily="18" charset="0"/>
              </a:rPr>
              <a:t>double max( double x, double y ) ;</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double max( double , double  ) </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74855"/>
                                        </p:tgtEl>
                                        <p:attrNameLst>
                                          <p:attrName>style.visibility</p:attrName>
                                        </p:attrNameLst>
                                      </p:cBhvr>
                                      <p:to>
                                        <p:strVal val="visible"/>
                                      </p:to>
                                    </p:set>
                                    <p:animEffect transition="in" filter="box(out)">
                                      <p:cBhvr>
                                        <p:cTn id="7" dur="500"/>
                                        <p:tgtEl>
                                          <p:spTgt spid="974855"/>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974853"/>
                                        </p:tgtEl>
                                        <p:attrNameLst>
                                          <p:attrName>style.visibility</p:attrName>
                                        </p:attrNameLst>
                                      </p:cBhvr>
                                      <p:to>
                                        <p:strVal val="visible"/>
                                      </p:to>
                                    </p:set>
                                    <p:animEffect transition="in" filter="barn(outHorizontal)">
                                      <p:cBhvr>
                                        <p:cTn id="10" dur="500"/>
                                        <p:tgtEl>
                                          <p:spTgt spid="974853"/>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974857"/>
                                        </p:tgtEl>
                                        <p:attrNameLst>
                                          <p:attrName>style.visibility</p:attrName>
                                        </p:attrNameLst>
                                      </p:cBhvr>
                                      <p:to>
                                        <p:strVal val="visible"/>
                                      </p:to>
                                    </p:set>
                                    <p:animEffect transition="in" filter="box(out)">
                                      <p:cBhvr>
                                        <p:cTn id="13" dur="500"/>
                                        <p:tgtEl>
                                          <p:spTgt spid="974857"/>
                                        </p:tgtEl>
                                      </p:cBhvr>
                                    </p:animEffect>
                                  </p:childTnLst>
                                </p:cTn>
                              </p:par>
                            </p:childTnLst>
                          </p:cTn>
                        </p:par>
                      </p:childTnLst>
                    </p:cTn>
                  </p:par>
                  <p:par>
                    <p:cTn id="14" fill="hold">
                      <p:stCondLst>
                        <p:cond delay="indefinite"/>
                      </p:stCondLst>
                      <p:childTnLst>
                        <p:par>
                          <p:cTn id="15" fill="hold">
                            <p:stCondLst>
                              <p:cond delay="0"/>
                            </p:stCondLst>
                            <p:childTnLst>
                              <p:par>
                                <p:cTn id="16" presetID="54" presetClass="entr" presetSubtype="0" accel="100000" fill="hold" grpId="0" nodeType="clickEffect">
                                  <p:stCondLst>
                                    <p:cond delay="0"/>
                                  </p:stCondLst>
                                  <p:childTnLst>
                                    <p:set>
                                      <p:cBhvr>
                                        <p:cTn id="17" dur="1" fill="hold">
                                          <p:stCondLst>
                                            <p:cond delay="0"/>
                                          </p:stCondLst>
                                        </p:cTn>
                                        <p:tgtEl>
                                          <p:spTgt spid="974858"/>
                                        </p:tgtEl>
                                        <p:attrNameLst>
                                          <p:attrName>style.visibility</p:attrName>
                                        </p:attrNameLst>
                                      </p:cBhvr>
                                      <p:to>
                                        <p:strVal val="visible"/>
                                      </p:to>
                                    </p:set>
                                    <p:anim calcmode="lin" valueType="num">
                                      <p:cBhvr>
                                        <p:cTn id="18" dur="500" fill="hold"/>
                                        <p:tgtEl>
                                          <p:spTgt spid="974858"/>
                                        </p:tgtEl>
                                        <p:attrNameLst>
                                          <p:attrName>ppt_w</p:attrName>
                                        </p:attrNameLst>
                                      </p:cBhvr>
                                      <p:tavLst>
                                        <p:tav tm="0">
                                          <p:val>
                                            <p:strVal val="#ppt_w*0.05"/>
                                          </p:val>
                                        </p:tav>
                                        <p:tav tm="100000">
                                          <p:val>
                                            <p:strVal val="#ppt_w"/>
                                          </p:val>
                                        </p:tav>
                                      </p:tavLst>
                                    </p:anim>
                                    <p:anim calcmode="lin" valueType="num">
                                      <p:cBhvr>
                                        <p:cTn id="19" dur="500" fill="hold"/>
                                        <p:tgtEl>
                                          <p:spTgt spid="974858"/>
                                        </p:tgtEl>
                                        <p:attrNameLst>
                                          <p:attrName>ppt_h</p:attrName>
                                        </p:attrNameLst>
                                      </p:cBhvr>
                                      <p:tavLst>
                                        <p:tav tm="0">
                                          <p:val>
                                            <p:strVal val="#ppt_h"/>
                                          </p:val>
                                        </p:tav>
                                        <p:tav tm="100000">
                                          <p:val>
                                            <p:strVal val="#ppt_h"/>
                                          </p:val>
                                        </p:tav>
                                      </p:tavLst>
                                    </p:anim>
                                    <p:anim calcmode="lin" valueType="num">
                                      <p:cBhvr>
                                        <p:cTn id="20" dur="500" fill="hold"/>
                                        <p:tgtEl>
                                          <p:spTgt spid="974858"/>
                                        </p:tgtEl>
                                        <p:attrNameLst>
                                          <p:attrName>ppt_x</p:attrName>
                                        </p:attrNameLst>
                                      </p:cBhvr>
                                      <p:tavLst>
                                        <p:tav tm="0">
                                          <p:val>
                                            <p:strVal val="#ppt_x-.2"/>
                                          </p:val>
                                        </p:tav>
                                        <p:tav tm="100000">
                                          <p:val>
                                            <p:strVal val="#ppt_x"/>
                                          </p:val>
                                        </p:tav>
                                      </p:tavLst>
                                    </p:anim>
                                    <p:anim calcmode="lin" valueType="num">
                                      <p:cBhvr>
                                        <p:cTn id="21" dur="500" fill="hold"/>
                                        <p:tgtEl>
                                          <p:spTgt spid="974858"/>
                                        </p:tgtEl>
                                        <p:attrNameLst>
                                          <p:attrName>ppt_y</p:attrName>
                                        </p:attrNameLst>
                                      </p:cBhvr>
                                      <p:tavLst>
                                        <p:tav tm="0">
                                          <p:val>
                                            <p:strVal val="#ppt_y"/>
                                          </p:val>
                                        </p:tav>
                                        <p:tav tm="100000">
                                          <p:val>
                                            <p:strVal val="#ppt_y"/>
                                          </p:val>
                                        </p:tav>
                                      </p:tavLst>
                                    </p:anim>
                                    <p:animEffect transition="in" filter="fade">
                                      <p:cBhvr>
                                        <p:cTn id="22" dur="500"/>
                                        <p:tgtEl>
                                          <p:spTgt spid="974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3" grpId="0" animBg="1"/>
      <p:bldP spid="974855" grpId="0" animBg="1"/>
      <p:bldP spid="974857" grpId="0" animBg="1"/>
      <p:bldP spid="9748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15363"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15364"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15365" name="Rectangle 7"/>
          <p:cNvSpPr>
            <a:spLocks noGrp="1"/>
          </p:cNvSpPr>
          <p:nvPr>
            <p:ph type="title"/>
          </p:nvPr>
        </p:nvSpPr>
        <p:spPr/>
        <p:txBody>
          <a:bodyPr vert="horz" wrap="square" lIns="91440" tIns="45720" rIns="91440" bIns="45720" anchor="ctr" anchorCtr="0"/>
          <a:p>
            <a:pPr eaLnBrk="1" hangingPunct="1"/>
            <a:r>
              <a:rPr lang="en-US" altLang="en-US" dirty="0"/>
              <a:t>10.1 </a:t>
            </a:r>
            <a:r>
              <a:rPr lang="zh-CN" altLang="en-US" dirty="0">
                <a:ea typeface="宋体" panose="02010600030101010101" pitchFamily="2" charset="-122"/>
              </a:rPr>
              <a:t>理解函数</a:t>
            </a:r>
            <a:endParaRPr lang="zh-CN" altLang="en-US" dirty="0">
              <a:ea typeface="宋体" panose="02010600030101010101" pitchFamily="2" charset="-122"/>
            </a:endParaRPr>
          </a:p>
        </p:txBody>
      </p:sp>
      <p:sp>
        <p:nvSpPr>
          <p:cNvPr id="15366" name="Rectangle 8"/>
          <p:cNvSpPr>
            <a:spLocks noGrp="1"/>
          </p:cNvSpPr>
          <p:nvPr>
            <p:ph idx="1"/>
          </p:nvPr>
        </p:nvSpPr>
        <p:spPr>
          <a:xfrm>
            <a:off x="827088" y="1052513"/>
            <a:ext cx="7981950" cy="2663825"/>
          </a:xfrm>
        </p:spPr>
        <p:txBody>
          <a:bodyPr vert="horz" wrap="square" lIns="91440" tIns="45720" rIns="91440" bIns="45720" anchor="t" anchorCtr="0"/>
          <a:p>
            <a:pPr eaLnBrk="1" hangingPunct="1">
              <a:lnSpc>
                <a:spcPct val="110000"/>
              </a:lnSpc>
              <a:buNone/>
            </a:pPr>
            <a:r>
              <a:rPr lang="zh-CN" altLang="en-US" sz="2800" dirty="0">
                <a:solidFill>
                  <a:schemeClr val="tx1"/>
                </a:solidFill>
                <a:ea typeface="宋体" panose="02010600030101010101" pitchFamily="2" charset="-122"/>
              </a:rPr>
              <a:t>人类解决复杂问题的方式</a:t>
            </a:r>
            <a:r>
              <a:rPr lang="en-US" altLang="zh-CN" sz="2800" dirty="0">
                <a:solidFill>
                  <a:schemeClr val="tx1"/>
                </a:solidFill>
                <a:ea typeface="宋体" panose="02010600030101010101" pitchFamily="2" charset="-122"/>
              </a:rPr>
              <a:t>:</a:t>
            </a:r>
            <a:endParaRPr lang="en-US" altLang="zh-CN" sz="2800" dirty="0">
              <a:solidFill>
                <a:schemeClr val="tx1"/>
              </a:solidFill>
              <a:ea typeface="宋体" panose="02010600030101010101" pitchFamily="2" charset="-122"/>
            </a:endParaRPr>
          </a:p>
          <a:p>
            <a:pPr eaLnBrk="1" hangingPunct="1">
              <a:lnSpc>
                <a:spcPct val="110000"/>
              </a:lnSpc>
              <a:buFontTx/>
              <a:buChar char="•"/>
            </a:pPr>
            <a:r>
              <a:rPr lang="zh-CN" altLang="en-US" sz="2800" dirty="0">
                <a:solidFill>
                  <a:schemeClr val="tx1"/>
                </a:solidFill>
                <a:ea typeface="宋体" panose="02010600030101010101" pitchFamily="2" charset="-122"/>
              </a:rPr>
              <a:t>分解和抽象 </a:t>
            </a:r>
            <a:endParaRPr lang="zh-CN" altLang="en-US" sz="2800" dirty="0">
              <a:solidFill>
                <a:schemeClr val="tx1"/>
              </a:solidFill>
              <a:ea typeface="宋体" panose="02010600030101010101" pitchFamily="2" charset="-122"/>
            </a:endParaRPr>
          </a:p>
          <a:p>
            <a:pPr eaLnBrk="1" hangingPunct="1">
              <a:lnSpc>
                <a:spcPct val="110000"/>
              </a:lnSpc>
              <a:buFontTx/>
              <a:buChar char="•"/>
            </a:pPr>
            <a:r>
              <a:rPr lang="zh-CN" altLang="en-US" sz="2800" dirty="0">
                <a:solidFill>
                  <a:schemeClr val="tx1"/>
                </a:solidFill>
                <a:ea typeface="宋体" panose="02010600030101010101" pitchFamily="2" charset="-122"/>
              </a:rPr>
              <a:t>分而治之 </a:t>
            </a:r>
            <a:endParaRPr lang="zh-CN" altLang="en-US" sz="2800" dirty="0">
              <a:solidFill>
                <a:schemeClr val="tx1"/>
              </a:solidFill>
              <a:ea typeface="宋体" panose="02010600030101010101" pitchFamily="2" charset="-122"/>
            </a:endParaRPr>
          </a:p>
        </p:txBody>
      </p:sp>
      <p:pic>
        <p:nvPicPr>
          <p:cNvPr id="15367" name="Picture 10" descr="10_1餐馆工作过程"/>
          <p:cNvPicPr>
            <a:picLocks noChangeAspect="1"/>
          </p:cNvPicPr>
          <p:nvPr/>
        </p:nvPicPr>
        <p:blipFill>
          <a:blip r:embed="rId1"/>
          <a:stretch>
            <a:fillRect/>
          </a:stretch>
        </p:blipFill>
        <p:spPr>
          <a:xfrm>
            <a:off x="611188" y="2924175"/>
            <a:ext cx="8208962" cy="1958975"/>
          </a:xfrm>
          <a:prstGeom prst="rect">
            <a:avLst/>
          </a:prstGeom>
          <a:noFill/>
          <a:ln w="9525">
            <a:noFill/>
          </a:ln>
        </p:spPr>
      </p:pic>
      <p:grpSp>
        <p:nvGrpSpPr>
          <p:cNvPr id="15368" name="Group 11"/>
          <p:cNvGrpSpPr/>
          <p:nvPr/>
        </p:nvGrpSpPr>
        <p:grpSpPr>
          <a:xfrm>
            <a:off x="7092950" y="5445125"/>
            <a:ext cx="1716088" cy="1125538"/>
            <a:chOff x="2995" y="1304"/>
            <a:chExt cx="1081" cy="709"/>
          </a:xfrm>
        </p:grpSpPr>
        <p:sp>
          <p:nvSpPr>
            <p:cNvPr id="15369" name="Freeform 12"/>
            <p:cNvSpPr/>
            <p:nvPr/>
          </p:nvSpPr>
          <p:spPr>
            <a:xfrm>
              <a:off x="3412" y="1313"/>
              <a:ext cx="360" cy="688"/>
            </a:xfrm>
            <a:custGeom>
              <a:avLst/>
              <a:gdLst>
                <a:gd name="txL" fmla="*/ 0 w 360"/>
                <a:gd name="txT" fmla="*/ 0 h 688"/>
                <a:gd name="txR" fmla="*/ 360 w 360"/>
                <a:gd name="txB" fmla="*/ 688 h 688"/>
              </a:gdLst>
              <a:ahLst/>
              <a:cxnLst>
                <a:cxn ang="0">
                  <a:pos x="0" y="211"/>
                </a:cxn>
                <a:cxn ang="0">
                  <a:pos x="0" y="687"/>
                </a:cxn>
                <a:cxn ang="0">
                  <a:pos x="359" y="475"/>
                </a:cxn>
                <a:cxn ang="0">
                  <a:pos x="359" y="0"/>
                </a:cxn>
                <a:cxn ang="0">
                  <a:pos x="0" y="211"/>
                </a:cxn>
              </a:cxnLst>
              <a:rect l="txL" t="txT" r="txR" b="txB"/>
              <a:pathLst>
                <a:path w="360" h="688">
                  <a:moveTo>
                    <a:pt x="0" y="211"/>
                  </a:moveTo>
                  <a:lnTo>
                    <a:pt x="0" y="687"/>
                  </a:lnTo>
                  <a:lnTo>
                    <a:pt x="359" y="475"/>
                  </a:lnTo>
                  <a:lnTo>
                    <a:pt x="359" y="0"/>
                  </a:lnTo>
                  <a:lnTo>
                    <a:pt x="0" y="211"/>
                  </a:lnTo>
                </a:path>
              </a:pathLst>
            </a:custGeom>
            <a:solidFill>
              <a:srgbClr val="CCECFF"/>
            </a:solidFill>
            <a:ln w="9525">
              <a:noFill/>
            </a:ln>
          </p:spPr>
          <p:txBody>
            <a:bodyPr/>
            <a:p>
              <a:endParaRPr lang="zh-CN" altLang="en-US" dirty="0">
                <a:latin typeface="Arial" panose="020B0604020202020204" pitchFamily="34" charset="0"/>
              </a:endParaRPr>
            </a:p>
          </p:txBody>
        </p:sp>
        <p:sp>
          <p:nvSpPr>
            <p:cNvPr id="15370" name="Freeform 13"/>
            <p:cNvSpPr/>
            <p:nvPr/>
          </p:nvSpPr>
          <p:spPr>
            <a:xfrm>
              <a:off x="3412" y="1313"/>
              <a:ext cx="360" cy="688"/>
            </a:xfrm>
            <a:custGeom>
              <a:avLst/>
              <a:gdLst>
                <a:gd name="txL" fmla="*/ 0 w 360"/>
                <a:gd name="txT" fmla="*/ 0 h 688"/>
                <a:gd name="txR" fmla="*/ 360 w 360"/>
                <a:gd name="txB" fmla="*/ 688 h 688"/>
              </a:gdLst>
              <a:ahLst/>
              <a:cxnLst>
                <a:cxn ang="0">
                  <a:pos x="0" y="211"/>
                </a:cxn>
                <a:cxn ang="0">
                  <a:pos x="0" y="687"/>
                </a:cxn>
                <a:cxn ang="0">
                  <a:pos x="359" y="475"/>
                </a:cxn>
                <a:cxn ang="0">
                  <a:pos x="359" y="0"/>
                </a:cxn>
                <a:cxn ang="0">
                  <a:pos x="0" y="211"/>
                </a:cxn>
              </a:cxnLst>
              <a:rect l="txL" t="txT" r="txR" b="txB"/>
              <a:pathLst>
                <a:path w="360" h="688">
                  <a:moveTo>
                    <a:pt x="0" y="211"/>
                  </a:moveTo>
                  <a:lnTo>
                    <a:pt x="0" y="687"/>
                  </a:lnTo>
                  <a:lnTo>
                    <a:pt x="359" y="475"/>
                  </a:lnTo>
                  <a:lnTo>
                    <a:pt x="359" y="0"/>
                  </a:lnTo>
                  <a:lnTo>
                    <a:pt x="0" y="211"/>
                  </a:lnTo>
                </a:path>
              </a:pathLst>
            </a:custGeom>
            <a:noFill/>
            <a:ln w="12700" cap="rnd" cmpd="sng">
              <a:solidFill>
                <a:srgbClr val="000000"/>
              </a:solidFill>
              <a:prstDash val="solid"/>
              <a:round/>
              <a:headEnd type="none" w="sm" len="sm"/>
              <a:tailEnd type="none" w="sm" len="sm"/>
            </a:ln>
          </p:spPr>
          <p:txBody>
            <a:bodyPr/>
            <a:p>
              <a:endParaRPr lang="zh-CN" altLang="en-US" dirty="0">
                <a:latin typeface="Arial" panose="020B0604020202020204" pitchFamily="34" charset="0"/>
              </a:endParaRPr>
            </a:p>
          </p:txBody>
        </p:sp>
        <p:sp>
          <p:nvSpPr>
            <p:cNvPr id="15371" name="Freeform 14"/>
            <p:cNvSpPr/>
            <p:nvPr/>
          </p:nvSpPr>
          <p:spPr>
            <a:xfrm>
              <a:off x="3163" y="1511"/>
              <a:ext cx="293" cy="123"/>
            </a:xfrm>
            <a:custGeom>
              <a:avLst/>
              <a:gdLst>
                <a:gd name="txL" fmla="*/ 0 w 293"/>
                <a:gd name="txT" fmla="*/ 0 h 123"/>
                <a:gd name="txR" fmla="*/ 293 w 293"/>
                <a:gd name="txB" fmla="*/ 123 h 123"/>
              </a:gdLst>
              <a:ahLst/>
              <a:cxnLst>
                <a:cxn ang="0">
                  <a:pos x="292" y="45"/>
                </a:cxn>
                <a:cxn ang="0">
                  <a:pos x="168" y="122"/>
                </a:cxn>
                <a:cxn ang="0">
                  <a:pos x="0" y="76"/>
                </a:cxn>
                <a:cxn ang="0">
                  <a:pos x="123" y="0"/>
                </a:cxn>
                <a:cxn ang="0">
                  <a:pos x="292" y="45"/>
                </a:cxn>
              </a:cxnLst>
              <a:rect l="txL" t="txT" r="txR" b="txB"/>
              <a:pathLst>
                <a:path w="293" h="123">
                  <a:moveTo>
                    <a:pt x="292" y="45"/>
                  </a:moveTo>
                  <a:lnTo>
                    <a:pt x="168" y="122"/>
                  </a:lnTo>
                  <a:lnTo>
                    <a:pt x="0" y="76"/>
                  </a:lnTo>
                  <a:lnTo>
                    <a:pt x="123" y="0"/>
                  </a:lnTo>
                  <a:lnTo>
                    <a:pt x="292" y="45"/>
                  </a:lnTo>
                </a:path>
              </a:pathLst>
            </a:custGeom>
            <a:solidFill>
              <a:srgbClr val="E5E5E5"/>
            </a:solidFill>
            <a:ln w="9525">
              <a:noFill/>
            </a:ln>
          </p:spPr>
          <p:txBody>
            <a:bodyPr/>
            <a:p>
              <a:endParaRPr lang="zh-CN" altLang="en-US" dirty="0">
                <a:latin typeface="Arial" panose="020B0604020202020204" pitchFamily="34" charset="0"/>
              </a:endParaRPr>
            </a:p>
          </p:txBody>
        </p:sp>
        <p:sp>
          <p:nvSpPr>
            <p:cNvPr id="15372" name="Freeform 15"/>
            <p:cNvSpPr/>
            <p:nvPr/>
          </p:nvSpPr>
          <p:spPr>
            <a:xfrm>
              <a:off x="3329" y="1557"/>
              <a:ext cx="127" cy="228"/>
            </a:xfrm>
            <a:custGeom>
              <a:avLst/>
              <a:gdLst>
                <a:gd name="txL" fmla="*/ 0 w 127"/>
                <a:gd name="txT" fmla="*/ 0 h 228"/>
                <a:gd name="txR" fmla="*/ 127 w 127"/>
                <a:gd name="txB" fmla="*/ 228 h 228"/>
              </a:gdLst>
              <a:ahLst/>
              <a:cxnLst>
                <a:cxn ang="0">
                  <a:pos x="0" y="76"/>
                </a:cxn>
                <a:cxn ang="0">
                  <a:pos x="0" y="227"/>
                </a:cxn>
                <a:cxn ang="0">
                  <a:pos x="126" y="150"/>
                </a:cxn>
                <a:cxn ang="0">
                  <a:pos x="126" y="0"/>
                </a:cxn>
                <a:cxn ang="0">
                  <a:pos x="0" y="76"/>
                </a:cxn>
              </a:cxnLst>
              <a:rect l="txL" t="txT" r="txR" b="txB"/>
              <a:pathLst>
                <a:path w="127" h="228">
                  <a:moveTo>
                    <a:pt x="0" y="76"/>
                  </a:moveTo>
                  <a:lnTo>
                    <a:pt x="0" y="227"/>
                  </a:lnTo>
                  <a:lnTo>
                    <a:pt x="126" y="150"/>
                  </a:lnTo>
                  <a:lnTo>
                    <a:pt x="126" y="0"/>
                  </a:lnTo>
                  <a:lnTo>
                    <a:pt x="0" y="76"/>
                  </a:lnTo>
                </a:path>
              </a:pathLst>
            </a:custGeom>
            <a:solidFill>
              <a:srgbClr val="7F7F7F"/>
            </a:solidFill>
            <a:ln w="9525">
              <a:noFill/>
            </a:ln>
          </p:spPr>
          <p:txBody>
            <a:bodyPr/>
            <a:p>
              <a:endParaRPr lang="zh-CN" altLang="en-US" dirty="0">
                <a:latin typeface="Arial" panose="020B0604020202020204" pitchFamily="34" charset="0"/>
              </a:endParaRPr>
            </a:p>
          </p:txBody>
        </p:sp>
        <p:sp>
          <p:nvSpPr>
            <p:cNvPr id="15373" name="Freeform 16"/>
            <p:cNvSpPr/>
            <p:nvPr/>
          </p:nvSpPr>
          <p:spPr>
            <a:xfrm>
              <a:off x="3162" y="1587"/>
              <a:ext cx="168" cy="198"/>
            </a:xfrm>
            <a:custGeom>
              <a:avLst/>
              <a:gdLst>
                <a:gd name="txL" fmla="*/ 0 w 168"/>
                <a:gd name="txT" fmla="*/ 0 h 198"/>
                <a:gd name="txR" fmla="*/ 168 w 168"/>
                <a:gd name="txB" fmla="*/ 198 h 198"/>
              </a:gdLst>
              <a:ahLst/>
              <a:cxnLst>
                <a:cxn ang="0">
                  <a:pos x="167" y="45"/>
                </a:cxn>
                <a:cxn ang="0">
                  <a:pos x="167" y="197"/>
                </a:cxn>
                <a:cxn ang="0">
                  <a:pos x="0" y="152"/>
                </a:cxn>
                <a:cxn ang="0">
                  <a:pos x="0" y="0"/>
                </a:cxn>
                <a:cxn ang="0">
                  <a:pos x="167" y="45"/>
                </a:cxn>
              </a:cxnLst>
              <a:rect l="txL" t="txT" r="txR" b="txB"/>
              <a:pathLst>
                <a:path w="168" h="198">
                  <a:moveTo>
                    <a:pt x="167" y="45"/>
                  </a:moveTo>
                  <a:lnTo>
                    <a:pt x="167" y="197"/>
                  </a:lnTo>
                  <a:lnTo>
                    <a:pt x="0" y="152"/>
                  </a:lnTo>
                  <a:lnTo>
                    <a:pt x="0" y="0"/>
                  </a:lnTo>
                  <a:lnTo>
                    <a:pt x="167" y="45"/>
                  </a:lnTo>
                </a:path>
              </a:pathLst>
            </a:custGeom>
            <a:solidFill>
              <a:srgbClr val="000000"/>
            </a:solidFill>
            <a:ln w="9525">
              <a:noFill/>
            </a:ln>
          </p:spPr>
          <p:txBody>
            <a:bodyPr/>
            <a:p>
              <a:endParaRPr lang="zh-CN" altLang="en-US" dirty="0">
                <a:latin typeface="Arial" panose="020B0604020202020204" pitchFamily="34" charset="0"/>
              </a:endParaRPr>
            </a:p>
          </p:txBody>
        </p:sp>
        <p:sp>
          <p:nvSpPr>
            <p:cNvPr id="15374" name="Freeform 17"/>
            <p:cNvSpPr/>
            <p:nvPr/>
          </p:nvSpPr>
          <p:spPr>
            <a:xfrm>
              <a:off x="3367" y="1565"/>
              <a:ext cx="292" cy="123"/>
            </a:xfrm>
            <a:custGeom>
              <a:avLst/>
              <a:gdLst>
                <a:gd name="txL" fmla="*/ 0 w 292"/>
                <a:gd name="txT" fmla="*/ 0 h 123"/>
                <a:gd name="txR" fmla="*/ 292 w 292"/>
                <a:gd name="txB" fmla="*/ 123 h 123"/>
              </a:gdLst>
              <a:ahLst/>
              <a:cxnLst>
                <a:cxn ang="0">
                  <a:pos x="291" y="45"/>
                </a:cxn>
                <a:cxn ang="0">
                  <a:pos x="168" y="122"/>
                </a:cxn>
                <a:cxn ang="0">
                  <a:pos x="0" y="76"/>
                </a:cxn>
                <a:cxn ang="0">
                  <a:pos x="123" y="0"/>
                </a:cxn>
                <a:cxn ang="0">
                  <a:pos x="291" y="45"/>
                </a:cxn>
              </a:cxnLst>
              <a:rect l="txL" t="txT" r="txR" b="txB"/>
              <a:pathLst>
                <a:path w="292" h="123">
                  <a:moveTo>
                    <a:pt x="291" y="45"/>
                  </a:moveTo>
                  <a:lnTo>
                    <a:pt x="168" y="122"/>
                  </a:lnTo>
                  <a:lnTo>
                    <a:pt x="0" y="76"/>
                  </a:lnTo>
                  <a:lnTo>
                    <a:pt x="123" y="0"/>
                  </a:lnTo>
                  <a:lnTo>
                    <a:pt x="291" y="45"/>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5375" name="Freeform 18"/>
            <p:cNvSpPr/>
            <p:nvPr/>
          </p:nvSpPr>
          <p:spPr>
            <a:xfrm>
              <a:off x="3533" y="1611"/>
              <a:ext cx="127" cy="228"/>
            </a:xfrm>
            <a:custGeom>
              <a:avLst/>
              <a:gdLst>
                <a:gd name="txL" fmla="*/ 0 w 127"/>
                <a:gd name="txT" fmla="*/ 0 h 228"/>
                <a:gd name="txR" fmla="*/ 127 w 127"/>
                <a:gd name="txB" fmla="*/ 228 h 228"/>
              </a:gdLst>
              <a:ahLst/>
              <a:cxnLst>
                <a:cxn ang="0">
                  <a:pos x="0" y="76"/>
                </a:cxn>
                <a:cxn ang="0">
                  <a:pos x="0" y="227"/>
                </a:cxn>
                <a:cxn ang="0">
                  <a:pos x="126" y="150"/>
                </a:cxn>
                <a:cxn ang="0">
                  <a:pos x="126" y="0"/>
                </a:cxn>
                <a:cxn ang="0">
                  <a:pos x="0" y="76"/>
                </a:cxn>
              </a:cxnLst>
              <a:rect l="txL" t="txT" r="txR" b="txB"/>
              <a:pathLst>
                <a:path w="127" h="228">
                  <a:moveTo>
                    <a:pt x="0" y="76"/>
                  </a:moveTo>
                  <a:lnTo>
                    <a:pt x="0" y="227"/>
                  </a:lnTo>
                  <a:lnTo>
                    <a:pt x="126" y="150"/>
                  </a:lnTo>
                  <a:lnTo>
                    <a:pt x="126" y="0"/>
                  </a:lnTo>
                  <a:lnTo>
                    <a:pt x="0" y="76"/>
                  </a:lnTo>
                </a:path>
              </a:pathLst>
            </a:custGeom>
            <a:solidFill>
              <a:srgbClr val="CCFFCC"/>
            </a:solidFill>
            <a:ln w="9525">
              <a:noFill/>
            </a:ln>
          </p:spPr>
          <p:txBody>
            <a:bodyPr/>
            <a:p>
              <a:endParaRPr lang="zh-CN" altLang="en-US" dirty="0">
                <a:latin typeface="Arial" panose="020B0604020202020204" pitchFamily="34" charset="0"/>
              </a:endParaRPr>
            </a:p>
          </p:txBody>
        </p:sp>
        <p:sp>
          <p:nvSpPr>
            <p:cNvPr id="15376" name="Freeform 19"/>
            <p:cNvSpPr/>
            <p:nvPr/>
          </p:nvSpPr>
          <p:spPr>
            <a:xfrm>
              <a:off x="3366" y="1642"/>
              <a:ext cx="168" cy="197"/>
            </a:xfrm>
            <a:custGeom>
              <a:avLst/>
              <a:gdLst>
                <a:gd name="txL" fmla="*/ 0 w 168"/>
                <a:gd name="txT" fmla="*/ 0 h 197"/>
                <a:gd name="txR" fmla="*/ 168 w 168"/>
                <a:gd name="txB" fmla="*/ 197 h 197"/>
              </a:gdLst>
              <a:ahLst/>
              <a:cxnLst>
                <a:cxn ang="0">
                  <a:pos x="167" y="44"/>
                </a:cxn>
                <a:cxn ang="0">
                  <a:pos x="167" y="196"/>
                </a:cxn>
                <a:cxn ang="0">
                  <a:pos x="0" y="151"/>
                </a:cxn>
                <a:cxn ang="0">
                  <a:pos x="0" y="0"/>
                </a:cxn>
                <a:cxn ang="0">
                  <a:pos x="167" y="44"/>
                </a:cxn>
              </a:cxnLst>
              <a:rect l="txL" t="txT" r="txR" b="txB"/>
              <a:pathLst>
                <a:path w="168" h="197">
                  <a:moveTo>
                    <a:pt x="167" y="44"/>
                  </a:moveTo>
                  <a:lnTo>
                    <a:pt x="167" y="196"/>
                  </a:lnTo>
                  <a:lnTo>
                    <a:pt x="0" y="151"/>
                  </a:lnTo>
                  <a:lnTo>
                    <a:pt x="0" y="0"/>
                  </a:lnTo>
                  <a:lnTo>
                    <a:pt x="167"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5377" name="Freeform 20"/>
            <p:cNvSpPr/>
            <p:nvPr/>
          </p:nvSpPr>
          <p:spPr>
            <a:xfrm>
              <a:off x="3163" y="1304"/>
              <a:ext cx="293" cy="122"/>
            </a:xfrm>
            <a:custGeom>
              <a:avLst/>
              <a:gdLst>
                <a:gd name="txL" fmla="*/ 0 w 293"/>
                <a:gd name="txT" fmla="*/ 0 h 122"/>
                <a:gd name="txR" fmla="*/ 293 w 293"/>
                <a:gd name="txB" fmla="*/ 122 h 122"/>
              </a:gdLst>
              <a:ahLst/>
              <a:cxnLst>
                <a:cxn ang="0">
                  <a:pos x="292" y="44"/>
                </a:cxn>
                <a:cxn ang="0">
                  <a:pos x="168" y="121"/>
                </a:cxn>
                <a:cxn ang="0">
                  <a:pos x="0" y="76"/>
                </a:cxn>
                <a:cxn ang="0">
                  <a:pos x="123" y="0"/>
                </a:cxn>
                <a:cxn ang="0">
                  <a:pos x="292" y="44"/>
                </a:cxn>
              </a:cxnLst>
              <a:rect l="txL" t="txT" r="txR" b="txB"/>
              <a:pathLst>
                <a:path w="293" h="122">
                  <a:moveTo>
                    <a:pt x="292" y="44"/>
                  </a:moveTo>
                  <a:lnTo>
                    <a:pt x="168" y="121"/>
                  </a:lnTo>
                  <a:lnTo>
                    <a:pt x="0" y="76"/>
                  </a:lnTo>
                  <a:lnTo>
                    <a:pt x="123" y="0"/>
                  </a:lnTo>
                  <a:lnTo>
                    <a:pt x="292"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5378" name="Freeform 21"/>
            <p:cNvSpPr/>
            <p:nvPr/>
          </p:nvSpPr>
          <p:spPr>
            <a:xfrm>
              <a:off x="3329" y="1349"/>
              <a:ext cx="127" cy="228"/>
            </a:xfrm>
            <a:custGeom>
              <a:avLst/>
              <a:gdLst>
                <a:gd name="txL" fmla="*/ 0 w 127"/>
                <a:gd name="txT" fmla="*/ 0 h 228"/>
                <a:gd name="txR" fmla="*/ 127 w 127"/>
                <a:gd name="txB" fmla="*/ 228 h 228"/>
              </a:gdLst>
              <a:ahLst/>
              <a:cxnLst>
                <a:cxn ang="0">
                  <a:pos x="0" y="76"/>
                </a:cxn>
                <a:cxn ang="0">
                  <a:pos x="0" y="227"/>
                </a:cxn>
                <a:cxn ang="0">
                  <a:pos x="126" y="152"/>
                </a:cxn>
                <a:cxn ang="0">
                  <a:pos x="126" y="0"/>
                </a:cxn>
                <a:cxn ang="0">
                  <a:pos x="0" y="76"/>
                </a:cxn>
              </a:cxnLst>
              <a:rect l="txL" t="txT" r="txR" b="txB"/>
              <a:pathLst>
                <a:path w="127" h="228">
                  <a:moveTo>
                    <a:pt x="0" y="76"/>
                  </a:moveTo>
                  <a:lnTo>
                    <a:pt x="0" y="227"/>
                  </a:lnTo>
                  <a:lnTo>
                    <a:pt x="126" y="152"/>
                  </a:lnTo>
                  <a:lnTo>
                    <a:pt x="126"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5379" name="Freeform 22"/>
            <p:cNvSpPr/>
            <p:nvPr/>
          </p:nvSpPr>
          <p:spPr>
            <a:xfrm>
              <a:off x="3162" y="1380"/>
              <a:ext cx="168" cy="197"/>
            </a:xfrm>
            <a:custGeom>
              <a:avLst/>
              <a:gdLst>
                <a:gd name="txL" fmla="*/ 0 w 168"/>
                <a:gd name="txT" fmla="*/ 0 h 197"/>
                <a:gd name="txR" fmla="*/ 168 w 168"/>
                <a:gd name="txB" fmla="*/ 197 h 197"/>
              </a:gdLst>
              <a:ahLst/>
              <a:cxnLst>
                <a:cxn ang="0">
                  <a:pos x="167" y="44"/>
                </a:cxn>
                <a:cxn ang="0">
                  <a:pos x="167" y="196"/>
                </a:cxn>
                <a:cxn ang="0">
                  <a:pos x="0" y="151"/>
                </a:cxn>
                <a:cxn ang="0">
                  <a:pos x="0" y="0"/>
                </a:cxn>
                <a:cxn ang="0">
                  <a:pos x="167" y="44"/>
                </a:cxn>
              </a:cxnLst>
              <a:rect l="txL" t="txT" r="txR" b="txB"/>
              <a:pathLst>
                <a:path w="168" h="197">
                  <a:moveTo>
                    <a:pt x="167" y="44"/>
                  </a:moveTo>
                  <a:lnTo>
                    <a:pt x="167" y="196"/>
                  </a:lnTo>
                  <a:lnTo>
                    <a:pt x="0" y="151"/>
                  </a:lnTo>
                  <a:lnTo>
                    <a:pt x="0" y="0"/>
                  </a:lnTo>
                  <a:lnTo>
                    <a:pt x="167" y="44"/>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5380" name="Freeform 23"/>
            <p:cNvSpPr/>
            <p:nvPr/>
          </p:nvSpPr>
          <p:spPr>
            <a:xfrm>
              <a:off x="2996" y="1608"/>
              <a:ext cx="292" cy="122"/>
            </a:xfrm>
            <a:custGeom>
              <a:avLst/>
              <a:gdLst>
                <a:gd name="txL" fmla="*/ 0 w 292"/>
                <a:gd name="txT" fmla="*/ 0 h 122"/>
                <a:gd name="txR" fmla="*/ 292 w 292"/>
                <a:gd name="txB" fmla="*/ 122 h 122"/>
              </a:gdLst>
              <a:ahLst/>
              <a:cxnLst>
                <a:cxn ang="0">
                  <a:pos x="291" y="44"/>
                </a:cxn>
                <a:cxn ang="0">
                  <a:pos x="167" y="121"/>
                </a:cxn>
                <a:cxn ang="0">
                  <a:pos x="0" y="76"/>
                </a:cxn>
                <a:cxn ang="0">
                  <a:pos x="123" y="0"/>
                </a:cxn>
                <a:cxn ang="0">
                  <a:pos x="291" y="44"/>
                </a:cxn>
              </a:cxnLst>
              <a:rect l="txL" t="txT" r="txR" b="txB"/>
              <a:pathLst>
                <a:path w="292" h="122">
                  <a:moveTo>
                    <a:pt x="291" y="44"/>
                  </a:moveTo>
                  <a:lnTo>
                    <a:pt x="167" y="121"/>
                  </a:lnTo>
                  <a:lnTo>
                    <a:pt x="0" y="76"/>
                  </a:lnTo>
                  <a:lnTo>
                    <a:pt x="123" y="0"/>
                  </a:lnTo>
                  <a:lnTo>
                    <a:pt x="291"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5381" name="Freeform 24"/>
            <p:cNvSpPr/>
            <p:nvPr/>
          </p:nvSpPr>
          <p:spPr>
            <a:xfrm>
              <a:off x="3162" y="1653"/>
              <a:ext cx="127" cy="228"/>
            </a:xfrm>
            <a:custGeom>
              <a:avLst/>
              <a:gdLst>
                <a:gd name="txL" fmla="*/ 0 w 127"/>
                <a:gd name="txT" fmla="*/ 0 h 228"/>
                <a:gd name="txR" fmla="*/ 127 w 127"/>
                <a:gd name="txB" fmla="*/ 228 h 228"/>
              </a:gdLst>
              <a:ahLst/>
              <a:cxnLst>
                <a:cxn ang="0">
                  <a:pos x="0" y="76"/>
                </a:cxn>
                <a:cxn ang="0">
                  <a:pos x="0" y="227"/>
                </a:cxn>
                <a:cxn ang="0">
                  <a:pos x="126" y="152"/>
                </a:cxn>
                <a:cxn ang="0">
                  <a:pos x="126" y="0"/>
                </a:cxn>
                <a:cxn ang="0">
                  <a:pos x="0" y="76"/>
                </a:cxn>
              </a:cxnLst>
              <a:rect l="txL" t="txT" r="txR" b="txB"/>
              <a:pathLst>
                <a:path w="127" h="228">
                  <a:moveTo>
                    <a:pt x="0" y="76"/>
                  </a:moveTo>
                  <a:lnTo>
                    <a:pt x="0" y="227"/>
                  </a:lnTo>
                  <a:lnTo>
                    <a:pt x="126" y="152"/>
                  </a:lnTo>
                  <a:lnTo>
                    <a:pt x="126"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5382" name="Freeform 25"/>
            <p:cNvSpPr/>
            <p:nvPr/>
          </p:nvSpPr>
          <p:spPr>
            <a:xfrm>
              <a:off x="2995" y="1684"/>
              <a:ext cx="168" cy="197"/>
            </a:xfrm>
            <a:custGeom>
              <a:avLst/>
              <a:gdLst>
                <a:gd name="txL" fmla="*/ 0 w 168"/>
                <a:gd name="txT" fmla="*/ 0 h 197"/>
                <a:gd name="txR" fmla="*/ 168 w 168"/>
                <a:gd name="txB" fmla="*/ 197 h 197"/>
              </a:gdLst>
              <a:ahLst/>
              <a:cxnLst>
                <a:cxn ang="0">
                  <a:pos x="167" y="44"/>
                </a:cxn>
                <a:cxn ang="0">
                  <a:pos x="167" y="196"/>
                </a:cxn>
                <a:cxn ang="0">
                  <a:pos x="0" y="151"/>
                </a:cxn>
                <a:cxn ang="0">
                  <a:pos x="0" y="0"/>
                </a:cxn>
                <a:cxn ang="0">
                  <a:pos x="167" y="44"/>
                </a:cxn>
              </a:cxnLst>
              <a:rect l="txL" t="txT" r="txR" b="txB"/>
              <a:pathLst>
                <a:path w="168" h="197">
                  <a:moveTo>
                    <a:pt x="167" y="44"/>
                  </a:moveTo>
                  <a:lnTo>
                    <a:pt x="167" y="196"/>
                  </a:lnTo>
                  <a:lnTo>
                    <a:pt x="0" y="151"/>
                  </a:lnTo>
                  <a:lnTo>
                    <a:pt x="0" y="0"/>
                  </a:lnTo>
                  <a:lnTo>
                    <a:pt x="167" y="44"/>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5383" name="Freeform 26"/>
            <p:cNvSpPr/>
            <p:nvPr/>
          </p:nvSpPr>
          <p:spPr>
            <a:xfrm>
              <a:off x="2996" y="1400"/>
              <a:ext cx="292" cy="122"/>
            </a:xfrm>
            <a:custGeom>
              <a:avLst/>
              <a:gdLst>
                <a:gd name="txL" fmla="*/ 0 w 292"/>
                <a:gd name="txT" fmla="*/ 0 h 122"/>
                <a:gd name="txR" fmla="*/ 292 w 292"/>
                <a:gd name="txB" fmla="*/ 122 h 122"/>
              </a:gdLst>
              <a:ahLst/>
              <a:cxnLst>
                <a:cxn ang="0">
                  <a:pos x="291" y="46"/>
                </a:cxn>
                <a:cxn ang="0">
                  <a:pos x="167" y="121"/>
                </a:cxn>
                <a:cxn ang="0">
                  <a:pos x="0" y="76"/>
                </a:cxn>
                <a:cxn ang="0">
                  <a:pos x="123" y="0"/>
                </a:cxn>
                <a:cxn ang="0">
                  <a:pos x="291" y="46"/>
                </a:cxn>
              </a:cxnLst>
              <a:rect l="txL" t="txT" r="txR" b="txB"/>
              <a:pathLst>
                <a:path w="292" h="122">
                  <a:moveTo>
                    <a:pt x="291" y="46"/>
                  </a:moveTo>
                  <a:lnTo>
                    <a:pt x="167" y="121"/>
                  </a:lnTo>
                  <a:lnTo>
                    <a:pt x="0" y="76"/>
                  </a:lnTo>
                  <a:lnTo>
                    <a:pt x="123" y="0"/>
                  </a:lnTo>
                  <a:lnTo>
                    <a:pt x="291" y="46"/>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5384" name="Freeform 27"/>
            <p:cNvSpPr/>
            <p:nvPr/>
          </p:nvSpPr>
          <p:spPr>
            <a:xfrm>
              <a:off x="3162" y="1446"/>
              <a:ext cx="127" cy="229"/>
            </a:xfrm>
            <a:custGeom>
              <a:avLst/>
              <a:gdLst>
                <a:gd name="txL" fmla="*/ 0 w 127"/>
                <a:gd name="txT" fmla="*/ 0 h 229"/>
                <a:gd name="txR" fmla="*/ 127 w 127"/>
                <a:gd name="txB" fmla="*/ 229 h 229"/>
              </a:gdLst>
              <a:ahLst/>
              <a:cxnLst>
                <a:cxn ang="0">
                  <a:pos x="0" y="76"/>
                </a:cxn>
                <a:cxn ang="0">
                  <a:pos x="0" y="228"/>
                </a:cxn>
                <a:cxn ang="0">
                  <a:pos x="126" y="151"/>
                </a:cxn>
                <a:cxn ang="0">
                  <a:pos x="126" y="0"/>
                </a:cxn>
                <a:cxn ang="0">
                  <a:pos x="0" y="76"/>
                </a:cxn>
              </a:cxnLst>
              <a:rect l="txL" t="txT" r="txR" b="txB"/>
              <a:pathLst>
                <a:path w="127" h="229">
                  <a:moveTo>
                    <a:pt x="0" y="76"/>
                  </a:moveTo>
                  <a:lnTo>
                    <a:pt x="0" y="228"/>
                  </a:lnTo>
                  <a:lnTo>
                    <a:pt x="126" y="151"/>
                  </a:lnTo>
                  <a:lnTo>
                    <a:pt x="126"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5385" name="Freeform 28"/>
            <p:cNvSpPr/>
            <p:nvPr/>
          </p:nvSpPr>
          <p:spPr>
            <a:xfrm>
              <a:off x="2995" y="1476"/>
              <a:ext cx="168" cy="199"/>
            </a:xfrm>
            <a:custGeom>
              <a:avLst/>
              <a:gdLst>
                <a:gd name="txL" fmla="*/ 0 w 168"/>
                <a:gd name="txT" fmla="*/ 0 h 199"/>
                <a:gd name="txR" fmla="*/ 168 w 168"/>
                <a:gd name="txB" fmla="*/ 199 h 199"/>
              </a:gdLst>
              <a:ahLst/>
              <a:cxnLst>
                <a:cxn ang="0">
                  <a:pos x="167" y="46"/>
                </a:cxn>
                <a:cxn ang="0">
                  <a:pos x="167" y="198"/>
                </a:cxn>
                <a:cxn ang="0">
                  <a:pos x="0" y="151"/>
                </a:cxn>
                <a:cxn ang="0">
                  <a:pos x="0" y="0"/>
                </a:cxn>
                <a:cxn ang="0">
                  <a:pos x="167" y="46"/>
                </a:cxn>
              </a:cxnLst>
              <a:rect l="txL" t="txT" r="txR" b="txB"/>
              <a:pathLst>
                <a:path w="168" h="199">
                  <a:moveTo>
                    <a:pt x="167" y="46"/>
                  </a:moveTo>
                  <a:lnTo>
                    <a:pt x="167" y="198"/>
                  </a:lnTo>
                  <a:lnTo>
                    <a:pt x="0" y="151"/>
                  </a:lnTo>
                  <a:lnTo>
                    <a:pt x="0" y="0"/>
                  </a:lnTo>
                  <a:lnTo>
                    <a:pt x="167" y="46"/>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5386" name="Freeform 29"/>
            <p:cNvSpPr/>
            <p:nvPr/>
          </p:nvSpPr>
          <p:spPr>
            <a:xfrm>
              <a:off x="3371" y="1367"/>
              <a:ext cx="292" cy="122"/>
            </a:xfrm>
            <a:custGeom>
              <a:avLst/>
              <a:gdLst>
                <a:gd name="txL" fmla="*/ 0 w 292"/>
                <a:gd name="txT" fmla="*/ 0 h 122"/>
                <a:gd name="txR" fmla="*/ 292 w 292"/>
                <a:gd name="txB" fmla="*/ 122 h 122"/>
              </a:gdLst>
              <a:ahLst/>
              <a:cxnLst>
                <a:cxn ang="0">
                  <a:pos x="291" y="44"/>
                </a:cxn>
                <a:cxn ang="0">
                  <a:pos x="167" y="121"/>
                </a:cxn>
                <a:cxn ang="0">
                  <a:pos x="0" y="76"/>
                </a:cxn>
                <a:cxn ang="0">
                  <a:pos x="123" y="0"/>
                </a:cxn>
                <a:cxn ang="0">
                  <a:pos x="291" y="44"/>
                </a:cxn>
              </a:cxnLst>
              <a:rect l="txL" t="txT" r="txR" b="txB"/>
              <a:pathLst>
                <a:path w="292" h="122">
                  <a:moveTo>
                    <a:pt x="291" y="44"/>
                  </a:moveTo>
                  <a:lnTo>
                    <a:pt x="167" y="121"/>
                  </a:lnTo>
                  <a:lnTo>
                    <a:pt x="0" y="76"/>
                  </a:lnTo>
                  <a:lnTo>
                    <a:pt x="123" y="0"/>
                  </a:lnTo>
                  <a:lnTo>
                    <a:pt x="291"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5387" name="Freeform 30"/>
            <p:cNvSpPr/>
            <p:nvPr/>
          </p:nvSpPr>
          <p:spPr>
            <a:xfrm>
              <a:off x="3537" y="1413"/>
              <a:ext cx="126" cy="229"/>
            </a:xfrm>
            <a:custGeom>
              <a:avLst/>
              <a:gdLst>
                <a:gd name="txL" fmla="*/ 0 w 126"/>
                <a:gd name="txT" fmla="*/ 0 h 229"/>
                <a:gd name="txR" fmla="*/ 126 w 126"/>
                <a:gd name="txB" fmla="*/ 229 h 229"/>
              </a:gdLst>
              <a:ahLst/>
              <a:cxnLst>
                <a:cxn ang="0">
                  <a:pos x="0" y="75"/>
                </a:cxn>
                <a:cxn ang="0">
                  <a:pos x="0" y="228"/>
                </a:cxn>
                <a:cxn ang="0">
                  <a:pos x="125" y="151"/>
                </a:cxn>
                <a:cxn ang="0">
                  <a:pos x="125" y="0"/>
                </a:cxn>
                <a:cxn ang="0">
                  <a:pos x="0" y="75"/>
                </a:cxn>
              </a:cxnLst>
              <a:rect l="txL" t="txT" r="txR" b="txB"/>
              <a:pathLst>
                <a:path w="126" h="229">
                  <a:moveTo>
                    <a:pt x="0" y="75"/>
                  </a:moveTo>
                  <a:lnTo>
                    <a:pt x="0" y="228"/>
                  </a:lnTo>
                  <a:lnTo>
                    <a:pt x="125" y="151"/>
                  </a:lnTo>
                  <a:lnTo>
                    <a:pt x="125" y="0"/>
                  </a:lnTo>
                  <a:lnTo>
                    <a:pt x="0" y="75"/>
                  </a:lnTo>
                </a:path>
              </a:pathLst>
            </a:custGeom>
            <a:solidFill>
              <a:srgbClr val="CCFFCC"/>
            </a:solidFill>
            <a:ln w="9525">
              <a:noFill/>
            </a:ln>
          </p:spPr>
          <p:txBody>
            <a:bodyPr/>
            <a:p>
              <a:endParaRPr lang="zh-CN" altLang="en-US" dirty="0">
                <a:latin typeface="Arial" panose="020B0604020202020204" pitchFamily="34" charset="0"/>
              </a:endParaRPr>
            </a:p>
          </p:txBody>
        </p:sp>
        <p:sp>
          <p:nvSpPr>
            <p:cNvPr id="15388" name="Freeform 31"/>
            <p:cNvSpPr/>
            <p:nvPr/>
          </p:nvSpPr>
          <p:spPr>
            <a:xfrm>
              <a:off x="3369" y="1443"/>
              <a:ext cx="169" cy="199"/>
            </a:xfrm>
            <a:custGeom>
              <a:avLst/>
              <a:gdLst>
                <a:gd name="txL" fmla="*/ 0 w 169"/>
                <a:gd name="txT" fmla="*/ 0 h 199"/>
                <a:gd name="txR" fmla="*/ 169 w 169"/>
                <a:gd name="txB" fmla="*/ 199 h 199"/>
              </a:gdLst>
              <a:ahLst/>
              <a:cxnLst>
                <a:cxn ang="0">
                  <a:pos x="168" y="44"/>
                </a:cxn>
                <a:cxn ang="0">
                  <a:pos x="168" y="198"/>
                </a:cxn>
                <a:cxn ang="0">
                  <a:pos x="0" y="151"/>
                </a:cxn>
                <a:cxn ang="0">
                  <a:pos x="0" y="0"/>
                </a:cxn>
                <a:cxn ang="0">
                  <a:pos x="168" y="44"/>
                </a:cxn>
              </a:cxnLst>
              <a:rect l="txL" t="txT" r="txR" b="txB"/>
              <a:pathLst>
                <a:path w="169" h="199">
                  <a:moveTo>
                    <a:pt x="168" y="44"/>
                  </a:moveTo>
                  <a:lnTo>
                    <a:pt x="168" y="198"/>
                  </a:lnTo>
                  <a:lnTo>
                    <a:pt x="0" y="151"/>
                  </a:lnTo>
                  <a:lnTo>
                    <a:pt x="0" y="0"/>
                  </a:lnTo>
                  <a:lnTo>
                    <a:pt x="168" y="44"/>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5389" name="Freeform 32"/>
            <p:cNvSpPr/>
            <p:nvPr/>
          </p:nvSpPr>
          <p:spPr>
            <a:xfrm>
              <a:off x="3784" y="1742"/>
              <a:ext cx="292" cy="122"/>
            </a:xfrm>
            <a:custGeom>
              <a:avLst/>
              <a:gdLst>
                <a:gd name="txL" fmla="*/ 0 w 292"/>
                <a:gd name="txT" fmla="*/ 0 h 122"/>
                <a:gd name="txR" fmla="*/ 292 w 292"/>
                <a:gd name="txB" fmla="*/ 122 h 122"/>
              </a:gdLst>
              <a:ahLst/>
              <a:cxnLst>
                <a:cxn ang="0">
                  <a:pos x="291" y="44"/>
                </a:cxn>
                <a:cxn ang="0">
                  <a:pos x="167" y="121"/>
                </a:cxn>
                <a:cxn ang="0">
                  <a:pos x="0" y="76"/>
                </a:cxn>
                <a:cxn ang="0">
                  <a:pos x="123" y="0"/>
                </a:cxn>
                <a:cxn ang="0">
                  <a:pos x="291" y="44"/>
                </a:cxn>
              </a:cxnLst>
              <a:rect l="txL" t="txT" r="txR" b="txB"/>
              <a:pathLst>
                <a:path w="292" h="122">
                  <a:moveTo>
                    <a:pt x="291" y="44"/>
                  </a:moveTo>
                  <a:lnTo>
                    <a:pt x="167" y="121"/>
                  </a:lnTo>
                  <a:lnTo>
                    <a:pt x="0" y="76"/>
                  </a:lnTo>
                  <a:lnTo>
                    <a:pt x="123" y="0"/>
                  </a:lnTo>
                  <a:lnTo>
                    <a:pt x="291"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5390" name="Freeform 33"/>
            <p:cNvSpPr/>
            <p:nvPr/>
          </p:nvSpPr>
          <p:spPr>
            <a:xfrm>
              <a:off x="3950" y="1784"/>
              <a:ext cx="126" cy="229"/>
            </a:xfrm>
            <a:custGeom>
              <a:avLst/>
              <a:gdLst>
                <a:gd name="txL" fmla="*/ 0 w 126"/>
                <a:gd name="txT" fmla="*/ 0 h 229"/>
                <a:gd name="txR" fmla="*/ 126 w 126"/>
                <a:gd name="txB" fmla="*/ 229 h 229"/>
              </a:gdLst>
              <a:ahLst/>
              <a:cxnLst>
                <a:cxn ang="0">
                  <a:pos x="0" y="76"/>
                </a:cxn>
                <a:cxn ang="0">
                  <a:pos x="0" y="228"/>
                </a:cxn>
                <a:cxn ang="0">
                  <a:pos x="125" y="151"/>
                </a:cxn>
                <a:cxn ang="0">
                  <a:pos x="125" y="0"/>
                </a:cxn>
                <a:cxn ang="0">
                  <a:pos x="0" y="76"/>
                </a:cxn>
              </a:cxnLst>
              <a:rect l="txL" t="txT" r="txR" b="txB"/>
              <a:pathLst>
                <a:path w="126" h="229">
                  <a:moveTo>
                    <a:pt x="0" y="76"/>
                  </a:moveTo>
                  <a:lnTo>
                    <a:pt x="0" y="228"/>
                  </a:lnTo>
                  <a:lnTo>
                    <a:pt x="125" y="151"/>
                  </a:lnTo>
                  <a:lnTo>
                    <a:pt x="125"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5391" name="Freeform 34"/>
            <p:cNvSpPr/>
            <p:nvPr/>
          </p:nvSpPr>
          <p:spPr>
            <a:xfrm>
              <a:off x="3782" y="1815"/>
              <a:ext cx="169" cy="198"/>
            </a:xfrm>
            <a:custGeom>
              <a:avLst/>
              <a:gdLst>
                <a:gd name="txL" fmla="*/ 0 w 169"/>
                <a:gd name="txT" fmla="*/ 0 h 198"/>
                <a:gd name="txR" fmla="*/ 169 w 169"/>
                <a:gd name="txB" fmla="*/ 198 h 198"/>
              </a:gdLst>
              <a:ahLst/>
              <a:cxnLst>
                <a:cxn ang="0">
                  <a:pos x="168" y="45"/>
                </a:cxn>
                <a:cxn ang="0">
                  <a:pos x="168" y="197"/>
                </a:cxn>
                <a:cxn ang="0">
                  <a:pos x="0" y="151"/>
                </a:cxn>
                <a:cxn ang="0">
                  <a:pos x="0" y="0"/>
                </a:cxn>
                <a:cxn ang="0">
                  <a:pos x="168" y="45"/>
                </a:cxn>
              </a:cxnLst>
              <a:rect l="txL" t="txT" r="txR" b="txB"/>
              <a:pathLst>
                <a:path w="169" h="198">
                  <a:moveTo>
                    <a:pt x="168" y="45"/>
                  </a:moveTo>
                  <a:lnTo>
                    <a:pt x="168" y="197"/>
                  </a:lnTo>
                  <a:lnTo>
                    <a:pt x="0" y="151"/>
                  </a:lnTo>
                  <a:lnTo>
                    <a:pt x="0" y="0"/>
                  </a:lnTo>
                  <a:lnTo>
                    <a:pt x="168" y="45"/>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5392" name="Freeform 35"/>
            <p:cNvSpPr/>
            <p:nvPr/>
          </p:nvSpPr>
          <p:spPr>
            <a:xfrm>
              <a:off x="3784" y="1545"/>
              <a:ext cx="292" cy="122"/>
            </a:xfrm>
            <a:custGeom>
              <a:avLst/>
              <a:gdLst>
                <a:gd name="txL" fmla="*/ 0 w 292"/>
                <a:gd name="txT" fmla="*/ 0 h 122"/>
                <a:gd name="txR" fmla="*/ 292 w 292"/>
                <a:gd name="txB" fmla="*/ 122 h 122"/>
              </a:gdLst>
              <a:ahLst/>
              <a:cxnLst>
                <a:cxn ang="0">
                  <a:pos x="291" y="44"/>
                </a:cxn>
                <a:cxn ang="0">
                  <a:pos x="167" y="121"/>
                </a:cxn>
                <a:cxn ang="0">
                  <a:pos x="0" y="76"/>
                </a:cxn>
                <a:cxn ang="0">
                  <a:pos x="123" y="0"/>
                </a:cxn>
                <a:cxn ang="0">
                  <a:pos x="291" y="44"/>
                </a:cxn>
              </a:cxnLst>
              <a:rect l="txL" t="txT" r="txR" b="txB"/>
              <a:pathLst>
                <a:path w="292" h="122">
                  <a:moveTo>
                    <a:pt x="291" y="44"/>
                  </a:moveTo>
                  <a:lnTo>
                    <a:pt x="167" y="121"/>
                  </a:lnTo>
                  <a:lnTo>
                    <a:pt x="0" y="76"/>
                  </a:lnTo>
                  <a:lnTo>
                    <a:pt x="123" y="0"/>
                  </a:lnTo>
                  <a:lnTo>
                    <a:pt x="291"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5393" name="Freeform 36"/>
            <p:cNvSpPr/>
            <p:nvPr/>
          </p:nvSpPr>
          <p:spPr>
            <a:xfrm>
              <a:off x="3950" y="1590"/>
              <a:ext cx="126" cy="228"/>
            </a:xfrm>
            <a:custGeom>
              <a:avLst/>
              <a:gdLst>
                <a:gd name="txL" fmla="*/ 0 w 126"/>
                <a:gd name="txT" fmla="*/ 0 h 228"/>
                <a:gd name="txR" fmla="*/ 126 w 126"/>
                <a:gd name="txB" fmla="*/ 228 h 228"/>
              </a:gdLst>
              <a:ahLst/>
              <a:cxnLst>
                <a:cxn ang="0">
                  <a:pos x="0" y="76"/>
                </a:cxn>
                <a:cxn ang="0">
                  <a:pos x="0" y="227"/>
                </a:cxn>
                <a:cxn ang="0">
                  <a:pos x="125" y="152"/>
                </a:cxn>
                <a:cxn ang="0">
                  <a:pos x="125" y="0"/>
                </a:cxn>
                <a:cxn ang="0">
                  <a:pos x="0" y="76"/>
                </a:cxn>
              </a:cxnLst>
              <a:rect l="txL" t="txT" r="txR" b="txB"/>
              <a:pathLst>
                <a:path w="126" h="228">
                  <a:moveTo>
                    <a:pt x="0" y="76"/>
                  </a:moveTo>
                  <a:lnTo>
                    <a:pt x="0" y="227"/>
                  </a:lnTo>
                  <a:lnTo>
                    <a:pt x="125" y="152"/>
                  </a:lnTo>
                  <a:lnTo>
                    <a:pt x="125"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5394" name="Freeform 37"/>
            <p:cNvSpPr/>
            <p:nvPr/>
          </p:nvSpPr>
          <p:spPr>
            <a:xfrm>
              <a:off x="3782" y="1621"/>
              <a:ext cx="169" cy="197"/>
            </a:xfrm>
            <a:custGeom>
              <a:avLst/>
              <a:gdLst>
                <a:gd name="txL" fmla="*/ 0 w 169"/>
                <a:gd name="txT" fmla="*/ 0 h 197"/>
                <a:gd name="txR" fmla="*/ 169 w 169"/>
                <a:gd name="txB" fmla="*/ 197 h 197"/>
              </a:gdLst>
              <a:ahLst/>
              <a:cxnLst>
                <a:cxn ang="0">
                  <a:pos x="168" y="44"/>
                </a:cxn>
                <a:cxn ang="0">
                  <a:pos x="168" y="196"/>
                </a:cxn>
                <a:cxn ang="0">
                  <a:pos x="0" y="151"/>
                </a:cxn>
                <a:cxn ang="0">
                  <a:pos x="0" y="0"/>
                </a:cxn>
                <a:cxn ang="0">
                  <a:pos x="168" y="44"/>
                </a:cxn>
              </a:cxnLst>
              <a:rect l="txL" t="txT" r="txR" b="txB"/>
              <a:pathLst>
                <a:path w="169" h="197">
                  <a:moveTo>
                    <a:pt x="168" y="44"/>
                  </a:moveTo>
                  <a:lnTo>
                    <a:pt x="168" y="196"/>
                  </a:lnTo>
                  <a:lnTo>
                    <a:pt x="0" y="151"/>
                  </a:lnTo>
                  <a:lnTo>
                    <a:pt x="0" y="0"/>
                  </a:lnTo>
                  <a:lnTo>
                    <a:pt x="168" y="44"/>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5395" name="Freeform 38"/>
            <p:cNvSpPr/>
            <p:nvPr/>
          </p:nvSpPr>
          <p:spPr>
            <a:xfrm>
              <a:off x="3196" y="1666"/>
              <a:ext cx="292" cy="122"/>
            </a:xfrm>
            <a:custGeom>
              <a:avLst/>
              <a:gdLst>
                <a:gd name="txL" fmla="*/ 0 w 292"/>
                <a:gd name="txT" fmla="*/ 0 h 122"/>
                <a:gd name="txR" fmla="*/ 292 w 292"/>
                <a:gd name="txB" fmla="*/ 122 h 122"/>
              </a:gdLst>
              <a:ahLst/>
              <a:cxnLst>
                <a:cxn ang="0">
                  <a:pos x="291" y="44"/>
                </a:cxn>
                <a:cxn ang="0">
                  <a:pos x="167" y="121"/>
                </a:cxn>
                <a:cxn ang="0">
                  <a:pos x="0" y="76"/>
                </a:cxn>
                <a:cxn ang="0">
                  <a:pos x="123" y="0"/>
                </a:cxn>
                <a:cxn ang="0">
                  <a:pos x="291" y="44"/>
                </a:cxn>
              </a:cxnLst>
              <a:rect l="txL" t="txT" r="txR" b="txB"/>
              <a:pathLst>
                <a:path w="292" h="122">
                  <a:moveTo>
                    <a:pt x="291" y="44"/>
                  </a:moveTo>
                  <a:lnTo>
                    <a:pt x="167" y="121"/>
                  </a:lnTo>
                  <a:lnTo>
                    <a:pt x="0" y="76"/>
                  </a:lnTo>
                  <a:lnTo>
                    <a:pt x="123" y="0"/>
                  </a:lnTo>
                  <a:lnTo>
                    <a:pt x="291"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5396" name="Freeform 39"/>
            <p:cNvSpPr/>
            <p:nvPr/>
          </p:nvSpPr>
          <p:spPr>
            <a:xfrm>
              <a:off x="3362" y="1711"/>
              <a:ext cx="127" cy="230"/>
            </a:xfrm>
            <a:custGeom>
              <a:avLst/>
              <a:gdLst>
                <a:gd name="txL" fmla="*/ 0 w 127"/>
                <a:gd name="txT" fmla="*/ 0 h 230"/>
                <a:gd name="txR" fmla="*/ 127 w 127"/>
                <a:gd name="txB" fmla="*/ 230 h 230"/>
              </a:gdLst>
              <a:ahLst/>
              <a:cxnLst>
                <a:cxn ang="0">
                  <a:pos x="0" y="76"/>
                </a:cxn>
                <a:cxn ang="0">
                  <a:pos x="0" y="229"/>
                </a:cxn>
                <a:cxn ang="0">
                  <a:pos x="126" y="152"/>
                </a:cxn>
                <a:cxn ang="0">
                  <a:pos x="126" y="0"/>
                </a:cxn>
                <a:cxn ang="0">
                  <a:pos x="0" y="76"/>
                </a:cxn>
              </a:cxnLst>
              <a:rect l="txL" t="txT" r="txR" b="txB"/>
              <a:pathLst>
                <a:path w="127" h="230">
                  <a:moveTo>
                    <a:pt x="0" y="76"/>
                  </a:moveTo>
                  <a:lnTo>
                    <a:pt x="0" y="229"/>
                  </a:lnTo>
                  <a:lnTo>
                    <a:pt x="126" y="152"/>
                  </a:lnTo>
                  <a:lnTo>
                    <a:pt x="126"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5397" name="Freeform 40"/>
            <p:cNvSpPr/>
            <p:nvPr/>
          </p:nvSpPr>
          <p:spPr>
            <a:xfrm>
              <a:off x="3195" y="1742"/>
              <a:ext cx="168" cy="199"/>
            </a:xfrm>
            <a:custGeom>
              <a:avLst/>
              <a:gdLst>
                <a:gd name="txL" fmla="*/ 0 w 168"/>
                <a:gd name="txT" fmla="*/ 0 h 199"/>
                <a:gd name="txR" fmla="*/ 168 w 168"/>
                <a:gd name="txB" fmla="*/ 199 h 199"/>
              </a:gdLst>
              <a:ahLst/>
              <a:cxnLst>
                <a:cxn ang="0">
                  <a:pos x="167" y="44"/>
                </a:cxn>
                <a:cxn ang="0">
                  <a:pos x="167" y="198"/>
                </a:cxn>
                <a:cxn ang="0">
                  <a:pos x="0" y="151"/>
                </a:cxn>
                <a:cxn ang="0">
                  <a:pos x="0" y="0"/>
                </a:cxn>
                <a:cxn ang="0">
                  <a:pos x="167" y="44"/>
                </a:cxn>
              </a:cxnLst>
              <a:rect l="txL" t="txT" r="txR" b="txB"/>
              <a:pathLst>
                <a:path w="168" h="199">
                  <a:moveTo>
                    <a:pt x="167" y="44"/>
                  </a:moveTo>
                  <a:lnTo>
                    <a:pt x="167" y="198"/>
                  </a:lnTo>
                  <a:lnTo>
                    <a:pt x="0" y="151"/>
                  </a:lnTo>
                  <a:lnTo>
                    <a:pt x="0" y="0"/>
                  </a:lnTo>
                  <a:lnTo>
                    <a:pt x="167" y="44"/>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5398" name="Freeform 41"/>
            <p:cNvSpPr/>
            <p:nvPr/>
          </p:nvSpPr>
          <p:spPr>
            <a:xfrm>
              <a:off x="3204" y="1463"/>
              <a:ext cx="292" cy="124"/>
            </a:xfrm>
            <a:custGeom>
              <a:avLst/>
              <a:gdLst>
                <a:gd name="txL" fmla="*/ 0 w 292"/>
                <a:gd name="txT" fmla="*/ 0 h 124"/>
                <a:gd name="txR" fmla="*/ 292 w 292"/>
                <a:gd name="txB" fmla="*/ 124 h 124"/>
              </a:gdLst>
              <a:ahLst/>
              <a:cxnLst>
                <a:cxn ang="0">
                  <a:pos x="291" y="46"/>
                </a:cxn>
                <a:cxn ang="0">
                  <a:pos x="167" y="123"/>
                </a:cxn>
                <a:cxn ang="0">
                  <a:pos x="0" y="76"/>
                </a:cxn>
                <a:cxn ang="0">
                  <a:pos x="123" y="0"/>
                </a:cxn>
                <a:cxn ang="0">
                  <a:pos x="291" y="46"/>
                </a:cxn>
              </a:cxnLst>
              <a:rect l="txL" t="txT" r="txR" b="txB"/>
              <a:pathLst>
                <a:path w="292" h="124">
                  <a:moveTo>
                    <a:pt x="291" y="46"/>
                  </a:moveTo>
                  <a:lnTo>
                    <a:pt x="167" y="123"/>
                  </a:lnTo>
                  <a:lnTo>
                    <a:pt x="0" y="76"/>
                  </a:lnTo>
                  <a:lnTo>
                    <a:pt x="123" y="0"/>
                  </a:lnTo>
                  <a:lnTo>
                    <a:pt x="291" y="46"/>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5399" name="Freeform 42"/>
            <p:cNvSpPr/>
            <p:nvPr/>
          </p:nvSpPr>
          <p:spPr>
            <a:xfrm>
              <a:off x="3370" y="1509"/>
              <a:ext cx="126" cy="229"/>
            </a:xfrm>
            <a:custGeom>
              <a:avLst/>
              <a:gdLst>
                <a:gd name="txL" fmla="*/ 0 w 126"/>
                <a:gd name="txT" fmla="*/ 0 h 229"/>
                <a:gd name="txR" fmla="*/ 126 w 126"/>
                <a:gd name="txB" fmla="*/ 229 h 229"/>
              </a:gdLst>
              <a:ahLst/>
              <a:cxnLst>
                <a:cxn ang="0">
                  <a:pos x="0" y="76"/>
                </a:cxn>
                <a:cxn ang="0">
                  <a:pos x="0" y="228"/>
                </a:cxn>
                <a:cxn ang="0">
                  <a:pos x="125" y="151"/>
                </a:cxn>
                <a:cxn ang="0">
                  <a:pos x="125" y="0"/>
                </a:cxn>
                <a:cxn ang="0">
                  <a:pos x="0" y="76"/>
                </a:cxn>
              </a:cxnLst>
              <a:rect l="txL" t="txT" r="txR" b="txB"/>
              <a:pathLst>
                <a:path w="126" h="229">
                  <a:moveTo>
                    <a:pt x="0" y="76"/>
                  </a:moveTo>
                  <a:lnTo>
                    <a:pt x="0" y="228"/>
                  </a:lnTo>
                  <a:lnTo>
                    <a:pt x="125" y="151"/>
                  </a:lnTo>
                  <a:lnTo>
                    <a:pt x="125"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5400" name="Freeform 43"/>
            <p:cNvSpPr/>
            <p:nvPr/>
          </p:nvSpPr>
          <p:spPr>
            <a:xfrm>
              <a:off x="3202" y="1540"/>
              <a:ext cx="169" cy="198"/>
            </a:xfrm>
            <a:custGeom>
              <a:avLst/>
              <a:gdLst>
                <a:gd name="txL" fmla="*/ 0 w 169"/>
                <a:gd name="txT" fmla="*/ 0 h 198"/>
                <a:gd name="txR" fmla="*/ 169 w 169"/>
                <a:gd name="txB" fmla="*/ 198 h 198"/>
              </a:gdLst>
              <a:ahLst/>
              <a:cxnLst>
                <a:cxn ang="0">
                  <a:pos x="168" y="45"/>
                </a:cxn>
                <a:cxn ang="0">
                  <a:pos x="168" y="197"/>
                </a:cxn>
                <a:cxn ang="0">
                  <a:pos x="0" y="152"/>
                </a:cxn>
                <a:cxn ang="0">
                  <a:pos x="0" y="0"/>
                </a:cxn>
                <a:cxn ang="0">
                  <a:pos x="168" y="45"/>
                </a:cxn>
              </a:cxnLst>
              <a:rect l="txL" t="txT" r="txR" b="txB"/>
              <a:pathLst>
                <a:path w="169" h="198">
                  <a:moveTo>
                    <a:pt x="168" y="45"/>
                  </a:moveTo>
                  <a:lnTo>
                    <a:pt x="168" y="197"/>
                  </a:lnTo>
                  <a:lnTo>
                    <a:pt x="0" y="152"/>
                  </a:lnTo>
                  <a:lnTo>
                    <a:pt x="0" y="0"/>
                  </a:lnTo>
                  <a:lnTo>
                    <a:pt x="168" y="45"/>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5401" name="Freeform 44"/>
            <p:cNvSpPr/>
            <p:nvPr/>
          </p:nvSpPr>
          <p:spPr>
            <a:xfrm>
              <a:off x="3494" y="1400"/>
              <a:ext cx="169" cy="89"/>
            </a:xfrm>
            <a:custGeom>
              <a:avLst/>
              <a:gdLst>
                <a:gd name="txL" fmla="*/ 0 w 169"/>
                <a:gd name="txT" fmla="*/ 0 h 89"/>
                <a:gd name="txR" fmla="*/ 169 w 169"/>
                <a:gd name="txB" fmla="*/ 89 h 89"/>
              </a:gdLst>
              <a:ahLst/>
              <a:cxnLst>
                <a:cxn ang="0">
                  <a:pos x="127" y="0"/>
                </a:cxn>
                <a:cxn ang="0">
                  <a:pos x="168" y="13"/>
                </a:cxn>
                <a:cxn ang="0">
                  <a:pos x="43" y="88"/>
                </a:cxn>
                <a:cxn ang="0">
                  <a:pos x="0" y="76"/>
                </a:cxn>
                <a:cxn ang="0">
                  <a:pos x="127" y="0"/>
                </a:cxn>
              </a:cxnLst>
              <a:rect l="txL" t="txT" r="txR" b="txB"/>
              <a:pathLst>
                <a:path w="169" h="89">
                  <a:moveTo>
                    <a:pt x="127" y="0"/>
                  </a:moveTo>
                  <a:lnTo>
                    <a:pt x="168" y="13"/>
                  </a:lnTo>
                  <a:lnTo>
                    <a:pt x="43" y="88"/>
                  </a:lnTo>
                  <a:lnTo>
                    <a:pt x="0" y="76"/>
                  </a:lnTo>
                  <a:lnTo>
                    <a:pt x="127" y="0"/>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5402" name="Freeform 45"/>
            <p:cNvSpPr/>
            <p:nvPr/>
          </p:nvSpPr>
          <p:spPr>
            <a:xfrm>
              <a:off x="3412" y="1509"/>
              <a:ext cx="84" cy="204"/>
            </a:xfrm>
            <a:custGeom>
              <a:avLst/>
              <a:gdLst>
                <a:gd name="txL" fmla="*/ 0 w 84"/>
                <a:gd name="txT" fmla="*/ 0 h 204"/>
                <a:gd name="txR" fmla="*/ 84 w 84"/>
                <a:gd name="txB" fmla="*/ 204 h 204"/>
              </a:gdLst>
              <a:ahLst/>
              <a:cxnLst>
                <a:cxn ang="0">
                  <a:pos x="0" y="51"/>
                </a:cxn>
                <a:cxn ang="0">
                  <a:pos x="0" y="203"/>
                </a:cxn>
                <a:cxn ang="0">
                  <a:pos x="83" y="151"/>
                </a:cxn>
                <a:cxn ang="0">
                  <a:pos x="83" y="0"/>
                </a:cxn>
                <a:cxn ang="0">
                  <a:pos x="0" y="51"/>
                </a:cxn>
              </a:cxnLst>
              <a:rect l="txL" t="txT" r="txR" b="txB"/>
              <a:pathLst>
                <a:path w="84" h="204">
                  <a:moveTo>
                    <a:pt x="0" y="51"/>
                  </a:moveTo>
                  <a:lnTo>
                    <a:pt x="0" y="203"/>
                  </a:lnTo>
                  <a:lnTo>
                    <a:pt x="83" y="151"/>
                  </a:lnTo>
                  <a:lnTo>
                    <a:pt x="83" y="0"/>
                  </a:lnTo>
                  <a:lnTo>
                    <a:pt x="0" y="51"/>
                  </a:lnTo>
                </a:path>
              </a:pathLst>
            </a:custGeom>
            <a:solidFill>
              <a:srgbClr val="CCFFCC"/>
            </a:solidFill>
            <a:ln w="9525">
              <a:noFill/>
            </a:ln>
          </p:spPr>
          <p:txBody>
            <a:bodyPr/>
            <a:p>
              <a:endParaRPr lang="zh-CN" altLang="en-US" dirty="0">
                <a:latin typeface="Arial" panose="020B0604020202020204" pitchFamily="34" charset="0"/>
              </a:endParaRPr>
            </a:p>
          </p:txBody>
        </p:sp>
        <p:sp>
          <p:nvSpPr>
            <p:cNvPr id="15403" name="Freeform 46"/>
            <p:cNvSpPr/>
            <p:nvPr/>
          </p:nvSpPr>
          <p:spPr>
            <a:xfrm>
              <a:off x="3411" y="1497"/>
              <a:ext cx="85" cy="65"/>
            </a:xfrm>
            <a:custGeom>
              <a:avLst/>
              <a:gdLst>
                <a:gd name="txL" fmla="*/ 0 w 85"/>
                <a:gd name="txT" fmla="*/ 0 h 65"/>
                <a:gd name="txR" fmla="*/ 85 w 85"/>
                <a:gd name="txB" fmla="*/ 65 h 65"/>
              </a:gdLst>
              <a:ahLst/>
              <a:cxnLst>
                <a:cxn ang="0">
                  <a:pos x="0" y="26"/>
                </a:cxn>
                <a:cxn ang="0">
                  <a:pos x="0" y="64"/>
                </a:cxn>
                <a:cxn ang="0">
                  <a:pos x="84" y="12"/>
                </a:cxn>
                <a:cxn ang="0">
                  <a:pos x="45" y="0"/>
                </a:cxn>
                <a:cxn ang="0">
                  <a:pos x="0" y="26"/>
                </a:cxn>
              </a:cxnLst>
              <a:rect l="txL" t="txT" r="txR" b="txB"/>
              <a:pathLst>
                <a:path w="85" h="65">
                  <a:moveTo>
                    <a:pt x="0" y="26"/>
                  </a:moveTo>
                  <a:lnTo>
                    <a:pt x="0" y="64"/>
                  </a:lnTo>
                  <a:lnTo>
                    <a:pt x="84" y="12"/>
                  </a:lnTo>
                  <a:lnTo>
                    <a:pt x="45" y="0"/>
                  </a:lnTo>
                  <a:lnTo>
                    <a:pt x="0" y="2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5404" name="Freeform 47"/>
            <p:cNvSpPr/>
            <p:nvPr/>
          </p:nvSpPr>
          <p:spPr>
            <a:xfrm>
              <a:off x="3412" y="1696"/>
              <a:ext cx="77" cy="62"/>
            </a:xfrm>
            <a:custGeom>
              <a:avLst/>
              <a:gdLst>
                <a:gd name="txL" fmla="*/ 0 w 77"/>
                <a:gd name="txT" fmla="*/ 0 h 62"/>
                <a:gd name="txR" fmla="*/ 77 w 77"/>
                <a:gd name="txB" fmla="*/ 62 h 62"/>
              </a:gdLst>
              <a:ahLst/>
              <a:cxnLst>
                <a:cxn ang="0">
                  <a:pos x="0" y="15"/>
                </a:cxn>
                <a:cxn ang="0">
                  <a:pos x="0" y="61"/>
                </a:cxn>
                <a:cxn ang="0">
                  <a:pos x="76" y="14"/>
                </a:cxn>
                <a:cxn ang="0">
                  <a:pos x="24" y="0"/>
                </a:cxn>
                <a:cxn ang="0">
                  <a:pos x="0" y="15"/>
                </a:cxn>
              </a:cxnLst>
              <a:rect l="txL" t="txT" r="txR" b="txB"/>
              <a:pathLst>
                <a:path w="77" h="62">
                  <a:moveTo>
                    <a:pt x="0" y="15"/>
                  </a:moveTo>
                  <a:lnTo>
                    <a:pt x="0" y="61"/>
                  </a:lnTo>
                  <a:lnTo>
                    <a:pt x="76" y="14"/>
                  </a:lnTo>
                  <a:lnTo>
                    <a:pt x="24" y="0"/>
                  </a:lnTo>
                  <a:lnTo>
                    <a:pt x="0" y="15"/>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5405" name="Freeform 48"/>
            <p:cNvSpPr/>
            <p:nvPr/>
          </p:nvSpPr>
          <p:spPr>
            <a:xfrm>
              <a:off x="3559" y="1622"/>
              <a:ext cx="222" cy="88"/>
            </a:xfrm>
            <a:custGeom>
              <a:avLst/>
              <a:gdLst>
                <a:gd name="txL" fmla="*/ 0 w 222"/>
                <a:gd name="txT" fmla="*/ 0 h 88"/>
                <a:gd name="txR" fmla="*/ 222 w 222"/>
                <a:gd name="txB" fmla="*/ 88 h 88"/>
              </a:gdLst>
              <a:ahLst/>
              <a:cxnLst>
                <a:cxn ang="0">
                  <a:pos x="47" y="0"/>
                </a:cxn>
                <a:cxn ang="0">
                  <a:pos x="173" y="34"/>
                </a:cxn>
                <a:cxn ang="0">
                  <a:pos x="198" y="18"/>
                </a:cxn>
                <a:cxn ang="0">
                  <a:pos x="221" y="71"/>
                </a:cxn>
                <a:cxn ang="0">
                  <a:pos x="85" y="87"/>
                </a:cxn>
                <a:cxn ang="0">
                  <a:pos x="119" y="68"/>
                </a:cxn>
                <a:cxn ang="0">
                  <a:pos x="0" y="36"/>
                </a:cxn>
                <a:cxn ang="0">
                  <a:pos x="47" y="0"/>
                </a:cxn>
              </a:cxnLst>
              <a:rect l="txL" t="txT" r="txR" b="txB"/>
              <a:pathLst>
                <a:path w="222" h="88">
                  <a:moveTo>
                    <a:pt x="47" y="0"/>
                  </a:moveTo>
                  <a:lnTo>
                    <a:pt x="173" y="34"/>
                  </a:lnTo>
                  <a:lnTo>
                    <a:pt x="198" y="18"/>
                  </a:lnTo>
                  <a:lnTo>
                    <a:pt x="221" y="71"/>
                  </a:lnTo>
                  <a:lnTo>
                    <a:pt x="85" y="87"/>
                  </a:lnTo>
                  <a:lnTo>
                    <a:pt x="119" y="68"/>
                  </a:lnTo>
                  <a:lnTo>
                    <a:pt x="0" y="36"/>
                  </a:lnTo>
                  <a:lnTo>
                    <a:pt x="47" y="0"/>
                  </a:lnTo>
                </a:path>
              </a:pathLst>
            </a:custGeom>
            <a:solidFill>
              <a:srgbClr val="000000"/>
            </a:solidFill>
            <a:ln w="9525">
              <a:noFill/>
            </a:ln>
          </p:spPr>
          <p:txBody>
            <a:bodyPr/>
            <a:p>
              <a:endParaRPr lang="zh-CN" altLang="en-US" dirty="0">
                <a:latin typeface="Arial" panose="020B0604020202020204" pitchFamily="34" charset="0"/>
              </a:endParaRPr>
            </a:p>
          </p:txBody>
        </p:sp>
        <p:sp>
          <p:nvSpPr>
            <p:cNvPr id="15406" name="Freeform 49"/>
            <p:cNvSpPr/>
            <p:nvPr/>
          </p:nvSpPr>
          <p:spPr>
            <a:xfrm>
              <a:off x="3453" y="1596"/>
              <a:ext cx="164" cy="64"/>
            </a:xfrm>
            <a:custGeom>
              <a:avLst/>
              <a:gdLst>
                <a:gd name="txL" fmla="*/ 0 w 164"/>
                <a:gd name="txT" fmla="*/ 0 h 64"/>
                <a:gd name="txR" fmla="*/ 164 w 164"/>
                <a:gd name="txB" fmla="*/ 64 h 64"/>
              </a:gdLst>
              <a:ahLst/>
              <a:cxnLst>
                <a:cxn ang="0">
                  <a:pos x="106" y="63"/>
                </a:cxn>
                <a:cxn ang="0">
                  <a:pos x="0" y="35"/>
                </a:cxn>
                <a:cxn ang="0">
                  <a:pos x="59" y="0"/>
                </a:cxn>
                <a:cxn ang="0">
                  <a:pos x="163" y="28"/>
                </a:cxn>
                <a:cxn ang="0">
                  <a:pos x="106" y="63"/>
                </a:cxn>
              </a:cxnLst>
              <a:rect l="txL" t="txT" r="txR" b="txB"/>
              <a:pathLst>
                <a:path w="164" h="64">
                  <a:moveTo>
                    <a:pt x="106" y="63"/>
                  </a:moveTo>
                  <a:lnTo>
                    <a:pt x="0" y="35"/>
                  </a:lnTo>
                  <a:lnTo>
                    <a:pt x="59" y="0"/>
                  </a:lnTo>
                  <a:lnTo>
                    <a:pt x="163" y="28"/>
                  </a:lnTo>
                  <a:lnTo>
                    <a:pt x="106" y="63"/>
                  </a:lnTo>
                </a:path>
              </a:pathLst>
            </a:custGeom>
            <a:solidFill>
              <a:srgbClr val="4C4C4C"/>
            </a:solidFill>
            <a:ln w="9525">
              <a:noFill/>
            </a:ln>
          </p:spPr>
          <p:txBody>
            <a:bodyPr/>
            <a:p>
              <a:endParaRPr lang="zh-CN" altLang="en-US" dirty="0">
                <a:latin typeface="Arial" panose="020B0604020202020204" pitchFamily="34" charset="0"/>
              </a:endParaRPr>
            </a:p>
          </p:txBody>
        </p:sp>
        <p:sp>
          <p:nvSpPr>
            <p:cNvPr id="15407" name="Freeform 50"/>
            <p:cNvSpPr/>
            <p:nvPr/>
          </p:nvSpPr>
          <p:spPr>
            <a:xfrm>
              <a:off x="3453" y="1578"/>
              <a:ext cx="164" cy="64"/>
            </a:xfrm>
            <a:custGeom>
              <a:avLst/>
              <a:gdLst>
                <a:gd name="txL" fmla="*/ 0 w 164"/>
                <a:gd name="txT" fmla="*/ 0 h 64"/>
                <a:gd name="txR" fmla="*/ 164 w 164"/>
                <a:gd name="txB" fmla="*/ 64 h 64"/>
              </a:gdLst>
              <a:ahLst/>
              <a:cxnLst>
                <a:cxn ang="0">
                  <a:pos x="106" y="63"/>
                </a:cxn>
                <a:cxn ang="0">
                  <a:pos x="0" y="35"/>
                </a:cxn>
                <a:cxn ang="0">
                  <a:pos x="59" y="0"/>
                </a:cxn>
                <a:cxn ang="0">
                  <a:pos x="163" y="27"/>
                </a:cxn>
                <a:cxn ang="0">
                  <a:pos x="106" y="63"/>
                </a:cxn>
              </a:cxnLst>
              <a:rect l="txL" t="txT" r="txR" b="txB"/>
              <a:pathLst>
                <a:path w="164" h="64">
                  <a:moveTo>
                    <a:pt x="106" y="63"/>
                  </a:moveTo>
                  <a:lnTo>
                    <a:pt x="0" y="35"/>
                  </a:lnTo>
                  <a:lnTo>
                    <a:pt x="59" y="0"/>
                  </a:lnTo>
                  <a:lnTo>
                    <a:pt x="163" y="27"/>
                  </a:lnTo>
                  <a:lnTo>
                    <a:pt x="106" y="63"/>
                  </a:lnTo>
                </a:path>
              </a:pathLst>
            </a:custGeom>
            <a:solidFill>
              <a:srgbClr val="FFFF66"/>
            </a:solidFill>
            <a:ln w="9525">
              <a:noFill/>
            </a:ln>
          </p:spPr>
          <p:txBody>
            <a:bodyPr/>
            <a:p>
              <a:endParaRPr lang="zh-CN" altLang="en-US" dirty="0">
                <a:latin typeface="Arial" panose="020B0604020202020204" pitchFamily="34" charset="0"/>
              </a:endParaRPr>
            </a:p>
          </p:txBody>
        </p:sp>
        <p:sp>
          <p:nvSpPr>
            <p:cNvPr id="15408" name="Freeform 51"/>
            <p:cNvSpPr/>
            <p:nvPr/>
          </p:nvSpPr>
          <p:spPr>
            <a:xfrm>
              <a:off x="3412" y="1711"/>
              <a:ext cx="84" cy="203"/>
            </a:xfrm>
            <a:custGeom>
              <a:avLst/>
              <a:gdLst>
                <a:gd name="txL" fmla="*/ 0 w 84"/>
                <a:gd name="txT" fmla="*/ 0 h 203"/>
                <a:gd name="txR" fmla="*/ 84 w 84"/>
                <a:gd name="txB" fmla="*/ 203 h 203"/>
              </a:gdLst>
              <a:ahLst/>
              <a:cxnLst>
                <a:cxn ang="0">
                  <a:pos x="0" y="51"/>
                </a:cxn>
                <a:cxn ang="0">
                  <a:pos x="0" y="202"/>
                </a:cxn>
                <a:cxn ang="0">
                  <a:pos x="83" y="150"/>
                </a:cxn>
                <a:cxn ang="0">
                  <a:pos x="83" y="0"/>
                </a:cxn>
                <a:cxn ang="0">
                  <a:pos x="0" y="51"/>
                </a:cxn>
              </a:cxnLst>
              <a:rect l="txL" t="txT" r="txR" b="txB"/>
              <a:pathLst>
                <a:path w="84" h="203">
                  <a:moveTo>
                    <a:pt x="0" y="51"/>
                  </a:moveTo>
                  <a:lnTo>
                    <a:pt x="0" y="202"/>
                  </a:lnTo>
                  <a:lnTo>
                    <a:pt x="83" y="150"/>
                  </a:lnTo>
                  <a:lnTo>
                    <a:pt x="83" y="0"/>
                  </a:lnTo>
                  <a:lnTo>
                    <a:pt x="0" y="51"/>
                  </a:lnTo>
                </a:path>
              </a:pathLst>
            </a:custGeom>
            <a:solidFill>
              <a:srgbClr val="CCFFCC"/>
            </a:solidFill>
            <a:ln w="9525">
              <a:noFill/>
            </a:ln>
          </p:spPr>
          <p:txBody>
            <a:bodyPr/>
            <a:p>
              <a:endParaRPr lang="zh-CN" altLang="en-US" dirty="0">
                <a:latin typeface="Arial" panose="020B0604020202020204" pitchFamily="34" charset="0"/>
              </a:endParaRPr>
            </a:p>
          </p:txBody>
        </p:sp>
        <p:sp>
          <p:nvSpPr>
            <p:cNvPr id="15409" name="Freeform 52"/>
            <p:cNvSpPr/>
            <p:nvPr/>
          </p:nvSpPr>
          <p:spPr>
            <a:xfrm>
              <a:off x="3412" y="1313"/>
              <a:ext cx="360" cy="688"/>
            </a:xfrm>
            <a:custGeom>
              <a:avLst/>
              <a:gdLst>
                <a:gd name="txL" fmla="*/ 0 w 360"/>
                <a:gd name="txT" fmla="*/ 0 h 688"/>
                <a:gd name="txR" fmla="*/ 360 w 360"/>
                <a:gd name="txB" fmla="*/ 688 h 688"/>
              </a:gdLst>
              <a:ahLst/>
              <a:cxnLst>
                <a:cxn ang="0">
                  <a:pos x="0" y="211"/>
                </a:cxn>
                <a:cxn ang="0">
                  <a:pos x="0" y="687"/>
                </a:cxn>
                <a:cxn ang="0">
                  <a:pos x="359" y="475"/>
                </a:cxn>
                <a:cxn ang="0">
                  <a:pos x="359" y="0"/>
                </a:cxn>
                <a:cxn ang="0">
                  <a:pos x="0" y="211"/>
                </a:cxn>
              </a:cxnLst>
              <a:rect l="txL" t="txT" r="txR" b="txB"/>
              <a:pathLst>
                <a:path w="360" h="688">
                  <a:moveTo>
                    <a:pt x="0" y="211"/>
                  </a:moveTo>
                  <a:lnTo>
                    <a:pt x="0" y="687"/>
                  </a:lnTo>
                  <a:lnTo>
                    <a:pt x="359" y="475"/>
                  </a:lnTo>
                  <a:lnTo>
                    <a:pt x="359" y="0"/>
                  </a:lnTo>
                  <a:lnTo>
                    <a:pt x="0" y="211"/>
                  </a:lnTo>
                </a:path>
              </a:pathLst>
            </a:custGeom>
            <a:noFill/>
            <a:ln w="12700" cap="rnd" cmpd="sng">
              <a:solidFill>
                <a:srgbClr val="000000"/>
              </a:solidFill>
              <a:prstDash val="solid"/>
              <a:round/>
              <a:headEnd type="none" w="sm" len="sm"/>
              <a:tailEnd type="none" w="sm" len="sm"/>
            </a:ln>
          </p:spPr>
          <p:txBody>
            <a:bodyPr/>
            <a:p>
              <a:endParaRPr lang="zh-CN" altLang="en-US" dirty="0">
                <a:latin typeface="Arial" panose="020B0604020202020204" pitchFamily="34" charset="0"/>
              </a:endParaRPr>
            </a:p>
          </p:txBody>
        </p:sp>
        <p:sp>
          <p:nvSpPr>
            <p:cNvPr id="15410" name="Freeform 53"/>
            <p:cNvSpPr/>
            <p:nvPr/>
          </p:nvSpPr>
          <p:spPr>
            <a:xfrm>
              <a:off x="3559" y="1604"/>
              <a:ext cx="222" cy="88"/>
            </a:xfrm>
            <a:custGeom>
              <a:avLst/>
              <a:gdLst>
                <a:gd name="txL" fmla="*/ 0 w 222"/>
                <a:gd name="txT" fmla="*/ 0 h 88"/>
                <a:gd name="txR" fmla="*/ 222 w 222"/>
                <a:gd name="txB" fmla="*/ 88 h 88"/>
              </a:gdLst>
              <a:ahLst/>
              <a:cxnLst>
                <a:cxn ang="0">
                  <a:pos x="47" y="0"/>
                </a:cxn>
                <a:cxn ang="0">
                  <a:pos x="173" y="34"/>
                </a:cxn>
                <a:cxn ang="0">
                  <a:pos x="198" y="18"/>
                </a:cxn>
                <a:cxn ang="0">
                  <a:pos x="221" y="71"/>
                </a:cxn>
                <a:cxn ang="0">
                  <a:pos x="85" y="87"/>
                </a:cxn>
                <a:cxn ang="0">
                  <a:pos x="119" y="68"/>
                </a:cxn>
                <a:cxn ang="0">
                  <a:pos x="0" y="36"/>
                </a:cxn>
                <a:cxn ang="0">
                  <a:pos x="47" y="0"/>
                </a:cxn>
              </a:cxnLst>
              <a:rect l="txL" t="txT" r="txR" b="txB"/>
              <a:pathLst>
                <a:path w="222" h="88">
                  <a:moveTo>
                    <a:pt x="47" y="0"/>
                  </a:moveTo>
                  <a:lnTo>
                    <a:pt x="173" y="34"/>
                  </a:lnTo>
                  <a:lnTo>
                    <a:pt x="198" y="18"/>
                  </a:lnTo>
                  <a:lnTo>
                    <a:pt x="221" y="71"/>
                  </a:lnTo>
                  <a:lnTo>
                    <a:pt x="85" y="87"/>
                  </a:lnTo>
                  <a:lnTo>
                    <a:pt x="119" y="68"/>
                  </a:lnTo>
                  <a:lnTo>
                    <a:pt x="0" y="36"/>
                  </a:lnTo>
                  <a:lnTo>
                    <a:pt x="47" y="0"/>
                  </a:lnTo>
                </a:path>
              </a:pathLst>
            </a:custGeom>
            <a:solidFill>
              <a:srgbClr val="FF9900"/>
            </a:solidFill>
            <a:ln w="9525">
              <a:noFill/>
            </a:ln>
          </p:spPr>
          <p:txBody>
            <a:bodyPr/>
            <a:p>
              <a:endParaRPr lang="zh-CN" altLang="en-US" dirty="0">
                <a:latin typeface="Arial" panose="020B0604020202020204" pitchFamily="34" charset="0"/>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41987"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41988" name="Text Box 2"/>
          <p:cNvSpPr txBox="1"/>
          <p:nvPr/>
        </p:nvSpPr>
        <p:spPr>
          <a:xfrm>
            <a:off x="755650" y="404813"/>
            <a:ext cx="8064500" cy="6248400"/>
          </a:xfrm>
          <a:prstGeom prst="rect">
            <a:avLst/>
          </a:prstGeom>
          <a:noFill/>
          <a:ln w="9525">
            <a:noFill/>
          </a:ln>
        </p:spPr>
        <p:txBody>
          <a:bodyPr>
            <a:spAutoFit/>
          </a:bodyPr>
          <a:p>
            <a:pPr algn="just" eaLnBrk="1" hangingPunct="1">
              <a:lnSpc>
                <a:spcPct val="110000"/>
              </a:lnSpc>
              <a:buClr>
                <a:srgbClr val="FF0000"/>
              </a:buClr>
              <a:buFont typeface="Wingdings" panose="05000000000000000000" pitchFamily="2" charset="2"/>
            </a:pPr>
            <a:r>
              <a:rPr lang="en-US" altLang="zh-CN" sz="3600" b="1" dirty="0">
                <a:solidFill>
                  <a:srgbClr val="0000CC"/>
                </a:solidFill>
                <a:latin typeface="Times New Roman" panose="02020603050405020304" pitchFamily="18" charset="0"/>
              </a:rPr>
              <a:t> </a:t>
            </a:r>
            <a:r>
              <a:rPr lang="zh-CN" altLang="en-US" sz="2800" b="1" dirty="0">
                <a:solidFill>
                  <a:srgbClr val="0000CC"/>
                </a:solidFill>
                <a:latin typeface="Arial" panose="020B0604020202020204" pitchFamily="34" charset="0"/>
              </a:rPr>
              <a:t>例</a:t>
            </a:r>
            <a:r>
              <a:rPr lang="en-US" altLang="zh-CN" sz="2800" b="1" dirty="0">
                <a:solidFill>
                  <a:srgbClr val="0000CC"/>
                </a:solidFill>
                <a:latin typeface="Arial" panose="020B0604020202020204" pitchFamily="34" charset="0"/>
              </a:rPr>
              <a:t>10.6 </a:t>
            </a:r>
            <a:r>
              <a:rPr lang="zh-CN" altLang="en-US" sz="2800" b="1" dirty="0">
                <a:solidFill>
                  <a:srgbClr val="0000CC"/>
                </a:solidFill>
                <a:latin typeface="Arial" panose="020B0604020202020204" pitchFamily="34" charset="0"/>
              </a:rPr>
              <a:t>通过函数计算两个浮点数的和</a:t>
            </a:r>
            <a:endParaRPr lang="zh-CN" altLang="en-US" sz="2800" b="1" dirty="0">
              <a:solidFill>
                <a:srgbClr val="0000CC"/>
              </a:solidFill>
              <a:latin typeface="Arial" panose="020B0604020202020204" pitchFamily="34" charset="0"/>
            </a:endParaRPr>
          </a:p>
          <a:p>
            <a:r>
              <a:rPr lang="en-US" altLang="zh-CN" sz="2800" b="1" dirty="0">
                <a:latin typeface="Times New Roman" panose="02020603050405020304" pitchFamily="18" charset="0"/>
              </a:rPr>
              <a:t>#include &lt;stdio.h&gt;</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int main()</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  float fA=3.5,fB=4.6,fC;</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  float add(float fA1,float fB1) ; </a:t>
            </a:r>
            <a:r>
              <a:rPr lang="en-US" altLang="zh-CN" sz="2800" b="1" dirty="0">
                <a:solidFill>
                  <a:srgbClr val="008000"/>
                </a:solidFill>
                <a:latin typeface="Times New Roman" panose="02020603050405020304" pitchFamily="18" charset="0"/>
              </a:rPr>
              <a:t>/*</a:t>
            </a:r>
            <a:r>
              <a:rPr lang="zh-CN" altLang="en-US" sz="2800" b="1" dirty="0">
                <a:solidFill>
                  <a:srgbClr val="008000"/>
                </a:solidFill>
                <a:latin typeface="Times New Roman" panose="02020603050405020304" pitchFamily="18" charset="0"/>
              </a:rPr>
              <a:t>函数声明*</a:t>
            </a:r>
            <a:r>
              <a:rPr lang="en-US" altLang="zh-CN" sz="2800" b="1" dirty="0">
                <a:solidFill>
                  <a:srgbClr val="008000"/>
                </a:solidFill>
                <a:latin typeface="Times New Roman" panose="02020603050405020304" pitchFamily="18" charset="0"/>
              </a:rPr>
              <a:t>/</a:t>
            </a:r>
            <a:endParaRPr lang="en-US" altLang="zh-CN" sz="2800" b="1" dirty="0">
              <a:solidFill>
                <a:srgbClr val="008000"/>
              </a:solidFill>
              <a:latin typeface="Times New Roman" panose="02020603050405020304" pitchFamily="18" charset="0"/>
            </a:endParaRPr>
          </a:p>
          <a:p>
            <a:r>
              <a:rPr lang="en-US" altLang="zh-CN" sz="2800" b="1" dirty="0">
                <a:latin typeface="Times New Roman" panose="02020603050405020304" pitchFamily="18" charset="0"/>
              </a:rPr>
              <a:t>  fC=add(fA,fB);   </a:t>
            </a:r>
            <a:r>
              <a:rPr lang="en-US" altLang="zh-CN" sz="2800" b="1" dirty="0">
                <a:solidFill>
                  <a:srgbClr val="008000"/>
                </a:solidFill>
                <a:latin typeface="Times New Roman" panose="02020603050405020304" pitchFamily="18" charset="0"/>
              </a:rPr>
              <a:t>/*</a:t>
            </a:r>
            <a:r>
              <a:rPr lang="zh-CN" altLang="en-US" sz="2800" b="1" dirty="0">
                <a:solidFill>
                  <a:srgbClr val="008000"/>
                </a:solidFill>
                <a:latin typeface="Times New Roman" panose="02020603050405020304" pitchFamily="18" charset="0"/>
              </a:rPr>
              <a:t>函数调用*</a:t>
            </a:r>
            <a:r>
              <a:rPr lang="en-US" altLang="zh-CN" sz="2800" b="1" dirty="0">
                <a:solidFill>
                  <a:srgbClr val="008000"/>
                </a:solidFill>
                <a:latin typeface="Times New Roman" panose="02020603050405020304" pitchFamily="18" charset="0"/>
              </a:rPr>
              <a:t>/</a:t>
            </a:r>
            <a:endParaRPr lang="en-US" altLang="zh-CN" sz="2800" b="1" dirty="0">
              <a:solidFill>
                <a:srgbClr val="008000"/>
              </a:solidFill>
              <a:latin typeface="Times New Roman" panose="02020603050405020304" pitchFamily="18" charset="0"/>
            </a:endParaRPr>
          </a:p>
          <a:p>
            <a:r>
              <a:rPr lang="en-US" altLang="zh-CN" sz="2800" b="1" dirty="0">
                <a:latin typeface="Times New Roman" panose="02020603050405020304" pitchFamily="18" charset="0"/>
              </a:rPr>
              <a:t>  printf("%f\n",fC);</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  return 0;</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float add(float fA1,float fB1) </a:t>
            </a:r>
            <a:r>
              <a:rPr lang="en-US" altLang="zh-CN" sz="2800" b="1" dirty="0">
                <a:solidFill>
                  <a:srgbClr val="008000"/>
                </a:solidFill>
                <a:latin typeface="Times New Roman" panose="02020603050405020304" pitchFamily="18" charset="0"/>
              </a:rPr>
              <a:t>/*</a:t>
            </a:r>
            <a:r>
              <a:rPr lang="zh-CN" altLang="en-US" sz="2800" b="1" dirty="0">
                <a:solidFill>
                  <a:srgbClr val="008000"/>
                </a:solidFill>
                <a:latin typeface="Times New Roman" panose="02020603050405020304" pitchFamily="18" charset="0"/>
              </a:rPr>
              <a:t>函数定义*</a:t>
            </a:r>
            <a:r>
              <a:rPr lang="en-US" altLang="zh-CN" sz="2800" b="1" dirty="0">
                <a:solidFill>
                  <a:srgbClr val="008000"/>
                </a:solidFill>
                <a:latin typeface="Times New Roman" panose="02020603050405020304" pitchFamily="18" charset="0"/>
              </a:rPr>
              <a:t>/</a:t>
            </a:r>
            <a:endParaRPr lang="en-US" altLang="zh-CN" sz="2800" b="1" dirty="0">
              <a:solidFill>
                <a:srgbClr val="008000"/>
              </a:solidFill>
              <a:latin typeface="Times New Roman" panose="02020603050405020304" pitchFamily="18" charset="0"/>
            </a:endParaRPr>
          </a:p>
          <a:p>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  return fA1+fB1;</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p:txBody>
      </p:sp>
      <p:sp>
        <p:nvSpPr>
          <p:cNvPr id="976899" name="AutoShape 3"/>
          <p:cNvSpPr/>
          <p:nvPr/>
        </p:nvSpPr>
        <p:spPr>
          <a:xfrm>
            <a:off x="5148263" y="3933825"/>
            <a:ext cx="2447925" cy="865188"/>
          </a:xfrm>
          <a:prstGeom prst="borderCallout2">
            <a:avLst>
              <a:gd name="adj1" fmla="val 13213"/>
              <a:gd name="adj2" fmla="val -3111"/>
              <a:gd name="adj3" fmla="val 13213"/>
              <a:gd name="adj4" fmla="val -27431"/>
              <a:gd name="adj5" fmla="val -4954"/>
              <a:gd name="adj6" fmla="val -52722"/>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sz="2400" b="1" dirty="0">
                <a:latin typeface="Arial" panose="020B0604020202020204" pitchFamily="34" charset="0"/>
              </a:rPr>
              <a:t>对库函数的调用不需作说明？ </a:t>
            </a:r>
            <a:endParaRPr lang="zh-CN" altLang="en-US"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6899"/>
                                        </p:tgtEl>
                                        <p:attrNameLst>
                                          <p:attrName>style.visibility</p:attrName>
                                        </p:attrNameLst>
                                      </p:cBhvr>
                                      <p:to>
                                        <p:strVal val="visible"/>
                                      </p:to>
                                    </p:set>
                                    <p:animEffect transition="in" filter="blinds(horizontal)">
                                      <p:cBhvr>
                                        <p:cTn id="7" dur="500"/>
                                        <p:tgtEl>
                                          <p:spTgt spid="976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89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3010"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43011"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43012" name="Text Box 2"/>
          <p:cNvSpPr txBox="1">
            <a:spLocks noChangeArrowheads="1"/>
          </p:cNvSpPr>
          <p:nvPr/>
        </p:nvSpPr>
        <p:spPr bwMode="auto">
          <a:xfrm>
            <a:off x="785813" y="642938"/>
            <a:ext cx="8064500" cy="4425950"/>
          </a:xfrm>
          <a:prstGeom prst="rect">
            <a:avLst/>
          </a:prstGeom>
          <a:noFill/>
          <a:ln w="9525">
            <a:noFill/>
            <a:miter lim="800000"/>
          </a:ln>
        </p:spPr>
        <p:txBody>
          <a:bodyPr>
            <a:spAutoFit/>
          </a:bodyPr>
          <a:lstStyle/>
          <a:p>
            <a:pPr marL="514350" marR="0" indent="-514350" algn="just" defTabSz="914400" eaLnBrk="1" hangingPunct="1">
              <a:lnSpc>
                <a:spcPct val="110000"/>
              </a:lnSpc>
              <a:buClr>
                <a:srgbClr val="FF0000"/>
              </a:buClr>
              <a:buSzTx/>
              <a:buFontTx/>
              <a:buAutoNum type="arabicPeriod"/>
              <a:defRPr/>
            </a:pPr>
            <a:r>
              <a:rPr kumimoji="0" lang="en-US" altLang="zh-CN" sz="3200" b="1" kern="1200" cap="none" spc="0" normalizeH="0" baseline="0" noProof="0" dirty="0" err="1">
                <a:latin typeface="Arial" panose="020B0604020202020204" pitchFamily="34" charset="0"/>
                <a:ea typeface="宋体" panose="02010600030101010101" pitchFamily="2" charset="-122"/>
                <a:cs typeface="+mn-cs"/>
              </a:rPr>
              <a:t>int</a:t>
            </a:r>
            <a:r>
              <a:rPr kumimoji="0" lang="en-US" altLang="zh-CN" sz="3200" b="1" kern="1200" cap="none" spc="0" normalizeH="0" baseline="0" noProof="0" dirty="0">
                <a:latin typeface="Arial" panose="020B0604020202020204" pitchFamily="34" charset="0"/>
                <a:ea typeface="宋体" panose="02010600030101010101" pitchFamily="2" charset="-122"/>
                <a:cs typeface="+mn-cs"/>
              </a:rPr>
              <a:t> max( </a:t>
            </a:r>
            <a:r>
              <a:rPr kumimoji="0" lang="en-US" altLang="zh-CN" sz="3200" b="1" kern="1200" cap="none" spc="0" normalizeH="0" baseline="0" noProof="0" dirty="0" err="1">
                <a:latin typeface="Arial" panose="020B0604020202020204" pitchFamily="34" charset="0"/>
                <a:ea typeface="宋体" panose="02010600030101010101" pitchFamily="2" charset="-122"/>
                <a:cs typeface="+mn-cs"/>
              </a:rPr>
              <a:t>int</a:t>
            </a:r>
            <a:r>
              <a:rPr kumimoji="0" lang="en-US" altLang="zh-CN" sz="3200" b="1" kern="1200" cap="none" spc="0" normalizeH="0" baseline="0" noProof="0" dirty="0">
                <a:latin typeface="Arial" panose="020B0604020202020204" pitchFamily="34" charset="0"/>
                <a:ea typeface="宋体" panose="02010600030101010101" pitchFamily="2" charset="-122"/>
                <a:cs typeface="+mn-cs"/>
              </a:rPr>
              <a:t> 3,int x){ …}</a:t>
            </a:r>
            <a:endParaRPr kumimoji="0" lang="en-US" altLang="zh-CN" sz="3200" b="1" kern="1200" cap="none" spc="0" normalizeH="0" baseline="0" noProof="0" dirty="0">
              <a:latin typeface="Arial" panose="020B0604020202020204" pitchFamily="34" charset="0"/>
              <a:ea typeface="宋体" panose="02010600030101010101" pitchFamily="2" charset="-122"/>
              <a:cs typeface="+mn-cs"/>
            </a:endParaRPr>
          </a:p>
          <a:p>
            <a:pPr marL="514350" marR="0" indent="-514350" algn="just" defTabSz="914400" eaLnBrk="1" hangingPunct="1">
              <a:lnSpc>
                <a:spcPct val="110000"/>
              </a:lnSpc>
              <a:buClr>
                <a:srgbClr val="FF0000"/>
              </a:buClr>
              <a:buSzTx/>
              <a:buFontTx/>
              <a:buNone/>
              <a:defRPr/>
            </a:pPr>
            <a:r>
              <a:rPr kumimoji="0" lang="en-US" altLang="zh-CN" sz="3200" b="1" kern="1200" cap="none" spc="0" normalizeH="0" baseline="0" noProof="0" dirty="0">
                <a:latin typeface="Arial" panose="020B0604020202020204" pitchFamily="34" charset="0"/>
                <a:ea typeface="宋体" panose="02010600030101010101" pitchFamily="2" charset="-122"/>
                <a:cs typeface="+mn-cs"/>
              </a:rPr>
              <a:t>     </a:t>
            </a:r>
            <a:r>
              <a:rPr kumimoji="0" lang="zh-CN" altLang="en-US" sz="3200" b="1" kern="1200" cap="none" spc="0" normalizeH="0" baseline="0" noProof="0" dirty="0">
                <a:latin typeface="Arial" panose="020B0604020202020204" pitchFamily="34" charset="0"/>
                <a:ea typeface="宋体" panose="02010600030101010101" pitchFamily="2" charset="-122"/>
                <a:cs typeface="+mn-cs"/>
              </a:rPr>
              <a:t>函数定义错在哪里</a:t>
            </a:r>
            <a:endParaRPr kumimoji="0" lang="en-US" altLang="zh-CN" sz="3200" b="1" kern="1200" cap="none" spc="0" normalizeH="0" baseline="0" noProof="0" dirty="0">
              <a:latin typeface="Arial" panose="020B0604020202020204" pitchFamily="34" charset="0"/>
              <a:ea typeface="宋体" panose="02010600030101010101" pitchFamily="2" charset="-122"/>
              <a:cs typeface="+mn-cs"/>
            </a:endParaRPr>
          </a:p>
          <a:p>
            <a:pPr marL="514350" marR="0" indent="-514350" algn="just" defTabSz="914400" eaLnBrk="1" hangingPunct="1">
              <a:lnSpc>
                <a:spcPct val="110000"/>
              </a:lnSpc>
              <a:buClr>
                <a:srgbClr val="FF0000"/>
              </a:buClr>
              <a:buSzTx/>
              <a:buFontTx/>
              <a:buNone/>
              <a:defRPr/>
            </a:pPr>
            <a:r>
              <a:rPr kumimoji="0" lang="en-US" altLang="zh-CN" sz="3200" b="1" kern="1200" cap="none" spc="0" normalizeH="0" baseline="0" noProof="0" dirty="0">
                <a:latin typeface="Arial" panose="020B0604020202020204" pitchFamily="34" charset="0"/>
                <a:ea typeface="宋体" panose="02010600030101010101" pitchFamily="2" charset="-122"/>
                <a:cs typeface="+mn-cs"/>
              </a:rPr>
              <a:t>     </a:t>
            </a:r>
            <a:r>
              <a:rPr kumimoji="0" lang="en-US" altLang="zh-CN" sz="3200" b="1" kern="1200" cap="none" spc="0" normalizeH="0" baseline="0" noProof="0" dirty="0" err="1">
                <a:latin typeface="Arial" panose="020B0604020202020204" pitchFamily="34" charset="0"/>
                <a:ea typeface="宋体" panose="02010600030101010101" pitchFamily="2" charset="-122"/>
                <a:cs typeface="+mn-cs"/>
              </a:rPr>
              <a:t>int</a:t>
            </a:r>
            <a:r>
              <a:rPr kumimoji="0" lang="en-US" altLang="zh-CN" sz="3200" b="1" kern="1200" cap="none" spc="0" normalizeH="0" baseline="0" noProof="0" dirty="0">
                <a:latin typeface="Arial" panose="020B0604020202020204" pitchFamily="34" charset="0"/>
                <a:ea typeface="宋体" panose="02010600030101010101" pitchFamily="2" charset="-122"/>
                <a:cs typeface="+mn-cs"/>
              </a:rPr>
              <a:t> max( </a:t>
            </a:r>
            <a:r>
              <a:rPr kumimoji="0" lang="en-US" altLang="zh-CN" sz="3200" b="1" kern="1200" cap="none" spc="0" normalizeH="0" baseline="0" noProof="0" dirty="0" err="1">
                <a:latin typeface="Arial" panose="020B0604020202020204" pitchFamily="34" charset="0"/>
                <a:ea typeface="宋体" panose="02010600030101010101" pitchFamily="2" charset="-122"/>
                <a:cs typeface="+mn-cs"/>
              </a:rPr>
              <a:t>int</a:t>
            </a:r>
            <a:r>
              <a:rPr kumimoji="0" lang="en-US" altLang="zh-CN" sz="3200" b="1" kern="1200" cap="none" spc="0" normalizeH="0" baseline="0" noProof="0" dirty="0">
                <a:latin typeface="Arial" panose="020B0604020202020204" pitchFamily="34" charset="0"/>
                <a:ea typeface="宋体" panose="02010600030101010101" pitchFamily="2" charset="-122"/>
                <a:cs typeface="+mn-cs"/>
              </a:rPr>
              <a:t> 3,int x)</a:t>
            </a:r>
            <a:r>
              <a:rPr kumimoji="0" lang="zh-CN" altLang="en-US" sz="3200" b="1" kern="1200" cap="none" spc="0" normalizeH="0" baseline="0" noProof="0" dirty="0">
                <a:latin typeface="Arial" panose="020B0604020202020204" pitchFamily="34" charset="0"/>
                <a:ea typeface="宋体" panose="02010600030101010101" pitchFamily="2" charset="-122"/>
                <a:cs typeface="+mn-cs"/>
              </a:rPr>
              <a:t>；</a:t>
            </a:r>
            <a:endParaRPr kumimoji="0" lang="en-US" altLang="zh-CN" sz="3200" b="1" kern="1200" cap="none" spc="0" normalizeH="0" baseline="0" noProof="0" dirty="0">
              <a:latin typeface="Arial" panose="020B0604020202020204" pitchFamily="34" charset="0"/>
              <a:ea typeface="宋体" panose="02010600030101010101" pitchFamily="2" charset="-122"/>
              <a:cs typeface="+mn-cs"/>
            </a:endParaRPr>
          </a:p>
          <a:p>
            <a:pPr marL="514350" marR="0" indent="-514350" algn="just" defTabSz="914400" eaLnBrk="1" hangingPunct="1">
              <a:lnSpc>
                <a:spcPct val="110000"/>
              </a:lnSpc>
              <a:buClr>
                <a:srgbClr val="FF0000"/>
              </a:buClr>
              <a:buSzTx/>
              <a:buFontTx/>
              <a:buNone/>
              <a:defRPr/>
            </a:pPr>
            <a:r>
              <a:rPr kumimoji="0" lang="en-US" altLang="zh-CN" sz="3200" b="1" kern="1200" cap="none" spc="0" normalizeH="0" baseline="0" noProof="0" dirty="0">
                <a:latin typeface="Arial" panose="020B0604020202020204" pitchFamily="34" charset="0"/>
                <a:ea typeface="宋体" panose="02010600030101010101" pitchFamily="2" charset="-122"/>
                <a:cs typeface="+mn-cs"/>
              </a:rPr>
              <a:t>     </a:t>
            </a:r>
            <a:r>
              <a:rPr kumimoji="0" lang="zh-CN" altLang="en-US" sz="3200" b="1" kern="1200" cap="none" spc="0" normalizeH="0" baseline="0" noProof="0" dirty="0">
                <a:latin typeface="Arial" panose="020B0604020202020204" pitchFamily="34" charset="0"/>
                <a:ea typeface="宋体" panose="02010600030101010101" pitchFamily="2" charset="-122"/>
                <a:cs typeface="+mn-cs"/>
              </a:rPr>
              <a:t>函数调用错在哪里</a:t>
            </a:r>
            <a:endParaRPr kumimoji="0" lang="en-US" altLang="zh-CN" sz="3200" b="1" kern="1200" cap="none" spc="0" normalizeH="0" baseline="0" noProof="0" dirty="0">
              <a:latin typeface="Arial" panose="020B0604020202020204" pitchFamily="34" charset="0"/>
              <a:ea typeface="宋体" panose="02010600030101010101" pitchFamily="2" charset="-122"/>
              <a:cs typeface="+mn-cs"/>
            </a:endParaRPr>
          </a:p>
          <a:p>
            <a:pPr marR="0" algn="just" defTabSz="914400" eaLnBrk="1" hangingPunct="1">
              <a:lnSpc>
                <a:spcPct val="110000"/>
              </a:lnSpc>
              <a:buClr>
                <a:srgbClr val="FF0000"/>
              </a:buClr>
              <a:buSzTx/>
              <a:buFontTx/>
              <a:buNone/>
              <a:defRPr/>
            </a:pPr>
            <a:r>
              <a:rPr kumimoji="0" lang="en-US" altLang="zh-CN" sz="3200" b="1" kern="1200" cap="none" spc="0" normalizeH="0" baseline="0" noProof="0" dirty="0">
                <a:latin typeface="Arial" panose="020B0604020202020204" pitchFamily="34" charset="0"/>
                <a:ea typeface="宋体" panose="02010600030101010101" pitchFamily="2" charset="-122"/>
                <a:cs typeface="+mn-cs"/>
              </a:rPr>
              <a:t>2. </a:t>
            </a:r>
            <a:r>
              <a:rPr kumimoji="0" lang="zh-CN" altLang="en-US" sz="3200" b="1" kern="1200" cap="none" spc="0" normalizeH="0" baseline="0" noProof="0" dirty="0">
                <a:latin typeface="Arial" panose="020B0604020202020204" pitchFamily="34" charset="0"/>
                <a:ea typeface="宋体" panose="02010600030101010101" pitchFamily="2" charset="-122"/>
                <a:cs typeface="+mn-cs"/>
              </a:rPr>
              <a:t>编写一个</a:t>
            </a:r>
            <a:r>
              <a:rPr kumimoji="0" lang="en-US" altLang="zh-CN" sz="3200" b="1" kern="1200" cap="none" spc="0" normalizeH="0" baseline="0" noProof="0" dirty="0">
                <a:latin typeface="Arial" panose="020B0604020202020204" pitchFamily="34" charset="0"/>
                <a:ea typeface="宋体" panose="02010600030101010101" pitchFamily="2" charset="-122"/>
                <a:cs typeface="+mn-cs"/>
              </a:rPr>
              <a:t>square(</a:t>
            </a:r>
            <a:r>
              <a:rPr kumimoji="0" lang="en-US" altLang="zh-CN" sz="3200" b="1" kern="1200" cap="none" spc="0" normalizeH="0" baseline="0" noProof="0" dirty="0" err="1">
                <a:latin typeface="Arial" panose="020B0604020202020204" pitchFamily="34" charset="0"/>
                <a:ea typeface="宋体" panose="02010600030101010101" pitchFamily="2" charset="-122"/>
                <a:cs typeface="+mn-cs"/>
              </a:rPr>
              <a:t>int</a:t>
            </a:r>
            <a:r>
              <a:rPr kumimoji="0" lang="en-US" altLang="zh-CN" sz="3200" b="1" kern="1200" cap="none" spc="0" normalizeH="0" baseline="0" noProof="0" dirty="0">
                <a:latin typeface="Arial" panose="020B0604020202020204" pitchFamily="34" charset="0"/>
                <a:ea typeface="宋体" panose="02010600030101010101" pitchFamily="2" charset="-122"/>
                <a:cs typeface="+mn-cs"/>
              </a:rPr>
              <a:t> x)</a:t>
            </a:r>
            <a:r>
              <a:rPr kumimoji="0" lang="zh-CN" altLang="en-US" sz="3200" b="1" kern="1200" cap="none" spc="0" normalizeH="0" baseline="0" noProof="0" dirty="0">
                <a:latin typeface="Arial" panose="020B0604020202020204" pitchFamily="34" charset="0"/>
                <a:ea typeface="宋体" panose="02010600030101010101" pitchFamily="2" charset="-122"/>
                <a:cs typeface="+mn-cs"/>
              </a:rPr>
              <a:t>函数，计算一个整数的平方，然后调用该函数计算并打印</a:t>
            </a:r>
            <a:r>
              <a:rPr kumimoji="0" lang="en-US" altLang="zh-CN" sz="3200" b="1" kern="1200" cap="none" spc="0" normalizeH="0" baseline="0" noProof="0" dirty="0">
                <a:latin typeface="Arial" panose="020B0604020202020204" pitchFamily="34" charset="0"/>
                <a:ea typeface="宋体" panose="02010600030101010101" pitchFamily="2" charset="-122"/>
                <a:cs typeface="+mn-cs"/>
              </a:rPr>
              <a:t>1-10</a:t>
            </a:r>
            <a:r>
              <a:rPr kumimoji="0" lang="zh-CN" altLang="en-US" sz="3200" b="1" kern="1200" cap="none" spc="0" normalizeH="0" baseline="0" noProof="0" dirty="0">
                <a:latin typeface="Arial" panose="020B0604020202020204" pitchFamily="34" charset="0"/>
                <a:ea typeface="宋体" panose="02010600030101010101" pitchFamily="2" charset="-122"/>
                <a:cs typeface="+mn-cs"/>
              </a:rPr>
              <a:t>的平方。（模板</a:t>
            </a:r>
            <a:r>
              <a:rPr kumimoji="0" lang="en-US" altLang="zh-CN" sz="3200" b="1" kern="1200" cap="none" spc="0" normalizeH="0" baseline="0" noProof="0" dirty="0">
                <a:latin typeface="Arial" panose="020B0604020202020204" pitchFamily="34" charset="0"/>
                <a:ea typeface="宋体" panose="02010600030101010101" pitchFamily="2" charset="-122"/>
                <a:cs typeface="+mn-cs"/>
              </a:rPr>
              <a:t>1</a:t>
            </a:r>
            <a:r>
              <a:rPr kumimoji="0" lang="zh-CN" altLang="en-US" sz="3200" b="1" kern="1200" cap="none" spc="0" normalizeH="0" baseline="0" noProof="0" dirty="0">
                <a:latin typeface="Arial" panose="020B0604020202020204" pitchFamily="34" charset="0"/>
                <a:ea typeface="宋体" panose="02010600030101010101" pitchFamily="2" charset="-122"/>
                <a:cs typeface="+mn-cs"/>
              </a:rPr>
              <a:t>）</a:t>
            </a:r>
            <a:endParaRPr kumimoji="0" lang="zh-CN" altLang="en-US" sz="3200" b="1" kern="1200" cap="none" spc="0" normalizeH="0" baseline="0" noProof="0" dirty="0">
              <a:latin typeface="Arial" panose="020B0604020202020204" pitchFamily="34" charset="0"/>
              <a:ea typeface="宋体" panose="02010600030101010101" pitchFamily="2" charset="-122"/>
              <a:cs typeface="+mn-cs"/>
            </a:endParaRPr>
          </a:p>
          <a:p>
            <a:pPr marR="0" algn="just" defTabSz="914400" eaLnBrk="1" hangingPunct="1">
              <a:lnSpc>
                <a:spcPct val="110000"/>
              </a:lnSpc>
              <a:buClr>
                <a:srgbClr val="FF0000"/>
              </a:buClr>
              <a:buSzTx/>
              <a:buFont typeface="Wingdings" panose="05000000000000000000" pitchFamily="2" charset="2"/>
              <a:buNone/>
              <a:defRPr/>
            </a:pPr>
            <a:endParaRPr kumimoji="1" lang="en-US" altLang="zh-CN" sz="3200" b="1" kern="1200" cap="none" spc="0" normalizeH="0" baseline="0" noProof="0" dirty="0">
              <a:latin typeface="Times New Roman" panose="02020603050405020304" pitchFamily="18" charset="0"/>
              <a:ea typeface="宋体" panose="02010600030101010101" pitchFamily="2" charset="-122"/>
              <a:cs typeface="+mn-cs"/>
            </a:endParaRPr>
          </a:p>
        </p:txBody>
      </p:sp>
      <p:pic>
        <p:nvPicPr>
          <p:cNvPr id="43013" name="Picture 2"/>
          <p:cNvPicPr>
            <a:picLocks noChangeAspect="1"/>
          </p:cNvPicPr>
          <p:nvPr/>
        </p:nvPicPr>
        <p:blipFill>
          <a:blip r:embed="rId2"/>
          <a:stretch>
            <a:fillRect/>
          </a:stretch>
        </p:blipFill>
        <p:spPr>
          <a:xfrm>
            <a:off x="1557338" y="4572000"/>
            <a:ext cx="7586662" cy="99060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44035"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44036"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44037" name="Rectangle 3"/>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10.4 </a:t>
            </a:r>
            <a:r>
              <a:rPr lang="zh-CN" altLang="en-US" dirty="0">
                <a:ea typeface="宋体" panose="02010600030101010101" pitchFamily="2" charset="-122"/>
              </a:rPr>
              <a:t>函数参数和函数值</a:t>
            </a:r>
            <a:endParaRPr lang="zh-CN" altLang="en-US" dirty="0">
              <a:ea typeface="宋体" panose="02010600030101010101" pitchFamily="2" charset="-122"/>
            </a:endParaRPr>
          </a:p>
        </p:txBody>
      </p:sp>
      <p:grpSp>
        <p:nvGrpSpPr>
          <p:cNvPr id="44038" name="Group 9"/>
          <p:cNvGrpSpPr>
            <a:grpSpLocks noChangeAspect="1"/>
          </p:cNvGrpSpPr>
          <p:nvPr/>
        </p:nvGrpSpPr>
        <p:grpSpPr>
          <a:xfrm>
            <a:off x="5651500" y="4437063"/>
            <a:ext cx="2655888" cy="1096962"/>
            <a:chOff x="1824" y="2592"/>
            <a:chExt cx="2313" cy="955"/>
          </a:xfrm>
        </p:grpSpPr>
        <p:grpSp>
          <p:nvGrpSpPr>
            <p:cNvPr id="44040" name="Group 10"/>
            <p:cNvGrpSpPr>
              <a:grpSpLocks noChangeAspect="1"/>
            </p:cNvGrpSpPr>
            <p:nvPr/>
          </p:nvGrpSpPr>
          <p:grpSpPr>
            <a:xfrm>
              <a:off x="1824" y="2611"/>
              <a:ext cx="464" cy="915"/>
              <a:chOff x="3460" y="3383"/>
              <a:chExt cx="464" cy="915"/>
            </a:xfrm>
          </p:grpSpPr>
          <p:sp>
            <p:nvSpPr>
              <p:cNvPr id="44078" name="Freeform 11"/>
              <p:cNvSpPr>
                <a:spLocks noChangeAspect="1"/>
              </p:cNvSpPr>
              <p:nvPr/>
            </p:nvSpPr>
            <p:spPr>
              <a:xfrm>
                <a:off x="3672" y="3383"/>
                <a:ext cx="191" cy="204"/>
              </a:xfrm>
              <a:custGeom>
                <a:avLst/>
                <a:gdLst>
                  <a:gd name="txL" fmla="*/ 0 w 191"/>
                  <a:gd name="txT" fmla="*/ 0 h 204"/>
                  <a:gd name="txR" fmla="*/ 191 w 191"/>
                  <a:gd name="txB" fmla="*/ 204 h 204"/>
                </a:gdLst>
                <a:ahLst/>
                <a:cxnLst>
                  <a:cxn ang="0">
                    <a:pos x="64" y="97"/>
                  </a:cxn>
                  <a:cxn ang="0">
                    <a:pos x="60" y="68"/>
                  </a:cxn>
                  <a:cxn ang="0">
                    <a:pos x="60" y="40"/>
                  </a:cxn>
                  <a:cxn ang="0">
                    <a:pos x="68" y="16"/>
                  </a:cxn>
                  <a:cxn ang="0">
                    <a:pos x="86" y="6"/>
                  </a:cxn>
                  <a:cxn ang="0">
                    <a:pos x="111" y="0"/>
                  </a:cxn>
                  <a:cxn ang="0">
                    <a:pos x="142" y="11"/>
                  </a:cxn>
                  <a:cxn ang="0">
                    <a:pos x="165" y="41"/>
                  </a:cxn>
                  <a:cxn ang="0">
                    <a:pos x="183" y="88"/>
                  </a:cxn>
                  <a:cxn ang="0">
                    <a:pos x="189" y="124"/>
                  </a:cxn>
                  <a:cxn ang="0">
                    <a:pos x="190" y="168"/>
                  </a:cxn>
                  <a:cxn ang="0">
                    <a:pos x="180" y="192"/>
                  </a:cxn>
                  <a:cxn ang="0">
                    <a:pos x="164" y="203"/>
                  </a:cxn>
                  <a:cxn ang="0">
                    <a:pos x="133" y="203"/>
                  </a:cxn>
                  <a:cxn ang="0">
                    <a:pos x="110" y="188"/>
                  </a:cxn>
                  <a:cxn ang="0">
                    <a:pos x="89" y="157"/>
                  </a:cxn>
                  <a:cxn ang="0">
                    <a:pos x="72" y="132"/>
                  </a:cxn>
                  <a:cxn ang="0">
                    <a:pos x="6" y="125"/>
                  </a:cxn>
                  <a:cxn ang="0">
                    <a:pos x="0" y="114"/>
                  </a:cxn>
                  <a:cxn ang="0">
                    <a:pos x="2" y="107"/>
                  </a:cxn>
                  <a:cxn ang="0">
                    <a:pos x="67" y="106"/>
                  </a:cxn>
                  <a:cxn ang="0">
                    <a:pos x="64" y="97"/>
                  </a:cxn>
                </a:cxnLst>
                <a:rect l="txL" t="txT" r="txR" b="txB"/>
                <a:pathLst>
                  <a:path w="191" h="204">
                    <a:moveTo>
                      <a:pt x="64" y="97"/>
                    </a:moveTo>
                    <a:lnTo>
                      <a:pt x="60" y="68"/>
                    </a:lnTo>
                    <a:lnTo>
                      <a:pt x="60" y="40"/>
                    </a:lnTo>
                    <a:lnTo>
                      <a:pt x="68" y="16"/>
                    </a:lnTo>
                    <a:lnTo>
                      <a:pt x="86" y="6"/>
                    </a:lnTo>
                    <a:lnTo>
                      <a:pt x="111" y="0"/>
                    </a:lnTo>
                    <a:lnTo>
                      <a:pt x="142" y="11"/>
                    </a:lnTo>
                    <a:lnTo>
                      <a:pt x="165" y="41"/>
                    </a:lnTo>
                    <a:lnTo>
                      <a:pt x="183" y="88"/>
                    </a:lnTo>
                    <a:lnTo>
                      <a:pt x="189" y="124"/>
                    </a:lnTo>
                    <a:lnTo>
                      <a:pt x="190" y="168"/>
                    </a:lnTo>
                    <a:lnTo>
                      <a:pt x="180" y="192"/>
                    </a:lnTo>
                    <a:lnTo>
                      <a:pt x="164" y="203"/>
                    </a:lnTo>
                    <a:lnTo>
                      <a:pt x="133" y="203"/>
                    </a:lnTo>
                    <a:lnTo>
                      <a:pt x="110" y="188"/>
                    </a:lnTo>
                    <a:lnTo>
                      <a:pt x="89" y="157"/>
                    </a:lnTo>
                    <a:lnTo>
                      <a:pt x="72" y="132"/>
                    </a:lnTo>
                    <a:lnTo>
                      <a:pt x="6" y="125"/>
                    </a:lnTo>
                    <a:lnTo>
                      <a:pt x="0" y="114"/>
                    </a:lnTo>
                    <a:lnTo>
                      <a:pt x="2" y="107"/>
                    </a:lnTo>
                    <a:lnTo>
                      <a:pt x="67" y="106"/>
                    </a:lnTo>
                    <a:lnTo>
                      <a:pt x="64" y="97"/>
                    </a:lnTo>
                  </a:path>
                </a:pathLst>
              </a:custGeom>
              <a:solidFill>
                <a:srgbClr val="000000"/>
              </a:solidFill>
              <a:ln w="9525">
                <a:noFill/>
              </a:ln>
            </p:spPr>
            <p:txBody>
              <a:bodyPr/>
              <a:p>
                <a:endParaRPr lang="zh-CN" altLang="en-US" dirty="0">
                  <a:latin typeface="Arial" panose="020B0604020202020204" pitchFamily="34" charset="0"/>
                </a:endParaRPr>
              </a:p>
            </p:txBody>
          </p:sp>
          <p:sp>
            <p:nvSpPr>
              <p:cNvPr id="44079" name="Freeform 12"/>
              <p:cNvSpPr>
                <a:spLocks noChangeAspect="1"/>
              </p:cNvSpPr>
              <p:nvPr/>
            </p:nvSpPr>
            <p:spPr>
              <a:xfrm>
                <a:off x="3460" y="3533"/>
                <a:ext cx="374" cy="136"/>
              </a:xfrm>
              <a:custGeom>
                <a:avLst/>
                <a:gdLst>
                  <a:gd name="txL" fmla="*/ 0 w 374"/>
                  <a:gd name="txT" fmla="*/ 0 h 136"/>
                  <a:gd name="txR" fmla="*/ 374 w 374"/>
                  <a:gd name="txB" fmla="*/ 136 h 136"/>
                </a:gdLst>
                <a:ahLst/>
                <a:cxnLst>
                  <a:cxn ang="0">
                    <a:pos x="372" y="113"/>
                  </a:cxn>
                  <a:cxn ang="0">
                    <a:pos x="323" y="97"/>
                  </a:cxn>
                  <a:cxn ang="0">
                    <a:pos x="304" y="92"/>
                  </a:cxn>
                  <a:cxn ang="0">
                    <a:pos x="247" y="78"/>
                  </a:cxn>
                  <a:cxn ang="0">
                    <a:pos x="135" y="46"/>
                  </a:cxn>
                  <a:cxn ang="0">
                    <a:pos x="61" y="24"/>
                  </a:cxn>
                  <a:cxn ang="0">
                    <a:pos x="11" y="0"/>
                  </a:cxn>
                  <a:cxn ang="0">
                    <a:pos x="0" y="7"/>
                  </a:cxn>
                  <a:cxn ang="0">
                    <a:pos x="7" y="17"/>
                  </a:cxn>
                  <a:cxn ang="0">
                    <a:pos x="43" y="35"/>
                  </a:cxn>
                  <a:cxn ang="0">
                    <a:pos x="67" y="39"/>
                  </a:cxn>
                  <a:cxn ang="0">
                    <a:pos x="57" y="50"/>
                  </a:cxn>
                  <a:cxn ang="0">
                    <a:pos x="61" y="67"/>
                  </a:cxn>
                  <a:cxn ang="0">
                    <a:pos x="90" y="86"/>
                  </a:cxn>
                  <a:cxn ang="0">
                    <a:pos x="121" y="93"/>
                  </a:cxn>
                  <a:cxn ang="0">
                    <a:pos x="139" y="81"/>
                  </a:cxn>
                  <a:cxn ang="0">
                    <a:pos x="146" y="64"/>
                  </a:cxn>
                  <a:cxn ang="0">
                    <a:pos x="187" y="72"/>
                  </a:cxn>
                  <a:cxn ang="0">
                    <a:pos x="226" y="88"/>
                  </a:cxn>
                  <a:cxn ang="0">
                    <a:pos x="272" y="104"/>
                  </a:cxn>
                  <a:cxn ang="0">
                    <a:pos x="307" y="120"/>
                  </a:cxn>
                  <a:cxn ang="0">
                    <a:pos x="343" y="133"/>
                  </a:cxn>
                  <a:cxn ang="0">
                    <a:pos x="362" y="135"/>
                  </a:cxn>
                  <a:cxn ang="0">
                    <a:pos x="373" y="126"/>
                  </a:cxn>
                  <a:cxn ang="0">
                    <a:pos x="372" y="113"/>
                  </a:cxn>
                </a:cxnLst>
                <a:rect l="txL" t="txT" r="txR" b="txB"/>
                <a:pathLst>
                  <a:path w="374" h="136">
                    <a:moveTo>
                      <a:pt x="372" y="113"/>
                    </a:moveTo>
                    <a:lnTo>
                      <a:pt x="323" y="97"/>
                    </a:lnTo>
                    <a:lnTo>
                      <a:pt x="304" y="92"/>
                    </a:lnTo>
                    <a:lnTo>
                      <a:pt x="247" y="78"/>
                    </a:lnTo>
                    <a:lnTo>
                      <a:pt x="135" y="46"/>
                    </a:lnTo>
                    <a:lnTo>
                      <a:pt x="61" y="24"/>
                    </a:lnTo>
                    <a:lnTo>
                      <a:pt x="11" y="0"/>
                    </a:lnTo>
                    <a:lnTo>
                      <a:pt x="0" y="7"/>
                    </a:lnTo>
                    <a:lnTo>
                      <a:pt x="7" y="17"/>
                    </a:lnTo>
                    <a:lnTo>
                      <a:pt x="43" y="35"/>
                    </a:lnTo>
                    <a:lnTo>
                      <a:pt x="67" y="39"/>
                    </a:lnTo>
                    <a:lnTo>
                      <a:pt x="57" y="50"/>
                    </a:lnTo>
                    <a:lnTo>
                      <a:pt x="61" y="67"/>
                    </a:lnTo>
                    <a:lnTo>
                      <a:pt x="90" y="86"/>
                    </a:lnTo>
                    <a:lnTo>
                      <a:pt x="121" y="93"/>
                    </a:lnTo>
                    <a:lnTo>
                      <a:pt x="139" y="81"/>
                    </a:lnTo>
                    <a:lnTo>
                      <a:pt x="146" y="64"/>
                    </a:lnTo>
                    <a:lnTo>
                      <a:pt x="187" y="72"/>
                    </a:lnTo>
                    <a:lnTo>
                      <a:pt x="226" y="88"/>
                    </a:lnTo>
                    <a:lnTo>
                      <a:pt x="272" y="104"/>
                    </a:lnTo>
                    <a:lnTo>
                      <a:pt x="307" y="120"/>
                    </a:lnTo>
                    <a:lnTo>
                      <a:pt x="343" y="133"/>
                    </a:lnTo>
                    <a:lnTo>
                      <a:pt x="362" y="135"/>
                    </a:lnTo>
                    <a:lnTo>
                      <a:pt x="373" y="126"/>
                    </a:lnTo>
                    <a:lnTo>
                      <a:pt x="372" y="113"/>
                    </a:lnTo>
                  </a:path>
                </a:pathLst>
              </a:custGeom>
              <a:solidFill>
                <a:srgbClr val="000000"/>
              </a:solidFill>
              <a:ln w="9525">
                <a:noFill/>
              </a:ln>
            </p:spPr>
            <p:txBody>
              <a:bodyPr/>
              <a:p>
                <a:endParaRPr lang="zh-CN" altLang="en-US" dirty="0">
                  <a:latin typeface="Arial" panose="020B0604020202020204" pitchFamily="34" charset="0"/>
                </a:endParaRPr>
              </a:p>
            </p:txBody>
          </p:sp>
          <p:sp>
            <p:nvSpPr>
              <p:cNvPr id="44080" name="Freeform 13"/>
              <p:cNvSpPr>
                <a:spLocks noChangeAspect="1"/>
              </p:cNvSpPr>
              <p:nvPr/>
            </p:nvSpPr>
            <p:spPr>
              <a:xfrm>
                <a:off x="3799" y="3601"/>
                <a:ext cx="125" cy="390"/>
              </a:xfrm>
              <a:custGeom>
                <a:avLst/>
                <a:gdLst>
                  <a:gd name="txL" fmla="*/ 0 w 125"/>
                  <a:gd name="txT" fmla="*/ 0 h 390"/>
                  <a:gd name="txR" fmla="*/ 125 w 125"/>
                  <a:gd name="txB" fmla="*/ 390 h 390"/>
                </a:gdLst>
                <a:ahLst/>
                <a:cxnLst>
                  <a:cxn ang="0">
                    <a:pos x="19" y="19"/>
                  </a:cxn>
                  <a:cxn ang="0">
                    <a:pos x="27" y="4"/>
                  </a:cxn>
                  <a:cxn ang="0">
                    <a:pos x="49" y="0"/>
                  </a:cxn>
                  <a:cxn ang="0">
                    <a:pos x="76" y="14"/>
                  </a:cxn>
                  <a:cxn ang="0">
                    <a:pos x="101" y="60"/>
                  </a:cxn>
                  <a:cxn ang="0">
                    <a:pos x="112" y="96"/>
                  </a:cxn>
                  <a:cxn ang="0">
                    <a:pos x="121" y="139"/>
                  </a:cxn>
                  <a:cxn ang="0">
                    <a:pos x="124" y="198"/>
                  </a:cxn>
                  <a:cxn ang="0">
                    <a:pos x="123" y="250"/>
                  </a:cxn>
                  <a:cxn ang="0">
                    <a:pos x="121" y="312"/>
                  </a:cxn>
                  <a:cxn ang="0">
                    <a:pos x="117" y="359"/>
                  </a:cxn>
                  <a:cxn ang="0">
                    <a:pos x="106" y="378"/>
                  </a:cxn>
                  <a:cxn ang="0">
                    <a:pos x="88" y="386"/>
                  </a:cxn>
                  <a:cxn ang="0">
                    <a:pos x="66" y="389"/>
                  </a:cxn>
                  <a:cxn ang="0">
                    <a:pos x="38" y="382"/>
                  </a:cxn>
                  <a:cxn ang="0">
                    <a:pos x="17" y="373"/>
                  </a:cxn>
                  <a:cxn ang="0">
                    <a:pos x="6" y="351"/>
                  </a:cxn>
                  <a:cxn ang="0">
                    <a:pos x="0" y="312"/>
                  </a:cxn>
                  <a:cxn ang="0">
                    <a:pos x="2" y="264"/>
                  </a:cxn>
                  <a:cxn ang="0">
                    <a:pos x="13" y="232"/>
                  </a:cxn>
                  <a:cxn ang="0">
                    <a:pos x="17" y="182"/>
                  </a:cxn>
                  <a:cxn ang="0">
                    <a:pos x="15" y="157"/>
                  </a:cxn>
                  <a:cxn ang="0">
                    <a:pos x="9" y="128"/>
                  </a:cxn>
                  <a:cxn ang="0">
                    <a:pos x="4" y="100"/>
                  </a:cxn>
                  <a:cxn ang="0">
                    <a:pos x="2" y="65"/>
                  </a:cxn>
                  <a:cxn ang="0">
                    <a:pos x="2" y="40"/>
                  </a:cxn>
                  <a:cxn ang="0">
                    <a:pos x="11" y="26"/>
                  </a:cxn>
                  <a:cxn ang="0">
                    <a:pos x="19" y="19"/>
                  </a:cxn>
                </a:cxnLst>
                <a:rect l="txL" t="txT" r="txR" b="txB"/>
                <a:pathLst>
                  <a:path w="125" h="390">
                    <a:moveTo>
                      <a:pt x="19" y="19"/>
                    </a:moveTo>
                    <a:lnTo>
                      <a:pt x="27" y="4"/>
                    </a:lnTo>
                    <a:lnTo>
                      <a:pt x="49" y="0"/>
                    </a:lnTo>
                    <a:lnTo>
                      <a:pt x="76" y="14"/>
                    </a:lnTo>
                    <a:lnTo>
                      <a:pt x="101" y="60"/>
                    </a:lnTo>
                    <a:lnTo>
                      <a:pt x="112" y="96"/>
                    </a:lnTo>
                    <a:lnTo>
                      <a:pt x="121" y="139"/>
                    </a:lnTo>
                    <a:lnTo>
                      <a:pt x="124" y="198"/>
                    </a:lnTo>
                    <a:lnTo>
                      <a:pt x="123" y="250"/>
                    </a:lnTo>
                    <a:lnTo>
                      <a:pt x="121" y="312"/>
                    </a:lnTo>
                    <a:lnTo>
                      <a:pt x="117" y="359"/>
                    </a:lnTo>
                    <a:lnTo>
                      <a:pt x="106" y="378"/>
                    </a:lnTo>
                    <a:lnTo>
                      <a:pt x="88" y="386"/>
                    </a:lnTo>
                    <a:lnTo>
                      <a:pt x="66" y="389"/>
                    </a:lnTo>
                    <a:lnTo>
                      <a:pt x="38" y="382"/>
                    </a:lnTo>
                    <a:lnTo>
                      <a:pt x="17" y="373"/>
                    </a:lnTo>
                    <a:lnTo>
                      <a:pt x="6" y="351"/>
                    </a:lnTo>
                    <a:lnTo>
                      <a:pt x="0" y="312"/>
                    </a:lnTo>
                    <a:lnTo>
                      <a:pt x="2" y="264"/>
                    </a:lnTo>
                    <a:lnTo>
                      <a:pt x="13" y="232"/>
                    </a:lnTo>
                    <a:lnTo>
                      <a:pt x="17" y="182"/>
                    </a:lnTo>
                    <a:lnTo>
                      <a:pt x="15" y="157"/>
                    </a:lnTo>
                    <a:lnTo>
                      <a:pt x="9" y="128"/>
                    </a:lnTo>
                    <a:lnTo>
                      <a:pt x="4" y="100"/>
                    </a:lnTo>
                    <a:lnTo>
                      <a:pt x="2" y="65"/>
                    </a:lnTo>
                    <a:lnTo>
                      <a:pt x="2" y="40"/>
                    </a:lnTo>
                    <a:lnTo>
                      <a:pt x="11" y="26"/>
                    </a:lnTo>
                    <a:lnTo>
                      <a:pt x="19" y="19"/>
                    </a:lnTo>
                  </a:path>
                </a:pathLst>
              </a:custGeom>
              <a:solidFill>
                <a:srgbClr val="000000"/>
              </a:solidFill>
              <a:ln w="9525">
                <a:noFill/>
              </a:ln>
            </p:spPr>
            <p:txBody>
              <a:bodyPr/>
              <a:p>
                <a:endParaRPr lang="zh-CN" altLang="en-US" dirty="0">
                  <a:latin typeface="Arial" panose="020B0604020202020204" pitchFamily="34" charset="0"/>
                </a:endParaRPr>
              </a:p>
            </p:txBody>
          </p:sp>
          <p:sp>
            <p:nvSpPr>
              <p:cNvPr id="44081" name="Freeform 14"/>
              <p:cNvSpPr>
                <a:spLocks noChangeAspect="1"/>
              </p:cNvSpPr>
              <p:nvPr/>
            </p:nvSpPr>
            <p:spPr>
              <a:xfrm>
                <a:off x="3761" y="3925"/>
                <a:ext cx="159" cy="373"/>
              </a:xfrm>
              <a:custGeom>
                <a:avLst/>
                <a:gdLst>
                  <a:gd name="txL" fmla="*/ 0 w 159"/>
                  <a:gd name="txT" fmla="*/ 0 h 373"/>
                  <a:gd name="txR" fmla="*/ 159 w 159"/>
                  <a:gd name="txB" fmla="*/ 373 h 373"/>
                </a:gdLst>
                <a:ahLst/>
                <a:cxnLst>
                  <a:cxn ang="0">
                    <a:pos x="99" y="0"/>
                  </a:cxn>
                  <a:cxn ang="0">
                    <a:pos x="128" y="7"/>
                  </a:cxn>
                  <a:cxn ang="0">
                    <a:pos x="133" y="30"/>
                  </a:cxn>
                  <a:cxn ang="0">
                    <a:pos x="135" y="72"/>
                  </a:cxn>
                  <a:cxn ang="0">
                    <a:pos x="128" y="122"/>
                  </a:cxn>
                  <a:cxn ang="0">
                    <a:pos x="122" y="177"/>
                  </a:cxn>
                  <a:cxn ang="0">
                    <a:pos x="117" y="238"/>
                  </a:cxn>
                  <a:cxn ang="0">
                    <a:pos x="121" y="269"/>
                  </a:cxn>
                  <a:cxn ang="0">
                    <a:pos x="129" y="298"/>
                  </a:cxn>
                  <a:cxn ang="0">
                    <a:pos x="150" y="326"/>
                  </a:cxn>
                  <a:cxn ang="0">
                    <a:pos x="158" y="337"/>
                  </a:cxn>
                  <a:cxn ang="0">
                    <a:pos x="154" y="348"/>
                  </a:cxn>
                  <a:cxn ang="0">
                    <a:pos x="131" y="348"/>
                  </a:cxn>
                  <a:cxn ang="0">
                    <a:pos x="97" y="354"/>
                  </a:cxn>
                  <a:cxn ang="0">
                    <a:pos x="51" y="366"/>
                  </a:cxn>
                  <a:cxn ang="0">
                    <a:pos x="22" y="372"/>
                  </a:cxn>
                  <a:cxn ang="0">
                    <a:pos x="4" y="359"/>
                  </a:cxn>
                  <a:cxn ang="0">
                    <a:pos x="0" y="340"/>
                  </a:cxn>
                  <a:cxn ang="0">
                    <a:pos x="22" y="334"/>
                  </a:cxn>
                  <a:cxn ang="0">
                    <a:pos x="60" y="333"/>
                  </a:cxn>
                  <a:cxn ang="0">
                    <a:pos x="103" y="333"/>
                  </a:cxn>
                  <a:cxn ang="0">
                    <a:pos x="135" y="334"/>
                  </a:cxn>
                  <a:cxn ang="0">
                    <a:pos x="133" y="329"/>
                  </a:cxn>
                  <a:cxn ang="0">
                    <a:pos x="119" y="315"/>
                  </a:cxn>
                  <a:cxn ang="0">
                    <a:pos x="107" y="290"/>
                  </a:cxn>
                  <a:cxn ang="0">
                    <a:pos x="97" y="258"/>
                  </a:cxn>
                  <a:cxn ang="0">
                    <a:pos x="97" y="236"/>
                  </a:cxn>
                  <a:cxn ang="0">
                    <a:pos x="103" y="172"/>
                  </a:cxn>
                  <a:cxn ang="0">
                    <a:pos x="103" y="126"/>
                  </a:cxn>
                  <a:cxn ang="0">
                    <a:pos x="99" y="76"/>
                  </a:cxn>
                  <a:cxn ang="0">
                    <a:pos x="92" y="52"/>
                  </a:cxn>
                  <a:cxn ang="0">
                    <a:pos x="86" y="22"/>
                  </a:cxn>
                  <a:cxn ang="0">
                    <a:pos x="96" y="7"/>
                  </a:cxn>
                  <a:cxn ang="0">
                    <a:pos x="99" y="0"/>
                  </a:cxn>
                </a:cxnLst>
                <a:rect l="txL" t="txT" r="txR" b="txB"/>
                <a:pathLst>
                  <a:path w="159" h="373">
                    <a:moveTo>
                      <a:pt x="99" y="0"/>
                    </a:moveTo>
                    <a:lnTo>
                      <a:pt x="128" y="7"/>
                    </a:lnTo>
                    <a:lnTo>
                      <a:pt x="133" y="30"/>
                    </a:lnTo>
                    <a:lnTo>
                      <a:pt x="135" y="72"/>
                    </a:lnTo>
                    <a:lnTo>
                      <a:pt x="128" y="122"/>
                    </a:lnTo>
                    <a:lnTo>
                      <a:pt x="122" y="177"/>
                    </a:lnTo>
                    <a:lnTo>
                      <a:pt x="117" y="238"/>
                    </a:lnTo>
                    <a:lnTo>
                      <a:pt x="121" y="269"/>
                    </a:lnTo>
                    <a:lnTo>
                      <a:pt x="129" y="298"/>
                    </a:lnTo>
                    <a:lnTo>
                      <a:pt x="150" y="326"/>
                    </a:lnTo>
                    <a:lnTo>
                      <a:pt x="158" y="337"/>
                    </a:lnTo>
                    <a:lnTo>
                      <a:pt x="154" y="348"/>
                    </a:lnTo>
                    <a:lnTo>
                      <a:pt x="131" y="348"/>
                    </a:lnTo>
                    <a:lnTo>
                      <a:pt x="97" y="354"/>
                    </a:lnTo>
                    <a:lnTo>
                      <a:pt x="51" y="366"/>
                    </a:lnTo>
                    <a:lnTo>
                      <a:pt x="22" y="372"/>
                    </a:lnTo>
                    <a:lnTo>
                      <a:pt x="4" y="359"/>
                    </a:lnTo>
                    <a:lnTo>
                      <a:pt x="0" y="340"/>
                    </a:lnTo>
                    <a:lnTo>
                      <a:pt x="22" y="334"/>
                    </a:lnTo>
                    <a:lnTo>
                      <a:pt x="60" y="333"/>
                    </a:lnTo>
                    <a:lnTo>
                      <a:pt x="103" y="333"/>
                    </a:lnTo>
                    <a:lnTo>
                      <a:pt x="135" y="334"/>
                    </a:lnTo>
                    <a:lnTo>
                      <a:pt x="133" y="329"/>
                    </a:lnTo>
                    <a:lnTo>
                      <a:pt x="119" y="315"/>
                    </a:lnTo>
                    <a:lnTo>
                      <a:pt x="107" y="290"/>
                    </a:lnTo>
                    <a:lnTo>
                      <a:pt x="97" y="258"/>
                    </a:lnTo>
                    <a:lnTo>
                      <a:pt x="97" y="236"/>
                    </a:lnTo>
                    <a:lnTo>
                      <a:pt x="103" y="172"/>
                    </a:lnTo>
                    <a:lnTo>
                      <a:pt x="103" y="126"/>
                    </a:lnTo>
                    <a:lnTo>
                      <a:pt x="99" y="76"/>
                    </a:lnTo>
                    <a:lnTo>
                      <a:pt x="92" y="52"/>
                    </a:lnTo>
                    <a:lnTo>
                      <a:pt x="86" y="22"/>
                    </a:lnTo>
                    <a:lnTo>
                      <a:pt x="96" y="7"/>
                    </a:lnTo>
                    <a:lnTo>
                      <a:pt x="99" y="0"/>
                    </a:lnTo>
                  </a:path>
                </a:pathLst>
              </a:custGeom>
              <a:solidFill>
                <a:srgbClr val="000000"/>
              </a:solidFill>
              <a:ln w="9525">
                <a:noFill/>
              </a:ln>
            </p:spPr>
            <p:txBody>
              <a:bodyPr/>
              <a:p>
                <a:endParaRPr lang="zh-CN" altLang="en-US" dirty="0">
                  <a:latin typeface="Arial" panose="020B0604020202020204" pitchFamily="34" charset="0"/>
                </a:endParaRPr>
              </a:p>
            </p:txBody>
          </p:sp>
          <p:sp>
            <p:nvSpPr>
              <p:cNvPr id="44082" name="Freeform 15"/>
              <p:cNvSpPr>
                <a:spLocks noChangeAspect="1"/>
              </p:cNvSpPr>
              <p:nvPr/>
            </p:nvSpPr>
            <p:spPr>
              <a:xfrm>
                <a:off x="3698" y="3878"/>
                <a:ext cx="159" cy="365"/>
              </a:xfrm>
              <a:custGeom>
                <a:avLst/>
                <a:gdLst>
                  <a:gd name="txL" fmla="*/ 0 w 159"/>
                  <a:gd name="txT" fmla="*/ 0 h 365"/>
                  <a:gd name="txR" fmla="*/ 159 w 159"/>
                  <a:gd name="txB" fmla="*/ 365 h 365"/>
                </a:gdLst>
                <a:ahLst/>
                <a:cxnLst>
                  <a:cxn ang="0">
                    <a:pos x="123" y="0"/>
                  </a:cxn>
                  <a:cxn ang="0">
                    <a:pos x="151" y="8"/>
                  </a:cxn>
                  <a:cxn ang="0">
                    <a:pos x="154" y="31"/>
                  </a:cxn>
                  <a:cxn ang="0">
                    <a:pos x="154" y="74"/>
                  </a:cxn>
                  <a:cxn ang="0">
                    <a:pos x="143" y="123"/>
                  </a:cxn>
                  <a:cxn ang="0">
                    <a:pos x="132" y="177"/>
                  </a:cxn>
                  <a:cxn ang="0">
                    <a:pos x="124" y="236"/>
                  </a:cxn>
                  <a:cxn ang="0">
                    <a:pos x="125" y="267"/>
                  </a:cxn>
                  <a:cxn ang="0">
                    <a:pos x="131" y="298"/>
                  </a:cxn>
                  <a:cxn ang="0">
                    <a:pos x="151" y="327"/>
                  </a:cxn>
                  <a:cxn ang="0">
                    <a:pos x="158" y="339"/>
                  </a:cxn>
                  <a:cxn ang="0">
                    <a:pos x="153" y="350"/>
                  </a:cxn>
                  <a:cxn ang="0">
                    <a:pos x="130" y="348"/>
                  </a:cxn>
                  <a:cxn ang="0">
                    <a:pos x="96" y="352"/>
                  </a:cxn>
                  <a:cxn ang="0">
                    <a:pos x="49" y="360"/>
                  </a:cxn>
                  <a:cxn ang="0">
                    <a:pos x="20" y="364"/>
                  </a:cxn>
                  <a:cxn ang="0">
                    <a:pos x="3" y="350"/>
                  </a:cxn>
                  <a:cxn ang="0">
                    <a:pos x="0" y="330"/>
                  </a:cxn>
                  <a:cxn ang="0">
                    <a:pos x="21" y="326"/>
                  </a:cxn>
                  <a:cxn ang="0">
                    <a:pos x="60" y="328"/>
                  </a:cxn>
                  <a:cxn ang="0">
                    <a:pos x="103" y="330"/>
                  </a:cxn>
                  <a:cxn ang="0">
                    <a:pos x="135" y="334"/>
                  </a:cxn>
                  <a:cxn ang="0">
                    <a:pos x="134" y="329"/>
                  </a:cxn>
                  <a:cxn ang="0">
                    <a:pos x="120" y="314"/>
                  </a:cxn>
                  <a:cxn ang="0">
                    <a:pos x="110" y="288"/>
                  </a:cxn>
                  <a:cxn ang="0">
                    <a:pos x="103" y="256"/>
                  </a:cxn>
                  <a:cxn ang="0">
                    <a:pos x="104" y="234"/>
                  </a:cxn>
                  <a:cxn ang="0">
                    <a:pos x="114" y="170"/>
                  </a:cxn>
                  <a:cxn ang="0">
                    <a:pos x="118" y="125"/>
                  </a:cxn>
                  <a:cxn ang="0">
                    <a:pos x="117" y="74"/>
                  </a:cxn>
                  <a:cxn ang="0">
                    <a:pos x="112" y="50"/>
                  </a:cxn>
                  <a:cxn ang="0">
                    <a:pos x="109" y="20"/>
                  </a:cxn>
                  <a:cxn ang="0">
                    <a:pos x="118" y="6"/>
                  </a:cxn>
                  <a:cxn ang="0">
                    <a:pos x="123" y="0"/>
                  </a:cxn>
                </a:cxnLst>
                <a:rect l="txL" t="txT" r="txR" b="txB"/>
                <a:pathLst>
                  <a:path w="159" h="365">
                    <a:moveTo>
                      <a:pt x="123" y="0"/>
                    </a:moveTo>
                    <a:lnTo>
                      <a:pt x="151" y="8"/>
                    </a:lnTo>
                    <a:lnTo>
                      <a:pt x="154" y="31"/>
                    </a:lnTo>
                    <a:lnTo>
                      <a:pt x="154" y="74"/>
                    </a:lnTo>
                    <a:lnTo>
                      <a:pt x="143" y="123"/>
                    </a:lnTo>
                    <a:lnTo>
                      <a:pt x="132" y="177"/>
                    </a:lnTo>
                    <a:lnTo>
                      <a:pt x="124" y="236"/>
                    </a:lnTo>
                    <a:lnTo>
                      <a:pt x="125" y="267"/>
                    </a:lnTo>
                    <a:lnTo>
                      <a:pt x="131" y="298"/>
                    </a:lnTo>
                    <a:lnTo>
                      <a:pt x="151" y="327"/>
                    </a:lnTo>
                    <a:lnTo>
                      <a:pt x="158" y="339"/>
                    </a:lnTo>
                    <a:lnTo>
                      <a:pt x="153" y="350"/>
                    </a:lnTo>
                    <a:lnTo>
                      <a:pt x="130" y="348"/>
                    </a:lnTo>
                    <a:lnTo>
                      <a:pt x="96" y="352"/>
                    </a:lnTo>
                    <a:lnTo>
                      <a:pt x="49" y="360"/>
                    </a:lnTo>
                    <a:lnTo>
                      <a:pt x="20" y="364"/>
                    </a:lnTo>
                    <a:lnTo>
                      <a:pt x="3" y="350"/>
                    </a:lnTo>
                    <a:lnTo>
                      <a:pt x="0" y="330"/>
                    </a:lnTo>
                    <a:lnTo>
                      <a:pt x="21" y="326"/>
                    </a:lnTo>
                    <a:lnTo>
                      <a:pt x="60" y="328"/>
                    </a:lnTo>
                    <a:lnTo>
                      <a:pt x="103" y="330"/>
                    </a:lnTo>
                    <a:lnTo>
                      <a:pt x="135" y="334"/>
                    </a:lnTo>
                    <a:lnTo>
                      <a:pt x="134" y="329"/>
                    </a:lnTo>
                    <a:lnTo>
                      <a:pt x="120" y="314"/>
                    </a:lnTo>
                    <a:lnTo>
                      <a:pt x="110" y="288"/>
                    </a:lnTo>
                    <a:lnTo>
                      <a:pt x="103" y="256"/>
                    </a:lnTo>
                    <a:lnTo>
                      <a:pt x="104" y="234"/>
                    </a:lnTo>
                    <a:lnTo>
                      <a:pt x="114" y="170"/>
                    </a:lnTo>
                    <a:lnTo>
                      <a:pt x="118" y="125"/>
                    </a:lnTo>
                    <a:lnTo>
                      <a:pt x="117" y="74"/>
                    </a:lnTo>
                    <a:lnTo>
                      <a:pt x="112" y="50"/>
                    </a:lnTo>
                    <a:lnTo>
                      <a:pt x="109" y="20"/>
                    </a:lnTo>
                    <a:lnTo>
                      <a:pt x="118" y="6"/>
                    </a:lnTo>
                    <a:lnTo>
                      <a:pt x="123" y="0"/>
                    </a:lnTo>
                  </a:path>
                </a:pathLst>
              </a:custGeom>
              <a:solidFill>
                <a:srgbClr val="000000"/>
              </a:solidFill>
              <a:ln w="9525">
                <a:noFill/>
              </a:ln>
            </p:spPr>
            <p:txBody>
              <a:bodyPr/>
              <a:p>
                <a:endParaRPr lang="zh-CN" altLang="en-US" dirty="0">
                  <a:latin typeface="Arial" panose="020B0604020202020204" pitchFamily="34" charset="0"/>
                </a:endParaRPr>
              </a:p>
            </p:txBody>
          </p:sp>
        </p:grpSp>
        <p:grpSp>
          <p:nvGrpSpPr>
            <p:cNvPr id="44041" name="Group 16"/>
            <p:cNvGrpSpPr>
              <a:grpSpLocks noChangeAspect="1"/>
            </p:cNvGrpSpPr>
            <p:nvPr/>
          </p:nvGrpSpPr>
          <p:grpSpPr>
            <a:xfrm>
              <a:off x="3288" y="2703"/>
              <a:ext cx="327" cy="833"/>
              <a:chOff x="4924" y="3475"/>
              <a:chExt cx="327" cy="833"/>
            </a:xfrm>
          </p:grpSpPr>
          <p:sp>
            <p:nvSpPr>
              <p:cNvPr id="44073" name="Freeform 17"/>
              <p:cNvSpPr>
                <a:spLocks noChangeAspect="1"/>
              </p:cNvSpPr>
              <p:nvPr/>
            </p:nvSpPr>
            <p:spPr>
              <a:xfrm>
                <a:off x="5008" y="3680"/>
                <a:ext cx="136" cy="336"/>
              </a:xfrm>
              <a:custGeom>
                <a:avLst/>
                <a:gdLst>
                  <a:gd name="txL" fmla="*/ 0 w 136"/>
                  <a:gd name="txT" fmla="*/ 0 h 336"/>
                  <a:gd name="txR" fmla="*/ 136 w 136"/>
                  <a:gd name="txB" fmla="*/ 336 h 336"/>
                </a:gdLst>
                <a:ahLst/>
                <a:cxnLst>
                  <a:cxn ang="0">
                    <a:pos x="37" y="14"/>
                  </a:cxn>
                  <a:cxn ang="0">
                    <a:pos x="51" y="4"/>
                  </a:cxn>
                  <a:cxn ang="0">
                    <a:pos x="69" y="0"/>
                  </a:cxn>
                  <a:cxn ang="0">
                    <a:pos x="83" y="2"/>
                  </a:cxn>
                  <a:cxn ang="0">
                    <a:pos x="95" y="18"/>
                  </a:cxn>
                  <a:cxn ang="0">
                    <a:pos x="105" y="50"/>
                  </a:cxn>
                  <a:cxn ang="0">
                    <a:pos x="113" y="92"/>
                  </a:cxn>
                  <a:cxn ang="0">
                    <a:pos x="122" y="134"/>
                  </a:cxn>
                  <a:cxn ang="0">
                    <a:pos x="130" y="170"/>
                  </a:cxn>
                  <a:cxn ang="0">
                    <a:pos x="130" y="211"/>
                  </a:cxn>
                  <a:cxn ang="0">
                    <a:pos x="135" y="260"/>
                  </a:cxn>
                  <a:cxn ang="0">
                    <a:pos x="130" y="289"/>
                  </a:cxn>
                  <a:cxn ang="0">
                    <a:pos x="124" y="314"/>
                  </a:cxn>
                  <a:cxn ang="0">
                    <a:pos x="102" y="328"/>
                  </a:cxn>
                  <a:cxn ang="0">
                    <a:pos x="63" y="335"/>
                  </a:cxn>
                  <a:cxn ang="0">
                    <a:pos x="34" y="327"/>
                  </a:cxn>
                  <a:cxn ang="0">
                    <a:pos x="7" y="307"/>
                  </a:cxn>
                  <a:cxn ang="0">
                    <a:pos x="0" y="275"/>
                  </a:cxn>
                  <a:cxn ang="0">
                    <a:pos x="0" y="242"/>
                  </a:cxn>
                  <a:cxn ang="0">
                    <a:pos x="9" y="180"/>
                  </a:cxn>
                  <a:cxn ang="0">
                    <a:pos x="9" y="132"/>
                  </a:cxn>
                  <a:cxn ang="0">
                    <a:pos x="11" y="85"/>
                  </a:cxn>
                  <a:cxn ang="0">
                    <a:pos x="22" y="56"/>
                  </a:cxn>
                  <a:cxn ang="0">
                    <a:pos x="34" y="36"/>
                  </a:cxn>
                  <a:cxn ang="0">
                    <a:pos x="37" y="14"/>
                  </a:cxn>
                </a:cxnLst>
                <a:rect l="txL" t="txT" r="txR" b="txB"/>
                <a:pathLst>
                  <a:path w="136" h="336">
                    <a:moveTo>
                      <a:pt x="37" y="14"/>
                    </a:moveTo>
                    <a:lnTo>
                      <a:pt x="51" y="4"/>
                    </a:lnTo>
                    <a:lnTo>
                      <a:pt x="69" y="0"/>
                    </a:lnTo>
                    <a:lnTo>
                      <a:pt x="83" y="2"/>
                    </a:lnTo>
                    <a:lnTo>
                      <a:pt x="95" y="18"/>
                    </a:lnTo>
                    <a:lnTo>
                      <a:pt x="105" y="50"/>
                    </a:lnTo>
                    <a:lnTo>
                      <a:pt x="113" y="92"/>
                    </a:lnTo>
                    <a:lnTo>
                      <a:pt x="122" y="134"/>
                    </a:lnTo>
                    <a:lnTo>
                      <a:pt x="130" y="170"/>
                    </a:lnTo>
                    <a:lnTo>
                      <a:pt x="130" y="211"/>
                    </a:lnTo>
                    <a:lnTo>
                      <a:pt x="135" y="260"/>
                    </a:lnTo>
                    <a:lnTo>
                      <a:pt x="130" y="289"/>
                    </a:lnTo>
                    <a:lnTo>
                      <a:pt x="124" y="314"/>
                    </a:lnTo>
                    <a:lnTo>
                      <a:pt x="102" y="328"/>
                    </a:lnTo>
                    <a:lnTo>
                      <a:pt x="63" y="335"/>
                    </a:lnTo>
                    <a:lnTo>
                      <a:pt x="34" y="327"/>
                    </a:lnTo>
                    <a:lnTo>
                      <a:pt x="7" y="307"/>
                    </a:lnTo>
                    <a:lnTo>
                      <a:pt x="0" y="275"/>
                    </a:lnTo>
                    <a:lnTo>
                      <a:pt x="0" y="242"/>
                    </a:lnTo>
                    <a:lnTo>
                      <a:pt x="9" y="180"/>
                    </a:lnTo>
                    <a:lnTo>
                      <a:pt x="9" y="132"/>
                    </a:lnTo>
                    <a:lnTo>
                      <a:pt x="11" y="85"/>
                    </a:lnTo>
                    <a:lnTo>
                      <a:pt x="22" y="56"/>
                    </a:lnTo>
                    <a:lnTo>
                      <a:pt x="34" y="36"/>
                    </a:lnTo>
                    <a:lnTo>
                      <a:pt x="37" y="14"/>
                    </a:lnTo>
                  </a:path>
                </a:pathLst>
              </a:custGeom>
              <a:solidFill>
                <a:srgbClr val="FF3399"/>
              </a:solidFill>
              <a:ln w="9525">
                <a:noFill/>
              </a:ln>
            </p:spPr>
            <p:txBody>
              <a:bodyPr/>
              <a:p>
                <a:endParaRPr lang="zh-CN" altLang="en-US" dirty="0">
                  <a:latin typeface="Arial" panose="020B0604020202020204" pitchFamily="34" charset="0"/>
                </a:endParaRPr>
              </a:p>
            </p:txBody>
          </p:sp>
          <p:sp>
            <p:nvSpPr>
              <p:cNvPr id="44074" name="Freeform 18"/>
              <p:cNvSpPr>
                <a:spLocks noChangeAspect="1"/>
              </p:cNvSpPr>
              <p:nvPr/>
            </p:nvSpPr>
            <p:spPr>
              <a:xfrm>
                <a:off x="5088" y="3954"/>
                <a:ext cx="163" cy="333"/>
              </a:xfrm>
              <a:custGeom>
                <a:avLst/>
                <a:gdLst>
                  <a:gd name="txL" fmla="*/ 0 w 163"/>
                  <a:gd name="txT" fmla="*/ 0 h 333"/>
                  <a:gd name="txR" fmla="*/ 163 w 163"/>
                  <a:gd name="txB" fmla="*/ 333 h 333"/>
                </a:gdLst>
                <a:ahLst/>
                <a:cxnLst>
                  <a:cxn ang="0">
                    <a:pos x="0" y="29"/>
                  </a:cxn>
                  <a:cxn ang="0">
                    <a:pos x="2" y="4"/>
                  </a:cxn>
                  <a:cxn ang="0">
                    <a:pos x="15" y="0"/>
                  </a:cxn>
                  <a:cxn ang="0">
                    <a:pos x="40" y="1"/>
                  </a:cxn>
                  <a:cxn ang="0">
                    <a:pos x="47" y="23"/>
                  </a:cxn>
                  <a:cxn ang="0">
                    <a:pos x="68" y="68"/>
                  </a:cxn>
                  <a:cxn ang="0">
                    <a:pos x="79" y="104"/>
                  </a:cxn>
                  <a:cxn ang="0">
                    <a:pos x="86" y="146"/>
                  </a:cxn>
                  <a:cxn ang="0">
                    <a:pos x="84" y="171"/>
                  </a:cxn>
                  <a:cxn ang="0">
                    <a:pos x="69" y="211"/>
                  </a:cxn>
                  <a:cxn ang="0">
                    <a:pos x="55" y="248"/>
                  </a:cxn>
                  <a:cxn ang="0">
                    <a:pos x="51" y="279"/>
                  </a:cxn>
                  <a:cxn ang="0">
                    <a:pos x="51" y="291"/>
                  </a:cxn>
                  <a:cxn ang="0">
                    <a:pos x="66" y="293"/>
                  </a:cxn>
                  <a:cxn ang="0">
                    <a:pos x="86" y="286"/>
                  </a:cxn>
                  <a:cxn ang="0">
                    <a:pos x="140" y="291"/>
                  </a:cxn>
                  <a:cxn ang="0">
                    <a:pos x="162" y="304"/>
                  </a:cxn>
                  <a:cxn ang="0">
                    <a:pos x="158" y="312"/>
                  </a:cxn>
                  <a:cxn ang="0">
                    <a:pos x="129" y="329"/>
                  </a:cxn>
                  <a:cxn ang="0">
                    <a:pos x="113" y="332"/>
                  </a:cxn>
                  <a:cxn ang="0">
                    <a:pos x="97" y="318"/>
                  </a:cxn>
                  <a:cxn ang="0">
                    <a:pos x="61" y="311"/>
                  </a:cxn>
                  <a:cxn ang="0">
                    <a:pos x="30" y="311"/>
                  </a:cxn>
                  <a:cxn ang="0">
                    <a:pos x="20" y="308"/>
                  </a:cxn>
                  <a:cxn ang="0">
                    <a:pos x="18" y="297"/>
                  </a:cxn>
                  <a:cxn ang="0">
                    <a:pos x="37" y="241"/>
                  </a:cxn>
                  <a:cxn ang="0">
                    <a:pos x="55" y="198"/>
                  </a:cxn>
                  <a:cxn ang="0">
                    <a:pos x="62" y="169"/>
                  </a:cxn>
                  <a:cxn ang="0">
                    <a:pos x="62" y="130"/>
                  </a:cxn>
                  <a:cxn ang="0">
                    <a:pos x="48" y="94"/>
                  </a:cxn>
                  <a:cxn ang="0">
                    <a:pos x="18" y="57"/>
                  </a:cxn>
                  <a:cxn ang="0">
                    <a:pos x="5" y="40"/>
                  </a:cxn>
                  <a:cxn ang="0">
                    <a:pos x="0" y="29"/>
                  </a:cxn>
                </a:cxnLst>
                <a:rect l="txL" t="txT" r="txR" b="txB"/>
                <a:pathLst>
                  <a:path w="163" h="333">
                    <a:moveTo>
                      <a:pt x="0" y="29"/>
                    </a:moveTo>
                    <a:lnTo>
                      <a:pt x="2" y="4"/>
                    </a:lnTo>
                    <a:lnTo>
                      <a:pt x="15" y="0"/>
                    </a:lnTo>
                    <a:lnTo>
                      <a:pt x="40" y="1"/>
                    </a:lnTo>
                    <a:lnTo>
                      <a:pt x="47" y="23"/>
                    </a:lnTo>
                    <a:lnTo>
                      <a:pt x="68" y="68"/>
                    </a:lnTo>
                    <a:lnTo>
                      <a:pt x="79" y="104"/>
                    </a:lnTo>
                    <a:lnTo>
                      <a:pt x="86" y="146"/>
                    </a:lnTo>
                    <a:lnTo>
                      <a:pt x="84" y="171"/>
                    </a:lnTo>
                    <a:lnTo>
                      <a:pt x="69" y="211"/>
                    </a:lnTo>
                    <a:lnTo>
                      <a:pt x="55" y="248"/>
                    </a:lnTo>
                    <a:lnTo>
                      <a:pt x="51" y="279"/>
                    </a:lnTo>
                    <a:lnTo>
                      <a:pt x="51" y="291"/>
                    </a:lnTo>
                    <a:lnTo>
                      <a:pt x="66" y="293"/>
                    </a:lnTo>
                    <a:lnTo>
                      <a:pt x="86" y="286"/>
                    </a:lnTo>
                    <a:lnTo>
                      <a:pt x="140" y="291"/>
                    </a:lnTo>
                    <a:lnTo>
                      <a:pt x="162" y="304"/>
                    </a:lnTo>
                    <a:lnTo>
                      <a:pt x="158" y="312"/>
                    </a:lnTo>
                    <a:lnTo>
                      <a:pt x="129" y="329"/>
                    </a:lnTo>
                    <a:lnTo>
                      <a:pt x="113" y="332"/>
                    </a:lnTo>
                    <a:lnTo>
                      <a:pt x="97" y="318"/>
                    </a:lnTo>
                    <a:lnTo>
                      <a:pt x="61" y="311"/>
                    </a:lnTo>
                    <a:lnTo>
                      <a:pt x="30" y="311"/>
                    </a:lnTo>
                    <a:lnTo>
                      <a:pt x="20" y="308"/>
                    </a:lnTo>
                    <a:lnTo>
                      <a:pt x="18" y="297"/>
                    </a:lnTo>
                    <a:lnTo>
                      <a:pt x="37" y="241"/>
                    </a:lnTo>
                    <a:lnTo>
                      <a:pt x="55" y="198"/>
                    </a:lnTo>
                    <a:lnTo>
                      <a:pt x="62" y="169"/>
                    </a:lnTo>
                    <a:lnTo>
                      <a:pt x="62" y="130"/>
                    </a:lnTo>
                    <a:lnTo>
                      <a:pt x="48" y="94"/>
                    </a:lnTo>
                    <a:lnTo>
                      <a:pt x="18" y="57"/>
                    </a:lnTo>
                    <a:lnTo>
                      <a:pt x="5" y="40"/>
                    </a:lnTo>
                    <a:lnTo>
                      <a:pt x="0" y="29"/>
                    </a:lnTo>
                  </a:path>
                </a:pathLst>
              </a:custGeom>
              <a:solidFill>
                <a:srgbClr val="FF3399"/>
              </a:solidFill>
              <a:ln w="9525">
                <a:noFill/>
              </a:ln>
            </p:spPr>
            <p:txBody>
              <a:bodyPr/>
              <a:p>
                <a:endParaRPr lang="zh-CN" altLang="en-US" dirty="0">
                  <a:latin typeface="Arial" panose="020B0604020202020204" pitchFamily="34" charset="0"/>
                </a:endParaRPr>
              </a:p>
            </p:txBody>
          </p:sp>
          <p:sp>
            <p:nvSpPr>
              <p:cNvPr id="44075" name="Freeform 19"/>
              <p:cNvSpPr>
                <a:spLocks noChangeAspect="1"/>
              </p:cNvSpPr>
              <p:nvPr/>
            </p:nvSpPr>
            <p:spPr>
              <a:xfrm>
                <a:off x="4924" y="3958"/>
                <a:ext cx="144" cy="350"/>
              </a:xfrm>
              <a:custGeom>
                <a:avLst/>
                <a:gdLst>
                  <a:gd name="txL" fmla="*/ 0 w 144"/>
                  <a:gd name="txT" fmla="*/ 0 h 350"/>
                  <a:gd name="txR" fmla="*/ 144 w 144"/>
                  <a:gd name="txB" fmla="*/ 350 h 350"/>
                </a:gdLst>
                <a:ahLst/>
                <a:cxnLst>
                  <a:cxn ang="0">
                    <a:pos x="84" y="57"/>
                  </a:cxn>
                  <a:cxn ang="0">
                    <a:pos x="93" y="28"/>
                  </a:cxn>
                  <a:cxn ang="0">
                    <a:pos x="111" y="0"/>
                  </a:cxn>
                  <a:cxn ang="0">
                    <a:pos x="128" y="0"/>
                  </a:cxn>
                  <a:cxn ang="0">
                    <a:pos x="143" y="15"/>
                  </a:cxn>
                  <a:cxn ang="0">
                    <a:pos x="142" y="32"/>
                  </a:cxn>
                  <a:cxn ang="0">
                    <a:pos x="121" y="57"/>
                  </a:cxn>
                  <a:cxn ang="0">
                    <a:pos x="99" y="103"/>
                  </a:cxn>
                  <a:cxn ang="0">
                    <a:pos x="90" y="144"/>
                  </a:cxn>
                  <a:cxn ang="0">
                    <a:pos x="88" y="190"/>
                  </a:cxn>
                  <a:cxn ang="0">
                    <a:pos x="99" y="243"/>
                  </a:cxn>
                  <a:cxn ang="0">
                    <a:pos x="110" y="272"/>
                  </a:cxn>
                  <a:cxn ang="0">
                    <a:pos x="121" y="296"/>
                  </a:cxn>
                  <a:cxn ang="0">
                    <a:pos x="124" y="308"/>
                  </a:cxn>
                  <a:cxn ang="0">
                    <a:pos x="122" y="325"/>
                  </a:cxn>
                  <a:cxn ang="0">
                    <a:pos x="104" y="326"/>
                  </a:cxn>
                  <a:cxn ang="0">
                    <a:pos x="60" y="335"/>
                  </a:cxn>
                  <a:cxn ang="0">
                    <a:pos x="21" y="349"/>
                  </a:cxn>
                  <a:cxn ang="0">
                    <a:pos x="13" y="344"/>
                  </a:cxn>
                  <a:cxn ang="0">
                    <a:pos x="0" y="328"/>
                  </a:cxn>
                  <a:cxn ang="0">
                    <a:pos x="4" y="319"/>
                  </a:cxn>
                  <a:cxn ang="0">
                    <a:pos x="42" y="314"/>
                  </a:cxn>
                  <a:cxn ang="0">
                    <a:pos x="75" y="314"/>
                  </a:cxn>
                  <a:cxn ang="0">
                    <a:pos x="93" y="314"/>
                  </a:cxn>
                  <a:cxn ang="0">
                    <a:pos x="104" y="304"/>
                  </a:cxn>
                  <a:cxn ang="0">
                    <a:pos x="99" y="283"/>
                  </a:cxn>
                  <a:cxn ang="0">
                    <a:pos x="81" y="240"/>
                  </a:cxn>
                  <a:cxn ang="0">
                    <a:pos x="70" y="200"/>
                  </a:cxn>
                  <a:cxn ang="0">
                    <a:pos x="67" y="158"/>
                  </a:cxn>
                  <a:cxn ang="0">
                    <a:pos x="70" y="119"/>
                  </a:cxn>
                  <a:cxn ang="0">
                    <a:pos x="77" y="85"/>
                  </a:cxn>
                  <a:cxn ang="0">
                    <a:pos x="84" y="57"/>
                  </a:cxn>
                </a:cxnLst>
                <a:rect l="txL" t="txT" r="txR" b="txB"/>
                <a:pathLst>
                  <a:path w="144" h="350">
                    <a:moveTo>
                      <a:pt x="84" y="57"/>
                    </a:moveTo>
                    <a:lnTo>
                      <a:pt x="93" y="28"/>
                    </a:lnTo>
                    <a:lnTo>
                      <a:pt x="111" y="0"/>
                    </a:lnTo>
                    <a:lnTo>
                      <a:pt x="128" y="0"/>
                    </a:lnTo>
                    <a:lnTo>
                      <a:pt x="143" y="15"/>
                    </a:lnTo>
                    <a:lnTo>
                      <a:pt x="142" y="32"/>
                    </a:lnTo>
                    <a:lnTo>
                      <a:pt x="121" y="57"/>
                    </a:lnTo>
                    <a:lnTo>
                      <a:pt x="99" y="103"/>
                    </a:lnTo>
                    <a:lnTo>
                      <a:pt x="90" y="144"/>
                    </a:lnTo>
                    <a:lnTo>
                      <a:pt x="88" y="190"/>
                    </a:lnTo>
                    <a:lnTo>
                      <a:pt x="99" y="243"/>
                    </a:lnTo>
                    <a:lnTo>
                      <a:pt x="110" y="272"/>
                    </a:lnTo>
                    <a:lnTo>
                      <a:pt x="121" y="296"/>
                    </a:lnTo>
                    <a:lnTo>
                      <a:pt x="124" y="308"/>
                    </a:lnTo>
                    <a:lnTo>
                      <a:pt x="122" y="325"/>
                    </a:lnTo>
                    <a:lnTo>
                      <a:pt x="104" y="326"/>
                    </a:lnTo>
                    <a:lnTo>
                      <a:pt x="60" y="335"/>
                    </a:lnTo>
                    <a:lnTo>
                      <a:pt x="21" y="349"/>
                    </a:lnTo>
                    <a:lnTo>
                      <a:pt x="13" y="344"/>
                    </a:lnTo>
                    <a:lnTo>
                      <a:pt x="0" y="328"/>
                    </a:lnTo>
                    <a:lnTo>
                      <a:pt x="4" y="319"/>
                    </a:lnTo>
                    <a:lnTo>
                      <a:pt x="42" y="314"/>
                    </a:lnTo>
                    <a:lnTo>
                      <a:pt x="75" y="314"/>
                    </a:lnTo>
                    <a:lnTo>
                      <a:pt x="93" y="314"/>
                    </a:lnTo>
                    <a:lnTo>
                      <a:pt x="104" y="304"/>
                    </a:lnTo>
                    <a:lnTo>
                      <a:pt x="99" y="283"/>
                    </a:lnTo>
                    <a:lnTo>
                      <a:pt x="81" y="240"/>
                    </a:lnTo>
                    <a:lnTo>
                      <a:pt x="70" y="200"/>
                    </a:lnTo>
                    <a:lnTo>
                      <a:pt x="67" y="158"/>
                    </a:lnTo>
                    <a:lnTo>
                      <a:pt x="70" y="119"/>
                    </a:lnTo>
                    <a:lnTo>
                      <a:pt x="77" y="85"/>
                    </a:lnTo>
                    <a:lnTo>
                      <a:pt x="84" y="57"/>
                    </a:lnTo>
                  </a:path>
                </a:pathLst>
              </a:custGeom>
              <a:solidFill>
                <a:srgbClr val="FF3399"/>
              </a:solidFill>
              <a:ln w="9525">
                <a:noFill/>
              </a:ln>
            </p:spPr>
            <p:txBody>
              <a:bodyPr/>
              <a:p>
                <a:endParaRPr lang="zh-CN" altLang="en-US" dirty="0">
                  <a:latin typeface="Arial" panose="020B0604020202020204" pitchFamily="34" charset="0"/>
                </a:endParaRPr>
              </a:p>
            </p:txBody>
          </p:sp>
          <p:sp>
            <p:nvSpPr>
              <p:cNvPr id="44076" name="Freeform 20"/>
              <p:cNvSpPr>
                <a:spLocks noChangeAspect="1"/>
              </p:cNvSpPr>
              <p:nvPr/>
            </p:nvSpPr>
            <p:spPr>
              <a:xfrm>
                <a:off x="4944" y="3687"/>
                <a:ext cx="103" cy="282"/>
              </a:xfrm>
              <a:custGeom>
                <a:avLst/>
                <a:gdLst>
                  <a:gd name="txL" fmla="*/ 0 w 103"/>
                  <a:gd name="txT" fmla="*/ 0 h 282"/>
                  <a:gd name="txR" fmla="*/ 103 w 103"/>
                  <a:gd name="txB" fmla="*/ 282 h 282"/>
                </a:gdLst>
                <a:ahLst/>
                <a:cxnLst>
                  <a:cxn ang="0">
                    <a:pos x="52" y="7"/>
                  </a:cxn>
                  <a:cxn ang="0">
                    <a:pos x="72" y="0"/>
                  </a:cxn>
                  <a:cxn ang="0">
                    <a:pos x="94" y="2"/>
                  </a:cxn>
                  <a:cxn ang="0">
                    <a:pos x="102" y="14"/>
                  </a:cxn>
                  <a:cxn ang="0">
                    <a:pos x="97" y="46"/>
                  </a:cxn>
                  <a:cxn ang="0">
                    <a:pos x="73" y="56"/>
                  </a:cxn>
                  <a:cxn ang="0">
                    <a:pos x="45" y="77"/>
                  </a:cxn>
                  <a:cxn ang="0">
                    <a:pos x="34" y="105"/>
                  </a:cxn>
                  <a:cxn ang="0">
                    <a:pos x="26" y="132"/>
                  </a:cxn>
                  <a:cxn ang="0">
                    <a:pos x="23" y="171"/>
                  </a:cxn>
                  <a:cxn ang="0">
                    <a:pos x="27" y="209"/>
                  </a:cxn>
                  <a:cxn ang="0">
                    <a:pos x="33" y="224"/>
                  </a:cxn>
                  <a:cxn ang="0">
                    <a:pos x="41" y="235"/>
                  </a:cxn>
                  <a:cxn ang="0">
                    <a:pos x="55" y="239"/>
                  </a:cxn>
                  <a:cxn ang="0">
                    <a:pos x="55" y="256"/>
                  </a:cxn>
                  <a:cxn ang="0">
                    <a:pos x="34" y="273"/>
                  </a:cxn>
                  <a:cxn ang="0">
                    <a:pos x="23" y="281"/>
                  </a:cxn>
                  <a:cxn ang="0">
                    <a:pos x="9" y="270"/>
                  </a:cxn>
                  <a:cxn ang="0">
                    <a:pos x="0" y="239"/>
                  </a:cxn>
                  <a:cxn ang="0">
                    <a:pos x="0" y="200"/>
                  </a:cxn>
                  <a:cxn ang="0">
                    <a:pos x="2" y="150"/>
                  </a:cxn>
                  <a:cxn ang="0">
                    <a:pos x="16" y="98"/>
                  </a:cxn>
                  <a:cxn ang="0">
                    <a:pos x="33" y="56"/>
                  </a:cxn>
                  <a:cxn ang="0">
                    <a:pos x="45" y="24"/>
                  </a:cxn>
                  <a:cxn ang="0">
                    <a:pos x="52" y="7"/>
                  </a:cxn>
                </a:cxnLst>
                <a:rect l="txL" t="txT" r="txR" b="txB"/>
                <a:pathLst>
                  <a:path w="103" h="282">
                    <a:moveTo>
                      <a:pt x="52" y="7"/>
                    </a:moveTo>
                    <a:lnTo>
                      <a:pt x="72" y="0"/>
                    </a:lnTo>
                    <a:lnTo>
                      <a:pt x="94" y="2"/>
                    </a:lnTo>
                    <a:lnTo>
                      <a:pt x="102" y="14"/>
                    </a:lnTo>
                    <a:lnTo>
                      <a:pt x="97" y="46"/>
                    </a:lnTo>
                    <a:lnTo>
                      <a:pt x="73" y="56"/>
                    </a:lnTo>
                    <a:lnTo>
                      <a:pt x="45" y="77"/>
                    </a:lnTo>
                    <a:lnTo>
                      <a:pt x="34" y="105"/>
                    </a:lnTo>
                    <a:lnTo>
                      <a:pt x="26" y="132"/>
                    </a:lnTo>
                    <a:lnTo>
                      <a:pt x="23" y="171"/>
                    </a:lnTo>
                    <a:lnTo>
                      <a:pt x="27" y="209"/>
                    </a:lnTo>
                    <a:lnTo>
                      <a:pt x="33" y="224"/>
                    </a:lnTo>
                    <a:lnTo>
                      <a:pt x="41" y="235"/>
                    </a:lnTo>
                    <a:lnTo>
                      <a:pt x="55" y="239"/>
                    </a:lnTo>
                    <a:lnTo>
                      <a:pt x="55" y="256"/>
                    </a:lnTo>
                    <a:lnTo>
                      <a:pt x="34" y="273"/>
                    </a:lnTo>
                    <a:lnTo>
                      <a:pt x="23" y="281"/>
                    </a:lnTo>
                    <a:lnTo>
                      <a:pt x="9" y="270"/>
                    </a:lnTo>
                    <a:lnTo>
                      <a:pt x="0" y="239"/>
                    </a:lnTo>
                    <a:lnTo>
                      <a:pt x="0" y="200"/>
                    </a:lnTo>
                    <a:lnTo>
                      <a:pt x="2" y="150"/>
                    </a:lnTo>
                    <a:lnTo>
                      <a:pt x="16" y="98"/>
                    </a:lnTo>
                    <a:lnTo>
                      <a:pt x="33" y="56"/>
                    </a:lnTo>
                    <a:lnTo>
                      <a:pt x="45" y="24"/>
                    </a:lnTo>
                    <a:lnTo>
                      <a:pt x="52" y="7"/>
                    </a:lnTo>
                  </a:path>
                </a:pathLst>
              </a:custGeom>
              <a:solidFill>
                <a:srgbClr val="FF3399"/>
              </a:solidFill>
              <a:ln w="9525">
                <a:noFill/>
              </a:ln>
            </p:spPr>
            <p:txBody>
              <a:bodyPr/>
              <a:p>
                <a:endParaRPr lang="zh-CN" altLang="en-US" dirty="0">
                  <a:latin typeface="Arial" panose="020B0604020202020204" pitchFamily="34" charset="0"/>
                </a:endParaRPr>
              </a:p>
            </p:txBody>
          </p:sp>
          <p:sp>
            <p:nvSpPr>
              <p:cNvPr id="44077" name="Freeform 21"/>
              <p:cNvSpPr>
                <a:spLocks noChangeAspect="1"/>
              </p:cNvSpPr>
              <p:nvPr/>
            </p:nvSpPr>
            <p:spPr>
              <a:xfrm>
                <a:off x="4935" y="3475"/>
                <a:ext cx="176" cy="201"/>
              </a:xfrm>
              <a:custGeom>
                <a:avLst/>
                <a:gdLst>
                  <a:gd name="txL" fmla="*/ 0 w 176"/>
                  <a:gd name="txT" fmla="*/ 0 h 201"/>
                  <a:gd name="txR" fmla="*/ 176 w 176"/>
                  <a:gd name="txB" fmla="*/ 201 h 201"/>
                </a:gdLst>
                <a:ahLst/>
                <a:cxnLst>
                  <a:cxn ang="0">
                    <a:pos x="92" y="3"/>
                  </a:cxn>
                  <a:cxn ang="0">
                    <a:pos x="109" y="0"/>
                  </a:cxn>
                  <a:cxn ang="0">
                    <a:pos x="132" y="10"/>
                  </a:cxn>
                  <a:cxn ang="0">
                    <a:pos x="159" y="41"/>
                  </a:cxn>
                  <a:cxn ang="0">
                    <a:pos x="175" y="86"/>
                  </a:cxn>
                  <a:cxn ang="0">
                    <a:pos x="173" y="116"/>
                  </a:cxn>
                  <a:cxn ang="0">
                    <a:pos x="168" y="153"/>
                  </a:cxn>
                  <a:cxn ang="0">
                    <a:pos x="156" y="179"/>
                  </a:cxn>
                  <a:cxn ang="0">
                    <a:pos x="131" y="200"/>
                  </a:cxn>
                  <a:cxn ang="0">
                    <a:pos x="104" y="195"/>
                  </a:cxn>
                  <a:cxn ang="0">
                    <a:pos x="75" y="175"/>
                  </a:cxn>
                  <a:cxn ang="0">
                    <a:pos x="62" y="144"/>
                  </a:cxn>
                  <a:cxn ang="0">
                    <a:pos x="51" y="123"/>
                  </a:cxn>
                  <a:cxn ang="0">
                    <a:pos x="20" y="137"/>
                  </a:cxn>
                  <a:cxn ang="0">
                    <a:pos x="6" y="137"/>
                  </a:cxn>
                  <a:cxn ang="0">
                    <a:pos x="0" y="134"/>
                  </a:cxn>
                  <a:cxn ang="0">
                    <a:pos x="5" y="123"/>
                  </a:cxn>
                  <a:cxn ang="0">
                    <a:pos x="35" y="115"/>
                  </a:cxn>
                  <a:cxn ang="0">
                    <a:pos x="49" y="112"/>
                  </a:cxn>
                  <a:cxn ang="0">
                    <a:pos x="48" y="88"/>
                  </a:cxn>
                  <a:cxn ang="0">
                    <a:pos x="55" y="65"/>
                  </a:cxn>
                  <a:cxn ang="0">
                    <a:pos x="62" y="39"/>
                  </a:cxn>
                  <a:cxn ang="0">
                    <a:pos x="77" y="12"/>
                  </a:cxn>
                  <a:cxn ang="0">
                    <a:pos x="92" y="3"/>
                  </a:cxn>
                </a:cxnLst>
                <a:rect l="txL" t="txT" r="txR" b="txB"/>
                <a:pathLst>
                  <a:path w="176" h="201">
                    <a:moveTo>
                      <a:pt x="92" y="3"/>
                    </a:moveTo>
                    <a:lnTo>
                      <a:pt x="109" y="0"/>
                    </a:lnTo>
                    <a:lnTo>
                      <a:pt x="132" y="10"/>
                    </a:lnTo>
                    <a:lnTo>
                      <a:pt x="159" y="41"/>
                    </a:lnTo>
                    <a:lnTo>
                      <a:pt x="175" y="86"/>
                    </a:lnTo>
                    <a:lnTo>
                      <a:pt x="173" y="116"/>
                    </a:lnTo>
                    <a:lnTo>
                      <a:pt x="168" y="153"/>
                    </a:lnTo>
                    <a:lnTo>
                      <a:pt x="156" y="179"/>
                    </a:lnTo>
                    <a:lnTo>
                      <a:pt x="131" y="200"/>
                    </a:lnTo>
                    <a:lnTo>
                      <a:pt x="104" y="195"/>
                    </a:lnTo>
                    <a:lnTo>
                      <a:pt x="75" y="175"/>
                    </a:lnTo>
                    <a:lnTo>
                      <a:pt x="62" y="144"/>
                    </a:lnTo>
                    <a:lnTo>
                      <a:pt x="51" y="123"/>
                    </a:lnTo>
                    <a:lnTo>
                      <a:pt x="20" y="137"/>
                    </a:lnTo>
                    <a:lnTo>
                      <a:pt x="6" y="137"/>
                    </a:lnTo>
                    <a:lnTo>
                      <a:pt x="0" y="134"/>
                    </a:lnTo>
                    <a:lnTo>
                      <a:pt x="5" y="123"/>
                    </a:lnTo>
                    <a:lnTo>
                      <a:pt x="35" y="115"/>
                    </a:lnTo>
                    <a:lnTo>
                      <a:pt x="49" y="112"/>
                    </a:lnTo>
                    <a:lnTo>
                      <a:pt x="48" y="88"/>
                    </a:lnTo>
                    <a:lnTo>
                      <a:pt x="55" y="65"/>
                    </a:lnTo>
                    <a:lnTo>
                      <a:pt x="62" y="39"/>
                    </a:lnTo>
                    <a:lnTo>
                      <a:pt x="77" y="12"/>
                    </a:lnTo>
                    <a:lnTo>
                      <a:pt x="92" y="3"/>
                    </a:lnTo>
                  </a:path>
                </a:pathLst>
              </a:custGeom>
              <a:solidFill>
                <a:srgbClr val="FF3399"/>
              </a:solidFill>
              <a:ln w="9525">
                <a:noFill/>
              </a:ln>
            </p:spPr>
            <p:txBody>
              <a:bodyPr/>
              <a:p>
                <a:endParaRPr lang="zh-CN" altLang="en-US" dirty="0">
                  <a:latin typeface="Arial" panose="020B0604020202020204" pitchFamily="34" charset="0"/>
                </a:endParaRPr>
              </a:p>
            </p:txBody>
          </p:sp>
        </p:grpSp>
        <p:grpSp>
          <p:nvGrpSpPr>
            <p:cNvPr id="44042" name="Group 22"/>
            <p:cNvGrpSpPr>
              <a:grpSpLocks noChangeAspect="1"/>
            </p:cNvGrpSpPr>
            <p:nvPr/>
          </p:nvGrpSpPr>
          <p:grpSpPr>
            <a:xfrm>
              <a:off x="2852" y="2636"/>
              <a:ext cx="274" cy="911"/>
              <a:chOff x="4488" y="3408"/>
              <a:chExt cx="274" cy="911"/>
            </a:xfrm>
          </p:grpSpPr>
          <p:sp>
            <p:nvSpPr>
              <p:cNvPr id="44068" name="Freeform 23"/>
              <p:cNvSpPr>
                <a:spLocks noChangeAspect="1"/>
              </p:cNvSpPr>
              <p:nvPr/>
            </p:nvSpPr>
            <p:spPr>
              <a:xfrm>
                <a:off x="4580" y="3629"/>
                <a:ext cx="134" cy="391"/>
              </a:xfrm>
              <a:custGeom>
                <a:avLst/>
                <a:gdLst>
                  <a:gd name="txL" fmla="*/ 0 w 134"/>
                  <a:gd name="txT" fmla="*/ 0 h 391"/>
                  <a:gd name="txR" fmla="*/ 134 w 134"/>
                  <a:gd name="txB" fmla="*/ 391 h 391"/>
                </a:gdLst>
                <a:ahLst/>
                <a:cxnLst>
                  <a:cxn ang="0">
                    <a:pos x="45" y="33"/>
                  </a:cxn>
                  <a:cxn ang="0">
                    <a:pos x="61" y="8"/>
                  </a:cxn>
                  <a:cxn ang="0">
                    <a:pos x="78" y="0"/>
                  </a:cxn>
                  <a:cxn ang="0">
                    <a:pos x="92" y="4"/>
                  </a:cxn>
                  <a:cxn ang="0">
                    <a:pos x="110" y="26"/>
                  </a:cxn>
                  <a:cxn ang="0">
                    <a:pos x="124" y="60"/>
                  </a:cxn>
                  <a:cxn ang="0">
                    <a:pos x="133" y="105"/>
                  </a:cxn>
                  <a:cxn ang="0">
                    <a:pos x="133" y="168"/>
                  </a:cxn>
                  <a:cxn ang="0">
                    <a:pos x="126" y="240"/>
                  </a:cxn>
                  <a:cxn ang="0">
                    <a:pos x="121" y="314"/>
                  </a:cxn>
                  <a:cxn ang="0">
                    <a:pos x="110" y="350"/>
                  </a:cxn>
                  <a:cxn ang="0">
                    <a:pos x="99" y="369"/>
                  </a:cxn>
                  <a:cxn ang="0">
                    <a:pos x="86" y="383"/>
                  </a:cxn>
                  <a:cxn ang="0">
                    <a:pos x="68" y="390"/>
                  </a:cxn>
                  <a:cxn ang="0">
                    <a:pos x="36" y="390"/>
                  </a:cxn>
                  <a:cxn ang="0">
                    <a:pos x="18" y="383"/>
                  </a:cxn>
                  <a:cxn ang="0">
                    <a:pos x="2" y="350"/>
                  </a:cxn>
                  <a:cxn ang="0">
                    <a:pos x="0" y="305"/>
                  </a:cxn>
                  <a:cxn ang="0">
                    <a:pos x="0" y="248"/>
                  </a:cxn>
                  <a:cxn ang="0">
                    <a:pos x="7" y="172"/>
                  </a:cxn>
                  <a:cxn ang="0">
                    <a:pos x="17" y="111"/>
                  </a:cxn>
                  <a:cxn ang="0">
                    <a:pos x="31" y="57"/>
                  </a:cxn>
                  <a:cxn ang="0">
                    <a:pos x="45" y="33"/>
                  </a:cxn>
                </a:cxnLst>
                <a:rect l="txL" t="txT" r="txR" b="txB"/>
                <a:pathLst>
                  <a:path w="134" h="391">
                    <a:moveTo>
                      <a:pt x="45" y="33"/>
                    </a:moveTo>
                    <a:lnTo>
                      <a:pt x="61" y="8"/>
                    </a:lnTo>
                    <a:lnTo>
                      <a:pt x="78" y="0"/>
                    </a:lnTo>
                    <a:lnTo>
                      <a:pt x="92" y="4"/>
                    </a:lnTo>
                    <a:lnTo>
                      <a:pt x="110" y="26"/>
                    </a:lnTo>
                    <a:lnTo>
                      <a:pt x="124" y="60"/>
                    </a:lnTo>
                    <a:lnTo>
                      <a:pt x="133" y="105"/>
                    </a:lnTo>
                    <a:lnTo>
                      <a:pt x="133" y="168"/>
                    </a:lnTo>
                    <a:lnTo>
                      <a:pt x="126" y="240"/>
                    </a:lnTo>
                    <a:lnTo>
                      <a:pt x="121" y="314"/>
                    </a:lnTo>
                    <a:lnTo>
                      <a:pt x="110" y="350"/>
                    </a:lnTo>
                    <a:lnTo>
                      <a:pt x="99" y="369"/>
                    </a:lnTo>
                    <a:lnTo>
                      <a:pt x="86" y="383"/>
                    </a:lnTo>
                    <a:lnTo>
                      <a:pt x="68" y="390"/>
                    </a:lnTo>
                    <a:lnTo>
                      <a:pt x="36" y="390"/>
                    </a:lnTo>
                    <a:lnTo>
                      <a:pt x="18" y="383"/>
                    </a:lnTo>
                    <a:lnTo>
                      <a:pt x="2" y="350"/>
                    </a:lnTo>
                    <a:lnTo>
                      <a:pt x="0" y="305"/>
                    </a:lnTo>
                    <a:lnTo>
                      <a:pt x="0" y="248"/>
                    </a:lnTo>
                    <a:lnTo>
                      <a:pt x="7" y="172"/>
                    </a:lnTo>
                    <a:lnTo>
                      <a:pt x="17" y="111"/>
                    </a:lnTo>
                    <a:lnTo>
                      <a:pt x="31" y="57"/>
                    </a:lnTo>
                    <a:lnTo>
                      <a:pt x="45" y="33"/>
                    </a:lnTo>
                  </a:path>
                </a:pathLst>
              </a:custGeom>
              <a:solidFill>
                <a:srgbClr val="9900FF"/>
              </a:solidFill>
              <a:ln w="9525">
                <a:noFill/>
              </a:ln>
            </p:spPr>
            <p:txBody>
              <a:bodyPr/>
              <a:p>
                <a:endParaRPr lang="zh-CN" altLang="en-US" dirty="0">
                  <a:latin typeface="Arial" panose="020B0604020202020204" pitchFamily="34" charset="0"/>
                </a:endParaRPr>
              </a:p>
            </p:txBody>
          </p:sp>
          <p:sp>
            <p:nvSpPr>
              <p:cNvPr id="44069" name="Freeform 24"/>
              <p:cNvSpPr>
                <a:spLocks noChangeAspect="1"/>
              </p:cNvSpPr>
              <p:nvPr/>
            </p:nvSpPr>
            <p:spPr>
              <a:xfrm>
                <a:off x="4520" y="3633"/>
                <a:ext cx="125" cy="343"/>
              </a:xfrm>
              <a:custGeom>
                <a:avLst/>
                <a:gdLst>
                  <a:gd name="txL" fmla="*/ 0 w 125"/>
                  <a:gd name="txT" fmla="*/ 0 h 343"/>
                  <a:gd name="txR" fmla="*/ 125 w 125"/>
                  <a:gd name="txB" fmla="*/ 343 h 343"/>
                </a:gdLst>
                <a:ahLst/>
                <a:cxnLst>
                  <a:cxn ang="0">
                    <a:pos x="66" y="27"/>
                  </a:cxn>
                  <a:cxn ang="0">
                    <a:pos x="86" y="0"/>
                  </a:cxn>
                  <a:cxn ang="0">
                    <a:pos x="111" y="0"/>
                  </a:cxn>
                  <a:cxn ang="0">
                    <a:pos x="124" y="21"/>
                  </a:cxn>
                  <a:cxn ang="0">
                    <a:pos x="118" y="44"/>
                  </a:cxn>
                  <a:cxn ang="0">
                    <a:pos x="102" y="49"/>
                  </a:cxn>
                  <a:cxn ang="0">
                    <a:pos x="83" y="60"/>
                  </a:cxn>
                  <a:cxn ang="0">
                    <a:pos x="66" y="80"/>
                  </a:cxn>
                  <a:cxn ang="0">
                    <a:pos x="55" y="101"/>
                  </a:cxn>
                  <a:cxn ang="0">
                    <a:pos x="40" y="139"/>
                  </a:cxn>
                  <a:cxn ang="0">
                    <a:pos x="24" y="188"/>
                  </a:cxn>
                  <a:cxn ang="0">
                    <a:pos x="19" y="240"/>
                  </a:cxn>
                  <a:cxn ang="0">
                    <a:pos x="26" y="275"/>
                  </a:cxn>
                  <a:cxn ang="0">
                    <a:pos x="29" y="300"/>
                  </a:cxn>
                  <a:cxn ang="0">
                    <a:pos x="38" y="318"/>
                  </a:cxn>
                  <a:cxn ang="0">
                    <a:pos x="35" y="336"/>
                  </a:cxn>
                  <a:cxn ang="0">
                    <a:pos x="22" y="342"/>
                  </a:cxn>
                  <a:cxn ang="0">
                    <a:pos x="11" y="328"/>
                  </a:cxn>
                  <a:cxn ang="0">
                    <a:pos x="0" y="307"/>
                  </a:cxn>
                  <a:cxn ang="0">
                    <a:pos x="4" y="290"/>
                  </a:cxn>
                  <a:cxn ang="0">
                    <a:pos x="7" y="237"/>
                  </a:cxn>
                  <a:cxn ang="0">
                    <a:pos x="7" y="198"/>
                  </a:cxn>
                  <a:cxn ang="0">
                    <a:pos x="13" y="157"/>
                  </a:cxn>
                  <a:cxn ang="0">
                    <a:pos x="26" y="102"/>
                  </a:cxn>
                  <a:cxn ang="0">
                    <a:pos x="48" y="60"/>
                  </a:cxn>
                  <a:cxn ang="0">
                    <a:pos x="66" y="27"/>
                  </a:cxn>
                </a:cxnLst>
                <a:rect l="txL" t="txT" r="txR" b="txB"/>
                <a:pathLst>
                  <a:path w="125" h="343">
                    <a:moveTo>
                      <a:pt x="66" y="27"/>
                    </a:moveTo>
                    <a:lnTo>
                      <a:pt x="86" y="0"/>
                    </a:lnTo>
                    <a:lnTo>
                      <a:pt x="111" y="0"/>
                    </a:lnTo>
                    <a:lnTo>
                      <a:pt x="124" y="21"/>
                    </a:lnTo>
                    <a:lnTo>
                      <a:pt x="118" y="44"/>
                    </a:lnTo>
                    <a:lnTo>
                      <a:pt x="102" y="49"/>
                    </a:lnTo>
                    <a:lnTo>
                      <a:pt x="83" y="60"/>
                    </a:lnTo>
                    <a:lnTo>
                      <a:pt x="66" y="80"/>
                    </a:lnTo>
                    <a:lnTo>
                      <a:pt x="55" y="101"/>
                    </a:lnTo>
                    <a:lnTo>
                      <a:pt x="40" y="139"/>
                    </a:lnTo>
                    <a:lnTo>
                      <a:pt x="24" y="188"/>
                    </a:lnTo>
                    <a:lnTo>
                      <a:pt x="19" y="240"/>
                    </a:lnTo>
                    <a:lnTo>
                      <a:pt x="26" y="275"/>
                    </a:lnTo>
                    <a:lnTo>
                      <a:pt x="29" y="300"/>
                    </a:lnTo>
                    <a:lnTo>
                      <a:pt x="38" y="318"/>
                    </a:lnTo>
                    <a:lnTo>
                      <a:pt x="35" y="336"/>
                    </a:lnTo>
                    <a:lnTo>
                      <a:pt x="22" y="342"/>
                    </a:lnTo>
                    <a:lnTo>
                      <a:pt x="11" y="328"/>
                    </a:lnTo>
                    <a:lnTo>
                      <a:pt x="0" y="307"/>
                    </a:lnTo>
                    <a:lnTo>
                      <a:pt x="4" y="290"/>
                    </a:lnTo>
                    <a:lnTo>
                      <a:pt x="7" y="237"/>
                    </a:lnTo>
                    <a:lnTo>
                      <a:pt x="7" y="198"/>
                    </a:lnTo>
                    <a:lnTo>
                      <a:pt x="13" y="157"/>
                    </a:lnTo>
                    <a:lnTo>
                      <a:pt x="26" y="102"/>
                    </a:lnTo>
                    <a:lnTo>
                      <a:pt x="48" y="60"/>
                    </a:lnTo>
                    <a:lnTo>
                      <a:pt x="66" y="27"/>
                    </a:lnTo>
                  </a:path>
                </a:pathLst>
              </a:custGeom>
              <a:solidFill>
                <a:srgbClr val="9900FF"/>
              </a:solidFill>
              <a:ln w="9525">
                <a:noFill/>
              </a:ln>
            </p:spPr>
            <p:txBody>
              <a:bodyPr/>
              <a:p>
                <a:endParaRPr lang="zh-CN" altLang="en-US" dirty="0">
                  <a:latin typeface="Arial" panose="020B0604020202020204" pitchFamily="34" charset="0"/>
                </a:endParaRPr>
              </a:p>
            </p:txBody>
          </p:sp>
          <p:sp>
            <p:nvSpPr>
              <p:cNvPr id="44070" name="Freeform 25"/>
              <p:cNvSpPr>
                <a:spLocks noChangeAspect="1"/>
              </p:cNvSpPr>
              <p:nvPr/>
            </p:nvSpPr>
            <p:spPr>
              <a:xfrm>
                <a:off x="4488" y="3936"/>
                <a:ext cx="139" cy="352"/>
              </a:xfrm>
              <a:custGeom>
                <a:avLst/>
                <a:gdLst>
                  <a:gd name="txL" fmla="*/ 0 w 139"/>
                  <a:gd name="txT" fmla="*/ 0 h 352"/>
                  <a:gd name="txR" fmla="*/ 139 w 139"/>
                  <a:gd name="txB" fmla="*/ 352 h 352"/>
                </a:gdLst>
                <a:ahLst/>
                <a:cxnLst>
                  <a:cxn ang="0">
                    <a:pos x="116" y="0"/>
                  </a:cxn>
                  <a:cxn ang="0">
                    <a:pos x="138" y="18"/>
                  </a:cxn>
                  <a:cxn ang="0">
                    <a:pos x="137" y="48"/>
                  </a:cxn>
                  <a:cxn ang="0">
                    <a:pos x="127" y="75"/>
                  </a:cxn>
                  <a:cxn ang="0">
                    <a:pos x="115" y="126"/>
                  </a:cxn>
                  <a:cxn ang="0">
                    <a:pos x="105" y="179"/>
                  </a:cxn>
                  <a:cxn ang="0">
                    <a:pos x="105" y="220"/>
                  </a:cxn>
                  <a:cxn ang="0">
                    <a:pos x="109" y="273"/>
                  </a:cxn>
                  <a:cxn ang="0">
                    <a:pos x="116" y="304"/>
                  </a:cxn>
                  <a:cxn ang="0">
                    <a:pos x="127" y="319"/>
                  </a:cxn>
                  <a:cxn ang="0">
                    <a:pos x="127" y="337"/>
                  </a:cxn>
                  <a:cxn ang="0">
                    <a:pos x="109" y="341"/>
                  </a:cxn>
                  <a:cxn ang="0">
                    <a:pos x="84" y="348"/>
                  </a:cxn>
                  <a:cxn ang="0">
                    <a:pos x="52" y="351"/>
                  </a:cxn>
                  <a:cxn ang="0">
                    <a:pos x="12" y="351"/>
                  </a:cxn>
                  <a:cxn ang="0">
                    <a:pos x="0" y="341"/>
                  </a:cxn>
                  <a:cxn ang="0">
                    <a:pos x="9" y="329"/>
                  </a:cxn>
                  <a:cxn ang="0">
                    <a:pos x="43" y="330"/>
                  </a:cxn>
                  <a:cxn ang="0">
                    <a:pos x="66" y="330"/>
                  </a:cxn>
                  <a:cxn ang="0">
                    <a:pos x="95" y="326"/>
                  </a:cxn>
                  <a:cxn ang="0">
                    <a:pos x="102" y="316"/>
                  </a:cxn>
                  <a:cxn ang="0">
                    <a:pos x="98" y="291"/>
                  </a:cxn>
                  <a:cxn ang="0">
                    <a:pos x="88" y="243"/>
                  </a:cxn>
                  <a:cxn ang="0">
                    <a:pos x="88" y="195"/>
                  </a:cxn>
                  <a:cxn ang="0">
                    <a:pos x="91" y="133"/>
                  </a:cxn>
                  <a:cxn ang="0">
                    <a:pos x="95" y="72"/>
                  </a:cxn>
                  <a:cxn ang="0">
                    <a:pos x="105" y="25"/>
                  </a:cxn>
                  <a:cxn ang="0">
                    <a:pos x="113" y="8"/>
                  </a:cxn>
                  <a:cxn ang="0">
                    <a:pos x="116" y="0"/>
                  </a:cxn>
                </a:cxnLst>
                <a:rect l="txL" t="txT" r="txR" b="txB"/>
                <a:pathLst>
                  <a:path w="139" h="352">
                    <a:moveTo>
                      <a:pt x="116" y="0"/>
                    </a:moveTo>
                    <a:lnTo>
                      <a:pt x="138" y="18"/>
                    </a:lnTo>
                    <a:lnTo>
                      <a:pt x="137" y="48"/>
                    </a:lnTo>
                    <a:lnTo>
                      <a:pt x="127" y="75"/>
                    </a:lnTo>
                    <a:lnTo>
                      <a:pt x="115" y="126"/>
                    </a:lnTo>
                    <a:lnTo>
                      <a:pt x="105" y="179"/>
                    </a:lnTo>
                    <a:lnTo>
                      <a:pt x="105" y="220"/>
                    </a:lnTo>
                    <a:lnTo>
                      <a:pt x="109" y="273"/>
                    </a:lnTo>
                    <a:lnTo>
                      <a:pt x="116" y="304"/>
                    </a:lnTo>
                    <a:lnTo>
                      <a:pt x="127" y="319"/>
                    </a:lnTo>
                    <a:lnTo>
                      <a:pt x="127" y="337"/>
                    </a:lnTo>
                    <a:lnTo>
                      <a:pt x="109" y="341"/>
                    </a:lnTo>
                    <a:lnTo>
                      <a:pt x="84" y="348"/>
                    </a:lnTo>
                    <a:lnTo>
                      <a:pt x="52" y="351"/>
                    </a:lnTo>
                    <a:lnTo>
                      <a:pt x="12" y="351"/>
                    </a:lnTo>
                    <a:lnTo>
                      <a:pt x="0" y="341"/>
                    </a:lnTo>
                    <a:lnTo>
                      <a:pt x="9" y="329"/>
                    </a:lnTo>
                    <a:lnTo>
                      <a:pt x="43" y="330"/>
                    </a:lnTo>
                    <a:lnTo>
                      <a:pt x="66" y="330"/>
                    </a:lnTo>
                    <a:lnTo>
                      <a:pt x="95" y="326"/>
                    </a:lnTo>
                    <a:lnTo>
                      <a:pt x="102" y="316"/>
                    </a:lnTo>
                    <a:lnTo>
                      <a:pt x="98" y="291"/>
                    </a:lnTo>
                    <a:lnTo>
                      <a:pt x="88" y="243"/>
                    </a:lnTo>
                    <a:lnTo>
                      <a:pt x="88" y="195"/>
                    </a:lnTo>
                    <a:lnTo>
                      <a:pt x="91" y="133"/>
                    </a:lnTo>
                    <a:lnTo>
                      <a:pt x="95" y="72"/>
                    </a:lnTo>
                    <a:lnTo>
                      <a:pt x="105" y="25"/>
                    </a:lnTo>
                    <a:lnTo>
                      <a:pt x="113" y="8"/>
                    </a:lnTo>
                    <a:lnTo>
                      <a:pt x="116" y="0"/>
                    </a:lnTo>
                  </a:path>
                </a:pathLst>
              </a:custGeom>
              <a:solidFill>
                <a:srgbClr val="9900FF"/>
              </a:solidFill>
              <a:ln w="9525">
                <a:noFill/>
              </a:ln>
            </p:spPr>
            <p:txBody>
              <a:bodyPr/>
              <a:p>
                <a:endParaRPr lang="zh-CN" altLang="en-US" dirty="0">
                  <a:latin typeface="Arial" panose="020B0604020202020204" pitchFamily="34" charset="0"/>
                </a:endParaRPr>
              </a:p>
            </p:txBody>
          </p:sp>
          <p:sp>
            <p:nvSpPr>
              <p:cNvPr id="44071" name="Freeform 26"/>
              <p:cNvSpPr>
                <a:spLocks noChangeAspect="1"/>
              </p:cNvSpPr>
              <p:nvPr/>
            </p:nvSpPr>
            <p:spPr>
              <a:xfrm>
                <a:off x="4604" y="3944"/>
                <a:ext cx="97" cy="375"/>
              </a:xfrm>
              <a:custGeom>
                <a:avLst/>
                <a:gdLst>
                  <a:gd name="txL" fmla="*/ 0 w 97"/>
                  <a:gd name="txT" fmla="*/ 0 h 375"/>
                  <a:gd name="txR" fmla="*/ 97 w 97"/>
                  <a:gd name="txB" fmla="*/ 375 h 375"/>
                </a:gdLst>
                <a:ahLst/>
                <a:cxnLst>
                  <a:cxn ang="0">
                    <a:pos x="65" y="7"/>
                  </a:cxn>
                  <a:cxn ang="0">
                    <a:pos x="44" y="0"/>
                  </a:cxn>
                  <a:cxn ang="0">
                    <a:pos x="31" y="17"/>
                  </a:cxn>
                  <a:cxn ang="0">
                    <a:pos x="29" y="43"/>
                  </a:cxn>
                  <a:cxn ang="0">
                    <a:pos x="36" y="67"/>
                  </a:cxn>
                  <a:cxn ang="0">
                    <a:pos x="47" y="92"/>
                  </a:cxn>
                  <a:cxn ang="0">
                    <a:pos x="56" y="131"/>
                  </a:cxn>
                  <a:cxn ang="0">
                    <a:pos x="58" y="170"/>
                  </a:cxn>
                  <a:cxn ang="0">
                    <a:pos x="58" y="211"/>
                  </a:cxn>
                  <a:cxn ang="0">
                    <a:pos x="60" y="296"/>
                  </a:cxn>
                  <a:cxn ang="0">
                    <a:pos x="64" y="318"/>
                  </a:cxn>
                  <a:cxn ang="0">
                    <a:pos x="33" y="331"/>
                  </a:cxn>
                  <a:cxn ang="0">
                    <a:pos x="10" y="354"/>
                  </a:cxn>
                  <a:cxn ang="0">
                    <a:pos x="0" y="363"/>
                  </a:cxn>
                  <a:cxn ang="0">
                    <a:pos x="6" y="370"/>
                  </a:cxn>
                  <a:cxn ang="0">
                    <a:pos x="36" y="374"/>
                  </a:cxn>
                  <a:cxn ang="0">
                    <a:pos x="44" y="353"/>
                  </a:cxn>
                  <a:cxn ang="0">
                    <a:pos x="68" y="333"/>
                  </a:cxn>
                  <a:cxn ang="0">
                    <a:pos x="90" y="321"/>
                  </a:cxn>
                  <a:cxn ang="0">
                    <a:pos x="96" y="311"/>
                  </a:cxn>
                  <a:cxn ang="0">
                    <a:pos x="86" y="303"/>
                  </a:cxn>
                  <a:cxn ang="0">
                    <a:pos x="78" y="286"/>
                  </a:cxn>
                  <a:cxn ang="0">
                    <a:pos x="78" y="247"/>
                  </a:cxn>
                  <a:cxn ang="0">
                    <a:pos x="75" y="175"/>
                  </a:cxn>
                  <a:cxn ang="0">
                    <a:pos x="72" y="118"/>
                  </a:cxn>
                  <a:cxn ang="0">
                    <a:pos x="72" y="71"/>
                  </a:cxn>
                  <a:cxn ang="0">
                    <a:pos x="72" y="28"/>
                  </a:cxn>
                  <a:cxn ang="0">
                    <a:pos x="65" y="7"/>
                  </a:cxn>
                </a:cxnLst>
                <a:rect l="txL" t="txT" r="txR" b="txB"/>
                <a:pathLst>
                  <a:path w="97" h="375">
                    <a:moveTo>
                      <a:pt x="65" y="7"/>
                    </a:moveTo>
                    <a:lnTo>
                      <a:pt x="44" y="0"/>
                    </a:lnTo>
                    <a:lnTo>
                      <a:pt x="31" y="17"/>
                    </a:lnTo>
                    <a:lnTo>
                      <a:pt x="29" y="43"/>
                    </a:lnTo>
                    <a:lnTo>
                      <a:pt x="36" y="67"/>
                    </a:lnTo>
                    <a:lnTo>
                      <a:pt x="47" y="92"/>
                    </a:lnTo>
                    <a:lnTo>
                      <a:pt x="56" y="131"/>
                    </a:lnTo>
                    <a:lnTo>
                      <a:pt x="58" y="170"/>
                    </a:lnTo>
                    <a:lnTo>
                      <a:pt x="58" y="211"/>
                    </a:lnTo>
                    <a:lnTo>
                      <a:pt x="60" y="296"/>
                    </a:lnTo>
                    <a:lnTo>
                      <a:pt x="64" y="318"/>
                    </a:lnTo>
                    <a:lnTo>
                      <a:pt x="33" y="331"/>
                    </a:lnTo>
                    <a:lnTo>
                      <a:pt x="10" y="354"/>
                    </a:lnTo>
                    <a:lnTo>
                      <a:pt x="0" y="363"/>
                    </a:lnTo>
                    <a:lnTo>
                      <a:pt x="6" y="370"/>
                    </a:lnTo>
                    <a:lnTo>
                      <a:pt x="36" y="374"/>
                    </a:lnTo>
                    <a:lnTo>
                      <a:pt x="44" y="353"/>
                    </a:lnTo>
                    <a:lnTo>
                      <a:pt x="68" y="333"/>
                    </a:lnTo>
                    <a:lnTo>
                      <a:pt x="90" y="321"/>
                    </a:lnTo>
                    <a:lnTo>
                      <a:pt x="96" y="311"/>
                    </a:lnTo>
                    <a:lnTo>
                      <a:pt x="86" y="303"/>
                    </a:lnTo>
                    <a:lnTo>
                      <a:pt x="78" y="286"/>
                    </a:lnTo>
                    <a:lnTo>
                      <a:pt x="78" y="247"/>
                    </a:lnTo>
                    <a:lnTo>
                      <a:pt x="75" y="175"/>
                    </a:lnTo>
                    <a:lnTo>
                      <a:pt x="72" y="118"/>
                    </a:lnTo>
                    <a:lnTo>
                      <a:pt x="72" y="71"/>
                    </a:lnTo>
                    <a:lnTo>
                      <a:pt x="72" y="28"/>
                    </a:lnTo>
                    <a:lnTo>
                      <a:pt x="65" y="7"/>
                    </a:lnTo>
                  </a:path>
                </a:pathLst>
              </a:custGeom>
              <a:solidFill>
                <a:srgbClr val="9900FF"/>
              </a:solidFill>
              <a:ln w="9525">
                <a:noFill/>
              </a:ln>
            </p:spPr>
            <p:txBody>
              <a:bodyPr/>
              <a:p>
                <a:endParaRPr lang="zh-CN" altLang="en-US" dirty="0">
                  <a:latin typeface="Arial" panose="020B0604020202020204" pitchFamily="34" charset="0"/>
                </a:endParaRPr>
              </a:p>
            </p:txBody>
          </p:sp>
          <p:sp>
            <p:nvSpPr>
              <p:cNvPr id="44072" name="Freeform 27"/>
              <p:cNvSpPr>
                <a:spLocks noChangeAspect="1"/>
              </p:cNvSpPr>
              <p:nvPr/>
            </p:nvSpPr>
            <p:spPr>
              <a:xfrm>
                <a:off x="4577" y="3408"/>
                <a:ext cx="185" cy="208"/>
              </a:xfrm>
              <a:custGeom>
                <a:avLst/>
                <a:gdLst>
                  <a:gd name="txL" fmla="*/ 0 w 185"/>
                  <a:gd name="txT" fmla="*/ 0 h 208"/>
                  <a:gd name="txR" fmla="*/ 185 w 185"/>
                  <a:gd name="txB" fmla="*/ 208 h 208"/>
                </a:gdLst>
                <a:ahLst/>
                <a:cxnLst>
                  <a:cxn ang="0">
                    <a:pos x="171" y="117"/>
                  </a:cxn>
                  <a:cxn ang="0">
                    <a:pos x="177" y="94"/>
                  </a:cxn>
                  <a:cxn ang="0">
                    <a:pos x="184" y="60"/>
                  </a:cxn>
                  <a:cxn ang="0">
                    <a:pos x="169" y="28"/>
                  </a:cxn>
                  <a:cxn ang="0">
                    <a:pos x="140" y="0"/>
                  </a:cxn>
                  <a:cxn ang="0">
                    <a:pos x="115" y="2"/>
                  </a:cxn>
                  <a:cxn ang="0">
                    <a:pos x="94" y="18"/>
                  </a:cxn>
                  <a:cxn ang="0">
                    <a:pos x="69" y="48"/>
                  </a:cxn>
                  <a:cxn ang="0">
                    <a:pos x="55" y="81"/>
                  </a:cxn>
                  <a:cxn ang="0">
                    <a:pos x="38" y="93"/>
                  </a:cxn>
                  <a:cxn ang="0">
                    <a:pos x="12" y="101"/>
                  </a:cxn>
                  <a:cxn ang="0">
                    <a:pos x="0" y="115"/>
                  </a:cxn>
                  <a:cxn ang="0">
                    <a:pos x="6" y="121"/>
                  </a:cxn>
                  <a:cxn ang="0">
                    <a:pos x="32" y="114"/>
                  </a:cxn>
                  <a:cxn ang="0">
                    <a:pos x="46" y="113"/>
                  </a:cxn>
                  <a:cxn ang="0">
                    <a:pos x="43" y="144"/>
                  </a:cxn>
                  <a:cxn ang="0">
                    <a:pos x="49" y="176"/>
                  </a:cxn>
                  <a:cxn ang="0">
                    <a:pos x="59" y="195"/>
                  </a:cxn>
                  <a:cxn ang="0">
                    <a:pos x="74" y="207"/>
                  </a:cxn>
                  <a:cxn ang="0">
                    <a:pos x="109" y="197"/>
                  </a:cxn>
                  <a:cxn ang="0">
                    <a:pos x="142" y="176"/>
                  </a:cxn>
                  <a:cxn ang="0">
                    <a:pos x="161" y="150"/>
                  </a:cxn>
                  <a:cxn ang="0">
                    <a:pos x="171" y="117"/>
                  </a:cxn>
                </a:cxnLst>
                <a:rect l="txL" t="txT" r="txR" b="txB"/>
                <a:pathLst>
                  <a:path w="185" h="208">
                    <a:moveTo>
                      <a:pt x="171" y="117"/>
                    </a:moveTo>
                    <a:lnTo>
                      <a:pt x="177" y="94"/>
                    </a:lnTo>
                    <a:lnTo>
                      <a:pt x="184" y="60"/>
                    </a:lnTo>
                    <a:lnTo>
                      <a:pt x="169" y="28"/>
                    </a:lnTo>
                    <a:lnTo>
                      <a:pt x="140" y="0"/>
                    </a:lnTo>
                    <a:lnTo>
                      <a:pt x="115" y="2"/>
                    </a:lnTo>
                    <a:lnTo>
                      <a:pt x="94" y="18"/>
                    </a:lnTo>
                    <a:lnTo>
                      <a:pt x="69" y="48"/>
                    </a:lnTo>
                    <a:lnTo>
                      <a:pt x="55" y="81"/>
                    </a:lnTo>
                    <a:lnTo>
                      <a:pt x="38" y="93"/>
                    </a:lnTo>
                    <a:lnTo>
                      <a:pt x="12" y="101"/>
                    </a:lnTo>
                    <a:lnTo>
                      <a:pt x="0" y="115"/>
                    </a:lnTo>
                    <a:lnTo>
                      <a:pt x="6" y="121"/>
                    </a:lnTo>
                    <a:lnTo>
                      <a:pt x="32" y="114"/>
                    </a:lnTo>
                    <a:lnTo>
                      <a:pt x="46" y="113"/>
                    </a:lnTo>
                    <a:lnTo>
                      <a:pt x="43" y="144"/>
                    </a:lnTo>
                    <a:lnTo>
                      <a:pt x="49" y="176"/>
                    </a:lnTo>
                    <a:lnTo>
                      <a:pt x="59" y="195"/>
                    </a:lnTo>
                    <a:lnTo>
                      <a:pt x="74" y="207"/>
                    </a:lnTo>
                    <a:lnTo>
                      <a:pt x="109" y="197"/>
                    </a:lnTo>
                    <a:lnTo>
                      <a:pt x="142" y="176"/>
                    </a:lnTo>
                    <a:lnTo>
                      <a:pt x="161" y="150"/>
                    </a:lnTo>
                    <a:lnTo>
                      <a:pt x="171" y="117"/>
                    </a:lnTo>
                  </a:path>
                </a:pathLst>
              </a:custGeom>
              <a:solidFill>
                <a:srgbClr val="9900FF"/>
              </a:solidFill>
              <a:ln w="9525">
                <a:noFill/>
              </a:ln>
            </p:spPr>
            <p:txBody>
              <a:bodyPr/>
              <a:p>
                <a:endParaRPr lang="zh-CN" altLang="en-US" dirty="0">
                  <a:latin typeface="Arial" panose="020B0604020202020204" pitchFamily="34" charset="0"/>
                </a:endParaRPr>
              </a:p>
            </p:txBody>
          </p:sp>
        </p:grpSp>
        <p:grpSp>
          <p:nvGrpSpPr>
            <p:cNvPr id="44043" name="Group 28"/>
            <p:cNvGrpSpPr>
              <a:grpSpLocks noChangeAspect="1"/>
            </p:cNvGrpSpPr>
            <p:nvPr/>
          </p:nvGrpSpPr>
          <p:grpSpPr>
            <a:xfrm>
              <a:off x="2498" y="2592"/>
              <a:ext cx="227" cy="937"/>
              <a:chOff x="4134" y="3364"/>
              <a:chExt cx="227" cy="937"/>
            </a:xfrm>
          </p:grpSpPr>
          <p:sp>
            <p:nvSpPr>
              <p:cNvPr id="44063" name="Freeform 29"/>
              <p:cNvSpPr>
                <a:spLocks noChangeAspect="1"/>
              </p:cNvSpPr>
              <p:nvPr/>
            </p:nvSpPr>
            <p:spPr>
              <a:xfrm>
                <a:off x="4226" y="3579"/>
                <a:ext cx="135" cy="409"/>
              </a:xfrm>
              <a:custGeom>
                <a:avLst/>
                <a:gdLst>
                  <a:gd name="txL" fmla="*/ 0 w 135"/>
                  <a:gd name="txT" fmla="*/ 0 h 409"/>
                  <a:gd name="txR" fmla="*/ 135 w 135"/>
                  <a:gd name="txB" fmla="*/ 409 h 409"/>
                </a:gdLst>
                <a:ahLst/>
                <a:cxnLst>
                  <a:cxn ang="0">
                    <a:pos x="22" y="31"/>
                  </a:cxn>
                  <a:cxn ang="0">
                    <a:pos x="32" y="11"/>
                  </a:cxn>
                  <a:cxn ang="0">
                    <a:pos x="50" y="0"/>
                  </a:cxn>
                  <a:cxn ang="0">
                    <a:pos x="70" y="0"/>
                  </a:cxn>
                  <a:cxn ang="0">
                    <a:pos x="104" y="8"/>
                  </a:cxn>
                  <a:cxn ang="0">
                    <a:pos x="112" y="40"/>
                  </a:cxn>
                  <a:cxn ang="0">
                    <a:pos x="126" y="107"/>
                  </a:cxn>
                  <a:cxn ang="0">
                    <a:pos x="130" y="161"/>
                  </a:cxn>
                  <a:cxn ang="0">
                    <a:pos x="134" y="215"/>
                  </a:cxn>
                  <a:cxn ang="0">
                    <a:pos x="134" y="294"/>
                  </a:cxn>
                  <a:cxn ang="0">
                    <a:pos x="126" y="365"/>
                  </a:cxn>
                  <a:cxn ang="0">
                    <a:pos x="111" y="404"/>
                  </a:cxn>
                  <a:cxn ang="0">
                    <a:pos x="87" y="408"/>
                  </a:cxn>
                  <a:cxn ang="0">
                    <a:pos x="34" y="408"/>
                  </a:cxn>
                  <a:cxn ang="0">
                    <a:pos x="9" y="387"/>
                  </a:cxn>
                  <a:cxn ang="0">
                    <a:pos x="0" y="337"/>
                  </a:cxn>
                  <a:cxn ang="0">
                    <a:pos x="4" y="271"/>
                  </a:cxn>
                  <a:cxn ang="0">
                    <a:pos x="9" y="218"/>
                  </a:cxn>
                  <a:cxn ang="0">
                    <a:pos x="23" y="186"/>
                  </a:cxn>
                  <a:cxn ang="0">
                    <a:pos x="23" y="140"/>
                  </a:cxn>
                  <a:cxn ang="0">
                    <a:pos x="23" y="90"/>
                  </a:cxn>
                  <a:cxn ang="0">
                    <a:pos x="19" y="53"/>
                  </a:cxn>
                  <a:cxn ang="0">
                    <a:pos x="22" y="31"/>
                  </a:cxn>
                </a:cxnLst>
                <a:rect l="txL" t="txT" r="txR" b="txB"/>
                <a:pathLst>
                  <a:path w="135" h="409">
                    <a:moveTo>
                      <a:pt x="22" y="31"/>
                    </a:moveTo>
                    <a:lnTo>
                      <a:pt x="32" y="11"/>
                    </a:lnTo>
                    <a:lnTo>
                      <a:pt x="50" y="0"/>
                    </a:lnTo>
                    <a:lnTo>
                      <a:pt x="70" y="0"/>
                    </a:lnTo>
                    <a:lnTo>
                      <a:pt x="104" y="8"/>
                    </a:lnTo>
                    <a:lnTo>
                      <a:pt x="112" y="40"/>
                    </a:lnTo>
                    <a:lnTo>
                      <a:pt x="126" y="107"/>
                    </a:lnTo>
                    <a:lnTo>
                      <a:pt x="130" y="161"/>
                    </a:lnTo>
                    <a:lnTo>
                      <a:pt x="134" y="215"/>
                    </a:lnTo>
                    <a:lnTo>
                      <a:pt x="134" y="294"/>
                    </a:lnTo>
                    <a:lnTo>
                      <a:pt x="126" y="365"/>
                    </a:lnTo>
                    <a:lnTo>
                      <a:pt x="111" y="404"/>
                    </a:lnTo>
                    <a:lnTo>
                      <a:pt x="87" y="408"/>
                    </a:lnTo>
                    <a:lnTo>
                      <a:pt x="34" y="408"/>
                    </a:lnTo>
                    <a:lnTo>
                      <a:pt x="9" y="387"/>
                    </a:lnTo>
                    <a:lnTo>
                      <a:pt x="0" y="337"/>
                    </a:lnTo>
                    <a:lnTo>
                      <a:pt x="4" y="271"/>
                    </a:lnTo>
                    <a:lnTo>
                      <a:pt x="9" y="218"/>
                    </a:lnTo>
                    <a:lnTo>
                      <a:pt x="23" y="186"/>
                    </a:lnTo>
                    <a:lnTo>
                      <a:pt x="23" y="140"/>
                    </a:lnTo>
                    <a:lnTo>
                      <a:pt x="23" y="90"/>
                    </a:lnTo>
                    <a:lnTo>
                      <a:pt x="19" y="53"/>
                    </a:lnTo>
                    <a:lnTo>
                      <a:pt x="22" y="31"/>
                    </a:lnTo>
                  </a:path>
                </a:pathLst>
              </a:custGeom>
              <a:solidFill>
                <a:schemeClr val="accent1"/>
              </a:solidFill>
              <a:ln w="9525">
                <a:noFill/>
              </a:ln>
            </p:spPr>
            <p:txBody>
              <a:bodyPr/>
              <a:p>
                <a:endParaRPr lang="zh-CN" altLang="en-US" dirty="0">
                  <a:latin typeface="Arial" panose="020B0604020202020204" pitchFamily="34" charset="0"/>
                </a:endParaRPr>
              </a:p>
            </p:txBody>
          </p:sp>
          <p:sp>
            <p:nvSpPr>
              <p:cNvPr id="44064" name="Freeform 30"/>
              <p:cNvSpPr>
                <a:spLocks noChangeAspect="1"/>
              </p:cNvSpPr>
              <p:nvPr/>
            </p:nvSpPr>
            <p:spPr>
              <a:xfrm>
                <a:off x="4217" y="3925"/>
                <a:ext cx="144" cy="376"/>
              </a:xfrm>
              <a:custGeom>
                <a:avLst/>
                <a:gdLst>
                  <a:gd name="txL" fmla="*/ 0 w 144"/>
                  <a:gd name="txT" fmla="*/ 0 h 376"/>
                  <a:gd name="txR" fmla="*/ 144 w 144"/>
                  <a:gd name="txB" fmla="*/ 376 h 376"/>
                </a:gdLst>
                <a:ahLst/>
                <a:cxnLst>
                  <a:cxn ang="0">
                    <a:pos x="90" y="0"/>
                  </a:cxn>
                  <a:cxn ang="0">
                    <a:pos x="111" y="15"/>
                  </a:cxn>
                  <a:cxn ang="0">
                    <a:pos x="118" y="38"/>
                  </a:cxn>
                  <a:cxn ang="0">
                    <a:pos x="121" y="90"/>
                  </a:cxn>
                  <a:cxn ang="0">
                    <a:pos x="125" y="140"/>
                  </a:cxn>
                  <a:cxn ang="0">
                    <a:pos x="131" y="198"/>
                  </a:cxn>
                  <a:cxn ang="0">
                    <a:pos x="135" y="258"/>
                  </a:cxn>
                  <a:cxn ang="0">
                    <a:pos x="136" y="297"/>
                  </a:cxn>
                  <a:cxn ang="0">
                    <a:pos x="142" y="319"/>
                  </a:cxn>
                  <a:cxn ang="0">
                    <a:pos x="143" y="329"/>
                  </a:cxn>
                  <a:cxn ang="0">
                    <a:pos x="135" y="337"/>
                  </a:cxn>
                  <a:cxn ang="0">
                    <a:pos x="115" y="341"/>
                  </a:cxn>
                  <a:cxn ang="0">
                    <a:pos x="83" y="348"/>
                  </a:cxn>
                  <a:cxn ang="0">
                    <a:pos x="50" y="365"/>
                  </a:cxn>
                  <a:cxn ang="0">
                    <a:pos x="25" y="375"/>
                  </a:cxn>
                  <a:cxn ang="0">
                    <a:pos x="11" y="368"/>
                  </a:cxn>
                  <a:cxn ang="0">
                    <a:pos x="0" y="351"/>
                  </a:cxn>
                  <a:cxn ang="0">
                    <a:pos x="13" y="341"/>
                  </a:cxn>
                  <a:cxn ang="0">
                    <a:pos x="52" y="334"/>
                  </a:cxn>
                  <a:cxn ang="0">
                    <a:pos x="97" y="329"/>
                  </a:cxn>
                  <a:cxn ang="0">
                    <a:pos x="117" y="329"/>
                  </a:cxn>
                  <a:cxn ang="0">
                    <a:pos x="122" y="316"/>
                  </a:cxn>
                  <a:cxn ang="0">
                    <a:pos x="121" y="280"/>
                  </a:cxn>
                  <a:cxn ang="0">
                    <a:pos x="115" y="222"/>
                  </a:cxn>
                  <a:cxn ang="0">
                    <a:pos x="107" y="162"/>
                  </a:cxn>
                  <a:cxn ang="0">
                    <a:pos x="99" y="102"/>
                  </a:cxn>
                  <a:cxn ang="0">
                    <a:pos x="79" y="56"/>
                  </a:cxn>
                  <a:cxn ang="0">
                    <a:pos x="68" y="20"/>
                  </a:cxn>
                  <a:cxn ang="0">
                    <a:pos x="76" y="8"/>
                  </a:cxn>
                  <a:cxn ang="0">
                    <a:pos x="90" y="0"/>
                  </a:cxn>
                </a:cxnLst>
                <a:rect l="txL" t="txT" r="txR" b="txB"/>
                <a:pathLst>
                  <a:path w="144" h="376">
                    <a:moveTo>
                      <a:pt x="90" y="0"/>
                    </a:moveTo>
                    <a:lnTo>
                      <a:pt x="111" y="15"/>
                    </a:lnTo>
                    <a:lnTo>
                      <a:pt x="118" y="38"/>
                    </a:lnTo>
                    <a:lnTo>
                      <a:pt x="121" y="90"/>
                    </a:lnTo>
                    <a:lnTo>
                      <a:pt x="125" y="140"/>
                    </a:lnTo>
                    <a:lnTo>
                      <a:pt x="131" y="198"/>
                    </a:lnTo>
                    <a:lnTo>
                      <a:pt x="135" y="258"/>
                    </a:lnTo>
                    <a:lnTo>
                      <a:pt x="136" y="297"/>
                    </a:lnTo>
                    <a:lnTo>
                      <a:pt x="142" y="319"/>
                    </a:lnTo>
                    <a:lnTo>
                      <a:pt x="143" y="329"/>
                    </a:lnTo>
                    <a:lnTo>
                      <a:pt x="135" y="337"/>
                    </a:lnTo>
                    <a:lnTo>
                      <a:pt x="115" y="341"/>
                    </a:lnTo>
                    <a:lnTo>
                      <a:pt x="83" y="348"/>
                    </a:lnTo>
                    <a:lnTo>
                      <a:pt x="50" y="365"/>
                    </a:lnTo>
                    <a:lnTo>
                      <a:pt x="25" y="375"/>
                    </a:lnTo>
                    <a:lnTo>
                      <a:pt x="11" y="368"/>
                    </a:lnTo>
                    <a:lnTo>
                      <a:pt x="0" y="351"/>
                    </a:lnTo>
                    <a:lnTo>
                      <a:pt x="13" y="341"/>
                    </a:lnTo>
                    <a:lnTo>
                      <a:pt x="52" y="334"/>
                    </a:lnTo>
                    <a:lnTo>
                      <a:pt x="97" y="329"/>
                    </a:lnTo>
                    <a:lnTo>
                      <a:pt x="117" y="329"/>
                    </a:lnTo>
                    <a:lnTo>
                      <a:pt x="122" y="316"/>
                    </a:lnTo>
                    <a:lnTo>
                      <a:pt x="121" y="280"/>
                    </a:lnTo>
                    <a:lnTo>
                      <a:pt x="115" y="222"/>
                    </a:lnTo>
                    <a:lnTo>
                      <a:pt x="107" y="162"/>
                    </a:lnTo>
                    <a:lnTo>
                      <a:pt x="99" y="102"/>
                    </a:lnTo>
                    <a:lnTo>
                      <a:pt x="79" y="56"/>
                    </a:lnTo>
                    <a:lnTo>
                      <a:pt x="68" y="20"/>
                    </a:lnTo>
                    <a:lnTo>
                      <a:pt x="76" y="8"/>
                    </a:lnTo>
                    <a:lnTo>
                      <a:pt x="90" y="0"/>
                    </a:lnTo>
                  </a:path>
                </a:pathLst>
              </a:custGeom>
              <a:solidFill>
                <a:schemeClr val="accent1"/>
              </a:solidFill>
              <a:ln w="9525">
                <a:noFill/>
              </a:ln>
            </p:spPr>
            <p:txBody>
              <a:bodyPr/>
              <a:p>
                <a:endParaRPr lang="zh-CN" altLang="en-US" dirty="0">
                  <a:latin typeface="Arial" panose="020B0604020202020204" pitchFamily="34" charset="0"/>
                </a:endParaRPr>
              </a:p>
            </p:txBody>
          </p:sp>
          <p:sp>
            <p:nvSpPr>
              <p:cNvPr id="44065" name="Freeform 31"/>
              <p:cNvSpPr>
                <a:spLocks noChangeAspect="1"/>
              </p:cNvSpPr>
              <p:nvPr/>
            </p:nvSpPr>
            <p:spPr>
              <a:xfrm>
                <a:off x="4134" y="3934"/>
                <a:ext cx="148" cy="333"/>
              </a:xfrm>
              <a:custGeom>
                <a:avLst/>
                <a:gdLst>
                  <a:gd name="txL" fmla="*/ 0 w 148"/>
                  <a:gd name="txT" fmla="*/ 0 h 333"/>
                  <a:gd name="txR" fmla="*/ 148 w 148"/>
                  <a:gd name="txB" fmla="*/ 333 h 333"/>
                </a:gdLst>
                <a:ahLst/>
                <a:cxnLst>
                  <a:cxn ang="0">
                    <a:pos x="93" y="71"/>
                  </a:cxn>
                  <a:cxn ang="0">
                    <a:pos x="101" y="29"/>
                  </a:cxn>
                  <a:cxn ang="0">
                    <a:pos x="123" y="0"/>
                  </a:cxn>
                  <a:cxn ang="0">
                    <a:pos x="136" y="8"/>
                  </a:cxn>
                  <a:cxn ang="0">
                    <a:pos x="147" y="26"/>
                  </a:cxn>
                  <a:cxn ang="0">
                    <a:pos x="141" y="45"/>
                  </a:cxn>
                  <a:cxn ang="0">
                    <a:pos x="130" y="56"/>
                  </a:cxn>
                  <a:cxn ang="0">
                    <a:pos x="119" y="92"/>
                  </a:cxn>
                  <a:cxn ang="0">
                    <a:pos x="115" y="125"/>
                  </a:cxn>
                  <a:cxn ang="0">
                    <a:pos x="115" y="170"/>
                  </a:cxn>
                  <a:cxn ang="0">
                    <a:pos x="112" y="209"/>
                  </a:cxn>
                  <a:cxn ang="0">
                    <a:pos x="115" y="260"/>
                  </a:cxn>
                  <a:cxn ang="0">
                    <a:pos x="119" y="288"/>
                  </a:cxn>
                  <a:cxn ang="0">
                    <a:pos x="122" y="300"/>
                  </a:cxn>
                  <a:cxn ang="0">
                    <a:pos x="116" y="307"/>
                  </a:cxn>
                  <a:cxn ang="0">
                    <a:pos x="98" y="310"/>
                  </a:cxn>
                  <a:cxn ang="0">
                    <a:pos x="66" y="314"/>
                  </a:cxn>
                  <a:cxn ang="0">
                    <a:pos x="37" y="328"/>
                  </a:cxn>
                  <a:cxn ang="0">
                    <a:pos x="22" y="332"/>
                  </a:cxn>
                  <a:cxn ang="0">
                    <a:pos x="0" y="318"/>
                  </a:cxn>
                  <a:cxn ang="0">
                    <a:pos x="0" y="311"/>
                  </a:cxn>
                  <a:cxn ang="0">
                    <a:pos x="21" y="307"/>
                  </a:cxn>
                  <a:cxn ang="0">
                    <a:pos x="77" y="300"/>
                  </a:cxn>
                  <a:cxn ang="0">
                    <a:pos x="101" y="300"/>
                  </a:cxn>
                  <a:cxn ang="0">
                    <a:pos x="105" y="289"/>
                  </a:cxn>
                  <a:cxn ang="0">
                    <a:pos x="104" y="260"/>
                  </a:cxn>
                  <a:cxn ang="0">
                    <a:pos x="101" y="206"/>
                  </a:cxn>
                  <a:cxn ang="0">
                    <a:pos x="98" y="156"/>
                  </a:cxn>
                  <a:cxn ang="0">
                    <a:pos x="97" y="104"/>
                  </a:cxn>
                  <a:cxn ang="0">
                    <a:pos x="93" y="71"/>
                  </a:cxn>
                </a:cxnLst>
                <a:rect l="txL" t="txT" r="txR" b="txB"/>
                <a:pathLst>
                  <a:path w="148" h="333">
                    <a:moveTo>
                      <a:pt x="93" y="71"/>
                    </a:moveTo>
                    <a:lnTo>
                      <a:pt x="101" y="29"/>
                    </a:lnTo>
                    <a:lnTo>
                      <a:pt x="123" y="0"/>
                    </a:lnTo>
                    <a:lnTo>
                      <a:pt x="136" y="8"/>
                    </a:lnTo>
                    <a:lnTo>
                      <a:pt x="147" y="26"/>
                    </a:lnTo>
                    <a:lnTo>
                      <a:pt x="141" y="45"/>
                    </a:lnTo>
                    <a:lnTo>
                      <a:pt x="130" y="56"/>
                    </a:lnTo>
                    <a:lnTo>
                      <a:pt x="119" y="92"/>
                    </a:lnTo>
                    <a:lnTo>
                      <a:pt x="115" y="125"/>
                    </a:lnTo>
                    <a:lnTo>
                      <a:pt x="115" y="170"/>
                    </a:lnTo>
                    <a:lnTo>
                      <a:pt x="112" y="209"/>
                    </a:lnTo>
                    <a:lnTo>
                      <a:pt x="115" y="260"/>
                    </a:lnTo>
                    <a:lnTo>
                      <a:pt x="119" y="288"/>
                    </a:lnTo>
                    <a:lnTo>
                      <a:pt x="122" y="300"/>
                    </a:lnTo>
                    <a:lnTo>
                      <a:pt x="116" y="307"/>
                    </a:lnTo>
                    <a:lnTo>
                      <a:pt x="98" y="310"/>
                    </a:lnTo>
                    <a:lnTo>
                      <a:pt x="66" y="314"/>
                    </a:lnTo>
                    <a:lnTo>
                      <a:pt x="37" y="328"/>
                    </a:lnTo>
                    <a:lnTo>
                      <a:pt x="22" y="332"/>
                    </a:lnTo>
                    <a:lnTo>
                      <a:pt x="0" y="318"/>
                    </a:lnTo>
                    <a:lnTo>
                      <a:pt x="0" y="311"/>
                    </a:lnTo>
                    <a:lnTo>
                      <a:pt x="21" y="307"/>
                    </a:lnTo>
                    <a:lnTo>
                      <a:pt x="77" y="300"/>
                    </a:lnTo>
                    <a:lnTo>
                      <a:pt x="101" y="300"/>
                    </a:lnTo>
                    <a:lnTo>
                      <a:pt x="105" y="289"/>
                    </a:lnTo>
                    <a:lnTo>
                      <a:pt x="104" y="260"/>
                    </a:lnTo>
                    <a:lnTo>
                      <a:pt x="101" y="206"/>
                    </a:lnTo>
                    <a:lnTo>
                      <a:pt x="98" y="156"/>
                    </a:lnTo>
                    <a:lnTo>
                      <a:pt x="97" y="104"/>
                    </a:lnTo>
                    <a:lnTo>
                      <a:pt x="93" y="71"/>
                    </a:lnTo>
                  </a:path>
                </a:pathLst>
              </a:custGeom>
              <a:solidFill>
                <a:schemeClr val="accent1"/>
              </a:solidFill>
              <a:ln w="9525">
                <a:noFill/>
              </a:ln>
            </p:spPr>
            <p:txBody>
              <a:bodyPr/>
              <a:p>
                <a:endParaRPr lang="zh-CN" altLang="en-US" dirty="0">
                  <a:latin typeface="Arial" panose="020B0604020202020204" pitchFamily="34" charset="0"/>
                </a:endParaRPr>
              </a:p>
            </p:txBody>
          </p:sp>
          <p:sp>
            <p:nvSpPr>
              <p:cNvPr id="44066" name="Freeform 32"/>
              <p:cNvSpPr>
                <a:spLocks noChangeAspect="1"/>
              </p:cNvSpPr>
              <p:nvPr/>
            </p:nvSpPr>
            <p:spPr>
              <a:xfrm>
                <a:off x="4169" y="3595"/>
                <a:ext cx="99" cy="367"/>
              </a:xfrm>
              <a:custGeom>
                <a:avLst/>
                <a:gdLst>
                  <a:gd name="txL" fmla="*/ 0 w 99"/>
                  <a:gd name="txT" fmla="*/ 0 h 367"/>
                  <a:gd name="txR" fmla="*/ 99 w 99"/>
                  <a:gd name="txB" fmla="*/ 367 h 367"/>
                </a:gdLst>
                <a:ahLst/>
                <a:cxnLst>
                  <a:cxn ang="0">
                    <a:pos x="41" y="33"/>
                  </a:cxn>
                  <a:cxn ang="0">
                    <a:pos x="58" y="2"/>
                  </a:cxn>
                  <a:cxn ang="0">
                    <a:pos x="83" y="0"/>
                  </a:cxn>
                  <a:cxn ang="0">
                    <a:pos x="98" y="21"/>
                  </a:cxn>
                  <a:cxn ang="0">
                    <a:pos x="95" y="45"/>
                  </a:cxn>
                  <a:cxn ang="0">
                    <a:pos x="79" y="53"/>
                  </a:cxn>
                  <a:cxn ang="0">
                    <a:pos x="62" y="66"/>
                  </a:cxn>
                  <a:cxn ang="0">
                    <a:pos x="47" y="89"/>
                  </a:cxn>
                  <a:cxn ang="0">
                    <a:pos x="37" y="112"/>
                  </a:cxn>
                  <a:cxn ang="0">
                    <a:pos x="27" y="154"/>
                  </a:cxn>
                  <a:cxn ang="0">
                    <a:pos x="16" y="206"/>
                  </a:cxn>
                  <a:cxn ang="0">
                    <a:pos x="16" y="262"/>
                  </a:cxn>
                  <a:cxn ang="0">
                    <a:pos x="27" y="296"/>
                  </a:cxn>
                  <a:cxn ang="0">
                    <a:pos x="34" y="323"/>
                  </a:cxn>
                  <a:cxn ang="0">
                    <a:pos x="44" y="340"/>
                  </a:cxn>
                  <a:cxn ang="0">
                    <a:pos x="44" y="359"/>
                  </a:cxn>
                  <a:cxn ang="0">
                    <a:pos x="30" y="366"/>
                  </a:cxn>
                  <a:cxn ang="0">
                    <a:pos x="18" y="353"/>
                  </a:cxn>
                  <a:cxn ang="0">
                    <a:pos x="5" y="334"/>
                  </a:cxn>
                  <a:cxn ang="0">
                    <a:pos x="7" y="315"/>
                  </a:cxn>
                  <a:cxn ang="0">
                    <a:pos x="4" y="259"/>
                  </a:cxn>
                  <a:cxn ang="0">
                    <a:pos x="0" y="217"/>
                  </a:cxn>
                  <a:cxn ang="0">
                    <a:pos x="2" y="175"/>
                  </a:cxn>
                  <a:cxn ang="0">
                    <a:pos x="9" y="116"/>
                  </a:cxn>
                  <a:cxn ang="0">
                    <a:pos x="25" y="70"/>
                  </a:cxn>
                  <a:cxn ang="0">
                    <a:pos x="41" y="33"/>
                  </a:cxn>
                </a:cxnLst>
                <a:rect l="txL" t="txT" r="txR" b="txB"/>
                <a:pathLst>
                  <a:path w="99" h="367">
                    <a:moveTo>
                      <a:pt x="41" y="33"/>
                    </a:moveTo>
                    <a:lnTo>
                      <a:pt x="58" y="2"/>
                    </a:lnTo>
                    <a:lnTo>
                      <a:pt x="83" y="0"/>
                    </a:lnTo>
                    <a:lnTo>
                      <a:pt x="98" y="21"/>
                    </a:lnTo>
                    <a:lnTo>
                      <a:pt x="95" y="45"/>
                    </a:lnTo>
                    <a:lnTo>
                      <a:pt x="79" y="53"/>
                    </a:lnTo>
                    <a:lnTo>
                      <a:pt x="62" y="66"/>
                    </a:lnTo>
                    <a:lnTo>
                      <a:pt x="47" y="89"/>
                    </a:lnTo>
                    <a:lnTo>
                      <a:pt x="37" y="112"/>
                    </a:lnTo>
                    <a:lnTo>
                      <a:pt x="27" y="154"/>
                    </a:lnTo>
                    <a:lnTo>
                      <a:pt x="16" y="206"/>
                    </a:lnTo>
                    <a:lnTo>
                      <a:pt x="16" y="262"/>
                    </a:lnTo>
                    <a:lnTo>
                      <a:pt x="27" y="296"/>
                    </a:lnTo>
                    <a:lnTo>
                      <a:pt x="34" y="323"/>
                    </a:lnTo>
                    <a:lnTo>
                      <a:pt x="44" y="340"/>
                    </a:lnTo>
                    <a:lnTo>
                      <a:pt x="44" y="359"/>
                    </a:lnTo>
                    <a:lnTo>
                      <a:pt x="30" y="366"/>
                    </a:lnTo>
                    <a:lnTo>
                      <a:pt x="18" y="353"/>
                    </a:lnTo>
                    <a:lnTo>
                      <a:pt x="5" y="334"/>
                    </a:lnTo>
                    <a:lnTo>
                      <a:pt x="7" y="315"/>
                    </a:lnTo>
                    <a:lnTo>
                      <a:pt x="4" y="259"/>
                    </a:lnTo>
                    <a:lnTo>
                      <a:pt x="0" y="217"/>
                    </a:lnTo>
                    <a:lnTo>
                      <a:pt x="2" y="175"/>
                    </a:lnTo>
                    <a:lnTo>
                      <a:pt x="9" y="116"/>
                    </a:lnTo>
                    <a:lnTo>
                      <a:pt x="25" y="70"/>
                    </a:lnTo>
                    <a:lnTo>
                      <a:pt x="41" y="33"/>
                    </a:lnTo>
                  </a:path>
                </a:pathLst>
              </a:custGeom>
              <a:solidFill>
                <a:schemeClr val="accent1"/>
              </a:solidFill>
              <a:ln w="9525">
                <a:noFill/>
              </a:ln>
            </p:spPr>
            <p:txBody>
              <a:bodyPr/>
              <a:p>
                <a:endParaRPr lang="zh-CN" altLang="en-US" dirty="0">
                  <a:latin typeface="Arial" panose="020B0604020202020204" pitchFamily="34" charset="0"/>
                </a:endParaRPr>
              </a:p>
            </p:txBody>
          </p:sp>
          <p:sp>
            <p:nvSpPr>
              <p:cNvPr id="44067" name="Freeform 33"/>
              <p:cNvSpPr>
                <a:spLocks noChangeAspect="1"/>
              </p:cNvSpPr>
              <p:nvPr/>
            </p:nvSpPr>
            <p:spPr>
              <a:xfrm>
                <a:off x="4142" y="3364"/>
                <a:ext cx="185" cy="202"/>
              </a:xfrm>
              <a:custGeom>
                <a:avLst/>
                <a:gdLst>
                  <a:gd name="txL" fmla="*/ 0 w 185"/>
                  <a:gd name="txT" fmla="*/ 0 h 202"/>
                  <a:gd name="txR" fmla="*/ 185 w 185"/>
                  <a:gd name="txB" fmla="*/ 202 h 202"/>
                </a:gdLst>
                <a:ahLst/>
                <a:cxnLst>
                  <a:cxn ang="0">
                    <a:pos x="47" y="98"/>
                  </a:cxn>
                  <a:cxn ang="0">
                    <a:pos x="43" y="69"/>
                  </a:cxn>
                  <a:cxn ang="0">
                    <a:pos x="43" y="41"/>
                  </a:cxn>
                  <a:cxn ang="0">
                    <a:pos x="51" y="19"/>
                  </a:cxn>
                  <a:cxn ang="0">
                    <a:pos x="65" y="8"/>
                  </a:cxn>
                  <a:cxn ang="0">
                    <a:pos x="94" y="0"/>
                  </a:cxn>
                  <a:cxn ang="0">
                    <a:pos x="115" y="1"/>
                  </a:cxn>
                  <a:cxn ang="0">
                    <a:pos x="138" y="11"/>
                  </a:cxn>
                  <a:cxn ang="0">
                    <a:pos x="156" y="33"/>
                  </a:cxn>
                  <a:cxn ang="0">
                    <a:pos x="169" y="59"/>
                  </a:cxn>
                  <a:cxn ang="0">
                    <a:pos x="178" y="93"/>
                  </a:cxn>
                  <a:cxn ang="0">
                    <a:pos x="184" y="127"/>
                  </a:cxn>
                  <a:cxn ang="0">
                    <a:pos x="184" y="152"/>
                  </a:cxn>
                  <a:cxn ang="0">
                    <a:pos x="176" y="179"/>
                  </a:cxn>
                  <a:cxn ang="0">
                    <a:pos x="160" y="194"/>
                  </a:cxn>
                  <a:cxn ang="0">
                    <a:pos x="134" y="201"/>
                  </a:cxn>
                  <a:cxn ang="0">
                    <a:pos x="119" y="201"/>
                  </a:cxn>
                  <a:cxn ang="0">
                    <a:pos x="101" y="190"/>
                  </a:cxn>
                  <a:cxn ang="0">
                    <a:pos x="83" y="166"/>
                  </a:cxn>
                  <a:cxn ang="0">
                    <a:pos x="69" y="143"/>
                  </a:cxn>
                  <a:cxn ang="0">
                    <a:pos x="23" y="158"/>
                  </a:cxn>
                  <a:cxn ang="0">
                    <a:pos x="9" y="162"/>
                  </a:cxn>
                  <a:cxn ang="0">
                    <a:pos x="0" y="159"/>
                  </a:cxn>
                  <a:cxn ang="0">
                    <a:pos x="2" y="150"/>
                  </a:cxn>
                  <a:cxn ang="0">
                    <a:pos x="55" y="127"/>
                  </a:cxn>
                  <a:cxn ang="0">
                    <a:pos x="47" y="98"/>
                  </a:cxn>
                </a:cxnLst>
                <a:rect l="txL" t="txT" r="txR" b="txB"/>
                <a:pathLst>
                  <a:path w="185" h="202">
                    <a:moveTo>
                      <a:pt x="47" y="98"/>
                    </a:moveTo>
                    <a:lnTo>
                      <a:pt x="43" y="69"/>
                    </a:lnTo>
                    <a:lnTo>
                      <a:pt x="43" y="41"/>
                    </a:lnTo>
                    <a:lnTo>
                      <a:pt x="51" y="19"/>
                    </a:lnTo>
                    <a:lnTo>
                      <a:pt x="65" y="8"/>
                    </a:lnTo>
                    <a:lnTo>
                      <a:pt x="94" y="0"/>
                    </a:lnTo>
                    <a:lnTo>
                      <a:pt x="115" y="1"/>
                    </a:lnTo>
                    <a:lnTo>
                      <a:pt x="138" y="11"/>
                    </a:lnTo>
                    <a:lnTo>
                      <a:pt x="156" y="33"/>
                    </a:lnTo>
                    <a:lnTo>
                      <a:pt x="169" y="59"/>
                    </a:lnTo>
                    <a:lnTo>
                      <a:pt x="178" y="93"/>
                    </a:lnTo>
                    <a:lnTo>
                      <a:pt x="184" y="127"/>
                    </a:lnTo>
                    <a:lnTo>
                      <a:pt x="184" y="152"/>
                    </a:lnTo>
                    <a:lnTo>
                      <a:pt x="176" y="179"/>
                    </a:lnTo>
                    <a:lnTo>
                      <a:pt x="160" y="194"/>
                    </a:lnTo>
                    <a:lnTo>
                      <a:pt x="134" y="201"/>
                    </a:lnTo>
                    <a:lnTo>
                      <a:pt x="119" y="201"/>
                    </a:lnTo>
                    <a:lnTo>
                      <a:pt x="101" y="190"/>
                    </a:lnTo>
                    <a:lnTo>
                      <a:pt x="83" y="166"/>
                    </a:lnTo>
                    <a:lnTo>
                      <a:pt x="69" y="143"/>
                    </a:lnTo>
                    <a:lnTo>
                      <a:pt x="23" y="158"/>
                    </a:lnTo>
                    <a:lnTo>
                      <a:pt x="9" y="162"/>
                    </a:lnTo>
                    <a:lnTo>
                      <a:pt x="0" y="159"/>
                    </a:lnTo>
                    <a:lnTo>
                      <a:pt x="2" y="150"/>
                    </a:lnTo>
                    <a:lnTo>
                      <a:pt x="55" y="127"/>
                    </a:lnTo>
                    <a:lnTo>
                      <a:pt x="47" y="98"/>
                    </a:lnTo>
                  </a:path>
                </a:pathLst>
              </a:custGeom>
              <a:solidFill>
                <a:schemeClr val="accent1"/>
              </a:solidFill>
              <a:ln w="9525">
                <a:noFill/>
              </a:ln>
            </p:spPr>
            <p:txBody>
              <a:bodyPr/>
              <a:p>
                <a:endParaRPr lang="zh-CN" altLang="en-US" dirty="0">
                  <a:latin typeface="Arial" panose="020B0604020202020204" pitchFamily="34" charset="0"/>
                </a:endParaRPr>
              </a:p>
            </p:txBody>
          </p:sp>
        </p:grpSp>
        <p:grpSp>
          <p:nvGrpSpPr>
            <p:cNvPr id="44044" name="Group 34"/>
            <p:cNvGrpSpPr>
              <a:grpSpLocks noChangeAspect="1"/>
            </p:cNvGrpSpPr>
            <p:nvPr/>
          </p:nvGrpSpPr>
          <p:grpSpPr>
            <a:xfrm>
              <a:off x="1920" y="2832"/>
              <a:ext cx="2217" cy="631"/>
              <a:chOff x="3542" y="3596"/>
              <a:chExt cx="2217" cy="631"/>
            </a:xfrm>
          </p:grpSpPr>
          <p:sp>
            <p:nvSpPr>
              <p:cNvPr id="44049" name="Freeform 35"/>
              <p:cNvSpPr>
                <a:spLocks noChangeAspect="1"/>
              </p:cNvSpPr>
              <p:nvPr/>
            </p:nvSpPr>
            <p:spPr>
              <a:xfrm>
                <a:off x="5245" y="3621"/>
                <a:ext cx="514" cy="606"/>
              </a:xfrm>
              <a:custGeom>
                <a:avLst/>
                <a:gdLst>
                  <a:gd name="txL" fmla="*/ 0 w 514"/>
                  <a:gd name="txT" fmla="*/ 0 h 606"/>
                  <a:gd name="txR" fmla="*/ 514 w 514"/>
                  <a:gd name="txB" fmla="*/ 606 h 606"/>
                </a:gdLst>
                <a:ahLst/>
                <a:cxnLst>
                  <a:cxn ang="0">
                    <a:pos x="51" y="306"/>
                  </a:cxn>
                  <a:cxn ang="0">
                    <a:pos x="29" y="337"/>
                  </a:cxn>
                  <a:cxn ang="0">
                    <a:pos x="9" y="391"/>
                  </a:cxn>
                  <a:cxn ang="0">
                    <a:pos x="0" y="459"/>
                  </a:cxn>
                  <a:cxn ang="0">
                    <a:pos x="8" y="510"/>
                  </a:cxn>
                  <a:cxn ang="0">
                    <a:pos x="34" y="551"/>
                  </a:cxn>
                  <a:cxn ang="0">
                    <a:pos x="69" y="587"/>
                  </a:cxn>
                  <a:cxn ang="0">
                    <a:pos x="106" y="605"/>
                  </a:cxn>
                  <a:cxn ang="0">
                    <a:pos x="154" y="598"/>
                  </a:cxn>
                  <a:cxn ang="0">
                    <a:pos x="193" y="587"/>
                  </a:cxn>
                  <a:cxn ang="0">
                    <a:pos x="227" y="569"/>
                  </a:cxn>
                  <a:cxn ang="0">
                    <a:pos x="255" y="529"/>
                  </a:cxn>
                  <a:cxn ang="0">
                    <a:pos x="272" y="492"/>
                  </a:cxn>
                  <a:cxn ang="0">
                    <a:pos x="275" y="443"/>
                  </a:cxn>
                  <a:cxn ang="0">
                    <a:pos x="275" y="420"/>
                  </a:cxn>
                  <a:cxn ang="0">
                    <a:pos x="303" y="459"/>
                  </a:cxn>
                  <a:cxn ang="0">
                    <a:pos x="357" y="487"/>
                  </a:cxn>
                  <a:cxn ang="0">
                    <a:pos x="383" y="492"/>
                  </a:cxn>
                  <a:cxn ang="0">
                    <a:pos x="428" y="484"/>
                  </a:cxn>
                  <a:cxn ang="0">
                    <a:pos x="458" y="472"/>
                  </a:cxn>
                  <a:cxn ang="0">
                    <a:pos x="482" y="431"/>
                  </a:cxn>
                  <a:cxn ang="0">
                    <a:pos x="510" y="393"/>
                  </a:cxn>
                  <a:cxn ang="0">
                    <a:pos x="511" y="336"/>
                  </a:cxn>
                  <a:cxn ang="0">
                    <a:pos x="513" y="294"/>
                  </a:cxn>
                  <a:cxn ang="0">
                    <a:pos x="511" y="257"/>
                  </a:cxn>
                  <a:cxn ang="0">
                    <a:pos x="477" y="206"/>
                  </a:cxn>
                  <a:cxn ang="0">
                    <a:pos x="443" y="182"/>
                  </a:cxn>
                  <a:cxn ang="0">
                    <a:pos x="404" y="171"/>
                  </a:cxn>
                  <a:cxn ang="0">
                    <a:pos x="358" y="171"/>
                  </a:cxn>
                  <a:cxn ang="0">
                    <a:pos x="322" y="178"/>
                  </a:cxn>
                  <a:cxn ang="0">
                    <a:pos x="307" y="199"/>
                  </a:cxn>
                  <a:cxn ang="0">
                    <a:pos x="287" y="216"/>
                  </a:cxn>
                  <a:cxn ang="0">
                    <a:pos x="289" y="162"/>
                  </a:cxn>
                  <a:cxn ang="0">
                    <a:pos x="284" y="101"/>
                  </a:cxn>
                  <a:cxn ang="0">
                    <a:pos x="251" y="54"/>
                  </a:cxn>
                  <a:cxn ang="0">
                    <a:pos x="222" y="25"/>
                  </a:cxn>
                  <a:cxn ang="0">
                    <a:pos x="189" y="5"/>
                  </a:cxn>
                  <a:cxn ang="0">
                    <a:pos x="167" y="0"/>
                  </a:cxn>
                  <a:cxn ang="0">
                    <a:pos x="133" y="1"/>
                  </a:cxn>
                  <a:cxn ang="0">
                    <a:pos x="101" y="11"/>
                  </a:cxn>
                  <a:cxn ang="0">
                    <a:pos x="66" y="29"/>
                  </a:cxn>
                  <a:cxn ang="0">
                    <a:pos x="41" y="62"/>
                  </a:cxn>
                  <a:cxn ang="0">
                    <a:pos x="28" y="95"/>
                  </a:cxn>
                  <a:cxn ang="0">
                    <a:pos x="23" y="155"/>
                  </a:cxn>
                  <a:cxn ang="0">
                    <a:pos x="21" y="184"/>
                  </a:cxn>
                  <a:cxn ang="0">
                    <a:pos x="31" y="219"/>
                  </a:cxn>
                  <a:cxn ang="0">
                    <a:pos x="40" y="242"/>
                  </a:cxn>
                  <a:cxn ang="0">
                    <a:pos x="47" y="257"/>
                  </a:cxn>
                  <a:cxn ang="0">
                    <a:pos x="51" y="306"/>
                  </a:cxn>
                </a:cxnLst>
                <a:rect l="txL" t="txT" r="txR" b="txB"/>
                <a:pathLst>
                  <a:path w="514" h="606">
                    <a:moveTo>
                      <a:pt x="51" y="306"/>
                    </a:moveTo>
                    <a:lnTo>
                      <a:pt x="29" y="337"/>
                    </a:lnTo>
                    <a:lnTo>
                      <a:pt x="9" y="391"/>
                    </a:lnTo>
                    <a:lnTo>
                      <a:pt x="0" y="459"/>
                    </a:lnTo>
                    <a:lnTo>
                      <a:pt x="8" y="510"/>
                    </a:lnTo>
                    <a:lnTo>
                      <a:pt x="34" y="551"/>
                    </a:lnTo>
                    <a:lnTo>
                      <a:pt x="69" y="587"/>
                    </a:lnTo>
                    <a:lnTo>
                      <a:pt x="106" y="605"/>
                    </a:lnTo>
                    <a:lnTo>
                      <a:pt x="154" y="598"/>
                    </a:lnTo>
                    <a:lnTo>
                      <a:pt x="193" y="587"/>
                    </a:lnTo>
                    <a:lnTo>
                      <a:pt x="227" y="569"/>
                    </a:lnTo>
                    <a:lnTo>
                      <a:pt x="255" y="529"/>
                    </a:lnTo>
                    <a:lnTo>
                      <a:pt x="272" y="492"/>
                    </a:lnTo>
                    <a:lnTo>
                      <a:pt x="275" y="443"/>
                    </a:lnTo>
                    <a:lnTo>
                      <a:pt x="275" y="420"/>
                    </a:lnTo>
                    <a:lnTo>
                      <a:pt x="303" y="459"/>
                    </a:lnTo>
                    <a:lnTo>
                      <a:pt x="357" y="487"/>
                    </a:lnTo>
                    <a:lnTo>
                      <a:pt x="383" y="492"/>
                    </a:lnTo>
                    <a:lnTo>
                      <a:pt x="428" y="484"/>
                    </a:lnTo>
                    <a:lnTo>
                      <a:pt x="458" y="472"/>
                    </a:lnTo>
                    <a:lnTo>
                      <a:pt x="482" y="431"/>
                    </a:lnTo>
                    <a:lnTo>
                      <a:pt x="510" y="393"/>
                    </a:lnTo>
                    <a:lnTo>
                      <a:pt x="511" y="336"/>
                    </a:lnTo>
                    <a:lnTo>
                      <a:pt x="513" y="294"/>
                    </a:lnTo>
                    <a:lnTo>
                      <a:pt x="511" y="257"/>
                    </a:lnTo>
                    <a:lnTo>
                      <a:pt x="477" y="206"/>
                    </a:lnTo>
                    <a:lnTo>
                      <a:pt x="443" y="182"/>
                    </a:lnTo>
                    <a:lnTo>
                      <a:pt x="404" y="171"/>
                    </a:lnTo>
                    <a:lnTo>
                      <a:pt x="358" y="171"/>
                    </a:lnTo>
                    <a:lnTo>
                      <a:pt x="322" y="178"/>
                    </a:lnTo>
                    <a:lnTo>
                      <a:pt x="307" y="199"/>
                    </a:lnTo>
                    <a:lnTo>
                      <a:pt x="287" y="216"/>
                    </a:lnTo>
                    <a:lnTo>
                      <a:pt x="289" y="162"/>
                    </a:lnTo>
                    <a:lnTo>
                      <a:pt x="284" y="101"/>
                    </a:lnTo>
                    <a:lnTo>
                      <a:pt x="251" y="54"/>
                    </a:lnTo>
                    <a:lnTo>
                      <a:pt x="222" y="25"/>
                    </a:lnTo>
                    <a:lnTo>
                      <a:pt x="189" y="5"/>
                    </a:lnTo>
                    <a:lnTo>
                      <a:pt x="167" y="0"/>
                    </a:lnTo>
                    <a:lnTo>
                      <a:pt x="133" y="1"/>
                    </a:lnTo>
                    <a:lnTo>
                      <a:pt x="101" y="11"/>
                    </a:lnTo>
                    <a:lnTo>
                      <a:pt x="66" y="29"/>
                    </a:lnTo>
                    <a:lnTo>
                      <a:pt x="41" y="62"/>
                    </a:lnTo>
                    <a:lnTo>
                      <a:pt x="28" y="95"/>
                    </a:lnTo>
                    <a:lnTo>
                      <a:pt x="23" y="155"/>
                    </a:lnTo>
                    <a:lnTo>
                      <a:pt x="21" y="184"/>
                    </a:lnTo>
                    <a:lnTo>
                      <a:pt x="31" y="219"/>
                    </a:lnTo>
                    <a:lnTo>
                      <a:pt x="40" y="242"/>
                    </a:lnTo>
                    <a:lnTo>
                      <a:pt x="47" y="257"/>
                    </a:lnTo>
                    <a:lnTo>
                      <a:pt x="51" y="306"/>
                    </a:lnTo>
                  </a:path>
                </a:pathLst>
              </a:custGeom>
              <a:solidFill>
                <a:srgbClr val="CC9900"/>
              </a:solidFill>
              <a:ln w="9525">
                <a:noFill/>
              </a:ln>
            </p:spPr>
            <p:txBody>
              <a:bodyPr/>
              <a:p>
                <a:endParaRPr lang="zh-CN" altLang="en-US" dirty="0">
                  <a:latin typeface="Arial" panose="020B0604020202020204" pitchFamily="34" charset="0"/>
                </a:endParaRPr>
              </a:p>
            </p:txBody>
          </p:sp>
          <p:sp>
            <p:nvSpPr>
              <p:cNvPr id="44050" name="Freeform 36"/>
              <p:cNvSpPr>
                <a:spLocks noChangeAspect="1"/>
              </p:cNvSpPr>
              <p:nvPr/>
            </p:nvSpPr>
            <p:spPr>
              <a:xfrm>
                <a:off x="5234" y="3596"/>
                <a:ext cx="514" cy="604"/>
              </a:xfrm>
              <a:custGeom>
                <a:avLst/>
                <a:gdLst>
                  <a:gd name="txL" fmla="*/ 0 w 514"/>
                  <a:gd name="txT" fmla="*/ 0 h 604"/>
                  <a:gd name="txR" fmla="*/ 514 w 514"/>
                  <a:gd name="txB" fmla="*/ 604 h 604"/>
                </a:gdLst>
                <a:ahLst/>
                <a:cxnLst>
                  <a:cxn ang="0">
                    <a:pos x="47" y="306"/>
                  </a:cxn>
                  <a:cxn ang="0">
                    <a:pos x="31" y="340"/>
                  </a:cxn>
                  <a:cxn ang="0">
                    <a:pos x="8" y="389"/>
                  </a:cxn>
                  <a:cxn ang="0">
                    <a:pos x="0" y="455"/>
                  </a:cxn>
                  <a:cxn ang="0">
                    <a:pos x="11" y="513"/>
                  </a:cxn>
                  <a:cxn ang="0">
                    <a:pos x="31" y="550"/>
                  </a:cxn>
                  <a:cxn ang="0">
                    <a:pos x="71" y="588"/>
                  </a:cxn>
                  <a:cxn ang="0">
                    <a:pos x="106" y="603"/>
                  </a:cxn>
                  <a:cxn ang="0">
                    <a:pos x="150" y="598"/>
                  </a:cxn>
                  <a:cxn ang="0">
                    <a:pos x="195" y="591"/>
                  </a:cxn>
                  <a:cxn ang="0">
                    <a:pos x="228" y="567"/>
                  </a:cxn>
                  <a:cxn ang="0">
                    <a:pos x="251" y="528"/>
                  </a:cxn>
                  <a:cxn ang="0">
                    <a:pos x="272" y="491"/>
                  </a:cxn>
                  <a:cxn ang="0">
                    <a:pos x="271" y="441"/>
                  </a:cxn>
                  <a:cxn ang="0">
                    <a:pos x="276" y="420"/>
                  </a:cxn>
                  <a:cxn ang="0">
                    <a:pos x="300" y="458"/>
                  </a:cxn>
                  <a:cxn ang="0">
                    <a:pos x="358" y="490"/>
                  </a:cxn>
                  <a:cxn ang="0">
                    <a:pos x="381" y="490"/>
                  </a:cxn>
                  <a:cxn ang="0">
                    <a:pos x="428" y="483"/>
                  </a:cxn>
                  <a:cxn ang="0">
                    <a:pos x="455" y="471"/>
                  </a:cxn>
                  <a:cxn ang="0">
                    <a:pos x="482" y="428"/>
                  </a:cxn>
                  <a:cxn ang="0">
                    <a:pos x="508" y="392"/>
                  </a:cxn>
                  <a:cxn ang="0">
                    <a:pos x="512" y="334"/>
                  </a:cxn>
                  <a:cxn ang="0">
                    <a:pos x="513" y="297"/>
                  </a:cxn>
                  <a:cxn ang="0">
                    <a:pos x="508" y="257"/>
                  </a:cxn>
                  <a:cxn ang="0">
                    <a:pos x="473" y="205"/>
                  </a:cxn>
                  <a:cxn ang="0">
                    <a:pos x="443" y="180"/>
                  </a:cxn>
                  <a:cxn ang="0">
                    <a:pos x="401" y="176"/>
                  </a:cxn>
                  <a:cxn ang="0">
                    <a:pos x="359" y="169"/>
                  </a:cxn>
                  <a:cxn ang="0">
                    <a:pos x="318" y="176"/>
                  </a:cxn>
                  <a:cxn ang="0">
                    <a:pos x="307" y="198"/>
                  </a:cxn>
                  <a:cxn ang="0">
                    <a:pos x="284" y="214"/>
                  </a:cxn>
                  <a:cxn ang="0">
                    <a:pos x="286" y="160"/>
                  </a:cxn>
                  <a:cxn ang="0">
                    <a:pos x="280" y="99"/>
                  </a:cxn>
                  <a:cxn ang="0">
                    <a:pos x="249" y="50"/>
                  </a:cxn>
                  <a:cxn ang="0">
                    <a:pos x="223" y="23"/>
                  </a:cxn>
                  <a:cxn ang="0">
                    <a:pos x="191" y="4"/>
                  </a:cxn>
                  <a:cxn ang="0">
                    <a:pos x="164" y="3"/>
                  </a:cxn>
                  <a:cxn ang="0">
                    <a:pos x="130" y="0"/>
                  </a:cxn>
                  <a:cxn ang="0">
                    <a:pos x="102" y="9"/>
                  </a:cxn>
                  <a:cxn ang="0">
                    <a:pos x="67" y="27"/>
                  </a:cxn>
                  <a:cxn ang="0">
                    <a:pos x="43" y="59"/>
                  </a:cxn>
                  <a:cxn ang="0">
                    <a:pos x="29" y="94"/>
                  </a:cxn>
                  <a:cxn ang="0">
                    <a:pos x="20" y="158"/>
                  </a:cxn>
                  <a:cxn ang="0">
                    <a:pos x="16" y="183"/>
                  </a:cxn>
                  <a:cxn ang="0">
                    <a:pos x="26" y="218"/>
                  </a:cxn>
                  <a:cxn ang="0">
                    <a:pos x="43" y="243"/>
                  </a:cxn>
                  <a:cxn ang="0">
                    <a:pos x="47" y="257"/>
                  </a:cxn>
                  <a:cxn ang="0">
                    <a:pos x="47" y="306"/>
                  </a:cxn>
                </a:cxnLst>
                <a:rect l="txL" t="txT" r="txR" b="txB"/>
                <a:pathLst>
                  <a:path w="514" h="604">
                    <a:moveTo>
                      <a:pt x="47" y="306"/>
                    </a:moveTo>
                    <a:lnTo>
                      <a:pt x="31" y="340"/>
                    </a:lnTo>
                    <a:lnTo>
                      <a:pt x="8" y="389"/>
                    </a:lnTo>
                    <a:lnTo>
                      <a:pt x="0" y="455"/>
                    </a:lnTo>
                    <a:lnTo>
                      <a:pt x="11" y="513"/>
                    </a:lnTo>
                    <a:lnTo>
                      <a:pt x="31" y="550"/>
                    </a:lnTo>
                    <a:lnTo>
                      <a:pt x="71" y="588"/>
                    </a:lnTo>
                    <a:lnTo>
                      <a:pt x="106" y="603"/>
                    </a:lnTo>
                    <a:lnTo>
                      <a:pt x="150" y="598"/>
                    </a:lnTo>
                    <a:lnTo>
                      <a:pt x="195" y="591"/>
                    </a:lnTo>
                    <a:lnTo>
                      <a:pt x="228" y="567"/>
                    </a:lnTo>
                    <a:lnTo>
                      <a:pt x="251" y="528"/>
                    </a:lnTo>
                    <a:lnTo>
                      <a:pt x="272" y="491"/>
                    </a:lnTo>
                    <a:lnTo>
                      <a:pt x="271" y="441"/>
                    </a:lnTo>
                    <a:lnTo>
                      <a:pt x="276" y="420"/>
                    </a:lnTo>
                    <a:lnTo>
                      <a:pt x="300" y="458"/>
                    </a:lnTo>
                    <a:lnTo>
                      <a:pt x="358" y="490"/>
                    </a:lnTo>
                    <a:lnTo>
                      <a:pt x="381" y="490"/>
                    </a:lnTo>
                    <a:lnTo>
                      <a:pt x="428" y="483"/>
                    </a:lnTo>
                    <a:lnTo>
                      <a:pt x="455" y="471"/>
                    </a:lnTo>
                    <a:lnTo>
                      <a:pt x="482" y="428"/>
                    </a:lnTo>
                    <a:lnTo>
                      <a:pt x="508" y="392"/>
                    </a:lnTo>
                    <a:lnTo>
                      <a:pt x="512" y="334"/>
                    </a:lnTo>
                    <a:lnTo>
                      <a:pt x="513" y="297"/>
                    </a:lnTo>
                    <a:lnTo>
                      <a:pt x="508" y="257"/>
                    </a:lnTo>
                    <a:lnTo>
                      <a:pt x="473" y="205"/>
                    </a:lnTo>
                    <a:lnTo>
                      <a:pt x="443" y="180"/>
                    </a:lnTo>
                    <a:lnTo>
                      <a:pt x="401" y="176"/>
                    </a:lnTo>
                    <a:lnTo>
                      <a:pt x="359" y="169"/>
                    </a:lnTo>
                    <a:lnTo>
                      <a:pt x="318" y="176"/>
                    </a:lnTo>
                    <a:lnTo>
                      <a:pt x="307" y="198"/>
                    </a:lnTo>
                    <a:lnTo>
                      <a:pt x="284" y="214"/>
                    </a:lnTo>
                    <a:lnTo>
                      <a:pt x="286" y="160"/>
                    </a:lnTo>
                    <a:lnTo>
                      <a:pt x="280" y="99"/>
                    </a:lnTo>
                    <a:lnTo>
                      <a:pt x="249" y="50"/>
                    </a:lnTo>
                    <a:lnTo>
                      <a:pt x="223" y="23"/>
                    </a:lnTo>
                    <a:lnTo>
                      <a:pt x="191" y="4"/>
                    </a:lnTo>
                    <a:lnTo>
                      <a:pt x="164" y="3"/>
                    </a:lnTo>
                    <a:lnTo>
                      <a:pt x="130" y="0"/>
                    </a:lnTo>
                    <a:lnTo>
                      <a:pt x="102" y="9"/>
                    </a:lnTo>
                    <a:lnTo>
                      <a:pt x="67" y="27"/>
                    </a:lnTo>
                    <a:lnTo>
                      <a:pt x="43" y="59"/>
                    </a:lnTo>
                    <a:lnTo>
                      <a:pt x="29" y="94"/>
                    </a:lnTo>
                    <a:lnTo>
                      <a:pt x="20" y="158"/>
                    </a:lnTo>
                    <a:lnTo>
                      <a:pt x="16" y="183"/>
                    </a:lnTo>
                    <a:lnTo>
                      <a:pt x="26" y="218"/>
                    </a:lnTo>
                    <a:lnTo>
                      <a:pt x="43" y="243"/>
                    </a:lnTo>
                    <a:lnTo>
                      <a:pt x="47" y="257"/>
                    </a:lnTo>
                    <a:lnTo>
                      <a:pt x="47" y="306"/>
                    </a:lnTo>
                  </a:path>
                </a:pathLst>
              </a:custGeom>
              <a:solidFill>
                <a:srgbClr val="FFCC66"/>
              </a:solidFill>
              <a:ln w="9525">
                <a:noFill/>
              </a:ln>
            </p:spPr>
            <p:txBody>
              <a:bodyPr/>
              <a:p>
                <a:endParaRPr lang="zh-CN" altLang="en-US" dirty="0">
                  <a:latin typeface="Arial" panose="020B0604020202020204" pitchFamily="34" charset="0"/>
                </a:endParaRPr>
              </a:p>
            </p:txBody>
          </p:sp>
          <p:sp>
            <p:nvSpPr>
              <p:cNvPr id="44051" name="Freeform 37"/>
              <p:cNvSpPr>
                <a:spLocks noChangeAspect="1"/>
              </p:cNvSpPr>
              <p:nvPr/>
            </p:nvSpPr>
            <p:spPr>
              <a:xfrm>
                <a:off x="3542" y="3693"/>
                <a:ext cx="1853" cy="262"/>
              </a:xfrm>
              <a:custGeom>
                <a:avLst/>
                <a:gdLst>
                  <a:gd name="txL" fmla="*/ 0 w 1853"/>
                  <a:gd name="txT" fmla="*/ 0 h 262"/>
                  <a:gd name="txR" fmla="*/ 1853 w 1853"/>
                  <a:gd name="txB" fmla="*/ 262 h 262"/>
                </a:gdLst>
                <a:ahLst/>
                <a:cxnLst>
                  <a:cxn ang="0">
                    <a:pos x="1851" y="211"/>
                  </a:cxn>
                  <a:cxn ang="0">
                    <a:pos x="1852" y="202"/>
                  </a:cxn>
                  <a:cxn ang="0">
                    <a:pos x="1850" y="193"/>
                  </a:cxn>
                  <a:cxn ang="0">
                    <a:pos x="1847" y="184"/>
                  </a:cxn>
                  <a:cxn ang="0">
                    <a:pos x="1841" y="175"/>
                  </a:cxn>
                  <a:cxn ang="0">
                    <a:pos x="1836" y="168"/>
                  </a:cxn>
                  <a:cxn ang="0">
                    <a:pos x="1828" y="162"/>
                  </a:cxn>
                  <a:cxn ang="0">
                    <a:pos x="1820" y="157"/>
                  </a:cxn>
                  <a:cxn ang="0">
                    <a:pos x="1811" y="154"/>
                  </a:cxn>
                  <a:cxn ang="0">
                    <a:pos x="1801" y="152"/>
                  </a:cxn>
                  <a:cxn ang="0">
                    <a:pos x="60" y="0"/>
                  </a:cxn>
                  <a:cxn ang="0">
                    <a:pos x="50" y="0"/>
                  </a:cxn>
                  <a:cxn ang="0">
                    <a:pos x="41" y="2"/>
                  </a:cxn>
                  <a:cxn ang="0">
                    <a:pos x="32" y="5"/>
                  </a:cxn>
                  <a:cxn ang="0">
                    <a:pos x="23" y="10"/>
                  </a:cxn>
                  <a:cxn ang="0">
                    <a:pos x="16" y="16"/>
                  </a:cxn>
                  <a:cxn ang="0">
                    <a:pos x="10" y="24"/>
                  </a:cxn>
                  <a:cxn ang="0">
                    <a:pos x="5" y="32"/>
                  </a:cxn>
                  <a:cxn ang="0">
                    <a:pos x="2" y="41"/>
                  </a:cxn>
                  <a:cxn ang="0">
                    <a:pos x="1" y="50"/>
                  </a:cxn>
                  <a:cxn ang="0">
                    <a:pos x="1" y="50"/>
                  </a:cxn>
                  <a:cxn ang="0">
                    <a:pos x="0" y="60"/>
                  </a:cxn>
                  <a:cxn ang="0">
                    <a:pos x="2" y="69"/>
                  </a:cxn>
                  <a:cxn ang="0">
                    <a:pos x="5" y="77"/>
                  </a:cxn>
                  <a:cxn ang="0">
                    <a:pos x="10" y="86"/>
                  </a:cxn>
                  <a:cxn ang="0">
                    <a:pos x="16" y="94"/>
                  </a:cxn>
                  <a:cxn ang="0">
                    <a:pos x="24" y="100"/>
                  </a:cxn>
                  <a:cxn ang="0">
                    <a:pos x="32" y="104"/>
                  </a:cxn>
                  <a:cxn ang="0">
                    <a:pos x="41" y="108"/>
                  </a:cxn>
                  <a:cxn ang="0">
                    <a:pos x="50" y="110"/>
                  </a:cxn>
                  <a:cxn ang="0">
                    <a:pos x="1792" y="261"/>
                  </a:cxn>
                  <a:cxn ang="0">
                    <a:pos x="1801" y="261"/>
                  </a:cxn>
                  <a:cxn ang="0">
                    <a:pos x="1811" y="259"/>
                  </a:cxn>
                  <a:cxn ang="0">
                    <a:pos x="1819" y="256"/>
                  </a:cxn>
                  <a:cxn ang="0">
                    <a:pos x="1828" y="252"/>
                  </a:cxn>
                  <a:cxn ang="0">
                    <a:pos x="1836" y="245"/>
                  </a:cxn>
                  <a:cxn ang="0">
                    <a:pos x="1842" y="238"/>
                  </a:cxn>
                  <a:cxn ang="0">
                    <a:pos x="1847" y="230"/>
                  </a:cxn>
                  <a:cxn ang="0">
                    <a:pos x="1850" y="221"/>
                  </a:cxn>
                  <a:cxn ang="0">
                    <a:pos x="1851" y="211"/>
                  </a:cxn>
                </a:cxnLst>
                <a:rect l="txL" t="txT" r="txR" b="txB"/>
                <a:pathLst>
                  <a:path w="1853" h="262">
                    <a:moveTo>
                      <a:pt x="1851" y="211"/>
                    </a:moveTo>
                    <a:lnTo>
                      <a:pt x="1852" y="202"/>
                    </a:lnTo>
                    <a:lnTo>
                      <a:pt x="1850" y="193"/>
                    </a:lnTo>
                    <a:lnTo>
                      <a:pt x="1847" y="184"/>
                    </a:lnTo>
                    <a:lnTo>
                      <a:pt x="1841" y="175"/>
                    </a:lnTo>
                    <a:lnTo>
                      <a:pt x="1836" y="168"/>
                    </a:lnTo>
                    <a:lnTo>
                      <a:pt x="1828" y="162"/>
                    </a:lnTo>
                    <a:lnTo>
                      <a:pt x="1820" y="157"/>
                    </a:lnTo>
                    <a:lnTo>
                      <a:pt x="1811" y="154"/>
                    </a:lnTo>
                    <a:lnTo>
                      <a:pt x="1801" y="152"/>
                    </a:lnTo>
                    <a:lnTo>
                      <a:pt x="60" y="0"/>
                    </a:lnTo>
                    <a:lnTo>
                      <a:pt x="50" y="0"/>
                    </a:lnTo>
                    <a:lnTo>
                      <a:pt x="41" y="2"/>
                    </a:lnTo>
                    <a:lnTo>
                      <a:pt x="32" y="5"/>
                    </a:lnTo>
                    <a:lnTo>
                      <a:pt x="23" y="10"/>
                    </a:lnTo>
                    <a:lnTo>
                      <a:pt x="16" y="16"/>
                    </a:lnTo>
                    <a:lnTo>
                      <a:pt x="10" y="24"/>
                    </a:lnTo>
                    <a:lnTo>
                      <a:pt x="5" y="32"/>
                    </a:lnTo>
                    <a:lnTo>
                      <a:pt x="2" y="41"/>
                    </a:lnTo>
                    <a:lnTo>
                      <a:pt x="1" y="50"/>
                    </a:lnTo>
                    <a:lnTo>
                      <a:pt x="0" y="60"/>
                    </a:lnTo>
                    <a:lnTo>
                      <a:pt x="2" y="69"/>
                    </a:lnTo>
                    <a:lnTo>
                      <a:pt x="5" y="77"/>
                    </a:lnTo>
                    <a:lnTo>
                      <a:pt x="10" y="86"/>
                    </a:lnTo>
                    <a:lnTo>
                      <a:pt x="16" y="94"/>
                    </a:lnTo>
                    <a:lnTo>
                      <a:pt x="24" y="100"/>
                    </a:lnTo>
                    <a:lnTo>
                      <a:pt x="32" y="104"/>
                    </a:lnTo>
                    <a:lnTo>
                      <a:pt x="41" y="108"/>
                    </a:lnTo>
                    <a:lnTo>
                      <a:pt x="50" y="110"/>
                    </a:lnTo>
                    <a:lnTo>
                      <a:pt x="1792" y="261"/>
                    </a:lnTo>
                    <a:lnTo>
                      <a:pt x="1801" y="261"/>
                    </a:lnTo>
                    <a:lnTo>
                      <a:pt x="1811" y="259"/>
                    </a:lnTo>
                    <a:lnTo>
                      <a:pt x="1819" y="256"/>
                    </a:lnTo>
                    <a:lnTo>
                      <a:pt x="1828" y="252"/>
                    </a:lnTo>
                    <a:lnTo>
                      <a:pt x="1836" y="245"/>
                    </a:lnTo>
                    <a:lnTo>
                      <a:pt x="1842" y="238"/>
                    </a:lnTo>
                    <a:lnTo>
                      <a:pt x="1847" y="230"/>
                    </a:lnTo>
                    <a:lnTo>
                      <a:pt x="1850" y="221"/>
                    </a:lnTo>
                    <a:lnTo>
                      <a:pt x="1851" y="211"/>
                    </a:lnTo>
                  </a:path>
                </a:pathLst>
              </a:custGeom>
              <a:solidFill>
                <a:srgbClr val="FFCC66"/>
              </a:solidFill>
              <a:ln w="9525">
                <a:noFill/>
              </a:ln>
            </p:spPr>
            <p:txBody>
              <a:bodyPr/>
              <a:p>
                <a:endParaRPr lang="zh-CN" altLang="en-US" dirty="0">
                  <a:latin typeface="Arial" panose="020B0604020202020204" pitchFamily="34" charset="0"/>
                </a:endParaRPr>
              </a:p>
            </p:txBody>
          </p:sp>
          <p:sp>
            <p:nvSpPr>
              <p:cNvPr id="44052" name="Freeform 38"/>
              <p:cNvSpPr>
                <a:spLocks noChangeAspect="1"/>
              </p:cNvSpPr>
              <p:nvPr/>
            </p:nvSpPr>
            <p:spPr>
              <a:xfrm>
                <a:off x="5556" y="3856"/>
                <a:ext cx="115" cy="136"/>
              </a:xfrm>
              <a:custGeom>
                <a:avLst/>
                <a:gdLst>
                  <a:gd name="txL" fmla="*/ 0 w 115"/>
                  <a:gd name="txT" fmla="*/ 0 h 136"/>
                  <a:gd name="txR" fmla="*/ 115 w 115"/>
                  <a:gd name="txB" fmla="*/ 136 h 136"/>
                </a:gdLst>
                <a:ahLst/>
                <a:cxnLst>
                  <a:cxn ang="0">
                    <a:pos x="51" y="135"/>
                  </a:cxn>
                  <a:cxn ang="0">
                    <a:pos x="61" y="134"/>
                  </a:cxn>
                  <a:cxn ang="0">
                    <a:pos x="71" y="132"/>
                  </a:cxn>
                  <a:cxn ang="0">
                    <a:pos x="80" y="128"/>
                  </a:cxn>
                  <a:cxn ang="0">
                    <a:pos x="89" y="122"/>
                  </a:cxn>
                  <a:cxn ang="0">
                    <a:pos x="97" y="114"/>
                  </a:cxn>
                  <a:cxn ang="0">
                    <a:pos x="103" y="105"/>
                  </a:cxn>
                  <a:cxn ang="0">
                    <a:pos x="109" y="95"/>
                  </a:cxn>
                  <a:cxn ang="0">
                    <a:pos x="112" y="84"/>
                  </a:cxn>
                  <a:cxn ang="0">
                    <a:pos x="114" y="73"/>
                  </a:cxn>
                  <a:cxn ang="0">
                    <a:pos x="114" y="61"/>
                  </a:cxn>
                  <a:cxn ang="0">
                    <a:pos x="113" y="49"/>
                  </a:cxn>
                  <a:cxn ang="0">
                    <a:pos x="109" y="39"/>
                  </a:cxn>
                  <a:cxn ang="0">
                    <a:pos x="104" y="28"/>
                  </a:cxn>
                  <a:cxn ang="0">
                    <a:pos x="98" y="19"/>
                  </a:cxn>
                  <a:cxn ang="0">
                    <a:pos x="91" y="12"/>
                  </a:cxn>
                  <a:cxn ang="0">
                    <a:pos x="82" y="6"/>
                  </a:cxn>
                  <a:cxn ang="0">
                    <a:pos x="73" y="3"/>
                  </a:cxn>
                  <a:cxn ang="0">
                    <a:pos x="63" y="0"/>
                  </a:cxn>
                  <a:cxn ang="0">
                    <a:pos x="53" y="1"/>
                  </a:cxn>
                  <a:cxn ang="0">
                    <a:pos x="44" y="3"/>
                  </a:cxn>
                  <a:cxn ang="0">
                    <a:pos x="34" y="7"/>
                  </a:cxn>
                  <a:cxn ang="0">
                    <a:pos x="25" y="13"/>
                  </a:cxn>
                  <a:cxn ang="0">
                    <a:pos x="18" y="21"/>
                  </a:cxn>
                  <a:cxn ang="0">
                    <a:pos x="11" y="30"/>
                  </a:cxn>
                  <a:cxn ang="0">
                    <a:pos x="6" y="40"/>
                  </a:cxn>
                  <a:cxn ang="0">
                    <a:pos x="2" y="51"/>
                  </a:cxn>
                  <a:cxn ang="0">
                    <a:pos x="0" y="62"/>
                  </a:cxn>
                  <a:cxn ang="0">
                    <a:pos x="0" y="74"/>
                  </a:cxn>
                  <a:cxn ang="0">
                    <a:pos x="2" y="86"/>
                  </a:cxn>
                  <a:cxn ang="0">
                    <a:pos x="6" y="96"/>
                  </a:cxn>
                  <a:cxn ang="0">
                    <a:pos x="10" y="107"/>
                  </a:cxn>
                  <a:cxn ang="0">
                    <a:pos x="16" y="116"/>
                  </a:cxn>
                  <a:cxn ang="0">
                    <a:pos x="24" y="123"/>
                  </a:cxn>
                  <a:cxn ang="0">
                    <a:pos x="32" y="129"/>
                  </a:cxn>
                  <a:cxn ang="0">
                    <a:pos x="42" y="132"/>
                  </a:cxn>
                  <a:cxn ang="0">
                    <a:pos x="51" y="135"/>
                  </a:cxn>
                </a:cxnLst>
                <a:rect l="txL" t="txT" r="txR" b="txB"/>
                <a:pathLst>
                  <a:path w="115" h="136">
                    <a:moveTo>
                      <a:pt x="51" y="135"/>
                    </a:moveTo>
                    <a:lnTo>
                      <a:pt x="61" y="134"/>
                    </a:lnTo>
                    <a:lnTo>
                      <a:pt x="71" y="132"/>
                    </a:lnTo>
                    <a:lnTo>
                      <a:pt x="80" y="128"/>
                    </a:lnTo>
                    <a:lnTo>
                      <a:pt x="89" y="122"/>
                    </a:lnTo>
                    <a:lnTo>
                      <a:pt x="97" y="114"/>
                    </a:lnTo>
                    <a:lnTo>
                      <a:pt x="103" y="105"/>
                    </a:lnTo>
                    <a:lnTo>
                      <a:pt x="109" y="95"/>
                    </a:lnTo>
                    <a:lnTo>
                      <a:pt x="112" y="84"/>
                    </a:lnTo>
                    <a:lnTo>
                      <a:pt x="114" y="73"/>
                    </a:lnTo>
                    <a:lnTo>
                      <a:pt x="114" y="61"/>
                    </a:lnTo>
                    <a:lnTo>
                      <a:pt x="113" y="49"/>
                    </a:lnTo>
                    <a:lnTo>
                      <a:pt x="109" y="39"/>
                    </a:lnTo>
                    <a:lnTo>
                      <a:pt x="104" y="28"/>
                    </a:lnTo>
                    <a:lnTo>
                      <a:pt x="98" y="19"/>
                    </a:lnTo>
                    <a:lnTo>
                      <a:pt x="91" y="12"/>
                    </a:lnTo>
                    <a:lnTo>
                      <a:pt x="82" y="6"/>
                    </a:lnTo>
                    <a:lnTo>
                      <a:pt x="73" y="3"/>
                    </a:lnTo>
                    <a:lnTo>
                      <a:pt x="63" y="0"/>
                    </a:lnTo>
                    <a:lnTo>
                      <a:pt x="53" y="1"/>
                    </a:lnTo>
                    <a:lnTo>
                      <a:pt x="44" y="3"/>
                    </a:lnTo>
                    <a:lnTo>
                      <a:pt x="34" y="7"/>
                    </a:lnTo>
                    <a:lnTo>
                      <a:pt x="25" y="13"/>
                    </a:lnTo>
                    <a:lnTo>
                      <a:pt x="18" y="21"/>
                    </a:lnTo>
                    <a:lnTo>
                      <a:pt x="11" y="30"/>
                    </a:lnTo>
                    <a:lnTo>
                      <a:pt x="6" y="40"/>
                    </a:lnTo>
                    <a:lnTo>
                      <a:pt x="2" y="51"/>
                    </a:lnTo>
                    <a:lnTo>
                      <a:pt x="0" y="62"/>
                    </a:lnTo>
                    <a:lnTo>
                      <a:pt x="0" y="74"/>
                    </a:lnTo>
                    <a:lnTo>
                      <a:pt x="2" y="86"/>
                    </a:lnTo>
                    <a:lnTo>
                      <a:pt x="6" y="96"/>
                    </a:lnTo>
                    <a:lnTo>
                      <a:pt x="10" y="107"/>
                    </a:lnTo>
                    <a:lnTo>
                      <a:pt x="16" y="116"/>
                    </a:lnTo>
                    <a:lnTo>
                      <a:pt x="24" y="123"/>
                    </a:lnTo>
                    <a:lnTo>
                      <a:pt x="32" y="129"/>
                    </a:lnTo>
                    <a:lnTo>
                      <a:pt x="42" y="132"/>
                    </a:lnTo>
                    <a:lnTo>
                      <a:pt x="51" y="135"/>
                    </a:lnTo>
                  </a:path>
                </a:pathLst>
              </a:custGeom>
              <a:solidFill>
                <a:srgbClr val="FFFFFF"/>
              </a:solidFill>
              <a:ln w="9525">
                <a:noFill/>
              </a:ln>
            </p:spPr>
            <p:txBody>
              <a:bodyPr/>
              <a:p>
                <a:endParaRPr lang="zh-CN" altLang="en-US" dirty="0">
                  <a:latin typeface="Arial" panose="020B0604020202020204" pitchFamily="34" charset="0"/>
                </a:endParaRPr>
              </a:p>
            </p:txBody>
          </p:sp>
          <p:grpSp>
            <p:nvGrpSpPr>
              <p:cNvPr id="44053" name="Group 39"/>
              <p:cNvGrpSpPr>
                <a:grpSpLocks noChangeAspect="1"/>
              </p:cNvGrpSpPr>
              <p:nvPr/>
            </p:nvGrpSpPr>
            <p:grpSpPr>
              <a:xfrm>
                <a:off x="3668" y="3775"/>
                <a:ext cx="626" cy="274"/>
                <a:chOff x="3668" y="3775"/>
                <a:chExt cx="626" cy="274"/>
              </a:xfrm>
            </p:grpSpPr>
            <p:sp>
              <p:nvSpPr>
                <p:cNvPr id="44059" name="Freeform 40"/>
                <p:cNvSpPr>
                  <a:spLocks noChangeAspect="1"/>
                </p:cNvSpPr>
                <p:nvPr/>
              </p:nvSpPr>
              <p:spPr>
                <a:xfrm>
                  <a:off x="3668" y="3775"/>
                  <a:ext cx="118" cy="202"/>
                </a:xfrm>
                <a:custGeom>
                  <a:avLst/>
                  <a:gdLst>
                    <a:gd name="txL" fmla="*/ 0 w 118"/>
                    <a:gd name="txT" fmla="*/ 0 h 202"/>
                    <a:gd name="txR" fmla="*/ 118 w 118"/>
                    <a:gd name="txB" fmla="*/ 202 h 202"/>
                  </a:gdLst>
                  <a:ahLst/>
                  <a:cxnLst>
                    <a:cxn ang="0">
                      <a:pos x="117" y="8"/>
                    </a:cxn>
                    <a:cxn ang="0">
                      <a:pos x="17" y="0"/>
                    </a:cxn>
                    <a:cxn ang="0">
                      <a:pos x="0" y="192"/>
                    </a:cxn>
                    <a:cxn ang="0">
                      <a:pos x="101" y="201"/>
                    </a:cxn>
                    <a:cxn ang="0">
                      <a:pos x="117" y="8"/>
                    </a:cxn>
                  </a:cxnLst>
                  <a:rect l="txL" t="txT" r="txR" b="txB"/>
                  <a:pathLst>
                    <a:path w="118" h="202">
                      <a:moveTo>
                        <a:pt x="117" y="8"/>
                      </a:moveTo>
                      <a:lnTo>
                        <a:pt x="17" y="0"/>
                      </a:lnTo>
                      <a:lnTo>
                        <a:pt x="0" y="192"/>
                      </a:lnTo>
                      <a:lnTo>
                        <a:pt x="101" y="201"/>
                      </a:lnTo>
                      <a:lnTo>
                        <a:pt x="117" y="8"/>
                      </a:lnTo>
                    </a:path>
                  </a:pathLst>
                </a:custGeom>
                <a:solidFill>
                  <a:srgbClr val="CC9900"/>
                </a:solidFill>
                <a:ln w="9525">
                  <a:noFill/>
                </a:ln>
              </p:spPr>
              <p:txBody>
                <a:bodyPr/>
                <a:p>
                  <a:endParaRPr lang="zh-CN" altLang="en-US" dirty="0">
                    <a:latin typeface="Arial" panose="020B0604020202020204" pitchFamily="34" charset="0"/>
                  </a:endParaRPr>
                </a:p>
              </p:txBody>
            </p:sp>
            <p:sp>
              <p:nvSpPr>
                <p:cNvPr id="44060" name="Freeform 41"/>
                <p:cNvSpPr>
                  <a:spLocks noChangeAspect="1"/>
                </p:cNvSpPr>
                <p:nvPr/>
              </p:nvSpPr>
              <p:spPr>
                <a:xfrm>
                  <a:off x="3869" y="3800"/>
                  <a:ext cx="126" cy="148"/>
                </a:xfrm>
                <a:custGeom>
                  <a:avLst/>
                  <a:gdLst>
                    <a:gd name="txL" fmla="*/ 0 w 126"/>
                    <a:gd name="txT" fmla="*/ 0 h 148"/>
                    <a:gd name="txR" fmla="*/ 126 w 126"/>
                    <a:gd name="txB" fmla="*/ 148 h 148"/>
                  </a:gdLst>
                  <a:ahLst/>
                  <a:cxnLst>
                    <a:cxn ang="0">
                      <a:pos x="125" y="10"/>
                    </a:cxn>
                    <a:cxn ang="0">
                      <a:pos x="12" y="0"/>
                    </a:cxn>
                    <a:cxn ang="0">
                      <a:pos x="0" y="138"/>
                    </a:cxn>
                    <a:cxn ang="0">
                      <a:pos x="113" y="147"/>
                    </a:cxn>
                    <a:cxn ang="0">
                      <a:pos x="125" y="10"/>
                    </a:cxn>
                  </a:cxnLst>
                  <a:rect l="txL" t="txT" r="txR" b="txB"/>
                  <a:pathLst>
                    <a:path w="126" h="148">
                      <a:moveTo>
                        <a:pt x="125" y="10"/>
                      </a:moveTo>
                      <a:lnTo>
                        <a:pt x="12" y="0"/>
                      </a:lnTo>
                      <a:lnTo>
                        <a:pt x="0" y="138"/>
                      </a:lnTo>
                      <a:lnTo>
                        <a:pt x="113" y="147"/>
                      </a:lnTo>
                      <a:lnTo>
                        <a:pt x="125" y="10"/>
                      </a:lnTo>
                    </a:path>
                  </a:pathLst>
                </a:custGeom>
                <a:solidFill>
                  <a:srgbClr val="CC9900"/>
                </a:solidFill>
                <a:ln w="9525">
                  <a:noFill/>
                </a:ln>
              </p:spPr>
              <p:txBody>
                <a:bodyPr/>
                <a:p>
                  <a:endParaRPr lang="zh-CN" altLang="en-US" dirty="0">
                    <a:latin typeface="Arial" panose="020B0604020202020204" pitchFamily="34" charset="0"/>
                  </a:endParaRPr>
                </a:p>
              </p:txBody>
            </p:sp>
            <p:sp>
              <p:nvSpPr>
                <p:cNvPr id="44061" name="Freeform 42"/>
                <p:cNvSpPr>
                  <a:spLocks noChangeAspect="1"/>
                </p:cNvSpPr>
                <p:nvPr/>
              </p:nvSpPr>
              <p:spPr>
                <a:xfrm>
                  <a:off x="4063" y="3821"/>
                  <a:ext cx="129" cy="228"/>
                </a:xfrm>
                <a:custGeom>
                  <a:avLst/>
                  <a:gdLst>
                    <a:gd name="txL" fmla="*/ 0 w 129"/>
                    <a:gd name="txT" fmla="*/ 0 h 228"/>
                    <a:gd name="txR" fmla="*/ 129 w 129"/>
                    <a:gd name="txB" fmla="*/ 228 h 228"/>
                  </a:gdLst>
                  <a:ahLst/>
                  <a:cxnLst>
                    <a:cxn ang="0">
                      <a:pos x="128" y="9"/>
                    </a:cxn>
                    <a:cxn ang="0">
                      <a:pos x="19" y="0"/>
                    </a:cxn>
                    <a:cxn ang="0">
                      <a:pos x="0" y="217"/>
                    </a:cxn>
                    <a:cxn ang="0">
                      <a:pos x="109" y="227"/>
                    </a:cxn>
                    <a:cxn ang="0">
                      <a:pos x="128" y="9"/>
                    </a:cxn>
                  </a:cxnLst>
                  <a:rect l="txL" t="txT" r="txR" b="txB"/>
                  <a:pathLst>
                    <a:path w="129" h="228">
                      <a:moveTo>
                        <a:pt x="128" y="9"/>
                      </a:moveTo>
                      <a:lnTo>
                        <a:pt x="19" y="0"/>
                      </a:lnTo>
                      <a:lnTo>
                        <a:pt x="0" y="217"/>
                      </a:lnTo>
                      <a:lnTo>
                        <a:pt x="109" y="227"/>
                      </a:lnTo>
                      <a:lnTo>
                        <a:pt x="128" y="9"/>
                      </a:lnTo>
                    </a:path>
                  </a:pathLst>
                </a:custGeom>
                <a:solidFill>
                  <a:srgbClr val="CC9900"/>
                </a:solidFill>
                <a:ln w="9525">
                  <a:noFill/>
                </a:ln>
              </p:spPr>
              <p:txBody>
                <a:bodyPr/>
                <a:p>
                  <a:endParaRPr lang="zh-CN" altLang="en-US" dirty="0">
                    <a:latin typeface="Arial" panose="020B0604020202020204" pitchFamily="34" charset="0"/>
                  </a:endParaRPr>
                </a:p>
              </p:txBody>
            </p:sp>
            <p:sp>
              <p:nvSpPr>
                <p:cNvPr id="44062" name="Freeform 43"/>
                <p:cNvSpPr>
                  <a:spLocks noChangeAspect="1"/>
                </p:cNvSpPr>
                <p:nvPr/>
              </p:nvSpPr>
              <p:spPr>
                <a:xfrm>
                  <a:off x="4173" y="3833"/>
                  <a:ext cx="121" cy="137"/>
                </a:xfrm>
                <a:custGeom>
                  <a:avLst/>
                  <a:gdLst>
                    <a:gd name="txL" fmla="*/ 0 w 121"/>
                    <a:gd name="txT" fmla="*/ 0 h 137"/>
                    <a:gd name="txR" fmla="*/ 121 w 121"/>
                    <a:gd name="txB" fmla="*/ 137 h 137"/>
                  </a:gdLst>
                  <a:ahLst/>
                  <a:cxnLst>
                    <a:cxn ang="0">
                      <a:pos x="120" y="9"/>
                    </a:cxn>
                    <a:cxn ang="0">
                      <a:pos x="11" y="0"/>
                    </a:cxn>
                    <a:cxn ang="0">
                      <a:pos x="0" y="127"/>
                    </a:cxn>
                    <a:cxn ang="0">
                      <a:pos x="109" y="136"/>
                    </a:cxn>
                    <a:cxn ang="0">
                      <a:pos x="120" y="9"/>
                    </a:cxn>
                  </a:cxnLst>
                  <a:rect l="txL" t="txT" r="txR" b="txB"/>
                  <a:pathLst>
                    <a:path w="121" h="137">
                      <a:moveTo>
                        <a:pt x="120" y="9"/>
                      </a:moveTo>
                      <a:lnTo>
                        <a:pt x="11" y="0"/>
                      </a:lnTo>
                      <a:lnTo>
                        <a:pt x="0" y="127"/>
                      </a:lnTo>
                      <a:lnTo>
                        <a:pt x="109" y="136"/>
                      </a:lnTo>
                      <a:lnTo>
                        <a:pt x="120" y="9"/>
                      </a:lnTo>
                    </a:path>
                  </a:pathLst>
                </a:custGeom>
                <a:solidFill>
                  <a:srgbClr val="CC9900"/>
                </a:solidFill>
                <a:ln w="9525">
                  <a:noFill/>
                </a:ln>
              </p:spPr>
              <p:txBody>
                <a:bodyPr/>
                <a:p>
                  <a:endParaRPr lang="zh-CN" altLang="en-US" dirty="0">
                    <a:latin typeface="Arial" panose="020B0604020202020204" pitchFamily="34" charset="0"/>
                  </a:endParaRPr>
                </a:p>
              </p:txBody>
            </p:sp>
          </p:grpSp>
          <p:grpSp>
            <p:nvGrpSpPr>
              <p:cNvPr id="44054" name="Group 44"/>
              <p:cNvGrpSpPr>
                <a:grpSpLocks noChangeAspect="1"/>
              </p:cNvGrpSpPr>
              <p:nvPr/>
            </p:nvGrpSpPr>
            <p:grpSpPr>
              <a:xfrm>
                <a:off x="3643" y="3744"/>
                <a:ext cx="625" cy="278"/>
                <a:chOff x="3643" y="3744"/>
                <a:chExt cx="625" cy="278"/>
              </a:xfrm>
            </p:grpSpPr>
            <p:sp>
              <p:nvSpPr>
                <p:cNvPr id="44055" name="Freeform 45"/>
                <p:cNvSpPr>
                  <a:spLocks noChangeAspect="1"/>
                </p:cNvSpPr>
                <p:nvPr/>
              </p:nvSpPr>
              <p:spPr>
                <a:xfrm>
                  <a:off x="3643" y="3744"/>
                  <a:ext cx="125" cy="208"/>
                </a:xfrm>
                <a:custGeom>
                  <a:avLst/>
                  <a:gdLst>
                    <a:gd name="txL" fmla="*/ 0 w 125"/>
                    <a:gd name="txT" fmla="*/ 0 h 208"/>
                    <a:gd name="txR" fmla="*/ 125 w 125"/>
                    <a:gd name="txB" fmla="*/ 208 h 208"/>
                  </a:gdLst>
                  <a:ahLst/>
                  <a:cxnLst>
                    <a:cxn ang="0">
                      <a:pos x="124" y="10"/>
                    </a:cxn>
                    <a:cxn ang="0">
                      <a:pos x="17" y="0"/>
                    </a:cxn>
                    <a:cxn ang="0">
                      <a:pos x="0" y="198"/>
                    </a:cxn>
                    <a:cxn ang="0">
                      <a:pos x="107" y="207"/>
                    </a:cxn>
                    <a:cxn ang="0">
                      <a:pos x="124" y="10"/>
                    </a:cxn>
                  </a:cxnLst>
                  <a:rect l="txL" t="txT" r="txR" b="txB"/>
                  <a:pathLst>
                    <a:path w="125" h="208">
                      <a:moveTo>
                        <a:pt x="124" y="10"/>
                      </a:moveTo>
                      <a:lnTo>
                        <a:pt x="17" y="0"/>
                      </a:lnTo>
                      <a:lnTo>
                        <a:pt x="0" y="198"/>
                      </a:lnTo>
                      <a:lnTo>
                        <a:pt x="107" y="207"/>
                      </a:lnTo>
                      <a:lnTo>
                        <a:pt x="124" y="10"/>
                      </a:lnTo>
                    </a:path>
                  </a:pathLst>
                </a:custGeom>
                <a:solidFill>
                  <a:srgbClr val="FFCC66"/>
                </a:solidFill>
                <a:ln w="9525">
                  <a:noFill/>
                </a:ln>
              </p:spPr>
              <p:txBody>
                <a:bodyPr/>
                <a:p>
                  <a:endParaRPr lang="zh-CN" altLang="en-US" dirty="0">
                    <a:latin typeface="Arial" panose="020B0604020202020204" pitchFamily="34" charset="0"/>
                  </a:endParaRPr>
                </a:p>
              </p:txBody>
            </p:sp>
            <p:sp>
              <p:nvSpPr>
                <p:cNvPr id="44056" name="Freeform 46"/>
                <p:cNvSpPr>
                  <a:spLocks noChangeAspect="1"/>
                </p:cNvSpPr>
                <p:nvPr/>
              </p:nvSpPr>
              <p:spPr>
                <a:xfrm>
                  <a:off x="3854" y="3774"/>
                  <a:ext cx="121" cy="148"/>
                </a:xfrm>
                <a:custGeom>
                  <a:avLst/>
                  <a:gdLst>
                    <a:gd name="txL" fmla="*/ 0 w 121"/>
                    <a:gd name="txT" fmla="*/ 0 h 148"/>
                    <a:gd name="txR" fmla="*/ 121 w 121"/>
                    <a:gd name="txB" fmla="*/ 148 h 148"/>
                  </a:gdLst>
                  <a:ahLst/>
                  <a:cxnLst>
                    <a:cxn ang="0">
                      <a:pos x="120" y="9"/>
                    </a:cxn>
                    <a:cxn ang="0">
                      <a:pos x="12" y="0"/>
                    </a:cxn>
                    <a:cxn ang="0">
                      <a:pos x="0" y="137"/>
                    </a:cxn>
                    <a:cxn ang="0">
                      <a:pos x="108" y="147"/>
                    </a:cxn>
                    <a:cxn ang="0">
                      <a:pos x="120" y="9"/>
                    </a:cxn>
                  </a:cxnLst>
                  <a:rect l="txL" t="txT" r="txR" b="txB"/>
                  <a:pathLst>
                    <a:path w="121" h="148">
                      <a:moveTo>
                        <a:pt x="120" y="9"/>
                      </a:moveTo>
                      <a:lnTo>
                        <a:pt x="12" y="0"/>
                      </a:lnTo>
                      <a:lnTo>
                        <a:pt x="0" y="137"/>
                      </a:lnTo>
                      <a:lnTo>
                        <a:pt x="108" y="147"/>
                      </a:lnTo>
                      <a:lnTo>
                        <a:pt x="120" y="9"/>
                      </a:lnTo>
                    </a:path>
                  </a:pathLst>
                </a:custGeom>
                <a:solidFill>
                  <a:srgbClr val="FFCC66"/>
                </a:solidFill>
                <a:ln w="9525">
                  <a:noFill/>
                </a:ln>
              </p:spPr>
              <p:txBody>
                <a:bodyPr/>
                <a:p>
                  <a:endParaRPr lang="zh-CN" altLang="en-US" dirty="0">
                    <a:latin typeface="Arial" panose="020B0604020202020204" pitchFamily="34" charset="0"/>
                  </a:endParaRPr>
                </a:p>
              </p:txBody>
            </p:sp>
            <p:sp>
              <p:nvSpPr>
                <p:cNvPr id="44057" name="Freeform 47"/>
                <p:cNvSpPr>
                  <a:spLocks noChangeAspect="1"/>
                </p:cNvSpPr>
                <p:nvPr/>
              </p:nvSpPr>
              <p:spPr>
                <a:xfrm>
                  <a:off x="4047" y="3797"/>
                  <a:ext cx="121" cy="225"/>
                </a:xfrm>
                <a:custGeom>
                  <a:avLst/>
                  <a:gdLst>
                    <a:gd name="txL" fmla="*/ 0 w 121"/>
                    <a:gd name="txT" fmla="*/ 0 h 225"/>
                    <a:gd name="txR" fmla="*/ 121 w 121"/>
                    <a:gd name="txB" fmla="*/ 225 h 225"/>
                  </a:gdLst>
                  <a:ahLst/>
                  <a:cxnLst>
                    <a:cxn ang="0">
                      <a:pos x="120" y="9"/>
                    </a:cxn>
                    <a:cxn ang="0">
                      <a:pos x="19" y="0"/>
                    </a:cxn>
                    <a:cxn ang="0">
                      <a:pos x="0" y="215"/>
                    </a:cxn>
                    <a:cxn ang="0">
                      <a:pos x="101" y="224"/>
                    </a:cxn>
                    <a:cxn ang="0">
                      <a:pos x="120" y="9"/>
                    </a:cxn>
                  </a:cxnLst>
                  <a:rect l="txL" t="txT" r="txR" b="txB"/>
                  <a:pathLst>
                    <a:path w="121" h="225">
                      <a:moveTo>
                        <a:pt x="120" y="9"/>
                      </a:moveTo>
                      <a:lnTo>
                        <a:pt x="19" y="0"/>
                      </a:lnTo>
                      <a:lnTo>
                        <a:pt x="0" y="215"/>
                      </a:lnTo>
                      <a:lnTo>
                        <a:pt x="101" y="224"/>
                      </a:lnTo>
                      <a:lnTo>
                        <a:pt x="120" y="9"/>
                      </a:lnTo>
                    </a:path>
                  </a:pathLst>
                </a:custGeom>
                <a:solidFill>
                  <a:srgbClr val="FFCC66"/>
                </a:solidFill>
                <a:ln w="9525">
                  <a:noFill/>
                </a:ln>
              </p:spPr>
              <p:txBody>
                <a:bodyPr/>
                <a:p>
                  <a:endParaRPr lang="zh-CN" altLang="en-US" dirty="0">
                    <a:latin typeface="Arial" panose="020B0604020202020204" pitchFamily="34" charset="0"/>
                  </a:endParaRPr>
                </a:p>
              </p:txBody>
            </p:sp>
            <p:sp>
              <p:nvSpPr>
                <p:cNvPr id="44058" name="Freeform 48"/>
                <p:cNvSpPr>
                  <a:spLocks noChangeAspect="1"/>
                </p:cNvSpPr>
                <p:nvPr/>
              </p:nvSpPr>
              <p:spPr>
                <a:xfrm>
                  <a:off x="4152" y="3803"/>
                  <a:ext cx="116" cy="144"/>
                </a:xfrm>
                <a:custGeom>
                  <a:avLst/>
                  <a:gdLst>
                    <a:gd name="txL" fmla="*/ 0 w 116"/>
                    <a:gd name="txT" fmla="*/ 0 h 144"/>
                    <a:gd name="txR" fmla="*/ 116 w 116"/>
                    <a:gd name="txB" fmla="*/ 144 h 144"/>
                  </a:gdLst>
                  <a:ahLst/>
                  <a:cxnLst>
                    <a:cxn ang="0">
                      <a:pos x="115" y="9"/>
                    </a:cxn>
                    <a:cxn ang="0">
                      <a:pos x="12" y="0"/>
                    </a:cxn>
                    <a:cxn ang="0">
                      <a:pos x="0" y="134"/>
                    </a:cxn>
                    <a:cxn ang="0">
                      <a:pos x="104" y="143"/>
                    </a:cxn>
                    <a:cxn ang="0">
                      <a:pos x="115" y="9"/>
                    </a:cxn>
                  </a:cxnLst>
                  <a:rect l="txL" t="txT" r="txR" b="txB"/>
                  <a:pathLst>
                    <a:path w="116" h="144">
                      <a:moveTo>
                        <a:pt x="115" y="9"/>
                      </a:moveTo>
                      <a:lnTo>
                        <a:pt x="12" y="0"/>
                      </a:lnTo>
                      <a:lnTo>
                        <a:pt x="0" y="134"/>
                      </a:lnTo>
                      <a:lnTo>
                        <a:pt x="104" y="143"/>
                      </a:lnTo>
                      <a:lnTo>
                        <a:pt x="115" y="9"/>
                      </a:lnTo>
                    </a:path>
                  </a:pathLst>
                </a:custGeom>
                <a:solidFill>
                  <a:srgbClr val="FFCC66"/>
                </a:solidFill>
                <a:ln w="9525">
                  <a:noFill/>
                </a:ln>
              </p:spPr>
              <p:txBody>
                <a:bodyPr/>
                <a:p>
                  <a:endParaRPr lang="zh-CN" altLang="en-US" dirty="0">
                    <a:latin typeface="Arial" panose="020B0604020202020204" pitchFamily="34" charset="0"/>
                  </a:endParaRPr>
                </a:p>
              </p:txBody>
            </p:sp>
          </p:grpSp>
        </p:grpSp>
        <p:sp>
          <p:nvSpPr>
            <p:cNvPr id="44045" name="Freeform 49"/>
            <p:cNvSpPr>
              <a:spLocks noChangeAspect="1"/>
            </p:cNvSpPr>
            <p:nvPr/>
          </p:nvSpPr>
          <p:spPr>
            <a:xfrm>
              <a:off x="2677" y="2804"/>
              <a:ext cx="95" cy="318"/>
            </a:xfrm>
            <a:custGeom>
              <a:avLst/>
              <a:gdLst>
                <a:gd name="txL" fmla="*/ 0 w 95"/>
                <a:gd name="txT" fmla="*/ 0 h 318"/>
                <a:gd name="txR" fmla="*/ 95 w 95"/>
                <a:gd name="txB" fmla="*/ 318 h 318"/>
              </a:gdLst>
              <a:ahLst/>
              <a:cxnLst>
                <a:cxn ang="0">
                  <a:pos x="0" y="13"/>
                </a:cxn>
                <a:cxn ang="0">
                  <a:pos x="9" y="2"/>
                </a:cxn>
                <a:cxn ang="0">
                  <a:pos x="22" y="0"/>
                </a:cxn>
                <a:cxn ang="0">
                  <a:pos x="36" y="11"/>
                </a:cxn>
                <a:cxn ang="0">
                  <a:pos x="55" y="39"/>
                </a:cxn>
                <a:cxn ang="0">
                  <a:pos x="69" y="81"/>
                </a:cxn>
                <a:cxn ang="0">
                  <a:pos x="82" y="131"/>
                </a:cxn>
                <a:cxn ang="0">
                  <a:pos x="91" y="186"/>
                </a:cxn>
                <a:cxn ang="0">
                  <a:pos x="94" y="232"/>
                </a:cxn>
                <a:cxn ang="0">
                  <a:pos x="91" y="275"/>
                </a:cxn>
                <a:cxn ang="0">
                  <a:pos x="79" y="301"/>
                </a:cxn>
                <a:cxn ang="0">
                  <a:pos x="58" y="317"/>
                </a:cxn>
                <a:cxn ang="0">
                  <a:pos x="36" y="317"/>
                </a:cxn>
                <a:cxn ang="0">
                  <a:pos x="25" y="310"/>
                </a:cxn>
                <a:cxn ang="0">
                  <a:pos x="25" y="293"/>
                </a:cxn>
                <a:cxn ang="0">
                  <a:pos x="36" y="277"/>
                </a:cxn>
                <a:cxn ang="0">
                  <a:pos x="62" y="293"/>
                </a:cxn>
                <a:cxn ang="0">
                  <a:pos x="73" y="283"/>
                </a:cxn>
                <a:cxn ang="0">
                  <a:pos x="80" y="243"/>
                </a:cxn>
                <a:cxn ang="0">
                  <a:pos x="75" y="200"/>
                </a:cxn>
                <a:cxn ang="0">
                  <a:pos x="62" y="161"/>
                </a:cxn>
                <a:cxn ang="0">
                  <a:pos x="43" y="106"/>
                </a:cxn>
                <a:cxn ang="0">
                  <a:pos x="19" y="75"/>
                </a:cxn>
                <a:cxn ang="0">
                  <a:pos x="2" y="41"/>
                </a:cxn>
                <a:cxn ang="0">
                  <a:pos x="0" y="13"/>
                </a:cxn>
              </a:cxnLst>
              <a:rect l="txL" t="txT" r="txR" b="txB"/>
              <a:pathLst>
                <a:path w="95" h="318">
                  <a:moveTo>
                    <a:pt x="0" y="13"/>
                  </a:moveTo>
                  <a:lnTo>
                    <a:pt x="9" y="2"/>
                  </a:lnTo>
                  <a:lnTo>
                    <a:pt x="22" y="0"/>
                  </a:lnTo>
                  <a:lnTo>
                    <a:pt x="36" y="11"/>
                  </a:lnTo>
                  <a:lnTo>
                    <a:pt x="55" y="39"/>
                  </a:lnTo>
                  <a:lnTo>
                    <a:pt x="69" y="81"/>
                  </a:lnTo>
                  <a:lnTo>
                    <a:pt x="82" y="131"/>
                  </a:lnTo>
                  <a:lnTo>
                    <a:pt x="91" y="186"/>
                  </a:lnTo>
                  <a:lnTo>
                    <a:pt x="94" y="232"/>
                  </a:lnTo>
                  <a:lnTo>
                    <a:pt x="91" y="275"/>
                  </a:lnTo>
                  <a:lnTo>
                    <a:pt x="79" y="301"/>
                  </a:lnTo>
                  <a:lnTo>
                    <a:pt x="58" y="317"/>
                  </a:lnTo>
                  <a:lnTo>
                    <a:pt x="36" y="317"/>
                  </a:lnTo>
                  <a:lnTo>
                    <a:pt x="25" y="310"/>
                  </a:lnTo>
                  <a:lnTo>
                    <a:pt x="25" y="293"/>
                  </a:lnTo>
                  <a:lnTo>
                    <a:pt x="36" y="277"/>
                  </a:lnTo>
                  <a:lnTo>
                    <a:pt x="62" y="293"/>
                  </a:lnTo>
                  <a:lnTo>
                    <a:pt x="73" y="283"/>
                  </a:lnTo>
                  <a:lnTo>
                    <a:pt x="80" y="243"/>
                  </a:lnTo>
                  <a:lnTo>
                    <a:pt x="75" y="200"/>
                  </a:lnTo>
                  <a:lnTo>
                    <a:pt x="62" y="161"/>
                  </a:lnTo>
                  <a:lnTo>
                    <a:pt x="43" y="106"/>
                  </a:lnTo>
                  <a:lnTo>
                    <a:pt x="19" y="75"/>
                  </a:lnTo>
                  <a:lnTo>
                    <a:pt x="2" y="41"/>
                  </a:lnTo>
                  <a:lnTo>
                    <a:pt x="0" y="13"/>
                  </a:lnTo>
                </a:path>
              </a:pathLst>
            </a:custGeom>
            <a:solidFill>
              <a:schemeClr val="accent1"/>
            </a:solidFill>
            <a:ln w="9525">
              <a:noFill/>
            </a:ln>
          </p:spPr>
          <p:txBody>
            <a:bodyPr/>
            <a:p>
              <a:endParaRPr lang="zh-CN" altLang="en-US" dirty="0">
                <a:latin typeface="Arial" panose="020B0604020202020204" pitchFamily="34" charset="0"/>
              </a:endParaRPr>
            </a:p>
          </p:txBody>
        </p:sp>
        <p:sp>
          <p:nvSpPr>
            <p:cNvPr id="44046" name="Freeform 50"/>
            <p:cNvSpPr>
              <a:spLocks noChangeAspect="1"/>
            </p:cNvSpPr>
            <p:nvPr/>
          </p:nvSpPr>
          <p:spPr>
            <a:xfrm>
              <a:off x="2979" y="2865"/>
              <a:ext cx="176" cy="282"/>
            </a:xfrm>
            <a:custGeom>
              <a:avLst/>
              <a:gdLst>
                <a:gd name="txL" fmla="*/ 0 w 176"/>
                <a:gd name="txT" fmla="*/ 0 h 282"/>
                <a:gd name="txR" fmla="*/ 176 w 176"/>
                <a:gd name="txB" fmla="*/ 282 h 282"/>
              </a:gdLst>
              <a:ahLst/>
              <a:cxnLst>
                <a:cxn ang="0">
                  <a:pos x="62" y="9"/>
                </a:cxn>
                <a:cxn ang="0">
                  <a:pos x="78" y="0"/>
                </a:cxn>
                <a:cxn ang="0">
                  <a:pos x="91" y="0"/>
                </a:cxn>
                <a:cxn ang="0">
                  <a:pos x="119" y="31"/>
                </a:cxn>
                <a:cxn ang="0">
                  <a:pos x="136" y="60"/>
                </a:cxn>
                <a:cxn ang="0">
                  <a:pos x="158" y="98"/>
                </a:cxn>
                <a:cxn ang="0">
                  <a:pos x="173" y="137"/>
                </a:cxn>
                <a:cxn ang="0">
                  <a:pos x="175" y="180"/>
                </a:cxn>
                <a:cxn ang="0">
                  <a:pos x="169" y="191"/>
                </a:cxn>
                <a:cxn ang="0">
                  <a:pos x="126" y="210"/>
                </a:cxn>
                <a:cxn ang="0">
                  <a:pos x="83" y="235"/>
                </a:cxn>
                <a:cxn ang="0">
                  <a:pos x="53" y="259"/>
                </a:cxn>
                <a:cxn ang="0">
                  <a:pos x="47" y="267"/>
                </a:cxn>
                <a:cxn ang="0">
                  <a:pos x="28" y="281"/>
                </a:cxn>
                <a:cxn ang="0">
                  <a:pos x="11" y="274"/>
                </a:cxn>
                <a:cxn ang="0">
                  <a:pos x="1" y="256"/>
                </a:cxn>
                <a:cxn ang="0">
                  <a:pos x="0" y="246"/>
                </a:cxn>
                <a:cxn ang="0">
                  <a:pos x="4" y="239"/>
                </a:cxn>
                <a:cxn ang="0">
                  <a:pos x="21" y="238"/>
                </a:cxn>
                <a:cxn ang="0">
                  <a:pos x="36" y="235"/>
                </a:cxn>
                <a:cxn ang="0">
                  <a:pos x="78" y="221"/>
                </a:cxn>
                <a:cxn ang="0">
                  <a:pos x="115" y="202"/>
                </a:cxn>
                <a:cxn ang="0">
                  <a:pos x="147" y="180"/>
                </a:cxn>
                <a:cxn ang="0">
                  <a:pos x="157" y="166"/>
                </a:cxn>
                <a:cxn ang="0">
                  <a:pos x="151" y="135"/>
                </a:cxn>
                <a:cxn ang="0">
                  <a:pos x="130" y="99"/>
                </a:cxn>
                <a:cxn ang="0">
                  <a:pos x="105" y="73"/>
                </a:cxn>
                <a:cxn ang="0">
                  <a:pos x="78" y="60"/>
                </a:cxn>
                <a:cxn ang="0">
                  <a:pos x="57" y="39"/>
                </a:cxn>
                <a:cxn ang="0">
                  <a:pos x="58" y="20"/>
                </a:cxn>
                <a:cxn ang="0">
                  <a:pos x="62" y="9"/>
                </a:cxn>
              </a:cxnLst>
              <a:rect l="txL" t="txT" r="txR" b="txB"/>
              <a:pathLst>
                <a:path w="176" h="282">
                  <a:moveTo>
                    <a:pt x="62" y="9"/>
                  </a:moveTo>
                  <a:lnTo>
                    <a:pt x="78" y="0"/>
                  </a:lnTo>
                  <a:lnTo>
                    <a:pt x="91" y="0"/>
                  </a:lnTo>
                  <a:lnTo>
                    <a:pt x="119" y="31"/>
                  </a:lnTo>
                  <a:lnTo>
                    <a:pt x="136" y="60"/>
                  </a:lnTo>
                  <a:lnTo>
                    <a:pt x="158" y="98"/>
                  </a:lnTo>
                  <a:lnTo>
                    <a:pt x="173" y="137"/>
                  </a:lnTo>
                  <a:lnTo>
                    <a:pt x="175" y="180"/>
                  </a:lnTo>
                  <a:lnTo>
                    <a:pt x="169" y="191"/>
                  </a:lnTo>
                  <a:lnTo>
                    <a:pt x="126" y="210"/>
                  </a:lnTo>
                  <a:lnTo>
                    <a:pt x="83" y="235"/>
                  </a:lnTo>
                  <a:lnTo>
                    <a:pt x="53" y="259"/>
                  </a:lnTo>
                  <a:lnTo>
                    <a:pt x="47" y="267"/>
                  </a:lnTo>
                  <a:lnTo>
                    <a:pt x="28" y="281"/>
                  </a:lnTo>
                  <a:lnTo>
                    <a:pt x="11" y="274"/>
                  </a:lnTo>
                  <a:lnTo>
                    <a:pt x="1" y="256"/>
                  </a:lnTo>
                  <a:lnTo>
                    <a:pt x="0" y="246"/>
                  </a:lnTo>
                  <a:lnTo>
                    <a:pt x="4" y="239"/>
                  </a:lnTo>
                  <a:lnTo>
                    <a:pt x="21" y="238"/>
                  </a:lnTo>
                  <a:lnTo>
                    <a:pt x="36" y="235"/>
                  </a:lnTo>
                  <a:lnTo>
                    <a:pt x="78" y="221"/>
                  </a:lnTo>
                  <a:lnTo>
                    <a:pt x="115" y="202"/>
                  </a:lnTo>
                  <a:lnTo>
                    <a:pt x="147" y="180"/>
                  </a:lnTo>
                  <a:lnTo>
                    <a:pt x="157" y="166"/>
                  </a:lnTo>
                  <a:lnTo>
                    <a:pt x="151" y="135"/>
                  </a:lnTo>
                  <a:lnTo>
                    <a:pt x="130" y="99"/>
                  </a:lnTo>
                  <a:lnTo>
                    <a:pt x="105" y="73"/>
                  </a:lnTo>
                  <a:lnTo>
                    <a:pt x="78" y="60"/>
                  </a:lnTo>
                  <a:lnTo>
                    <a:pt x="57" y="39"/>
                  </a:lnTo>
                  <a:lnTo>
                    <a:pt x="58" y="20"/>
                  </a:lnTo>
                  <a:lnTo>
                    <a:pt x="62" y="9"/>
                  </a:lnTo>
                </a:path>
              </a:pathLst>
            </a:custGeom>
            <a:solidFill>
              <a:srgbClr val="9900FF"/>
            </a:solidFill>
            <a:ln w="9525">
              <a:noFill/>
            </a:ln>
          </p:spPr>
          <p:txBody>
            <a:bodyPr/>
            <a:p>
              <a:endParaRPr lang="zh-CN" altLang="en-US" dirty="0">
                <a:latin typeface="Arial" panose="020B0604020202020204" pitchFamily="34" charset="0"/>
              </a:endParaRPr>
            </a:p>
          </p:txBody>
        </p:sp>
        <p:sp>
          <p:nvSpPr>
            <p:cNvPr id="44047" name="Freeform 51"/>
            <p:cNvSpPr>
              <a:spLocks noChangeAspect="1"/>
            </p:cNvSpPr>
            <p:nvPr/>
          </p:nvSpPr>
          <p:spPr>
            <a:xfrm>
              <a:off x="3405" y="2904"/>
              <a:ext cx="178" cy="291"/>
            </a:xfrm>
            <a:custGeom>
              <a:avLst/>
              <a:gdLst>
                <a:gd name="txL" fmla="*/ 0 w 178"/>
                <a:gd name="txT" fmla="*/ 0 h 291"/>
                <a:gd name="txR" fmla="*/ 178 w 178"/>
                <a:gd name="txB" fmla="*/ 291 h 291"/>
              </a:gdLst>
              <a:ahLst/>
              <a:cxnLst>
                <a:cxn ang="0">
                  <a:pos x="50" y="11"/>
                </a:cxn>
                <a:cxn ang="0">
                  <a:pos x="65" y="0"/>
                </a:cxn>
                <a:cxn ang="0">
                  <a:pos x="105" y="11"/>
                </a:cxn>
                <a:cxn ang="0">
                  <a:pos x="129" y="38"/>
                </a:cxn>
                <a:cxn ang="0">
                  <a:pos x="143" y="74"/>
                </a:cxn>
                <a:cxn ang="0">
                  <a:pos x="161" y="110"/>
                </a:cxn>
                <a:cxn ang="0">
                  <a:pos x="177" y="149"/>
                </a:cxn>
                <a:cxn ang="0">
                  <a:pos x="176" y="167"/>
                </a:cxn>
                <a:cxn ang="0">
                  <a:pos x="162" y="190"/>
                </a:cxn>
                <a:cxn ang="0">
                  <a:pos x="116" y="228"/>
                </a:cxn>
                <a:cxn ang="0">
                  <a:pos x="73" y="255"/>
                </a:cxn>
                <a:cxn ang="0">
                  <a:pos x="71" y="267"/>
                </a:cxn>
                <a:cxn ang="0">
                  <a:pos x="67" y="275"/>
                </a:cxn>
                <a:cxn ang="0">
                  <a:pos x="50" y="287"/>
                </a:cxn>
                <a:cxn ang="0">
                  <a:pos x="29" y="290"/>
                </a:cxn>
                <a:cxn ang="0">
                  <a:pos x="14" y="282"/>
                </a:cxn>
                <a:cxn ang="0">
                  <a:pos x="0" y="267"/>
                </a:cxn>
                <a:cxn ang="0">
                  <a:pos x="0" y="256"/>
                </a:cxn>
                <a:cxn ang="0">
                  <a:pos x="8" y="251"/>
                </a:cxn>
                <a:cxn ang="0">
                  <a:pos x="32" y="255"/>
                </a:cxn>
                <a:cxn ang="0">
                  <a:pos x="53" y="249"/>
                </a:cxn>
                <a:cxn ang="0">
                  <a:pos x="58" y="242"/>
                </a:cxn>
                <a:cxn ang="0">
                  <a:pos x="80" y="233"/>
                </a:cxn>
                <a:cxn ang="0">
                  <a:pos x="116" y="208"/>
                </a:cxn>
                <a:cxn ang="0">
                  <a:pos x="143" y="186"/>
                </a:cxn>
                <a:cxn ang="0">
                  <a:pos x="151" y="161"/>
                </a:cxn>
                <a:cxn ang="0">
                  <a:pos x="143" y="121"/>
                </a:cxn>
                <a:cxn ang="0">
                  <a:pos x="116" y="78"/>
                </a:cxn>
                <a:cxn ang="0">
                  <a:pos x="82" y="58"/>
                </a:cxn>
                <a:cxn ang="0">
                  <a:pos x="58" y="53"/>
                </a:cxn>
                <a:cxn ang="0">
                  <a:pos x="50" y="33"/>
                </a:cxn>
                <a:cxn ang="0">
                  <a:pos x="50" y="11"/>
                </a:cxn>
              </a:cxnLst>
              <a:rect l="txL" t="txT" r="txR" b="txB"/>
              <a:pathLst>
                <a:path w="178" h="291">
                  <a:moveTo>
                    <a:pt x="50" y="11"/>
                  </a:moveTo>
                  <a:lnTo>
                    <a:pt x="65" y="0"/>
                  </a:lnTo>
                  <a:lnTo>
                    <a:pt x="105" y="11"/>
                  </a:lnTo>
                  <a:lnTo>
                    <a:pt x="129" y="38"/>
                  </a:lnTo>
                  <a:lnTo>
                    <a:pt x="143" y="74"/>
                  </a:lnTo>
                  <a:lnTo>
                    <a:pt x="161" y="110"/>
                  </a:lnTo>
                  <a:lnTo>
                    <a:pt x="177" y="149"/>
                  </a:lnTo>
                  <a:lnTo>
                    <a:pt x="176" y="167"/>
                  </a:lnTo>
                  <a:lnTo>
                    <a:pt x="162" y="190"/>
                  </a:lnTo>
                  <a:lnTo>
                    <a:pt x="116" y="228"/>
                  </a:lnTo>
                  <a:lnTo>
                    <a:pt x="73" y="255"/>
                  </a:lnTo>
                  <a:lnTo>
                    <a:pt x="71" y="267"/>
                  </a:lnTo>
                  <a:lnTo>
                    <a:pt x="67" y="275"/>
                  </a:lnTo>
                  <a:lnTo>
                    <a:pt x="50" y="287"/>
                  </a:lnTo>
                  <a:lnTo>
                    <a:pt x="29" y="290"/>
                  </a:lnTo>
                  <a:lnTo>
                    <a:pt x="14" y="282"/>
                  </a:lnTo>
                  <a:lnTo>
                    <a:pt x="0" y="267"/>
                  </a:lnTo>
                  <a:lnTo>
                    <a:pt x="0" y="256"/>
                  </a:lnTo>
                  <a:lnTo>
                    <a:pt x="8" y="251"/>
                  </a:lnTo>
                  <a:lnTo>
                    <a:pt x="32" y="255"/>
                  </a:lnTo>
                  <a:lnTo>
                    <a:pt x="53" y="249"/>
                  </a:lnTo>
                  <a:lnTo>
                    <a:pt x="58" y="242"/>
                  </a:lnTo>
                  <a:lnTo>
                    <a:pt x="80" y="233"/>
                  </a:lnTo>
                  <a:lnTo>
                    <a:pt x="116" y="208"/>
                  </a:lnTo>
                  <a:lnTo>
                    <a:pt x="143" y="186"/>
                  </a:lnTo>
                  <a:lnTo>
                    <a:pt x="151" y="161"/>
                  </a:lnTo>
                  <a:lnTo>
                    <a:pt x="143" y="121"/>
                  </a:lnTo>
                  <a:lnTo>
                    <a:pt x="116" y="78"/>
                  </a:lnTo>
                  <a:lnTo>
                    <a:pt x="82" y="58"/>
                  </a:lnTo>
                  <a:lnTo>
                    <a:pt x="58" y="53"/>
                  </a:lnTo>
                  <a:lnTo>
                    <a:pt x="50" y="33"/>
                  </a:lnTo>
                  <a:lnTo>
                    <a:pt x="50" y="11"/>
                  </a:lnTo>
                </a:path>
              </a:pathLst>
            </a:custGeom>
            <a:solidFill>
              <a:srgbClr val="FF3399"/>
            </a:solidFill>
            <a:ln w="9525">
              <a:noFill/>
            </a:ln>
          </p:spPr>
          <p:txBody>
            <a:bodyPr/>
            <a:p>
              <a:endParaRPr lang="zh-CN" altLang="en-US" dirty="0">
                <a:latin typeface="Arial" panose="020B0604020202020204" pitchFamily="34" charset="0"/>
              </a:endParaRPr>
            </a:p>
          </p:txBody>
        </p:sp>
        <p:sp>
          <p:nvSpPr>
            <p:cNvPr id="44048" name="Freeform 52"/>
            <p:cNvSpPr>
              <a:spLocks noChangeAspect="1"/>
            </p:cNvSpPr>
            <p:nvPr/>
          </p:nvSpPr>
          <p:spPr>
            <a:xfrm>
              <a:off x="2194" y="2836"/>
              <a:ext cx="147" cy="287"/>
            </a:xfrm>
            <a:custGeom>
              <a:avLst/>
              <a:gdLst>
                <a:gd name="txL" fmla="*/ 0 w 147"/>
                <a:gd name="txT" fmla="*/ 0 h 287"/>
                <a:gd name="txR" fmla="*/ 147 w 147"/>
                <a:gd name="txB" fmla="*/ 287 h 287"/>
              </a:gdLst>
              <a:ahLst/>
              <a:cxnLst>
                <a:cxn ang="0">
                  <a:pos x="13" y="52"/>
                </a:cxn>
                <a:cxn ang="0">
                  <a:pos x="0" y="28"/>
                </a:cxn>
                <a:cxn ang="0">
                  <a:pos x="4" y="6"/>
                </a:cxn>
                <a:cxn ang="0">
                  <a:pos x="18" y="0"/>
                </a:cxn>
                <a:cxn ang="0">
                  <a:pos x="32" y="4"/>
                </a:cxn>
                <a:cxn ang="0">
                  <a:pos x="56" y="22"/>
                </a:cxn>
                <a:cxn ang="0">
                  <a:pos x="75" y="52"/>
                </a:cxn>
                <a:cxn ang="0">
                  <a:pos x="104" y="106"/>
                </a:cxn>
                <a:cxn ang="0">
                  <a:pos x="126" y="139"/>
                </a:cxn>
                <a:cxn ang="0">
                  <a:pos x="140" y="171"/>
                </a:cxn>
                <a:cxn ang="0">
                  <a:pos x="146" y="188"/>
                </a:cxn>
                <a:cxn ang="0">
                  <a:pos x="135" y="200"/>
                </a:cxn>
                <a:cxn ang="0">
                  <a:pos x="102" y="204"/>
                </a:cxn>
                <a:cxn ang="0">
                  <a:pos x="63" y="213"/>
                </a:cxn>
                <a:cxn ang="0">
                  <a:pos x="46" y="222"/>
                </a:cxn>
                <a:cxn ang="0">
                  <a:pos x="39" y="247"/>
                </a:cxn>
                <a:cxn ang="0">
                  <a:pos x="46" y="258"/>
                </a:cxn>
                <a:cxn ang="0">
                  <a:pos x="42" y="274"/>
                </a:cxn>
                <a:cxn ang="0">
                  <a:pos x="20" y="286"/>
                </a:cxn>
                <a:cxn ang="0">
                  <a:pos x="17" y="278"/>
                </a:cxn>
                <a:cxn ang="0">
                  <a:pos x="6" y="263"/>
                </a:cxn>
                <a:cxn ang="0">
                  <a:pos x="4" y="243"/>
                </a:cxn>
                <a:cxn ang="0">
                  <a:pos x="13" y="233"/>
                </a:cxn>
                <a:cxn ang="0">
                  <a:pos x="31" y="217"/>
                </a:cxn>
                <a:cxn ang="0">
                  <a:pos x="56" y="195"/>
                </a:cxn>
                <a:cxn ang="0">
                  <a:pos x="93" y="188"/>
                </a:cxn>
                <a:cxn ang="0">
                  <a:pos x="117" y="179"/>
                </a:cxn>
                <a:cxn ang="0">
                  <a:pos x="111" y="161"/>
                </a:cxn>
                <a:cxn ang="0">
                  <a:pos x="86" y="132"/>
                </a:cxn>
                <a:cxn ang="0">
                  <a:pos x="45" y="104"/>
                </a:cxn>
                <a:cxn ang="0">
                  <a:pos x="18" y="70"/>
                </a:cxn>
                <a:cxn ang="0">
                  <a:pos x="13" y="52"/>
                </a:cxn>
              </a:cxnLst>
              <a:rect l="txL" t="txT" r="txR" b="txB"/>
              <a:pathLst>
                <a:path w="147" h="287">
                  <a:moveTo>
                    <a:pt x="13" y="52"/>
                  </a:moveTo>
                  <a:lnTo>
                    <a:pt x="0" y="28"/>
                  </a:lnTo>
                  <a:lnTo>
                    <a:pt x="4" y="6"/>
                  </a:lnTo>
                  <a:lnTo>
                    <a:pt x="18" y="0"/>
                  </a:lnTo>
                  <a:lnTo>
                    <a:pt x="32" y="4"/>
                  </a:lnTo>
                  <a:lnTo>
                    <a:pt x="56" y="22"/>
                  </a:lnTo>
                  <a:lnTo>
                    <a:pt x="75" y="52"/>
                  </a:lnTo>
                  <a:lnTo>
                    <a:pt x="104" y="106"/>
                  </a:lnTo>
                  <a:lnTo>
                    <a:pt x="126" y="139"/>
                  </a:lnTo>
                  <a:lnTo>
                    <a:pt x="140" y="171"/>
                  </a:lnTo>
                  <a:lnTo>
                    <a:pt x="146" y="188"/>
                  </a:lnTo>
                  <a:lnTo>
                    <a:pt x="135" y="200"/>
                  </a:lnTo>
                  <a:lnTo>
                    <a:pt x="102" y="204"/>
                  </a:lnTo>
                  <a:lnTo>
                    <a:pt x="63" y="213"/>
                  </a:lnTo>
                  <a:lnTo>
                    <a:pt x="46" y="222"/>
                  </a:lnTo>
                  <a:lnTo>
                    <a:pt x="39" y="247"/>
                  </a:lnTo>
                  <a:lnTo>
                    <a:pt x="46" y="258"/>
                  </a:lnTo>
                  <a:lnTo>
                    <a:pt x="42" y="274"/>
                  </a:lnTo>
                  <a:lnTo>
                    <a:pt x="20" y="286"/>
                  </a:lnTo>
                  <a:lnTo>
                    <a:pt x="17" y="278"/>
                  </a:lnTo>
                  <a:lnTo>
                    <a:pt x="6" y="263"/>
                  </a:lnTo>
                  <a:lnTo>
                    <a:pt x="4" y="243"/>
                  </a:lnTo>
                  <a:lnTo>
                    <a:pt x="13" y="233"/>
                  </a:lnTo>
                  <a:lnTo>
                    <a:pt x="31" y="217"/>
                  </a:lnTo>
                  <a:lnTo>
                    <a:pt x="56" y="195"/>
                  </a:lnTo>
                  <a:lnTo>
                    <a:pt x="93" y="188"/>
                  </a:lnTo>
                  <a:lnTo>
                    <a:pt x="117" y="179"/>
                  </a:lnTo>
                  <a:lnTo>
                    <a:pt x="111" y="161"/>
                  </a:lnTo>
                  <a:lnTo>
                    <a:pt x="86" y="132"/>
                  </a:lnTo>
                  <a:lnTo>
                    <a:pt x="45" y="104"/>
                  </a:lnTo>
                  <a:lnTo>
                    <a:pt x="18" y="70"/>
                  </a:lnTo>
                  <a:lnTo>
                    <a:pt x="13" y="52"/>
                  </a:lnTo>
                </a:path>
              </a:pathLst>
            </a:custGeom>
            <a:solidFill>
              <a:srgbClr val="000000"/>
            </a:solidFill>
            <a:ln w="9525">
              <a:noFill/>
            </a:ln>
          </p:spPr>
          <p:txBody>
            <a:bodyPr/>
            <a:p>
              <a:endParaRPr lang="zh-CN" altLang="en-US" dirty="0">
                <a:latin typeface="Arial" panose="020B0604020202020204" pitchFamily="34" charset="0"/>
              </a:endParaRPr>
            </a:p>
          </p:txBody>
        </p:sp>
      </p:grpSp>
      <p:sp>
        <p:nvSpPr>
          <p:cNvPr id="44039" name="Rectangle 53"/>
          <p:cNvSpPr/>
          <p:nvPr/>
        </p:nvSpPr>
        <p:spPr>
          <a:xfrm>
            <a:off x="539750" y="1484313"/>
            <a:ext cx="8604250" cy="3671887"/>
          </a:xfrm>
          <a:prstGeom prst="rect">
            <a:avLst/>
          </a:prstGeom>
          <a:noFill/>
          <a:ln w="28575">
            <a:noFill/>
          </a:ln>
        </p:spPr>
        <p:txBody>
          <a:bodyPr lIns="92075" tIns="46038" rIns="92075" bIns="46038"/>
          <a:p>
            <a:pPr marL="342900" indent="-342900" eaLnBrk="1" hangingPunct="1">
              <a:lnSpc>
                <a:spcPct val="130000"/>
              </a:lnSpc>
              <a:buClr>
                <a:srgbClr val="FFFF00"/>
              </a:buClr>
              <a:buSzPct val="70000"/>
              <a:buFont typeface="Wingdings" panose="05000000000000000000" pitchFamily="2" charset="2"/>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主调函数和被调用函数之间有数据传递的关系。</a:t>
            </a:r>
            <a:endParaRPr lang="zh-CN" altLang="en-US" sz="2800" b="1" dirty="0">
              <a:latin typeface="Times New Roman" panose="02020603050405020304" pitchFamily="18" charset="0"/>
            </a:endParaRPr>
          </a:p>
          <a:p>
            <a:pPr marL="342900" indent="-342900" eaLnBrk="1" hangingPunct="1">
              <a:lnSpc>
                <a:spcPct val="130000"/>
              </a:lnSpc>
              <a:buClr>
                <a:srgbClr val="FFFF00"/>
              </a:buClr>
              <a:buSzPct val="70000"/>
              <a:buFont typeface="Wingdings" panose="05000000000000000000" pitchFamily="2" charset="2"/>
            </a:pPr>
            <a:r>
              <a:rPr lang="zh-CN" altLang="en-US" sz="2800" b="1" dirty="0">
                <a:latin typeface="Times New Roman" panose="02020603050405020304" pitchFamily="18" charset="0"/>
              </a:rPr>
              <a:t>  在不同的函数之间传递数据，可以使用的方法有：</a:t>
            </a:r>
            <a:endParaRPr lang="zh-CN" altLang="en-US" sz="2800" b="1" dirty="0">
              <a:latin typeface="Times New Roman" panose="02020603050405020304" pitchFamily="18" charset="0"/>
            </a:endParaRPr>
          </a:p>
          <a:p>
            <a:pPr marL="742950" lvl="1" indent="-285750" eaLnBrk="1" hangingPunct="1">
              <a:lnSpc>
                <a:spcPct val="130000"/>
              </a:lnSpc>
              <a:buClr>
                <a:schemeClr val="tx1"/>
              </a:buClr>
              <a:buSzPct val="60000"/>
              <a:buFont typeface="宋体" panose="02010600030101010101" pitchFamily="2" charset="-122"/>
              <a:buChar char="◆"/>
            </a:pPr>
            <a:r>
              <a:rPr lang="zh-CN" altLang="en-US" sz="3200" b="1" dirty="0">
                <a:solidFill>
                  <a:srgbClr val="0000CC"/>
                </a:solidFill>
                <a:latin typeface="Times New Roman" panose="02020603050405020304" pitchFamily="18" charset="0"/>
              </a:rPr>
              <a:t>参数：</a:t>
            </a:r>
            <a:r>
              <a:rPr lang="zh-CN" altLang="en-US" sz="3200" b="1" dirty="0">
                <a:solidFill>
                  <a:srgbClr val="FF0000"/>
                </a:solidFill>
                <a:latin typeface="Times New Roman" panose="02020603050405020304" pitchFamily="18" charset="0"/>
              </a:rPr>
              <a:t> </a:t>
            </a:r>
            <a:r>
              <a:rPr lang="zh-CN" altLang="en-US" sz="2800" b="1" dirty="0">
                <a:latin typeface="Times New Roman" panose="02020603050405020304" pitchFamily="18" charset="0"/>
              </a:rPr>
              <a:t>通过形式参数和实际参数</a:t>
            </a:r>
            <a:endParaRPr lang="zh-CN" altLang="en-US" sz="2800" b="1" dirty="0">
              <a:latin typeface="Times New Roman" panose="02020603050405020304" pitchFamily="18" charset="0"/>
            </a:endParaRPr>
          </a:p>
          <a:p>
            <a:pPr marL="342900" indent="-342900" eaLnBrk="1" hangingPunct="1">
              <a:spcBef>
                <a:spcPct val="20000"/>
              </a:spcBef>
              <a:buClr>
                <a:srgbClr val="0000CC"/>
              </a:buClr>
              <a:buFont typeface="Wingdings" panose="05000000000000000000" pitchFamily="2" charset="2"/>
            </a:pPr>
            <a:r>
              <a:rPr lang="zh-CN" altLang="en-US" sz="2400" b="1" dirty="0">
                <a:latin typeface="Arial" panose="020B0604020202020204" pitchFamily="34" charset="0"/>
              </a:rPr>
              <a:t>         函数传递参数机制</a:t>
            </a:r>
            <a:r>
              <a:rPr lang="en-US" altLang="zh-CN" sz="2400" b="1" dirty="0">
                <a:latin typeface="Arial" panose="020B0604020202020204" pitchFamily="34" charset="0"/>
              </a:rPr>
              <a:t>--</a:t>
            </a:r>
            <a:r>
              <a:rPr lang="zh-CN" altLang="en-US" sz="2400" b="1" dirty="0">
                <a:latin typeface="Arial" panose="020B0604020202020204" pitchFamily="34" charset="0"/>
              </a:rPr>
              <a:t>按值传递</a:t>
            </a:r>
            <a:r>
              <a:rPr lang="en-US" altLang="zh-CN" sz="2400" b="1" dirty="0">
                <a:latin typeface="Arial" panose="020B0604020202020204" pitchFamily="34" charset="0"/>
              </a:rPr>
              <a:t>(call by value) </a:t>
            </a:r>
            <a:endParaRPr lang="en-US" altLang="zh-CN" sz="3600" b="1" dirty="0">
              <a:latin typeface="Times New Roman" panose="02020603050405020304" pitchFamily="18" charset="0"/>
            </a:endParaRPr>
          </a:p>
          <a:p>
            <a:pPr marL="742950" lvl="1" indent="-285750" eaLnBrk="1" hangingPunct="1">
              <a:lnSpc>
                <a:spcPct val="130000"/>
              </a:lnSpc>
              <a:buClr>
                <a:schemeClr val="tx1"/>
              </a:buClr>
              <a:buSzPct val="60000"/>
              <a:buFont typeface="宋体" panose="02010600030101010101" pitchFamily="2" charset="-122"/>
              <a:buChar char="◆"/>
            </a:pPr>
            <a:r>
              <a:rPr lang="zh-CN" altLang="en-US" sz="2800" b="1" dirty="0">
                <a:solidFill>
                  <a:srgbClr val="0000CC"/>
                </a:solidFill>
                <a:latin typeface="Times New Roman" panose="02020603050405020304" pitchFamily="18" charset="0"/>
              </a:rPr>
              <a:t>返回值：</a:t>
            </a:r>
            <a:r>
              <a:rPr lang="zh-CN" altLang="en-US" sz="2800" b="1" dirty="0">
                <a:latin typeface="Times New Roman" panose="02020603050405020304" pitchFamily="18" charset="0"/>
              </a:rPr>
              <a:t>用</a:t>
            </a:r>
            <a:r>
              <a:rPr lang="en-US" altLang="zh-CN" sz="2800" b="1" dirty="0">
                <a:latin typeface="Times New Roman" panose="02020603050405020304" pitchFamily="18" charset="0"/>
              </a:rPr>
              <a:t>return</a:t>
            </a:r>
            <a:r>
              <a:rPr lang="zh-CN" altLang="en-US" sz="2800" b="1" dirty="0">
                <a:latin typeface="Times New Roman" panose="02020603050405020304" pitchFamily="18" charset="0"/>
              </a:rPr>
              <a:t>语句返回计算结果</a:t>
            </a:r>
            <a:endParaRPr lang="zh-CN" altLang="en-US" sz="2800" b="1" dirty="0">
              <a:latin typeface="Times New Roman" panose="02020603050405020304" pitchFamily="18" charset="0"/>
            </a:endParaRPr>
          </a:p>
          <a:p>
            <a:pPr marL="742950" lvl="1" indent="-285750" eaLnBrk="1" hangingPunct="1">
              <a:lnSpc>
                <a:spcPct val="130000"/>
              </a:lnSpc>
              <a:buClr>
                <a:schemeClr val="tx1"/>
              </a:buClr>
              <a:buSzPct val="60000"/>
              <a:buFont typeface="宋体" panose="02010600030101010101" pitchFamily="2" charset="-122"/>
            </a:pP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Text Box 3"/>
          <p:cNvSpPr txBox="1"/>
          <p:nvPr/>
        </p:nvSpPr>
        <p:spPr>
          <a:xfrm>
            <a:off x="684213" y="333375"/>
            <a:ext cx="8064500" cy="6179820"/>
          </a:xfrm>
          <a:prstGeom prst="rect">
            <a:avLst/>
          </a:prstGeom>
          <a:solidFill>
            <a:schemeClr val="bg1"/>
          </a:solidFill>
          <a:ln w="9525" cap="flat" cmpd="sng">
            <a:solidFill>
              <a:schemeClr val="bg1"/>
            </a:solidFill>
            <a:prstDash val="solid"/>
            <a:miter/>
            <a:headEnd type="none" w="med" len="med"/>
            <a:tailEnd type="none" w="med" len="med"/>
          </a:ln>
        </p:spPr>
        <p:txBody>
          <a:bodyPr>
            <a:spAutoFit/>
          </a:bodyPr>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#include &lt;stdio.h&gt;</a:t>
            </a:r>
            <a:endParaRPr lang="en-US" altLang="zh-CN"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double max( double  , double   ) ;	// 函数原型</a:t>
            </a:r>
            <a:endParaRPr lang="en-US" altLang="zh-CN"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void main( )</a:t>
            </a:r>
            <a:endParaRPr lang="en-US" altLang="zh-CN"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  {     </a:t>
            </a:r>
            <a:endParaRPr lang="en-US" altLang="zh-CN"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       double a, b,c;</a:t>
            </a:r>
            <a:endParaRPr lang="en-US" altLang="zh-CN"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        scanf("%lf%lf",&amp;a,&amp;b);</a:t>
            </a:r>
            <a:endParaRPr lang="en-US" altLang="zh-CN"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         c = max( a, b );                          // 函数调用</a:t>
            </a:r>
            <a:endParaRPr lang="en-US" altLang="zh-CN"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         printf("Mx is %f\n",c);</a:t>
            </a:r>
            <a:endParaRPr lang="en-US" altLang="zh-CN"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         printf("Mx is %f\n", max(c, 3 ) );</a:t>
            </a:r>
            <a:endParaRPr lang="en-US" altLang="zh-CN"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double max( double x, double y )	// 函数定义</a:t>
            </a:r>
            <a:endParaRPr lang="en-US" altLang="zh-CN"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     int z;</a:t>
            </a:r>
            <a:endParaRPr lang="en-US" altLang="zh-CN"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     z=x&gt;y?x:y;</a:t>
            </a:r>
            <a:endParaRPr lang="en-US" altLang="zh-CN"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     return(z);</a:t>
            </a:r>
            <a:endParaRPr lang="en-US" altLang="zh-CN" sz="2400" b="1" dirty="0">
              <a:latin typeface="Times New Roman" panose="02020603050405020304" pitchFamily="18" charset="0"/>
            </a:endParaRPr>
          </a:p>
          <a:p>
            <a:pPr algn="just" eaLnBrk="1" hangingPunct="1">
              <a:lnSpc>
                <a:spcPct val="110000"/>
              </a:lnSpc>
              <a:buClr>
                <a:srgbClr val="FF0000"/>
              </a:buClr>
              <a:buFont typeface="Wingdings" panose="05000000000000000000" pitchFamily="2" charset="2"/>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sp>
        <p:nvSpPr>
          <p:cNvPr id="45058"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45059"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986116" name="Line 4"/>
          <p:cNvSpPr/>
          <p:nvPr/>
        </p:nvSpPr>
        <p:spPr>
          <a:xfrm>
            <a:off x="2771775" y="3068638"/>
            <a:ext cx="647700" cy="1368425"/>
          </a:xfrm>
          <a:prstGeom prst="line">
            <a:avLst/>
          </a:prstGeom>
          <a:ln w="76200" cap="flat" cmpd="sng">
            <a:solidFill>
              <a:srgbClr val="FF6600"/>
            </a:solidFill>
            <a:prstDash val="solid"/>
            <a:headEnd type="none" w="med" len="med"/>
            <a:tailEnd type="triangle" w="med" len="med"/>
          </a:ln>
        </p:spPr>
      </p:sp>
      <p:sp>
        <p:nvSpPr>
          <p:cNvPr id="986117" name="Line 5"/>
          <p:cNvSpPr/>
          <p:nvPr/>
        </p:nvSpPr>
        <p:spPr>
          <a:xfrm>
            <a:off x="3132138" y="3068638"/>
            <a:ext cx="1657350" cy="1439862"/>
          </a:xfrm>
          <a:prstGeom prst="line">
            <a:avLst/>
          </a:prstGeom>
          <a:ln w="76200" cap="flat" cmpd="sng">
            <a:solidFill>
              <a:srgbClr val="FF6600"/>
            </a:solidFill>
            <a:prstDash val="solid"/>
            <a:headEnd type="none" w="med" len="med"/>
            <a:tailEnd type="triangle" w="med" len="med"/>
          </a:ln>
        </p:spPr>
      </p:sp>
      <p:sp>
        <p:nvSpPr>
          <p:cNvPr id="986127" name="Freeform 15"/>
          <p:cNvSpPr/>
          <p:nvPr/>
        </p:nvSpPr>
        <p:spPr>
          <a:xfrm>
            <a:off x="250825" y="2997200"/>
            <a:ext cx="973138" cy="2736850"/>
          </a:xfrm>
          <a:custGeom>
            <a:avLst/>
            <a:gdLst>
              <a:gd name="txL" fmla="*/ 0 w 613"/>
              <a:gd name="txT" fmla="*/ 0 h 1724"/>
              <a:gd name="txR" fmla="*/ 613 w 613"/>
              <a:gd name="txB" fmla="*/ 1724 h 1724"/>
            </a:gdLst>
            <a:ahLst/>
            <a:cxnLst>
              <a:cxn ang="0">
                <a:pos x="2147483647" y="2147483647"/>
              </a:cxn>
              <a:cxn ang="0">
                <a:pos x="2147483647" y="2147483647"/>
              </a:cxn>
              <a:cxn ang="0">
                <a:pos x="2147483647" y="0"/>
              </a:cxn>
            </a:cxnLst>
            <a:rect l="txL" t="txT" r="txR" b="txB"/>
            <a:pathLst>
              <a:path w="613" h="1724">
                <a:moveTo>
                  <a:pt x="477" y="1724"/>
                </a:moveTo>
                <a:cubicBezTo>
                  <a:pt x="238" y="1436"/>
                  <a:pt x="0" y="1149"/>
                  <a:pt x="23" y="862"/>
                </a:cubicBezTo>
                <a:cubicBezTo>
                  <a:pt x="46" y="575"/>
                  <a:pt x="329" y="287"/>
                  <a:pt x="613" y="0"/>
                </a:cubicBezTo>
              </a:path>
            </a:pathLst>
          </a:custGeom>
          <a:noFill/>
          <a:ln w="50800" cap="flat" cmpd="sng">
            <a:solidFill>
              <a:srgbClr val="FF0000"/>
            </a:solidFill>
            <a:prstDash val="solid"/>
            <a:round/>
            <a:headEnd type="none" w="med" len="med"/>
            <a:tailEnd type="stealth" w="med" len="med"/>
          </a:ln>
        </p:spPr>
        <p:txBody>
          <a:bodyPr>
            <a:spAutoFit/>
          </a:bodyPr>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86116"/>
                                        </p:tgtEl>
                                        <p:attrNameLst>
                                          <p:attrName>style.visibility</p:attrName>
                                        </p:attrNameLst>
                                      </p:cBhvr>
                                      <p:to>
                                        <p:strVal val="visible"/>
                                      </p:to>
                                    </p:set>
                                    <p:animEffect transition="in" filter="box(in)">
                                      <p:cBhvr>
                                        <p:cTn id="7" dur="500"/>
                                        <p:tgtEl>
                                          <p:spTgt spid="9861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86117"/>
                                        </p:tgtEl>
                                        <p:attrNameLst>
                                          <p:attrName>style.visibility</p:attrName>
                                        </p:attrNameLst>
                                      </p:cBhvr>
                                      <p:to>
                                        <p:strVal val="visible"/>
                                      </p:to>
                                    </p:set>
                                    <p:animEffect transition="in" filter="blinds(horizontal)">
                                      <p:cBhvr>
                                        <p:cTn id="12" dur="500"/>
                                        <p:tgtEl>
                                          <p:spTgt spid="9861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86127"/>
                                        </p:tgtEl>
                                        <p:attrNameLst>
                                          <p:attrName>style.visibility</p:attrName>
                                        </p:attrNameLst>
                                      </p:cBhvr>
                                      <p:to>
                                        <p:strVal val="visible"/>
                                      </p:to>
                                    </p:set>
                                    <p:animEffect transition="in" filter="blinds(horizontal)">
                                      <p:cBhvr>
                                        <p:cTn id="17" dur="500"/>
                                        <p:tgtEl>
                                          <p:spTgt spid="986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46083"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46084"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46085" name="Text Box 2"/>
          <p:cNvSpPr txBox="1"/>
          <p:nvPr/>
        </p:nvSpPr>
        <p:spPr>
          <a:xfrm>
            <a:off x="755650" y="1219200"/>
            <a:ext cx="4484688" cy="519113"/>
          </a:xfrm>
          <a:prstGeom prst="rect">
            <a:avLst/>
          </a:prstGeom>
          <a:noFill/>
          <a:ln w="9525">
            <a:noFill/>
          </a:ln>
        </p:spPr>
        <p:txBody>
          <a:bodyPr wrap="none">
            <a:spAutoFit/>
          </a:bodyPr>
          <a:p>
            <a:pPr eaLnBrk="1" hangingPunct="1">
              <a:buFont typeface="Wingdings" panose="05000000000000000000" pitchFamily="2" charset="2"/>
              <a:buChar char="Ø"/>
            </a:pPr>
            <a:r>
              <a:rPr lang="en-US" altLang="zh-CN" sz="2800" b="1" u="sng" dirty="0">
                <a:solidFill>
                  <a:srgbClr val="0000FF"/>
                </a:solidFill>
                <a:latin typeface="Times New Roman" panose="02020603050405020304" pitchFamily="18" charset="0"/>
              </a:rPr>
              <a:t> </a:t>
            </a:r>
            <a:r>
              <a:rPr lang="zh-CN" altLang="en-US" sz="2800" b="1" u="sng" dirty="0">
                <a:solidFill>
                  <a:srgbClr val="0000FF"/>
                </a:solidFill>
                <a:latin typeface="Times New Roman" panose="02020603050405020304" pitchFamily="18" charset="0"/>
              </a:rPr>
              <a:t>关于形参与实参的说明：</a:t>
            </a:r>
            <a:endParaRPr lang="zh-CN" altLang="en-US" sz="2800" b="1" u="sng" dirty="0">
              <a:solidFill>
                <a:srgbClr val="0000FF"/>
              </a:solidFill>
              <a:latin typeface="Times New Roman" panose="02020603050405020304" pitchFamily="18" charset="0"/>
            </a:endParaRPr>
          </a:p>
        </p:txBody>
      </p:sp>
      <p:sp>
        <p:nvSpPr>
          <p:cNvPr id="983043" name="Text Box 3"/>
          <p:cNvSpPr txBox="1"/>
          <p:nvPr/>
        </p:nvSpPr>
        <p:spPr>
          <a:xfrm>
            <a:off x="611188" y="2349500"/>
            <a:ext cx="8208962" cy="885825"/>
          </a:xfrm>
          <a:prstGeom prst="rect">
            <a:avLst/>
          </a:prstGeom>
          <a:noFill/>
          <a:ln w="38100">
            <a:noFill/>
          </a:ln>
        </p:spPr>
        <p:txBody>
          <a:bodyPr>
            <a:spAutoFit/>
          </a:bodyPr>
          <a:p>
            <a:pPr eaLnBrk="1" hangingPunct="1"/>
            <a:r>
              <a:rPr lang="en-US" altLang="zh-CN" sz="2600" b="1" dirty="0">
                <a:latin typeface="宋体" panose="02010600030101010101" pitchFamily="2" charset="-122"/>
              </a:rPr>
              <a:t>1. </a:t>
            </a:r>
            <a:r>
              <a:rPr lang="zh-CN" altLang="en-US" sz="2600" b="1" dirty="0">
                <a:latin typeface="宋体" panose="02010600030101010101" pitchFamily="2" charset="-122"/>
              </a:rPr>
              <a:t>实参可以是常量、变量或表达式，</a:t>
            </a:r>
            <a:endParaRPr lang="zh-CN" altLang="en-US" sz="2600" b="1" dirty="0">
              <a:latin typeface="宋体" panose="02010600030101010101" pitchFamily="2" charset="-122"/>
            </a:endParaRPr>
          </a:p>
          <a:p>
            <a:pPr eaLnBrk="1" hangingPunct="1"/>
            <a:r>
              <a:rPr lang="zh-CN" altLang="en-US" sz="2600" b="1" dirty="0">
                <a:latin typeface="宋体" panose="02010600030101010101" pitchFamily="2" charset="-122"/>
              </a:rPr>
              <a:t>   在调用时将实参的值赋给形参。</a:t>
            </a:r>
            <a:endParaRPr lang="zh-CN" altLang="en-US" sz="2600" b="1" dirty="0">
              <a:latin typeface="宋体" panose="02010600030101010101" pitchFamily="2" charset="-122"/>
            </a:endParaRPr>
          </a:p>
        </p:txBody>
      </p:sp>
      <p:sp>
        <p:nvSpPr>
          <p:cNvPr id="983045" name="Rectangle 5"/>
          <p:cNvSpPr/>
          <p:nvPr/>
        </p:nvSpPr>
        <p:spPr>
          <a:xfrm>
            <a:off x="1258888" y="3284538"/>
            <a:ext cx="3203575" cy="466725"/>
          </a:xfrm>
          <a:prstGeom prst="rect">
            <a:avLst/>
          </a:prstGeom>
          <a:solidFill>
            <a:srgbClr val="CCFFFF"/>
          </a:solidFill>
          <a:ln w="9525" cap="flat" cmpd="sng">
            <a:solidFill>
              <a:srgbClr val="333300"/>
            </a:solidFill>
            <a:prstDash val="solid"/>
            <a:miter/>
            <a:headEnd type="none" w="med" len="med"/>
            <a:tailEnd type="none" w="med" len="med"/>
          </a:ln>
        </p:spPr>
        <p:txBody>
          <a:bodyPr wrap="none">
            <a:spAutoFit/>
          </a:bodyPr>
          <a:p>
            <a:pPr algn="ctr" eaLnBrk="1" hangingPunct="1"/>
            <a:r>
              <a:rPr lang="en-US" altLang="zh-CN" sz="2400" b="1" dirty="0">
                <a:latin typeface="Times New Roman" panose="02020603050405020304" pitchFamily="18" charset="0"/>
              </a:rPr>
              <a:t>max</a:t>
            </a:r>
            <a:r>
              <a:rPr lang="zh-CN" altLang="en-US" sz="2400" b="1" dirty="0">
                <a:latin typeface="Times New Roman" panose="02020603050405020304" pitchFamily="18" charset="0"/>
              </a:rPr>
              <a:t>（３，ａ＋ｂ）；</a:t>
            </a:r>
            <a:endParaRPr lang="zh-CN" altLang="en-US" sz="2400" b="1" dirty="0">
              <a:latin typeface="Times New Roman" panose="02020603050405020304" pitchFamily="18" charset="0"/>
            </a:endParaRPr>
          </a:p>
        </p:txBody>
      </p:sp>
      <p:sp>
        <p:nvSpPr>
          <p:cNvPr id="983046" name="Text Box 6"/>
          <p:cNvSpPr txBox="1"/>
          <p:nvPr/>
        </p:nvSpPr>
        <p:spPr>
          <a:xfrm>
            <a:off x="755650" y="4205288"/>
            <a:ext cx="8208963" cy="519112"/>
          </a:xfrm>
          <a:prstGeom prst="rect">
            <a:avLst/>
          </a:prstGeom>
          <a:noFill/>
          <a:ln w="38100">
            <a:noFill/>
          </a:ln>
        </p:spPr>
        <p:txBody>
          <a:bodyPr>
            <a:spAutoFit/>
          </a:bodyPr>
          <a:p>
            <a:pPr eaLnBrk="1" hangingPunct="1"/>
            <a:r>
              <a:rPr lang="en-US" altLang="zh-CN" sz="2800" b="1" dirty="0">
                <a:latin typeface="宋体" panose="02010600030101010101" pitchFamily="2" charset="-122"/>
              </a:rPr>
              <a:t>2.</a:t>
            </a:r>
            <a:r>
              <a:rPr lang="zh-CN" altLang="en-US" sz="2800" b="1" dirty="0">
                <a:latin typeface="宋体" panose="02010600030101010101" pitchFamily="2" charset="-122"/>
              </a:rPr>
              <a:t>实参与形参的类型应相同或赋值兼容。</a:t>
            </a:r>
            <a:endParaRPr lang="zh-CN" altLang="en-US" sz="2800" b="1" dirty="0">
              <a:latin typeface="宋体" panose="02010600030101010101" pitchFamily="2" charset="-122"/>
            </a:endParaRPr>
          </a:p>
        </p:txBody>
      </p:sp>
      <p:sp>
        <p:nvSpPr>
          <p:cNvPr id="983048" name="Rectangle 8"/>
          <p:cNvSpPr/>
          <p:nvPr/>
        </p:nvSpPr>
        <p:spPr>
          <a:xfrm>
            <a:off x="1327150" y="4835525"/>
            <a:ext cx="3455988" cy="466725"/>
          </a:xfrm>
          <a:prstGeom prst="rect">
            <a:avLst/>
          </a:prstGeom>
          <a:solidFill>
            <a:srgbClr val="FFFF99"/>
          </a:solidFill>
          <a:ln w="9525" cap="flat" cmpd="sng">
            <a:solidFill>
              <a:srgbClr val="FF9900"/>
            </a:solidFill>
            <a:prstDash val="solid"/>
            <a:miter/>
            <a:headEnd type="none" w="med" len="med"/>
            <a:tailEnd type="none" w="med" len="med"/>
          </a:ln>
        </p:spPr>
        <p:txBody>
          <a:bodyPr wrap="none">
            <a:spAutoFit/>
          </a:bodyPr>
          <a:p>
            <a:pPr algn="ctr" eaLnBrk="1" hangingPunct="1"/>
            <a:r>
              <a:rPr lang="en-US" altLang="zh-CN" sz="2400" b="1" dirty="0">
                <a:latin typeface="Times New Roman" panose="02020603050405020304" pitchFamily="18" charset="0"/>
              </a:rPr>
              <a:t>max</a:t>
            </a:r>
            <a:r>
              <a:rPr lang="zh-CN" altLang="en-US" sz="2400" b="1" dirty="0">
                <a:latin typeface="Times New Roman" panose="02020603050405020304" pitchFamily="18" charset="0"/>
              </a:rPr>
              <a:t>（’３’，’</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＋ｂ）；</a:t>
            </a:r>
            <a:endParaRPr lang="zh-CN" altLang="en-US" sz="2400" b="1" dirty="0">
              <a:latin typeface="Times New Roman" panose="02020603050405020304" pitchFamily="18" charset="0"/>
            </a:endParaRPr>
          </a:p>
        </p:txBody>
      </p:sp>
      <p:sp>
        <p:nvSpPr>
          <p:cNvPr id="983049" name="Rectangle 9"/>
          <p:cNvSpPr/>
          <p:nvPr/>
        </p:nvSpPr>
        <p:spPr>
          <a:xfrm>
            <a:off x="1258888" y="5483225"/>
            <a:ext cx="3455987" cy="466725"/>
          </a:xfrm>
          <a:prstGeom prst="rect">
            <a:avLst/>
          </a:prstGeom>
          <a:solidFill>
            <a:srgbClr val="FFFF99"/>
          </a:solidFill>
          <a:ln w="9525" cap="flat" cmpd="sng">
            <a:solidFill>
              <a:srgbClr val="FF9900"/>
            </a:solidFill>
            <a:prstDash val="solid"/>
            <a:miter/>
            <a:headEnd type="none" w="med" len="med"/>
            <a:tailEnd type="none" w="med" len="med"/>
          </a:ln>
        </p:spPr>
        <p:txBody>
          <a:bodyPr>
            <a:spAutoFit/>
          </a:bodyPr>
          <a:p>
            <a:pPr algn="ctr" eaLnBrk="1" hangingPunct="1"/>
            <a:r>
              <a:rPr lang="en-US" altLang="zh-CN" sz="2400" b="1" dirty="0">
                <a:latin typeface="Times New Roman" panose="02020603050405020304" pitchFamily="18" charset="0"/>
              </a:rPr>
              <a:t>max</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3.5</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dNum</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p:txBody>
      </p:sp>
      <p:sp>
        <p:nvSpPr>
          <p:cNvPr id="46091" name="Rectangle 10"/>
          <p:cNvSpPr/>
          <p:nvPr/>
        </p:nvSpPr>
        <p:spPr>
          <a:xfrm>
            <a:off x="1030288" y="1773238"/>
            <a:ext cx="5145087" cy="457200"/>
          </a:xfrm>
          <a:prstGeom prst="rect">
            <a:avLst/>
          </a:prstGeom>
          <a:noFill/>
          <a:ln w="9525">
            <a:noFill/>
          </a:ln>
        </p:spPr>
        <p:txBody>
          <a:bodyPr wrap="none">
            <a:spAutoFit/>
          </a:bodyPr>
          <a:p>
            <a:pPr algn="ctr" eaLnBrk="1" hangingPunct="1"/>
            <a:r>
              <a:rPr lang="en-US" altLang="zh-CN" sz="2400" b="1" dirty="0">
                <a:latin typeface="Times New Roman" panose="02020603050405020304" pitchFamily="18" charset="0"/>
              </a:rPr>
              <a:t>double max</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double x</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double y</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p:txBody>
      </p:sp>
      <p:sp>
        <p:nvSpPr>
          <p:cNvPr id="46092" name="Rectangle 11"/>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10.4.1 </a:t>
            </a:r>
            <a:r>
              <a:rPr lang="zh-CN" altLang="en-US" sz="3600" dirty="0">
                <a:ea typeface="宋体" panose="02010600030101010101" pitchFamily="2" charset="-122"/>
              </a:rPr>
              <a:t>形式参数与实际参数</a:t>
            </a:r>
            <a:endParaRPr lang="zh-CN" altLang="en-US" sz="3600" dirty="0">
              <a:ea typeface="宋体" panose="02010600030101010101" pitchFamily="2" charset="-122"/>
            </a:endParaRPr>
          </a:p>
        </p:txBody>
      </p:sp>
      <p:grpSp>
        <p:nvGrpSpPr>
          <p:cNvPr id="46093" name="Group 23"/>
          <p:cNvGrpSpPr/>
          <p:nvPr/>
        </p:nvGrpSpPr>
        <p:grpSpPr>
          <a:xfrm>
            <a:off x="6516688" y="2349500"/>
            <a:ext cx="2447925" cy="1871663"/>
            <a:chOff x="4105" y="1480"/>
            <a:chExt cx="1542" cy="1179"/>
          </a:xfrm>
        </p:grpSpPr>
        <p:sp>
          <p:nvSpPr>
            <p:cNvPr id="46094" name="Rectangle 12"/>
            <p:cNvSpPr/>
            <p:nvPr/>
          </p:nvSpPr>
          <p:spPr>
            <a:xfrm>
              <a:off x="4150" y="1797"/>
              <a:ext cx="636" cy="27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b="1" dirty="0">
                  <a:solidFill>
                    <a:srgbClr val="003399"/>
                  </a:solidFill>
                  <a:latin typeface="Times New Roman" panose="02020603050405020304" pitchFamily="18" charset="0"/>
                </a:rPr>
                <a:t>20.0</a:t>
              </a:r>
              <a:endParaRPr lang="en-US" altLang="zh-CN" sz="2400" b="1" dirty="0">
                <a:solidFill>
                  <a:srgbClr val="003399"/>
                </a:solidFill>
                <a:latin typeface="Times New Roman" panose="02020603050405020304" pitchFamily="18" charset="0"/>
              </a:endParaRPr>
            </a:p>
          </p:txBody>
        </p:sp>
        <p:sp>
          <p:nvSpPr>
            <p:cNvPr id="46095" name="Rectangle 13"/>
            <p:cNvSpPr/>
            <p:nvPr/>
          </p:nvSpPr>
          <p:spPr>
            <a:xfrm>
              <a:off x="4967" y="1797"/>
              <a:ext cx="636" cy="27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b="1" dirty="0">
                  <a:solidFill>
                    <a:srgbClr val="003399"/>
                  </a:solidFill>
                  <a:latin typeface="Times New Roman" panose="02020603050405020304" pitchFamily="18" charset="0"/>
                </a:rPr>
                <a:t>3</a:t>
              </a:r>
              <a:endParaRPr lang="en-US" altLang="zh-CN" sz="2400" b="1" dirty="0">
                <a:solidFill>
                  <a:srgbClr val="003399"/>
                </a:solidFill>
                <a:latin typeface="Times New Roman" panose="02020603050405020304" pitchFamily="18" charset="0"/>
              </a:endParaRPr>
            </a:p>
          </p:txBody>
        </p:sp>
        <p:sp>
          <p:nvSpPr>
            <p:cNvPr id="46096" name="Rectangle 14"/>
            <p:cNvSpPr/>
            <p:nvPr/>
          </p:nvSpPr>
          <p:spPr>
            <a:xfrm>
              <a:off x="4150" y="2387"/>
              <a:ext cx="636" cy="272"/>
            </a:xfrm>
            <a:prstGeom prst="rect">
              <a:avLst/>
            </a:prstGeom>
            <a:solidFill>
              <a:srgbClr val="FFFFFF"/>
            </a:solidFill>
            <a:ln w="9525" cap="flat" cmpd="sng">
              <a:solidFill>
                <a:srgbClr val="FFCC00"/>
              </a:solidFill>
              <a:prstDash val="solid"/>
              <a:miter/>
              <a:headEnd type="none" w="med" len="med"/>
              <a:tailEnd type="none" w="med" len="med"/>
            </a:ln>
          </p:spPr>
          <p:txBody>
            <a:bodyPr wrap="none" anchor="ctr" anchorCtr="0"/>
            <a:p>
              <a:pPr algn="ctr" eaLnBrk="1" hangingPunct="1"/>
              <a:r>
                <a:rPr lang="en-US" altLang="zh-CN" sz="2400" b="1" dirty="0">
                  <a:solidFill>
                    <a:srgbClr val="FF0000"/>
                  </a:solidFill>
                  <a:latin typeface="Times New Roman" panose="02020603050405020304" pitchFamily="18" charset="0"/>
                </a:rPr>
                <a:t>20.0</a:t>
              </a:r>
              <a:endParaRPr lang="en-US" altLang="zh-CN" sz="2400" b="1" dirty="0">
                <a:solidFill>
                  <a:srgbClr val="FF0000"/>
                </a:solidFill>
                <a:latin typeface="Times New Roman" panose="02020603050405020304" pitchFamily="18" charset="0"/>
              </a:endParaRPr>
            </a:p>
          </p:txBody>
        </p:sp>
        <p:sp>
          <p:nvSpPr>
            <p:cNvPr id="46097" name="Rectangle 15"/>
            <p:cNvSpPr/>
            <p:nvPr/>
          </p:nvSpPr>
          <p:spPr>
            <a:xfrm>
              <a:off x="4967" y="2387"/>
              <a:ext cx="636" cy="272"/>
            </a:xfrm>
            <a:prstGeom prst="rect">
              <a:avLst/>
            </a:prstGeom>
            <a:solidFill>
              <a:srgbClr val="FFFFFF"/>
            </a:solidFill>
            <a:ln w="9525" cap="flat" cmpd="sng">
              <a:solidFill>
                <a:srgbClr val="FFCC00"/>
              </a:solidFill>
              <a:prstDash val="solid"/>
              <a:miter/>
              <a:headEnd type="none" w="med" len="med"/>
              <a:tailEnd type="none" w="med" len="med"/>
            </a:ln>
          </p:spPr>
          <p:txBody>
            <a:bodyPr wrap="none" anchor="ctr" anchorCtr="0"/>
            <a:p>
              <a:pPr algn="ctr" eaLnBrk="1" hangingPunct="1"/>
              <a:r>
                <a:rPr lang="en-US" altLang="zh-CN" sz="2400" b="1" dirty="0">
                  <a:solidFill>
                    <a:srgbClr val="FF0000"/>
                  </a:solidFill>
                  <a:latin typeface="Times New Roman" panose="02020603050405020304" pitchFamily="18" charset="0"/>
                </a:rPr>
                <a:t>3</a:t>
              </a:r>
              <a:endParaRPr lang="en-US" altLang="zh-CN" sz="2400" b="1" dirty="0">
                <a:solidFill>
                  <a:srgbClr val="FF0000"/>
                </a:solidFill>
                <a:latin typeface="Times New Roman" panose="02020603050405020304" pitchFamily="18" charset="0"/>
              </a:endParaRPr>
            </a:p>
          </p:txBody>
        </p:sp>
        <p:sp>
          <p:nvSpPr>
            <p:cNvPr id="46098" name="Text Box 19"/>
            <p:cNvSpPr txBox="1"/>
            <p:nvPr/>
          </p:nvSpPr>
          <p:spPr>
            <a:xfrm>
              <a:off x="4241" y="2115"/>
              <a:ext cx="1315" cy="265"/>
            </a:xfrm>
            <a:prstGeom prst="rect">
              <a:avLst/>
            </a:prstGeom>
            <a:noFill/>
            <a:ln w="9525">
              <a:noFill/>
            </a:ln>
          </p:spPr>
          <p:txBody>
            <a:bodyPr>
              <a:spAutoFit/>
            </a:bodyPr>
            <a:p>
              <a:pPr algn="ctr" eaLnBrk="1" hangingPunct="1">
                <a:lnSpc>
                  <a:spcPct val="90000"/>
                </a:lnSpc>
                <a:spcBef>
                  <a:spcPct val="50000"/>
                </a:spcBef>
              </a:pPr>
              <a:r>
                <a:rPr lang="en-US" altLang="zh-CN" sz="2400" b="1" dirty="0">
                  <a:solidFill>
                    <a:srgbClr val="FF0000"/>
                  </a:solidFill>
                  <a:latin typeface="Times New Roman" panose="02020603050405020304" pitchFamily="18" charset="0"/>
                </a:rPr>
                <a:t>x                  y</a:t>
              </a:r>
              <a:endParaRPr lang="en-US" altLang="zh-CN" sz="2400" b="1" dirty="0">
                <a:solidFill>
                  <a:srgbClr val="FF0000"/>
                </a:solidFill>
                <a:latin typeface="Times New Roman" panose="02020603050405020304" pitchFamily="18" charset="0"/>
              </a:endParaRPr>
            </a:p>
          </p:txBody>
        </p:sp>
        <p:sp>
          <p:nvSpPr>
            <p:cNvPr id="46099" name="Text Box 20"/>
            <p:cNvSpPr txBox="1"/>
            <p:nvPr/>
          </p:nvSpPr>
          <p:spPr>
            <a:xfrm>
              <a:off x="4105" y="1480"/>
              <a:ext cx="1542" cy="265"/>
            </a:xfrm>
            <a:prstGeom prst="rect">
              <a:avLst/>
            </a:prstGeom>
            <a:noFill/>
            <a:ln w="9525">
              <a:noFill/>
            </a:ln>
          </p:spPr>
          <p:txBody>
            <a:bodyPr>
              <a:spAutoFit/>
            </a:bodyPr>
            <a:p>
              <a:pPr algn="ctr" eaLnBrk="1" hangingPunct="1">
                <a:lnSpc>
                  <a:spcPct val="90000"/>
                </a:lnSpc>
                <a:spcBef>
                  <a:spcPct val="50000"/>
                </a:spcBef>
              </a:pPr>
              <a:r>
                <a:rPr lang="en-US" altLang="zh-CN" sz="2400" b="1" dirty="0">
                  <a:solidFill>
                    <a:srgbClr val="003399"/>
                  </a:solidFill>
                  <a:latin typeface="Times New Roman" panose="02020603050405020304" pitchFamily="18" charset="0"/>
                </a:rPr>
                <a:t>a              b</a:t>
              </a:r>
              <a:endParaRPr lang="en-US" altLang="zh-CN" sz="2400" b="1" dirty="0">
                <a:solidFill>
                  <a:srgbClr val="003399"/>
                </a:solidFill>
                <a:latin typeface="Times New Roman" panose="02020603050405020304" pitchFamily="18" charset="0"/>
              </a:endParaRPr>
            </a:p>
          </p:txBody>
        </p:sp>
        <p:sp>
          <p:nvSpPr>
            <p:cNvPr id="46100" name="AutoShape 21"/>
            <p:cNvSpPr/>
            <p:nvPr/>
          </p:nvSpPr>
          <p:spPr>
            <a:xfrm>
              <a:off x="4513" y="2069"/>
              <a:ext cx="136" cy="318"/>
            </a:xfrm>
            <a:prstGeom prst="downArrow">
              <a:avLst>
                <a:gd name="adj1" fmla="val 50000"/>
                <a:gd name="adj2" fmla="val 58455"/>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p>
              <a:endParaRPr lang="zh-CN" altLang="en-US" dirty="0">
                <a:latin typeface="Arial" panose="020B0604020202020204" pitchFamily="34" charset="0"/>
              </a:endParaRPr>
            </a:p>
          </p:txBody>
        </p:sp>
        <p:sp>
          <p:nvSpPr>
            <p:cNvPr id="46101" name="AutoShape 22"/>
            <p:cNvSpPr/>
            <p:nvPr/>
          </p:nvSpPr>
          <p:spPr>
            <a:xfrm>
              <a:off x="5420" y="2069"/>
              <a:ext cx="136" cy="318"/>
            </a:xfrm>
            <a:prstGeom prst="downArrow">
              <a:avLst>
                <a:gd name="adj1" fmla="val 50000"/>
                <a:gd name="adj2" fmla="val 58455"/>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p>
              <a:endParaRPr lang="zh-CN" altLang="en-US" dirty="0">
                <a:latin typeface="Arial" panose="020B0604020202020204" pitchFamily="34" charset="0"/>
              </a:endParaRPr>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83043"/>
                                        </p:tgtEl>
                                        <p:attrNameLst>
                                          <p:attrName>style.visibility</p:attrName>
                                        </p:attrNameLst>
                                      </p:cBhvr>
                                      <p:to>
                                        <p:strVal val="visible"/>
                                      </p:to>
                                    </p:set>
                                    <p:animEffect transition="in" filter="box(out)">
                                      <p:cBhvr>
                                        <p:cTn id="7" dur="500"/>
                                        <p:tgtEl>
                                          <p:spTgt spid="9830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83045"/>
                                        </p:tgtEl>
                                        <p:attrNameLst>
                                          <p:attrName>style.visibility</p:attrName>
                                        </p:attrNameLst>
                                      </p:cBhvr>
                                      <p:to>
                                        <p:strVal val="visible"/>
                                      </p:to>
                                    </p:set>
                                    <p:animEffect transition="in" filter="blinds(horizontal)">
                                      <p:cBhvr>
                                        <p:cTn id="10" dur="500"/>
                                        <p:tgtEl>
                                          <p:spTgt spid="98304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983046"/>
                                        </p:tgtEl>
                                        <p:attrNameLst>
                                          <p:attrName>style.visibility</p:attrName>
                                        </p:attrNameLst>
                                      </p:cBhvr>
                                      <p:to>
                                        <p:strVal val="visible"/>
                                      </p:to>
                                    </p:set>
                                    <p:animEffect transition="in" filter="box(out)">
                                      <p:cBhvr>
                                        <p:cTn id="15" dur="500"/>
                                        <p:tgtEl>
                                          <p:spTgt spid="98304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83048"/>
                                        </p:tgtEl>
                                        <p:attrNameLst>
                                          <p:attrName>style.visibility</p:attrName>
                                        </p:attrNameLst>
                                      </p:cBhvr>
                                      <p:to>
                                        <p:strVal val="visible"/>
                                      </p:to>
                                    </p:set>
                                    <p:animEffect transition="in" filter="blinds(horizontal)">
                                      <p:cBhvr>
                                        <p:cTn id="18" dur="500"/>
                                        <p:tgtEl>
                                          <p:spTgt spid="98304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83049"/>
                                        </p:tgtEl>
                                        <p:attrNameLst>
                                          <p:attrName>style.visibility</p:attrName>
                                        </p:attrNameLst>
                                      </p:cBhvr>
                                      <p:to>
                                        <p:strVal val="visible"/>
                                      </p:to>
                                    </p:set>
                                    <p:animEffect transition="in" filter="blinds(horizontal)">
                                      <p:cBhvr>
                                        <p:cTn id="21" dur="500"/>
                                        <p:tgtEl>
                                          <p:spTgt spid="983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3" grpId="0"/>
      <p:bldP spid="983045" grpId="0" animBg="1"/>
      <p:bldP spid="983046" grpId="0"/>
      <p:bldP spid="983048" grpId="0" animBg="1"/>
      <p:bldP spid="9830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2052"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2053" name="Rectangle 3"/>
          <p:cNvSpPr>
            <a:spLocks noGrp="1"/>
          </p:cNvSpPr>
          <p:nvPr>
            <p:ph idx="1"/>
          </p:nvPr>
        </p:nvSpPr>
        <p:spPr>
          <a:xfrm>
            <a:off x="914400" y="476250"/>
            <a:ext cx="8229600" cy="5434013"/>
          </a:xfrm>
        </p:spPr>
        <p:txBody>
          <a:bodyPr vert="horz" wrap="square" lIns="91440" tIns="45720" rIns="91440" bIns="45720" anchor="t" anchorCtr="0"/>
          <a:p>
            <a:pPr eaLnBrk="1" hangingPunct="1">
              <a:lnSpc>
                <a:spcPct val="80000"/>
              </a:lnSpc>
              <a:buNone/>
            </a:pPr>
            <a:r>
              <a:rPr lang="zh-CN" altLang="en-US" sz="2400" b="1" dirty="0"/>
              <a:t>例</a:t>
            </a:r>
            <a:r>
              <a:rPr lang="en-US" altLang="zh-CN" sz="2400" b="1" dirty="0"/>
              <a:t>10.7 </a:t>
            </a:r>
            <a:r>
              <a:rPr lang="zh-CN" altLang="en-US" sz="2400" b="1" dirty="0"/>
              <a:t>通过函数调用试图交换两个两个整数</a:t>
            </a:r>
            <a:endParaRPr lang="zh-CN" altLang="en-US" sz="2400" b="1" dirty="0"/>
          </a:p>
          <a:p>
            <a:pPr eaLnBrk="1" hangingPunct="1">
              <a:lnSpc>
                <a:spcPct val="80000"/>
              </a:lnSpc>
              <a:buNone/>
            </a:pPr>
            <a:r>
              <a:rPr lang="en-US" altLang="zh-CN" sz="2400" b="1" dirty="0"/>
              <a:t>#include &lt;stdio.h&gt;</a:t>
            </a:r>
            <a:endParaRPr lang="en-US" altLang="zh-CN" sz="2400" b="1" dirty="0"/>
          </a:p>
          <a:p>
            <a:pPr eaLnBrk="1" hangingPunct="1">
              <a:lnSpc>
                <a:spcPct val="80000"/>
              </a:lnSpc>
              <a:buNone/>
            </a:pPr>
            <a:r>
              <a:rPr lang="en-US" altLang="zh-CN" sz="2400" b="1" dirty="0"/>
              <a:t>int main()</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r>
              <a:rPr lang="en-US" altLang="zh-CN" sz="2400" b="1" dirty="0"/>
              <a:t>  int iA=3,iB=4;</a:t>
            </a:r>
            <a:endParaRPr lang="en-US" altLang="zh-CN" sz="2400" b="1" dirty="0"/>
          </a:p>
          <a:p>
            <a:pPr eaLnBrk="1" hangingPunct="1">
              <a:lnSpc>
                <a:spcPct val="80000"/>
              </a:lnSpc>
              <a:buNone/>
            </a:pPr>
            <a:r>
              <a:rPr lang="en-US" altLang="zh-CN" sz="2400" b="1" dirty="0"/>
              <a:t>  void swap(int iA1,int iB1); </a:t>
            </a:r>
            <a:r>
              <a:rPr lang="en-US" altLang="zh-CN" sz="2400" b="1" dirty="0">
                <a:solidFill>
                  <a:srgbClr val="008000"/>
                </a:solidFill>
              </a:rPr>
              <a:t>/*</a:t>
            </a:r>
            <a:r>
              <a:rPr lang="zh-CN" altLang="en-US" sz="2400" b="1" dirty="0">
                <a:solidFill>
                  <a:srgbClr val="008000"/>
                </a:solidFill>
              </a:rPr>
              <a:t>函数声明*</a:t>
            </a:r>
            <a:r>
              <a:rPr lang="en-US" altLang="zh-CN" sz="2400" b="1" dirty="0">
                <a:solidFill>
                  <a:srgbClr val="008000"/>
                </a:solidFill>
              </a:rPr>
              <a:t>/</a:t>
            </a:r>
            <a:endParaRPr lang="en-US" altLang="zh-CN" sz="2400" b="1" dirty="0">
              <a:solidFill>
                <a:srgbClr val="008000"/>
              </a:solidFill>
            </a:endParaRPr>
          </a:p>
          <a:p>
            <a:pPr eaLnBrk="1" hangingPunct="1">
              <a:lnSpc>
                <a:spcPct val="80000"/>
              </a:lnSpc>
              <a:buNone/>
            </a:pPr>
            <a:r>
              <a:rPr lang="en-US" altLang="zh-CN" sz="2400" b="1" dirty="0"/>
              <a:t>  swap( iA, iB ); </a:t>
            </a:r>
            <a:r>
              <a:rPr lang="en-US" altLang="zh-CN" sz="2400" b="1" dirty="0">
                <a:solidFill>
                  <a:srgbClr val="008000"/>
                </a:solidFill>
              </a:rPr>
              <a:t>/*</a:t>
            </a:r>
            <a:r>
              <a:rPr lang="zh-CN" altLang="en-US" sz="2400" b="1" dirty="0">
                <a:solidFill>
                  <a:srgbClr val="008000"/>
                </a:solidFill>
              </a:rPr>
              <a:t>函数调用*</a:t>
            </a:r>
            <a:r>
              <a:rPr lang="en-US" altLang="zh-CN" sz="2400" b="1" dirty="0">
                <a:solidFill>
                  <a:srgbClr val="008000"/>
                </a:solidFill>
              </a:rPr>
              <a:t>/</a:t>
            </a:r>
            <a:endParaRPr lang="en-US" altLang="zh-CN" sz="2400" b="1" dirty="0">
              <a:solidFill>
                <a:srgbClr val="008000"/>
              </a:solidFill>
            </a:endParaRPr>
          </a:p>
          <a:p>
            <a:pPr eaLnBrk="1" hangingPunct="1">
              <a:lnSpc>
                <a:spcPct val="80000"/>
              </a:lnSpc>
              <a:buNone/>
            </a:pPr>
            <a:r>
              <a:rPr lang="en-US" altLang="zh-CN" sz="2400" b="1" dirty="0"/>
              <a:t>  printf("iA=%d,iB=%d\n",iA,iB);</a:t>
            </a:r>
            <a:endParaRPr lang="en-US" altLang="zh-CN" sz="2400" b="1" dirty="0"/>
          </a:p>
          <a:p>
            <a:pPr eaLnBrk="1" hangingPunct="1">
              <a:lnSpc>
                <a:spcPct val="80000"/>
              </a:lnSpc>
              <a:buNone/>
            </a:pPr>
            <a:r>
              <a:rPr lang="en-US" altLang="zh-CN" sz="2400" b="1" dirty="0"/>
              <a:t>  return 0;</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endParaRPr lang="en-US" altLang="zh-CN" sz="2400" b="1" dirty="0"/>
          </a:p>
          <a:p>
            <a:pPr eaLnBrk="1" hangingPunct="1">
              <a:lnSpc>
                <a:spcPct val="80000"/>
              </a:lnSpc>
              <a:buNone/>
            </a:pPr>
            <a:endParaRPr lang="en-US" altLang="zh-CN" sz="2400" b="1" dirty="0"/>
          </a:p>
          <a:p>
            <a:pPr eaLnBrk="1" hangingPunct="1">
              <a:lnSpc>
                <a:spcPct val="80000"/>
              </a:lnSpc>
              <a:buNone/>
            </a:pPr>
            <a:r>
              <a:rPr lang="en-US" altLang="zh-CN" sz="2400" b="1" dirty="0"/>
              <a:t>void swap(int iA1,int iB1) </a:t>
            </a:r>
            <a:r>
              <a:rPr lang="en-US" altLang="zh-CN" sz="2400" b="1" dirty="0">
                <a:solidFill>
                  <a:srgbClr val="008000"/>
                </a:solidFill>
              </a:rPr>
              <a:t>/*</a:t>
            </a:r>
            <a:r>
              <a:rPr lang="zh-CN" altLang="en-US" sz="2400" b="1" dirty="0">
                <a:solidFill>
                  <a:srgbClr val="008000"/>
                </a:solidFill>
              </a:rPr>
              <a:t>函数定义*</a:t>
            </a:r>
            <a:r>
              <a:rPr lang="en-US" altLang="zh-CN" sz="2400" b="1" dirty="0">
                <a:solidFill>
                  <a:srgbClr val="008000"/>
                </a:solidFill>
              </a:rPr>
              <a:t>/</a:t>
            </a:r>
            <a:endParaRPr lang="en-US" altLang="zh-CN" sz="2400" b="1" dirty="0">
              <a:solidFill>
                <a:srgbClr val="008000"/>
              </a:solidFill>
            </a:endParaRPr>
          </a:p>
          <a:p>
            <a:pPr eaLnBrk="1" hangingPunct="1">
              <a:lnSpc>
                <a:spcPct val="80000"/>
              </a:lnSpc>
              <a:buNone/>
            </a:pPr>
            <a:r>
              <a:rPr lang="en-US" altLang="zh-CN" sz="2400" b="1" dirty="0"/>
              <a:t>{   int iC1;</a:t>
            </a:r>
            <a:endParaRPr lang="en-US" altLang="zh-CN" sz="2400" b="1" dirty="0"/>
          </a:p>
          <a:p>
            <a:pPr eaLnBrk="1" hangingPunct="1">
              <a:lnSpc>
                <a:spcPct val="80000"/>
              </a:lnSpc>
              <a:buNone/>
            </a:pPr>
            <a:r>
              <a:rPr lang="en-US" altLang="zh-CN" sz="2400" b="1" dirty="0"/>
              <a:t>    iC1=iA1;</a:t>
            </a:r>
            <a:endParaRPr lang="en-US" altLang="zh-CN" sz="2400" b="1" dirty="0"/>
          </a:p>
          <a:p>
            <a:pPr eaLnBrk="1" hangingPunct="1">
              <a:lnSpc>
                <a:spcPct val="80000"/>
              </a:lnSpc>
              <a:buNone/>
            </a:pPr>
            <a:r>
              <a:rPr lang="en-US" altLang="zh-CN" sz="2400" b="1" dirty="0"/>
              <a:t>    iA1=iB1;</a:t>
            </a:r>
            <a:endParaRPr lang="en-US" altLang="zh-CN" sz="2400" b="1" dirty="0"/>
          </a:p>
          <a:p>
            <a:pPr eaLnBrk="1" hangingPunct="1">
              <a:lnSpc>
                <a:spcPct val="80000"/>
              </a:lnSpc>
              <a:buNone/>
            </a:pPr>
            <a:r>
              <a:rPr lang="en-US" altLang="zh-CN" sz="2400" b="1" dirty="0"/>
              <a:t>    iB1=iC1; }</a:t>
            </a:r>
            <a:endParaRPr lang="en-US" altLang="zh-CN" sz="2400" b="1" dirty="0"/>
          </a:p>
        </p:txBody>
      </p:sp>
      <p:sp>
        <p:nvSpPr>
          <p:cNvPr id="2054" name="Rectangle 5"/>
          <p:cNvSpPr/>
          <p:nvPr/>
        </p:nvSpPr>
        <p:spPr>
          <a:xfrm>
            <a:off x="0" y="30622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graphicFrame>
        <p:nvGraphicFramePr>
          <p:cNvPr id="2050" name="Object 4"/>
          <p:cNvGraphicFramePr/>
          <p:nvPr/>
        </p:nvGraphicFramePr>
        <p:xfrm>
          <a:off x="1187450" y="3714750"/>
          <a:ext cx="8064500" cy="1130300"/>
        </p:xfrm>
        <a:graphic>
          <a:graphicData uri="http://schemas.openxmlformats.org/presentationml/2006/ole">
            <mc:AlternateContent xmlns:mc="http://schemas.openxmlformats.org/markup-compatibility/2006">
              <mc:Choice xmlns:v="urn:schemas-microsoft-com:vml" Requires="v">
                <p:oleObj spid="_x0000_s3078" name="" r:id="rId1" imgW="6985000" imgH="990600" progId="Visio.Drawing.11">
                  <p:embed/>
                </p:oleObj>
              </mc:Choice>
              <mc:Fallback>
                <p:oleObj name="" r:id="rId1" imgW="6985000" imgH="990600" progId="Visio.Drawing.11">
                  <p:embed/>
                  <p:pic>
                    <p:nvPicPr>
                      <p:cNvPr id="0" name="图片 3077"/>
                      <p:cNvPicPr/>
                      <p:nvPr/>
                    </p:nvPicPr>
                    <p:blipFill>
                      <a:blip r:embed="rId2"/>
                      <a:stretch>
                        <a:fillRect/>
                      </a:stretch>
                    </p:blipFill>
                    <p:spPr>
                      <a:xfrm>
                        <a:off x="1187450" y="3714750"/>
                        <a:ext cx="8064500" cy="1130300"/>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3076"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3077" name="Rectangle 2"/>
          <p:cNvSpPr>
            <a:spLocks noGrp="1"/>
          </p:cNvSpPr>
          <p:nvPr>
            <p:ph idx="1"/>
          </p:nvPr>
        </p:nvSpPr>
        <p:spPr>
          <a:xfrm>
            <a:off x="914400" y="476250"/>
            <a:ext cx="8229600" cy="5434013"/>
          </a:xfrm>
        </p:spPr>
        <p:txBody>
          <a:bodyPr vert="horz" wrap="square" lIns="91440" tIns="45720" rIns="91440" bIns="45720" anchor="t" anchorCtr="0"/>
          <a:p>
            <a:pPr eaLnBrk="1" hangingPunct="1">
              <a:lnSpc>
                <a:spcPct val="80000"/>
              </a:lnSpc>
              <a:buNone/>
            </a:pPr>
            <a:r>
              <a:rPr lang="zh-CN" altLang="en-US" sz="2400" b="1" dirty="0"/>
              <a:t>例</a:t>
            </a:r>
            <a:r>
              <a:rPr lang="en-US" altLang="zh-CN" sz="2400" b="1" dirty="0"/>
              <a:t>10.7 </a:t>
            </a:r>
            <a:r>
              <a:rPr lang="zh-CN" altLang="en-US" sz="2400" b="1" dirty="0"/>
              <a:t>通过函数调用试图交换两个两个整数</a:t>
            </a:r>
            <a:endParaRPr lang="zh-CN" altLang="en-US" sz="2400" b="1" dirty="0"/>
          </a:p>
          <a:p>
            <a:pPr eaLnBrk="1" hangingPunct="1">
              <a:lnSpc>
                <a:spcPct val="80000"/>
              </a:lnSpc>
              <a:buNone/>
            </a:pPr>
            <a:r>
              <a:rPr lang="en-US" altLang="zh-CN" sz="2400" b="1" dirty="0"/>
              <a:t>#include &lt;stdio.h&gt;</a:t>
            </a:r>
            <a:endParaRPr lang="en-US" altLang="zh-CN" sz="2400" b="1" dirty="0"/>
          </a:p>
          <a:p>
            <a:pPr eaLnBrk="1" hangingPunct="1">
              <a:lnSpc>
                <a:spcPct val="80000"/>
              </a:lnSpc>
              <a:buNone/>
            </a:pPr>
            <a:r>
              <a:rPr lang="en-US" altLang="zh-CN" sz="2400" b="1" dirty="0"/>
              <a:t>int main()</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r>
              <a:rPr lang="en-US" altLang="zh-CN" sz="2400" b="1" dirty="0"/>
              <a:t>  int iA=3,iB=4;</a:t>
            </a:r>
            <a:endParaRPr lang="en-US" altLang="zh-CN" sz="2400" b="1" dirty="0"/>
          </a:p>
          <a:p>
            <a:pPr eaLnBrk="1" hangingPunct="1">
              <a:lnSpc>
                <a:spcPct val="80000"/>
              </a:lnSpc>
              <a:buNone/>
            </a:pPr>
            <a:r>
              <a:rPr lang="en-US" altLang="zh-CN" sz="2400" b="1" dirty="0"/>
              <a:t>  void swap(int iA1,int iB1); </a:t>
            </a:r>
            <a:r>
              <a:rPr lang="en-US" altLang="zh-CN" sz="2400" b="1" dirty="0">
                <a:solidFill>
                  <a:srgbClr val="008000"/>
                </a:solidFill>
              </a:rPr>
              <a:t>/*</a:t>
            </a:r>
            <a:r>
              <a:rPr lang="zh-CN" altLang="en-US" sz="2400" b="1" dirty="0">
                <a:solidFill>
                  <a:srgbClr val="008000"/>
                </a:solidFill>
              </a:rPr>
              <a:t>函数声明*</a:t>
            </a:r>
            <a:r>
              <a:rPr lang="en-US" altLang="zh-CN" sz="2400" b="1" dirty="0">
                <a:solidFill>
                  <a:srgbClr val="008000"/>
                </a:solidFill>
              </a:rPr>
              <a:t>/</a:t>
            </a:r>
            <a:endParaRPr lang="en-US" altLang="zh-CN" sz="2400" b="1" dirty="0">
              <a:solidFill>
                <a:srgbClr val="008000"/>
              </a:solidFill>
            </a:endParaRPr>
          </a:p>
          <a:p>
            <a:pPr eaLnBrk="1" hangingPunct="1">
              <a:lnSpc>
                <a:spcPct val="80000"/>
              </a:lnSpc>
              <a:buNone/>
            </a:pPr>
            <a:r>
              <a:rPr lang="en-US" altLang="zh-CN" sz="2400" b="1" dirty="0"/>
              <a:t>  swap( iA, iB ); </a:t>
            </a:r>
            <a:r>
              <a:rPr lang="en-US" altLang="zh-CN" sz="2400" b="1" dirty="0">
                <a:solidFill>
                  <a:srgbClr val="008000"/>
                </a:solidFill>
              </a:rPr>
              <a:t>/*</a:t>
            </a:r>
            <a:r>
              <a:rPr lang="zh-CN" altLang="en-US" sz="2400" b="1" dirty="0">
                <a:solidFill>
                  <a:srgbClr val="008000"/>
                </a:solidFill>
              </a:rPr>
              <a:t>函数调用*</a:t>
            </a:r>
            <a:r>
              <a:rPr lang="en-US" altLang="zh-CN" sz="2400" b="1" dirty="0">
                <a:solidFill>
                  <a:srgbClr val="008000"/>
                </a:solidFill>
              </a:rPr>
              <a:t>/</a:t>
            </a:r>
            <a:endParaRPr lang="en-US" altLang="zh-CN" sz="2400" b="1" dirty="0">
              <a:solidFill>
                <a:srgbClr val="008000"/>
              </a:solidFill>
            </a:endParaRPr>
          </a:p>
          <a:p>
            <a:pPr eaLnBrk="1" hangingPunct="1">
              <a:lnSpc>
                <a:spcPct val="80000"/>
              </a:lnSpc>
              <a:buNone/>
            </a:pPr>
            <a:r>
              <a:rPr lang="en-US" altLang="zh-CN" sz="2400" b="1" dirty="0"/>
              <a:t>  printf("iA=%d,iB=%d\n",iA,iB);</a:t>
            </a:r>
            <a:endParaRPr lang="en-US" altLang="zh-CN" sz="2400" b="1" dirty="0"/>
          </a:p>
          <a:p>
            <a:pPr eaLnBrk="1" hangingPunct="1">
              <a:lnSpc>
                <a:spcPct val="80000"/>
              </a:lnSpc>
              <a:buNone/>
            </a:pPr>
            <a:r>
              <a:rPr lang="en-US" altLang="zh-CN" sz="2400" b="1" dirty="0"/>
              <a:t>  return 0;</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endParaRPr lang="en-US" altLang="zh-CN" sz="2400" b="1" dirty="0"/>
          </a:p>
          <a:p>
            <a:pPr eaLnBrk="1" hangingPunct="1">
              <a:lnSpc>
                <a:spcPct val="80000"/>
              </a:lnSpc>
              <a:buNone/>
            </a:pPr>
            <a:endParaRPr lang="en-US" altLang="zh-CN" sz="2400" b="1" dirty="0"/>
          </a:p>
          <a:p>
            <a:pPr eaLnBrk="1" hangingPunct="1">
              <a:lnSpc>
                <a:spcPct val="80000"/>
              </a:lnSpc>
              <a:buNone/>
            </a:pPr>
            <a:r>
              <a:rPr lang="en-US" altLang="zh-CN" sz="2400" b="1" dirty="0"/>
              <a:t>void swap( int </a:t>
            </a:r>
            <a:r>
              <a:rPr lang="en-US" altLang="zh-CN" sz="2400" b="1" dirty="0">
                <a:solidFill>
                  <a:srgbClr val="CC3300"/>
                </a:solidFill>
              </a:rPr>
              <a:t>iA1</a:t>
            </a:r>
            <a:r>
              <a:rPr lang="en-US" altLang="zh-CN" sz="2400" b="1" dirty="0"/>
              <a:t>,int </a:t>
            </a:r>
            <a:r>
              <a:rPr lang="en-US" altLang="zh-CN" sz="2400" b="1" dirty="0">
                <a:solidFill>
                  <a:srgbClr val="CC3300"/>
                </a:solidFill>
              </a:rPr>
              <a:t>iB1</a:t>
            </a:r>
            <a:r>
              <a:rPr lang="en-US" altLang="zh-CN" sz="2400" b="1" dirty="0"/>
              <a:t> ) </a:t>
            </a:r>
            <a:r>
              <a:rPr lang="en-US" altLang="zh-CN" sz="2400" b="1" dirty="0">
                <a:solidFill>
                  <a:srgbClr val="008000"/>
                </a:solidFill>
              </a:rPr>
              <a:t>/*</a:t>
            </a:r>
            <a:r>
              <a:rPr lang="zh-CN" altLang="en-US" sz="2400" b="1" dirty="0">
                <a:solidFill>
                  <a:srgbClr val="008000"/>
                </a:solidFill>
              </a:rPr>
              <a:t>函数定义*</a:t>
            </a:r>
            <a:r>
              <a:rPr lang="en-US" altLang="zh-CN" sz="2400" b="1" dirty="0">
                <a:solidFill>
                  <a:srgbClr val="008000"/>
                </a:solidFill>
              </a:rPr>
              <a:t>/</a:t>
            </a:r>
            <a:endParaRPr lang="en-US" altLang="zh-CN" sz="2400" b="1" dirty="0">
              <a:solidFill>
                <a:srgbClr val="008000"/>
              </a:solidFill>
            </a:endParaRPr>
          </a:p>
          <a:p>
            <a:pPr eaLnBrk="1" hangingPunct="1">
              <a:lnSpc>
                <a:spcPct val="80000"/>
              </a:lnSpc>
              <a:buNone/>
            </a:pPr>
            <a:r>
              <a:rPr lang="en-US" altLang="zh-CN" sz="2400" b="1" dirty="0"/>
              <a:t>{   int iC1;</a:t>
            </a:r>
            <a:endParaRPr lang="en-US" altLang="zh-CN" sz="2400" b="1" dirty="0"/>
          </a:p>
          <a:p>
            <a:pPr eaLnBrk="1" hangingPunct="1">
              <a:lnSpc>
                <a:spcPct val="80000"/>
              </a:lnSpc>
              <a:buNone/>
            </a:pPr>
            <a:r>
              <a:rPr lang="en-US" altLang="zh-CN" sz="2400" b="1" dirty="0">
                <a:solidFill>
                  <a:srgbClr val="CC3300"/>
                </a:solidFill>
              </a:rPr>
              <a:t>    iC1=iA1;</a:t>
            </a:r>
            <a:endParaRPr lang="en-US" altLang="zh-CN" sz="2400" b="1" dirty="0">
              <a:solidFill>
                <a:srgbClr val="CC3300"/>
              </a:solidFill>
            </a:endParaRPr>
          </a:p>
          <a:p>
            <a:pPr eaLnBrk="1" hangingPunct="1">
              <a:lnSpc>
                <a:spcPct val="80000"/>
              </a:lnSpc>
              <a:buNone/>
            </a:pPr>
            <a:r>
              <a:rPr lang="en-US" altLang="zh-CN" sz="2400" b="1" dirty="0">
                <a:solidFill>
                  <a:srgbClr val="CC3300"/>
                </a:solidFill>
              </a:rPr>
              <a:t>    iA1=iB1;</a:t>
            </a:r>
            <a:endParaRPr lang="en-US" altLang="zh-CN" sz="2400" b="1" dirty="0">
              <a:solidFill>
                <a:srgbClr val="CC3300"/>
              </a:solidFill>
            </a:endParaRPr>
          </a:p>
          <a:p>
            <a:pPr eaLnBrk="1" hangingPunct="1">
              <a:lnSpc>
                <a:spcPct val="80000"/>
              </a:lnSpc>
              <a:buNone/>
            </a:pPr>
            <a:r>
              <a:rPr lang="en-US" altLang="zh-CN" sz="2400" b="1" dirty="0">
                <a:solidFill>
                  <a:srgbClr val="CC3300"/>
                </a:solidFill>
              </a:rPr>
              <a:t>    iB1=iC1;</a:t>
            </a:r>
            <a:r>
              <a:rPr lang="en-US" altLang="zh-CN" sz="2400" b="1" dirty="0"/>
              <a:t>  }</a:t>
            </a:r>
            <a:endParaRPr lang="en-US" altLang="zh-CN" sz="2400" b="1" dirty="0"/>
          </a:p>
        </p:txBody>
      </p:sp>
      <p:sp>
        <p:nvSpPr>
          <p:cNvPr id="3078" name="Rectangle 3"/>
          <p:cNvSpPr/>
          <p:nvPr/>
        </p:nvSpPr>
        <p:spPr>
          <a:xfrm>
            <a:off x="0" y="30622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sp>
        <p:nvSpPr>
          <p:cNvPr id="3079" name="Rectangle 6"/>
          <p:cNvSpPr/>
          <p:nvPr/>
        </p:nvSpPr>
        <p:spPr>
          <a:xfrm>
            <a:off x="0" y="295275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graphicFrame>
        <p:nvGraphicFramePr>
          <p:cNvPr id="3074" name="Object 5"/>
          <p:cNvGraphicFramePr/>
          <p:nvPr/>
        </p:nvGraphicFramePr>
        <p:xfrm>
          <a:off x="1476375" y="3684588"/>
          <a:ext cx="6983413" cy="1260475"/>
        </p:xfrm>
        <a:graphic>
          <a:graphicData uri="http://schemas.openxmlformats.org/presentationml/2006/ole">
            <mc:AlternateContent xmlns:mc="http://schemas.openxmlformats.org/markup-compatibility/2006">
              <mc:Choice xmlns:v="urn:schemas-microsoft-com:vml" Requires="v">
                <p:oleObj spid="_x0000_s2" name="" r:id="rId1" imgW="5100955" imgH="932180" progId="Visio.Drawing.11">
                  <p:embed/>
                </p:oleObj>
              </mc:Choice>
              <mc:Fallback>
                <p:oleObj name="" r:id="rId1" imgW="5100955" imgH="932180" progId="Visio.Drawing.11">
                  <p:embed/>
                  <p:pic>
                    <p:nvPicPr>
                      <p:cNvPr id="0" name="图片 1"/>
                      <p:cNvPicPr/>
                      <p:nvPr/>
                    </p:nvPicPr>
                    <p:blipFill>
                      <a:blip r:embed="rId2"/>
                      <a:stretch>
                        <a:fillRect/>
                      </a:stretch>
                    </p:blipFill>
                    <p:spPr>
                      <a:xfrm>
                        <a:off x="1476375" y="3684588"/>
                        <a:ext cx="6983413" cy="1260475"/>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47107"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47108"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984066" name="Text Box 2"/>
          <p:cNvSpPr txBox="1"/>
          <p:nvPr/>
        </p:nvSpPr>
        <p:spPr>
          <a:xfrm>
            <a:off x="576263" y="3573463"/>
            <a:ext cx="8748712" cy="2435225"/>
          </a:xfrm>
          <a:prstGeom prst="rect">
            <a:avLst/>
          </a:prstGeom>
          <a:noFill/>
          <a:ln w="38100">
            <a:noFill/>
          </a:ln>
        </p:spPr>
        <p:txBody>
          <a:bodyPr>
            <a:spAutoFit/>
          </a:bodyPr>
          <a:p>
            <a:pPr eaLnBrk="1" hangingPunct="1">
              <a:lnSpc>
                <a:spcPct val="120000"/>
              </a:lnSpc>
            </a:pPr>
            <a:r>
              <a:rPr lang="en-US" altLang="zh-CN" sz="2800" b="1" dirty="0">
                <a:latin typeface="宋体" panose="02010600030101010101" pitchFamily="2" charset="-122"/>
              </a:rPr>
              <a:t>4. </a:t>
            </a:r>
            <a:r>
              <a:rPr lang="zh-CN" altLang="en-US" sz="2800" b="1" dirty="0">
                <a:solidFill>
                  <a:srgbClr val="003399"/>
                </a:solidFill>
                <a:latin typeface="宋体" panose="02010600030101010101" pitchFamily="2" charset="-122"/>
              </a:rPr>
              <a:t>实参向形参的数据传递是单向“值传递”</a:t>
            </a:r>
            <a:endParaRPr lang="zh-CN" altLang="en-US" sz="2800" b="1" dirty="0">
              <a:solidFill>
                <a:srgbClr val="003399"/>
              </a:solidFill>
              <a:latin typeface="宋体" panose="02010600030101010101" pitchFamily="2" charset="-122"/>
            </a:endParaRPr>
          </a:p>
          <a:p>
            <a:pPr eaLnBrk="1" hangingPunct="1">
              <a:lnSpc>
                <a:spcPct val="150000"/>
              </a:lnSpc>
            </a:pPr>
            <a:r>
              <a:rPr lang="zh-CN" altLang="en-US" sz="2800" b="1" dirty="0">
                <a:latin typeface="Arial" panose="020B0604020202020204" pitchFamily="34" charset="0"/>
              </a:rPr>
              <a:t>只能把实参的值传送给形参，</a:t>
            </a:r>
            <a:endParaRPr lang="zh-CN" altLang="en-US" sz="2800" b="1" dirty="0">
              <a:latin typeface="Arial" panose="020B0604020202020204" pitchFamily="34" charset="0"/>
            </a:endParaRPr>
          </a:p>
          <a:p>
            <a:pPr eaLnBrk="1" hangingPunct="1">
              <a:lnSpc>
                <a:spcPct val="150000"/>
              </a:lnSpc>
            </a:pPr>
            <a:r>
              <a:rPr lang="zh-CN" altLang="en-US" sz="2800" b="1" dirty="0">
                <a:latin typeface="Arial" panose="020B0604020202020204" pitchFamily="34" charset="0"/>
              </a:rPr>
              <a:t>不能把形参的值反向地传送给实参</a:t>
            </a:r>
            <a:r>
              <a:rPr lang="zh-CN" altLang="en-US" sz="2400" b="1" dirty="0">
                <a:latin typeface="Arial" panose="020B0604020202020204" pitchFamily="34" charset="0"/>
              </a:rPr>
              <a:t>。</a:t>
            </a:r>
            <a:endParaRPr lang="zh-CN" altLang="en-US" sz="2400" b="1" dirty="0">
              <a:latin typeface="Arial" panose="020B0604020202020204" pitchFamily="34" charset="0"/>
            </a:endParaRPr>
          </a:p>
          <a:p>
            <a:pPr eaLnBrk="1" hangingPunct="1">
              <a:lnSpc>
                <a:spcPct val="150000"/>
              </a:lnSpc>
            </a:pPr>
            <a:r>
              <a:rPr lang="zh-CN" altLang="en-US" sz="2400" b="1" dirty="0">
                <a:latin typeface="Arial" panose="020B0604020202020204" pitchFamily="34" charset="0"/>
              </a:rPr>
              <a:t>在函数调用过程中形参的值发生改变，实参的值不会变化。</a:t>
            </a:r>
            <a:endParaRPr lang="zh-CN" altLang="en-US" sz="2400" b="1" dirty="0">
              <a:latin typeface="Arial" panose="020B0604020202020204" pitchFamily="34" charset="0"/>
            </a:endParaRPr>
          </a:p>
        </p:txBody>
      </p:sp>
      <p:sp>
        <p:nvSpPr>
          <p:cNvPr id="984067" name="Text Box 3"/>
          <p:cNvSpPr txBox="1"/>
          <p:nvPr/>
        </p:nvSpPr>
        <p:spPr>
          <a:xfrm>
            <a:off x="514350" y="981075"/>
            <a:ext cx="4113213" cy="519113"/>
          </a:xfrm>
          <a:prstGeom prst="rect">
            <a:avLst/>
          </a:prstGeom>
          <a:noFill/>
          <a:ln w="9525">
            <a:noFill/>
          </a:ln>
        </p:spPr>
        <p:txBody>
          <a:bodyPr wrap="none">
            <a:spAutoFit/>
          </a:bodyPr>
          <a:p>
            <a:pPr eaLnBrk="1" hangingPunct="1"/>
            <a:r>
              <a:rPr lang="zh-CN" altLang="en-US" sz="2800" b="1" u="sng" dirty="0">
                <a:solidFill>
                  <a:srgbClr val="0000FF"/>
                </a:solidFill>
                <a:latin typeface="Times New Roman" panose="02020603050405020304" pitchFamily="18" charset="0"/>
              </a:rPr>
              <a:t>关于形参与实参的说明：</a:t>
            </a:r>
            <a:endParaRPr lang="zh-CN" altLang="en-US" sz="2800" b="1" u="sng" dirty="0">
              <a:solidFill>
                <a:srgbClr val="0000FF"/>
              </a:solidFill>
              <a:latin typeface="Times New Roman" panose="02020603050405020304" pitchFamily="18" charset="0"/>
            </a:endParaRPr>
          </a:p>
        </p:txBody>
      </p:sp>
      <p:sp>
        <p:nvSpPr>
          <p:cNvPr id="984069" name="Text Box 5"/>
          <p:cNvSpPr txBox="1"/>
          <p:nvPr/>
        </p:nvSpPr>
        <p:spPr>
          <a:xfrm>
            <a:off x="611188" y="1557338"/>
            <a:ext cx="8208962" cy="1835150"/>
          </a:xfrm>
          <a:prstGeom prst="rect">
            <a:avLst/>
          </a:prstGeom>
          <a:noFill/>
          <a:ln w="38100">
            <a:noFill/>
          </a:ln>
        </p:spPr>
        <p:txBody>
          <a:bodyPr>
            <a:spAutoFit/>
          </a:bodyPr>
          <a:p>
            <a:pPr eaLnBrk="1" hangingPunct="1">
              <a:lnSpc>
                <a:spcPct val="110000"/>
              </a:lnSpc>
            </a:pPr>
            <a:r>
              <a:rPr lang="en-US" altLang="zh-CN" sz="2800" b="1" dirty="0">
                <a:latin typeface="Arial" panose="020B0604020202020204" pitchFamily="34" charset="0"/>
              </a:rPr>
              <a:t>3.  </a:t>
            </a:r>
            <a:r>
              <a:rPr lang="zh-CN" altLang="en-US" sz="2800" b="1" dirty="0">
                <a:solidFill>
                  <a:srgbClr val="003399"/>
                </a:solidFill>
                <a:latin typeface="宋体" panose="02010600030101010101" pitchFamily="2" charset="-122"/>
              </a:rPr>
              <a:t>形参变量只有在被调用时才分配内存单元，</a:t>
            </a:r>
            <a:endParaRPr lang="zh-CN" altLang="en-US" sz="2800" b="1" dirty="0">
              <a:solidFill>
                <a:srgbClr val="003399"/>
              </a:solidFill>
              <a:latin typeface="宋体" panose="02010600030101010101" pitchFamily="2" charset="-122"/>
            </a:endParaRPr>
          </a:p>
          <a:p>
            <a:pPr eaLnBrk="1" hangingPunct="1">
              <a:lnSpc>
                <a:spcPct val="110000"/>
              </a:lnSpc>
            </a:pPr>
            <a:r>
              <a:rPr lang="zh-CN" altLang="en-US" sz="2800" b="1" dirty="0">
                <a:latin typeface="Arial" panose="020B0604020202020204" pitchFamily="34" charset="0"/>
              </a:rPr>
              <a:t>    在调用结束时， 即刻释放所分配的内存单元。</a:t>
            </a:r>
            <a:endParaRPr lang="zh-CN" altLang="en-US" sz="2800" b="1" dirty="0">
              <a:latin typeface="Arial" panose="020B0604020202020204" pitchFamily="34" charset="0"/>
            </a:endParaRPr>
          </a:p>
          <a:p>
            <a:pPr eaLnBrk="1" hangingPunct="1">
              <a:lnSpc>
                <a:spcPct val="110000"/>
              </a:lnSpc>
            </a:pPr>
            <a:r>
              <a:rPr lang="zh-CN" altLang="en-US" sz="2400" b="1" dirty="0">
                <a:latin typeface="Arial" panose="020B0604020202020204" pitchFamily="34" charset="0"/>
              </a:rPr>
              <a:t>     形参只有在函数内部有效。</a:t>
            </a:r>
            <a:endParaRPr lang="zh-CN" altLang="en-US" sz="2400" b="1" dirty="0">
              <a:latin typeface="Arial" panose="020B0604020202020204" pitchFamily="34" charset="0"/>
            </a:endParaRPr>
          </a:p>
          <a:p>
            <a:pPr eaLnBrk="1" hangingPunct="1">
              <a:lnSpc>
                <a:spcPct val="110000"/>
              </a:lnSpc>
            </a:pPr>
            <a:r>
              <a:rPr lang="zh-CN" altLang="en-US" sz="2400" b="1" dirty="0">
                <a:latin typeface="Arial" panose="020B0604020202020204" pitchFamily="34" charset="0"/>
              </a:rPr>
              <a:t>     函数调用结束返回主调函数后则不能再使用该形参变量。</a:t>
            </a:r>
            <a:endParaRPr lang="zh-CN" altLang="en-US" sz="2400" b="1" dirty="0">
              <a:latin typeface="Arial" panose="020B0604020202020204" pitchFamily="34" charset="0"/>
            </a:endParaRPr>
          </a:p>
        </p:txBody>
      </p:sp>
      <p:sp>
        <p:nvSpPr>
          <p:cNvPr id="47112" name="Rectangle 6"/>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10.4.1 </a:t>
            </a:r>
            <a:r>
              <a:rPr lang="zh-CN" altLang="en-US" dirty="0">
                <a:ea typeface="宋体" panose="02010600030101010101" pitchFamily="2" charset="-122"/>
              </a:rPr>
              <a:t>形式参数与实际参数</a:t>
            </a:r>
            <a:endParaRPr lang="zh-CN" altLang="en-US" dirty="0">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84069"/>
                                        </p:tgtEl>
                                        <p:attrNameLst>
                                          <p:attrName>style.visibility</p:attrName>
                                        </p:attrNameLst>
                                      </p:cBhvr>
                                      <p:to>
                                        <p:strVal val="visible"/>
                                      </p:to>
                                    </p:set>
                                    <p:animEffect transition="in" filter="box(out)">
                                      <p:cBhvr>
                                        <p:cTn id="7" dur="500"/>
                                        <p:tgtEl>
                                          <p:spTgt spid="984069"/>
                                        </p:tgtEl>
                                      </p:cBhvr>
                                    </p:animEffect>
                                  </p:childTnLst>
                                </p:cTn>
                              </p:par>
                              <p:par>
                                <p:cTn id="8" presetID="2" presetClass="entr" presetSubtype="8" fill="hold" grpId="0" nodeType="withEffect">
                                  <p:stCondLst>
                                    <p:cond delay="0"/>
                                  </p:stCondLst>
                                  <p:childTnLst>
                                    <p:set>
                                      <p:cBhvr>
                                        <p:cTn id="9" dur="1" fill="hold">
                                          <p:stCondLst>
                                            <p:cond delay="0"/>
                                          </p:stCondLst>
                                        </p:cTn>
                                        <p:tgtEl>
                                          <p:spTgt spid="984067"/>
                                        </p:tgtEl>
                                        <p:attrNameLst>
                                          <p:attrName>style.visibility</p:attrName>
                                        </p:attrNameLst>
                                      </p:cBhvr>
                                      <p:to>
                                        <p:strVal val="visible"/>
                                      </p:to>
                                    </p:set>
                                    <p:anim calcmode="lin" valueType="num">
                                      <p:cBhvr additive="base">
                                        <p:cTn id="10" dur="500" fill="hold"/>
                                        <p:tgtEl>
                                          <p:spTgt spid="984067"/>
                                        </p:tgtEl>
                                        <p:attrNameLst>
                                          <p:attrName>ppt_x</p:attrName>
                                        </p:attrNameLst>
                                      </p:cBhvr>
                                      <p:tavLst>
                                        <p:tav tm="0">
                                          <p:val>
                                            <p:strVal val="0-#ppt_w/2"/>
                                          </p:val>
                                        </p:tav>
                                        <p:tav tm="100000">
                                          <p:val>
                                            <p:strVal val="#ppt_x"/>
                                          </p:val>
                                        </p:tav>
                                      </p:tavLst>
                                    </p:anim>
                                    <p:anim calcmode="lin" valueType="num">
                                      <p:cBhvr additive="base">
                                        <p:cTn id="11" dur="500" fill="hold"/>
                                        <p:tgtEl>
                                          <p:spTgt spid="984067"/>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984066"/>
                                        </p:tgtEl>
                                        <p:attrNameLst>
                                          <p:attrName>style.visibility</p:attrName>
                                        </p:attrNameLst>
                                      </p:cBhvr>
                                      <p:to>
                                        <p:strVal val="visible"/>
                                      </p:to>
                                    </p:set>
                                    <p:animEffect transition="in" filter="box(out)">
                                      <p:cBhvr>
                                        <p:cTn id="16" dur="500"/>
                                        <p:tgtEl>
                                          <p:spTgt spid="984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66" grpId="0"/>
      <p:bldP spid="984067" grpId="0"/>
      <p:bldP spid="98406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48131"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48132"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48133"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10.4.2 </a:t>
            </a:r>
            <a:r>
              <a:rPr lang="zh-CN" altLang="en-US" dirty="0">
                <a:ea typeface="宋体" panose="02010600030101010101" pitchFamily="2" charset="-122"/>
              </a:rPr>
              <a:t>函数返回值</a:t>
            </a:r>
            <a:endParaRPr lang="zh-CN" altLang="en-US" dirty="0">
              <a:ea typeface="宋体" panose="02010600030101010101" pitchFamily="2" charset="-122"/>
            </a:endParaRPr>
          </a:p>
        </p:txBody>
      </p:sp>
      <p:sp>
        <p:nvSpPr>
          <p:cNvPr id="982020" name="Rectangle 4"/>
          <p:cNvSpPr/>
          <p:nvPr>
            <p:ph idx="1"/>
          </p:nvPr>
        </p:nvSpPr>
        <p:spPr/>
        <p:txBody>
          <a:bodyPr vert="horz" wrap="square" lIns="91440" tIns="45720" rIns="91440" bIns="45720" anchor="t" anchorCtr="0"/>
          <a:p>
            <a:pPr eaLnBrk="1" hangingPunct="1">
              <a:buNone/>
            </a:pPr>
            <a:r>
              <a:rPr lang="en-US" altLang="zh-CN" sz="2800" dirty="0">
                <a:latin typeface="Times New Roman" panose="02020603050405020304" pitchFamily="18" charset="0"/>
                <a:ea typeface="宋体" panose="02010600030101010101" pitchFamily="2" charset="-122"/>
              </a:rPr>
              <a:t>1. </a:t>
            </a:r>
            <a:r>
              <a:rPr lang="zh-CN" altLang="en-US" sz="2800" dirty="0">
                <a:latin typeface="Times New Roman" panose="02020603050405020304" pitchFamily="18" charset="0"/>
                <a:ea typeface="宋体" panose="02010600030101010101" pitchFamily="2" charset="-122"/>
              </a:rPr>
              <a:t>函数的值只能通过</a:t>
            </a:r>
            <a:r>
              <a:rPr lang="en-US" altLang="zh-CN" sz="2800" dirty="0">
                <a:latin typeface="Times New Roman" panose="02020603050405020304" pitchFamily="18" charset="0"/>
                <a:ea typeface="宋体" panose="02010600030101010101" pitchFamily="2" charset="-122"/>
              </a:rPr>
              <a:t>return</a:t>
            </a:r>
            <a:r>
              <a:rPr lang="zh-CN" altLang="en-US" sz="2800" dirty="0">
                <a:latin typeface="Times New Roman" panose="02020603050405020304" pitchFamily="18" charset="0"/>
                <a:ea typeface="宋体" panose="02010600030101010101" pitchFamily="2" charset="-122"/>
              </a:rPr>
              <a:t>语句返回主调函数。</a:t>
            </a:r>
            <a:endParaRPr lang="zh-CN" altLang="en-US" sz="28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Char char="Ð"/>
            </a:pPr>
            <a:r>
              <a:rPr lang="en-US" altLang="zh-CN" sz="2800" dirty="0">
                <a:solidFill>
                  <a:schemeClr val="tx1"/>
                </a:solidFill>
                <a:latin typeface="Times New Roman" panose="02020603050405020304" pitchFamily="18" charset="0"/>
                <a:ea typeface="宋体" panose="02010600030101010101" pitchFamily="2" charset="-122"/>
              </a:rPr>
              <a:t>return </a:t>
            </a:r>
            <a:r>
              <a:rPr lang="zh-CN" altLang="en-US" sz="2800" dirty="0">
                <a:solidFill>
                  <a:schemeClr val="tx1"/>
                </a:solidFill>
                <a:latin typeface="Times New Roman" panose="02020603050405020304" pitchFamily="18" charset="0"/>
                <a:ea typeface="宋体" panose="02010600030101010101" pitchFamily="2" charset="-122"/>
              </a:rPr>
              <a:t>语句的一般形式  </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None/>
            </a:pPr>
            <a:r>
              <a:rPr lang="zh-CN" altLang="en-US" sz="2800" dirty="0">
                <a:solidFill>
                  <a:schemeClr val="tx1"/>
                </a:solidFill>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return</a:t>
            </a:r>
            <a:r>
              <a:rPr lang="en-US" altLang="zh-CN" sz="2800" dirty="0">
                <a:solidFill>
                  <a:schemeClr val="tx1"/>
                </a:solidFill>
                <a:latin typeface="Times New Roman" panose="02020603050405020304" pitchFamily="18" charset="0"/>
                <a:ea typeface="宋体" panose="02010600030101010101" pitchFamily="2" charset="-122"/>
              </a:rPr>
              <a:t> </a:t>
            </a:r>
            <a:r>
              <a:rPr lang="zh-CN" altLang="en-US" sz="2800" dirty="0">
                <a:solidFill>
                  <a:schemeClr val="tx1"/>
                </a:solidFill>
                <a:latin typeface="Times New Roman" panose="02020603050405020304" pitchFamily="18" charset="0"/>
                <a:ea typeface="宋体" panose="02010600030101010101" pitchFamily="2" charset="-122"/>
              </a:rPr>
              <a:t>表达式</a:t>
            </a:r>
            <a:r>
              <a:rPr lang="en-US" altLang="zh-CN" sz="2800" dirty="0">
                <a:solidFill>
                  <a:schemeClr val="tx1"/>
                </a:solidFill>
                <a:latin typeface="Times New Roman" panose="02020603050405020304" pitchFamily="18" charset="0"/>
                <a:ea typeface="宋体" panose="02010600030101010101" pitchFamily="2" charset="-122"/>
              </a:rPr>
              <a:t>;     </a:t>
            </a:r>
            <a:r>
              <a:rPr lang="zh-CN" altLang="en-US" sz="2800" dirty="0">
                <a:solidFill>
                  <a:schemeClr val="tx1"/>
                </a:solidFill>
                <a:latin typeface="Times New Roman" panose="02020603050405020304" pitchFamily="18" charset="0"/>
                <a:ea typeface="宋体" panose="02010600030101010101" pitchFamily="2" charset="-122"/>
              </a:rPr>
              <a:t>或  </a:t>
            </a: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return</a:t>
            </a:r>
            <a:r>
              <a:rPr lang="en-US" altLang="zh-CN" sz="2800" dirty="0">
                <a:solidFill>
                  <a:schemeClr val="tx1"/>
                </a:solidFill>
                <a:latin typeface="Times New Roman" panose="02020603050405020304" pitchFamily="18" charset="0"/>
                <a:ea typeface="宋体" panose="02010600030101010101" pitchFamily="2" charset="-122"/>
              </a:rPr>
              <a:t> (</a:t>
            </a:r>
            <a:r>
              <a:rPr lang="zh-CN" altLang="en-US" sz="2800" dirty="0">
                <a:solidFill>
                  <a:schemeClr val="tx1"/>
                </a:solidFill>
                <a:latin typeface="Times New Roman" panose="02020603050405020304" pitchFamily="18" charset="0"/>
                <a:ea typeface="宋体" panose="02010600030101010101" pitchFamily="2" charset="-122"/>
              </a:rPr>
              <a:t>表达式</a:t>
            </a:r>
            <a:r>
              <a:rPr lang="en-US" altLang="zh-CN" sz="2800" dirty="0">
                <a:solidFill>
                  <a:schemeClr val="tx1"/>
                </a:solidFill>
                <a:latin typeface="Times New Roman" panose="02020603050405020304" pitchFamily="18" charset="0"/>
                <a:ea typeface="宋体" panose="02010600030101010101" pitchFamily="2" charset="-122"/>
              </a:rPr>
              <a:t>);</a:t>
            </a:r>
            <a:endParaRPr lang="en-US" altLang="zh-CN" sz="2800" dirty="0">
              <a:solidFill>
                <a:schemeClr val="tx1"/>
              </a:solidFill>
              <a:latin typeface="Times New Roman" panose="02020603050405020304" pitchFamily="18" charset="0"/>
              <a:ea typeface="宋体" panose="02010600030101010101" pitchFamily="2" charset="-122"/>
            </a:endParaRPr>
          </a:p>
          <a:p>
            <a:pPr eaLnBrk="1" hangingPunct="1">
              <a:buNone/>
            </a:pPr>
            <a:r>
              <a:rPr lang="en-US" altLang="zh-CN" sz="2800" dirty="0">
                <a:solidFill>
                  <a:schemeClr val="tx1"/>
                </a:solidFill>
                <a:latin typeface="Times New Roman" panose="02020603050405020304" pitchFamily="18" charset="0"/>
                <a:ea typeface="宋体" panose="02010600030101010101" pitchFamily="2" charset="-122"/>
              </a:rPr>
              <a:t>      </a:t>
            </a:r>
            <a:r>
              <a:rPr lang="zh-CN" altLang="en-US" sz="2800" dirty="0">
                <a:solidFill>
                  <a:schemeClr val="tx1"/>
                </a:solidFill>
                <a:latin typeface="Times New Roman" panose="02020603050405020304" pitchFamily="18" charset="0"/>
                <a:ea typeface="宋体" panose="02010600030101010101" pitchFamily="2" charset="-122"/>
              </a:rPr>
              <a:t>功能是计算表达式的值，并返回给主调函数。</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None/>
            </a:pPr>
            <a:endParaRPr lang="zh-CN" altLang="en-US" sz="1600" dirty="0">
              <a:solidFill>
                <a:schemeClr val="tx1"/>
              </a:solidFill>
              <a:latin typeface="Times New Roman" panose="02020603050405020304" pitchFamily="18" charset="0"/>
              <a:ea typeface="宋体" panose="02010600030101010101" pitchFamily="2" charset="-122"/>
            </a:endParaRPr>
          </a:p>
          <a:p>
            <a:pPr eaLnBrk="1" hangingPunct="1">
              <a:buFont typeface="Wingdings" panose="05000000000000000000" pitchFamily="2" charset="2"/>
              <a:buChar char="Ð"/>
            </a:pPr>
            <a:r>
              <a:rPr lang="zh-CN" altLang="en-US" sz="2800" dirty="0">
                <a:solidFill>
                  <a:schemeClr val="tx1"/>
                </a:solidFill>
                <a:latin typeface="Times New Roman" panose="02020603050405020304" pitchFamily="18" charset="0"/>
                <a:ea typeface="宋体" panose="02010600030101010101" pitchFamily="2" charset="-122"/>
              </a:rPr>
              <a:t>在函数中允许有多个</a:t>
            </a:r>
            <a:r>
              <a:rPr lang="en-US" altLang="zh-CN" sz="2800" dirty="0">
                <a:solidFill>
                  <a:schemeClr val="tx1"/>
                </a:solidFill>
                <a:latin typeface="Times New Roman" panose="02020603050405020304" pitchFamily="18" charset="0"/>
                <a:ea typeface="宋体" panose="02010600030101010101" pitchFamily="2" charset="-122"/>
              </a:rPr>
              <a:t>return</a:t>
            </a:r>
            <a:r>
              <a:rPr lang="zh-CN" altLang="en-US" sz="2800" dirty="0">
                <a:solidFill>
                  <a:schemeClr val="tx1"/>
                </a:solidFill>
                <a:latin typeface="Times New Roman" panose="02020603050405020304" pitchFamily="18" charset="0"/>
                <a:ea typeface="宋体" panose="02010600030101010101" pitchFamily="2" charset="-122"/>
              </a:rPr>
              <a:t>语句（通常在条件语句中），但每次调用只能有一个</a:t>
            </a:r>
            <a:r>
              <a:rPr lang="en-US" altLang="zh-CN" sz="2800" dirty="0">
                <a:solidFill>
                  <a:schemeClr val="tx1"/>
                </a:solidFill>
                <a:latin typeface="Times New Roman" panose="02020603050405020304" pitchFamily="18" charset="0"/>
                <a:ea typeface="宋体" panose="02010600030101010101" pitchFamily="2" charset="-122"/>
              </a:rPr>
              <a:t>return </a:t>
            </a:r>
            <a:r>
              <a:rPr lang="zh-CN" altLang="en-US" sz="2800" dirty="0">
                <a:solidFill>
                  <a:schemeClr val="tx1"/>
                </a:solidFill>
                <a:latin typeface="Times New Roman" panose="02020603050405020304" pitchFamily="18" charset="0"/>
                <a:ea typeface="宋体" panose="02010600030101010101" pitchFamily="2" charset="-122"/>
              </a:rPr>
              <a:t>语句被执行；</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Font typeface="Wingdings" panose="05000000000000000000" pitchFamily="2" charset="2"/>
              <a:buChar char="Ð"/>
            </a:pPr>
            <a:endParaRPr lang="zh-CN" altLang="en-US" sz="1600" dirty="0">
              <a:solidFill>
                <a:schemeClr val="tx1"/>
              </a:solidFill>
              <a:latin typeface="Times New Roman" panose="02020603050405020304" pitchFamily="18" charset="0"/>
              <a:ea typeface="宋体" panose="02010600030101010101" pitchFamily="2" charset="-122"/>
            </a:endParaRPr>
          </a:p>
          <a:p>
            <a:pPr eaLnBrk="1" hangingPunct="1">
              <a:buFont typeface="Wingdings" panose="05000000000000000000" pitchFamily="2" charset="2"/>
              <a:buChar char="Ð"/>
            </a:pPr>
            <a:r>
              <a:rPr lang="zh-CN" altLang="en-US" sz="2800" dirty="0">
                <a:solidFill>
                  <a:schemeClr val="tx1"/>
                </a:solidFill>
                <a:latin typeface="Times New Roman" panose="02020603050405020304" pitchFamily="18" charset="0"/>
                <a:ea typeface="宋体" panose="02010600030101010101" pitchFamily="2" charset="-122"/>
              </a:rPr>
              <a:t>当</a:t>
            </a:r>
            <a:r>
              <a:rPr lang="en-US" altLang="zh-CN" sz="2800" dirty="0">
                <a:solidFill>
                  <a:schemeClr val="tx1"/>
                </a:solidFill>
                <a:latin typeface="Times New Roman" panose="02020603050405020304" pitchFamily="18" charset="0"/>
                <a:ea typeface="宋体" panose="02010600030101010101" pitchFamily="2" charset="-122"/>
              </a:rPr>
              <a:t>return</a:t>
            </a:r>
            <a:r>
              <a:rPr lang="zh-CN" altLang="en-US" sz="2800" dirty="0">
                <a:solidFill>
                  <a:schemeClr val="tx1"/>
                </a:solidFill>
                <a:latin typeface="Times New Roman" panose="02020603050405020304" pitchFamily="18" charset="0"/>
                <a:ea typeface="宋体" panose="02010600030101010101" pitchFamily="2" charset="-122"/>
              </a:rPr>
              <a:t>语句执行时，函数也就结束了，返回到主调函数，其他</a:t>
            </a:r>
            <a:r>
              <a:rPr lang="en-US" altLang="zh-CN" sz="2800" dirty="0">
                <a:solidFill>
                  <a:schemeClr val="tx1"/>
                </a:solidFill>
                <a:latin typeface="Times New Roman" panose="02020603050405020304" pitchFamily="18" charset="0"/>
                <a:ea typeface="宋体" panose="02010600030101010101" pitchFamily="2" charset="-122"/>
              </a:rPr>
              <a:t>return</a:t>
            </a:r>
            <a:r>
              <a:rPr lang="zh-CN" altLang="en-US" sz="2800" dirty="0">
                <a:solidFill>
                  <a:schemeClr val="tx1"/>
                </a:solidFill>
                <a:latin typeface="Times New Roman" panose="02020603050405020304" pitchFamily="18" charset="0"/>
                <a:ea typeface="宋体" panose="02010600030101010101" pitchFamily="2" charset="-122"/>
              </a:rPr>
              <a:t>语句就不会被执行。 </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lnSpc>
                <a:spcPct val="110000"/>
              </a:lnSpc>
              <a:buNone/>
            </a:pPr>
            <a:endParaRPr lang="en-US" altLang="zh-CN" sz="28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2020"/>
                                        </p:tgtEl>
                                        <p:attrNameLst>
                                          <p:attrName>style.visibility</p:attrName>
                                        </p:attrNameLst>
                                      </p:cBhvr>
                                      <p:to>
                                        <p:strVal val="visible"/>
                                      </p:to>
                                    </p:set>
                                    <p:anim calcmode="lin" valueType="num">
                                      <p:cBhvr additive="base">
                                        <p:cTn id="7" dur="500" fill="hold"/>
                                        <p:tgtEl>
                                          <p:spTgt spid="982020"/>
                                        </p:tgtEl>
                                        <p:attrNameLst>
                                          <p:attrName>ppt_x</p:attrName>
                                        </p:attrNameLst>
                                      </p:cBhvr>
                                      <p:tavLst>
                                        <p:tav tm="0">
                                          <p:val>
                                            <p:strVal val="#ppt_x"/>
                                          </p:val>
                                        </p:tav>
                                        <p:tav tm="100000">
                                          <p:val>
                                            <p:strVal val="#ppt_x"/>
                                          </p:val>
                                        </p:tav>
                                      </p:tavLst>
                                    </p:anim>
                                    <p:anim calcmode="lin" valueType="num">
                                      <p:cBhvr additive="base">
                                        <p:cTn id="8" dur="500" fill="hold"/>
                                        <p:tgtEl>
                                          <p:spTgt spid="9820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0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4100"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4101" name="Rectangle 2"/>
          <p:cNvSpPr>
            <a:spLocks noGrp="1"/>
          </p:cNvSpPr>
          <p:nvPr>
            <p:ph idx="1"/>
          </p:nvPr>
        </p:nvSpPr>
        <p:spPr>
          <a:xfrm>
            <a:off x="914400" y="476250"/>
            <a:ext cx="8229600" cy="5434013"/>
          </a:xfrm>
        </p:spPr>
        <p:txBody>
          <a:bodyPr vert="horz" wrap="square" lIns="91440" tIns="45720" rIns="91440" bIns="45720" anchor="t" anchorCtr="0"/>
          <a:p>
            <a:pPr eaLnBrk="1" hangingPunct="1">
              <a:lnSpc>
                <a:spcPct val="80000"/>
              </a:lnSpc>
              <a:buNone/>
            </a:pPr>
            <a:r>
              <a:rPr lang="zh-CN" altLang="en-US" sz="2400" b="1" dirty="0"/>
              <a:t>例</a:t>
            </a:r>
            <a:r>
              <a:rPr lang="en-US" altLang="zh-CN" sz="2400" b="1" dirty="0"/>
              <a:t>10.8 </a:t>
            </a:r>
            <a:r>
              <a:rPr lang="zh-CN" altLang="en-US" sz="2400" b="1" dirty="0"/>
              <a:t>对一个</a:t>
            </a:r>
            <a:r>
              <a:rPr lang="en-US" altLang="zh-CN" sz="2400" b="1" dirty="0"/>
              <a:t>1</a:t>
            </a:r>
            <a:r>
              <a:rPr lang="zh-CN" altLang="en-US" sz="2400" b="1" dirty="0"/>
              <a:t>到</a:t>
            </a:r>
            <a:r>
              <a:rPr lang="en-US" altLang="zh-CN" sz="2400" b="1" dirty="0"/>
              <a:t>100</a:t>
            </a:r>
            <a:r>
              <a:rPr lang="zh-CN" altLang="en-US" sz="2400" b="1" dirty="0"/>
              <a:t>之间的随机数，计算其与</a:t>
            </a:r>
            <a:r>
              <a:rPr lang="en-US" altLang="zh-CN" sz="2400" b="1" dirty="0"/>
              <a:t>7</a:t>
            </a:r>
            <a:r>
              <a:rPr lang="zh-CN" altLang="en-US" sz="2400" b="1" dirty="0"/>
              <a:t>取余的值</a:t>
            </a:r>
            <a:endParaRPr lang="zh-CN" altLang="en-US" sz="2400" b="1" dirty="0"/>
          </a:p>
          <a:p>
            <a:pPr eaLnBrk="1" hangingPunct="1">
              <a:lnSpc>
                <a:spcPct val="80000"/>
              </a:lnSpc>
              <a:buNone/>
            </a:pPr>
            <a:endParaRPr lang="zh-CN" altLang="en-US" sz="2400" b="1" dirty="0"/>
          </a:p>
          <a:p>
            <a:pPr eaLnBrk="1" hangingPunct="1">
              <a:lnSpc>
                <a:spcPct val="80000"/>
              </a:lnSpc>
              <a:buNone/>
            </a:pPr>
            <a:r>
              <a:rPr lang="en-US" altLang="zh-CN" sz="2400" b="1" dirty="0"/>
              <a:t>#include &lt;stdio.h&gt;</a:t>
            </a:r>
            <a:endParaRPr lang="en-US" altLang="zh-CN" sz="2400" b="1" dirty="0"/>
          </a:p>
          <a:p>
            <a:pPr eaLnBrk="1" hangingPunct="1">
              <a:lnSpc>
                <a:spcPct val="80000"/>
              </a:lnSpc>
              <a:buNone/>
            </a:pPr>
            <a:r>
              <a:rPr lang="en-US" altLang="zh-CN" sz="2400" b="1" dirty="0"/>
              <a:t>#include &lt;time.h&gt;</a:t>
            </a:r>
            <a:endParaRPr lang="en-US" altLang="zh-CN" sz="2400" b="1" dirty="0"/>
          </a:p>
          <a:p>
            <a:pPr eaLnBrk="1" hangingPunct="1">
              <a:lnSpc>
                <a:spcPct val="80000"/>
              </a:lnSpc>
              <a:buNone/>
            </a:pPr>
            <a:r>
              <a:rPr lang="en-US" altLang="zh-CN" sz="2400" b="1" dirty="0"/>
              <a:t>int main()</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r>
              <a:rPr lang="en-US" altLang="zh-CN" sz="2400" b="1" dirty="0"/>
              <a:t>  int iResult;</a:t>
            </a:r>
            <a:endParaRPr lang="en-US" altLang="zh-CN" sz="2400" b="1" dirty="0"/>
          </a:p>
          <a:p>
            <a:pPr eaLnBrk="1" hangingPunct="1">
              <a:lnSpc>
                <a:spcPct val="80000"/>
              </a:lnSpc>
              <a:buNone/>
            </a:pPr>
            <a:r>
              <a:rPr lang="en-US" altLang="zh-CN" sz="2400" b="1" dirty="0"/>
              <a:t>   int getRand();</a:t>
            </a:r>
            <a:endParaRPr lang="en-US" altLang="zh-CN" sz="2400" b="1" dirty="0"/>
          </a:p>
          <a:p>
            <a:pPr eaLnBrk="1" hangingPunct="1">
              <a:lnSpc>
                <a:spcPct val="80000"/>
              </a:lnSpc>
              <a:buNone/>
            </a:pPr>
            <a:r>
              <a:rPr lang="en-US" altLang="zh-CN" sz="2400" b="1" dirty="0"/>
              <a:t>  iResult=getRand()%7;</a:t>
            </a:r>
            <a:endParaRPr lang="en-US" altLang="zh-CN" sz="2400" b="1" dirty="0"/>
          </a:p>
          <a:p>
            <a:pPr eaLnBrk="1" hangingPunct="1">
              <a:lnSpc>
                <a:spcPct val="80000"/>
              </a:lnSpc>
              <a:buNone/>
            </a:pPr>
            <a:r>
              <a:rPr lang="en-US" altLang="zh-CN" sz="2400" b="1" dirty="0"/>
              <a:t>  printf("%d",iResult);</a:t>
            </a:r>
            <a:endParaRPr lang="en-US" altLang="zh-CN" sz="2400" b="1" dirty="0"/>
          </a:p>
          <a:p>
            <a:pPr eaLnBrk="1" hangingPunct="1">
              <a:lnSpc>
                <a:spcPct val="80000"/>
              </a:lnSpc>
              <a:buNone/>
            </a:pPr>
            <a:r>
              <a:rPr lang="en-US" altLang="zh-CN" sz="2400" b="1" dirty="0"/>
              <a:t>  return 0;</a:t>
            </a:r>
            <a:endParaRPr lang="en-US" altLang="zh-CN" sz="2400" b="1" dirty="0"/>
          </a:p>
          <a:p>
            <a:pPr eaLnBrk="1" hangingPunct="1">
              <a:lnSpc>
                <a:spcPct val="80000"/>
              </a:lnSpc>
              <a:buNone/>
            </a:pPr>
            <a:r>
              <a:rPr lang="en-US" altLang="zh-CN" sz="2400" b="1" dirty="0"/>
              <a:t>}</a:t>
            </a:r>
            <a:endParaRPr lang="en-US" altLang="zh-CN" sz="2400" b="1" dirty="0"/>
          </a:p>
        </p:txBody>
      </p:sp>
      <p:sp>
        <p:nvSpPr>
          <p:cNvPr id="4102" name="Rectangle 3"/>
          <p:cNvSpPr/>
          <p:nvPr/>
        </p:nvSpPr>
        <p:spPr>
          <a:xfrm>
            <a:off x="0" y="30622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sp>
        <p:nvSpPr>
          <p:cNvPr id="4103" name="Rectangle 4"/>
          <p:cNvSpPr/>
          <p:nvPr/>
        </p:nvSpPr>
        <p:spPr>
          <a:xfrm>
            <a:off x="0" y="295275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sp>
        <p:nvSpPr>
          <p:cNvPr id="4104" name="Rectangle 5"/>
          <p:cNvSpPr/>
          <p:nvPr/>
        </p:nvSpPr>
        <p:spPr>
          <a:xfrm>
            <a:off x="4356100" y="1341438"/>
            <a:ext cx="4572000" cy="3387725"/>
          </a:xfrm>
          <a:prstGeom prst="rect">
            <a:avLst/>
          </a:prstGeom>
          <a:solidFill>
            <a:srgbClr val="CCFFCC">
              <a:alpha val="47058"/>
            </a:srgbClr>
          </a:solidFill>
          <a:ln w="9525" cap="flat" cmpd="sng">
            <a:solidFill>
              <a:srgbClr val="00FF00"/>
            </a:solidFill>
            <a:prstDash val="solid"/>
            <a:miter/>
            <a:headEnd type="none" w="med" len="med"/>
            <a:tailEnd type="none" w="med" len="med"/>
          </a:ln>
        </p:spPr>
        <p:txBody>
          <a:bodyPr>
            <a:spAutoFit/>
          </a:bodyPr>
          <a:p>
            <a:r>
              <a:rPr lang="en-US" altLang="zh-CN" sz="2400" b="1" dirty="0">
                <a:solidFill>
                  <a:srgbClr val="008000"/>
                </a:solidFill>
                <a:latin typeface="Times New Roman" panose="02020603050405020304" pitchFamily="18" charset="0"/>
              </a:rPr>
              <a:t>/*</a:t>
            </a:r>
            <a:r>
              <a:rPr lang="zh-CN" altLang="en-US" sz="2400" b="1" dirty="0">
                <a:solidFill>
                  <a:srgbClr val="008000"/>
                </a:solidFill>
                <a:latin typeface="Times New Roman" panose="02020603050405020304" pitchFamily="18" charset="0"/>
              </a:rPr>
              <a:t>获取</a:t>
            </a:r>
            <a:r>
              <a:rPr lang="en-US" altLang="zh-CN" sz="2400" b="1" dirty="0">
                <a:solidFill>
                  <a:srgbClr val="008000"/>
                </a:solidFill>
                <a:latin typeface="Times New Roman" panose="02020603050405020304" pitchFamily="18" charset="0"/>
              </a:rPr>
              <a:t>1</a:t>
            </a:r>
            <a:r>
              <a:rPr lang="zh-CN" altLang="en-US" sz="2400" b="1" dirty="0">
                <a:solidFill>
                  <a:srgbClr val="008000"/>
                </a:solidFill>
                <a:latin typeface="Times New Roman" panose="02020603050405020304" pitchFamily="18" charset="0"/>
              </a:rPr>
              <a:t>到</a:t>
            </a:r>
            <a:r>
              <a:rPr lang="en-US" altLang="zh-CN" sz="2400" b="1" dirty="0">
                <a:solidFill>
                  <a:srgbClr val="008000"/>
                </a:solidFill>
                <a:latin typeface="Times New Roman" panose="02020603050405020304" pitchFamily="18" charset="0"/>
              </a:rPr>
              <a:t>100</a:t>
            </a:r>
            <a:r>
              <a:rPr lang="zh-CN" altLang="en-US" sz="2400" b="1" dirty="0">
                <a:solidFill>
                  <a:srgbClr val="008000"/>
                </a:solidFill>
                <a:latin typeface="Times New Roman" panose="02020603050405020304" pitchFamily="18" charset="0"/>
              </a:rPr>
              <a:t>之间的随机数*</a:t>
            </a:r>
            <a:r>
              <a:rPr lang="en-US" altLang="zh-CN" sz="2400" b="1" dirty="0">
                <a:solidFill>
                  <a:srgbClr val="008000"/>
                </a:solidFill>
                <a:latin typeface="Times New Roman" panose="02020603050405020304" pitchFamily="18" charset="0"/>
              </a:rPr>
              <a:t>/</a:t>
            </a:r>
            <a:endParaRPr lang="en-US" altLang="zh-CN" sz="2400" b="1" dirty="0">
              <a:solidFill>
                <a:srgbClr val="008000"/>
              </a:solidFill>
              <a:latin typeface="Times New Roman" panose="02020603050405020304" pitchFamily="18" charset="0"/>
            </a:endParaRPr>
          </a:p>
          <a:p>
            <a:r>
              <a:rPr lang="en-US" altLang="zh-CN" sz="2400" b="1" dirty="0">
                <a:latin typeface="Times New Roman" panose="02020603050405020304" pitchFamily="18" charset="0"/>
              </a:rPr>
              <a:t>int getRand()</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int iRand1;</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srand(time(0));  </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a:t>
            </a:r>
            <a:r>
              <a:rPr lang="en-US" altLang="zh-CN" sz="2400" b="1" dirty="0">
                <a:solidFill>
                  <a:srgbClr val="008000"/>
                </a:solidFill>
                <a:latin typeface="Times New Roman" panose="02020603050405020304" pitchFamily="18" charset="0"/>
              </a:rPr>
              <a:t> /*</a:t>
            </a:r>
            <a:r>
              <a:rPr lang="zh-CN" altLang="en-US" sz="2400" b="1" dirty="0">
                <a:solidFill>
                  <a:srgbClr val="008000"/>
                </a:solidFill>
                <a:latin typeface="Times New Roman" panose="02020603050405020304" pitchFamily="18" charset="0"/>
              </a:rPr>
              <a:t>生成</a:t>
            </a:r>
            <a:r>
              <a:rPr lang="en-US" altLang="zh-CN" sz="2400" b="1" dirty="0">
                <a:solidFill>
                  <a:srgbClr val="008000"/>
                </a:solidFill>
                <a:latin typeface="Times New Roman" panose="02020603050405020304" pitchFamily="18" charset="0"/>
              </a:rPr>
              <a:t>1  </a:t>
            </a:r>
            <a:r>
              <a:rPr lang="zh-CN" altLang="en-US" sz="2400" b="1" dirty="0">
                <a:solidFill>
                  <a:srgbClr val="008000"/>
                </a:solidFill>
                <a:latin typeface="Times New Roman" panose="02020603050405020304" pitchFamily="18" charset="0"/>
              </a:rPr>
              <a:t>到</a:t>
            </a:r>
            <a:r>
              <a:rPr lang="en-US" altLang="zh-CN" sz="2400" b="1" dirty="0">
                <a:solidFill>
                  <a:srgbClr val="008000"/>
                </a:solidFill>
                <a:latin typeface="Times New Roman" panose="02020603050405020304" pitchFamily="18" charset="0"/>
              </a:rPr>
              <a:t>100</a:t>
            </a:r>
            <a:r>
              <a:rPr lang="zh-CN" altLang="en-US" sz="2400" b="1" dirty="0">
                <a:solidFill>
                  <a:srgbClr val="008000"/>
                </a:solidFill>
                <a:latin typeface="Times New Roman" panose="02020603050405020304" pitchFamily="18" charset="0"/>
              </a:rPr>
              <a:t>之间的随机数*</a:t>
            </a:r>
            <a:r>
              <a:rPr lang="en-US" altLang="zh-CN" sz="2400" b="1" dirty="0">
                <a:solidFill>
                  <a:srgbClr val="008000"/>
                </a:solidFill>
                <a:latin typeface="Times New Roman" panose="02020603050405020304" pitchFamily="18" charset="0"/>
              </a:rPr>
              <a:t>/</a:t>
            </a:r>
            <a:endParaRPr lang="en-US" altLang="zh-CN" sz="2400" b="1" dirty="0">
              <a:solidFill>
                <a:srgbClr val="008000"/>
              </a:solidFill>
              <a:latin typeface="Times New Roman" panose="02020603050405020304" pitchFamily="18" charset="0"/>
            </a:endParaRPr>
          </a:p>
          <a:p>
            <a:r>
              <a:rPr lang="en-US" altLang="zh-CN" sz="2400" b="1" dirty="0">
                <a:latin typeface="Times New Roman" panose="02020603050405020304" pitchFamily="18" charset="0"/>
              </a:rPr>
              <a:t> iRand1=rand()%100+1;</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return iRand1;</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4105" name="Rectangle 6"/>
          <p:cNvSpPr/>
          <p:nvPr/>
        </p:nvSpPr>
        <p:spPr>
          <a:xfrm>
            <a:off x="900113" y="1125538"/>
            <a:ext cx="3240087" cy="3743325"/>
          </a:xfrm>
          <a:prstGeom prst="rect">
            <a:avLst/>
          </a:prstGeom>
          <a:noFill/>
          <a:ln w="9525" cap="flat" cmpd="sng">
            <a:solidFill>
              <a:srgbClr val="3366FF"/>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106" name="Rectangle 8"/>
          <p:cNvSpPr/>
          <p:nvPr/>
        </p:nvSpPr>
        <p:spPr>
          <a:xfrm>
            <a:off x="0" y="2943225"/>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graphicFrame>
        <p:nvGraphicFramePr>
          <p:cNvPr id="4098" name="Object 7"/>
          <p:cNvGraphicFramePr/>
          <p:nvPr/>
        </p:nvGraphicFramePr>
        <p:xfrm>
          <a:off x="1258888" y="5084763"/>
          <a:ext cx="6911975" cy="1487487"/>
        </p:xfrm>
        <a:graphic>
          <a:graphicData uri="http://schemas.openxmlformats.org/presentationml/2006/ole">
            <mc:AlternateContent xmlns:mc="http://schemas.openxmlformats.org/markup-compatibility/2006">
              <mc:Choice xmlns:v="urn:schemas-microsoft-com:vml" Requires="v">
                <p:oleObj spid="_x0000_s3079" name="" r:id="rId1" imgW="4258310" imgH="923290" progId="Visio.Drawing.11">
                  <p:embed/>
                </p:oleObj>
              </mc:Choice>
              <mc:Fallback>
                <p:oleObj name="" r:id="rId1" imgW="4258310" imgH="923290" progId="Visio.Drawing.11">
                  <p:embed/>
                  <p:pic>
                    <p:nvPicPr>
                      <p:cNvPr id="0" name="图片 3078"/>
                      <p:cNvPicPr/>
                      <p:nvPr/>
                    </p:nvPicPr>
                    <p:blipFill>
                      <a:blip r:embed="rId2"/>
                      <a:stretch>
                        <a:fillRect/>
                      </a:stretch>
                    </p:blipFill>
                    <p:spPr>
                      <a:xfrm>
                        <a:off x="1258888" y="5084763"/>
                        <a:ext cx="6911975" cy="1487487"/>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16387"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16388"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16389" name="Rectangle 2"/>
          <p:cNvSpPr>
            <a:spLocks noGrp="1"/>
          </p:cNvSpPr>
          <p:nvPr>
            <p:ph type="title"/>
          </p:nvPr>
        </p:nvSpPr>
        <p:spPr/>
        <p:txBody>
          <a:bodyPr vert="horz" wrap="square" lIns="91440" tIns="45720" rIns="91440" bIns="45720" anchor="ctr" anchorCtr="0"/>
          <a:p>
            <a:pPr eaLnBrk="1" hangingPunct="1"/>
            <a:r>
              <a:rPr lang="en-US" altLang="en-US" dirty="0"/>
              <a:t>10.1 </a:t>
            </a:r>
            <a:r>
              <a:rPr lang="zh-CN" altLang="en-US" dirty="0">
                <a:ea typeface="宋体" panose="02010600030101010101" pitchFamily="2" charset="-122"/>
              </a:rPr>
              <a:t>理解函数</a:t>
            </a:r>
            <a:endParaRPr lang="zh-CN" altLang="en-US" dirty="0">
              <a:ea typeface="宋体" panose="02010600030101010101" pitchFamily="2" charset="-122"/>
            </a:endParaRPr>
          </a:p>
        </p:txBody>
      </p:sp>
      <p:sp>
        <p:nvSpPr>
          <p:cNvPr id="16390" name="Rectangle 3"/>
          <p:cNvSpPr>
            <a:spLocks noGrp="1"/>
          </p:cNvSpPr>
          <p:nvPr>
            <p:ph idx="1"/>
          </p:nvPr>
        </p:nvSpPr>
        <p:spPr>
          <a:xfrm>
            <a:off x="827088" y="1052513"/>
            <a:ext cx="7981950" cy="2663825"/>
          </a:xfrm>
        </p:spPr>
        <p:txBody>
          <a:bodyPr vert="horz" wrap="square" lIns="91440" tIns="45720" rIns="91440" bIns="45720" anchor="t" anchorCtr="0"/>
          <a:p>
            <a:pPr eaLnBrk="1" hangingPunct="1">
              <a:lnSpc>
                <a:spcPct val="110000"/>
              </a:lnSpc>
              <a:buNone/>
            </a:pPr>
            <a:r>
              <a:rPr lang="en-US" altLang="zh-CN" sz="2800" dirty="0">
                <a:solidFill>
                  <a:schemeClr val="tx1"/>
                </a:solidFill>
                <a:ea typeface="宋体" panose="02010600030101010101" pitchFamily="2" charset="-122"/>
              </a:rPr>
              <a:t> </a:t>
            </a:r>
            <a:endParaRPr lang="en-US" altLang="zh-CN" sz="2800" dirty="0">
              <a:solidFill>
                <a:schemeClr val="tx1"/>
              </a:solidFill>
              <a:ea typeface="宋体" panose="02010600030101010101" pitchFamily="2" charset="-122"/>
            </a:endParaRPr>
          </a:p>
        </p:txBody>
      </p:sp>
      <p:pic>
        <p:nvPicPr>
          <p:cNvPr id="16391" name="Picture 7"/>
          <p:cNvPicPr>
            <a:picLocks noChangeAspect="1"/>
          </p:cNvPicPr>
          <p:nvPr/>
        </p:nvPicPr>
        <p:blipFill>
          <a:blip r:embed="rId1"/>
          <a:stretch>
            <a:fillRect/>
          </a:stretch>
        </p:blipFill>
        <p:spPr>
          <a:xfrm>
            <a:off x="757238" y="836613"/>
            <a:ext cx="7847012" cy="2408237"/>
          </a:xfrm>
          <a:prstGeom prst="rect">
            <a:avLst/>
          </a:prstGeom>
          <a:noFill/>
          <a:ln w="9525">
            <a:noFill/>
          </a:ln>
        </p:spPr>
      </p:pic>
      <p:pic>
        <p:nvPicPr>
          <p:cNvPr id="934921" name="Picture 9" descr="10_3桌床工作过程2"/>
          <p:cNvPicPr>
            <a:picLocks noChangeAspect="1"/>
          </p:cNvPicPr>
          <p:nvPr/>
        </p:nvPicPr>
        <p:blipFill>
          <a:blip r:embed="rId2"/>
          <a:stretch>
            <a:fillRect/>
          </a:stretch>
        </p:blipFill>
        <p:spPr>
          <a:xfrm>
            <a:off x="755650" y="3573463"/>
            <a:ext cx="8137525" cy="2741612"/>
          </a:xfrm>
          <a:prstGeom prst="rect">
            <a:avLst/>
          </a:prstGeom>
          <a:noFill/>
          <a:ln w="9525">
            <a:noFill/>
          </a:ln>
        </p:spPr>
      </p:pic>
      <p:sp>
        <p:nvSpPr>
          <p:cNvPr id="934922" name="AutoShape 10"/>
          <p:cNvSpPr/>
          <p:nvPr/>
        </p:nvSpPr>
        <p:spPr>
          <a:xfrm>
            <a:off x="3348038" y="3213100"/>
            <a:ext cx="431800" cy="792163"/>
          </a:xfrm>
          <a:prstGeom prst="downArrow">
            <a:avLst>
              <a:gd name="adj1" fmla="val 50000"/>
              <a:gd name="adj2" fmla="val 45863"/>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p>
            <a:pPr algn="ctr"/>
            <a:endParaRPr lang="zh-CN" altLang="en-GB" b="1" dirty="0">
              <a:latin typeface="Arial" panose="020B0604020202020204" pitchFamily="34" charset="0"/>
            </a:endParaRPr>
          </a:p>
        </p:txBody>
      </p:sp>
      <p:sp>
        <p:nvSpPr>
          <p:cNvPr id="16394" name="Rectangle 11"/>
          <p:cNvSpPr/>
          <p:nvPr/>
        </p:nvSpPr>
        <p:spPr>
          <a:xfrm>
            <a:off x="1258888" y="981075"/>
            <a:ext cx="865187" cy="719138"/>
          </a:xfrm>
          <a:prstGeom prst="rect">
            <a:avLst/>
          </a:prstGeom>
          <a:noFill/>
          <a:ln w="9525">
            <a:noFill/>
          </a:ln>
        </p:spPr>
        <p:txBody>
          <a:bodyPr wrap="none" anchor="ctr" anchorCtr="0"/>
          <a:p>
            <a:pPr algn="ctr"/>
            <a:r>
              <a:rPr lang="zh-CN" altLang="en-US" sz="2800" b="1" dirty="0">
                <a:solidFill>
                  <a:srgbClr val="0000CC"/>
                </a:solidFill>
                <a:latin typeface="Arial" panose="020B0604020202020204" pitchFamily="34" charset="0"/>
              </a:rPr>
              <a:t>分解</a:t>
            </a:r>
            <a:endParaRPr lang="zh-CN" altLang="en-US" sz="2800" b="1" dirty="0">
              <a:solidFill>
                <a:srgbClr val="0000CC"/>
              </a:solidFill>
              <a:latin typeface="Arial" panose="020B0604020202020204" pitchFamily="34" charset="0"/>
            </a:endParaRPr>
          </a:p>
        </p:txBody>
      </p:sp>
      <p:sp>
        <p:nvSpPr>
          <p:cNvPr id="16395" name="Rectangle 12"/>
          <p:cNvSpPr/>
          <p:nvPr/>
        </p:nvSpPr>
        <p:spPr>
          <a:xfrm>
            <a:off x="1258888" y="3573463"/>
            <a:ext cx="865187" cy="719137"/>
          </a:xfrm>
          <a:prstGeom prst="rect">
            <a:avLst/>
          </a:prstGeom>
          <a:noFill/>
          <a:ln w="9525">
            <a:noFill/>
          </a:ln>
        </p:spPr>
        <p:txBody>
          <a:bodyPr wrap="none" anchor="ctr" anchorCtr="0"/>
          <a:p>
            <a:pPr algn="ctr"/>
            <a:r>
              <a:rPr lang="zh-CN" altLang="en-US" sz="2800" b="1" dirty="0">
                <a:solidFill>
                  <a:srgbClr val="0000CC"/>
                </a:solidFill>
                <a:latin typeface="Arial" panose="020B0604020202020204" pitchFamily="34" charset="0"/>
              </a:rPr>
              <a:t>抽象</a:t>
            </a:r>
            <a:endParaRPr lang="zh-CN" altLang="en-US" sz="2800" b="1" dirty="0">
              <a:solidFill>
                <a:srgbClr val="0000CC"/>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4922"/>
                                        </p:tgtEl>
                                        <p:attrNameLst>
                                          <p:attrName>style.visibility</p:attrName>
                                        </p:attrNameLst>
                                      </p:cBhvr>
                                      <p:to>
                                        <p:strVal val="visible"/>
                                      </p:to>
                                    </p:set>
                                    <p:animEffect transition="in" filter="blinds(horizontal)">
                                      <p:cBhvr>
                                        <p:cTn id="7" dur="500"/>
                                        <p:tgtEl>
                                          <p:spTgt spid="934922"/>
                                        </p:tgtEl>
                                      </p:cBhvr>
                                    </p:animEffect>
                                  </p:childTnLst>
                                </p:cTn>
                              </p:par>
                              <p:par>
                                <p:cTn id="8" presetID="3" presetClass="entr" presetSubtype="10" fill="hold" nodeType="withEffect">
                                  <p:stCondLst>
                                    <p:cond delay="0"/>
                                  </p:stCondLst>
                                  <p:childTnLst>
                                    <p:set>
                                      <p:cBhvr>
                                        <p:cTn id="9" dur="1" fill="hold">
                                          <p:stCondLst>
                                            <p:cond delay="0"/>
                                          </p:stCondLst>
                                        </p:cTn>
                                        <p:tgtEl>
                                          <p:spTgt spid="934921"/>
                                        </p:tgtEl>
                                        <p:attrNameLst>
                                          <p:attrName>style.visibility</p:attrName>
                                        </p:attrNameLst>
                                      </p:cBhvr>
                                      <p:to>
                                        <p:strVal val="visible"/>
                                      </p:to>
                                    </p:set>
                                    <p:animEffect transition="in" filter="blinds(horizontal)">
                                      <p:cBhvr>
                                        <p:cTn id="10" dur="500"/>
                                        <p:tgtEl>
                                          <p:spTgt spid="934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2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49155"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49156"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49157"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10.4.2 </a:t>
            </a:r>
            <a:r>
              <a:rPr lang="zh-CN" altLang="en-US" dirty="0">
                <a:ea typeface="宋体" panose="02010600030101010101" pitchFamily="2" charset="-122"/>
              </a:rPr>
              <a:t>函数返回值</a:t>
            </a:r>
            <a:endParaRPr lang="zh-CN" altLang="en-US" dirty="0">
              <a:ea typeface="宋体" panose="02010600030101010101" pitchFamily="2" charset="-122"/>
            </a:endParaRPr>
          </a:p>
        </p:txBody>
      </p:sp>
      <p:sp>
        <p:nvSpPr>
          <p:cNvPr id="994307" name="Rectangle 3"/>
          <p:cNvSpPr/>
          <p:nvPr>
            <p:ph idx="1"/>
          </p:nvPr>
        </p:nvSpPr>
        <p:spPr>
          <a:xfrm>
            <a:off x="684213" y="836613"/>
            <a:ext cx="8459787" cy="5689600"/>
          </a:xfrm>
        </p:spPr>
        <p:txBody>
          <a:bodyPr vert="horz" wrap="square" lIns="91440" tIns="45720" rIns="91440" bIns="45720" anchor="t" anchorCtr="0"/>
          <a:p>
            <a:pPr eaLnBrk="1" hangingPunct="1">
              <a:buNone/>
            </a:pPr>
            <a:r>
              <a:rPr lang="en-US" altLang="zh-CN" dirty="0">
                <a:ea typeface="宋体" panose="02010600030101010101" pitchFamily="2" charset="-122"/>
              </a:rPr>
              <a:t>2.</a:t>
            </a:r>
            <a:r>
              <a:rPr lang="zh-CN" altLang="en-US" sz="2800" dirty="0">
                <a:solidFill>
                  <a:schemeClr val="tx1"/>
                </a:solidFill>
                <a:ea typeface="宋体" panose="02010600030101010101" pitchFamily="2" charset="-122"/>
              </a:rPr>
              <a:t>函数的返回值应当属于某一个确定的类型，</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在定义函数时指定函数返回值的类型。</a:t>
            </a:r>
            <a:endParaRPr lang="zh-CN" altLang="en-US" sz="2800" dirty="0">
              <a:solidFill>
                <a:schemeClr val="tx1"/>
              </a:solidFill>
              <a:ea typeface="宋体" panose="02010600030101010101" pitchFamily="2" charset="-122"/>
            </a:endParaRPr>
          </a:p>
          <a:p>
            <a:pPr eaLnBrk="1" hangingPunct="1">
              <a:lnSpc>
                <a:spcPct val="120000"/>
              </a:lnSpc>
              <a:spcBef>
                <a:spcPct val="0"/>
              </a:spcBef>
              <a:buClrTx/>
              <a:buFontTx/>
              <a:buNone/>
            </a:pPr>
            <a:r>
              <a:rPr lang="zh-CN" altLang="en-US" dirty="0">
                <a:ea typeface="宋体" panose="02010600030101010101" pitchFamily="2" charset="-122"/>
              </a:rPr>
              <a:t> </a:t>
            </a:r>
            <a:endParaRPr lang="zh-CN" altLang="en-US" dirty="0">
              <a:ea typeface="宋体" panose="02010600030101010101" pitchFamily="2" charset="-122"/>
            </a:endParaRPr>
          </a:p>
          <a:p>
            <a:pPr eaLnBrk="1" hangingPunct="1">
              <a:buNone/>
            </a:pPr>
            <a:endParaRPr lang="zh-CN" altLang="en-US" sz="1800" dirty="0">
              <a:ea typeface="宋体" panose="02010600030101010101" pitchFamily="2" charset="-122"/>
            </a:endParaRPr>
          </a:p>
          <a:p>
            <a:pPr eaLnBrk="1" hangingPunct="1">
              <a:buNone/>
            </a:pPr>
            <a:r>
              <a:rPr lang="en-US" altLang="zh-CN" dirty="0">
                <a:ea typeface="宋体" panose="02010600030101010101" pitchFamily="2" charset="-122"/>
              </a:rPr>
              <a:t>3</a:t>
            </a:r>
            <a:r>
              <a:rPr lang="en-US" altLang="zh-CN"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函数值的类型和函数定义中函数的类型应保持一致。</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Font typeface="Wingdings" panose="05000000000000000000" pitchFamily="2" charset="2"/>
              <a:buChar char="Ð"/>
            </a:pPr>
            <a:r>
              <a:rPr lang="zh-CN" altLang="en-US" sz="2400" dirty="0">
                <a:solidFill>
                  <a:schemeClr val="tx1"/>
                </a:solidFill>
                <a:ea typeface="宋体" panose="02010600030101010101" pitchFamily="2" charset="-122"/>
              </a:rPr>
              <a:t>如果两者不一致以函数类型为准，</a:t>
            </a:r>
            <a:endParaRPr lang="zh-CN" altLang="en-US" sz="2400" dirty="0">
              <a:solidFill>
                <a:schemeClr val="tx1"/>
              </a:solidFill>
              <a:ea typeface="宋体" panose="02010600030101010101" pitchFamily="2" charset="-122"/>
            </a:endParaRPr>
          </a:p>
          <a:p>
            <a:pPr eaLnBrk="1" hangingPunct="1">
              <a:buNone/>
            </a:pPr>
            <a:r>
              <a:rPr lang="zh-CN" altLang="en-US" sz="2400" dirty="0">
                <a:solidFill>
                  <a:schemeClr val="tx1"/>
                </a:solidFill>
                <a:ea typeface="宋体" panose="02010600030101010101" pitchFamily="2" charset="-122"/>
              </a:rPr>
              <a:t>      将返回值自动进行类型转换</a:t>
            </a:r>
            <a:r>
              <a:rPr lang="zh-CN" altLang="en-US" sz="2800" dirty="0">
                <a:ea typeface="宋体" panose="02010600030101010101" pitchFamily="2" charset="-122"/>
              </a:rPr>
              <a:t>。</a:t>
            </a:r>
            <a:r>
              <a:rPr lang="zh-CN" altLang="en-US" sz="2800" dirty="0">
                <a:solidFill>
                  <a:schemeClr val="tx1"/>
                </a:solidFill>
                <a:latin typeface="Times New Roman" panose="02020603050405020304" pitchFamily="18" charset="0"/>
                <a:ea typeface="宋体" panose="02010600030101010101" pitchFamily="2" charset="-122"/>
              </a:rPr>
              <a:t>  </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None/>
            </a:pPr>
            <a:endParaRPr lang="zh-CN" altLang="en-US" sz="1800" dirty="0">
              <a:solidFill>
                <a:schemeClr val="tx1"/>
              </a:solidFill>
              <a:latin typeface="Times New Roman" panose="02020603050405020304" pitchFamily="18" charset="0"/>
              <a:ea typeface="宋体" panose="02010600030101010101" pitchFamily="2" charset="-122"/>
            </a:endParaRPr>
          </a:p>
          <a:p>
            <a:pPr eaLnBrk="1" hangingPunct="1">
              <a:buNone/>
            </a:pPr>
            <a:r>
              <a:rPr lang="en-US" altLang="zh-CN" sz="2800" dirty="0">
                <a:solidFill>
                  <a:schemeClr val="tx1"/>
                </a:solidFill>
                <a:latin typeface="Times New Roman" panose="02020603050405020304" pitchFamily="18" charset="0"/>
                <a:ea typeface="宋体" panose="02010600030101010101" pitchFamily="2" charset="-122"/>
              </a:rPr>
              <a:t>4. </a:t>
            </a:r>
            <a:r>
              <a:rPr lang="zh-CN" altLang="en-US" sz="2800" dirty="0">
                <a:solidFill>
                  <a:schemeClr val="tx1"/>
                </a:solidFill>
                <a:latin typeface="Times New Roman" panose="02020603050405020304" pitchFamily="18" charset="0"/>
                <a:ea typeface="宋体" panose="02010600030101010101" pitchFamily="2" charset="-122"/>
              </a:rPr>
              <a:t>不返回函数值的函数，可以明确定义为空类型， </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Font typeface="Wingdings" panose="05000000000000000000" pitchFamily="2" charset="2"/>
              <a:buChar char="Ð"/>
            </a:pPr>
            <a:r>
              <a:rPr lang="zh-CN" altLang="en-US" sz="2800" dirty="0">
                <a:solidFill>
                  <a:schemeClr val="tx1"/>
                </a:solidFill>
                <a:latin typeface="Times New Roman" panose="02020603050405020304" pitchFamily="18" charset="0"/>
                <a:ea typeface="宋体" panose="02010600030101010101" pitchFamily="2" charset="-122"/>
              </a:rPr>
              <a:t>类型说明符为“</a:t>
            </a:r>
            <a:r>
              <a:rPr lang="en-US" altLang="zh-CN" sz="2800" dirty="0">
                <a:solidFill>
                  <a:schemeClr val="tx1"/>
                </a:solidFill>
                <a:latin typeface="Times New Roman" panose="02020603050405020304" pitchFamily="18" charset="0"/>
                <a:ea typeface="宋体" panose="02010600030101010101" pitchFamily="2" charset="-122"/>
              </a:rPr>
              <a:t>void”</a:t>
            </a:r>
            <a:r>
              <a:rPr lang="zh-CN" altLang="en-US" sz="2800" dirty="0">
                <a:solidFill>
                  <a:schemeClr val="tx1"/>
                </a:solidFill>
                <a:latin typeface="Times New Roman" panose="02020603050405020304" pitchFamily="18" charset="0"/>
                <a:ea typeface="宋体" panose="02010600030101010101" pitchFamily="2" charset="-122"/>
              </a:rPr>
              <a:t>。 </a:t>
            </a:r>
            <a:endParaRPr lang="zh-CN" altLang="en-US" sz="2800" dirty="0">
              <a:solidFill>
                <a:schemeClr val="tx1"/>
              </a:solidFill>
              <a:latin typeface="Times New Roman" panose="02020603050405020304" pitchFamily="18" charset="0"/>
              <a:ea typeface="宋体" panose="02010600030101010101" pitchFamily="2" charset="-122"/>
            </a:endParaRPr>
          </a:p>
        </p:txBody>
      </p:sp>
      <p:sp>
        <p:nvSpPr>
          <p:cNvPr id="994308" name="Text Box 4"/>
          <p:cNvSpPr txBox="1"/>
          <p:nvPr/>
        </p:nvSpPr>
        <p:spPr>
          <a:xfrm>
            <a:off x="684213" y="1916113"/>
            <a:ext cx="8280400" cy="604837"/>
          </a:xfrm>
          <a:prstGeom prst="rect">
            <a:avLst/>
          </a:prstGeom>
          <a:noFill/>
          <a:ln w="38100">
            <a:noFill/>
          </a:ln>
        </p:spPr>
        <p:txBody>
          <a:bodyPr>
            <a:spAutoFit/>
          </a:bodyPr>
          <a:p>
            <a:pPr eaLnBrk="1" hangingPunct="1">
              <a:lnSpc>
                <a:spcPct val="120000"/>
              </a:lnSpc>
              <a:buClr>
                <a:srgbClr val="0000CC"/>
              </a:buClr>
              <a:buFont typeface="Wingdings" panose="05000000000000000000" pitchFamily="2" charset="2"/>
              <a:buChar char="Ð"/>
            </a:pPr>
            <a:r>
              <a:rPr lang="zh-CN" altLang="en-US" sz="2800" b="1" dirty="0">
                <a:latin typeface="宋体" panose="02010600030101010101" pitchFamily="2" charset="-122"/>
              </a:rPr>
              <a:t>凡不加类型说明的函数，自动按整型处理。</a:t>
            </a:r>
            <a:endParaRPr lang="zh-CN" altLang="en-US"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994308"/>
                                        </p:tgtEl>
                                        <p:attrNameLst>
                                          <p:attrName>style.visibility</p:attrName>
                                        </p:attrNameLst>
                                      </p:cBhvr>
                                      <p:to>
                                        <p:strVal val="visible"/>
                                      </p:to>
                                    </p:set>
                                    <p:animEffect transition="in" filter="wheel(4)">
                                      <p:cBhvr>
                                        <p:cTn id="7" dur="500"/>
                                        <p:tgtEl>
                                          <p:spTgt spid="9943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94307">
                                            <p:txEl>
                                              <p:charRg st="46" end="72"/>
                                            </p:txEl>
                                          </p:spTgt>
                                        </p:tgtEl>
                                        <p:attrNameLst>
                                          <p:attrName>style.visibility</p:attrName>
                                        </p:attrNameLst>
                                      </p:cBhvr>
                                      <p:to>
                                        <p:strVal val="visible"/>
                                      </p:to>
                                    </p:set>
                                    <p:animEffect transition="in" filter="blinds(horizontal)">
                                      <p:cBhvr>
                                        <p:cTn id="12" dur="500"/>
                                        <p:tgtEl>
                                          <p:spTgt spid="994307">
                                            <p:txEl>
                                              <p:charRg st="46" end="72"/>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994307">
                                            <p:txEl>
                                              <p:charRg st="72" end="88"/>
                                            </p:txEl>
                                          </p:spTgt>
                                        </p:tgtEl>
                                        <p:attrNameLst>
                                          <p:attrName>style.visibility</p:attrName>
                                        </p:attrNameLst>
                                      </p:cBhvr>
                                      <p:to>
                                        <p:strVal val="visible"/>
                                      </p:to>
                                    </p:set>
                                    <p:animEffect transition="in" filter="blinds(horizontal)">
                                      <p:cBhvr>
                                        <p:cTn id="16" dur="500"/>
                                        <p:tgtEl>
                                          <p:spTgt spid="994307">
                                            <p:txEl>
                                              <p:charRg st="72" end="88"/>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994307">
                                            <p:txEl>
                                              <p:charRg st="88" end="110"/>
                                            </p:txEl>
                                          </p:spTgt>
                                        </p:tgtEl>
                                        <p:attrNameLst>
                                          <p:attrName>style.visibility</p:attrName>
                                        </p:attrNameLst>
                                      </p:cBhvr>
                                      <p:to>
                                        <p:strVal val="visible"/>
                                      </p:to>
                                    </p:set>
                                    <p:animEffect transition="in" filter="blinds(horizontal)">
                                      <p:cBhvr>
                                        <p:cTn id="20" dur="500"/>
                                        <p:tgtEl>
                                          <p:spTgt spid="994307">
                                            <p:txEl>
                                              <p:charRg st="88" end="11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94307">
                                            <p:txEl>
                                              <p:charRg st="111" end="137"/>
                                            </p:txEl>
                                          </p:spTgt>
                                        </p:tgtEl>
                                        <p:attrNameLst>
                                          <p:attrName>style.visibility</p:attrName>
                                        </p:attrNameLst>
                                      </p:cBhvr>
                                      <p:to>
                                        <p:strVal val="visible"/>
                                      </p:to>
                                    </p:set>
                                    <p:animEffect transition="in" filter="blinds(horizontal)">
                                      <p:cBhvr>
                                        <p:cTn id="25" dur="500"/>
                                        <p:tgtEl>
                                          <p:spTgt spid="994307">
                                            <p:txEl>
                                              <p:charRg st="111" end="13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994307">
                                            <p:txEl>
                                              <p:charRg st="137" end="152"/>
                                            </p:txEl>
                                          </p:spTgt>
                                        </p:tgtEl>
                                        <p:attrNameLst>
                                          <p:attrName>style.visibility</p:attrName>
                                        </p:attrNameLst>
                                      </p:cBhvr>
                                      <p:to>
                                        <p:strVal val="visible"/>
                                      </p:to>
                                    </p:set>
                                    <p:animEffect transition="in" filter="blinds(horizontal)">
                                      <p:cBhvr>
                                        <p:cTn id="28" dur="500"/>
                                        <p:tgtEl>
                                          <p:spTgt spid="994307">
                                            <p:txEl>
                                              <p:charRg st="137"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50179"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50180" name="Rectangle 2"/>
          <p:cNvSpPr>
            <a:spLocks noGrp="1"/>
          </p:cNvSpPr>
          <p:nvPr>
            <p:ph idx="1"/>
          </p:nvPr>
        </p:nvSpPr>
        <p:spPr>
          <a:xfrm>
            <a:off x="914400" y="44450"/>
            <a:ext cx="8229600" cy="5434013"/>
          </a:xfrm>
        </p:spPr>
        <p:txBody>
          <a:bodyPr vert="horz" wrap="square" lIns="91440" tIns="45720" rIns="91440" bIns="45720" anchor="t" anchorCtr="0"/>
          <a:p>
            <a:pPr eaLnBrk="1" hangingPunct="1">
              <a:lnSpc>
                <a:spcPct val="80000"/>
              </a:lnSpc>
              <a:buNone/>
            </a:pPr>
            <a:endParaRPr lang="en-US" altLang="zh-CN" b="1" dirty="0"/>
          </a:p>
          <a:p>
            <a:pPr eaLnBrk="1" hangingPunct="1">
              <a:lnSpc>
                <a:spcPct val="80000"/>
              </a:lnSpc>
              <a:buNone/>
            </a:pPr>
            <a:r>
              <a:rPr lang="en-US" altLang="zh-CN" sz="2400" b="1" i="1" dirty="0">
                <a:solidFill>
                  <a:srgbClr val="008000"/>
                </a:solidFill>
              </a:rPr>
              <a:t>// </a:t>
            </a:r>
            <a:r>
              <a:rPr lang="zh-CN" altLang="en-US" sz="2400" b="1" i="1" dirty="0">
                <a:solidFill>
                  <a:srgbClr val="008000"/>
                </a:solidFill>
              </a:rPr>
              <a:t>强制类型转换</a:t>
            </a:r>
            <a:r>
              <a:rPr lang="zh-CN" altLang="en-US" sz="2400" b="1" dirty="0"/>
              <a:t> </a:t>
            </a:r>
            <a:endParaRPr lang="zh-CN" altLang="en-US" sz="2400" b="1" dirty="0"/>
          </a:p>
          <a:p>
            <a:pPr eaLnBrk="1" hangingPunct="1">
              <a:lnSpc>
                <a:spcPct val="80000"/>
              </a:lnSpc>
              <a:buNone/>
            </a:pPr>
            <a:r>
              <a:rPr lang="en-US" altLang="zh-CN" b="1" dirty="0"/>
              <a:t>int main ( )</a:t>
            </a:r>
            <a:endParaRPr lang="en-US" altLang="zh-CN" b="1" dirty="0"/>
          </a:p>
          <a:p>
            <a:pPr eaLnBrk="1" hangingPunct="1">
              <a:lnSpc>
                <a:spcPct val="80000"/>
              </a:lnSpc>
              <a:buNone/>
            </a:pPr>
            <a:r>
              <a:rPr lang="en-US" altLang="zh-CN" b="1" dirty="0"/>
              <a:t>{ </a:t>
            </a:r>
            <a:endParaRPr lang="en-US" altLang="zh-CN" b="1" dirty="0"/>
          </a:p>
          <a:p>
            <a:pPr eaLnBrk="1" hangingPunct="1">
              <a:lnSpc>
                <a:spcPct val="80000"/>
              </a:lnSpc>
              <a:buNone/>
            </a:pPr>
            <a:r>
              <a:rPr lang="en-US" altLang="zh-CN" b="1" dirty="0"/>
              <a:t>   float  add1 ( float ,  float ) ;	 	 </a:t>
            </a:r>
            <a:r>
              <a:rPr lang="en-US" altLang="zh-CN" b="1" i="1" dirty="0">
                <a:solidFill>
                  <a:srgbClr val="008000"/>
                </a:solidFill>
              </a:rPr>
              <a:t>     </a:t>
            </a:r>
            <a:endParaRPr lang="zh-CN" altLang="zh-CN" b="1" i="1" dirty="0">
              <a:solidFill>
                <a:srgbClr val="008000"/>
              </a:solidFill>
            </a:endParaRPr>
          </a:p>
          <a:p>
            <a:pPr eaLnBrk="1" hangingPunct="1">
              <a:lnSpc>
                <a:spcPct val="80000"/>
              </a:lnSpc>
              <a:buNone/>
            </a:pPr>
            <a:r>
              <a:rPr lang="zh-CN" altLang="zh-CN" b="1" dirty="0"/>
              <a:t>  </a:t>
            </a:r>
            <a:r>
              <a:rPr lang="en-US" altLang="zh-CN" b="1" dirty="0"/>
              <a:t> float  add2 ( int , int ) ; 		 </a:t>
            </a:r>
            <a:r>
              <a:rPr lang="en-US" altLang="zh-CN" b="1" i="1" dirty="0">
                <a:solidFill>
                  <a:srgbClr val="008000"/>
                </a:solidFill>
              </a:rPr>
              <a:t> </a:t>
            </a:r>
            <a:endParaRPr lang="en-US" altLang="zh-CN" b="1" i="1" dirty="0">
              <a:solidFill>
                <a:srgbClr val="008000"/>
              </a:solidFill>
            </a:endParaRPr>
          </a:p>
          <a:p>
            <a:pPr eaLnBrk="1" hangingPunct="1">
              <a:lnSpc>
                <a:spcPct val="80000"/>
              </a:lnSpc>
              <a:buNone/>
            </a:pPr>
            <a:r>
              <a:rPr lang="en-US" altLang="zh-CN" b="1" dirty="0"/>
              <a:t>   double  a =3 ,  b = 3.2, sum;</a:t>
            </a:r>
            <a:endParaRPr lang="en-US" altLang="zh-CN" b="1" dirty="0"/>
          </a:p>
          <a:p>
            <a:pPr eaLnBrk="1" hangingPunct="1">
              <a:lnSpc>
                <a:spcPct val="80000"/>
              </a:lnSpc>
              <a:buNone/>
            </a:pPr>
            <a:r>
              <a:rPr lang="en-US" altLang="zh-CN" b="1" dirty="0"/>
              <a:t>   sum  =   add1 ( a , b )   ;</a:t>
            </a:r>
            <a:endParaRPr lang="en-US" altLang="zh-CN" b="1" dirty="0"/>
          </a:p>
          <a:p>
            <a:pPr eaLnBrk="1" hangingPunct="1">
              <a:lnSpc>
                <a:spcPct val="80000"/>
              </a:lnSpc>
              <a:buNone/>
            </a:pPr>
            <a:r>
              <a:rPr lang="en-US" altLang="zh-CN" b="1" dirty="0"/>
              <a:t>   sum  =   add2 ( 1/a , 1/b)   ;</a:t>
            </a:r>
            <a:endParaRPr lang="en-US" altLang="zh-CN" b="1" dirty="0"/>
          </a:p>
          <a:p>
            <a:pPr eaLnBrk="1" hangingPunct="1">
              <a:lnSpc>
                <a:spcPct val="80000"/>
              </a:lnSpc>
              <a:buNone/>
            </a:pPr>
            <a:r>
              <a:rPr lang="en-US" altLang="zh-CN" b="1" dirty="0"/>
              <a:t>   return 0;</a:t>
            </a:r>
            <a:endParaRPr lang="en-US" altLang="zh-CN" b="1" dirty="0"/>
          </a:p>
          <a:p>
            <a:pPr eaLnBrk="1" hangingPunct="1">
              <a:lnSpc>
                <a:spcPct val="80000"/>
              </a:lnSpc>
              <a:buNone/>
            </a:pPr>
            <a:r>
              <a:rPr lang="en-US" altLang="zh-CN" b="1" dirty="0"/>
              <a:t>}</a:t>
            </a:r>
            <a:endParaRPr lang="en-US" altLang="zh-CN" b="1" dirty="0"/>
          </a:p>
          <a:p>
            <a:pPr eaLnBrk="1" hangingPunct="1">
              <a:lnSpc>
                <a:spcPct val="80000"/>
              </a:lnSpc>
              <a:buNone/>
            </a:pPr>
            <a:r>
              <a:rPr lang="en-US" altLang="zh-CN" b="1" dirty="0"/>
              <a:t>float  add1 ( </a:t>
            </a:r>
            <a:r>
              <a:rPr lang="en-US" altLang="zh-CN" b="1" dirty="0">
                <a:solidFill>
                  <a:srgbClr val="0000FF"/>
                </a:solidFill>
              </a:rPr>
              <a:t>float  x ,  float  y )</a:t>
            </a:r>
            <a:endParaRPr lang="en-US" altLang="zh-CN" b="1" dirty="0">
              <a:solidFill>
                <a:srgbClr val="0000FF"/>
              </a:solidFill>
            </a:endParaRPr>
          </a:p>
          <a:p>
            <a:pPr eaLnBrk="1" hangingPunct="1">
              <a:lnSpc>
                <a:spcPct val="80000"/>
              </a:lnSpc>
              <a:buNone/>
            </a:pPr>
            <a:r>
              <a:rPr lang="en-US" altLang="zh-CN" b="1" dirty="0"/>
              <a:t>{  return ( x + y ) ;  }</a:t>
            </a:r>
            <a:endParaRPr lang="en-US" altLang="zh-CN" b="1" dirty="0"/>
          </a:p>
          <a:p>
            <a:pPr eaLnBrk="1" hangingPunct="1">
              <a:lnSpc>
                <a:spcPct val="80000"/>
              </a:lnSpc>
              <a:buNone/>
            </a:pPr>
            <a:r>
              <a:rPr lang="en-US" altLang="zh-CN" b="1" dirty="0"/>
              <a:t>float  add2 ( </a:t>
            </a:r>
            <a:r>
              <a:rPr lang="en-US" altLang="zh-CN" b="1" dirty="0">
                <a:solidFill>
                  <a:srgbClr val="0000FF"/>
                </a:solidFill>
              </a:rPr>
              <a:t>int  i , int  j</a:t>
            </a:r>
            <a:r>
              <a:rPr lang="en-US" altLang="zh-CN" b="1" dirty="0"/>
              <a:t> )</a:t>
            </a:r>
            <a:endParaRPr lang="en-US" altLang="zh-CN" b="1" dirty="0"/>
          </a:p>
          <a:p>
            <a:pPr eaLnBrk="1" hangingPunct="1">
              <a:lnSpc>
                <a:spcPct val="80000"/>
              </a:lnSpc>
              <a:buNone/>
            </a:pPr>
            <a:r>
              <a:rPr lang="en-US" altLang="zh-CN" b="1" dirty="0"/>
              <a:t>{   return ( i + j ) ;  }</a:t>
            </a:r>
            <a:endParaRPr lang="en-US" altLang="zh-CN" b="1" dirty="0"/>
          </a:p>
          <a:p>
            <a:pPr eaLnBrk="1" hangingPunct="1">
              <a:spcBef>
                <a:spcPct val="0"/>
              </a:spcBef>
              <a:buClr>
                <a:schemeClr val="bg1"/>
              </a:buClr>
              <a:buFont typeface="Times New Roman" panose="02020603050405020304" pitchFamily="18" charset="0"/>
              <a:buNone/>
            </a:pPr>
            <a:endParaRPr lang="en-US" altLang="zh-CN" b="1" dirty="0"/>
          </a:p>
        </p:txBody>
      </p:sp>
      <p:sp>
        <p:nvSpPr>
          <p:cNvPr id="50181" name="Rectangle 3"/>
          <p:cNvSpPr/>
          <p:nvPr/>
        </p:nvSpPr>
        <p:spPr>
          <a:xfrm>
            <a:off x="0" y="30622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sp>
        <p:nvSpPr>
          <p:cNvPr id="50182" name="Rectangle 4"/>
          <p:cNvSpPr/>
          <p:nvPr/>
        </p:nvSpPr>
        <p:spPr>
          <a:xfrm>
            <a:off x="0" y="295275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sp>
        <p:nvSpPr>
          <p:cNvPr id="50183" name="Rectangle 7"/>
          <p:cNvSpPr/>
          <p:nvPr/>
        </p:nvSpPr>
        <p:spPr>
          <a:xfrm>
            <a:off x="0" y="2943225"/>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grpSp>
        <p:nvGrpSpPr>
          <p:cNvPr id="2" name="Group 9"/>
          <p:cNvGrpSpPr/>
          <p:nvPr/>
        </p:nvGrpSpPr>
        <p:grpSpPr>
          <a:xfrm>
            <a:off x="3995738" y="4365625"/>
            <a:ext cx="5113337" cy="1304925"/>
            <a:chOff x="2064" y="2880"/>
            <a:chExt cx="3360" cy="624"/>
          </a:xfrm>
        </p:grpSpPr>
        <p:sp>
          <p:nvSpPr>
            <p:cNvPr id="50185" name="AutoShape 10"/>
            <p:cNvSpPr/>
            <p:nvPr/>
          </p:nvSpPr>
          <p:spPr>
            <a:xfrm>
              <a:off x="3552" y="2880"/>
              <a:ext cx="1872" cy="624"/>
            </a:xfrm>
            <a:prstGeom prst="borderCallout2">
              <a:avLst>
                <a:gd name="adj1" fmla="val 11537"/>
                <a:gd name="adj2" fmla="val -2565"/>
                <a:gd name="adj3" fmla="val 11537"/>
                <a:gd name="adj4" fmla="val -21208"/>
                <a:gd name="adj5" fmla="val -41829"/>
                <a:gd name="adj6" fmla="val -80981"/>
              </a:avLst>
            </a:prstGeom>
            <a:solidFill>
              <a:srgbClr val="F5F6FD"/>
            </a:solidFill>
            <a:ln w="19050" cap="sq" cmpd="sng">
              <a:solidFill>
                <a:srgbClr val="FF3300"/>
              </a:solidFill>
              <a:prstDash val="solid"/>
              <a:miter/>
              <a:headEnd type="none" w="sm" len="sm"/>
              <a:tailEnd type="none" w="sm" len="sm"/>
            </a:ln>
          </p:spPr>
          <p:txBody>
            <a:bodyPr/>
            <a:p>
              <a:pPr algn="ctr">
                <a:lnSpc>
                  <a:spcPct val="150000"/>
                </a:lnSpc>
                <a:spcBef>
                  <a:spcPct val="50000"/>
                </a:spcBef>
              </a:pPr>
              <a:r>
                <a:rPr lang="zh-CN" altLang="en-US" b="1" dirty="0">
                  <a:latin typeface="Times New Roman" panose="02020603050405020304" pitchFamily="18" charset="0"/>
                </a:rPr>
                <a:t>类型强制转换</a:t>
              </a:r>
              <a:endParaRPr lang="zh-CN" altLang="en-US" b="1" dirty="0">
                <a:latin typeface="Times New Roman" panose="02020603050405020304" pitchFamily="18" charset="0"/>
              </a:endParaRPr>
            </a:p>
            <a:p>
              <a:pPr algn="ctr">
                <a:lnSpc>
                  <a:spcPct val="80000"/>
                </a:lnSpc>
                <a:spcBef>
                  <a:spcPct val="50000"/>
                </a:spcBef>
              </a:pPr>
              <a:r>
                <a:rPr lang="zh-CN" altLang="en-US" b="1" i="1" dirty="0">
                  <a:latin typeface="Times New Roman" panose="02020603050405020304" pitchFamily="18" charset="0"/>
                </a:rPr>
                <a:t>截取整数部分传送给形参</a:t>
              </a:r>
              <a:endParaRPr lang="zh-CN" altLang="en-US" b="1" i="1" dirty="0">
                <a:latin typeface="Times New Roman" panose="02020603050405020304" pitchFamily="18" charset="0"/>
              </a:endParaRPr>
            </a:p>
          </p:txBody>
        </p:sp>
        <p:sp>
          <p:nvSpPr>
            <p:cNvPr id="50186" name="Line 11"/>
            <p:cNvSpPr/>
            <p:nvPr/>
          </p:nvSpPr>
          <p:spPr>
            <a:xfrm flipH="1">
              <a:off x="2064" y="2976"/>
              <a:ext cx="1056" cy="528"/>
            </a:xfrm>
            <a:prstGeom prst="line">
              <a:avLst/>
            </a:prstGeom>
            <a:ln w="19050" cap="flat" cmpd="sng">
              <a:solidFill>
                <a:srgbClr val="FF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51203"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51204"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51205"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10.4.3 </a:t>
            </a:r>
            <a:r>
              <a:rPr lang="zh-CN" altLang="en-US" dirty="0">
                <a:ea typeface="宋体" panose="02010600030101010101" pitchFamily="2" charset="-122"/>
              </a:rPr>
              <a:t>数组作函数参数</a:t>
            </a:r>
            <a:endParaRPr lang="zh-CN" altLang="en-US" dirty="0">
              <a:ea typeface="宋体" panose="02010600030101010101" pitchFamily="2" charset="-122"/>
            </a:endParaRPr>
          </a:p>
        </p:txBody>
      </p:sp>
      <p:sp>
        <p:nvSpPr>
          <p:cNvPr id="996355" name="Rectangle 3"/>
          <p:cNvSpPr/>
          <p:nvPr>
            <p:ph idx="1"/>
          </p:nvPr>
        </p:nvSpPr>
        <p:spPr>
          <a:xfrm>
            <a:off x="684213" y="836613"/>
            <a:ext cx="8459787" cy="5689600"/>
          </a:xfrm>
        </p:spPr>
        <p:txBody>
          <a:bodyPr vert="horz" wrap="square" lIns="91440" tIns="45720" rIns="91440" bIns="45720" anchor="t" anchorCtr="0"/>
          <a:p>
            <a:pPr eaLnBrk="1" hangingPunct="1">
              <a:buNone/>
            </a:pPr>
            <a:r>
              <a:rPr lang="en-US" altLang="zh-CN" dirty="0">
                <a:ea typeface="宋体" panose="02010600030101010101" pitchFamily="2" charset="-122"/>
              </a:rPr>
              <a:t>1. </a:t>
            </a:r>
            <a:r>
              <a:rPr lang="zh-CN" altLang="en-US" dirty="0">
                <a:ea typeface="宋体" panose="02010600030101010101" pitchFamily="2" charset="-122"/>
              </a:rPr>
              <a:t>数组元素作为函数参数</a:t>
            </a:r>
            <a:r>
              <a:rPr lang="en-US" altLang="zh-CN" dirty="0">
                <a:ea typeface="宋体" panose="02010600030101010101" pitchFamily="2" charset="-122"/>
              </a:rPr>
              <a:t>-</a:t>
            </a:r>
            <a:r>
              <a:rPr lang="zh-CN" altLang="en-US" dirty="0">
                <a:ea typeface="宋体" panose="02010600030101010101" pitchFamily="2" charset="-122"/>
              </a:rPr>
              <a:t>按值传递</a:t>
            </a:r>
            <a:endParaRPr lang="zh-CN" altLang="en-US" dirty="0">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数组元素作为函数实参和一个普通变量用法相同  </a:t>
            </a:r>
            <a:r>
              <a:rPr lang="en-US" altLang="zh-CN" sz="2800" dirty="0">
                <a:solidFill>
                  <a:schemeClr val="tx1"/>
                </a:solidFill>
                <a:ea typeface="宋体" panose="02010600030101010101" pitchFamily="2" charset="-122"/>
              </a:rPr>
              <a:t>,</a:t>
            </a:r>
            <a:endParaRPr lang="en-US" altLang="zh-CN" sz="2800" dirty="0">
              <a:solidFill>
                <a:schemeClr val="tx1"/>
              </a:solidFill>
              <a:ea typeface="宋体" panose="02010600030101010101" pitchFamily="2" charset="-122"/>
            </a:endParaRPr>
          </a:p>
          <a:p>
            <a:pPr eaLnBrk="1" hangingPunct="1">
              <a:buNone/>
            </a:pPr>
            <a:r>
              <a:rPr lang="en-US" altLang="zh-CN" sz="2800" dirty="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函数调用时</a:t>
            </a:r>
            <a:r>
              <a:rPr lang="zh-CN" altLang="en-US" sz="2800" u="sng" dirty="0">
                <a:solidFill>
                  <a:schemeClr val="tx1"/>
                </a:solidFill>
                <a:ea typeface="宋体" panose="02010600030101010101" pitchFamily="2" charset="-122"/>
              </a:rPr>
              <a:t>值传送</a:t>
            </a:r>
            <a:r>
              <a:rPr lang="zh-CN" altLang="en-US" sz="2800" dirty="0">
                <a:solidFill>
                  <a:schemeClr val="tx1"/>
                </a:solidFill>
                <a:ea typeface="宋体" panose="02010600030101010101" pitchFamily="2" charset="-122"/>
              </a:rPr>
              <a:t>是把实参变量的值赋予形参变量</a:t>
            </a:r>
            <a:endParaRPr lang="zh-CN" altLang="en-US" sz="2800" dirty="0">
              <a:solidFill>
                <a:schemeClr val="tx1"/>
              </a:solidFill>
              <a:ea typeface="宋体" panose="02010600030101010101" pitchFamily="2" charset="-122"/>
            </a:endParaRPr>
          </a:p>
          <a:p>
            <a:pPr eaLnBrk="1" hangingPunct="1">
              <a:buNone/>
            </a:pPr>
            <a:endParaRPr lang="zh-CN" altLang="en-US" sz="2800" dirty="0">
              <a:solidFill>
                <a:schemeClr val="tx1"/>
              </a:solidFill>
              <a:ea typeface="宋体" panose="02010600030101010101" pitchFamily="2" charset="-122"/>
            </a:endParaRPr>
          </a:p>
          <a:p>
            <a:pPr eaLnBrk="1" hangingPunct="1">
              <a:buNone/>
            </a:pPr>
            <a:r>
              <a:rPr lang="en-US" altLang="zh-CN" dirty="0">
                <a:ea typeface="宋体" panose="02010600030101010101" pitchFamily="2" charset="-122"/>
              </a:rPr>
              <a:t>2. </a:t>
            </a:r>
            <a:r>
              <a:rPr lang="zh-CN" altLang="en-US" dirty="0">
                <a:ea typeface="宋体" panose="02010600030101010101" pitchFamily="2" charset="-122"/>
              </a:rPr>
              <a:t>数组名作为函数参数</a:t>
            </a:r>
            <a:r>
              <a:rPr lang="en-US" altLang="zh-CN" dirty="0">
                <a:ea typeface="宋体" panose="02010600030101010101" pitchFamily="2" charset="-122"/>
              </a:rPr>
              <a:t>-</a:t>
            </a:r>
            <a:r>
              <a:rPr lang="zh-CN" altLang="en-US" dirty="0">
                <a:ea typeface="宋体" panose="02010600030101010101" pitchFamily="2" charset="-122"/>
              </a:rPr>
              <a:t>按地址传递</a:t>
            </a:r>
            <a:endParaRPr lang="zh-CN" altLang="en-US" dirty="0">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数组名实际上是一个常量地址，当用数组名作为实参时，实际上是把该常量地址传给形参。</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形参数组并不分配接收实参数组元素的数据空间，只是分配一个接收常量的地址 </a:t>
            </a:r>
            <a:r>
              <a:rPr lang="en-US" altLang="zh-CN" sz="2800" dirty="0">
                <a:solidFill>
                  <a:schemeClr val="tx1"/>
                </a:solidFill>
                <a:ea typeface="宋体" panose="02010600030101010101" pitchFamily="2" charset="-122"/>
              </a:rPr>
              <a:t>.</a:t>
            </a:r>
            <a:endParaRPr lang="en-US" altLang="zh-CN" dirty="0">
              <a:solidFill>
                <a:schemeClr val="tx1"/>
              </a:solidFill>
              <a:ea typeface="宋体" panose="02010600030101010101" pitchFamily="2" charset="-122"/>
            </a:endParaRPr>
          </a:p>
          <a:p>
            <a:pPr eaLnBrk="1" hangingPunct="1">
              <a:buNone/>
            </a:pPr>
            <a:endParaRPr lang="en-US" altLang="zh-CN" sz="1800" dirty="0">
              <a:solidFill>
                <a:schemeClr val="tx1"/>
              </a:solidFill>
              <a:ea typeface="宋体" panose="02010600030101010101" pitchFamily="2" charset="-122"/>
            </a:endParaRPr>
          </a:p>
          <a:p>
            <a:pPr eaLnBrk="1" hangingPunct="1">
              <a:buNone/>
            </a:pPr>
            <a:r>
              <a:rPr lang="en-US" altLang="zh-CN" dirty="0">
                <a:solidFill>
                  <a:schemeClr val="tx1"/>
                </a:solidFill>
                <a:ea typeface="宋体" panose="02010600030101010101" pitchFamily="2" charset="-122"/>
              </a:rPr>
              <a:t> </a:t>
            </a:r>
            <a:r>
              <a:rPr lang="en-US" altLang="zh-CN" sz="2800" dirty="0">
                <a:solidFill>
                  <a:schemeClr val="tx1"/>
                </a:solidFill>
                <a:latin typeface="Times New Roman" panose="02020603050405020304" pitchFamily="18" charset="0"/>
                <a:ea typeface="宋体" panose="02010600030101010101" pitchFamily="2" charset="-122"/>
              </a:rPr>
              <a:t> </a:t>
            </a:r>
            <a:endParaRPr lang="en-US" altLang="zh-CN" sz="28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96355">
                                            <p:txEl>
                                              <p:charRg st="76" end="95"/>
                                            </p:txEl>
                                          </p:spTgt>
                                        </p:tgtEl>
                                        <p:attrNameLst>
                                          <p:attrName>style.visibility</p:attrName>
                                        </p:attrNameLst>
                                      </p:cBhvr>
                                      <p:to>
                                        <p:strVal val="visible"/>
                                      </p:to>
                                    </p:set>
                                    <p:animEffect transition="in" filter="blinds(horizontal)">
                                      <p:cBhvr>
                                        <p:cTn id="7" dur="500"/>
                                        <p:tgtEl>
                                          <p:spTgt spid="996355">
                                            <p:txEl>
                                              <p:charRg st="76" end="95"/>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96355">
                                            <p:txEl>
                                              <p:charRg st="95" end="141"/>
                                            </p:txEl>
                                          </p:spTgt>
                                        </p:tgtEl>
                                        <p:attrNameLst>
                                          <p:attrName>style.visibility</p:attrName>
                                        </p:attrNameLst>
                                      </p:cBhvr>
                                      <p:to>
                                        <p:strVal val="visible"/>
                                      </p:to>
                                    </p:set>
                                    <p:animEffect transition="in" filter="blinds(horizontal)">
                                      <p:cBhvr>
                                        <p:cTn id="11" dur="500"/>
                                        <p:tgtEl>
                                          <p:spTgt spid="996355">
                                            <p:txEl>
                                              <p:charRg st="95" end="14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996355">
                                            <p:txEl>
                                              <p:charRg st="141" end="184"/>
                                            </p:txEl>
                                          </p:spTgt>
                                        </p:tgtEl>
                                        <p:attrNameLst>
                                          <p:attrName>style.visibility</p:attrName>
                                        </p:attrNameLst>
                                      </p:cBhvr>
                                      <p:to>
                                        <p:strVal val="visible"/>
                                      </p:to>
                                    </p:set>
                                    <p:animEffect transition="in" filter="blinds(horizontal)">
                                      <p:cBhvr>
                                        <p:cTn id="14" dur="500"/>
                                        <p:tgtEl>
                                          <p:spTgt spid="996355">
                                            <p:txEl>
                                              <p:charRg st="141" end="1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52227"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52228" name="Rectangle 2"/>
          <p:cNvSpPr>
            <a:spLocks noGrp="1"/>
          </p:cNvSpPr>
          <p:nvPr>
            <p:ph idx="1"/>
          </p:nvPr>
        </p:nvSpPr>
        <p:spPr>
          <a:xfrm>
            <a:off x="914400" y="44450"/>
            <a:ext cx="8229600" cy="5434013"/>
          </a:xfrm>
        </p:spPr>
        <p:txBody>
          <a:bodyPr vert="horz" wrap="square" lIns="91440" tIns="45720" rIns="91440" bIns="45720" anchor="t" anchorCtr="0"/>
          <a:p>
            <a:pPr eaLnBrk="1" hangingPunct="1">
              <a:lnSpc>
                <a:spcPct val="80000"/>
              </a:lnSpc>
              <a:buNone/>
            </a:pPr>
            <a:endParaRPr lang="en-US" altLang="zh-CN" b="1" dirty="0"/>
          </a:p>
          <a:p>
            <a:pPr eaLnBrk="1" hangingPunct="1">
              <a:lnSpc>
                <a:spcPct val="80000"/>
              </a:lnSpc>
              <a:buNone/>
            </a:pPr>
            <a:r>
              <a:rPr lang="zh-CN" altLang="en-US" sz="2400" b="1" dirty="0"/>
              <a:t>例</a:t>
            </a:r>
            <a:r>
              <a:rPr lang="en-US" altLang="zh-CN" sz="2400" b="1" dirty="0"/>
              <a:t>10.9 </a:t>
            </a:r>
            <a:r>
              <a:rPr lang="zh-CN" altLang="en-US" sz="2400" b="1" dirty="0"/>
              <a:t>数组元素作实参</a:t>
            </a:r>
            <a:endParaRPr lang="zh-CN" altLang="en-US" sz="2400" b="1" dirty="0"/>
          </a:p>
          <a:p>
            <a:pPr eaLnBrk="1" hangingPunct="1">
              <a:lnSpc>
                <a:spcPct val="80000"/>
              </a:lnSpc>
              <a:buNone/>
            </a:pPr>
            <a:r>
              <a:rPr lang="en-US" altLang="zh-CN" sz="2400" b="1" dirty="0"/>
              <a:t>#include &lt;stdio.h&gt;</a:t>
            </a:r>
            <a:endParaRPr lang="en-US" altLang="zh-CN" sz="2400" b="1" dirty="0"/>
          </a:p>
          <a:p>
            <a:pPr eaLnBrk="1" hangingPunct="1">
              <a:lnSpc>
                <a:spcPct val="80000"/>
              </a:lnSpc>
              <a:buNone/>
            </a:pPr>
            <a:r>
              <a:rPr lang="en-US" altLang="zh-CN" sz="2400" b="1" dirty="0"/>
              <a:t>int main()</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r>
              <a:rPr lang="en-US" altLang="zh-CN" sz="2400" b="1" dirty="0"/>
              <a:t>  int iArr1[3]={2,5,3};</a:t>
            </a:r>
            <a:endParaRPr lang="en-US" altLang="zh-CN" sz="2400" b="1" dirty="0"/>
          </a:p>
          <a:p>
            <a:pPr eaLnBrk="1" hangingPunct="1">
              <a:lnSpc>
                <a:spcPct val="80000"/>
              </a:lnSpc>
              <a:buNone/>
            </a:pPr>
            <a:r>
              <a:rPr lang="en-US" altLang="zh-CN" sz="2400" b="1" dirty="0"/>
              <a:t>  int iA=2,iB=5,iC=3</a:t>
            </a:r>
            <a:r>
              <a:rPr lang="zh-CN" altLang="en-US" sz="2400" b="1" dirty="0"/>
              <a:t>， </a:t>
            </a:r>
            <a:r>
              <a:rPr lang="en-US" altLang="zh-CN" sz="2400" b="1" dirty="0"/>
              <a:t>iSum;</a:t>
            </a:r>
            <a:endParaRPr lang="en-US" altLang="zh-CN" sz="2400" b="1" dirty="0"/>
          </a:p>
          <a:p>
            <a:pPr eaLnBrk="1" hangingPunct="1">
              <a:lnSpc>
                <a:spcPct val="80000"/>
              </a:lnSpc>
              <a:buNone/>
            </a:pPr>
            <a:r>
              <a:rPr lang="en-US" altLang="zh-CN" sz="2400" b="1" dirty="0"/>
              <a:t>  int add(int iA,int iB,int iC);</a:t>
            </a:r>
            <a:endParaRPr lang="en-US" altLang="zh-CN" sz="2400" b="1" dirty="0"/>
          </a:p>
          <a:p>
            <a:pPr eaLnBrk="1" hangingPunct="1">
              <a:lnSpc>
                <a:spcPct val="80000"/>
              </a:lnSpc>
              <a:buNone/>
            </a:pPr>
            <a:r>
              <a:rPr lang="en-US" altLang="zh-CN" sz="2400" b="1" dirty="0"/>
              <a:t>  iSum=add(iArr1[0],iArr1[1],iArr1[2]); </a:t>
            </a:r>
            <a:r>
              <a:rPr lang="en-US" altLang="zh-CN" sz="2000" b="1" dirty="0">
                <a:solidFill>
                  <a:srgbClr val="008000"/>
                </a:solidFill>
              </a:rPr>
              <a:t>/*</a:t>
            </a:r>
            <a:r>
              <a:rPr lang="zh-CN" altLang="en-US" sz="2000" b="1" dirty="0">
                <a:solidFill>
                  <a:srgbClr val="008000"/>
                </a:solidFill>
              </a:rPr>
              <a:t>数组元素作为实参*</a:t>
            </a:r>
            <a:r>
              <a:rPr lang="en-US" altLang="zh-CN" sz="2000" b="1" dirty="0">
                <a:solidFill>
                  <a:srgbClr val="008000"/>
                </a:solidFill>
              </a:rPr>
              <a:t>/</a:t>
            </a:r>
            <a:endParaRPr lang="en-US" altLang="zh-CN" sz="2000" b="1" dirty="0">
              <a:solidFill>
                <a:srgbClr val="008000"/>
              </a:solidFill>
            </a:endParaRPr>
          </a:p>
          <a:p>
            <a:pPr eaLnBrk="1" hangingPunct="1">
              <a:lnSpc>
                <a:spcPct val="80000"/>
              </a:lnSpc>
              <a:buNone/>
            </a:pPr>
            <a:r>
              <a:rPr lang="en-US" altLang="zh-CN" sz="2400" b="1" dirty="0"/>
              <a:t>  printf("%d\n",iSum);</a:t>
            </a:r>
            <a:endParaRPr lang="en-US" altLang="zh-CN" sz="2400" b="1" dirty="0"/>
          </a:p>
          <a:p>
            <a:pPr eaLnBrk="1" hangingPunct="1">
              <a:lnSpc>
                <a:spcPct val="80000"/>
              </a:lnSpc>
              <a:buNone/>
            </a:pPr>
            <a:r>
              <a:rPr lang="en-US" altLang="zh-CN" sz="2400" b="1" dirty="0"/>
              <a:t>  iSum=add(iA,iB,iC);            </a:t>
            </a:r>
            <a:r>
              <a:rPr lang="en-US" altLang="zh-CN" sz="2000" b="1" dirty="0">
                <a:solidFill>
                  <a:srgbClr val="008000"/>
                </a:solidFill>
              </a:rPr>
              <a:t>/*</a:t>
            </a:r>
            <a:r>
              <a:rPr lang="zh-CN" altLang="en-US" sz="2000" b="1" dirty="0">
                <a:solidFill>
                  <a:srgbClr val="008000"/>
                </a:solidFill>
              </a:rPr>
              <a:t>普通变量作为实参*</a:t>
            </a:r>
            <a:r>
              <a:rPr lang="en-US" altLang="zh-CN" sz="2000" b="1" dirty="0">
                <a:solidFill>
                  <a:srgbClr val="008000"/>
                </a:solidFill>
              </a:rPr>
              <a:t>/</a:t>
            </a:r>
            <a:endParaRPr lang="en-US" altLang="zh-CN" sz="2000" b="1" dirty="0">
              <a:solidFill>
                <a:srgbClr val="008000"/>
              </a:solidFill>
            </a:endParaRPr>
          </a:p>
          <a:p>
            <a:pPr eaLnBrk="1" hangingPunct="1">
              <a:lnSpc>
                <a:spcPct val="80000"/>
              </a:lnSpc>
              <a:buNone/>
            </a:pPr>
            <a:r>
              <a:rPr lang="en-US" altLang="zh-CN" sz="2400" b="1" dirty="0"/>
              <a:t>  printf("%d\n",iSum);</a:t>
            </a:r>
            <a:endParaRPr lang="en-US" altLang="zh-CN" sz="2400" b="1" dirty="0"/>
          </a:p>
          <a:p>
            <a:pPr eaLnBrk="1" hangingPunct="1">
              <a:lnSpc>
                <a:spcPct val="80000"/>
              </a:lnSpc>
              <a:buNone/>
            </a:pPr>
            <a:r>
              <a:rPr lang="en-US" altLang="zh-CN" sz="2400" b="1" dirty="0"/>
              <a:t>  return 0;</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r>
              <a:rPr lang="en-US" altLang="zh-CN" sz="2400" b="1" dirty="0"/>
              <a:t>int add(int iA,int iB,int iC)</a:t>
            </a:r>
            <a:endParaRPr lang="en-US" altLang="zh-CN" sz="2400" b="1" dirty="0"/>
          </a:p>
          <a:p>
            <a:pPr eaLnBrk="1" hangingPunct="1">
              <a:lnSpc>
                <a:spcPct val="80000"/>
              </a:lnSpc>
              <a:buNone/>
            </a:pPr>
            <a:r>
              <a:rPr lang="en-US" altLang="zh-CN" sz="2400" b="1" dirty="0"/>
              <a:t>{   int iSum =( iA++)+(iB--)+ iC;</a:t>
            </a:r>
            <a:endParaRPr lang="en-US" altLang="zh-CN" sz="2400" b="1" dirty="0"/>
          </a:p>
          <a:p>
            <a:pPr eaLnBrk="1" hangingPunct="1">
              <a:lnSpc>
                <a:spcPct val="80000"/>
              </a:lnSpc>
              <a:buNone/>
            </a:pPr>
            <a:r>
              <a:rPr lang="en-US" altLang="zh-CN" sz="2400" b="1" dirty="0"/>
              <a:t>     return iSum;  </a:t>
            </a:r>
            <a:endParaRPr lang="en-US" altLang="zh-CN" sz="2400" b="1" dirty="0"/>
          </a:p>
          <a:p>
            <a:pPr eaLnBrk="1" hangingPunct="1">
              <a:lnSpc>
                <a:spcPct val="80000"/>
              </a:lnSpc>
              <a:buNone/>
            </a:pPr>
            <a:r>
              <a:rPr lang="en-US" altLang="zh-CN" sz="2400" b="1" dirty="0"/>
              <a:t>}</a:t>
            </a:r>
            <a:endParaRPr lang="en-US" altLang="zh-CN" b="1" dirty="0"/>
          </a:p>
          <a:p>
            <a:pPr eaLnBrk="1" hangingPunct="1">
              <a:spcBef>
                <a:spcPct val="0"/>
              </a:spcBef>
              <a:buClr>
                <a:schemeClr val="bg1"/>
              </a:buClr>
              <a:buFont typeface="Times New Roman" panose="02020603050405020304" pitchFamily="18" charset="0"/>
              <a:buNone/>
            </a:pPr>
            <a:endParaRPr lang="en-US" altLang="zh-CN" b="1" dirty="0"/>
          </a:p>
        </p:txBody>
      </p:sp>
      <p:sp>
        <p:nvSpPr>
          <p:cNvPr id="52229" name="Rectangle 3"/>
          <p:cNvSpPr/>
          <p:nvPr/>
        </p:nvSpPr>
        <p:spPr>
          <a:xfrm>
            <a:off x="0" y="30622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sp>
        <p:nvSpPr>
          <p:cNvPr id="52230" name="Rectangle 4"/>
          <p:cNvSpPr/>
          <p:nvPr/>
        </p:nvSpPr>
        <p:spPr>
          <a:xfrm>
            <a:off x="0" y="295275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sp>
        <p:nvSpPr>
          <p:cNvPr id="52231" name="Rectangle 5"/>
          <p:cNvSpPr/>
          <p:nvPr/>
        </p:nvSpPr>
        <p:spPr>
          <a:xfrm>
            <a:off x="0" y="2943225"/>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5124"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5125" name="Rectangle 2"/>
          <p:cNvSpPr>
            <a:spLocks noGrp="1"/>
          </p:cNvSpPr>
          <p:nvPr>
            <p:ph idx="1"/>
          </p:nvPr>
        </p:nvSpPr>
        <p:spPr>
          <a:xfrm>
            <a:off x="914400" y="333375"/>
            <a:ext cx="8229600" cy="5434013"/>
          </a:xfrm>
        </p:spPr>
        <p:txBody>
          <a:bodyPr vert="horz" wrap="square" lIns="91440" tIns="45720" rIns="91440" bIns="45720" anchor="t" anchorCtr="0"/>
          <a:p>
            <a:pPr eaLnBrk="1" hangingPunct="1">
              <a:lnSpc>
                <a:spcPct val="80000"/>
              </a:lnSpc>
              <a:buNone/>
            </a:pPr>
            <a:r>
              <a:rPr lang="zh-CN" altLang="en-US" sz="2400" b="1" dirty="0"/>
              <a:t>例</a:t>
            </a:r>
            <a:r>
              <a:rPr lang="en-US" altLang="zh-CN" sz="2400" b="1" dirty="0"/>
              <a:t>10.10 </a:t>
            </a:r>
            <a:r>
              <a:rPr lang="zh-CN" altLang="en-US" sz="2400" b="1" dirty="0"/>
              <a:t>对数组中的每个元素加</a:t>
            </a:r>
            <a:r>
              <a:rPr lang="en-US" altLang="zh-CN" sz="2400" b="1" dirty="0"/>
              <a:t>1</a:t>
            </a:r>
            <a:endParaRPr lang="en-US" altLang="zh-CN" sz="2400" b="1" dirty="0"/>
          </a:p>
          <a:p>
            <a:pPr eaLnBrk="1" hangingPunct="1">
              <a:lnSpc>
                <a:spcPct val="80000"/>
              </a:lnSpc>
              <a:buNone/>
            </a:pPr>
            <a:r>
              <a:rPr lang="en-US" altLang="zh-CN" sz="2400" b="1" dirty="0"/>
              <a:t>#include &lt;stdio.h&gt;</a:t>
            </a:r>
            <a:endParaRPr lang="en-US" altLang="zh-CN" sz="2400" b="1" dirty="0"/>
          </a:p>
          <a:p>
            <a:pPr eaLnBrk="1" hangingPunct="1">
              <a:lnSpc>
                <a:spcPct val="80000"/>
              </a:lnSpc>
              <a:buNone/>
            </a:pPr>
            <a:r>
              <a:rPr lang="en-US" altLang="zh-CN" sz="2400" b="1" dirty="0"/>
              <a:t>int main()</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r>
              <a:rPr lang="en-US" altLang="zh-CN" sz="2400" b="1" dirty="0"/>
              <a:t>  int iArr1[3]={2,5,3},iJ;</a:t>
            </a:r>
            <a:endParaRPr lang="en-US" altLang="zh-CN" sz="2400" b="1" dirty="0"/>
          </a:p>
          <a:p>
            <a:pPr eaLnBrk="1" hangingPunct="1">
              <a:lnSpc>
                <a:spcPct val="80000"/>
              </a:lnSpc>
              <a:buNone/>
            </a:pPr>
            <a:r>
              <a:rPr lang="en-US" altLang="zh-CN" sz="2400" b="1" dirty="0"/>
              <a:t>  void add(int iArr2[3]);</a:t>
            </a:r>
            <a:endParaRPr lang="en-US" altLang="zh-CN" sz="2400" b="1" dirty="0"/>
          </a:p>
          <a:p>
            <a:pPr eaLnBrk="1" hangingPunct="1">
              <a:lnSpc>
                <a:spcPct val="80000"/>
              </a:lnSpc>
              <a:buNone/>
            </a:pPr>
            <a:r>
              <a:rPr lang="en-US" altLang="zh-CN" sz="2400" b="1" dirty="0">
                <a:solidFill>
                  <a:srgbClr val="008000"/>
                </a:solidFill>
              </a:rPr>
              <a:t>  /*</a:t>
            </a:r>
            <a:r>
              <a:rPr lang="zh-CN" altLang="en-US" sz="2400" b="1" dirty="0">
                <a:solidFill>
                  <a:srgbClr val="008000"/>
                </a:solidFill>
              </a:rPr>
              <a:t>输出数组*</a:t>
            </a:r>
            <a:r>
              <a:rPr lang="en-US" altLang="zh-CN" sz="2400" b="1" dirty="0">
                <a:solidFill>
                  <a:srgbClr val="008000"/>
                </a:solidFill>
              </a:rPr>
              <a:t>/</a:t>
            </a:r>
            <a:endParaRPr lang="en-US" altLang="zh-CN" sz="2400" b="1" dirty="0">
              <a:solidFill>
                <a:srgbClr val="008000"/>
              </a:solidFill>
            </a:endParaRPr>
          </a:p>
          <a:p>
            <a:pPr eaLnBrk="1" hangingPunct="1">
              <a:lnSpc>
                <a:spcPct val="80000"/>
              </a:lnSpc>
              <a:buNone/>
            </a:pPr>
            <a:r>
              <a:rPr lang="en-US" altLang="zh-CN" sz="2400" b="1" dirty="0"/>
              <a:t>  for(iJ=0;iJ&lt;=2;iJ++)</a:t>
            </a:r>
            <a:endParaRPr lang="en-US" altLang="zh-CN" sz="2400" b="1" dirty="0"/>
          </a:p>
          <a:p>
            <a:pPr eaLnBrk="1" hangingPunct="1">
              <a:lnSpc>
                <a:spcPct val="80000"/>
              </a:lnSpc>
              <a:buNone/>
            </a:pPr>
            <a:r>
              <a:rPr lang="en-US" altLang="zh-CN" sz="2400" b="1" dirty="0"/>
              <a:t>	printf("%d ",iArr1[iJ]);</a:t>
            </a:r>
            <a:endParaRPr lang="en-US" altLang="zh-CN" sz="2400" b="1" dirty="0"/>
          </a:p>
          <a:p>
            <a:pPr eaLnBrk="1" hangingPunct="1">
              <a:lnSpc>
                <a:spcPct val="80000"/>
              </a:lnSpc>
              <a:buNone/>
            </a:pPr>
            <a:r>
              <a:rPr lang="en-US" altLang="zh-CN" sz="2400" b="1" dirty="0"/>
              <a:t>  printf("\n");</a:t>
            </a:r>
            <a:endParaRPr lang="en-US" altLang="zh-CN" sz="2400" b="1" dirty="0"/>
          </a:p>
          <a:p>
            <a:pPr eaLnBrk="1" hangingPunct="1">
              <a:lnSpc>
                <a:spcPct val="80000"/>
              </a:lnSpc>
              <a:buNone/>
            </a:pPr>
            <a:r>
              <a:rPr lang="en-US" altLang="zh-CN" sz="2400" b="1" dirty="0"/>
              <a:t>  </a:t>
            </a:r>
            <a:r>
              <a:rPr lang="en-US" altLang="zh-CN" sz="2400" b="1" dirty="0">
                <a:solidFill>
                  <a:srgbClr val="CC3300"/>
                </a:solidFill>
              </a:rPr>
              <a:t>add( </a:t>
            </a:r>
            <a:r>
              <a:rPr lang="en-US" altLang="zh-CN" sz="2400" b="1" dirty="0"/>
              <a:t>iArr1</a:t>
            </a:r>
            <a:r>
              <a:rPr lang="en-US" altLang="zh-CN" sz="2400" b="1" dirty="0">
                <a:solidFill>
                  <a:srgbClr val="CC3300"/>
                </a:solidFill>
              </a:rPr>
              <a:t> );</a:t>
            </a:r>
            <a:endParaRPr lang="en-US" altLang="zh-CN" sz="2400" b="1" dirty="0">
              <a:solidFill>
                <a:srgbClr val="CC3300"/>
              </a:solidFill>
            </a:endParaRPr>
          </a:p>
          <a:p>
            <a:pPr eaLnBrk="1" hangingPunct="1">
              <a:lnSpc>
                <a:spcPct val="80000"/>
              </a:lnSpc>
              <a:buNone/>
            </a:pPr>
            <a:r>
              <a:rPr lang="en-US" altLang="zh-CN" sz="2400" b="1" dirty="0">
                <a:solidFill>
                  <a:srgbClr val="008000"/>
                </a:solidFill>
              </a:rPr>
              <a:t>  /*</a:t>
            </a:r>
            <a:r>
              <a:rPr lang="zh-CN" altLang="en-US" sz="2400" b="1" dirty="0">
                <a:solidFill>
                  <a:srgbClr val="008000"/>
                </a:solidFill>
              </a:rPr>
              <a:t>函数调用后，输出数组*</a:t>
            </a:r>
            <a:r>
              <a:rPr lang="en-US" altLang="zh-CN" sz="2400" b="1" dirty="0"/>
              <a:t>/</a:t>
            </a:r>
            <a:endParaRPr lang="en-US" altLang="zh-CN" sz="2400" b="1" dirty="0"/>
          </a:p>
          <a:p>
            <a:pPr eaLnBrk="1" hangingPunct="1">
              <a:lnSpc>
                <a:spcPct val="80000"/>
              </a:lnSpc>
              <a:buNone/>
            </a:pPr>
            <a:r>
              <a:rPr lang="en-US" altLang="zh-CN" sz="2400" b="1" dirty="0"/>
              <a:t>  for(iJ=0;iJ&lt;=2;iJ++)</a:t>
            </a:r>
            <a:endParaRPr lang="en-US" altLang="zh-CN" sz="2400" b="1" dirty="0"/>
          </a:p>
          <a:p>
            <a:pPr eaLnBrk="1" hangingPunct="1">
              <a:lnSpc>
                <a:spcPct val="80000"/>
              </a:lnSpc>
              <a:buNone/>
            </a:pPr>
            <a:r>
              <a:rPr lang="en-US" altLang="zh-CN" sz="2400" b="1" dirty="0"/>
              <a:t>	printf("%d ",iArr1[iJ]);</a:t>
            </a:r>
            <a:endParaRPr lang="en-US" altLang="zh-CN" sz="2400" b="1" dirty="0"/>
          </a:p>
          <a:p>
            <a:pPr eaLnBrk="1" hangingPunct="1">
              <a:lnSpc>
                <a:spcPct val="80000"/>
              </a:lnSpc>
              <a:buNone/>
            </a:pPr>
            <a:r>
              <a:rPr lang="en-US" altLang="zh-CN" sz="2400" b="1" dirty="0"/>
              <a:t>  printf("\n");</a:t>
            </a:r>
            <a:endParaRPr lang="en-US" altLang="zh-CN" sz="2400" b="1" dirty="0"/>
          </a:p>
          <a:p>
            <a:pPr eaLnBrk="1" hangingPunct="1">
              <a:lnSpc>
                <a:spcPct val="80000"/>
              </a:lnSpc>
              <a:buNone/>
            </a:pPr>
            <a:r>
              <a:rPr lang="en-US" altLang="zh-CN" sz="2400" b="1" dirty="0"/>
              <a:t>  return 0;</a:t>
            </a:r>
            <a:endParaRPr lang="en-US" altLang="zh-CN" sz="2400" b="1" dirty="0"/>
          </a:p>
          <a:p>
            <a:pPr eaLnBrk="1" hangingPunct="1">
              <a:lnSpc>
                <a:spcPct val="80000"/>
              </a:lnSpc>
              <a:buNone/>
            </a:pPr>
            <a:r>
              <a:rPr lang="en-US" altLang="zh-CN" sz="2400" b="1" dirty="0"/>
              <a:t>}</a:t>
            </a:r>
            <a:endParaRPr lang="en-US" altLang="zh-CN" sz="2400" b="1" dirty="0"/>
          </a:p>
        </p:txBody>
      </p:sp>
      <p:sp>
        <p:nvSpPr>
          <p:cNvPr id="5126" name="Rectangle 3"/>
          <p:cNvSpPr/>
          <p:nvPr/>
        </p:nvSpPr>
        <p:spPr>
          <a:xfrm>
            <a:off x="0" y="30622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sp>
        <p:nvSpPr>
          <p:cNvPr id="5127" name="Rectangle 6"/>
          <p:cNvSpPr/>
          <p:nvPr/>
        </p:nvSpPr>
        <p:spPr>
          <a:xfrm>
            <a:off x="5076825" y="1844675"/>
            <a:ext cx="3671888" cy="2292350"/>
          </a:xfrm>
          <a:prstGeom prst="rect">
            <a:avLst/>
          </a:prstGeom>
          <a:solidFill>
            <a:srgbClr val="CCFFFF"/>
          </a:solidFill>
          <a:ln w="9525" cap="flat" cmpd="sng">
            <a:solidFill>
              <a:srgbClr val="00FF00"/>
            </a:solidFill>
            <a:prstDash val="solid"/>
            <a:miter/>
            <a:headEnd type="none" w="med" len="med"/>
            <a:tailEnd type="none" w="med" len="med"/>
          </a:ln>
        </p:spPr>
        <p:txBody>
          <a:bodyPr>
            <a:spAutoFit/>
          </a:bodyPr>
          <a:p>
            <a:r>
              <a:rPr lang="en-US" altLang="zh-CN" sz="2400" b="1" dirty="0">
                <a:latin typeface="Times New Roman" panose="02020603050405020304" pitchFamily="18" charset="0"/>
              </a:rPr>
              <a:t>void add( </a:t>
            </a:r>
            <a:r>
              <a:rPr lang="en-US" altLang="zh-CN" sz="2400" b="1" dirty="0">
                <a:solidFill>
                  <a:srgbClr val="CC3300"/>
                </a:solidFill>
                <a:latin typeface="Times New Roman" panose="02020603050405020304" pitchFamily="18" charset="0"/>
              </a:rPr>
              <a:t>int iArr2[3]</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int iI;</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for(iI=0;iI&lt;=2;iI++)</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iArr2[iI]++;</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5128" name="Rectangle 8"/>
          <p:cNvSpPr/>
          <p:nvPr/>
        </p:nvSpPr>
        <p:spPr>
          <a:xfrm>
            <a:off x="0" y="281463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graphicFrame>
        <p:nvGraphicFramePr>
          <p:cNvPr id="998407" name="Object 7"/>
          <p:cNvGraphicFramePr/>
          <p:nvPr/>
        </p:nvGraphicFramePr>
        <p:xfrm>
          <a:off x="971550" y="4365625"/>
          <a:ext cx="8172450" cy="2008188"/>
        </p:xfrm>
        <a:graphic>
          <a:graphicData uri="http://schemas.openxmlformats.org/presentationml/2006/ole">
            <mc:AlternateContent xmlns:mc="http://schemas.openxmlformats.org/markup-compatibility/2006">
              <mc:Choice xmlns:v="urn:schemas-microsoft-com:vml" Requires="v">
                <p:oleObj spid="_x0000_s3080" name="" r:id="rId1" imgW="4715510" imgH="1165225" progId="Visio.Drawing.11">
                  <p:embed/>
                </p:oleObj>
              </mc:Choice>
              <mc:Fallback>
                <p:oleObj name="" r:id="rId1" imgW="4715510" imgH="1165225" progId="Visio.Drawing.11">
                  <p:embed/>
                  <p:pic>
                    <p:nvPicPr>
                      <p:cNvPr id="0" name="图片 3079"/>
                      <p:cNvPicPr/>
                      <p:nvPr/>
                    </p:nvPicPr>
                    <p:blipFill>
                      <a:blip r:embed="rId2"/>
                      <a:stretch>
                        <a:fillRect/>
                      </a:stretch>
                    </p:blipFill>
                    <p:spPr>
                      <a:xfrm>
                        <a:off x="971550" y="4365625"/>
                        <a:ext cx="8172450" cy="2008188"/>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998407"/>
                                        </p:tgtEl>
                                        <p:attrNameLst>
                                          <p:attrName>style.visibility</p:attrName>
                                        </p:attrNameLst>
                                      </p:cBhvr>
                                      <p:to>
                                        <p:strVal val="visible"/>
                                      </p:to>
                                    </p:set>
                                    <p:anim calcmode="lin" valueType="num">
                                      <p:cBhvr>
                                        <p:cTn id="7" dur="500" fill="hold"/>
                                        <p:tgtEl>
                                          <p:spTgt spid="998407"/>
                                        </p:tgtEl>
                                        <p:attrNameLst>
                                          <p:attrName>ppt_w</p:attrName>
                                        </p:attrNameLst>
                                      </p:cBhvr>
                                      <p:tavLst>
                                        <p:tav tm="0">
                                          <p:val>
                                            <p:strVal val="#ppt_w*0.05"/>
                                          </p:val>
                                        </p:tav>
                                        <p:tav tm="100000">
                                          <p:val>
                                            <p:strVal val="#ppt_w"/>
                                          </p:val>
                                        </p:tav>
                                      </p:tavLst>
                                    </p:anim>
                                    <p:anim calcmode="lin" valueType="num">
                                      <p:cBhvr>
                                        <p:cTn id="8" dur="500" fill="hold"/>
                                        <p:tgtEl>
                                          <p:spTgt spid="998407"/>
                                        </p:tgtEl>
                                        <p:attrNameLst>
                                          <p:attrName>ppt_h</p:attrName>
                                        </p:attrNameLst>
                                      </p:cBhvr>
                                      <p:tavLst>
                                        <p:tav tm="0">
                                          <p:val>
                                            <p:strVal val="#ppt_h"/>
                                          </p:val>
                                        </p:tav>
                                        <p:tav tm="100000">
                                          <p:val>
                                            <p:strVal val="#ppt_h"/>
                                          </p:val>
                                        </p:tav>
                                      </p:tavLst>
                                    </p:anim>
                                    <p:anim calcmode="lin" valueType="num">
                                      <p:cBhvr>
                                        <p:cTn id="9" dur="500" fill="hold"/>
                                        <p:tgtEl>
                                          <p:spTgt spid="998407"/>
                                        </p:tgtEl>
                                        <p:attrNameLst>
                                          <p:attrName>ppt_x</p:attrName>
                                        </p:attrNameLst>
                                      </p:cBhvr>
                                      <p:tavLst>
                                        <p:tav tm="0">
                                          <p:val>
                                            <p:strVal val="#ppt_x-.2"/>
                                          </p:val>
                                        </p:tav>
                                        <p:tav tm="100000">
                                          <p:val>
                                            <p:strVal val="#ppt_x"/>
                                          </p:val>
                                        </p:tav>
                                      </p:tavLst>
                                    </p:anim>
                                    <p:anim calcmode="lin" valueType="num">
                                      <p:cBhvr>
                                        <p:cTn id="10" dur="500" fill="hold"/>
                                        <p:tgtEl>
                                          <p:spTgt spid="998407"/>
                                        </p:tgtEl>
                                        <p:attrNameLst>
                                          <p:attrName>ppt_y</p:attrName>
                                        </p:attrNameLst>
                                      </p:cBhvr>
                                      <p:tavLst>
                                        <p:tav tm="0">
                                          <p:val>
                                            <p:strVal val="#ppt_y"/>
                                          </p:val>
                                        </p:tav>
                                        <p:tav tm="100000">
                                          <p:val>
                                            <p:strVal val="#ppt_y"/>
                                          </p:val>
                                        </p:tav>
                                      </p:tavLst>
                                    </p:anim>
                                    <p:animEffect transition="in" filter="fade">
                                      <p:cBhvr>
                                        <p:cTn id="11" dur="500"/>
                                        <p:tgtEl>
                                          <p:spTgt spid="998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53251"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53252"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53253"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10.4.3 </a:t>
            </a:r>
            <a:r>
              <a:rPr lang="zh-CN" altLang="en-US" dirty="0">
                <a:ea typeface="宋体" panose="02010600030101010101" pitchFamily="2" charset="-122"/>
              </a:rPr>
              <a:t>数组作函数参数</a:t>
            </a:r>
            <a:endParaRPr lang="zh-CN" altLang="en-US" dirty="0">
              <a:ea typeface="宋体" panose="02010600030101010101" pitchFamily="2" charset="-122"/>
            </a:endParaRPr>
          </a:p>
        </p:txBody>
      </p:sp>
      <p:sp>
        <p:nvSpPr>
          <p:cNvPr id="53254" name="Rectangle 3"/>
          <p:cNvSpPr/>
          <p:nvPr>
            <p:ph idx="1"/>
          </p:nvPr>
        </p:nvSpPr>
        <p:spPr>
          <a:xfrm>
            <a:off x="720725" y="765175"/>
            <a:ext cx="8675688" cy="5689600"/>
          </a:xfrm>
        </p:spPr>
        <p:txBody>
          <a:bodyPr vert="horz" wrap="square" lIns="91440" tIns="45720" rIns="91440" bIns="45720" anchor="t" anchorCtr="0"/>
          <a:p>
            <a:pPr eaLnBrk="1" hangingPunct="1">
              <a:buNone/>
            </a:pPr>
            <a:r>
              <a:rPr lang="en-US" altLang="zh-CN" dirty="0">
                <a:ea typeface="宋体" panose="02010600030101010101" pitchFamily="2" charset="-122"/>
              </a:rPr>
              <a:t>2. </a:t>
            </a:r>
            <a:r>
              <a:rPr lang="zh-CN" altLang="en-US" dirty="0">
                <a:ea typeface="宋体" panose="02010600030101010101" pitchFamily="2" charset="-122"/>
              </a:rPr>
              <a:t>数组名作为函数参数</a:t>
            </a:r>
            <a:r>
              <a:rPr lang="en-US" altLang="zh-CN" dirty="0">
                <a:ea typeface="宋体" panose="02010600030101010101" pitchFamily="2" charset="-122"/>
              </a:rPr>
              <a:t>-</a:t>
            </a:r>
            <a:r>
              <a:rPr lang="zh-CN" altLang="en-US" dirty="0">
                <a:ea typeface="宋体" panose="02010600030101010101" pitchFamily="2" charset="-122"/>
              </a:rPr>
              <a:t>按地址传递</a:t>
            </a:r>
            <a:endParaRPr lang="zh-CN" altLang="en-US" dirty="0">
              <a:ea typeface="宋体" panose="02010600030101010101" pitchFamily="2" charset="-122"/>
            </a:endParaRPr>
          </a:p>
          <a:p>
            <a:pPr eaLnBrk="1" hangingPunct="1">
              <a:buNone/>
            </a:pPr>
            <a:endParaRPr lang="zh-CN" altLang="en-US" sz="2400" dirty="0">
              <a:solidFill>
                <a:schemeClr val="tx1"/>
              </a:solidFill>
              <a:ea typeface="宋体" panose="02010600030101010101" pitchFamily="2" charset="-122"/>
            </a:endParaRPr>
          </a:p>
          <a:p>
            <a:pPr eaLnBrk="1" hangingPunct="1">
              <a:buNone/>
            </a:pPr>
            <a:r>
              <a:rPr lang="zh-CN" altLang="en-US" sz="2400" dirty="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通常为了能够让函数处理不同长度的数组，</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函数的参数表应指定接收数组名及数组大小。</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一维形参数组可以省略维数，但是不能省略</a:t>
            </a:r>
            <a:r>
              <a:rPr lang="en-US" altLang="zh-CN" sz="2800" dirty="0">
                <a:solidFill>
                  <a:schemeClr val="tx1"/>
                </a:solidFill>
                <a:ea typeface="宋体" panose="02010600030101010101" pitchFamily="2" charset="-122"/>
              </a:rPr>
              <a:t>[ ] !</a:t>
            </a:r>
            <a:endParaRPr lang="en-US" altLang="zh-CN" sz="1600" dirty="0">
              <a:solidFill>
                <a:schemeClr val="tx1"/>
              </a:solidFill>
              <a:ea typeface="宋体" panose="02010600030101010101" pitchFamily="2" charset="-122"/>
            </a:endParaRPr>
          </a:p>
          <a:p>
            <a:pPr eaLnBrk="1" hangingPunct="1">
              <a:buNone/>
            </a:pPr>
            <a:r>
              <a:rPr lang="en-US" altLang="zh-CN" sz="2800" dirty="0">
                <a:solidFill>
                  <a:schemeClr val="tx1"/>
                </a:solidFill>
                <a:ea typeface="宋体" panose="02010600030101010101" pitchFamily="2" charset="-122"/>
              </a:rPr>
              <a:t> </a:t>
            </a:r>
            <a:r>
              <a:rPr lang="en-US" altLang="zh-CN" sz="2400" dirty="0">
                <a:solidFill>
                  <a:schemeClr val="tx1"/>
                </a:solidFill>
                <a:latin typeface="Times New Roman" panose="02020603050405020304" pitchFamily="18" charset="0"/>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53255" name="Rectangle 4"/>
          <p:cNvSpPr/>
          <p:nvPr/>
        </p:nvSpPr>
        <p:spPr>
          <a:xfrm>
            <a:off x="827088" y="3789363"/>
            <a:ext cx="5503862" cy="1511300"/>
          </a:xfrm>
          <a:prstGeom prst="rect">
            <a:avLst/>
          </a:prstGeom>
          <a:solidFill>
            <a:srgbClr val="FFFFCC"/>
          </a:solidFill>
          <a:ln w="9525" cap="flat" cmpd="sng">
            <a:solidFill>
              <a:srgbClr val="FFCC00"/>
            </a:solidFill>
            <a:prstDash val="solid"/>
            <a:miter/>
            <a:headEnd type="none" w="med" len="med"/>
            <a:tailEnd type="none" w="med" len="med"/>
          </a:ln>
        </p:spPr>
        <p:txBody>
          <a:bodyPr wrap="none" anchor="ctr" anchorCtr="0">
            <a:spAutoFit/>
          </a:bodyPr>
          <a:p>
            <a:pPr eaLnBrk="1" hangingPunct="1">
              <a:lnSpc>
                <a:spcPct val="110000"/>
              </a:lnSpc>
            </a:pPr>
            <a:r>
              <a:rPr lang="en-US" altLang="zh-CN" sz="2800" b="1" dirty="0">
                <a:latin typeface="Times New Roman" panose="02020603050405020304" pitchFamily="18" charset="0"/>
              </a:rPr>
              <a:t>void add( int iArr[ ],int iLength);</a:t>
            </a:r>
            <a:endParaRPr lang="en-US" altLang="zh-CN" sz="2800" b="1" dirty="0">
              <a:latin typeface="Times New Roman" panose="02020603050405020304" pitchFamily="18" charset="0"/>
            </a:endParaRPr>
          </a:p>
          <a:p>
            <a:pPr eaLnBrk="1" hangingPunct="1">
              <a:lnSpc>
                <a:spcPct val="110000"/>
              </a:lnSpc>
            </a:pPr>
            <a:r>
              <a:rPr lang="en-US" altLang="zh-CN" sz="2800" b="1" dirty="0">
                <a:latin typeface="Times New Roman" panose="02020603050405020304" pitchFamily="18" charset="0"/>
              </a:rPr>
              <a:t>add(iArr1,3);   </a:t>
            </a:r>
            <a:r>
              <a:rPr lang="en-US" altLang="zh-CN" sz="2800" b="1" dirty="0">
                <a:solidFill>
                  <a:srgbClr val="008000"/>
                </a:solidFill>
                <a:latin typeface="Times New Roman" panose="02020603050405020304" pitchFamily="18" charset="0"/>
              </a:rPr>
              <a:t>/* int iArr1[3] */</a:t>
            </a:r>
            <a:endParaRPr lang="en-US" altLang="zh-CN" sz="2800" b="1" dirty="0">
              <a:solidFill>
                <a:srgbClr val="008000"/>
              </a:solidFill>
              <a:latin typeface="Times New Roman" panose="02020603050405020304" pitchFamily="18" charset="0"/>
            </a:endParaRPr>
          </a:p>
          <a:p>
            <a:pPr eaLnBrk="1" hangingPunct="1">
              <a:lnSpc>
                <a:spcPct val="110000"/>
              </a:lnSpc>
            </a:pPr>
            <a:r>
              <a:rPr lang="en-US" altLang="zh-CN" sz="2800" b="1" dirty="0">
                <a:latin typeface="Times New Roman" panose="02020603050405020304" pitchFamily="18" charset="0"/>
              </a:rPr>
              <a:t>add(iArr2,5);  </a:t>
            </a:r>
            <a:r>
              <a:rPr lang="en-US" altLang="zh-CN" sz="2800" b="1" dirty="0">
                <a:solidFill>
                  <a:srgbClr val="008000"/>
                </a:solidFill>
                <a:latin typeface="Times New Roman" panose="02020603050405020304" pitchFamily="18" charset="0"/>
              </a:rPr>
              <a:t>/* int iArr2[5] */</a:t>
            </a:r>
            <a:endParaRPr lang="en-US" altLang="zh-CN" sz="2800" b="1" dirty="0">
              <a:solidFill>
                <a:srgbClr val="008000"/>
              </a:solidFill>
              <a:latin typeface="Times New Roman" panose="02020603050405020304" pitchFamily="18" charset="0"/>
            </a:endParaRPr>
          </a:p>
        </p:txBody>
      </p:sp>
      <p:sp>
        <p:nvSpPr>
          <p:cNvPr id="53256" name="Rectangle 5"/>
          <p:cNvSpPr/>
          <p:nvPr/>
        </p:nvSpPr>
        <p:spPr>
          <a:xfrm>
            <a:off x="7164388" y="4076700"/>
            <a:ext cx="935037"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b="1" dirty="0">
                <a:latin typeface="Arial" panose="020B0604020202020204" pitchFamily="34" charset="0"/>
              </a:rPr>
              <a:t>1</a:t>
            </a:r>
            <a:endParaRPr lang="en-GB" altLang="zh-CN" b="1" dirty="0">
              <a:latin typeface="Arial" panose="020B0604020202020204" pitchFamily="34" charset="0"/>
            </a:endParaRPr>
          </a:p>
        </p:txBody>
      </p:sp>
      <p:sp>
        <p:nvSpPr>
          <p:cNvPr id="53257" name="Rectangle 6"/>
          <p:cNvSpPr/>
          <p:nvPr/>
        </p:nvSpPr>
        <p:spPr>
          <a:xfrm>
            <a:off x="7164388" y="4581525"/>
            <a:ext cx="935037"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b="1" dirty="0">
                <a:latin typeface="Arial" panose="020B0604020202020204" pitchFamily="34" charset="0"/>
              </a:rPr>
              <a:t>2</a:t>
            </a:r>
            <a:endParaRPr lang="en-GB" altLang="zh-CN" b="1" dirty="0">
              <a:latin typeface="Arial" panose="020B0604020202020204" pitchFamily="34" charset="0"/>
            </a:endParaRPr>
          </a:p>
        </p:txBody>
      </p:sp>
      <p:sp>
        <p:nvSpPr>
          <p:cNvPr id="53258" name="Rectangle 7"/>
          <p:cNvSpPr/>
          <p:nvPr/>
        </p:nvSpPr>
        <p:spPr>
          <a:xfrm>
            <a:off x="7164388" y="5084763"/>
            <a:ext cx="935037"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b="1" dirty="0">
                <a:latin typeface="Arial" panose="020B0604020202020204" pitchFamily="34" charset="0"/>
              </a:rPr>
              <a:t>3</a:t>
            </a:r>
            <a:endParaRPr lang="en-GB" altLang="zh-CN" b="1" dirty="0">
              <a:latin typeface="Arial" panose="020B0604020202020204" pitchFamily="34" charset="0"/>
            </a:endParaRPr>
          </a:p>
        </p:txBody>
      </p:sp>
      <p:sp>
        <p:nvSpPr>
          <p:cNvPr id="53259" name="AutoShape 8"/>
          <p:cNvSpPr/>
          <p:nvPr/>
        </p:nvSpPr>
        <p:spPr>
          <a:xfrm>
            <a:off x="6443663" y="4005263"/>
            <a:ext cx="720725" cy="358775"/>
          </a:xfrm>
          <a:prstGeom prst="rightArrow">
            <a:avLst>
              <a:gd name="adj1" fmla="val 50000"/>
              <a:gd name="adj2" fmla="val 50221"/>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53260" name="Rectangle 9"/>
          <p:cNvSpPr/>
          <p:nvPr/>
        </p:nvSpPr>
        <p:spPr>
          <a:xfrm>
            <a:off x="6443663" y="3500438"/>
            <a:ext cx="720725" cy="504825"/>
          </a:xfrm>
          <a:prstGeom prst="rect">
            <a:avLst/>
          </a:prstGeom>
          <a:noFill/>
          <a:ln w="9525">
            <a:noFill/>
          </a:ln>
        </p:spPr>
        <p:txBody>
          <a:bodyPr wrap="none" anchor="ctr" anchorCtr="0"/>
          <a:p>
            <a:pPr algn="ctr"/>
            <a:r>
              <a:rPr lang="en-US" altLang="zh-CN" sz="2800" b="1" dirty="0">
                <a:solidFill>
                  <a:srgbClr val="0000CC"/>
                </a:solidFill>
                <a:latin typeface="Times New Roman" panose="02020603050405020304" pitchFamily="18" charset="0"/>
              </a:rPr>
              <a:t>iArr</a:t>
            </a:r>
            <a:endParaRPr lang="en-GB" altLang="zh-CN" sz="2800" b="1" dirty="0">
              <a:solidFill>
                <a:srgbClr val="0000CC"/>
              </a:solidFill>
              <a:latin typeface="Times New Roman" panose="02020603050405020304" pitchFamily="18" charset="0"/>
            </a:endParaRPr>
          </a:p>
        </p:txBody>
      </p:sp>
      <p:sp>
        <p:nvSpPr>
          <p:cNvPr id="53261" name="AutoShape 10"/>
          <p:cNvSpPr/>
          <p:nvPr/>
        </p:nvSpPr>
        <p:spPr>
          <a:xfrm rot="10800000">
            <a:off x="8099425" y="4005263"/>
            <a:ext cx="720725" cy="358775"/>
          </a:xfrm>
          <a:prstGeom prst="rightArrow">
            <a:avLst>
              <a:gd name="adj1" fmla="val 50000"/>
              <a:gd name="adj2" fmla="val 50221"/>
            </a:avLst>
          </a:prstGeom>
          <a:solidFill>
            <a:srgbClr val="FF00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53262" name="Rectangle 11"/>
          <p:cNvSpPr/>
          <p:nvPr/>
        </p:nvSpPr>
        <p:spPr>
          <a:xfrm>
            <a:off x="8315325" y="3429000"/>
            <a:ext cx="720725" cy="504825"/>
          </a:xfrm>
          <a:prstGeom prst="rect">
            <a:avLst/>
          </a:prstGeom>
          <a:noFill/>
          <a:ln w="9525">
            <a:noFill/>
          </a:ln>
        </p:spPr>
        <p:txBody>
          <a:bodyPr wrap="none" anchor="ctr" anchorCtr="0"/>
          <a:p>
            <a:pPr algn="ctr"/>
            <a:r>
              <a:rPr lang="en-US" altLang="zh-CN" sz="2800" b="1" dirty="0">
                <a:solidFill>
                  <a:srgbClr val="0000CC"/>
                </a:solidFill>
                <a:latin typeface="Arial" panose="020B0604020202020204" pitchFamily="34" charset="0"/>
              </a:rPr>
              <a:t>iArr1</a:t>
            </a:r>
            <a:endParaRPr lang="en-GB" altLang="zh-CN" sz="2800" b="1" dirty="0">
              <a:solidFill>
                <a:srgbClr val="0000CC"/>
              </a:solidFill>
              <a:latin typeface="Arial" panose="020B0604020202020204" pitchFamily="34" charset="0"/>
            </a:endParaRPr>
          </a:p>
        </p:txBody>
      </p:sp>
      <p:sp>
        <p:nvSpPr>
          <p:cNvPr id="1000460" name="Rectangle 12"/>
          <p:cNvSpPr/>
          <p:nvPr/>
        </p:nvSpPr>
        <p:spPr>
          <a:xfrm>
            <a:off x="7164388" y="4076700"/>
            <a:ext cx="935037"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b="1" dirty="0">
                <a:solidFill>
                  <a:srgbClr val="CC3300"/>
                </a:solidFill>
                <a:latin typeface="Arial" panose="020B0604020202020204" pitchFamily="34" charset="0"/>
              </a:rPr>
              <a:t>2</a:t>
            </a:r>
            <a:endParaRPr lang="en-GB" altLang="zh-CN" b="1" dirty="0">
              <a:solidFill>
                <a:srgbClr val="CC3300"/>
              </a:solidFill>
              <a:latin typeface="Arial" panose="020B0604020202020204" pitchFamily="34" charset="0"/>
            </a:endParaRPr>
          </a:p>
        </p:txBody>
      </p:sp>
      <p:sp>
        <p:nvSpPr>
          <p:cNvPr id="1000461" name="Rectangle 13"/>
          <p:cNvSpPr/>
          <p:nvPr/>
        </p:nvSpPr>
        <p:spPr>
          <a:xfrm>
            <a:off x="7164388" y="4581525"/>
            <a:ext cx="935037"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b="1" dirty="0">
                <a:solidFill>
                  <a:srgbClr val="CC3300"/>
                </a:solidFill>
                <a:latin typeface="Arial" panose="020B0604020202020204" pitchFamily="34" charset="0"/>
              </a:rPr>
              <a:t>3</a:t>
            </a:r>
            <a:endParaRPr lang="en-GB" altLang="zh-CN" b="1" dirty="0">
              <a:solidFill>
                <a:srgbClr val="CC3300"/>
              </a:solidFill>
              <a:latin typeface="Arial" panose="020B0604020202020204" pitchFamily="34" charset="0"/>
            </a:endParaRPr>
          </a:p>
        </p:txBody>
      </p:sp>
      <p:sp>
        <p:nvSpPr>
          <p:cNvPr id="1000462" name="Rectangle 14"/>
          <p:cNvSpPr/>
          <p:nvPr/>
        </p:nvSpPr>
        <p:spPr>
          <a:xfrm>
            <a:off x="7164388" y="5084763"/>
            <a:ext cx="935037"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b="1" dirty="0">
                <a:solidFill>
                  <a:srgbClr val="CC3300"/>
                </a:solidFill>
                <a:latin typeface="Arial" panose="020B0604020202020204" pitchFamily="34" charset="0"/>
              </a:rPr>
              <a:t>4</a:t>
            </a:r>
            <a:endParaRPr lang="en-GB" altLang="zh-CN" b="1" dirty="0">
              <a:solidFill>
                <a:srgbClr val="CC33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0460"/>
                                        </p:tgtEl>
                                        <p:attrNameLst>
                                          <p:attrName>style.visibility</p:attrName>
                                        </p:attrNameLst>
                                      </p:cBhvr>
                                      <p:to>
                                        <p:strVal val="visible"/>
                                      </p:to>
                                    </p:set>
                                    <p:animEffect transition="in" filter="blinds(horizontal)">
                                      <p:cBhvr>
                                        <p:cTn id="7" dur="500"/>
                                        <p:tgtEl>
                                          <p:spTgt spid="100046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00461"/>
                                        </p:tgtEl>
                                        <p:attrNameLst>
                                          <p:attrName>style.visibility</p:attrName>
                                        </p:attrNameLst>
                                      </p:cBhvr>
                                      <p:to>
                                        <p:strVal val="visible"/>
                                      </p:to>
                                    </p:set>
                                    <p:animEffect transition="in" filter="blinds(horizontal)">
                                      <p:cBhvr>
                                        <p:cTn id="11" dur="500"/>
                                        <p:tgtEl>
                                          <p:spTgt spid="1000461"/>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00462"/>
                                        </p:tgtEl>
                                        <p:attrNameLst>
                                          <p:attrName>style.visibility</p:attrName>
                                        </p:attrNameLst>
                                      </p:cBhvr>
                                      <p:to>
                                        <p:strVal val="visible"/>
                                      </p:to>
                                    </p:set>
                                    <p:animEffect transition="in" filter="blinds(horizontal)">
                                      <p:cBhvr>
                                        <p:cTn id="15" dur="500"/>
                                        <p:tgtEl>
                                          <p:spTgt spid="1000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60" grpId="0" animBg="1"/>
      <p:bldP spid="1000461" grpId="0" animBg="1"/>
      <p:bldP spid="10004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54275"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54276"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54277"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10.4.3 </a:t>
            </a:r>
            <a:r>
              <a:rPr lang="zh-CN" altLang="en-US" dirty="0">
                <a:ea typeface="宋体" panose="02010600030101010101" pitchFamily="2" charset="-122"/>
              </a:rPr>
              <a:t>数组作函数参数</a:t>
            </a:r>
            <a:endParaRPr lang="zh-CN" altLang="en-US" dirty="0">
              <a:ea typeface="宋体" panose="02010600030101010101" pitchFamily="2" charset="-122"/>
            </a:endParaRPr>
          </a:p>
        </p:txBody>
      </p:sp>
      <p:sp>
        <p:nvSpPr>
          <p:cNvPr id="54278" name="Rectangle 3"/>
          <p:cNvSpPr/>
          <p:nvPr>
            <p:ph idx="1"/>
          </p:nvPr>
        </p:nvSpPr>
        <p:spPr>
          <a:xfrm>
            <a:off x="720725" y="765175"/>
            <a:ext cx="8675688" cy="5689600"/>
          </a:xfrm>
        </p:spPr>
        <p:txBody>
          <a:bodyPr vert="horz" wrap="square" lIns="91440" tIns="45720" rIns="91440" bIns="45720" anchor="t" anchorCtr="0"/>
          <a:p>
            <a:pPr eaLnBrk="1" hangingPunct="1">
              <a:buNone/>
            </a:pPr>
            <a:r>
              <a:rPr lang="en-US" altLang="zh-CN" dirty="0">
                <a:ea typeface="宋体" panose="02010600030101010101" pitchFamily="2" charset="-122"/>
              </a:rPr>
              <a:t>2. </a:t>
            </a:r>
            <a:r>
              <a:rPr lang="zh-CN" altLang="en-US" dirty="0">
                <a:ea typeface="宋体" panose="02010600030101010101" pitchFamily="2" charset="-122"/>
              </a:rPr>
              <a:t>数组名作为函数参数</a:t>
            </a:r>
            <a:r>
              <a:rPr lang="en-US" altLang="zh-CN" dirty="0">
                <a:ea typeface="宋体" panose="02010600030101010101" pitchFamily="2" charset="-122"/>
              </a:rPr>
              <a:t>-</a:t>
            </a:r>
            <a:r>
              <a:rPr lang="zh-CN" altLang="en-US" dirty="0">
                <a:ea typeface="宋体" panose="02010600030101010101" pitchFamily="2" charset="-122"/>
              </a:rPr>
              <a:t>按地址传递</a:t>
            </a:r>
            <a:endParaRPr lang="zh-CN" altLang="en-US" dirty="0">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多维数组也可以作为函数的参数。</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形参数组可以指定每一维的长度，</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也可省去第一维的长度。  </a:t>
            </a:r>
            <a:endParaRPr lang="zh-CN" altLang="en-US" sz="16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 </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54279" name="Rectangle 4"/>
          <p:cNvSpPr/>
          <p:nvPr/>
        </p:nvSpPr>
        <p:spPr>
          <a:xfrm>
            <a:off x="1116013" y="3398838"/>
            <a:ext cx="6927850" cy="1511300"/>
          </a:xfrm>
          <a:prstGeom prst="rect">
            <a:avLst/>
          </a:prstGeom>
          <a:solidFill>
            <a:srgbClr val="FFFFCC"/>
          </a:solidFill>
          <a:ln w="9525" cap="flat" cmpd="sng">
            <a:solidFill>
              <a:srgbClr val="FFCC00"/>
            </a:solidFill>
            <a:prstDash val="solid"/>
            <a:miter/>
            <a:headEnd type="none" w="med" len="med"/>
            <a:tailEnd type="none" w="med" len="med"/>
          </a:ln>
        </p:spPr>
        <p:txBody>
          <a:bodyPr wrap="none" anchor="ctr" anchorCtr="0">
            <a:spAutoFit/>
          </a:bodyPr>
          <a:p>
            <a:pPr eaLnBrk="1" hangingPunct="1">
              <a:lnSpc>
                <a:spcPct val="110000"/>
              </a:lnSpc>
            </a:pPr>
            <a:r>
              <a:rPr lang="en-US" altLang="zh-CN" sz="2800" b="1" dirty="0">
                <a:latin typeface="Times New Roman" panose="02020603050405020304" pitchFamily="18" charset="0"/>
              </a:rPr>
              <a:t>void add(int iArr2[ ][4],int iRow,int iCol);</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eaLnBrk="1" hangingPunct="1">
              <a:lnSpc>
                <a:spcPct val="110000"/>
              </a:lnSpc>
            </a:pPr>
            <a:r>
              <a:rPr lang="en-US" altLang="zh-CN" sz="2800" b="1" dirty="0">
                <a:latin typeface="Times New Roman" panose="02020603050405020304" pitchFamily="18" charset="0"/>
              </a:rPr>
              <a:t>add(iArr1,3,4);</a:t>
            </a:r>
            <a:r>
              <a:rPr lang="en-US" altLang="zh-CN" sz="2800" dirty="0">
                <a:latin typeface="Times New Roman" panose="02020603050405020304" pitchFamily="18" charset="0"/>
              </a:rPr>
              <a:t>  </a:t>
            </a:r>
            <a:r>
              <a:rPr lang="en-US" altLang="zh-CN" sz="2800" b="1" dirty="0">
                <a:solidFill>
                  <a:srgbClr val="008000"/>
                </a:solidFill>
                <a:latin typeface="Times New Roman" panose="02020603050405020304" pitchFamily="18" charset="0"/>
              </a:rPr>
              <a:t>/* int iArr1[3][4] */</a:t>
            </a:r>
            <a:endParaRPr lang="en-US" altLang="zh-CN" sz="2800" b="1" dirty="0">
              <a:solidFill>
                <a:srgbClr val="008000"/>
              </a:solidFill>
              <a:latin typeface="Times New Roman" panose="02020603050405020304" pitchFamily="18" charset="0"/>
            </a:endParaRPr>
          </a:p>
          <a:p>
            <a:pPr eaLnBrk="1" hangingPunct="1">
              <a:lnSpc>
                <a:spcPct val="110000"/>
              </a:lnSpc>
            </a:pPr>
            <a:r>
              <a:rPr lang="en-US" altLang="zh-CN" sz="2800" b="1" dirty="0">
                <a:latin typeface="Times New Roman" panose="02020603050405020304" pitchFamily="18" charset="0"/>
              </a:rPr>
              <a:t>add(iArr2,4,4);  </a:t>
            </a:r>
            <a:r>
              <a:rPr lang="en-US" altLang="zh-CN" sz="2800" b="1" dirty="0">
                <a:solidFill>
                  <a:srgbClr val="008000"/>
                </a:solidFill>
                <a:latin typeface="Times New Roman" panose="02020603050405020304" pitchFamily="18" charset="0"/>
              </a:rPr>
              <a:t>/* int iArr2[4] [4]*/</a:t>
            </a:r>
            <a:endParaRPr lang="en-US" altLang="zh-CN" sz="2800" b="1" dirty="0">
              <a:solidFill>
                <a:srgbClr val="008000"/>
              </a:solidFill>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5298"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55299"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55300" name="Text Box 2"/>
          <p:cNvSpPr txBox="1"/>
          <p:nvPr/>
        </p:nvSpPr>
        <p:spPr>
          <a:xfrm>
            <a:off x="785813" y="642938"/>
            <a:ext cx="8064500" cy="2800350"/>
          </a:xfrm>
          <a:prstGeom prst="rect">
            <a:avLst/>
          </a:prstGeom>
          <a:noFill/>
          <a:ln w="9525">
            <a:noFill/>
          </a:ln>
        </p:spPr>
        <p:txBody>
          <a:bodyPr>
            <a:spAutoFit/>
          </a:bodyPr>
          <a:p>
            <a:pPr algn="just" eaLnBrk="1" hangingPunct="1">
              <a:lnSpc>
                <a:spcPct val="110000"/>
              </a:lnSpc>
              <a:buClr>
                <a:srgbClr val="FF0000"/>
              </a:buClr>
            </a:pPr>
            <a:r>
              <a:rPr lang="en-US" altLang="zh-CN" sz="3200" b="1" dirty="0">
                <a:latin typeface="Arial" panose="020B0604020202020204" pitchFamily="34" charset="0"/>
              </a:rPr>
              <a:t>1. </a:t>
            </a:r>
            <a:r>
              <a:rPr lang="zh-CN" altLang="en-US" sz="3200" b="1" dirty="0">
                <a:latin typeface="Arial" panose="020B0604020202020204" pitchFamily="34" charset="0"/>
              </a:rPr>
              <a:t>函数定义、声明、实现由哪几部分组成。</a:t>
            </a:r>
            <a:endParaRPr lang="en-US" altLang="zh-CN" sz="3200" b="1" dirty="0">
              <a:latin typeface="Arial" panose="020B0604020202020204" pitchFamily="34" charset="0"/>
            </a:endParaRPr>
          </a:p>
          <a:p>
            <a:pPr algn="just" eaLnBrk="1" hangingPunct="1">
              <a:lnSpc>
                <a:spcPct val="110000"/>
              </a:lnSpc>
              <a:buClr>
                <a:srgbClr val="FF0000"/>
              </a:buClr>
            </a:pPr>
            <a:r>
              <a:rPr lang="en-US" altLang="zh-CN" sz="3200" b="1" dirty="0">
                <a:latin typeface="Arial" panose="020B0604020202020204" pitchFamily="34" charset="0"/>
              </a:rPr>
              <a:t>2.  </a:t>
            </a:r>
            <a:r>
              <a:rPr lang="zh-CN" altLang="en-US" sz="3200" b="1" dirty="0">
                <a:latin typeface="Arial" panose="020B0604020202020204" pitchFamily="34" charset="0"/>
              </a:rPr>
              <a:t>区别什么是形参和实参。</a:t>
            </a:r>
            <a:r>
              <a:rPr lang="en-US" altLang="zh-CN" sz="3200" b="1" dirty="0">
                <a:latin typeface="Arial" panose="020B0604020202020204" pitchFamily="34" charset="0"/>
              </a:rPr>
              <a:t> </a:t>
            </a:r>
            <a:endParaRPr lang="en-US" altLang="zh-CN" sz="3200" b="1" dirty="0">
              <a:latin typeface="Arial" panose="020B0604020202020204" pitchFamily="34" charset="0"/>
            </a:endParaRPr>
          </a:p>
          <a:p>
            <a:pPr algn="just" eaLnBrk="1" hangingPunct="1">
              <a:lnSpc>
                <a:spcPct val="110000"/>
              </a:lnSpc>
              <a:buClr>
                <a:srgbClr val="FF0000"/>
              </a:buClr>
            </a:pPr>
            <a:r>
              <a:rPr lang="en-US" altLang="zh-CN" sz="3200" b="1" dirty="0">
                <a:latin typeface="Arial" panose="020B0604020202020204" pitchFamily="34" charset="0"/>
              </a:rPr>
              <a:t>3. </a:t>
            </a:r>
            <a:r>
              <a:rPr lang="zh-CN" altLang="en-US" sz="3200" b="1" dirty="0">
                <a:latin typeface="Arial" panose="020B0604020202020204" pitchFamily="34" charset="0"/>
              </a:rPr>
              <a:t>写一个判素数的函数，在主函数输入一个数，输出是否为素数的信息。（模板</a:t>
            </a:r>
            <a:r>
              <a:rPr lang="en-US" altLang="zh-CN" sz="3200" b="1" dirty="0">
                <a:latin typeface="Arial" panose="020B0604020202020204" pitchFamily="34" charset="0"/>
              </a:rPr>
              <a:t>2</a:t>
            </a:r>
            <a:r>
              <a:rPr lang="zh-CN" altLang="en-US" sz="3200" b="1" dirty="0">
                <a:latin typeface="Arial" panose="020B0604020202020204" pitchFamily="34" charset="0"/>
              </a:rPr>
              <a:t>）</a:t>
            </a:r>
            <a:endParaRPr lang="zh-CN" altLang="en-US" sz="3200" b="1" dirty="0">
              <a:latin typeface="Arial" panose="020B0604020202020204" pitchFamily="34" charset="0"/>
            </a:endParaRPr>
          </a:p>
          <a:p>
            <a:pPr algn="just" eaLnBrk="1" hangingPunct="1">
              <a:lnSpc>
                <a:spcPct val="110000"/>
              </a:lnSpc>
              <a:buClr>
                <a:srgbClr val="FF0000"/>
              </a:buClr>
              <a:buFont typeface="Wingdings" panose="05000000000000000000" pitchFamily="2" charset="2"/>
            </a:pPr>
            <a:endParaRPr lang="en-US" altLang="zh-CN" sz="3200" b="1" dirty="0">
              <a:latin typeface="Times New Roman" panose="02020603050405020304" pitchFamily="18" charset="0"/>
            </a:endParaRPr>
          </a:p>
        </p:txBody>
      </p:sp>
      <p:pic>
        <p:nvPicPr>
          <p:cNvPr id="55301" name="Picture 2"/>
          <p:cNvPicPr>
            <a:picLocks noChangeAspect="1"/>
          </p:cNvPicPr>
          <p:nvPr/>
        </p:nvPicPr>
        <p:blipFill>
          <a:blip r:embed="rId2"/>
          <a:stretch>
            <a:fillRect/>
          </a:stretch>
        </p:blipFill>
        <p:spPr>
          <a:xfrm>
            <a:off x="4357688" y="3643313"/>
            <a:ext cx="4575175" cy="1943100"/>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56323"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56324"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56325"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10.5 </a:t>
            </a:r>
            <a:r>
              <a:rPr lang="zh-CN" altLang="en-US" dirty="0">
                <a:ea typeface="宋体" panose="02010600030101010101" pitchFamily="2" charset="-122"/>
              </a:rPr>
              <a:t>函数递归调用</a:t>
            </a:r>
            <a:endParaRPr lang="zh-CN" altLang="en-US" dirty="0">
              <a:ea typeface="宋体" panose="02010600030101010101" pitchFamily="2" charset="-122"/>
            </a:endParaRPr>
          </a:p>
        </p:txBody>
      </p:sp>
      <p:sp>
        <p:nvSpPr>
          <p:cNvPr id="1002501" name="Text Box 5"/>
          <p:cNvSpPr txBox="1"/>
          <p:nvPr/>
        </p:nvSpPr>
        <p:spPr>
          <a:xfrm>
            <a:off x="755650" y="1700213"/>
            <a:ext cx="7753350" cy="4362450"/>
          </a:xfrm>
          <a:prstGeom prst="rect">
            <a:avLst/>
          </a:prstGeom>
          <a:noFill/>
          <a:ln w="38100">
            <a:noFill/>
          </a:ln>
        </p:spPr>
        <p:txBody>
          <a:bodyPr wrap="none" lIns="90000" tIns="46800" rIns="90000" bIns="46800" anchor="ctr" anchorCtr="0">
            <a:spAutoFit/>
          </a:bodyPr>
          <a:p>
            <a:pPr eaLnBrk="1" hangingPunct="1">
              <a:lnSpc>
                <a:spcPct val="200000"/>
              </a:lnSpc>
              <a:buClr>
                <a:srgbClr val="0000CC"/>
              </a:buClr>
              <a:buFont typeface="Wingdings" panose="05000000000000000000" pitchFamily="2" charset="2"/>
              <a:buChar char="Ø"/>
            </a:pPr>
            <a:r>
              <a:rPr lang="zh-CN" altLang="en-US" sz="2800" b="1" dirty="0">
                <a:latin typeface="Times New Roman" panose="02020603050405020304" pitchFamily="18" charset="0"/>
                <a:ea typeface="Arial Unicode MS" panose="020B0604020202020204" pitchFamily="34" charset="-122"/>
                <a:sym typeface="Symbol" panose="05050102010706020507" pitchFamily="18" charset="2"/>
              </a:rPr>
              <a:t>程序从</a:t>
            </a:r>
            <a:r>
              <a:rPr lang="zh-CN" altLang="en-US" sz="2800" b="1" dirty="0">
                <a:latin typeface="Times New Roman" panose="02020603050405020304" pitchFamily="18" charset="0"/>
                <a:ea typeface="Arial Unicode MS" panose="020B0604020202020204" pitchFamily="34" charset="-122"/>
              </a:rPr>
              <a:t>主函数开始执行；</a:t>
            </a:r>
            <a:endParaRPr lang="zh-CN" altLang="en-US" sz="2800" b="1" dirty="0">
              <a:latin typeface="Times New Roman" panose="02020603050405020304" pitchFamily="18" charset="0"/>
              <a:ea typeface="Arial Unicode MS" panose="020B0604020202020204" pitchFamily="34" charset="-122"/>
            </a:endParaRPr>
          </a:p>
          <a:p>
            <a:pPr eaLnBrk="1" hangingPunct="1">
              <a:lnSpc>
                <a:spcPct val="200000"/>
              </a:lnSpc>
              <a:buClr>
                <a:srgbClr val="0000CC"/>
              </a:buClr>
              <a:buFont typeface="Wingdings" panose="05000000000000000000" pitchFamily="2" charset="2"/>
              <a:buChar char="Ø"/>
            </a:pPr>
            <a:r>
              <a:rPr lang="zh-CN" altLang="en-US" sz="2800" b="1" dirty="0">
                <a:latin typeface="Times New Roman" panose="02020603050405020304" pitchFamily="18" charset="0"/>
                <a:ea typeface="Arial Unicode MS" panose="020B0604020202020204" pitchFamily="34" charset="-122"/>
                <a:sym typeface="Symbol" panose="05050102010706020507" pitchFamily="18" charset="2"/>
              </a:rPr>
              <a:t>  主函数由操作系统</a:t>
            </a:r>
            <a:r>
              <a:rPr lang="zh-CN" altLang="en-US" sz="2800" b="1" dirty="0">
                <a:latin typeface="Times New Roman" panose="02020603050405020304" pitchFamily="18" charset="0"/>
                <a:ea typeface="Arial Unicode MS" panose="020B0604020202020204" pitchFamily="34" charset="-122"/>
              </a:rPr>
              <a:t>调用，</a:t>
            </a:r>
            <a:endParaRPr lang="zh-CN" altLang="en-US" sz="2800" b="1" dirty="0">
              <a:latin typeface="Times New Roman" panose="02020603050405020304" pitchFamily="18" charset="0"/>
              <a:ea typeface="Arial Unicode MS" panose="020B0604020202020204" pitchFamily="34" charset="-122"/>
            </a:endParaRPr>
          </a:p>
          <a:p>
            <a:pPr eaLnBrk="1" hangingPunct="1">
              <a:lnSpc>
                <a:spcPct val="200000"/>
              </a:lnSpc>
              <a:buClr>
                <a:srgbClr val="0000CC"/>
              </a:buClr>
              <a:buFont typeface="Wingdings" panose="05000000000000000000" pitchFamily="2" charset="2"/>
            </a:pPr>
            <a:r>
              <a:rPr lang="zh-CN" altLang="en-US" sz="2800" b="1" dirty="0">
                <a:latin typeface="Times New Roman" panose="02020603050405020304" pitchFamily="18" charset="0"/>
                <a:ea typeface="Arial Unicode MS" panose="020B0604020202020204" pitchFamily="34" charset="-122"/>
              </a:rPr>
              <a:t>      主函数可以调用其它函数；</a:t>
            </a:r>
            <a:endParaRPr lang="zh-CN" altLang="en-US" sz="2800" b="1" dirty="0">
              <a:latin typeface="Times New Roman" panose="02020603050405020304" pitchFamily="18" charset="0"/>
              <a:ea typeface="Arial Unicode MS" panose="020B0604020202020204" pitchFamily="34" charset="-122"/>
            </a:endParaRPr>
          </a:p>
          <a:p>
            <a:pPr eaLnBrk="1" hangingPunct="1">
              <a:lnSpc>
                <a:spcPct val="200000"/>
              </a:lnSpc>
              <a:buClr>
                <a:srgbClr val="0000CC"/>
              </a:buClr>
              <a:buFont typeface="Wingdings" panose="05000000000000000000" pitchFamily="2" charset="2"/>
              <a:buChar char="Ø"/>
            </a:pPr>
            <a:r>
              <a:rPr lang="zh-CN" altLang="en-US" sz="2800" b="1" dirty="0">
                <a:latin typeface="Times New Roman" panose="02020603050405020304" pitchFamily="18" charset="0"/>
                <a:ea typeface="Arial Unicode MS" panose="020B0604020202020204" pitchFamily="34" charset="-122"/>
                <a:sym typeface="Symbol" panose="05050102010706020507" pitchFamily="18" charset="2"/>
              </a:rPr>
              <a:t>  其它函数可以互相调用，但不能调用主函数；</a:t>
            </a:r>
            <a:endParaRPr lang="zh-CN" altLang="en-US" sz="2800" b="1" dirty="0">
              <a:latin typeface="Times New Roman" panose="02020603050405020304" pitchFamily="18" charset="0"/>
              <a:ea typeface="Arial Unicode MS" panose="020B0604020202020204" pitchFamily="34" charset="-122"/>
              <a:sym typeface="Symbol" panose="05050102010706020507" pitchFamily="18" charset="2"/>
            </a:endParaRPr>
          </a:p>
          <a:p>
            <a:pPr eaLnBrk="1" hangingPunct="1">
              <a:lnSpc>
                <a:spcPct val="200000"/>
              </a:lnSpc>
              <a:buClr>
                <a:srgbClr val="0000CC"/>
              </a:buClr>
              <a:buFont typeface="Wingdings" panose="05000000000000000000" pitchFamily="2" charset="2"/>
              <a:buChar char="Ø"/>
            </a:pPr>
            <a:r>
              <a:rPr lang="zh-CN" altLang="en-US" sz="2800" b="1" dirty="0">
                <a:latin typeface="Times New Roman" panose="02020603050405020304" pitchFamily="18" charset="0"/>
                <a:ea typeface="Arial Unicode MS" panose="020B0604020202020204" pitchFamily="34" charset="-122"/>
                <a:sym typeface="Symbol" panose="05050102010706020507" pitchFamily="18" charset="2"/>
              </a:rPr>
              <a:t>  所有函数是平行的，不能嵌套定义！</a:t>
            </a:r>
            <a:endParaRPr lang="zh-CN" altLang="en-US" sz="2800" b="1" dirty="0">
              <a:latin typeface="Times New Roman" panose="02020603050405020304" pitchFamily="18" charset="0"/>
              <a:ea typeface="Arial Unicode MS" panose="020B0604020202020204" pitchFamily="34" charset="-122"/>
              <a:sym typeface="Symbol" panose="05050102010706020507" pitchFamily="18" charset="2"/>
            </a:endParaRPr>
          </a:p>
        </p:txBody>
      </p:sp>
      <p:sp>
        <p:nvSpPr>
          <p:cNvPr id="56327" name="Rectangle 6"/>
          <p:cNvSpPr>
            <a:spLocks noGrp="1"/>
          </p:cNvSpPr>
          <p:nvPr>
            <p:ph idx="1"/>
          </p:nvPr>
        </p:nvSpPr>
        <p:spPr/>
        <p:txBody>
          <a:bodyPr vert="horz" wrap="square" lIns="91440" tIns="45720" rIns="91440" bIns="45720" anchor="t" anchorCtr="0"/>
          <a:p>
            <a:pPr eaLnBrk="1" hangingPunct="1">
              <a:lnSpc>
                <a:spcPct val="130000"/>
              </a:lnSpc>
              <a:buFont typeface="Monotype Sorts" pitchFamily="2" charset="2"/>
              <a:buNone/>
            </a:pPr>
            <a:r>
              <a:rPr lang="zh-CN" altLang="en-US" i="1" dirty="0">
                <a:latin typeface="宋体" panose="02010600030101010101" pitchFamily="2" charset="-122"/>
                <a:ea typeface="宋体" panose="02010600030101010101" pitchFamily="2" charset="-122"/>
              </a:rPr>
              <a:t>函数之间的关系</a:t>
            </a:r>
            <a:endParaRPr lang="zh-CN" altLang="en-US" i="1" dirty="0">
              <a:latin typeface="宋体" panose="02010600030101010101" pitchFamily="2" charset="-122"/>
              <a:ea typeface="宋体" panose="02010600030101010101" pitchFamily="2" charset="-122"/>
              <a:hlinkClick r:id="" action="ppaction://noaction"/>
            </a:endParaRPr>
          </a:p>
          <a:p>
            <a:pPr eaLnBrk="1" hangingPunct="1">
              <a:buNone/>
            </a:pPr>
            <a:endParaRPr lang="en-US" altLang="zh-CN"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002501">
                                            <p:txEl>
                                              <p:charRg st="0" end="12"/>
                                            </p:txEl>
                                          </p:spTgt>
                                        </p:tgtEl>
                                        <p:attrNameLst>
                                          <p:attrName>style.visibility</p:attrName>
                                        </p:attrNameLst>
                                      </p:cBhvr>
                                      <p:to>
                                        <p:strVal val="visible"/>
                                      </p:to>
                                    </p:set>
                                    <p:animEffect transition="in" filter="blinds(vertical)">
                                      <p:cBhvr>
                                        <p:cTn id="7" dur="500"/>
                                        <p:tgtEl>
                                          <p:spTgt spid="1002501">
                                            <p:txEl>
                                              <p:charRg st="0" end="12"/>
                                            </p:txEl>
                                          </p:spTgt>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1002501">
                                            <p:txEl>
                                              <p:charRg st="12" end="26"/>
                                            </p:txEl>
                                          </p:spTgt>
                                        </p:tgtEl>
                                        <p:attrNameLst>
                                          <p:attrName>style.visibility</p:attrName>
                                        </p:attrNameLst>
                                      </p:cBhvr>
                                      <p:to>
                                        <p:strVal val="visible"/>
                                      </p:to>
                                    </p:set>
                                    <p:animEffect transition="in" filter="blinds(vertical)">
                                      <p:cBhvr>
                                        <p:cTn id="11" dur="2000"/>
                                        <p:tgtEl>
                                          <p:spTgt spid="1002501">
                                            <p:txEl>
                                              <p:charRg st="12" end="26"/>
                                            </p:txEl>
                                          </p:spTgt>
                                        </p:tgtEl>
                                      </p:cBhvr>
                                    </p:animEffect>
                                  </p:childTnLst>
                                </p:cTn>
                              </p:par>
                              <p:par>
                                <p:cTn id="12" presetID="3" presetClass="entr" presetSubtype="5" fill="hold" grpId="0" nodeType="withEffect">
                                  <p:stCondLst>
                                    <p:cond delay="0"/>
                                  </p:stCondLst>
                                  <p:childTnLst>
                                    <p:set>
                                      <p:cBhvr>
                                        <p:cTn id="13" dur="1" fill="hold">
                                          <p:stCondLst>
                                            <p:cond delay="0"/>
                                          </p:stCondLst>
                                        </p:cTn>
                                        <p:tgtEl>
                                          <p:spTgt spid="1002501">
                                            <p:txEl>
                                              <p:charRg st="26" end="45"/>
                                            </p:txEl>
                                          </p:spTgt>
                                        </p:tgtEl>
                                        <p:attrNameLst>
                                          <p:attrName>style.visibility</p:attrName>
                                        </p:attrNameLst>
                                      </p:cBhvr>
                                      <p:to>
                                        <p:strVal val="visible"/>
                                      </p:to>
                                    </p:set>
                                    <p:animEffect transition="in" filter="blinds(vertical)">
                                      <p:cBhvr>
                                        <p:cTn id="14" dur="500"/>
                                        <p:tgtEl>
                                          <p:spTgt spid="1002501">
                                            <p:txEl>
                                              <p:charRg st="26" end="45"/>
                                            </p:txEl>
                                          </p:spTgt>
                                        </p:tgtEl>
                                      </p:cBhvr>
                                    </p:animEffect>
                                  </p:childTnLst>
                                </p:cTn>
                              </p:par>
                            </p:childTnLst>
                          </p:cTn>
                        </p:par>
                        <p:par>
                          <p:cTn id="15" fill="hold">
                            <p:stCondLst>
                              <p:cond delay="2500"/>
                            </p:stCondLst>
                            <p:childTnLst>
                              <p:par>
                                <p:cTn id="16" presetID="3" presetClass="entr" presetSubtype="5" fill="hold" grpId="0" nodeType="afterEffect">
                                  <p:stCondLst>
                                    <p:cond delay="0"/>
                                  </p:stCondLst>
                                  <p:childTnLst>
                                    <p:set>
                                      <p:cBhvr>
                                        <p:cTn id="17" dur="1" fill="hold">
                                          <p:stCondLst>
                                            <p:cond delay="0"/>
                                          </p:stCondLst>
                                        </p:cTn>
                                        <p:tgtEl>
                                          <p:spTgt spid="1002501">
                                            <p:txEl>
                                              <p:charRg st="45" end="68"/>
                                            </p:txEl>
                                          </p:spTgt>
                                        </p:tgtEl>
                                        <p:attrNameLst>
                                          <p:attrName>style.visibility</p:attrName>
                                        </p:attrNameLst>
                                      </p:cBhvr>
                                      <p:to>
                                        <p:strVal val="visible"/>
                                      </p:to>
                                    </p:set>
                                    <p:animEffect transition="in" filter="blinds(vertical)">
                                      <p:cBhvr>
                                        <p:cTn id="18" dur="2000"/>
                                        <p:tgtEl>
                                          <p:spTgt spid="1002501">
                                            <p:txEl>
                                              <p:charRg st="45" end="68"/>
                                            </p:txEl>
                                          </p:spTgt>
                                        </p:tgtEl>
                                      </p:cBhvr>
                                    </p:animEffect>
                                  </p:childTnLst>
                                </p:cTn>
                              </p:par>
                            </p:childTnLst>
                          </p:cTn>
                        </p:par>
                        <p:par>
                          <p:cTn id="19" fill="hold">
                            <p:stCondLst>
                              <p:cond delay="4500"/>
                            </p:stCondLst>
                            <p:childTnLst>
                              <p:par>
                                <p:cTn id="20" presetID="3" presetClass="entr" presetSubtype="5" fill="hold" grpId="0" nodeType="afterEffect">
                                  <p:stCondLst>
                                    <p:cond delay="0"/>
                                  </p:stCondLst>
                                  <p:childTnLst>
                                    <p:set>
                                      <p:cBhvr>
                                        <p:cTn id="21" dur="1" fill="hold">
                                          <p:stCondLst>
                                            <p:cond delay="0"/>
                                          </p:stCondLst>
                                        </p:cTn>
                                        <p:tgtEl>
                                          <p:spTgt spid="1002501">
                                            <p:txEl>
                                              <p:charRg st="68" end="87"/>
                                            </p:txEl>
                                          </p:spTgt>
                                        </p:tgtEl>
                                        <p:attrNameLst>
                                          <p:attrName>style.visibility</p:attrName>
                                        </p:attrNameLst>
                                      </p:cBhvr>
                                      <p:to>
                                        <p:strVal val="visible"/>
                                      </p:to>
                                    </p:set>
                                    <p:animEffect transition="in" filter="blinds(vertical)">
                                      <p:cBhvr>
                                        <p:cTn id="22" dur="2000"/>
                                        <p:tgtEl>
                                          <p:spTgt spid="1002501">
                                            <p:txEl>
                                              <p:charRg st="68"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50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57347"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57348"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1004547" name="Text Box 3"/>
          <p:cNvSpPr txBox="1"/>
          <p:nvPr/>
        </p:nvSpPr>
        <p:spPr>
          <a:xfrm>
            <a:off x="4859338" y="1484313"/>
            <a:ext cx="1044575" cy="457200"/>
          </a:xfrm>
          <a:prstGeom prst="rect">
            <a:avLst/>
          </a:prstGeom>
          <a:noFill/>
          <a:ln w="6350">
            <a:noFill/>
          </a:ln>
        </p:spPr>
        <p:txBody>
          <a:bodyPr wrap="none" lIns="90000" tIns="46800" rIns="90000" bIns="46800" anchor="ctr" anchorCtr="0">
            <a:spAutoFit/>
          </a:bodyPr>
          <a:p>
            <a:pPr algn="ctr" eaLnBrk="1" hangingPunct="1"/>
            <a:r>
              <a:rPr lang="en-US" altLang="zh-CN" sz="2400" b="1" dirty="0">
                <a:latin typeface="Times New Roman" panose="02020603050405020304" pitchFamily="18" charset="0"/>
              </a:rPr>
              <a:t>main()</a:t>
            </a:r>
            <a:endParaRPr lang="en-US" altLang="zh-CN" sz="2400" b="1" dirty="0">
              <a:latin typeface="Times New Roman" panose="02020603050405020304" pitchFamily="18" charset="0"/>
            </a:endParaRPr>
          </a:p>
        </p:txBody>
      </p:sp>
      <p:sp>
        <p:nvSpPr>
          <p:cNvPr id="1004548" name="AutoShape 4"/>
          <p:cNvSpPr>
            <a:spLocks noChangeArrowheads="1"/>
          </p:cNvSpPr>
          <p:nvPr/>
        </p:nvSpPr>
        <p:spPr bwMode="auto">
          <a:xfrm>
            <a:off x="5219700" y="1916113"/>
            <a:ext cx="431800" cy="847725"/>
          </a:xfrm>
          <a:prstGeom prst="downArrow">
            <a:avLst>
              <a:gd name="adj1" fmla="val 50000"/>
              <a:gd name="adj2" fmla="val 49081"/>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4549" name="Text Box 5"/>
          <p:cNvSpPr txBox="1"/>
          <p:nvPr/>
        </p:nvSpPr>
        <p:spPr>
          <a:xfrm>
            <a:off x="4464050" y="2749550"/>
            <a:ext cx="1198563" cy="396875"/>
          </a:xfrm>
          <a:prstGeom prst="rect">
            <a:avLst/>
          </a:prstGeom>
          <a:noFill/>
          <a:ln w="6350">
            <a:noFill/>
          </a:ln>
        </p:spPr>
        <p:txBody>
          <a:bodyPr wrap="none" lIns="90000" tIns="46800" rIns="90000" bIns="46800" anchor="ctr" anchorCtr="0">
            <a:spAutoFit/>
          </a:bodyPr>
          <a:p>
            <a:pPr algn="ctr" eaLnBrk="1" hangingPunct="1"/>
            <a:r>
              <a:rPr lang="zh-CN" altLang="zh-CN" sz="2000" b="1" dirty="0">
                <a:latin typeface="Times New Roman" panose="02020603050405020304" pitchFamily="18" charset="0"/>
              </a:rPr>
              <a:t> 调用</a:t>
            </a:r>
            <a:r>
              <a:rPr lang="en-US" altLang="zh-CN" sz="2000" b="1" dirty="0">
                <a:latin typeface="Times New Roman" panose="02020603050405020304" pitchFamily="18" charset="0"/>
              </a:rPr>
              <a:t>fa( )</a:t>
            </a:r>
            <a:endParaRPr lang="en-US" altLang="zh-CN" sz="2000" b="1" dirty="0">
              <a:latin typeface="Times New Roman" panose="02020603050405020304" pitchFamily="18" charset="0"/>
            </a:endParaRPr>
          </a:p>
        </p:txBody>
      </p:sp>
      <p:sp>
        <p:nvSpPr>
          <p:cNvPr id="1004550" name="Text Box 6"/>
          <p:cNvSpPr txBox="1"/>
          <p:nvPr/>
        </p:nvSpPr>
        <p:spPr>
          <a:xfrm>
            <a:off x="6804025" y="2276475"/>
            <a:ext cx="623888" cy="396875"/>
          </a:xfrm>
          <a:prstGeom prst="rect">
            <a:avLst/>
          </a:prstGeom>
          <a:noFill/>
          <a:ln w="6350">
            <a:noFill/>
          </a:ln>
        </p:spPr>
        <p:txBody>
          <a:bodyPr wrap="none" lIns="90000" tIns="46800" rIns="90000" bIns="46800" anchor="ctr" anchorCtr="0">
            <a:spAutoFit/>
          </a:bodyPr>
          <a:p>
            <a:pPr algn="ctr" eaLnBrk="1" hangingPunct="1"/>
            <a:r>
              <a:rPr lang="en-US" altLang="zh-CN" sz="2000" b="1" dirty="0">
                <a:latin typeface="Times New Roman" panose="02020603050405020304" pitchFamily="18" charset="0"/>
              </a:rPr>
              <a:t>fa( )</a:t>
            </a:r>
            <a:endParaRPr lang="en-US" altLang="zh-CN" sz="2000" b="1" dirty="0">
              <a:latin typeface="Times New Roman" panose="02020603050405020304" pitchFamily="18" charset="0"/>
            </a:endParaRPr>
          </a:p>
        </p:txBody>
      </p:sp>
      <p:sp>
        <p:nvSpPr>
          <p:cNvPr id="1004551" name="AutoShape 7"/>
          <p:cNvSpPr>
            <a:spLocks noChangeArrowheads="1"/>
          </p:cNvSpPr>
          <p:nvPr/>
        </p:nvSpPr>
        <p:spPr bwMode="auto">
          <a:xfrm>
            <a:off x="6948488" y="2709863"/>
            <a:ext cx="144463" cy="935038"/>
          </a:xfrm>
          <a:prstGeom prst="downArrow">
            <a:avLst>
              <a:gd name="adj1" fmla="val 50000"/>
              <a:gd name="adj2" fmla="val 161814"/>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4552" name="Text Box 8"/>
          <p:cNvSpPr txBox="1"/>
          <p:nvPr/>
        </p:nvSpPr>
        <p:spPr>
          <a:xfrm>
            <a:off x="4567238" y="4351338"/>
            <a:ext cx="1149350" cy="396875"/>
          </a:xfrm>
          <a:prstGeom prst="rect">
            <a:avLst/>
          </a:prstGeom>
          <a:noFill/>
          <a:ln w="6350">
            <a:noFill/>
          </a:ln>
        </p:spPr>
        <p:txBody>
          <a:bodyPr wrap="none" lIns="90000" tIns="46800" rIns="90000" bIns="46800" anchor="ctr" anchorCtr="0">
            <a:spAutoFit/>
          </a:bodyPr>
          <a:p>
            <a:pPr algn="ctr" eaLnBrk="1" hangingPunct="1"/>
            <a:r>
              <a:rPr lang="zh-CN" altLang="en-US" sz="2000" b="1" dirty="0">
                <a:latin typeface="Times New Roman" panose="02020603050405020304" pitchFamily="18" charset="0"/>
              </a:rPr>
              <a:t>调用</a:t>
            </a:r>
            <a:r>
              <a:rPr lang="en-US" altLang="zh-CN" sz="2000" b="1" dirty="0">
                <a:latin typeface="Times New Roman" panose="02020603050405020304" pitchFamily="18" charset="0"/>
              </a:rPr>
              <a:t>fb( )</a:t>
            </a:r>
            <a:endParaRPr lang="en-US" altLang="zh-CN" sz="2000" b="1" dirty="0">
              <a:latin typeface="Times New Roman" panose="02020603050405020304" pitchFamily="18" charset="0"/>
            </a:endParaRPr>
          </a:p>
        </p:txBody>
      </p:sp>
      <p:sp>
        <p:nvSpPr>
          <p:cNvPr id="1004553" name="AutoShape 9"/>
          <p:cNvSpPr>
            <a:spLocks noChangeArrowheads="1"/>
          </p:cNvSpPr>
          <p:nvPr/>
        </p:nvSpPr>
        <p:spPr bwMode="auto">
          <a:xfrm>
            <a:off x="5292725" y="3284538"/>
            <a:ext cx="287338" cy="1008063"/>
          </a:xfrm>
          <a:prstGeom prst="downArrow">
            <a:avLst>
              <a:gd name="adj1" fmla="val 50000"/>
              <a:gd name="adj2" fmla="val 87707"/>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4554" name="AutoShape 10"/>
          <p:cNvSpPr>
            <a:spLocks noChangeArrowheads="1"/>
          </p:cNvSpPr>
          <p:nvPr/>
        </p:nvSpPr>
        <p:spPr bwMode="auto">
          <a:xfrm rot="-6732943">
            <a:off x="6119813" y="2074863"/>
            <a:ext cx="190500" cy="1177925"/>
          </a:xfrm>
          <a:prstGeom prst="downArrow">
            <a:avLst>
              <a:gd name="adj1" fmla="val 26019"/>
              <a:gd name="adj2" fmla="val 213325"/>
            </a:avLst>
          </a:prstGeom>
          <a:solidFill>
            <a:srgbClr val="00FFFF"/>
          </a:solidFill>
          <a:ln w="6350">
            <a:solidFill>
              <a:schemeClr val="tx1"/>
            </a:solidFill>
            <a:miter lim="800000"/>
          </a:ln>
          <a:effectLst>
            <a:outerShdw dist="45791" dir="2021404"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4555" name="AutoShape 11"/>
          <p:cNvSpPr>
            <a:spLocks noChangeArrowheads="1"/>
          </p:cNvSpPr>
          <p:nvPr/>
        </p:nvSpPr>
        <p:spPr bwMode="auto">
          <a:xfrm rot="6734772">
            <a:off x="6097588" y="2876550"/>
            <a:ext cx="177800" cy="1216025"/>
          </a:xfrm>
          <a:prstGeom prst="downArrow">
            <a:avLst>
              <a:gd name="adj1" fmla="val 50000"/>
              <a:gd name="adj2" fmla="val 170982"/>
            </a:avLst>
          </a:prstGeom>
          <a:solidFill>
            <a:srgbClr val="00FFFF"/>
          </a:solidFill>
          <a:ln w="6350">
            <a:solidFill>
              <a:schemeClr val="tx1"/>
            </a:solidFill>
            <a:miter lim="800000"/>
          </a:ln>
          <a:effectLst>
            <a:outerShdw dist="45791" dir="2021404"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58" name="Text Box 13"/>
          <p:cNvSpPr txBox="1"/>
          <p:nvPr/>
        </p:nvSpPr>
        <p:spPr>
          <a:xfrm>
            <a:off x="971550" y="1557338"/>
            <a:ext cx="2736850" cy="3716337"/>
          </a:xfrm>
          <a:prstGeom prst="rect">
            <a:avLst/>
          </a:prstGeom>
          <a:noFill/>
          <a:ln w="9525" cap="flat" cmpd="sng">
            <a:solidFill>
              <a:srgbClr val="000080"/>
            </a:solidFill>
            <a:prstDash val="solid"/>
            <a:miter/>
            <a:headEnd type="none" w="med" len="med"/>
            <a:tailEnd type="none" w="med" len="med"/>
          </a:ln>
        </p:spPr>
        <p:txBody>
          <a:bodyPr>
            <a:spAutoFit/>
          </a:bodyPr>
          <a:p>
            <a:pPr eaLnBrk="1" hangingPunct="1">
              <a:lnSpc>
                <a:spcPct val="80000"/>
              </a:lnSpc>
              <a:spcBef>
                <a:spcPct val="50000"/>
              </a:spcBef>
            </a:pPr>
            <a:r>
              <a:rPr lang="en-US" altLang="zh-CN" sz="2400" b="1" dirty="0">
                <a:latin typeface="Times New Roman" panose="02020603050405020304" pitchFamily="18" charset="0"/>
              </a:rPr>
              <a:t>void fa( ){ … }</a:t>
            </a:r>
            <a:endParaRPr lang="en-US" altLang="zh-CN" sz="2400" b="1" dirty="0">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void fb( ){ … } </a:t>
            </a:r>
            <a:endParaRPr lang="en-US" altLang="zh-CN" sz="2400" b="1" dirty="0">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main( )</a:t>
            </a:r>
            <a:endParaRPr lang="en-US" altLang="zh-CN" sz="2400" b="1" dirty="0">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 fa( )</a:t>
            </a:r>
            <a:endParaRPr lang="en-US" altLang="zh-CN" sz="2400" b="1" dirty="0">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 fb( )</a:t>
            </a:r>
            <a:endParaRPr lang="en-US" altLang="zh-CN" sz="2400" b="1" dirty="0">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lnSpc>
                <a:spcPct val="80000"/>
              </a:lnSpc>
              <a:spcBef>
                <a:spcPct val="50000"/>
              </a:spcBef>
            </a:pPr>
            <a:endParaRPr lang="en-US" altLang="zh-CN" sz="2400" b="1" dirty="0">
              <a:latin typeface="Times New Roman" panose="02020603050405020304" pitchFamily="18" charset="0"/>
            </a:endParaRPr>
          </a:p>
        </p:txBody>
      </p:sp>
      <p:sp>
        <p:nvSpPr>
          <p:cNvPr id="1004558" name="Text Box 14"/>
          <p:cNvSpPr txBox="1"/>
          <p:nvPr/>
        </p:nvSpPr>
        <p:spPr>
          <a:xfrm>
            <a:off x="6870700" y="4005263"/>
            <a:ext cx="638175" cy="396875"/>
          </a:xfrm>
          <a:prstGeom prst="rect">
            <a:avLst/>
          </a:prstGeom>
          <a:noFill/>
          <a:ln w="6350">
            <a:noFill/>
          </a:ln>
        </p:spPr>
        <p:txBody>
          <a:bodyPr wrap="none" lIns="90000" tIns="46800" rIns="90000" bIns="46800" anchor="ctr" anchorCtr="0">
            <a:spAutoFit/>
          </a:bodyPr>
          <a:p>
            <a:pPr algn="ctr" eaLnBrk="1" hangingPunct="1"/>
            <a:r>
              <a:rPr lang="en-US" altLang="zh-CN" sz="2000" b="1" dirty="0">
                <a:latin typeface="Times New Roman" panose="02020603050405020304" pitchFamily="18" charset="0"/>
              </a:rPr>
              <a:t>fb( )</a:t>
            </a:r>
            <a:endParaRPr lang="en-US" altLang="zh-CN" sz="2000" b="1" dirty="0">
              <a:latin typeface="Times New Roman" panose="02020603050405020304" pitchFamily="18" charset="0"/>
            </a:endParaRPr>
          </a:p>
        </p:txBody>
      </p:sp>
      <p:sp>
        <p:nvSpPr>
          <p:cNvPr id="1004559" name="AutoShape 15"/>
          <p:cNvSpPr>
            <a:spLocks noChangeArrowheads="1"/>
          </p:cNvSpPr>
          <p:nvPr/>
        </p:nvSpPr>
        <p:spPr bwMode="auto">
          <a:xfrm>
            <a:off x="7021513" y="4438650"/>
            <a:ext cx="144463" cy="935038"/>
          </a:xfrm>
          <a:prstGeom prst="downArrow">
            <a:avLst>
              <a:gd name="adj1" fmla="val 50000"/>
              <a:gd name="adj2" fmla="val 161814"/>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4560" name="AutoShape 16"/>
          <p:cNvSpPr>
            <a:spLocks noChangeArrowheads="1"/>
          </p:cNvSpPr>
          <p:nvPr/>
        </p:nvSpPr>
        <p:spPr bwMode="auto">
          <a:xfrm rot="-6732943">
            <a:off x="6192838" y="3803650"/>
            <a:ext cx="190500" cy="1177925"/>
          </a:xfrm>
          <a:prstGeom prst="downArrow">
            <a:avLst>
              <a:gd name="adj1" fmla="val 26019"/>
              <a:gd name="adj2" fmla="val 213325"/>
            </a:avLst>
          </a:prstGeom>
          <a:solidFill>
            <a:srgbClr val="00FFFF"/>
          </a:solidFill>
          <a:ln w="6350">
            <a:solidFill>
              <a:schemeClr val="tx1"/>
            </a:solidFill>
            <a:miter lim="800000"/>
          </a:ln>
          <a:effectLst>
            <a:outerShdw dist="45791" dir="2021404"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4561" name="AutoShape 17"/>
          <p:cNvSpPr>
            <a:spLocks noChangeArrowheads="1"/>
          </p:cNvSpPr>
          <p:nvPr/>
        </p:nvSpPr>
        <p:spPr bwMode="auto">
          <a:xfrm rot="6734772">
            <a:off x="6170613" y="4605338"/>
            <a:ext cx="177800" cy="1216025"/>
          </a:xfrm>
          <a:prstGeom prst="downArrow">
            <a:avLst>
              <a:gd name="adj1" fmla="val 50000"/>
              <a:gd name="adj2" fmla="val 170982"/>
            </a:avLst>
          </a:prstGeom>
          <a:solidFill>
            <a:srgbClr val="00FFFF"/>
          </a:solidFill>
          <a:ln w="6350">
            <a:solidFill>
              <a:schemeClr val="tx1"/>
            </a:solidFill>
            <a:miter lim="800000"/>
          </a:ln>
          <a:effectLst>
            <a:outerShdw dist="45791" dir="2021404"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4562" name="AutoShape 18"/>
          <p:cNvSpPr>
            <a:spLocks noChangeArrowheads="1"/>
          </p:cNvSpPr>
          <p:nvPr/>
        </p:nvSpPr>
        <p:spPr bwMode="auto">
          <a:xfrm>
            <a:off x="5292725" y="4797425"/>
            <a:ext cx="360363" cy="1368425"/>
          </a:xfrm>
          <a:prstGeom prst="downArrow">
            <a:avLst>
              <a:gd name="adj1" fmla="val 50000"/>
              <a:gd name="adj2" fmla="val 94934"/>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4564" name="Rectangle 20"/>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0" cap="none" spc="0" normalizeH="0" baseline="0" noProof="0" smtClean="0">
                <a:ln>
                  <a:noFill/>
                </a:ln>
                <a:solidFill>
                  <a:srgbClr val="CC3300"/>
                </a:solidFill>
                <a:effectLst/>
                <a:uLnTx/>
                <a:uFillTx/>
                <a:latin typeface="+mj-lt"/>
                <a:ea typeface="宋体" panose="02010600030101010101" pitchFamily="2" charset="-122"/>
                <a:cs typeface="+mj-cs"/>
              </a:rPr>
              <a:t> </a:t>
            </a:r>
            <a:r>
              <a:rPr kumimoji="1" lang="zh-CN" altLang="en-US" sz="3600" b="1" i="0" u="none" strike="noStrike" kern="0" cap="none" spc="0" normalizeH="0" baseline="0" noProof="0" smtClean="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函数的嵌套调用</a:t>
            </a:r>
            <a:r>
              <a:rPr kumimoji="1" lang="zh-CN" altLang="en-US" sz="3600" b="1" i="0" u="none" strike="noStrike" kern="0" cap="none" spc="0" normalizeH="0" baseline="0" noProof="0" smtClean="0">
                <a:ln>
                  <a:noFill/>
                </a:ln>
                <a:solidFill>
                  <a:srgbClr val="CC3300"/>
                </a:solidFill>
                <a:effectLst/>
                <a:uLnTx/>
                <a:uFillTx/>
                <a:latin typeface="+mj-lt"/>
                <a:ea typeface="宋体" panose="02010600030101010101" pitchFamily="2" charset="-122"/>
                <a:cs typeface="+mj-cs"/>
              </a:rPr>
              <a:t> </a:t>
            </a:r>
            <a:endParaRPr kumimoji="1" lang="zh-CN" altLang="en-US" sz="3600" b="1" i="0" u="none" strike="noStrike" kern="0" cap="none" spc="0" normalizeH="0" baseline="0" noProof="0" smtClean="0">
              <a:ln>
                <a:noFill/>
              </a:ln>
              <a:solidFill>
                <a:srgbClr val="CC3300"/>
              </a:solidFill>
              <a:effectLst/>
              <a:uLnTx/>
              <a:uFillTx/>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4547"/>
                                        </p:tgtEl>
                                        <p:attrNameLst>
                                          <p:attrName>style.visibility</p:attrName>
                                        </p:attrNameLst>
                                      </p:cBhvr>
                                      <p:to>
                                        <p:strVal val="visible"/>
                                      </p:to>
                                    </p:set>
                                  </p:childTnLst>
                                </p:cTn>
                              </p:par>
                            </p:childTnLst>
                          </p:cTn>
                        </p:par>
                        <p:par>
                          <p:cTn id="7" fill="hold">
                            <p:stCondLst>
                              <p:cond delay="500"/>
                            </p:stCondLst>
                            <p:childTnLst>
                              <p:par>
                                <p:cTn id="8" presetID="17" presetClass="entr" presetSubtype="1" fill="hold" grpId="0" nodeType="afterEffect">
                                  <p:stCondLst>
                                    <p:cond delay="2000"/>
                                  </p:stCondLst>
                                  <p:childTnLst>
                                    <p:set>
                                      <p:cBhvr>
                                        <p:cTn id="9" dur="1" fill="hold">
                                          <p:stCondLst>
                                            <p:cond delay="0"/>
                                          </p:stCondLst>
                                        </p:cTn>
                                        <p:tgtEl>
                                          <p:spTgt spid="1004548"/>
                                        </p:tgtEl>
                                        <p:attrNameLst>
                                          <p:attrName>style.visibility</p:attrName>
                                        </p:attrNameLst>
                                      </p:cBhvr>
                                      <p:to>
                                        <p:strVal val="visible"/>
                                      </p:to>
                                    </p:set>
                                    <p:anim calcmode="lin" valueType="num">
                                      <p:cBhvr>
                                        <p:cTn id="10" dur="500" fill="hold"/>
                                        <p:tgtEl>
                                          <p:spTgt spid="1004548"/>
                                        </p:tgtEl>
                                        <p:attrNameLst>
                                          <p:attrName>ppt_x</p:attrName>
                                        </p:attrNameLst>
                                      </p:cBhvr>
                                      <p:tavLst>
                                        <p:tav tm="0">
                                          <p:val>
                                            <p:strVal val="#ppt_x"/>
                                          </p:val>
                                        </p:tav>
                                        <p:tav tm="100000">
                                          <p:val>
                                            <p:strVal val="#ppt_x"/>
                                          </p:val>
                                        </p:tav>
                                      </p:tavLst>
                                    </p:anim>
                                    <p:anim calcmode="lin" valueType="num">
                                      <p:cBhvr>
                                        <p:cTn id="11" dur="500" fill="hold"/>
                                        <p:tgtEl>
                                          <p:spTgt spid="1004548"/>
                                        </p:tgtEl>
                                        <p:attrNameLst>
                                          <p:attrName>ppt_y</p:attrName>
                                        </p:attrNameLst>
                                      </p:cBhvr>
                                      <p:tavLst>
                                        <p:tav tm="0">
                                          <p:val>
                                            <p:strVal val="#ppt_y-#ppt_h/2"/>
                                          </p:val>
                                        </p:tav>
                                        <p:tav tm="100000">
                                          <p:val>
                                            <p:strVal val="#ppt_y"/>
                                          </p:val>
                                        </p:tav>
                                      </p:tavLst>
                                    </p:anim>
                                    <p:anim calcmode="lin" valueType="num">
                                      <p:cBhvr>
                                        <p:cTn id="12" dur="500" fill="hold"/>
                                        <p:tgtEl>
                                          <p:spTgt spid="1004548"/>
                                        </p:tgtEl>
                                        <p:attrNameLst>
                                          <p:attrName>ppt_w</p:attrName>
                                        </p:attrNameLst>
                                      </p:cBhvr>
                                      <p:tavLst>
                                        <p:tav tm="0">
                                          <p:val>
                                            <p:strVal val="#ppt_w"/>
                                          </p:val>
                                        </p:tav>
                                        <p:tav tm="100000">
                                          <p:val>
                                            <p:strVal val="#ppt_w"/>
                                          </p:val>
                                        </p:tav>
                                      </p:tavLst>
                                    </p:anim>
                                    <p:anim calcmode="lin" valueType="num">
                                      <p:cBhvr>
                                        <p:cTn id="13" dur="500" fill="hold"/>
                                        <p:tgtEl>
                                          <p:spTgt spid="1004548"/>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00454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004554"/>
                                        </p:tgtEl>
                                        <p:attrNameLst>
                                          <p:attrName>style.visibility</p:attrName>
                                        </p:attrNameLst>
                                      </p:cBhvr>
                                      <p:to>
                                        <p:strVal val="visible"/>
                                      </p:to>
                                    </p:set>
                                    <p:animEffect transition="in" filter="strips(upRight)">
                                      <p:cBhvr>
                                        <p:cTn id="22" dur="500"/>
                                        <p:tgtEl>
                                          <p:spTgt spid="1004554"/>
                                        </p:tgtEl>
                                      </p:cBhvr>
                                    </p:animEffect>
                                  </p:childTnLst>
                                </p:cTn>
                              </p:par>
                            </p:childTnLst>
                          </p:cTn>
                        </p:par>
                        <p:par>
                          <p:cTn id="23" fill="hold">
                            <p:stCondLst>
                              <p:cond delay="500"/>
                            </p:stCondLst>
                            <p:childTnLst>
                              <p:par>
                                <p:cTn id="24" presetID="1" presetClass="entr" presetSubtype="0" fill="hold" grpId="0" nodeType="afterEffect">
                                  <p:stCondLst>
                                    <p:cond delay="2000"/>
                                  </p:stCondLst>
                                  <p:childTnLst>
                                    <p:set>
                                      <p:cBhvr>
                                        <p:cTn id="25" dur="1" fill="hold">
                                          <p:stCondLst>
                                            <p:cond delay="499"/>
                                          </p:stCondLst>
                                        </p:cTn>
                                        <p:tgtEl>
                                          <p:spTgt spid="1004550"/>
                                        </p:tgtEl>
                                        <p:attrNameLst>
                                          <p:attrName>style.visibility</p:attrName>
                                        </p:attrNameLst>
                                      </p:cBhvr>
                                      <p:to>
                                        <p:strVal val="visible"/>
                                      </p:to>
                                    </p:set>
                                  </p:childTnLst>
                                </p:cTn>
                              </p:par>
                            </p:childTnLst>
                          </p:cTn>
                        </p:par>
                        <p:par>
                          <p:cTn id="26" fill="hold">
                            <p:stCondLst>
                              <p:cond delay="3000"/>
                            </p:stCondLst>
                            <p:childTnLst>
                              <p:par>
                                <p:cTn id="27" presetID="17" presetClass="entr" presetSubtype="1" fill="hold" grpId="0" nodeType="afterEffect">
                                  <p:stCondLst>
                                    <p:cond delay="2000"/>
                                  </p:stCondLst>
                                  <p:childTnLst>
                                    <p:set>
                                      <p:cBhvr>
                                        <p:cTn id="28" dur="1" fill="hold">
                                          <p:stCondLst>
                                            <p:cond delay="0"/>
                                          </p:stCondLst>
                                        </p:cTn>
                                        <p:tgtEl>
                                          <p:spTgt spid="1004551"/>
                                        </p:tgtEl>
                                        <p:attrNameLst>
                                          <p:attrName>style.visibility</p:attrName>
                                        </p:attrNameLst>
                                      </p:cBhvr>
                                      <p:to>
                                        <p:strVal val="visible"/>
                                      </p:to>
                                    </p:set>
                                    <p:anim calcmode="lin" valueType="num">
                                      <p:cBhvr>
                                        <p:cTn id="29" dur="500" fill="hold"/>
                                        <p:tgtEl>
                                          <p:spTgt spid="1004551"/>
                                        </p:tgtEl>
                                        <p:attrNameLst>
                                          <p:attrName>ppt_x</p:attrName>
                                        </p:attrNameLst>
                                      </p:cBhvr>
                                      <p:tavLst>
                                        <p:tav tm="0">
                                          <p:val>
                                            <p:strVal val="#ppt_x"/>
                                          </p:val>
                                        </p:tav>
                                        <p:tav tm="100000">
                                          <p:val>
                                            <p:strVal val="#ppt_x"/>
                                          </p:val>
                                        </p:tav>
                                      </p:tavLst>
                                    </p:anim>
                                    <p:anim calcmode="lin" valueType="num">
                                      <p:cBhvr>
                                        <p:cTn id="30" dur="500" fill="hold"/>
                                        <p:tgtEl>
                                          <p:spTgt spid="1004551"/>
                                        </p:tgtEl>
                                        <p:attrNameLst>
                                          <p:attrName>ppt_y</p:attrName>
                                        </p:attrNameLst>
                                      </p:cBhvr>
                                      <p:tavLst>
                                        <p:tav tm="0">
                                          <p:val>
                                            <p:strVal val="#ppt_y-#ppt_h/2"/>
                                          </p:val>
                                        </p:tav>
                                        <p:tav tm="100000">
                                          <p:val>
                                            <p:strVal val="#ppt_y"/>
                                          </p:val>
                                        </p:tav>
                                      </p:tavLst>
                                    </p:anim>
                                    <p:anim calcmode="lin" valueType="num">
                                      <p:cBhvr>
                                        <p:cTn id="31" dur="500" fill="hold"/>
                                        <p:tgtEl>
                                          <p:spTgt spid="1004551"/>
                                        </p:tgtEl>
                                        <p:attrNameLst>
                                          <p:attrName>ppt_w</p:attrName>
                                        </p:attrNameLst>
                                      </p:cBhvr>
                                      <p:tavLst>
                                        <p:tav tm="0">
                                          <p:val>
                                            <p:strVal val="#ppt_w"/>
                                          </p:val>
                                        </p:tav>
                                        <p:tav tm="100000">
                                          <p:val>
                                            <p:strVal val="#ppt_w"/>
                                          </p:val>
                                        </p:tav>
                                      </p:tavLst>
                                    </p:anim>
                                    <p:anim calcmode="lin" valueType="num">
                                      <p:cBhvr>
                                        <p:cTn id="32" dur="500" fill="hold"/>
                                        <p:tgtEl>
                                          <p:spTgt spid="1004551"/>
                                        </p:tgtEl>
                                        <p:attrNameLst>
                                          <p:attrName>ppt_h</p:attrName>
                                        </p:attrNameLst>
                                      </p:cBhvr>
                                      <p:tavLst>
                                        <p:tav tm="0">
                                          <p:val>
                                            <p:fltVal val="0.000000"/>
                                          </p:val>
                                        </p:tav>
                                        <p:tav tm="100000">
                                          <p:val>
                                            <p:strVal val="#ppt_h"/>
                                          </p:val>
                                        </p:tav>
                                      </p:tavLst>
                                    </p:anim>
                                  </p:childTnLst>
                                </p:cTn>
                              </p:par>
                            </p:childTnLst>
                          </p:cTn>
                        </p:par>
                        <p:par>
                          <p:cTn id="33" fill="hold">
                            <p:stCondLst>
                              <p:cond delay="5500"/>
                            </p:stCondLst>
                            <p:childTnLst>
                              <p:par>
                                <p:cTn id="34" presetID="18" presetClass="entr" presetSubtype="3" fill="hold" grpId="0" nodeType="afterEffect">
                                  <p:stCondLst>
                                    <p:cond delay="0"/>
                                  </p:stCondLst>
                                  <p:childTnLst>
                                    <p:set>
                                      <p:cBhvr>
                                        <p:cTn id="35" dur="1" fill="hold">
                                          <p:stCondLst>
                                            <p:cond delay="0"/>
                                          </p:stCondLst>
                                        </p:cTn>
                                        <p:tgtEl>
                                          <p:spTgt spid="1004555"/>
                                        </p:tgtEl>
                                        <p:attrNameLst>
                                          <p:attrName>style.visibility</p:attrName>
                                        </p:attrNameLst>
                                      </p:cBhvr>
                                      <p:to>
                                        <p:strVal val="visible"/>
                                      </p:to>
                                    </p:set>
                                    <p:animEffect transition="in" filter="strips(upRight)">
                                      <p:cBhvr>
                                        <p:cTn id="36" dur="500"/>
                                        <p:tgtEl>
                                          <p:spTgt spid="100455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04553"/>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499"/>
                                          </p:stCondLst>
                                        </p:cTn>
                                        <p:tgtEl>
                                          <p:spTgt spid="100455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8" presetClass="entr" presetSubtype="3" fill="hold" grpId="0" nodeType="clickEffect">
                                  <p:stCondLst>
                                    <p:cond delay="0"/>
                                  </p:stCondLst>
                                  <p:childTnLst>
                                    <p:set>
                                      <p:cBhvr>
                                        <p:cTn id="47" dur="1" fill="hold">
                                          <p:stCondLst>
                                            <p:cond delay="0"/>
                                          </p:stCondLst>
                                        </p:cTn>
                                        <p:tgtEl>
                                          <p:spTgt spid="1004560"/>
                                        </p:tgtEl>
                                        <p:attrNameLst>
                                          <p:attrName>style.visibility</p:attrName>
                                        </p:attrNameLst>
                                      </p:cBhvr>
                                      <p:to>
                                        <p:strVal val="visible"/>
                                      </p:to>
                                    </p:set>
                                    <p:animEffect transition="in" filter="strips(upRight)">
                                      <p:cBhvr>
                                        <p:cTn id="48" dur="500"/>
                                        <p:tgtEl>
                                          <p:spTgt spid="1004560"/>
                                        </p:tgtEl>
                                      </p:cBhvr>
                                    </p:animEffect>
                                  </p:childTnLst>
                                </p:cTn>
                              </p:par>
                            </p:childTnLst>
                          </p:cTn>
                        </p:par>
                        <p:par>
                          <p:cTn id="49" fill="hold">
                            <p:stCondLst>
                              <p:cond delay="500"/>
                            </p:stCondLst>
                            <p:childTnLst>
                              <p:par>
                                <p:cTn id="50" presetID="1" presetClass="entr" presetSubtype="0" fill="hold" grpId="0" nodeType="afterEffect">
                                  <p:stCondLst>
                                    <p:cond delay="2000"/>
                                  </p:stCondLst>
                                  <p:childTnLst>
                                    <p:set>
                                      <p:cBhvr>
                                        <p:cTn id="51" dur="1" fill="hold">
                                          <p:stCondLst>
                                            <p:cond delay="499"/>
                                          </p:stCondLst>
                                        </p:cTn>
                                        <p:tgtEl>
                                          <p:spTgt spid="1004558"/>
                                        </p:tgtEl>
                                        <p:attrNameLst>
                                          <p:attrName>style.visibility</p:attrName>
                                        </p:attrNameLst>
                                      </p:cBhvr>
                                      <p:to>
                                        <p:strVal val="visible"/>
                                      </p:to>
                                    </p:set>
                                  </p:childTnLst>
                                </p:cTn>
                              </p:par>
                            </p:childTnLst>
                          </p:cTn>
                        </p:par>
                        <p:par>
                          <p:cTn id="52" fill="hold">
                            <p:stCondLst>
                              <p:cond delay="3000"/>
                            </p:stCondLst>
                            <p:childTnLst>
                              <p:par>
                                <p:cTn id="53" presetID="17" presetClass="entr" presetSubtype="1" fill="hold" grpId="0" nodeType="afterEffect">
                                  <p:stCondLst>
                                    <p:cond delay="2000"/>
                                  </p:stCondLst>
                                  <p:childTnLst>
                                    <p:set>
                                      <p:cBhvr>
                                        <p:cTn id="54" dur="1" fill="hold">
                                          <p:stCondLst>
                                            <p:cond delay="0"/>
                                          </p:stCondLst>
                                        </p:cTn>
                                        <p:tgtEl>
                                          <p:spTgt spid="1004559"/>
                                        </p:tgtEl>
                                        <p:attrNameLst>
                                          <p:attrName>style.visibility</p:attrName>
                                        </p:attrNameLst>
                                      </p:cBhvr>
                                      <p:to>
                                        <p:strVal val="visible"/>
                                      </p:to>
                                    </p:set>
                                    <p:anim calcmode="lin" valueType="num">
                                      <p:cBhvr>
                                        <p:cTn id="55" dur="500" fill="hold"/>
                                        <p:tgtEl>
                                          <p:spTgt spid="1004559"/>
                                        </p:tgtEl>
                                        <p:attrNameLst>
                                          <p:attrName>ppt_x</p:attrName>
                                        </p:attrNameLst>
                                      </p:cBhvr>
                                      <p:tavLst>
                                        <p:tav tm="0">
                                          <p:val>
                                            <p:strVal val="#ppt_x"/>
                                          </p:val>
                                        </p:tav>
                                        <p:tav tm="100000">
                                          <p:val>
                                            <p:strVal val="#ppt_x"/>
                                          </p:val>
                                        </p:tav>
                                      </p:tavLst>
                                    </p:anim>
                                    <p:anim calcmode="lin" valueType="num">
                                      <p:cBhvr>
                                        <p:cTn id="56" dur="500" fill="hold"/>
                                        <p:tgtEl>
                                          <p:spTgt spid="1004559"/>
                                        </p:tgtEl>
                                        <p:attrNameLst>
                                          <p:attrName>ppt_y</p:attrName>
                                        </p:attrNameLst>
                                      </p:cBhvr>
                                      <p:tavLst>
                                        <p:tav tm="0">
                                          <p:val>
                                            <p:strVal val="#ppt_y-#ppt_h/2"/>
                                          </p:val>
                                        </p:tav>
                                        <p:tav tm="100000">
                                          <p:val>
                                            <p:strVal val="#ppt_y"/>
                                          </p:val>
                                        </p:tav>
                                      </p:tavLst>
                                    </p:anim>
                                    <p:anim calcmode="lin" valueType="num">
                                      <p:cBhvr>
                                        <p:cTn id="57" dur="500" fill="hold"/>
                                        <p:tgtEl>
                                          <p:spTgt spid="1004559"/>
                                        </p:tgtEl>
                                        <p:attrNameLst>
                                          <p:attrName>ppt_w</p:attrName>
                                        </p:attrNameLst>
                                      </p:cBhvr>
                                      <p:tavLst>
                                        <p:tav tm="0">
                                          <p:val>
                                            <p:strVal val="#ppt_w"/>
                                          </p:val>
                                        </p:tav>
                                        <p:tav tm="100000">
                                          <p:val>
                                            <p:strVal val="#ppt_w"/>
                                          </p:val>
                                        </p:tav>
                                      </p:tavLst>
                                    </p:anim>
                                    <p:anim calcmode="lin" valueType="num">
                                      <p:cBhvr>
                                        <p:cTn id="58" dur="500" fill="hold"/>
                                        <p:tgtEl>
                                          <p:spTgt spid="1004559"/>
                                        </p:tgtEl>
                                        <p:attrNameLst>
                                          <p:attrName>ppt_h</p:attrName>
                                        </p:attrNameLst>
                                      </p:cBhvr>
                                      <p:tavLst>
                                        <p:tav tm="0">
                                          <p:val>
                                            <p:fltVal val="0.000000"/>
                                          </p:val>
                                        </p:tav>
                                        <p:tav tm="100000">
                                          <p:val>
                                            <p:strVal val="#ppt_h"/>
                                          </p:val>
                                        </p:tav>
                                      </p:tavLst>
                                    </p:anim>
                                  </p:childTnLst>
                                </p:cTn>
                              </p:par>
                            </p:childTnLst>
                          </p:cTn>
                        </p:par>
                        <p:par>
                          <p:cTn id="59" fill="hold">
                            <p:stCondLst>
                              <p:cond delay="5500"/>
                            </p:stCondLst>
                            <p:childTnLst>
                              <p:par>
                                <p:cTn id="60" presetID="18" presetClass="entr" presetSubtype="3" fill="hold" grpId="0" nodeType="afterEffect">
                                  <p:stCondLst>
                                    <p:cond delay="0"/>
                                  </p:stCondLst>
                                  <p:childTnLst>
                                    <p:set>
                                      <p:cBhvr>
                                        <p:cTn id="61" dur="1" fill="hold">
                                          <p:stCondLst>
                                            <p:cond delay="0"/>
                                          </p:stCondLst>
                                        </p:cTn>
                                        <p:tgtEl>
                                          <p:spTgt spid="1004561"/>
                                        </p:tgtEl>
                                        <p:attrNameLst>
                                          <p:attrName>style.visibility</p:attrName>
                                        </p:attrNameLst>
                                      </p:cBhvr>
                                      <p:to>
                                        <p:strVal val="visible"/>
                                      </p:to>
                                    </p:set>
                                    <p:animEffect transition="in" filter="strips(upRight)">
                                      <p:cBhvr>
                                        <p:cTn id="62" dur="500"/>
                                        <p:tgtEl>
                                          <p:spTgt spid="1004561"/>
                                        </p:tgtEl>
                                      </p:cBhvr>
                                    </p:animEffect>
                                  </p:childTnLst>
                                </p:cTn>
                              </p:par>
                            </p:childTnLst>
                          </p:cTn>
                        </p:par>
                      </p:childTnLst>
                    </p:cTn>
                  </p:par>
                  <p:par>
                    <p:cTn id="63" fill="hold">
                      <p:stCondLst>
                        <p:cond delay="indefinite"/>
                      </p:stCondLst>
                      <p:childTnLst>
                        <p:par>
                          <p:cTn id="64" fill="hold">
                            <p:stCondLst>
                              <p:cond delay="0"/>
                            </p:stCondLst>
                            <p:childTnLst>
                              <p:par>
                                <p:cTn id="65" presetID="17" presetClass="entr" presetSubtype="1" fill="hold" grpId="0" nodeType="clickEffect">
                                  <p:stCondLst>
                                    <p:cond delay="0"/>
                                  </p:stCondLst>
                                  <p:childTnLst>
                                    <p:set>
                                      <p:cBhvr>
                                        <p:cTn id="66" dur="1" fill="hold">
                                          <p:stCondLst>
                                            <p:cond delay="0"/>
                                          </p:stCondLst>
                                        </p:cTn>
                                        <p:tgtEl>
                                          <p:spTgt spid="1004562"/>
                                        </p:tgtEl>
                                        <p:attrNameLst>
                                          <p:attrName>style.visibility</p:attrName>
                                        </p:attrNameLst>
                                      </p:cBhvr>
                                      <p:to>
                                        <p:strVal val="visible"/>
                                      </p:to>
                                    </p:set>
                                    <p:anim calcmode="lin" valueType="num">
                                      <p:cBhvr>
                                        <p:cTn id="67" dur="500" fill="hold"/>
                                        <p:tgtEl>
                                          <p:spTgt spid="1004562"/>
                                        </p:tgtEl>
                                        <p:attrNameLst>
                                          <p:attrName>ppt_x</p:attrName>
                                        </p:attrNameLst>
                                      </p:cBhvr>
                                      <p:tavLst>
                                        <p:tav tm="0">
                                          <p:val>
                                            <p:strVal val="#ppt_x"/>
                                          </p:val>
                                        </p:tav>
                                        <p:tav tm="100000">
                                          <p:val>
                                            <p:strVal val="#ppt_x"/>
                                          </p:val>
                                        </p:tav>
                                      </p:tavLst>
                                    </p:anim>
                                    <p:anim calcmode="lin" valueType="num">
                                      <p:cBhvr>
                                        <p:cTn id="68" dur="500" fill="hold"/>
                                        <p:tgtEl>
                                          <p:spTgt spid="1004562"/>
                                        </p:tgtEl>
                                        <p:attrNameLst>
                                          <p:attrName>ppt_y</p:attrName>
                                        </p:attrNameLst>
                                      </p:cBhvr>
                                      <p:tavLst>
                                        <p:tav tm="0">
                                          <p:val>
                                            <p:strVal val="#ppt_y-#ppt_h/2"/>
                                          </p:val>
                                        </p:tav>
                                        <p:tav tm="100000">
                                          <p:val>
                                            <p:strVal val="#ppt_y"/>
                                          </p:val>
                                        </p:tav>
                                      </p:tavLst>
                                    </p:anim>
                                    <p:anim calcmode="lin" valueType="num">
                                      <p:cBhvr>
                                        <p:cTn id="69" dur="500" fill="hold"/>
                                        <p:tgtEl>
                                          <p:spTgt spid="1004562"/>
                                        </p:tgtEl>
                                        <p:attrNameLst>
                                          <p:attrName>ppt_w</p:attrName>
                                        </p:attrNameLst>
                                      </p:cBhvr>
                                      <p:tavLst>
                                        <p:tav tm="0">
                                          <p:val>
                                            <p:strVal val="#ppt_w"/>
                                          </p:val>
                                        </p:tav>
                                        <p:tav tm="100000">
                                          <p:val>
                                            <p:strVal val="#ppt_w"/>
                                          </p:val>
                                        </p:tav>
                                      </p:tavLst>
                                    </p:anim>
                                    <p:anim calcmode="lin" valueType="num">
                                      <p:cBhvr>
                                        <p:cTn id="70" dur="500" fill="hold"/>
                                        <p:tgtEl>
                                          <p:spTgt spid="100456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p:bldP spid="1004548" grpId="0" animBg="1"/>
      <p:bldP spid="1004549" grpId="0"/>
      <p:bldP spid="1004550" grpId="0"/>
      <p:bldP spid="1004551" grpId="0" animBg="1"/>
      <p:bldP spid="1004552" grpId="0"/>
      <p:bldP spid="1004553" grpId="0" animBg="1"/>
      <p:bldP spid="1004554" grpId="0" animBg="1"/>
      <p:bldP spid="1004555" grpId="0" animBg="1"/>
      <p:bldP spid="1004558" grpId="0"/>
      <p:bldP spid="1004559" grpId="0" animBg="1"/>
      <p:bldP spid="1004560" grpId="0" animBg="1"/>
      <p:bldP spid="1004561" grpId="0" animBg="1"/>
      <p:bldP spid="10045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17411"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17412"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940034" name="Text Box 2"/>
          <p:cNvSpPr txBox="1"/>
          <p:nvPr/>
        </p:nvSpPr>
        <p:spPr>
          <a:xfrm>
            <a:off x="684213" y="908050"/>
            <a:ext cx="7905750" cy="5226050"/>
          </a:xfrm>
          <a:prstGeom prst="rect">
            <a:avLst/>
          </a:prstGeom>
          <a:noFill/>
          <a:ln w="9525">
            <a:noFill/>
          </a:ln>
        </p:spPr>
        <p:txBody>
          <a:bodyPr>
            <a:spAutoFit/>
          </a:bodyPr>
          <a:p>
            <a:pPr indent="363855" eaLnBrk="1" hangingPunct="1">
              <a:lnSpc>
                <a:spcPct val="150000"/>
              </a:lnSpc>
              <a:buClr>
                <a:schemeClr val="accent2"/>
              </a:buClr>
              <a:buFont typeface="Wingdings" panose="05000000000000000000" pitchFamily="2" charset="2"/>
              <a:buChar char="Ø"/>
            </a:pPr>
            <a:r>
              <a:rPr lang="zh-CN" altLang="en-US" sz="3200" b="1" dirty="0">
                <a:solidFill>
                  <a:srgbClr val="003399"/>
                </a:solidFill>
                <a:latin typeface="宋体" panose="02010600030101010101" pitchFamily="2" charset="-122"/>
                <a:ea typeface="Arial Unicode MS" panose="020B0604020202020204" pitchFamily="34" charset="-122"/>
              </a:rPr>
              <a:t>函数</a:t>
            </a:r>
            <a:r>
              <a:rPr lang="zh-CN" altLang="en-US" sz="2800" b="1" dirty="0">
                <a:solidFill>
                  <a:srgbClr val="003399"/>
                </a:solidFill>
                <a:latin typeface="Times New Roman" panose="02020603050405020304" pitchFamily="18" charset="0"/>
              </a:rPr>
              <a:t>（</a:t>
            </a:r>
            <a:r>
              <a:rPr lang="en-US" altLang="zh-CN" sz="2800" b="1" dirty="0">
                <a:solidFill>
                  <a:srgbClr val="003399"/>
                </a:solidFill>
                <a:latin typeface="Times New Roman" panose="02020603050405020304" pitchFamily="18" charset="0"/>
              </a:rPr>
              <a:t>function</a:t>
            </a:r>
            <a:r>
              <a:rPr lang="zh-CN" altLang="en-US" sz="2800" b="1" dirty="0">
                <a:solidFill>
                  <a:srgbClr val="003399"/>
                </a:solidFill>
                <a:latin typeface="Times New Roman" panose="02020603050405020304" pitchFamily="18" charset="0"/>
              </a:rPr>
              <a:t>）</a:t>
            </a:r>
            <a:r>
              <a:rPr lang="zh-CN" altLang="en-US" sz="3200" b="1" dirty="0">
                <a:solidFill>
                  <a:srgbClr val="003399"/>
                </a:solidFill>
                <a:latin typeface="宋体" panose="02010600030101010101" pitchFamily="2" charset="-122"/>
                <a:ea typeface="Arial Unicode MS" panose="020B0604020202020204" pitchFamily="34" charset="-122"/>
              </a:rPr>
              <a:t>的定义</a:t>
            </a:r>
            <a:r>
              <a:rPr lang="en-US" altLang="zh-CN" sz="3200" b="1" dirty="0">
                <a:solidFill>
                  <a:srgbClr val="003399"/>
                </a:solidFill>
                <a:latin typeface="宋体" panose="02010600030101010101" pitchFamily="2" charset="-122"/>
                <a:ea typeface="Arial Unicode MS" panose="020B0604020202020204" pitchFamily="34" charset="-122"/>
              </a:rPr>
              <a:t>:</a:t>
            </a:r>
            <a:endParaRPr lang="en-US" altLang="zh-CN" sz="3200" b="1" dirty="0">
              <a:solidFill>
                <a:srgbClr val="003399"/>
              </a:solidFill>
              <a:latin typeface="宋体" panose="02010600030101010101" pitchFamily="2" charset="-122"/>
              <a:ea typeface="Arial Unicode MS" panose="020B0604020202020204" pitchFamily="34" charset="-122"/>
            </a:endParaRPr>
          </a:p>
          <a:p>
            <a:pPr indent="363855" eaLnBrk="1" hangingPunct="1">
              <a:lnSpc>
                <a:spcPct val="150000"/>
              </a:lnSpc>
              <a:buClr>
                <a:schemeClr val="accent2"/>
              </a:buClr>
              <a:buFont typeface="Wingdings" panose="05000000000000000000" pitchFamily="2" charset="2"/>
            </a:pPr>
            <a:r>
              <a:rPr lang="en-US" altLang="zh-CN" sz="2800" b="1" dirty="0">
                <a:latin typeface="宋体" panose="02010600030101010101" pitchFamily="2" charset="-122"/>
                <a:ea typeface="Arial Unicode MS" panose="020B0604020202020204" pitchFamily="34" charset="-122"/>
              </a:rPr>
              <a:t> </a:t>
            </a:r>
            <a:r>
              <a:rPr lang="zh-CN" altLang="en-US" sz="2800" b="1" dirty="0">
                <a:latin typeface="宋体" panose="02010600030101010101" pitchFamily="2" charset="-122"/>
                <a:ea typeface="Arial Unicode MS" panose="020B0604020202020204" pitchFamily="34" charset="-122"/>
              </a:rPr>
              <a:t>把相关的语句组织起来，并给它们注明相应的名称，利用这种方法把程序分块，这种形式的组合就称为函数。函数也称为例程或过程。</a:t>
            </a:r>
            <a:endParaRPr lang="zh-CN" altLang="en-US" sz="2800" b="1" dirty="0">
              <a:latin typeface="宋体" panose="02010600030101010101" pitchFamily="2" charset="-122"/>
              <a:ea typeface="Arial Unicode MS" panose="020B0604020202020204" pitchFamily="34" charset="-122"/>
            </a:endParaRPr>
          </a:p>
          <a:p>
            <a:pPr indent="363855" eaLnBrk="1" hangingPunct="1">
              <a:lnSpc>
                <a:spcPct val="140000"/>
              </a:lnSpc>
              <a:buClr>
                <a:schemeClr val="accent2"/>
              </a:buClr>
              <a:buFont typeface="Wingdings" panose="05000000000000000000" pitchFamily="2" charset="2"/>
              <a:buChar char="Ø"/>
            </a:pPr>
            <a:r>
              <a:rPr lang="zh-CN" altLang="en-US" sz="3200" b="1" dirty="0">
                <a:solidFill>
                  <a:srgbClr val="003399"/>
                </a:solidFill>
                <a:latin typeface="宋体" panose="02010600030101010101" pitchFamily="2" charset="-122"/>
              </a:rPr>
              <a:t>函数的作用：</a:t>
            </a:r>
            <a:endParaRPr lang="zh-CN" altLang="en-US" sz="3200" b="1" dirty="0">
              <a:solidFill>
                <a:srgbClr val="003399"/>
              </a:solidFill>
              <a:latin typeface="宋体" panose="02010600030101010101" pitchFamily="2" charset="-122"/>
            </a:endParaRPr>
          </a:p>
          <a:p>
            <a:pPr indent="363855" eaLnBrk="1" hangingPunct="1">
              <a:lnSpc>
                <a:spcPct val="140000"/>
              </a:lnSpc>
              <a:buClr>
                <a:schemeClr val="accent2"/>
              </a:buClr>
              <a:buChar char="•"/>
            </a:pPr>
            <a:r>
              <a:rPr lang="zh-CN" altLang="en-US" sz="2800" b="1" dirty="0">
                <a:latin typeface="宋体" panose="02010600030101010101" pitchFamily="2" charset="-122"/>
              </a:rPr>
              <a:t>任务划分</a:t>
            </a:r>
            <a:endParaRPr lang="zh-CN" altLang="en-US" sz="2800" b="1" dirty="0">
              <a:latin typeface="宋体" panose="02010600030101010101" pitchFamily="2" charset="-122"/>
            </a:endParaRPr>
          </a:p>
          <a:p>
            <a:pPr indent="363855" eaLnBrk="1" hangingPunct="1">
              <a:lnSpc>
                <a:spcPct val="140000"/>
              </a:lnSpc>
              <a:buClr>
                <a:schemeClr val="accent2"/>
              </a:buClr>
              <a:buChar char="•"/>
            </a:pPr>
            <a:r>
              <a:rPr lang="zh-CN" altLang="en-US" sz="2800" b="1" dirty="0">
                <a:latin typeface="宋体" panose="02010600030101010101" pitchFamily="2" charset="-122"/>
              </a:rPr>
              <a:t>代码重用</a:t>
            </a:r>
            <a:endParaRPr lang="zh-CN" altLang="en-US" sz="2800" b="1" dirty="0">
              <a:latin typeface="宋体" panose="02010600030101010101" pitchFamily="2" charset="-122"/>
            </a:endParaRPr>
          </a:p>
          <a:p>
            <a:pPr indent="363855" eaLnBrk="1" hangingPunct="1">
              <a:lnSpc>
                <a:spcPct val="140000"/>
              </a:lnSpc>
              <a:buClr>
                <a:schemeClr val="accent2"/>
              </a:buClr>
              <a:buChar char="•"/>
            </a:pPr>
            <a:r>
              <a:rPr lang="zh-CN" altLang="en-US" sz="2800" b="1" dirty="0">
                <a:latin typeface="宋体" panose="02010600030101010101" pitchFamily="2" charset="-122"/>
              </a:rPr>
              <a:t>信息隐藏</a:t>
            </a:r>
            <a:endParaRPr lang="zh-CN" altLang="en-US" sz="2800" b="1" dirty="0">
              <a:latin typeface="宋体" panose="02010600030101010101" pitchFamily="2" charset="-122"/>
            </a:endParaRPr>
          </a:p>
        </p:txBody>
      </p:sp>
      <p:sp>
        <p:nvSpPr>
          <p:cNvPr id="940035" name="Rectangle 3"/>
          <p:cNvSpPr>
            <a:spLocks noGrp="1"/>
          </p:cNvSpPr>
          <p:nvPr>
            <p:ph type="title"/>
          </p:nvPr>
        </p:nvSpPr>
        <p:spPr/>
        <p:txBody>
          <a:bodyPr vert="horz" wrap="square" lIns="91440" tIns="45720" rIns="91440" bIns="45720" anchor="ctr" anchorCtr="0"/>
          <a:p>
            <a:pPr eaLnBrk="1" hangingPunct="1"/>
            <a:r>
              <a:rPr lang="en-US" altLang="zh-CN" sz="2800" dirty="0">
                <a:latin typeface="楷体_GB2312" pitchFamily="49" charset="-122"/>
                <a:ea typeface="楷体_GB2312" pitchFamily="49" charset="-122"/>
              </a:rPr>
              <a:t> </a:t>
            </a:r>
            <a:r>
              <a:rPr lang="en-US" altLang="en-US" dirty="0"/>
              <a:t>10.1 </a:t>
            </a:r>
            <a:r>
              <a:rPr lang="zh-CN" altLang="en-US" dirty="0">
                <a:ea typeface="宋体" panose="02010600030101010101" pitchFamily="2" charset="-122"/>
              </a:rPr>
              <a:t>理解函数</a:t>
            </a:r>
            <a:endParaRPr lang="zh-CN" altLang="en-US" dirty="0">
              <a:ea typeface="宋体" panose="02010600030101010101" pitchFamily="2" charset="-122"/>
            </a:endParaRPr>
          </a:p>
        </p:txBody>
      </p:sp>
      <p:sp>
        <p:nvSpPr>
          <p:cNvPr id="940036" name="Rectangle 4"/>
          <p:cNvSpPr/>
          <p:nvPr/>
        </p:nvSpPr>
        <p:spPr>
          <a:xfrm>
            <a:off x="3924300" y="4902200"/>
            <a:ext cx="2879725" cy="831850"/>
          </a:xfrm>
          <a:prstGeom prst="rect">
            <a:avLst/>
          </a:prstGeom>
          <a:noFill/>
          <a:ln w="9525" cap="flat" cmpd="sng">
            <a:solidFill>
              <a:srgbClr val="FF0000"/>
            </a:solidFill>
            <a:prstDash val="solid"/>
            <a:miter/>
            <a:headEnd type="none" w="med" len="med"/>
            <a:tailEnd type="none" w="med" len="med"/>
          </a:ln>
        </p:spPr>
        <p:txBody>
          <a:bodyPr>
            <a:spAutoFit/>
          </a:bodyPr>
          <a:p>
            <a:pPr algn="ctr" eaLnBrk="1" hangingPunct="1"/>
            <a:r>
              <a:rPr lang="en-US" altLang="zh-CN" sz="2400" b="1" dirty="0">
                <a:latin typeface="Times New Roman" panose="02020603050405020304" pitchFamily="18" charset="0"/>
              </a:rPr>
              <a:t> </a:t>
            </a:r>
            <a:r>
              <a:rPr lang="zh-CN" altLang="en-US" sz="2400" b="1" dirty="0">
                <a:latin typeface="Times New Roman" panose="02020603050405020304" pitchFamily="18" charset="0"/>
              </a:rPr>
              <a:t>分而治之 </a:t>
            </a:r>
            <a:endParaRPr lang="zh-CN" altLang="en-US" sz="2400" b="1" dirty="0">
              <a:latin typeface="Times New Roman" panose="02020603050405020304" pitchFamily="18" charset="0"/>
            </a:endParaRPr>
          </a:p>
          <a:p>
            <a:pPr algn="ctr" eaLnBrk="1" hangingPunct="1"/>
            <a:r>
              <a:rPr lang="zh-CN" altLang="en-US" sz="2400" b="1" dirty="0">
                <a:latin typeface="Times New Roman" panose="02020603050405020304" pitchFamily="18" charset="0"/>
              </a:rPr>
              <a:t> </a:t>
            </a:r>
            <a:r>
              <a:rPr lang="en-US" altLang="zh-CN" sz="2400" b="1" dirty="0">
                <a:latin typeface="Times New Roman" panose="02020603050405020304" pitchFamily="18" charset="0"/>
              </a:rPr>
              <a:t>Divide &amp; conquer</a:t>
            </a:r>
            <a:endParaRPr lang="en-US" altLang="zh-CN" sz="2400" b="1" dirty="0">
              <a:latin typeface="Times New Roman" panose="02020603050405020304" pitchFamily="18" charset="0"/>
            </a:endParaRPr>
          </a:p>
        </p:txBody>
      </p:sp>
      <p:grpSp>
        <p:nvGrpSpPr>
          <p:cNvPr id="17416" name="Group 5"/>
          <p:cNvGrpSpPr/>
          <p:nvPr/>
        </p:nvGrpSpPr>
        <p:grpSpPr>
          <a:xfrm>
            <a:off x="7092950" y="5445125"/>
            <a:ext cx="1716088" cy="1125538"/>
            <a:chOff x="2995" y="1304"/>
            <a:chExt cx="1081" cy="709"/>
          </a:xfrm>
        </p:grpSpPr>
        <p:sp>
          <p:nvSpPr>
            <p:cNvPr id="17417" name="Freeform 6"/>
            <p:cNvSpPr/>
            <p:nvPr/>
          </p:nvSpPr>
          <p:spPr>
            <a:xfrm>
              <a:off x="3412" y="1313"/>
              <a:ext cx="360" cy="688"/>
            </a:xfrm>
            <a:custGeom>
              <a:avLst/>
              <a:gdLst>
                <a:gd name="txL" fmla="*/ 0 w 360"/>
                <a:gd name="txT" fmla="*/ 0 h 688"/>
                <a:gd name="txR" fmla="*/ 360 w 360"/>
                <a:gd name="txB" fmla="*/ 688 h 688"/>
              </a:gdLst>
              <a:ahLst/>
              <a:cxnLst>
                <a:cxn ang="0">
                  <a:pos x="0" y="211"/>
                </a:cxn>
                <a:cxn ang="0">
                  <a:pos x="0" y="687"/>
                </a:cxn>
                <a:cxn ang="0">
                  <a:pos x="359" y="475"/>
                </a:cxn>
                <a:cxn ang="0">
                  <a:pos x="359" y="0"/>
                </a:cxn>
                <a:cxn ang="0">
                  <a:pos x="0" y="211"/>
                </a:cxn>
              </a:cxnLst>
              <a:rect l="txL" t="txT" r="txR" b="txB"/>
              <a:pathLst>
                <a:path w="360" h="688">
                  <a:moveTo>
                    <a:pt x="0" y="211"/>
                  </a:moveTo>
                  <a:lnTo>
                    <a:pt x="0" y="687"/>
                  </a:lnTo>
                  <a:lnTo>
                    <a:pt x="359" y="475"/>
                  </a:lnTo>
                  <a:lnTo>
                    <a:pt x="359" y="0"/>
                  </a:lnTo>
                  <a:lnTo>
                    <a:pt x="0" y="211"/>
                  </a:lnTo>
                </a:path>
              </a:pathLst>
            </a:custGeom>
            <a:solidFill>
              <a:srgbClr val="CCECFF"/>
            </a:solidFill>
            <a:ln w="9525">
              <a:noFill/>
            </a:ln>
          </p:spPr>
          <p:txBody>
            <a:bodyPr/>
            <a:p>
              <a:endParaRPr lang="zh-CN" altLang="en-US" dirty="0">
                <a:latin typeface="Arial" panose="020B0604020202020204" pitchFamily="34" charset="0"/>
              </a:endParaRPr>
            </a:p>
          </p:txBody>
        </p:sp>
        <p:sp>
          <p:nvSpPr>
            <p:cNvPr id="17418" name="Freeform 7"/>
            <p:cNvSpPr/>
            <p:nvPr/>
          </p:nvSpPr>
          <p:spPr>
            <a:xfrm>
              <a:off x="3412" y="1313"/>
              <a:ext cx="360" cy="688"/>
            </a:xfrm>
            <a:custGeom>
              <a:avLst/>
              <a:gdLst>
                <a:gd name="txL" fmla="*/ 0 w 360"/>
                <a:gd name="txT" fmla="*/ 0 h 688"/>
                <a:gd name="txR" fmla="*/ 360 w 360"/>
                <a:gd name="txB" fmla="*/ 688 h 688"/>
              </a:gdLst>
              <a:ahLst/>
              <a:cxnLst>
                <a:cxn ang="0">
                  <a:pos x="0" y="211"/>
                </a:cxn>
                <a:cxn ang="0">
                  <a:pos x="0" y="687"/>
                </a:cxn>
                <a:cxn ang="0">
                  <a:pos x="359" y="475"/>
                </a:cxn>
                <a:cxn ang="0">
                  <a:pos x="359" y="0"/>
                </a:cxn>
                <a:cxn ang="0">
                  <a:pos x="0" y="211"/>
                </a:cxn>
              </a:cxnLst>
              <a:rect l="txL" t="txT" r="txR" b="txB"/>
              <a:pathLst>
                <a:path w="360" h="688">
                  <a:moveTo>
                    <a:pt x="0" y="211"/>
                  </a:moveTo>
                  <a:lnTo>
                    <a:pt x="0" y="687"/>
                  </a:lnTo>
                  <a:lnTo>
                    <a:pt x="359" y="475"/>
                  </a:lnTo>
                  <a:lnTo>
                    <a:pt x="359" y="0"/>
                  </a:lnTo>
                  <a:lnTo>
                    <a:pt x="0" y="211"/>
                  </a:lnTo>
                </a:path>
              </a:pathLst>
            </a:custGeom>
            <a:noFill/>
            <a:ln w="12700" cap="rnd" cmpd="sng">
              <a:solidFill>
                <a:srgbClr val="000000"/>
              </a:solidFill>
              <a:prstDash val="solid"/>
              <a:round/>
              <a:headEnd type="none" w="sm" len="sm"/>
              <a:tailEnd type="none" w="sm" len="sm"/>
            </a:ln>
          </p:spPr>
          <p:txBody>
            <a:bodyPr/>
            <a:p>
              <a:endParaRPr lang="zh-CN" altLang="en-US" dirty="0">
                <a:latin typeface="Arial" panose="020B0604020202020204" pitchFamily="34" charset="0"/>
              </a:endParaRPr>
            </a:p>
          </p:txBody>
        </p:sp>
        <p:sp>
          <p:nvSpPr>
            <p:cNvPr id="17419" name="Freeform 8"/>
            <p:cNvSpPr/>
            <p:nvPr/>
          </p:nvSpPr>
          <p:spPr>
            <a:xfrm>
              <a:off x="3163" y="1511"/>
              <a:ext cx="293" cy="123"/>
            </a:xfrm>
            <a:custGeom>
              <a:avLst/>
              <a:gdLst>
                <a:gd name="txL" fmla="*/ 0 w 293"/>
                <a:gd name="txT" fmla="*/ 0 h 123"/>
                <a:gd name="txR" fmla="*/ 293 w 293"/>
                <a:gd name="txB" fmla="*/ 123 h 123"/>
              </a:gdLst>
              <a:ahLst/>
              <a:cxnLst>
                <a:cxn ang="0">
                  <a:pos x="292" y="45"/>
                </a:cxn>
                <a:cxn ang="0">
                  <a:pos x="168" y="122"/>
                </a:cxn>
                <a:cxn ang="0">
                  <a:pos x="0" y="76"/>
                </a:cxn>
                <a:cxn ang="0">
                  <a:pos x="123" y="0"/>
                </a:cxn>
                <a:cxn ang="0">
                  <a:pos x="292" y="45"/>
                </a:cxn>
              </a:cxnLst>
              <a:rect l="txL" t="txT" r="txR" b="txB"/>
              <a:pathLst>
                <a:path w="293" h="123">
                  <a:moveTo>
                    <a:pt x="292" y="45"/>
                  </a:moveTo>
                  <a:lnTo>
                    <a:pt x="168" y="122"/>
                  </a:lnTo>
                  <a:lnTo>
                    <a:pt x="0" y="76"/>
                  </a:lnTo>
                  <a:lnTo>
                    <a:pt x="123" y="0"/>
                  </a:lnTo>
                  <a:lnTo>
                    <a:pt x="292" y="45"/>
                  </a:lnTo>
                </a:path>
              </a:pathLst>
            </a:custGeom>
            <a:solidFill>
              <a:srgbClr val="E5E5E5"/>
            </a:solidFill>
            <a:ln w="9525">
              <a:noFill/>
            </a:ln>
          </p:spPr>
          <p:txBody>
            <a:bodyPr/>
            <a:p>
              <a:endParaRPr lang="zh-CN" altLang="en-US" dirty="0">
                <a:latin typeface="Arial" panose="020B0604020202020204" pitchFamily="34" charset="0"/>
              </a:endParaRPr>
            </a:p>
          </p:txBody>
        </p:sp>
        <p:sp>
          <p:nvSpPr>
            <p:cNvPr id="17420" name="Freeform 9"/>
            <p:cNvSpPr/>
            <p:nvPr/>
          </p:nvSpPr>
          <p:spPr>
            <a:xfrm>
              <a:off x="3329" y="1557"/>
              <a:ext cx="127" cy="228"/>
            </a:xfrm>
            <a:custGeom>
              <a:avLst/>
              <a:gdLst>
                <a:gd name="txL" fmla="*/ 0 w 127"/>
                <a:gd name="txT" fmla="*/ 0 h 228"/>
                <a:gd name="txR" fmla="*/ 127 w 127"/>
                <a:gd name="txB" fmla="*/ 228 h 228"/>
              </a:gdLst>
              <a:ahLst/>
              <a:cxnLst>
                <a:cxn ang="0">
                  <a:pos x="0" y="76"/>
                </a:cxn>
                <a:cxn ang="0">
                  <a:pos x="0" y="227"/>
                </a:cxn>
                <a:cxn ang="0">
                  <a:pos x="126" y="150"/>
                </a:cxn>
                <a:cxn ang="0">
                  <a:pos x="126" y="0"/>
                </a:cxn>
                <a:cxn ang="0">
                  <a:pos x="0" y="76"/>
                </a:cxn>
              </a:cxnLst>
              <a:rect l="txL" t="txT" r="txR" b="txB"/>
              <a:pathLst>
                <a:path w="127" h="228">
                  <a:moveTo>
                    <a:pt x="0" y="76"/>
                  </a:moveTo>
                  <a:lnTo>
                    <a:pt x="0" y="227"/>
                  </a:lnTo>
                  <a:lnTo>
                    <a:pt x="126" y="150"/>
                  </a:lnTo>
                  <a:lnTo>
                    <a:pt x="126" y="0"/>
                  </a:lnTo>
                  <a:lnTo>
                    <a:pt x="0" y="76"/>
                  </a:lnTo>
                </a:path>
              </a:pathLst>
            </a:custGeom>
            <a:solidFill>
              <a:srgbClr val="7F7F7F"/>
            </a:solidFill>
            <a:ln w="9525">
              <a:noFill/>
            </a:ln>
          </p:spPr>
          <p:txBody>
            <a:bodyPr/>
            <a:p>
              <a:endParaRPr lang="zh-CN" altLang="en-US" dirty="0">
                <a:latin typeface="Arial" panose="020B0604020202020204" pitchFamily="34" charset="0"/>
              </a:endParaRPr>
            </a:p>
          </p:txBody>
        </p:sp>
        <p:sp>
          <p:nvSpPr>
            <p:cNvPr id="17421" name="Freeform 10"/>
            <p:cNvSpPr/>
            <p:nvPr/>
          </p:nvSpPr>
          <p:spPr>
            <a:xfrm>
              <a:off x="3162" y="1587"/>
              <a:ext cx="168" cy="198"/>
            </a:xfrm>
            <a:custGeom>
              <a:avLst/>
              <a:gdLst>
                <a:gd name="txL" fmla="*/ 0 w 168"/>
                <a:gd name="txT" fmla="*/ 0 h 198"/>
                <a:gd name="txR" fmla="*/ 168 w 168"/>
                <a:gd name="txB" fmla="*/ 198 h 198"/>
              </a:gdLst>
              <a:ahLst/>
              <a:cxnLst>
                <a:cxn ang="0">
                  <a:pos x="167" y="45"/>
                </a:cxn>
                <a:cxn ang="0">
                  <a:pos x="167" y="197"/>
                </a:cxn>
                <a:cxn ang="0">
                  <a:pos x="0" y="152"/>
                </a:cxn>
                <a:cxn ang="0">
                  <a:pos x="0" y="0"/>
                </a:cxn>
                <a:cxn ang="0">
                  <a:pos x="167" y="45"/>
                </a:cxn>
              </a:cxnLst>
              <a:rect l="txL" t="txT" r="txR" b="txB"/>
              <a:pathLst>
                <a:path w="168" h="198">
                  <a:moveTo>
                    <a:pt x="167" y="45"/>
                  </a:moveTo>
                  <a:lnTo>
                    <a:pt x="167" y="197"/>
                  </a:lnTo>
                  <a:lnTo>
                    <a:pt x="0" y="152"/>
                  </a:lnTo>
                  <a:lnTo>
                    <a:pt x="0" y="0"/>
                  </a:lnTo>
                  <a:lnTo>
                    <a:pt x="167" y="45"/>
                  </a:lnTo>
                </a:path>
              </a:pathLst>
            </a:custGeom>
            <a:solidFill>
              <a:srgbClr val="000000"/>
            </a:solidFill>
            <a:ln w="9525">
              <a:noFill/>
            </a:ln>
          </p:spPr>
          <p:txBody>
            <a:bodyPr/>
            <a:p>
              <a:endParaRPr lang="zh-CN" altLang="en-US" dirty="0">
                <a:latin typeface="Arial" panose="020B0604020202020204" pitchFamily="34" charset="0"/>
              </a:endParaRPr>
            </a:p>
          </p:txBody>
        </p:sp>
        <p:sp>
          <p:nvSpPr>
            <p:cNvPr id="17422" name="Freeform 11"/>
            <p:cNvSpPr/>
            <p:nvPr/>
          </p:nvSpPr>
          <p:spPr>
            <a:xfrm>
              <a:off x="3367" y="1565"/>
              <a:ext cx="292" cy="123"/>
            </a:xfrm>
            <a:custGeom>
              <a:avLst/>
              <a:gdLst>
                <a:gd name="txL" fmla="*/ 0 w 292"/>
                <a:gd name="txT" fmla="*/ 0 h 123"/>
                <a:gd name="txR" fmla="*/ 292 w 292"/>
                <a:gd name="txB" fmla="*/ 123 h 123"/>
              </a:gdLst>
              <a:ahLst/>
              <a:cxnLst>
                <a:cxn ang="0">
                  <a:pos x="291" y="45"/>
                </a:cxn>
                <a:cxn ang="0">
                  <a:pos x="168" y="122"/>
                </a:cxn>
                <a:cxn ang="0">
                  <a:pos x="0" y="76"/>
                </a:cxn>
                <a:cxn ang="0">
                  <a:pos x="123" y="0"/>
                </a:cxn>
                <a:cxn ang="0">
                  <a:pos x="291" y="45"/>
                </a:cxn>
              </a:cxnLst>
              <a:rect l="txL" t="txT" r="txR" b="txB"/>
              <a:pathLst>
                <a:path w="292" h="123">
                  <a:moveTo>
                    <a:pt x="291" y="45"/>
                  </a:moveTo>
                  <a:lnTo>
                    <a:pt x="168" y="122"/>
                  </a:lnTo>
                  <a:lnTo>
                    <a:pt x="0" y="76"/>
                  </a:lnTo>
                  <a:lnTo>
                    <a:pt x="123" y="0"/>
                  </a:lnTo>
                  <a:lnTo>
                    <a:pt x="291" y="45"/>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7423" name="Freeform 12"/>
            <p:cNvSpPr/>
            <p:nvPr/>
          </p:nvSpPr>
          <p:spPr>
            <a:xfrm>
              <a:off x="3533" y="1611"/>
              <a:ext cx="127" cy="228"/>
            </a:xfrm>
            <a:custGeom>
              <a:avLst/>
              <a:gdLst>
                <a:gd name="txL" fmla="*/ 0 w 127"/>
                <a:gd name="txT" fmla="*/ 0 h 228"/>
                <a:gd name="txR" fmla="*/ 127 w 127"/>
                <a:gd name="txB" fmla="*/ 228 h 228"/>
              </a:gdLst>
              <a:ahLst/>
              <a:cxnLst>
                <a:cxn ang="0">
                  <a:pos x="0" y="76"/>
                </a:cxn>
                <a:cxn ang="0">
                  <a:pos x="0" y="227"/>
                </a:cxn>
                <a:cxn ang="0">
                  <a:pos x="126" y="150"/>
                </a:cxn>
                <a:cxn ang="0">
                  <a:pos x="126" y="0"/>
                </a:cxn>
                <a:cxn ang="0">
                  <a:pos x="0" y="76"/>
                </a:cxn>
              </a:cxnLst>
              <a:rect l="txL" t="txT" r="txR" b="txB"/>
              <a:pathLst>
                <a:path w="127" h="228">
                  <a:moveTo>
                    <a:pt x="0" y="76"/>
                  </a:moveTo>
                  <a:lnTo>
                    <a:pt x="0" y="227"/>
                  </a:lnTo>
                  <a:lnTo>
                    <a:pt x="126" y="150"/>
                  </a:lnTo>
                  <a:lnTo>
                    <a:pt x="126" y="0"/>
                  </a:lnTo>
                  <a:lnTo>
                    <a:pt x="0" y="76"/>
                  </a:lnTo>
                </a:path>
              </a:pathLst>
            </a:custGeom>
            <a:solidFill>
              <a:srgbClr val="CCFFCC"/>
            </a:solidFill>
            <a:ln w="9525">
              <a:noFill/>
            </a:ln>
          </p:spPr>
          <p:txBody>
            <a:bodyPr/>
            <a:p>
              <a:endParaRPr lang="zh-CN" altLang="en-US" dirty="0">
                <a:latin typeface="Arial" panose="020B0604020202020204" pitchFamily="34" charset="0"/>
              </a:endParaRPr>
            </a:p>
          </p:txBody>
        </p:sp>
        <p:sp>
          <p:nvSpPr>
            <p:cNvPr id="17424" name="Freeform 13"/>
            <p:cNvSpPr/>
            <p:nvPr/>
          </p:nvSpPr>
          <p:spPr>
            <a:xfrm>
              <a:off x="3366" y="1642"/>
              <a:ext cx="168" cy="197"/>
            </a:xfrm>
            <a:custGeom>
              <a:avLst/>
              <a:gdLst>
                <a:gd name="txL" fmla="*/ 0 w 168"/>
                <a:gd name="txT" fmla="*/ 0 h 197"/>
                <a:gd name="txR" fmla="*/ 168 w 168"/>
                <a:gd name="txB" fmla="*/ 197 h 197"/>
              </a:gdLst>
              <a:ahLst/>
              <a:cxnLst>
                <a:cxn ang="0">
                  <a:pos x="167" y="44"/>
                </a:cxn>
                <a:cxn ang="0">
                  <a:pos x="167" y="196"/>
                </a:cxn>
                <a:cxn ang="0">
                  <a:pos x="0" y="151"/>
                </a:cxn>
                <a:cxn ang="0">
                  <a:pos x="0" y="0"/>
                </a:cxn>
                <a:cxn ang="0">
                  <a:pos x="167" y="44"/>
                </a:cxn>
              </a:cxnLst>
              <a:rect l="txL" t="txT" r="txR" b="txB"/>
              <a:pathLst>
                <a:path w="168" h="197">
                  <a:moveTo>
                    <a:pt x="167" y="44"/>
                  </a:moveTo>
                  <a:lnTo>
                    <a:pt x="167" y="196"/>
                  </a:lnTo>
                  <a:lnTo>
                    <a:pt x="0" y="151"/>
                  </a:lnTo>
                  <a:lnTo>
                    <a:pt x="0" y="0"/>
                  </a:lnTo>
                  <a:lnTo>
                    <a:pt x="167"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7425" name="Freeform 14"/>
            <p:cNvSpPr/>
            <p:nvPr/>
          </p:nvSpPr>
          <p:spPr>
            <a:xfrm>
              <a:off x="3163" y="1304"/>
              <a:ext cx="293" cy="122"/>
            </a:xfrm>
            <a:custGeom>
              <a:avLst/>
              <a:gdLst>
                <a:gd name="txL" fmla="*/ 0 w 293"/>
                <a:gd name="txT" fmla="*/ 0 h 122"/>
                <a:gd name="txR" fmla="*/ 293 w 293"/>
                <a:gd name="txB" fmla="*/ 122 h 122"/>
              </a:gdLst>
              <a:ahLst/>
              <a:cxnLst>
                <a:cxn ang="0">
                  <a:pos x="292" y="44"/>
                </a:cxn>
                <a:cxn ang="0">
                  <a:pos x="168" y="121"/>
                </a:cxn>
                <a:cxn ang="0">
                  <a:pos x="0" y="76"/>
                </a:cxn>
                <a:cxn ang="0">
                  <a:pos x="123" y="0"/>
                </a:cxn>
                <a:cxn ang="0">
                  <a:pos x="292" y="44"/>
                </a:cxn>
              </a:cxnLst>
              <a:rect l="txL" t="txT" r="txR" b="txB"/>
              <a:pathLst>
                <a:path w="293" h="122">
                  <a:moveTo>
                    <a:pt x="292" y="44"/>
                  </a:moveTo>
                  <a:lnTo>
                    <a:pt x="168" y="121"/>
                  </a:lnTo>
                  <a:lnTo>
                    <a:pt x="0" y="76"/>
                  </a:lnTo>
                  <a:lnTo>
                    <a:pt x="123" y="0"/>
                  </a:lnTo>
                  <a:lnTo>
                    <a:pt x="292"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7426" name="Freeform 15"/>
            <p:cNvSpPr/>
            <p:nvPr/>
          </p:nvSpPr>
          <p:spPr>
            <a:xfrm>
              <a:off x="3329" y="1349"/>
              <a:ext cx="127" cy="228"/>
            </a:xfrm>
            <a:custGeom>
              <a:avLst/>
              <a:gdLst>
                <a:gd name="txL" fmla="*/ 0 w 127"/>
                <a:gd name="txT" fmla="*/ 0 h 228"/>
                <a:gd name="txR" fmla="*/ 127 w 127"/>
                <a:gd name="txB" fmla="*/ 228 h 228"/>
              </a:gdLst>
              <a:ahLst/>
              <a:cxnLst>
                <a:cxn ang="0">
                  <a:pos x="0" y="76"/>
                </a:cxn>
                <a:cxn ang="0">
                  <a:pos x="0" y="227"/>
                </a:cxn>
                <a:cxn ang="0">
                  <a:pos x="126" y="152"/>
                </a:cxn>
                <a:cxn ang="0">
                  <a:pos x="126" y="0"/>
                </a:cxn>
                <a:cxn ang="0">
                  <a:pos x="0" y="76"/>
                </a:cxn>
              </a:cxnLst>
              <a:rect l="txL" t="txT" r="txR" b="txB"/>
              <a:pathLst>
                <a:path w="127" h="228">
                  <a:moveTo>
                    <a:pt x="0" y="76"/>
                  </a:moveTo>
                  <a:lnTo>
                    <a:pt x="0" y="227"/>
                  </a:lnTo>
                  <a:lnTo>
                    <a:pt x="126" y="152"/>
                  </a:lnTo>
                  <a:lnTo>
                    <a:pt x="126"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7427" name="Freeform 16"/>
            <p:cNvSpPr/>
            <p:nvPr/>
          </p:nvSpPr>
          <p:spPr>
            <a:xfrm>
              <a:off x="3162" y="1380"/>
              <a:ext cx="168" cy="197"/>
            </a:xfrm>
            <a:custGeom>
              <a:avLst/>
              <a:gdLst>
                <a:gd name="txL" fmla="*/ 0 w 168"/>
                <a:gd name="txT" fmla="*/ 0 h 197"/>
                <a:gd name="txR" fmla="*/ 168 w 168"/>
                <a:gd name="txB" fmla="*/ 197 h 197"/>
              </a:gdLst>
              <a:ahLst/>
              <a:cxnLst>
                <a:cxn ang="0">
                  <a:pos x="167" y="44"/>
                </a:cxn>
                <a:cxn ang="0">
                  <a:pos x="167" y="196"/>
                </a:cxn>
                <a:cxn ang="0">
                  <a:pos x="0" y="151"/>
                </a:cxn>
                <a:cxn ang="0">
                  <a:pos x="0" y="0"/>
                </a:cxn>
                <a:cxn ang="0">
                  <a:pos x="167" y="44"/>
                </a:cxn>
              </a:cxnLst>
              <a:rect l="txL" t="txT" r="txR" b="txB"/>
              <a:pathLst>
                <a:path w="168" h="197">
                  <a:moveTo>
                    <a:pt x="167" y="44"/>
                  </a:moveTo>
                  <a:lnTo>
                    <a:pt x="167" y="196"/>
                  </a:lnTo>
                  <a:lnTo>
                    <a:pt x="0" y="151"/>
                  </a:lnTo>
                  <a:lnTo>
                    <a:pt x="0" y="0"/>
                  </a:lnTo>
                  <a:lnTo>
                    <a:pt x="167" y="44"/>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7428" name="Freeform 17"/>
            <p:cNvSpPr/>
            <p:nvPr/>
          </p:nvSpPr>
          <p:spPr>
            <a:xfrm>
              <a:off x="2996" y="1608"/>
              <a:ext cx="292" cy="122"/>
            </a:xfrm>
            <a:custGeom>
              <a:avLst/>
              <a:gdLst>
                <a:gd name="txL" fmla="*/ 0 w 292"/>
                <a:gd name="txT" fmla="*/ 0 h 122"/>
                <a:gd name="txR" fmla="*/ 292 w 292"/>
                <a:gd name="txB" fmla="*/ 122 h 122"/>
              </a:gdLst>
              <a:ahLst/>
              <a:cxnLst>
                <a:cxn ang="0">
                  <a:pos x="291" y="44"/>
                </a:cxn>
                <a:cxn ang="0">
                  <a:pos x="167" y="121"/>
                </a:cxn>
                <a:cxn ang="0">
                  <a:pos x="0" y="76"/>
                </a:cxn>
                <a:cxn ang="0">
                  <a:pos x="123" y="0"/>
                </a:cxn>
                <a:cxn ang="0">
                  <a:pos x="291" y="44"/>
                </a:cxn>
              </a:cxnLst>
              <a:rect l="txL" t="txT" r="txR" b="txB"/>
              <a:pathLst>
                <a:path w="292" h="122">
                  <a:moveTo>
                    <a:pt x="291" y="44"/>
                  </a:moveTo>
                  <a:lnTo>
                    <a:pt x="167" y="121"/>
                  </a:lnTo>
                  <a:lnTo>
                    <a:pt x="0" y="76"/>
                  </a:lnTo>
                  <a:lnTo>
                    <a:pt x="123" y="0"/>
                  </a:lnTo>
                  <a:lnTo>
                    <a:pt x="291"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7429" name="Freeform 18"/>
            <p:cNvSpPr/>
            <p:nvPr/>
          </p:nvSpPr>
          <p:spPr>
            <a:xfrm>
              <a:off x="3162" y="1653"/>
              <a:ext cx="127" cy="228"/>
            </a:xfrm>
            <a:custGeom>
              <a:avLst/>
              <a:gdLst>
                <a:gd name="txL" fmla="*/ 0 w 127"/>
                <a:gd name="txT" fmla="*/ 0 h 228"/>
                <a:gd name="txR" fmla="*/ 127 w 127"/>
                <a:gd name="txB" fmla="*/ 228 h 228"/>
              </a:gdLst>
              <a:ahLst/>
              <a:cxnLst>
                <a:cxn ang="0">
                  <a:pos x="0" y="76"/>
                </a:cxn>
                <a:cxn ang="0">
                  <a:pos x="0" y="227"/>
                </a:cxn>
                <a:cxn ang="0">
                  <a:pos x="126" y="152"/>
                </a:cxn>
                <a:cxn ang="0">
                  <a:pos x="126" y="0"/>
                </a:cxn>
                <a:cxn ang="0">
                  <a:pos x="0" y="76"/>
                </a:cxn>
              </a:cxnLst>
              <a:rect l="txL" t="txT" r="txR" b="txB"/>
              <a:pathLst>
                <a:path w="127" h="228">
                  <a:moveTo>
                    <a:pt x="0" y="76"/>
                  </a:moveTo>
                  <a:lnTo>
                    <a:pt x="0" y="227"/>
                  </a:lnTo>
                  <a:lnTo>
                    <a:pt x="126" y="152"/>
                  </a:lnTo>
                  <a:lnTo>
                    <a:pt x="126"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7430" name="Freeform 19"/>
            <p:cNvSpPr/>
            <p:nvPr/>
          </p:nvSpPr>
          <p:spPr>
            <a:xfrm>
              <a:off x="2995" y="1684"/>
              <a:ext cx="168" cy="197"/>
            </a:xfrm>
            <a:custGeom>
              <a:avLst/>
              <a:gdLst>
                <a:gd name="txL" fmla="*/ 0 w 168"/>
                <a:gd name="txT" fmla="*/ 0 h 197"/>
                <a:gd name="txR" fmla="*/ 168 w 168"/>
                <a:gd name="txB" fmla="*/ 197 h 197"/>
              </a:gdLst>
              <a:ahLst/>
              <a:cxnLst>
                <a:cxn ang="0">
                  <a:pos x="167" y="44"/>
                </a:cxn>
                <a:cxn ang="0">
                  <a:pos x="167" y="196"/>
                </a:cxn>
                <a:cxn ang="0">
                  <a:pos x="0" y="151"/>
                </a:cxn>
                <a:cxn ang="0">
                  <a:pos x="0" y="0"/>
                </a:cxn>
                <a:cxn ang="0">
                  <a:pos x="167" y="44"/>
                </a:cxn>
              </a:cxnLst>
              <a:rect l="txL" t="txT" r="txR" b="txB"/>
              <a:pathLst>
                <a:path w="168" h="197">
                  <a:moveTo>
                    <a:pt x="167" y="44"/>
                  </a:moveTo>
                  <a:lnTo>
                    <a:pt x="167" y="196"/>
                  </a:lnTo>
                  <a:lnTo>
                    <a:pt x="0" y="151"/>
                  </a:lnTo>
                  <a:lnTo>
                    <a:pt x="0" y="0"/>
                  </a:lnTo>
                  <a:lnTo>
                    <a:pt x="167" y="44"/>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7431" name="Freeform 20"/>
            <p:cNvSpPr/>
            <p:nvPr/>
          </p:nvSpPr>
          <p:spPr>
            <a:xfrm>
              <a:off x="2996" y="1400"/>
              <a:ext cx="292" cy="122"/>
            </a:xfrm>
            <a:custGeom>
              <a:avLst/>
              <a:gdLst>
                <a:gd name="txL" fmla="*/ 0 w 292"/>
                <a:gd name="txT" fmla="*/ 0 h 122"/>
                <a:gd name="txR" fmla="*/ 292 w 292"/>
                <a:gd name="txB" fmla="*/ 122 h 122"/>
              </a:gdLst>
              <a:ahLst/>
              <a:cxnLst>
                <a:cxn ang="0">
                  <a:pos x="291" y="46"/>
                </a:cxn>
                <a:cxn ang="0">
                  <a:pos x="167" y="121"/>
                </a:cxn>
                <a:cxn ang="0">
                  <a:pos x="0" y="76"/>
                </a:cxn>
                <a:cxn ang="0">
                  <a:pos x="123" y="0"/>
                </a:cxn>
                <a:cxn ang="0">
                  <a:pos x="291" y="46"/>
                </a:cxn>
              </a:cxnLst>
              <a:rect l="txL" t="txT" r="txR" b="txB"/>
              <a:pathLst>
                <a:path w="292" h="122">
                  <a:moveTo>
                    <a:pt x="291" y="46"/>
                  </a:moveTo>
                  <a:lnTo>
                    <a:pt x="167" y="121"/>
                  </a:lnTo>
                  <a:lnTo>
                    <a:pt x="0" y="76"/>
                  </a:lnTo>
                  <a:lnTo>
                    <a:pt x="123" y="0"/>
                  </a:lnTo>
                  <a:lnTo>
                    <a:pt x="291" y="46"/>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7432" name="Freeform 21"/>
            <p:cNvSpPr/>
            <p:nvPr/>
          </p:nvSpPr>
          <p:spPr>
            <a:xfrm>
              <a:off x="3162" y="1446"/>
              <a:ext cx="127" cy="229"/>
            </a:xfrm>
            <a:custGeom>
              <a:avLst/>
              <a:gdLst>
                <a:gd name="txL" fmla="*/ 0 w 127"/>
                <a:gd name="txT" fmla="*/ 0 h 229"/>
                <a:gd name="txR" fmla="*/ 127 w 127"/>
                <a:gd name="txB" fmla="*/ 229 h 229"/>
              </a:gdLst>
              <a:ahLst/>
              <a:cxnLst>
                <a:cxn ang="0">
                  <a:pos x="0" y="76"/>
                </a:cxn>
                <a:cxn ang="0">
                  <a:pos x="0" y="228"/>
                </a:cxn>
                <a:cxn ang="0">
                  <a:pos x="126" y="151"/>
                </a:cxn>
                <a:cxn ang="0">
                  <a:pos x="126" y="0"/>
                </a:cxn>
                <a:cxn ang="0">
                  <a:pos x="0" y="76"/>
                </a:cxn>
              </a:cxnLst>
              <a:rect l="txL" t="txT" r="txR" b="txB"/>
              <a:pathLst>
                <a:path w="127" h="229">
                  <a:moveTo>
                    <a:pt x="0" y="76"/>
                  </a:moveTo>
                  <a:lnTo>
                    <a:pt x="0" y="228"/>
                  </a:lnTo>
                  <a:lnTo>
                    <a:pt x="126" y="151"/>
                  </a:lnTo>
                  <a:lnTo>
                    <a:pt x="126"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7433" name="Freeform 22"/>
            <p:cNvSpPr/>
            <p:nvPr/>
          </p:nvSpPr>
          <p:spPr>
            <a:xfrm>
              <a:off x="2995" y="1476"/>
              <a:ext cx="168" cy="199"/>
            </a:xfrm>
            <a:custGeom>
              <a:avLst/>
              <a:gdLst>
                <a:gd name="txL" fmla="*/ 0 w 168"/>
                <a:gd name="txT" fmla="*/ 0 h 199"/>
                <a:gd name="txR" fmla="*/ 168 w 168"/>
                <a:gd name="txB" fmla="*/ 199 h 199"/>
              </a:gdLst>
              <a:ahLst/>
              <a:cxnLst>
                <a:cxn ang="0">
                  <a:pos x="167" y="46"/>
                </a:cxn>
                <a:cxn ang="0">
                  <a:pos x="167" y="198"/>
                </a:cxn>
                <a:cxn ang="0">
                  <a:pos x="0" y="151"/>
                </a:cxn>
                <a:cxn ang="0">
                  <a:pos x="0" y="0"/>
                </a:cxn>
                <a:cxn ang="0">
                  <a:pos x="167" y="46"/>
                </a:cxn>
              </a:cxnLst>
              <a:rect l="txL" t="txT" r="txR" b="txB"/>
              <a:pathLst>
                <a:path w="168" h="199">
                  <a:moveTo>
                    <a:pt x="167" y="46"/>
                  </a:moveTo>
                  <a:lnTo>
                    <a:pt x="167" y="198"/>
                  </a:lnTo>
                  <a:lnTo>
                    <a:pt x="0" y="151"/>
                  </a:lnTo>
                  <a:lnTo>
                    <a:pt x="0" y="0"/>
                  </a:lnTo>
                  <a:lnTo>
                    <a:pt x="167" y="46"/>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7434" name="Freeform 23"/>
            <p:cNvSpPr/>
            <p:nvPr/>
          </p:nvSpPr>
          <p:spPr>
            <a:xfrm>
              <a:off x="3371" y="1367"/>
              <a:ext cx="292" cy="122"/>
            </a:xfrm>
            <a:custGeom>
              <a:avLst/>
              <a:gdLst>
                <a:gd name="txL" fmla="*/ 0 w 292"/>
                <a:gd name="txT" fmla="*/ 0 h 122"/>
                <a:gd name="txR" fmla="*/ 292 w 292"/>
                <a:gd name="txB" fmla="*/ 122 h 122"/>
              </a:gdLst>
              <a:ahLst/>
              <a:cxnLst>
                <a:cxn ang="0">
                  <a:pos x="291" y="44"/>
                </a:cxn>
                <a:cxn ang="0">
                  <a:pos x="167" y="121"/>
                </a:cxn>
                <a:cxn ang="0">
                  <a:pos x="0" y="76"/>
                </a:cxn>
                <a:cxn ang="0">
                  <a:pos x="123" y="0"/>
                </a:cxn>
                <a:cxn ang="0">
                  <a:pos x="291" y="44"/>
                </a:cxn>
              </a:cxnLst>
              <a:rect l="txL" t="txT" r="txR" b="txB"/>
              <a:pathLst>
                <a:path w="292" h="122">
                  <a:moveTo>
                    <a:pt x="291" y="44"/>
                  </a:moveTo>
                  <a:lnTo>
                    <a:pt x="167" y="121"/>
                  </a:lnTo>
                  <a:lnTo>
                    <a:pt x="0" y="76"/>
                  </a:lnTo>
                  <a:lnTo>
                    <a:pt x="123" y="0"/>
                  </a:lnTo>
                  <a:lnTo>
                    <a:pt x="291"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7435" name="Freeform 24"/>
            <p:cNvSpPr/>
            <p:nvPr/>
          </p:nvSpPr>
          <p:spPr>
            <a:xfrm>
              <a:off x="3537" y="1413"/>
              <a:ext cx="126" cy="229"/>
            </a:xfrm>
            <a:custGeom>
              <a:avLst/>
              <a:gdLst>
                <a:gd name="txL" fmla="*/ 0 w 126"/>
                <a:gd name="txT" fmla="*/ 0 h 229"/>
                <a:gd name="txR" fmla="*/ 126 w 126"/>
                <a:gd name="txB" fmla="*/ 229 h 229"/>
              </a:gdLst>
              <a:ahLst/>
              <a:cxnLst>
                <a:cxn ang="0">
                  <a:pos x="0" y="75"/>
                </a:cxn>
                <a:cxn ang="0">
                  <a:pos x="0" y="228"/>
                </a:cxn>
                <a:cxn ang="0">
                  <a:pos x="125" y="151"/>
                </a:cxn>
                <a:cxn ang="0">
                  <a:pos x="125" y="0"/>
                </a:cxn>
                <a:cxn ang="0">
                  <a:pos x="0" y="75"/>
                </a:cxn>
              </a:cxnLst>
              <a:rect l="txL" t="txT" r="txR" b="txB"/>
              <a:pathLst>
                <a:path w="126" h="229">
                  <a:moveTo>
                    <a:pt x="0" y="75"/>
                  </a:moveTo>
                  <a:lnTo>
                    <a:pt x="0" y="228"/>
                  </a:lnTo>
                  <a:lnTo>
                    <a:pt x="125" y="151"/>
                  </a:lnTo>
                  <a:lnTo>
                    <a:pt x="125" y="0"/>
                  </a:lnTo>
                  <a:lnTo>
                    <a:pt x="0" y="75"/>
                  </a:lnTo>
                </a:path>
              </a:pathLst>
            </a:custGeom>
            <a:solidFill>
              <a:srgbClr val="CCFFCC"/>
            </a:solidFill>
            <a:ln w="9525">
              <a:noFill/>
            </a:ln>
          </p:spPr>
          <p:txBody>
            <a:bodyPr/>
            <a:p>
              <a:endParaRPr lang="zh-CN" altLang="en-US" dirty="0">
                <a:latin typeface="Arial" panose="020B0604020202020204" pitchFamily="34" charset="0"/>
              </a:endParaRPr>
            </a:p>
          </p:txBody>
        </p:sp>
        <p:sp>
          <p:nvSpPr>
            <p:cNvPr id="17436" name="Freeform 25"/>
            <p:cNvSpPr/>
            <p:nvPr/>
          </p:nvSpPr>
          <p:spPr>
            <a:xfrm>
              <a:off x="3369" y="1443"/>
              <a:ext cx="169" cy="199"/>
            </a:xfrm>
            <a:custGeom>
              <a:avLst/>
              <a:gdLst>
                <a:gd name="txL" fmla="*/ 0 w 169"/>
                <a:gd name="txT" fmla="*/ 0 h 199"/>
                <a:gd name="txR" fmla="*/ 169 w 169"/>
                <a:gd name="txB" fmla="*/ 199 h 199"/>
              </a:gdLst>
              <a:ahLst/>
              <a:cxnLst>
                <a:cxn ang="0">
                  <a:pos x="168" y="44"/>
                </a:cxn>
                <a:cxn ang="0">
                  <a:pos x="168" y="198"/>
                </a:cxn>
                <a:cxn ang="0">
                  <a:pos x="0" y="151"/>
                </a:cxn>
                <a:cxn ang="0">
                  <a:pos x="0" y="0"/>
                </a:cxn>
                <a:cxn ang="0">
                  <a:pos x="168" y="44"/>
                </a:cxn>
              </a:cxnLst>
              <a:rect l="txL" t="txT" r="txR" b="txB"/>
              <a:pathLst>
                <a:path w="169" h="199">
                  <a:moveTo>
                    <a:pt x="168" y="44"/>
                  </a:moveTo>
                  <a:lnTo>
                    <a:pt x="168" y="198"/>
                  </a:lnTo>
                  <a:lnTo>
                    <a:pt x="0" y="151"/>
                  </a:lnTo>
                  <a:lnTo>
                    <a:pt x="0" y="0"/>
                  </a:lnTo>
                  <a:lnTo>
                    <a:pt x="168" y="44"/>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7437" name="Freeform 26"/>
            <p:cNvSpPr/>
            <p:nvPr/>
          </p:nvSpPr>
          <p:spPr>
            <a:xfrm>
              <a:off x="3784" y="1742"/>
              <a:ext cx="292" cy="122"/>
            </a:xfrm>
            <a:custGeom>
              <a:avLst/>
              <a:gdLst>
                <a:gd name="txL" fmla="*/ 0 w 292"/>
                <a:gd name="txT" fmla="*/ 0 h 122"/>
                <a:gd name="txR" fmla="*/ 292 w 292"/>
                <a:gd name="txB" fmla="*/ 122 h 122"/>
              </a:gdLst>
              <a:ahLst/>
              <a:cxnLst>
                <a:cxn ang="0">
                  <a:pos x="291" y="44"/>
                </a:cxn>
                <a:cxn ang="0">
                  <a:pos x="167" y="121"/>
                </a:cxn>
                <a:cxn ang="0">
                  <a:pos x="0" y="76"/>
                </a:cxn>
                <a:cxn ang="0">
                  <a:pos x="123" y="0"/>
                </a:cxn>
                <a:cxn ang="0">
                  <a:pos x="291" y="44"/>
                </a:cxn>
              </a:cxnLst>
              <a:rect l="txL" t="txT" r="txR" b="txB"/>
              <a:pathLst>
                <a:path w="292" h="122">
                  <a:moveTo>
                    <a:pt x="291" y="44"/>
                  </a:moveTo>
                  <a:lnTo>
                    <a:pt x="167" y="121"/>
                  </a:lnTo>
                  <a:lnTo>
                    <a:pt x="0" y="76"/>
                  </a:lnTo>
                  <a:lnTo>
                    <a:pt x="123" y="0"/>
                  </a:lnTo>
                  <a:lnTo>
                    <a:pt x="291"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7438" name="Freeform 27"/>
            <p:cNvSpPr/>
            <p:nvPr/>
          </p:nvSpPr>
          <p:spPr>
            <a:xfrm>
              <a:off x="3950" y="1784"/>
              <a:ext cx="126" cy="229"/>
            </a:xfrm>
            <a:custGeom>
              <a:avLst/>
              <a:gdLst>
                <a:gd name="txL" fmla="*/ 0 w 126"/>
                <a:gd name="txT" fmla="*/ 0 h 229"/>
                <a:gd name="txR" fmla="*/ 126 w 126"/>
                <a:gd name="txB" fmla="*/ 229 h 229"/>
              </a:gdLst>
              <a:ahLst/>
              <a:cxnLst>
                <a:cxn ang="0">
                  <a:pos x="0" y="76"/>
                </a:cxn>
                <a:cxn ang="0">
                  <a:pos x="0" y="228"/>
                </a:cxn>
                <a:cxn ang="0">
                  <a:pos x="125" y="151"/>
                </a:cxn>
                <a:cxn ang="0">
                  <a:pos x="125" y="0"/>
                </a:cxn>
                <a:cxn ang="0">
                  <a:pos x="0" y="76"/>
                </a:cxn>
              </a:cxnLst>
              <a:rect l="txL" t="txT" r="txR" b="txB"/>
              <a:pathLst>
                <a:path w="126" h="229">
                  <a:moveTo>
                    <a:pt x="0" y="76"/>
                  </a:moveTo>
                  <a:lnTo>
                    <a:pt x="0" y="228"/>
                  </a:lnTo>
                  <a:lnTo>
                    <a:pt x="125" y="151"/>
                  </a:lnTo>
                  <a:lnTo>
                    <a:pt x="125"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7439" name="Freeform 28"/>
            <p:cNvSpPr/>
            <p:nvPr/>
          </p:nvSpPr>
          <p:spPr>
            <a:xfrm>
              <a:off x="3782" y="1815"/>
              <a:ext cx="169" cy="198"/>
            </a:xfrm>
            <a:custGeom>
              <a:avLst/>
              <a:gdLst>
                <a:gd name="txL" fmla="*/ 0 w 169"/>
                <a:gd name="txT" fmla="*/ 0 h 198"/>
                <a:gd name="txR" fmla="*/ 169 w 169"/>
                <a:gd name="txB" fmla="*/ 198 h 198"/>
              </a:gdLst>
              <a:ahLst/>
              <a:cxnLst>
                <a:cxn ang="0">
                  <a:pos x="168" y="45"/>
                </a:cxn>
                <a:cxn ang="0">
                  <a:pos x="168" y="197"/>
                </a:cxn>
                <a:cxn ang="0">
                  <a:pos x="0" y="151"/>
                </a:cxn>
                <a:cxn ang="0">
                  <a:pos x="0" y="0"/>
                </a:cxn>
                <a:cxn ang="0">
                  <a:pos x="168" y="45"/>
                </a:cxn>
              </a:cxnLst>
              <a:rect l="txL" t="txT" r="txR" b="txB"/>
              <a:pathLst>
                <a:path w="169" h="198">
                  <a:moveTo>
                    <a:pt x="168" y="45"/>
                  </a:moveTo>
                  <a:lnTo>
                    <a:pt x="168" y="197"/>
                  </a:lnTo>
                  <a:lnTo>
                    <a:pt x="0" y="151"/>
                  </a:lnTo>
                  <a:lnTo>
                    <a:pt x="0" y="0"/>
                  </a:lnTo>
                  <a:lnTo>
                    <a:pt x="168" y="45"/>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7440" name="Freeform 29"/>
            <p:cNvSpPr/>
            <p:nvPr/>
          </p:nvSpPr>
          <p:spPr>
            <a:xfrm>
              <a:off x="3784" y="1545"/>
              <a:ext cx="292" cy="122"/>
            </a:xfrm>
            <a:custGeom>
              <a:avLst/>
              <a:gdLst>
                <a:gd name="txL" fmla="*/ 0 w 292"/>
                <a:gd name="txT" fmla="*/ 0 h 122"/>
                <a:gd name="txR" fmla="*/ 292 w 292"/>
                <a:gd name="txB" fmla="*/ 122 h 122"/>
              </a:gdLst>
              <a:ahLst/>
              <a:cxnLst>
                <a:cxn ang="0">
                  <a:pos x="291" y="44"/>
                </a:cxn>
                <a:cxn ang="0">
                  <a:pos x="167" y="121"/>
                </a:cxn>
                <a:cxn ang="0">
                  <a:pos x="0" y="76"/>
                </a:cxn>
                <a:cxn ang="0">
                  <a:pos x="123" y="0"/>
                </a:cxn>
                <a:cxn ang="0">
                  <a:pos x="291" y="44"/>
                </a:cxn>
              </a:cxnLst>
              <a:rect l="txL" t="txT" r="txR" b="txB"/>
              <a:pathLst>
                <a:path w="292" h="122">
                  <a:moveTo>
                    <a:pt x="291" y="44"/>
                  </a:moveTo>
                  <a:lnTo>
                    <a:pt x="167" y="121"/>
                  </a:lnTo>
                  <a:lnTo>
                    <a:pt x="0" y="76"/>
                  </a:lnTo>
                  <a:lnTo>
                    <a:pt x="123" y="0"/>
                  </a:lnTo>
                  <a:lnTo>
                    <a:pt x="291"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7441" name="Freeform 30"/>
            <p:cNvSpPr/>
            <p:nvPr/>
          </p:nvSpPr>
          <p:spPr>
            <a:xfrm>
              <a:off x="3950" y="1590"/>
              <a:ext cx="126" cy="228"/>
            </a:xfrm>
            <a:custGeom>
              <a:avLst/>
              <a:gdLst>
                <a:gd name="txL" fmla="*/ 0 w 126"/>
                <a:gd name="txT" fmla="*/ 0 h 228"/>
                <a:gd name="txR" fmla="*/ 126 w 126"/>
                <a:gd name="txB" fmla="*/ 228 h 228"/>
              </a:gdLst>
              <a:ahLst/>
              <a:cxnLst>
                <a:cxn ang="0">
                  <a:pos x="0" y="76"/>
                </a:cxn>
                <a:cxn ang="0">
                  <a:pos x="0" y="227"/>
                </a:cxn>
                <a:cxn ang="0">
                  <a:pos x="125" y="152"/>
                </a:cxn>
                <a:cxn ang="0">
                  <a:pos x="125" y="0"/>
                </a:cxn>
                <a:cxn ang="0">
                  <a:pos x="0" y="76"/>
                </a:cxn>
              </a:cxnLst>
              <a:rect l="txL" t="txT" r="txR" b="txB"/>
              <a:pathLst>
                <a:path w="126" h="228">
                  <a:moveTo>
                    <a:pt x="0" y="76"/>
                  </a:moveTo>
                  <a:lnTo>
                    <a:pt x="0" y="227"/>
                  </a:lnTo>
                  <a:lnTo>
                    <a:pt x="125" y="152"/>
                  </a:lnTo>
                  <a:lnTo>
                    <a:pt x="125"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7442" name="Freeform 31"/>
            <p:cNvSpPr/>
            <p:nvPr/>
          </p:nvSpPr>
          <p:spPr>
            <a:xfrm>
              <a:off x="3782" y="1621"/>
              <a:ext cx="169" cy="197"/>
            </a:xfrm>
            <a:custGeom>
              <a:avLst/>
              <a:gdLst>
                <a:gd name="txL" fmla="*/ 0 w 169"/>
                <a:gd name="txT" fmla="*/ 0 h 197"/>
                <a:gd name="txR" fmla="*/ 169 w 169"/>
                <a:gd name="txB" fmla="*/ 197 h 197"/>
              </a:gdLst>
              <a:ahLst/>
              <a:cxnLst>
                <a:cxn ang="0">
                  <a:pos x="168" y="44"/>
                </a:cxn>
                <a:cxn ang="0">
                  <a:pos x="168" y="196"/>
                </a:cxn>
                <a:cxn ang="0">
                  <a:pos x="0" y="151"/>
                </a:cxn>
                <a:cxn ang="0">
                  <a:pos x="0" y="0"/>
                </a:cxn>
                <a:cxn ang="0">
                  <a:pos x="168" y="44"/>
                </a:cxn>
              </a:cxnLst>
              <a:rect l="txL" t="txT" r="txR" b="txB"/>
              <a:pathLst>
                <a:path w="169" h="197">
                  <a:moveTo>
                    <a:pt x="168" y="44"/>
                  </a:moveTo>
                  <a:lnTo>
                    <a:pt x="168" y="196"/>
                  </a:lnTo>
                  <a:lnTo>
                    <a:pt x="0" y="151"/>
                  </a:lnTo>
                  <a:lnTo>
                    <a:pt x="0" y="0"/>
                  </a:lnTo>
                  <a:lnTo>
                    <a:pt x="168" y="44"/>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7443" name="Freeform 32"/>
            <p:cNvSpPr/>
            <p:nvPr/>
          </p:nvSpPr>
          <p:spPr>
            <a:xfrm>
              <a:off x="3196" y="1666"/>
              <a:ext cx="292" cy="122"/>
            </a:xfrm>
            <a:custGeom>
              <a:avLst/>
              <a:gdLst>
                <a:gd name="txL" fmla="*/ 0 w 292"/>
                <a:gd name="txT" fmla="*/ 0 h 122"/>
                <a:gd name="txR" fmla="*/ 292 w 292"/>
                <a:gd name="txB" fmla="*/ 122 h 122"/>
              </a:gdLst>
              <a:ahLst/>
              <a:cxnLst>
                <a:cxn ang="0">
                  <a:pos x="291" y="44"/>
                </a:cxn>
                <a:cxn ang="0">
                  <a:pos x="167" y="121"/>
                </a:cxn>
                <a:cxn ang="0">
                  <a:pos x="0" y="76"/>
                </a:cxn>
                <a:cxn ang="0">
                  <a:pos x="123" y="0"/>
                </a:cxn>
                <a:cxn ang="0">
                  <a:pos x="291" y="44"/>
                </a:cxn>
              </a:cxnLst>
              <a:rect l="txL" t="txT" r="txR" b="txB"/>
              <a:pathLst>
                <a:path w="292" h="122">
                  <a:moveTo>
                    <a:pt x="291" y="44"/>
                  </a:moveTo>
                  <a:lnTo>
                    <a:pt x="167" y="121"/>
                  </a:lnTo>
                  <a:lnTo>
                    <a:pt x="0" y="76"/>
                  </a:lnTo>
                  <a:lnTo>
                    <a:pt x="123" y="0"/>
                  </a:lnTo>
                  <a:lnTo>
                    <a:pt x="291" y="44"/>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7444" name="Freeform 33"/>
            <p:cNvSpPr/>
            <p:nvPr/>
          </p:nvSpPr>
          <p:spPr>
            <a:xfrm>
              <a:off x="3362" y="1711"/>
              <a:ext cx="127" cy="230"/>
            </a:xfrm>
            <a:custGeom>
              <a:avLst/>
              <a:gdLst>
                <a:gd name="txL" fmla="*/ 0 w 127"/>
                <a:gd name="txT" fmla="*/ 0 h 230"/>
                <a:gd name="txR" fmla="*/ 127 w 127"/>
                <a:gd name="txB" fmla="*/ 230 h 230"/>
              </a:gdLst>
              <a:ahLst/>
              <a:cxnLst>
                <a:cxn ang="0">
                  <a:pos x="0" y="76"/>
                </a:cxn>
                <a:cxn ang="0">
                  <a:pos x="0" y="229"/>
                </a:cxn>
                <a:cxn ang="0">
                  <a:pos x="126" y="152"/>
                </a:cxn>
                <a:cxn ang="0">
                  <a:pos x="126" y="0"/>
                </a:cxn>
                <a:cxn ang="0">
                  <a:pos x="0" y="76"/>
                </a:cxn>
              </a:cxnLst>
              <a:rect l="txL" t="txT" r="txR" b="txB"/>
              <a:pathLst>
                <a:path w="127" h="230">
                  <a:moveTo>
                    <a:pt x="0" y="76"/>
                  </a:moveTo>
                  <a:lnTo>
                    <a:pt x="0" y="229"/>
                  </a:lnTo>
                  <a:lnTo>
                    <a:pt x="126" y="152"/>
                  </a:lnTo>
                  <a:lnTo>
                    <a:pt x="126"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7445" name="Freeform 34"/>
            <p:cNvSpPr/>
            <p:nvPr/>
          </p:nvSpPr>
          <p:spPr>
            <a:xfrm>
              <a:off x="3195" y="1742"/>
              <a:ext cx="168" cy="199"/>
            </a:xfrm>
            <a:custGeom>
              <a:avLst/>
              <a:gdLst>
                <a:gd name="txL" fmla="*/ 0 w 168"/>
                <a:gd name="txT" fmla="*/ 0 h 199"/>
                <a:gd name="txR" fmla="*/ 168 w 168"/>
                <a:gd name="txB" fmla="*/ 199 h 199"/>
              </a:gdLst>
              <a:ahLst/>
              <a:cxnLst>
                <a:cxn ang="0">
                  <a:pos x="167" y="44"/>
                </a:cxn>
                <a:cxn ang="0">
                  <a:pos x="167" y="198"/>
                </a:cxn>
                <a:cxn ang="0">
                  <a:pos x="0" y="151"/>
                </a:cxn>
                <a:cxn ang="0">
                  <a:pos x="0" y="0"/>
                </a:cxn>
                <a:cxn ang="0">
                  <a:pos x="167" y="44"/>
                </a:cxn>
              </a:cxnLst>
              <a:rect l="txL" t="txT" r="txR" b="txB"/>
              <a:pathLst>
                <a:path w="168" h="199">
                  <a:moveTo>
                    <a:pt x="167" y="44"/>
                  </a:moveTo>
                  <a:lnTo>
                    <a:pt x="167" y="198"/>
                  </a:lnTo>
                  <a:lnTo>
                    <a:pt x="0" y="151"/>
                  </a:lnTo>
                  <a:lnTo>
                    <a:pt x="0" y="0"/>
                  </a:lnTo>
                  <a:lnTo>
                    <a:pt x="167" y="44"/>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7446" name="Freeform 35"/>
            <p:cNvSpPr/>
            <p:nvPr/>
          </p:nvSpPr>
          <p:spPr>
            <a:xfrm>
              <a:off x="3204" y="1463"/>
              <a:ext cx="292" cy="124"/>
            </a:xfrm>
            <a:custGeom>
              <a:avLst/>
              <a:gdLst>
                <a:gd name="txL" fmla="*/ 0 w 292"/>
                <a:gd name="txT" fmla="*/ 0 h 124"/>
                <a:gd name="txR" fmla="*/ 292 w 292"/>
                <a:gd name="txB" fmla="*/ 124 h 124"/>
              </a:gdLst>
              <a:ahLst/>
              <a:cxnLst>
                <a:cxn ang="0">
                  <a:pos x="291" y="46"/>
                </a:cxn>
                <a:cxn ang="0">
                  <a:pos x="167" y="123"/>
                </a:cxn>
                <a:cxn ang="0">
                  <a:pos x="0" y="76"/>
                </a:cxn>
                <a:cxn ang="0">
                  <a:pos x="123" y="0"/>
                </a:cxn>
                <a:cxn ang="0">
                  <a:pos x="291" y="46"/>
                </a:cxn>
              </a:cxnLst>
              <a:rect l="txL" t="txT" r="txR" b="txB"/>
              <a:pathLst>
                <a:path w="292" h="124">
                  <a:moveTo>
                    <a:pt x="291" y="46"/>
                  </a:moveTo>
                  <a:lnTo>
                    <a:pt x="167" y="123"/>
                  </a:lnTo>
                  <a:lnTo>
                    <a:pt x="0" y="76"/>
                  </a:lnTo>
                  <a:lnTo>
                    <a:pt x="123" y="0"/>
                  </a:lnTo>
                  <a:lnTo>
                    <a:pt x="291" y="46"/>
                  </a:lnTo>
                </a:path>
              </a:pathLst>
            </a:custGeom>
            <a:solidFill>
              <a:srgbClr val="00CCCC"/>
            </a:solidFill>
            <a:ln w="9525">
              <a:noFill/>
            </a:ln>
          </p:spPr>
          <p:txBody>
            <a:bodyPr/>
            <a:p>
              <a:endParaRPr lang="zh-CN" altLang="en-US" dirty="0">
                <a:latin typeface="Arial" panose="020B0604020202020204" pitchFamily="34" charset="0"/>
              </a:endParaRPr>
            </a:p>
          </p:txBody>
        </p:sp>
        <p:sp>
          <p:nvSpPr>
            <p:cNvPr id="17447" name="Freeform 36"/>
            <p:cNvSpPr/>
            <p:nvPr/>
          </p:nvSpPr>
          <p:spPr>
            <a:xfrm>
              <a:off x="3370" y="1509"/>
              <a:ext cx="126" cy="229"/>
            </a:xfrm>
            <a:custGeom>
              <a:avLst/>
              <a:gdLst>
                <a:gd name="txL" fmla="*/ 0 w 126"/>
                <a:gd name="txT" fmla="*/ 0 h 229"/>
                <a:gd name="txR" fmla="*/ 126 w 126"/>
                <a:gd name="txB" fmla="*/ 229 h 229"/>
              </a:gdLst>
              <a:ahLst/>
              <a:cxnLst>
                <a:cxn ang="0">
                  <a:pos x="0" y="76"/>
                </a:cxn>
                <a:cxn ang="0">
                  <a:pos x="0" y="228"/>
                </a:cxn>
                <a:cxn ang="0">
                  <a:pos x="125" y="151"/>
                </a:cxn>
                <a:cxn ang="0">
                  <a:pos x="125" y="0"/>
                </a:cxn>
                <a:cxn ang="0">
                  <a:pos x="0" y="76"/>
                </a:cxn>
              </a:cxnLst>
              <a:rect l="txL" t="txT" r="txR" b="txB"/>
              <a:pathLst>
                <a:path w="126" h="229">
                  <a:moveTo>
                    <a:pt x="0" y="76"/>
                  </a:moveTo>
                  <a:lnTo>
                    <a:pt x="0" y="228"/>
                  </a:lnTo>
                  <a:lnTo>
                    <a:pt x="125" y="151"/>
                  </a:lnTo>
                  <a:lnTo>
                    <a:pt x="125" y="0"/>
                  </a:lnTo>
                  <a:lnTo>
                    <a:pt x="0" y="7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7448" name="Freeform 37"/>
            <p:cNvSpPr/>
            <p:nvPr/>
          </p:nvSpPr>
          <p:spPr>
            <a:xfrm>
              <a:off x="3202" y="1540"/>
              <a:ext cx="169" cy="198"/>
            </a:xfrm>
            <a:custGeom>
              <a:avLst/>
              <a:gdLst>
                <a:gd name="txL" fmla="*/ 0 w 169"/>
                <a:gd name="txT" fmla="*/ 0 h 198"/>
                <a:gd name="txR" fmla="*/ 169 w 169"/>
                <a:gd name="txB" fmla="*/ 198 h 198"/>
              </a:gdLst>
              <a:ahLst/>
              <a:cxnLst>
                <a:cxn ang="0">
                  <a:pos x="168" y="45"/>
                </a:cxn>
                <a:cxn ang="0">
                  <a:pos x="168" y="197"/>
                </a:cxn>
                <a:cxn ang="0">
                  <a:pos x="0" y="152"/>
                </a:cxn>
                <a:cxn ang="0">
                  <a:pos x="0" y="0"/>
                </a:cxn>
                <a:cxn ang="0">
                  <a:pos x="168" y="45"/>
                </a:cxn>
              </a:cxnLst>
              <a:rect l="txL" t="txT" r="txR" b="txB"/>
              <a:pathLst>
                <a:path w="169" h="198">
                  <a:moveTo>
                    <a:pt x="168" y="45"/>
                  </a:moveTo>
                  <a:lnTo>
                    <a:pt x="168" y="197"/>
                  </a:lnTo>
                  <a:lnTo>
                    <a:pt x="0" y="152"/>
                  </a:lnTo>
                  <a:lnTo>
                    <a:pt x="0" y="0"/>
                  </a:lnTo>
                  <a:lnTo>
                    <a:pt x="168" y="45"/>
                  </a:lnTo>
                </a:path>
              </a:pathLst>
            </a:custGeom>
            <a:solidFill>
              <a:srgbClr val="009999"/>
            </a:solidFill>
            <a:ln w="9525">
              <a:noFill/>
            </a:ln>
          </p:spPr>
          <p:txBody>
            <a:bodyPr/>
            <a:p>
              <a:endParaRPr lang="zh-CN" altLang="en-US" dirty="0">
                <a:latin typeface="Arial" panose="020B0604020202020204" pitchFamily="34" charset="0"/>
              </a:endParaRPr>
            </a:p>
          </p:txBody>
        </p:sp>
        <p:sp>
          <p:nvSpPr>
            <p:cNvPr id="17449" name="Freeform 38"/>
            <p:cNvSpPr/>
            <p:nvPr/>
          </p:nvSpPr>
          <p:spPr>
            <a:xfrm>
              <a:off x="3494" y="1400"/>
              <a:ext cx="169" cy="89"/>
            </a:xfrm>
            <a:custGeom>
              <a:avLst/>
              <a:gdLst>
                <a:gd name="txL" fmla="*/ 0 w 169"/>
                <a:gd name="txT" fmla="*/ 0 h 89"/>
                <a:gd name="txR" fmla="*/ 169 w 169"/>
                <a:gd name="txB" fmla="*/ 89 h 89"/>
              </a:gdLst>
              <a:ahLst/>
              <a:cxnLst>
                <a:cxn ang="0">
                  <a:pos x="127" y="0"/>
                </a:cxn>
                <a:cxn ang="0">
                  <a:pos x="168" y="13"/>
                </a:cxn>
                <a:cxn ang="0">
                  <a:pos x="43" y="88"/>
                </a:cxn>
                <a:cxn ang="0">
                  <a:pos x="0" y="76"/>
                </a:cxn>
                <a:cxn ang="0">
                  <a:pos x="127" y="0"/>
                </a:cxn>
              </a:cxnLst>
              <a:rect l="txL" t="txT" r="txR" b="txB"/>
              <a:pathLst>
                <a:path w="169" h="89">
                  <a:moveTo>
                    <a:pt x="127" y="0"/>
                  </a:moveTo>
                  <a:lnTo>
                    <a:pt x="168" y="13"/>
                  </a:lnTo>
                  <a:lnTo>
                    <a:pt x="43" y="88"/>
                  </a:lnTo>
                  <a:lnTo>
                    <a:pt x="0" y="76"/>
                  </a:lnTo>
                  <a:lnTo>
                    <a:pt x="127" y="0"/>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7450" name="Freeform 39"/>
            <p:cNvSpPr/>
            <p:nvPr/>
          </p:nvSpPr>
          <p:spPr>
            <a:xfrm>
              <a:off x="3412" y="1509"/>
              <a:ext cx="84" cy="204"/>
            </a:xfrm>
            <a:custGeom>
              <a:avLst/>
              <a:gdLst>
                <a:gd name="txL" fmla="*/ 0 w 84"/>
                <a:gd name="txT" fmla="*/ 0 h 204"/>
                <a:gd name="txR" fmla="*/ 84 w 84"/>
                <a:gd name="txB" fmla="*/ 204 h 204"/>
              </a:gdLst>
              <a:ahLst/>
              <a:cxnLst>
                <a:cxn ang="0">
                  <a:pos x="0" y="51"/>
                </a:cxn>
                <a:cxn ang="0">
                  <a:pos x="0" y="203"/>
                </a:cxn>
                <a:cxn ang="0">
                  <a:pos x="83" y="151"/>
                </a:cxn>
                <a:cxn ang="0">
                  <a:pos x="83" y="0"/>
                </a:cxn>
                <a:cxn ang="0">
                  <a:pos x="0" y="51"/>
                </a:cxn>
              </a:cxnLst>
              <a:rect l="txL" t="txT" r="txR" b="txB"/>
              <a:pathLst>
                <a:path w="84" h="204">
                  <a:moveTo>
                    <a:pt x="0" y="51"/>
                  </a:moveTo>
                  <a:lnTo>
                    <a:pt x="0" y="203"/>
                  </a:lnTo>
                  <a:lnTo>
                    <a:pt x="83" y="151"/>
                  </a:lnTo>
                  <a:lnTo>
                    <a:pt x="83" y="0"/>
                  </a:lnTo>
                  <a:lnTo>
                    <a:pt x="0" y="51"/>
                  </a:lnTo>
                </a:path>
              </a:pathLst>
            </a:custGeom>
            <a:solidFill>
              <a:srgbClr val="CCFFCC"/>
            </a:solidFill>
            <a:ln w="9525">
              <a:noFill/>
            </a:ln>
          </p:spPr>
          <p:txBody>
            <a:bodyPr/>
            <a:p>
              <a:endParaRPr lang="zh-CN" altLang="en-US" dirty="0">
                <a:latin typeface="Arial" panose="020B0604020202020204" pitchFamily="34" charset="0"/>
              </a:endParaRPr>
            </a:p>
          </p:txBody>
        </p:sp>
        <p:sp>
          <p:nvSpPr>
            <p:cNvPr id="17451" name="Freeform 40"/>
            <p:cNvSpPr/>
            <p:nvPr/>
          </p:nvSpPr>
          <p:spPr>
            <a:xfrm>
              <a:off x="3411" y="1497"/>
              <a:ext cx="85" cy="65"/>
            </a:xfrm>
            <a:custGeom>
              <a:avLst/>
              <a:gdLst>
                <a:gd name="txL" fmla="*/ 0 w 85"/>
                <a:gd name="txT" fmla="*/ 0 h 65"/>
                <a:gd name="txR" fmla="*/ 85 w 85"/>
                <a:gd name="txB" fmla="*/ 65 h 65"/>
              </a:gdLst>
              <a:ahLst/>
              <a:cxnLst>
                <a:cxn ang="0">
                  <a:pos x="0" y="26"/>
                </a:cxn>
                <a:cxn ang="0">
                  <a:pos x="0" y="64"/>
                </a:cxn>
                <a:cxn ang="0">
                  <a:pos x="84" y="12"/>
                </a:cxn>
                <a:cxn ang="0">
                  <a:pos x="45" y="0"/>
                </a:cxn>
                <a:cxn ang="0">
                  <a:pos x="0" y="26"/>
                </a:cxn>
              </a:cxnLst>
              <a:rect l="txL" t="txT" r="txR" b="txB"/>
              <a:pathLst>
                <a:path w="85" h="65">
                  <a:moveTo>
                    <a:pt x="0" y="26"/>
                  </a:moveTo>
                  <a:lnTo>
                    <a:pt x="0" y="64"/>
                  </a:lnTo>
                  <a:lnTo>
                    <a:pt x="84" y="12"/>
                  </a:lnTo>
                  <a:lnTo>
                    <a:pt x="45" y="0"/>
                  </a:lnTo>
                  <a:lnTo>
                    <a:pt x="0" y="26"/>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7452" name="Freeform 41"/>
            <p:cNvSpPr/>
            <p:nvPr/>
          </p:nvSpPr>
          <p:spPr>
            <a:xfrm>
              <a:off x="3412" y="1696"/>
              <a:ext cx="77" cy="62"/>
            </a:xfrm>
            <a:custGeom>
              <a:avLst/>
              <a:gdLst>
                <a:gd name="txL" fmla="*/ 0 w 77"/>
                <a:gd name="txT" fmla="*/ 0 h 62"/>
                <a:gd name="txR" fmla="*/ 77 w 77"/>
                <a:gd name="txB" fmla="*/ 62 h 62"/>
              </a:gdLst>
              <a:ahLst/>
              <a:cxnLst>
                <a:cxn ang="0">
                  <a:pos x="0" y="15"/>
                </a:cxn>
                <a:cxn ang="0">
                  <a:pos x="0" y="61"/>
                </a:cxn>
                <a:cxn ang="0">
                  <a:pos x="76" y="14"/>
                </a:cxn>
                <a:cxn ang="0">
                  <a:pos x="24" y="0"/>
                </a:cxn>
                <a:cxn ang="0">
                  <a:pos x="0" y="15"/>
                </a:cxn>
              </a:cxnLst>
              <a:rect l="txL" t="txT" r="txR" b="txB"/>
              <a:pathLst>
                <a:path w="77" h="62">
                  <a:moveTo>
                    <a:pt x="0" y="15"/>
                  </a:moveTo>
                  <a:lnTo>
                    <a:pt x="0" y="61"/>
                  </a:lnTo>
                  <a:lnTo>
                    <a:pt x="76" y="14"/>
                  </a:lnTo>
                  <a:lnTo>
                    <a:pt x="24" y="0"/>
                  </a:lnTo>
                  <a:lnTo>
                    <a:pt x="0" y="15"/>
                  </a:lnTo>
                </a:path>
              </a:pathLst>
            </a:custGeom>
            <a:solidFill>
              <a:srgbClr val="99FFCC"/>
            </a:solidFill>
            <a:ln w="9525">
              <a:noFill/>
            </a:ln>
          </p:spPr>
          <p:txBody>
            <a:bodyPr/>
            <a:p>
              <a:endParaRPr lang="zh-CN" altLang="en-US" dirty="0">
                <a:latin typeface="Arial" panose="020B0604020202020204" pitchFamily="34" charset="0"/>
              </a:endParaRPr>
            </a:p>
          </p:txBody>
        </p:sp>
        <p:sp>
          <p:nvSpPr>
            <p:cNvPr id="17453" name="Freeform 42"/>
            <p:cNvSpPr/>
            <p:nvPr/>
          </p:nvSpPr>
          <p:spPr>
            <a:xfrm>
              <a:off x="3559" y="1622"/>
              <a:ext cx="222" cy="88"/>
            </a:xfrm>
            <a:custGeom>
              <a:avLst/>
              <a:gdLst>
                <a:gd name="txL" fmla="*/ 0 w 222"/>
                <a:gd name="txT" fmla="*/ 0 h 88"/>
                <a:gd name="txR" fmla="*/ 222 w 222"/>
                <a:gd name="txB" fmla="*/ 88 h 88"/>
              </a:gdLst>
              <a:ahLst/>
              <a:cxnLst>
                <a:cxn ang="0">
                  <a:pos x="47" y="0"/>
                </a:cxn>
                <a:cxn ang="0">
                  <a:pos x="173" y="34"/>
                </a:cxn>
                <a:cxn ang="0">
                  <a:pos x="198" y="18"/>
                </a:cxn>
                <a:cxn ang="0">
                  <a:pos x="221" y="71"/>
                </a:cxn>
                <a:cxn ang="0">
                  <a:pos x="85" y="87"/>
                </a:cxn>
                <a:cxn ang="0">
                  <a:pos x="119" y="68"/>
                </a:cxn>
                <a:cxn ang="0">
                  <a:pos x="0" y="36"/>
                </a:cxn>
                <a:cxn ang="0">
                  <a:pos x="47" y="0"/>
                </a:cxn>
              </a:cxnLst>
              <a:rect l="txL" t="txT" r="txR" b="txB"/>
              <a:pathLst>
                <a:path w="222" h="88">
                  <a:moveTo>
                    <a:pt x="47" y="0"/>
                  </a:moveTo>
                  <a:lnTo>
                    <a:pt x="173" y="34"/>
                  </a:lnTo>
                  <a:lnTo>
                    <a:pt x="198" y="18"/>
                  </a:lnTo>
                  <a:lnTo>
                    <a:pt x="221" y="71"/>
                  </a:lnTo>
                  <a:lnTo>
                    <a:pt x="85" y="87"/>
                  </a:lnTo>
                  <a:lnTo>
                    <a:pt x="119" y="68"/>
                  </a:lnTo>
                  <a:lnTo>
                    <a:pt x="0" y="36"/>
                  </a:lnTo>
                  <a:lnTo>
                    <a:pt x="47" y="0"/>
                  </a:lnTo>
                </a:path>
              </a:pathLst>
            </a:custGeom>
            <a:solidFill>
              <a:srgbClr val="000000"/>
            </a:solidFill>
            <a:ln w="9525">
              <a:noFill/>
            </a:ln>
          </p:spPr>
          <p:txBody>
            <a:bodyPr/>
            <a:p>
              <a:endParaRPr lang="zh-CN" altLang="en-US" dirty="0">
                <a:latin typeface="Arial" panose="020B0604020202020204" pitchFamily="34" charset="0"/>
              </a:endParaRPr>
            </a:p>
          </p:txBody>
        </p:sp>
        <p:sp>
          <p:nvSpPr>
            <p:cNvPr id="17454" name="Freeform 43"/>
            <p:cNvSpPr/>
            <p:nvPr/>
          </p:nvSpPr>
          <p:spPr>
            <a:xfrm>
              <a:off x="3453" y="1596"/>
              <a:ext cx="164" cy="64"/>
            </a:xfrm>
            <a:custGeom>
              <a:avLst/>
              <a:gdLst>
                <a:gd name="txL" fmla="*/ 0 w 164"/>
                <a:gd name="txT" fmla="*/ 0 h 64"/>
                <a:gd name="txR" fmla="*/ 164 w 164"/>
                <a:gd name="txB" fmla="*/ 64 h 64"/>
              </a:gdLst>
              <a:ahLst/>
              <a:cxnLst>
                <a:cxn ang="0">
                  <a:pos x="106" y="63"/>
                </a:cxn>
                <a:cxn ang="0">
                  <a:pos x="0" y="35"/>
                </a:cxn>
                <a:cxn ang="0">
                  <a:pos x="59" y="0"/>
                </a:cxn>
                <a:cxn ang="0">
                  <a:pos x="163" y="28"/>
                </a:cxn>
                <a:cxn ang="0">
                  <a:pos x="106" y="63"/>
                </a:cxn>
              </a:cxnLst>
              <a:rect l="txL" t="txT" r="txR" b="txB"/>
              <a:pathLst>
                <a:path w="164" h="64">
                  <a:moveTo>
                    <a:pt x="106" y="63"/>
                  </a:moveTo>
                  <a:lnTo>
                    <a:pt x="0" y="35"/>
                  </a:lnTo>
                  <a:lnTo>
                    <a:pt x="59" y="0"/>
                  </a:lnTo>
                  <a:lnTo>
                    <a:pt x="163" y="28"/>
                  </a:lnTo>
                  <a:lnTo>
                    <a:pt x="106" y="63"/>
                  </a:lnTo>
                </a:path>
              </a:pathLst>
            </a:custGeom>
            <a:solidFill>
              <a:srgbClr val="4C4C4C"/>
            </a:solidFill>
            <a:ln w="9525">
              <a:noFill/>
            </a:ln>
          </p:spPr>
          <p:txBody>
            <a:bodyPr/>
            <a:p>
              <a:endParaRPr lang="zh-CN" altLang="en-US" dirty="0">
                <a:latin typeface="Arial" panose="020B0604020202020204" pitchFamily="34" charset="0"/>
              </a:endParaRPr>
            </a:p>
          </p:txBody>
        </p:sp>
        <p:sp>
          <p:nvSpPr>
            <p:cNvPr id="17455" name="Freeform 44"/>
            <p:cNvSpPr/>
            <p:nvPr/>
          </p:nvSpPr>
          <p:spPr>
            <a:xfrm>
              <a:off x="3453" y="1578"/>
              <a:ext cx="164" cy="64"/>
            </a:xfrm>
            <a:custGeom>
              <a:avLst/>
              <a:gdLst>
                <a:gd name="txL" fmla="*/ 0 w 164"/>
                <a:gd name="txT" fmla="*/ 0 h 64"/>
                <a:gd name="txR" fmla="*/ 164 w 164"/>
                <a:gd name="txB" fmla="*/ 64 h 64"/>
              </a:gdLst>
              <a:ahLst/>
              <a:cxnLst>
                <a:cxn ang="0">
                  <a:pos x="106" y="63"/>
                </a:cxn>
                <a:cxn ang="0">
                  <a:pos x="0" y="35"/>
                </a:cxn>
                <a:cxn ang="0">
                  <a:pos x="59" y="0"/>
                </a:cxn>
                <a:cxn ang="0">
                  <a:pos x="163" y="27"/>
                </a:cxn>
                <a:cxn ang="0">
                  <a:pos x="106" y="63"/>
                </a:cxn>
              </a:cxnLst>
              <a:rect l="txL" t="txT" r="txR" b="txB"/>
              <a:pathLst>
                <a:path w="164" h="64">
                  <a:moveTo>
                    <a:pt x="106" y="63"/>
                  </a:moveTo>
                  <a:lnTo>
                    <a:pt x="0" y="35"/>
                  </a:lnTo>
                  <a:lnTo>
                    <a:pt x="59" y="0"/>
                  </a:lnTo>
                  <a:lnTo>
                    <a:pt x="163" y="27"/>
                  </a:lnTo>
                  <a:lnTo>
                    <a:pt x="106" y="63"/>
                  </a:lnTo>
                </a:path>
              </a:pathLst>
            </a:custGeom>
            <a:solidFill>
              <a:srgbClr val="FFFF66"/>
            </a:solidFill>
            <a:ln w="9525">
              <a:noFill/>
            </a:ln>
          </p:spPr>
          <p:txBody>
            <a:bodyPr/>
            <a:p>
              <a:endParaRPr lang="zh-CN" altLang="en-US" dirty="0">
                <a:latin typeface="Arial" panose="020B0604020202020204" pitchFamily="34" charset="0"/>
              </a:endParaRPr>
            </a:p>
          </p:txBody>
        </p:sp>
        <p:sp>
          <p:nvSpPr>
            <p:cNvPr id="17456" name="Freeform 45"/>
            <p:cNvSpPr/>
            <p:nvPr/>
          </p:nvSpPr>
          <p:spPr>
            <a:xfrm>
              <a:off x="3412" y="1711"/>
              <a:ext cx="84" cy="203"/>
            </a:xfrm>
            <a:custGeom>
              <a:avLst/>
              <a:gdLst>
                <a:gd name="txL" fmla="*/ 0 w 84"/>
                <a:gd name="txT" fmla="*/ 0 h 203"/>
                <a:gd name="txR" fmla="*/ 84 w 84"/>
                <a:gd name="txB" fmla="*/ 203 h 203"/>
              </a:gdLst>
              <a:ahLst/>
              <a:cxnLst>
                <a:cxn ang="0">
                  <a:pos x="0" y="51"/>
                </a:cxn>
                <a:cxn ang="0">
                  <a:pos x="0" y="202"/>
                </a:cxn>
                <a:cxn ang="0">
                  <a:pos x="83" y="150"/>
                </a:cxn>
                <a:cxn ang="0">
                  <a:pos x="83" y="0"/>
                </a:cxn>
                <a:cxn ang="0">
                  <a:pos x="0" y="51"/>
                </a:cxn>
              </a:cxnLst>
              <a:rect l="txL" t="txT" r="txR" b="txB"/>
              <a:pathLst>
                <a:path w="84" h="203">
                  <a:moveTo>
                    <a:pt x="0" y="51"/>
                  </a:moveTo>
                  <a:lnTo>
                    <a:pt x="0" y="202"/>
                  </a:lnTo>
                  <a:lnTo>
                    <a:pt x="83" y="150"/>
                  </a:lnTo>
                  <a:lnTo>
                    <a:pt x="83" y="0"/>
                  </a:lnTo>
                  <a:lnTo>
                    <a:pt x="0" y="51"/>
                  </a:lnTo>
                </a:path>
              </a:pathLst>
            </a:custGeom>
            <a:solidFill>
              <a:srgbClr val="CCFFCC"/>
            </a:solidFill>
            <a:ln w="9525">
              <a:noFill/>
            </a:ln>
          </p:spPr>
          <p:txBody>
            <a:bodyPr/>
            <a:p>
              <a:endParaRPr lang="zh-CN" altLang="en-US" dirty="0">
                <a:latin typeface="Arial" panose="020B0604020202020204" pitchFamily="34" charset="0"/>
              </a:endParaRPr>
            </a:p>
          </p:txBody>
        </p:sp>
        <p:sp>
          <p:nvSpPr>
            <p:cNvPr id="17457" name="Freeform 46"/>
            <p:cNvSpPr/>
            <p:nvPr/>
          </p:nvSpPr>
          <p:spPr>
            <a:xfrm>
              <a:off x="3412" y="1313"/>
              <a:ext cx="360" cy="688"/>
            </a:xfrm>
            <a:custGeom>
              <a:avLst/>
              <a:gdLst>
                <a:gd name="txL" fmla="*/ 0 w 360"/>
                <a:gd name="txT" fmla="*/ 0 h 688"/>
                <a:gd name="txR" fmla="*/ 360 w 360"/>
                <a:gd name="txB" fmla="*/ 688 h 688"/>
              </a:gdLst>
              <a:ahLst/>
              <a:cxnLst>
                <a:cxn ang="0">
                  <a:pos x="0" y="211"/>
                </a:cxn>
                <a:cxn ang="0">
                  <a:pos x="0" y="687"/>
                </a:cxn>
                <a:cxn ang="0">
                  <a:pos x="359" y="475"/>
                </a:cxn>
                <a:cxn ang="0">
                  <a:pos x="359" y="0"/>
                </a:cxn>
                <a:cxn ang="0">
                  <a:pos x="0" y="211"/>
                </a:cxn>
              </a:cxnLst>
              <a:rect l="txL" t="txT" r="txR" b="txB"/>
              <a:pathLst>
                <a:path w="360" h="688">
                  <a:moveTo>
                    <a:pt x="0" y="211"/>
                  </a:moveTo>
                  <a:lnTo>
                    <a:pt x="0" y="687"/>
                  </a:lnTo>
                  <a:lnTo>
                    <a:pt x="359" y="475"/>
                  </a:lnTo>
                  <a:lnTo>
                    <a:pt x="359" y="0"/>
                  </a:lnTo>
                  <a:lnTo>
                    <a:pt x="0" y="211"/>
                  </a:lnTo>
                </a:path>
              </a:pathLst>
            </a:custGeom>
            <a:noFill/>
            <a:ln w="12700" cap="rnd" cmpd="sng">
              <a:solidFill>
                <a:srgbClr val="000000"/>
              </a:solidFill>
              <a:prstDash val="solid"/>
              <a:round/>
              <a:headEnd type="none" w="sm" len="sm"/>
              <a:tailEnd type="none" w="sm" len="sm"/>
            </a:ln>
          </p:spPr>
          <p:txBody>
            <a:bodyPr/>
            <a:p>
              <a:endParaRPr lang="zh-CN" altLang="en-US" dirty="0">
                <a:latin typeface="Arial" panose="020B0604020202020204" pitchFamily="34" charset="0"/>
              </a:endParaRPr>
            </a:p>
          </p:txBody>
        </p:sp>
        <p:sp>
          <p:nvSpPr>
            <p:cNvPr id="17458" name="Freeform 47"/>
            <p:cNvSpPr/>
            <p:nvPr/>
          </p:nvSpPr>
          <p:spPr>
            <a:xfrm>
              <a:off x="3559" y="1604"/>
              <a:ext cx="222" cy="88"/>
            </a:xfrm>
            <a:custGeom>
              <a:avLst/>
              <a:gdLst>
                <a:gd name="txL" fmla="*/ 0 w 222"/>
                <a:gd name="txT" fmla="*/ 0 h 88"/>
                <a:gd name="txR" fmla="*/ 222 w 222"/>
                <a:gd name="txB" fmla="*/ 88 h 88"/>
              </a:gdLst>
              <a:ahLst/>
              <a:cxnLst>
                <a:cxn ang="0">
                  <a:pos x="47" y="0"/>
                </a:cxn>
                <a:cxn ang="0">
                  <a:pos x="173" y="34"/>
                </a:cxn>
                <a:cxn ang="0">
                  <a:pos x="198" y="18"/>
                </a:cxn>
                <a:cxn ang="0">
                  <a:pos x="221" y="71"/>
                </a:cxn>
                <a:cxn ang="0">
                  <a:pos x="85" y="87"/>
                </a:cxn>
                <a:cxn ang="0">
                  <a:pos x="119" y="68"/>
                </a:cxn>
                <a:cxn ang="0">
                  <a:pos x="0" y="36"/>
                </a:cxn>
                <a:cxn ang="0">
                  <a:pos x="47" y="0"/>
                </a:cxn>
              </a:cxnLst>
              <a:rect l="txL" t="txT" r="txR" b="txB"/>
              <a:pathLst>
                <a:path w="222" h="88">
                  <a:moveTo>
                    <a:pt x="47" y="0"/>
                  </a:moveTo>
                  <a:lnTo>
                    <a:pt x="173" y="34"/>
                  </a:lnTo>
                  <a:lnTo>
                    <a:pt x="198" y="18"/>
                  </a:lnTo>
                  <a:lnTo>
                    <a:pt x="221" y="71"/>
                  </a:lnTo>
                  <a:lnTo>
                    <a:pt x="85" y="87"/>
                  </a:lnTo>
                  <a:lnTo>
                    <a:pt x="119" y="68"/>
                  </a:lnTo>
                  <a:lnTo>
                    <a:pt x="0" y="36"/>
                  </a:lnTo>
                  <a:lnTo>
                    <a:pt x="47" y="0"/>
                  </a:lnTo>
                </a:path>
              </a:pathLst>
            </a:custGeom>
            <a:solidFill>
              <a:srgbClr val="FF9900"/>
            </a:solidFill>
            <a:ln w="9525">
              <a:noFill/>
            </a:ln>
          </p:spPr>
          <p:txBody>
            <a:bodyPr/>
            <a:p>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940035"/>
                                        </p:tgtEl>
                                        <p:attrNameLst>
                                          <p:attrName>style.visibility</p:attrName>
                                        </p:attrNameLst>
                                      </p:cBhvr>
                                      <p:to>
                                        <p:strVal val="visible"/>
                                      </p:to>
                                    </p:set>
                                    <p:animEffect transition="in" filter="blinds(vertical)">
                                      <p:cBhvr>
                                        <p:cTn id="7" dur="500"/>
                                        <p:tgtEl>
                                          <p:spTgt spid="94003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940034"/>
                                        </p:tgtEl>
                                        <p:attrNameLst>
                                          <p:attrName>style.visibility</p:attrName>
                                        </p:attrNameLst>
                                      </p:cBhvr>
                                      <p:to>
                                        <p:strVal val="visible"/>
                                      </p:to>
                                    </p:set>
                                    <p:animEffect transition="in" filter="checkerboard(down)">
                                      <p:cBhvr>
                                        <p:cTn id="12" dur="500"/>
                                        <p:tgtEl>
                                          <p:spTgt spid="94003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40036"/>
                                        </p:tgtEl>
                                        <p:attrNameLst>
                                          <p:attrName>style.visibility</p:attrName>
                                        </p:attrNameLst>
                                      </p:cBhvr>
                                      <p:to>
                                        <p:strVal val="visible"/>
                                      </p:to>
                                    </p:set>
                                    <p:anim calcmode="lin" valueType="num">
                                      <p:cBhvr additive="base">
                                        <p:cTn id="17" dur="500" fill="hold"/>
                                        <p:tgtEl>
                                          <p:spTgt spid="940036"/>
                                        </p:tgtEl>
                                        <p:attrNameLst>
                                          <p:attrName>ppt_x</p:attrName>
                                        </p:attrNameLst>
                                      </p:cBhvr>
                                      <p:tavLst>
                                        <p:tav tm="0">
                                          <p:val>
                                            <p:strVal val="#ppt_x"/>
                                          </p:val>
                                        </p:tav>
                                        <p:tav tm="100000">
                                          <p:val>
                                            <p:strVal val="#ppt_x"/>
                                          </p:val>
                                        </p:tav>
                                      </p:tavLst>
                                    </p:anim>
                                    <p:anim calcmode="lin" valueType="num">
                                      <p:cBhvr additive="base">
                                        <p:cTn id="18" dur="500" fill="hold"/>
                                        <p:tgtEl>
                                          <p:spTgt spid="940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4" grpId="0"/>
      <p:bldP spid="940035" grpId="0"/>
      <p:bldP spid="94003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6148"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6149"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1005571" name="Text Box 3"/>
          <p:cNvSpPr txBox="1"/>
          <p:nvPr/>
        </p:nvSpPr>
        <p:spPr>
          <a:xfrm>
            <a:off x="4476750" y="2247900"/>
            <a:ext cx="1044575" cy="457200"/>
          </a:xfrm>
          <a:prstGeom prst="rect">
            <a:avLst/>
          </a:prstGeom>
          <a:noFill/>
          <a:ln w="6350">
            <a:noFill/>
          </a:ln>
        </p:spPr>
        <p:txBody>
          <a:bodyPr wrap="none" lIns="90000" tIns="46800" rIns="90000" bIns="46800" anchor="ctr" anchorCtr="0">
            <a:spAutoFit/>
          </a:bodyPr>
          <a:p>
            <a:pPr algn="ctr" eaLnBrk="1" hangingPunct="1"/>
            <a:r>
              <a:rPr lang="en-US" altLang="zh-CN" sz="2400" b="1" dirty="0">
                <a:latin typeface="Times New Roman" panose="02020603050405020304" pitchFamily="18" charset="0"/>
              </a:rPr>
              <a:t>main()</a:t>
            </a:r>
            <a:endParaRPr lang="en-US" altLang="zh-CN" sz="2400" b="1" dirty="0">
              <a:latin typeface="Times New Roman" panose="02020603050405020304" pitchFamily="18" charset="0"/>
            </a:endParaRPr>
          </a:p>
        </p:txBody>
      </p:sp>
      <p:sp>
        <p:nvSpPr>
          <p:cNvPr id="1005572" name="AutoShape 4"/>
          <p:cNvSpPr>
            <a:spLocks noChangeArrowheads="1"/>
          </p:cNvSpPr>
          <p:nvPr/>
        </p:nvSpPr>
        <p:spPr bwMode="auto">
          <a:xfrm>
            <a:off x="4770438" y="2673350"/>
            <a:ext cx="149225" cy="609600"/>
          </a:xfrm>
          <a:prstGeom prst="downArrow">
            <a:avLst>
              <a:gd name="adj1" fmla="val 50000"/>
              <a:gd name="adj2" fmla="val 102128"/>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5573" name="Text Box 5"/>
          <p:cNvSpPr txBox="1"/>
          <p:nvPr/>
        </p:nvSpPr>
        <p:spPr>
          <a:xfrm>
            <a:off x="3876675" y="3238500"/>
            <a:ext cx="1327150" cy="457200"/>
          </a:xfrm>
          <a:prstGeom prst="rect">
            <a:avLst/>
          </a:prstGeom>
          <a:noFill/>
          <a:ln w="6350">
            <a:noFill/>
          </a:ln>
        </p:spPr>
        <p:txBody>
          <a:bodyPr wrap="none" lIns="90000" tIns="46800" rIns="90000" bIns="46800" anchor="ctr" anchorCtr="0">
            <a:spAutoFit/>
          </a:bodyPr>
          <a:p>
            <a:pPr algn="ctr" eaLnBrk="1" hangingPunct="1"/>
            <a:r>
              <a:rPr lang="zh-CN" altLang="zh-CN" sz="2400" b="1" dirty="0">
                <a:latin typeface="Times New Roman" panose="02020603050405020304" pitchFamily="18" charset="0"/>
              </a:rPr>
              <a:t> </a:t>
            </a:r>
            <a:r>
              <a:rPr lang="zh-CN" altLang="zh-CN" sz="2400" b="1" dirty="0">
                <a:solidFill>
                  <a:srgbClr val="003399"/>
                </a:solidFill>
                <a:latin typeface="Times New Roman" panose="02020603050405020304" pitchFamily="18" charset="0"/>
              </a:rPr>
              <a:t>调用</a:t>
            </a:r>
            <a:r>
              <a:rPr lang="en-US" altLang="zh-CN" sz="2400" b="1" dirty="0">
                <a:solidFill>
                  <a:srgbClr val="003399"/>
                </a:solidFill>
                <a:latin typeface="Times New Roman" panose="02020603050405020304" pitchFamily="18" charset="0"/>
              </a:rPr>
              <a:t>fa()</a:t>
            </a:r>
            <a:endParaRPr lang="en-US" altLang="zh-CN" sz="2400" b="1" dirty="0">
              <a:solidFill>
                <a:srgbClr val="003399"/>
              </a:solidFill>
              <a:latin typeface="Times New Roman" panose="02020603050405020304" pitchFamily="18" charset="0"/>
            </a:endParaRPr>
          </a:p>
        </p:txBody>
      </p:sp>
      <p:sp>
        <p:nvSpPr>
          <p:cNvPr id="1005574" name="Text Box 6"/>
          <p:cNvSpPr txBox="1"/>
          <p:nvPr/>
        </p:nvSpPr>
        <p:spPr>
          <a:xfrm>
            <a:off x="6067425" y="2262188"/>
            <a:ext cx="638175" cy="457200"/>
          </a:xfrm>
          <a:prstGeom prst="rect">
            <a:avLst/>
          </a:prstGeom>
          <a:noFill/>
          <a:ln w="6350">
            <a:noFill/>
          </a:ln>
        </p:spPr>
        <p:txBody>
          <a:bodyPr wrap="none" lIns="90000" tIns="46800" rIns="90000" bIns="46800" anchor="ctr" anchorCtr="0">
            <a:spAutoFit/>
          </a:bodyPr>
          <a:p>
            <a:pPr algn="ctr" eaLnBrk="1" hangingPunct="1"/>
            <a:r>
              <a:rPr lang="en-US" altLang="zh-CN" sz="2400" b="1" dirty="0">
                <a:solidFill>
                  <a:srgbClr val="003399"/>
                </a:solidFill>
                <a:latin typeface="Times New Roman" panose="02020603050405020304" pitchFamily="18" charset="0"/>
              </a:rPr>
              <a:t>fa()</a:t>
            </a:r>
            <a:endParaRPr lang="en-US" altLang="zh-CN" sz="2400" b="1" dirty="0">
              <a:solidFill>
                <a:srgbClr val="003399"/>
              </a:solidFill>
              <a:latin typeface="Times New Roman" panose="02020603050405020304" pitchFamily="18" charset="0"/>
            </a:endParaRPr>
          </a:p>
        </p:txBody>
      </p:sp>
      <p:sp>
        <p:nvSpPr>
          <p:cNvPr id="1005575" name="AutoShape 7"/>
          <p:cNvSpPr>
            <a:spLocks noChangeArrowheads="1"/>
          </p:cNvSpPr>
          <p:nvPr/>
        </p:nvSpPr>
        <p:spPr bwMode="auto">
          <a:xfrm>
            <a:off x="6281738" y="2687638"/>
            <a:ext cx="161925" cy="609600"/>
          </a:xfrm>
          <a:prstGeom prst="downArrow">
            <a:avLst>
              <a:gd name="adj1" fmla="val 50000"/>
              <a:gd name="adj2" fmla="val 94118"/>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5576" name="Text Box 8"/>
          <p:cNvSpPr txBox="1"/>
          <p:nvPr/>
        </p:nvSpPr>
        <p:spPr>
          <a:xfrm>
            <a:off x="5448300" y="3252788"/>
            <a:ext cx="1268413" cy="457200"/>
          </a:xfrm>
          <a:prstGeom prst="rect">
            <a:avLst/>
          </a:prstGeom>
          <a:noFill/>
          <a:ln w="6350">
            <a:noFill/>
          </a:ln>
        </p:spPr>
        <p:txBody>
          <a:bodyPr wrap="none" lIns="90000" tIns="46800" rIns="90000" bIns="46800" anchor="ctr" anchorCtr="0">
            <a:spAutoFit/>
          </a:bodyPr>
          <a:p>
            <a:pPr algn="ctr" eaLnBrk="1" hangingPunct="1"/>
            <a:r>
              <a:rPr lang="zh-CN" altLang="en-US" sz="2400" b="1" dirty="0">
                <a:solidFill>
                  <a:srgbClr val="CC0000"/>
                </a:solidFill>
                <a:latin typeface="Times New Roman" panose="02020603050405020304" pitchFamily="18" charset="0"/>
              </a:rPr>
              <a:t>调用</a:t>
            </a:r>
            <a:r>
              <a:rPr lang="en-US" altLang="zh-CN" sz="2400" b="1" dirty="0">
                <a:solidFill>
                  <a:srgbClr val="CC0000"/>
                </a:solidFill>
                <a:latin typeface="Times New Roman" panose="02020603050405020304" pitchFamily="18" charset="0"/>
              </a:rPr>
              <a:t>fb()</a:t>
            </a:r>
            <a:endParaRPr lang="en-US" altLang="zh-CN" sz="2400" b="1" dirty="0">
              <a:solidFill>
                <a:srgbClr val="CC0000"/>
              </a:solidFill>
              <a:latin typeface="Times New Roman" panose="02020603050405020304" pitchFamily="18" charset="0"/>
            </a:endParaRPr>
          </a:p>
        </p:txBody>
      </p:sp>
      <p:sp>
        <p:nvSpPr>
          <p:cNvPr id="1005577" name="Text Box 9"/>
          <p:cNvSpPr txBox="1"/>
          <p:nvPr/>
        </p:nvSpPr>
        <p:spPr>
          <a:xfrm>
            <a:off x="7629525" y="2247900"/>
            <a:ext cx="655638" cy="457200"/>
          </a:xfrm>
          <a:prstGeom prst="rect">
            <a:avLst/>
          </a:prstGeom>
          <a:noFill/>
          <a:ln w="6350">
            <a:noFill/>
          </a:ln>
        </p:spPr>
        <p:txBody>
          <a:bodyPr wrap="none" lIns="90000" tIns="46800" rIns="90000" bIns="46800" anchor="ctr" anchorCtr="0">
            <a:spAutoFit/>
          </a:bodyPr>
          <a:p>
            <a:pPr algn="ctr" eaLnBrk="1" hangingPunct="1"/>
            <a:r>
              <a:rPr lang="en-US" altLang="zh-CN" sz="2400" b="1" dirty="0">
                <a:solidFill>
                  <a:srgbClr val="CC0000"/>
                </a:solidFill>
                <a:latin typeface="Times New Roman" panose="02020603050405020304" pitchFamily="18" charset="0"/>
              </a:rPr>
              <a:t>fb()</a:t>
            </a:r>
            <a:endParaRPr lang="en-US" altLang="zh-CN" sz="2400" b="1" dirty="0">
              <a:solidFill>
                <a:srgbClr val="CC0000"/>
              </a:solidFill>
              <a:latin typeface="Times New Roman" panose="02020603050405020304" pitchFamily="18" charset="0"/>
            </a:endParaRPr>
          </a:p>
        </p:txBody>
      </p:sp>
      <p:sp>
        <p:nvSpPr>
          <p:cNvPr id="1005578" name="AutoShape 10"/>
          <p:cNvSpPr>
            <a:spLocks noChangeArrowheads="1"/>
          </p:cNvSpPr>
          <p:nvPr/>
        </p:nvSpPr>
        <p:spPr bwMode="auto">
          <a:xfrm>
            <a:off x="7818438" y="2673350"/>
            <a:ext cx="149225" cy="1619250"/>
          </a:xfrm>
          <a:prstGeom prst="downArrow">
            <a:avLst>
              <a:gd name="adj1" fmla="val 50000"/>
              <a:gd name="adj2" fmla="val 271277"/>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5579" name="AutoShape 11"/>
          <p:cNvSpPr>
            <a:spLocks noChangeArrowheads="1"/>
          </p:cNvSpPr>
          <p:nvPr/>
        </p:nvSpPr>
        <p:spPr bwMode="auto">
          <a:xfrm rot="-7178783">
            <a:off x="5603875" y="2303463"/>
            <a:ext cx="131763" cy="1379538"/>
          </a:xfrm>
          <a:prstGeom prst="downArrow">
            <a:avLst>
              <a:gd name="adj1" fmla="val 50000"/>
              <a:gd name="adj2" fmla="val 261746"/>
            </a:avLst>
          </a:prstGeom>
          <a:solidFill>
            <a:srgbClr val="00FFFF"/>
          </a:solidFill>
          <a:ln w="6350">
            <a:solidFill>
              <a:schemeClr val="tx1"/>
            </a:solidFill>
            <a:miter lim="800000"/>
          </a:ln>
          <a:effectLst>
            <a:outerShdw dist="45791" dir="2021404"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5580" name="AutoShape 12"/>
          <p:cNvSpPr>
            <a:spLocks noChangeArrowheads="1"/>
          </p:cNvSpPr>
          <p:nvPr/>
        </p:nvSpPr>
        <p:spPr bwMode="auto">
          <a:xfrm rot="-7178783">
            <a:off x="7122319" y="2291556"/>
            <a:ext cx="152400" cy="1379538"/>
          </a:xfrm>
          <a:prstGeom prst="downArrow">
            <a:avLst>
              <a:gd name="adj1" fmla="val 50000"/>
              <a:gd name="adj2" fmla="val 226302"/>
            </a:avLst>
          </a:prstGeom>
          <a:solidFill>
            <a:srgbClr val="00FFFF"/>
          </a:solidFill>
          <a:ln w="6350">
            <a:solidFill>
              <a:schemeClr val="tx1"/>
            </a:solidFill>
            <a:miter lim="800000"/>
          </a:ln>
          <a:effectLst>
            <a:outerShdw dist="45791" dir="2021404"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60" name="Text Box 14"/>
          <p:cNvSpPr txBox="1"/>
          <p:nvPr/>
        </p:nvSpPr>
        <p:spPr>
          <a:xfrm>
            <a:off x="1042988" y="981075"/>
            <a:ext cx="2376487" cy="3716338"/>
          </a:xfrm>
          <a:prstGeom prst="rect">
            <a:avLst/>
          </a:prstGeom>
          <a:noFill/>
          <a:ln w="9525" cap="flat" cmpd="sng">
            <a:solidFill>
              <a:srgbClr val="000080"/>
            </a:solidFill>
            <a:prstDash val="solid"/>
            <a:miter/>
            <a:headEnd type="none" w="med" len="med"/>
            <a:tailEnd type="none" w="med" len="med"/>
          </a:ln>
        </p:spPr>
        <p:txBody>
          <a:bodyPr>
            <a:spAutoFit/>
          </a:bodyPr>
          <a:p>
            <a:pPr eaLnBrk="1" hangingPunct="1">
              <a:lnSpc>
                <a:spcPct val="80000"/>
              </a:lnSpc>
              <a:spcBef>
                <a:spcPct val="50000"/>
              </a:spcBef>
            </a:pPr>
            <a:r>
              <a:rPr lang="en-US" altLang="zh-CN" sz="2400" b="1" dirty="0">
                <a:solidFill>
                  <a:srgbClr val="FF0000"/>
                </a:solidFill>
                <a:latin typeface="Times New Roman" panose="02020603050405020304" pitchFamily="18" charset="0"/>
              </a:rPr>
              <a:t>void fb( ){ }</a:t>
            </a:r>
            <a:endParaRPr lang="en-US" altLang="zh-CN" sz="2400" b="1" dirty="0">
              <a:solidFill>
                <a:srgbClr val="FF0000"/>
              </a:solidFill>
              <a:latin typeface="Times New Roman" panose="02020603050405020304" pitchFamily="18" charset="0"/>
            </a:endParaRPr>
          </a:p>
          <a:p>
            <a:pPr eaLnBrk="1" hangingPunct="1">
              <a:lnSpc>
                <a:spcPct val="80000"/>
              </a:lnSpc>
              <a:spcBef>
                <a:spcPct val="50000"/>
              </a:spcBef>
            </a:pPr>
            <a:r>
              <a:rPr lang="en-US" altLang="zh-CN" sz="2400" b="1" dirty="0">
                <a:solidFill>
                  <a:srgbClr val="0000FF"/>
                </a:solidFill>
                <a:latin typeface="Times New Roman" panose="02020603050405020304" pitchFamily="18" charset="0"/>
              </a:rPr>
              <a:t>void fa( )</a:t>
            </a:r>
            <a:endParaRPr lang="en-US" altLang="zh-CN" sz="2400" b="1" dirty="0">
              <a:solidFill>
                <a:srgbClr val="0000FF"/>
              </a:solidFill>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  fb( ); } </a:t>
            </a:r>
            <a:endParaRPr lang="en-US" altLang="zh-CN" sz="2400" b="1" dirty="0">
              <a:latin typeface="Times New Roman" panose="02020603050405020304" pitchFamily="18" charset="0"/>
            </a:endParaRPr>
          </a:p>
          <a:p>
            <a:pPr eaLnBrk="1" hangingPunct="1">
              <a:lnSpc>
                <a:spcPct val="80000"/>
              </a:lnSpc>
              <a:spcBef>
                <a:spcPct val="50000"/>
              </a:spcBef>
            </a:pPr>
            <a:endParaRPr lang="en-US" altLang="zh-CN" sz="2400" b="1" dirty="0">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main( )</a:t>
            </a:r>
            <a:endParaRPr lang="en-US" altLang="zh-CN" sz="2400" b="1" dirty="0">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  </a:t>
            </a:r>
            <a:r>
              <a:rPr lang="en-US" altLang="zh-CN" sz="2400" b="1" dirty="0">
                <a:solidFill>
                  <a:srgbClr val="003399"/>
                </a:solidFill>
                <a:latin typeface="Times New Roman" panose="02020603050405020304" pitchFamily="18" charset="0"/>
              </a:rPr>
              <a:t>fa( )</a:t>
            </a:r>
            <a:endParaRPr lang="en-US" altLang="zh-CN" sz="2400" b="1" dirty="0">
              <a:solidFill>
                <a:srgbClr val="003399"/>
              </a:solidFill>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   ...    }</a:t>
            </a:r>
            <a:endParaRPr lang="en-US" altLang="zh-CN" sz="2400" b="1" dirty="0">
              <a:latin typeface="Times New Roman" panose="02020603050405020304" pitchFamily="18" charset="0"/>
            </a:endParaRPr>
          </a:p>
        </p:txBody>
      </p:sp>
      <p:sp>
        <p:nvSpPr>
          <p:cNvPr id="1005583" name="AutoShape 15"/>
          <p:cNvSpPr>
            <a:spLocks noChangeArrowheads="1"/>
          </p:cNvSpPr>
          <p:nvPr/>
        </p:nvSpPr>
        <p:spPr bwMode="auto">
          <a:xfrm>
            <a:off x="4862513" y="3721100"/>
            <a:ext cx="149225" cy="609600"/>
          </a:xfrm>
          <a:prstGeom prst="downArrow">
            <a:avLst>
              <a:gd name="adj1" fmla="val 50000"/>
              <a:gd name="adj2" fmla="val 102128"/>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5584" name="AutoShape 16"/>
          <p:cNvSpPr>
            <a:spLocks noChangeArrowheads="1"/>
          </p:cNvSpPr>
          <p:nvPr/>
        </p:nvSpPr>
        <p:spPr bwMode="auto">
          <a:xfrm>
            <a:off x="6373813" y="3735388"/>
            <a:ext cx="161925" cy="609600"/>
          </a:xfrm>
          <a:prstGeom prst="downArrow">
            <a:avLst>
              <a:gd name="adj1" fmla="val 50000"/>
              <a:gd name="adj2" fmla="val 94118"/>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5585" name="AutoShape 17"/>
          <p:cNvSpPr>
            <a:spLocks noChangeArrowheads="1"/>
          </p:cNvSpPr>
          <p:nvPr/>
        </p:nvSpPr>
        <p:spPr bwMode="auto">
          <a:xfrm rot="-3420182" flipH="1" flipV="1">
            <a:off x="7260431" y="3352006"/>
            <a:ext cx="130175" cy="1379538"/>
          </a:xfrm>
          <a:prstGeom prst="downArrow">
            <a:avLst>
              <a:gd name="adj1" fmla="val 50000"/>
              <a:gd name="adj2" fmla="val 264939"/>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5586" name="AutoShape 18"/>
          <p:cNvSpPr>
            <a:spLocks noChangeArrowheads="1"/>
          </p:cNvSpPr>
          <p:nvPr/>
        </p:nvSpPr>
        <p:spPr bwMode="auto">
          <a:xfrm rot="-3420182" flipH="1" flipV="1">
            <a:off x="5728494" y="3275806"/>
            <a:ext cx="130175" cy="1379538"/>
          </a:xfrm>
          <a:prstGeom prst="downArrow">
            <a:avLst>
              <a:gd name="adj1" fmla="val 50000"/>
              <a:gd name="adj2" fmla="val 264939"/>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5587" name="Text Box 19"/>
          <p:cNvSpPr txBox="1"/>
          <p:nvPr/>
        </p:nvSpPr>
        <p:spPr>
          <a:xfrm>
            <a:off x="6732588" y="4508500"/>
            <a:ext cx="1327150" cy="457200"/>
          </a:xfrm>
          <a:prstGeom prst="rect">
            <a:avLst/>
          </a:prstGeom>
          <a:noFill/>
          <a:ln w="6350">
            <a:noFill/>
          </a:ln>
        </p:spPr>
        <p:txBody>
          <a:bodyPr lIns="90000" tIns="46800" rIns="90000" bIns="46800" anchor="ctr" anchorCtr="0">
            <a:spAutoFit/>
          </a:bodyPr>
          <a:p>
            <a:pPr algn="ctr" eaLnBrk="1" hangingPunct="1"/>
            <a:r>
              <a:rPr lang="zh-CN" altLang="zh-CN" sz="2400" b="1" dirty="0">
                <a:solidFill>
                  <a:srgbClr val="FF0000"/>
                </a:solidFill>
                <a:latin typeface="Times New Roman" panose="02020603050405020304" pitchFamily="18" charset="0"/>
              </a:rPr>
              <a:t> </a:t>
            </a:r>
            <a:r>
              <a:rPr lang="zh-CN" altLang="en-US" sz="2400" b="1" dirty="0">
                <a:solidFill>
                  <a:srgbClr val="FF0000"/>
                </a:solidFill>
                <a:latin typeface="Times New Roman" panose="02020603050405020304" pitchFamily="18" charset="0"/>
              </a:rPr>
              <a:t>返回</a:t>
            </a:r>
            <a:r>
              <a:rPr lang="en-US" altLang="zh-CN" sz="2400" b="1" dirty="0">
                <a:solidFill>
                  <a:srgbClr val="FF0000"/>
                </a:solidFill>
                <a:latin typeface="Times New Roman" panose="02020603050405020304" pitchFamily="18" charset="0"/>
              </a:rPr>
              <a:t>fa()</a:t>
            </a:r>
            <a:endParaRPr lang="en-US" altLang="zh-CN" sz="2400" b="1" dirty="0">
              <a:solidFill>
                <a:srgbClr val="FF0000"/>
              </a:solidFill>
              <a:latin typeface="Times New Roman" panose="02020603050405020304" pitchFamily="18" charset="0"/>
            </a:endParaRPr>
          </a:p>
        </p:txBody>
      </p:sp>
      <p:sp>
        <p:nvSpPr>
          <p:cNvPr id="1005588" name="Text Box 20"/>
          <p:cNvSpPr txBox="1"/>
          <p:nvPr/>
        </p:nvSpPr>
        <p:spPr>
          <a:xfrm>
            <a:off x="4716463" y="4508500"/>
            <a:ext cx="1830387" cy="457200"/>
          </a:xfrm>
          <a:prstGeom prst="rect">
            <a:avLst/>
          </a:prstGeom>
          <a:noFill/>
          <a:ln w="6350">
            <a:noFill/>
          </a:ln>
        </p:spPr>
        <p:txBody>
          <a:bodyPr lIns="90000" tIns="46800" rIns="90000" bIns="46800" anchor="ctr" anchorCtr="0">
            <a:spAutoFit/>
          </a:bodyPr>
          <a:p>
            <a:pPr algn="ctr" eaLnBrk="1" hangingPunct="1"/>
            <a:r>
              <a:rPr lang="zh-CN" altLang="zh-CN" sz="2400" b="1" dirty="0">
                <a:latin typeface="Times New Roman" panose="02020603050405020304" pitchFamily="18" charset="0"/>
              </a:rPr>
              <a:t> </a:t>
            </a:r>
            <a:r>
              <a:rPr lang="zh-CN" altLang="en-US" sz="2400" b="1" dirty="0">
                <a:solidFill>
                  <a:srgbClr val="003399"/>
                </a:solidFill>
                <a:latin typeface="Times New Roman" panose="02020603050405020304" pitchFamily="18" charset="0"/>
              </a:rPr>
              <a:t>返回</a:t>
            </a:r>
            <a:r>
              <a:rPr lang="en-US" altLang="zh-CN" sz="2400" b="1" dirty="0">
                <a:solidFill>
                  <a:srgbClr val="003399"/>
                </a:solidFill>
                <a:latin typeface="Times New Roman" panose="02020603050405020304" pitchFamily="18" charset="0"/>
              </a:rPr>
              <a:t>main()</a:t>
            </a:r>
            <a:endParaRPr lang="en-US" altLang="zh-CN" sz="2400" b="1" dirty="0">
              <a:solidFill>
                <a:srgbClr val="003399"/>
              </a:solidFill>
              <a:latin typeface="Times New Roman" panose="02020603050405020304" pitchFamily="18" charset="0"/>
            </a:endParaRPr>
          </a:p>
        </p:txBody>
      </p:sp>
      <p:sp>
        <p:nvSpPr>
          <p:cNvPr id="1005589" name="Rectangle 21"/>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0" cap="none" spc="0" normalizeH="0" baseline="0" noProof="0" smtClean="0">
                <a:ln>
                  <a:noFill/>
                </a:ln>
                <a:solidFill>
                  <a:srgbClr val="CC3300"/>
                </a:solidFill>
                <a:effectLst/>
                <a:uLnTx/>
                <a:uFillTx/>
                <a:latin typeface="+mj-lt"/>
                <a:ea typeface="宋体" panose="02010600030101010101" pitchFamily="2" charset="-122"/>
                <a:cs typeface="+mj-cs"/>
              </a:rPr>
              <a:t> </a:t>
            </a:r>
            <a:r>
              <a:rPr kumimoji="1" lang="zh-CN" altLang="en-US" sz="3600" b="1" i="0" u="none" strike="noStrike" kern="0" cap="none" spc="0" normalizeH="0" baseline="0" noProof="0" smtClean="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函数的嵌套调用</a:t>
            </a:r>
            <a:r>
              <a:rPr kumimoji="1" lang="zh-CN" altLang="en-US" sz="3600" b="1" i="0" u="none" strike="noStrike" kern="0" cap="none" spc="0" normalizeH="0" baseline="0" noProof="0" smtClean="0">
                <a:ln>
                  <a:noFill/>
                </a:ln>
                <a:solidFill>
                  <a:srgbClr val="CC3300"/>
                </a:solidFill>
                <a:effectLst/>
                <a:uLnTx/>
                <a:uFillTx/>
                <a:latin typeface="+mj-lt"/>
                <a:ea typeface="宋体" panose="02010600030101010101" pitchFamily="2" charset="-122"/>
                <a:cs typeface="+mj-cs"/>
              </a:rPr>
              <a:t> </a:t>
            </a:r>
            <a:endParaRPr kumimoji="1" lang="zh-CN" altLang="en-US" sz="3600" b="1" i="0" u="none" strike="noStrike" kern="0" cap="none" spc="0" normalizeH="0" baseline="0" noProof="0" smtClean="0">
              <a:ln>
                <a:noFill/>
              </a:ln>
              <a:solidFill>
                <a:srgbClr val="CC3300"/>
              </a:solidFill>
              <a:effectLst/>
              <a:uLnTx/>
              <a:uFillTx/>
              <a:latin typeface="+mj-lt"/>
              <a:ea typeface="宋体" panose="02010600030101010101" pitchFamily="2" charset="-122"/>
              <a:cs typeface="+mj-cs"/>
            </a:endParaRPr>
          </a:p>
        </p:txBody>
      </p:sp>
      <p:sp>
        <p:nvSpPr>
          <p:cNvPr id="1005590" name="Text Box 22"/>
          <p:cNvSpPr txBox="1"/>
          <p:nvPr/>
        </p:nvSpPr>
        <p:spPr>
          <a:xfrm>
            <a:off x="971550" y="5084763"/>
            <a:ext cx="5951538" cy="519112"/>
          </a:xfrm>
          <a:prstGeom prst="rect">
            <a:avLst/>
          </a:prstGeom>
          <a:noFill/>
          <a:ln w="6350">
            <a:noFill/>
          </a:ln>
        </p:spPr>
        <p:txBody>
          <a:bodyPr wrap="none" lIns="90000" tIns="46800" rIns="90000" bIns="46800" anchor="ctr" anchorCtr="0">
            <a:spAutoFit/>
          </a:bodyPr>
          <a:p>
            <a:pPr eaLnBrk="1" hangingPunct="1"/>
            <a:r>
              <a:rPr lang="zh-CN" altLang="en-US" sz="2800" b="1" dirty="0">
                <a:latin typeface="Times New Roman" panose="02020603050405020304" pitchFamily="18" charset="0"/>
              </a:rPr>
              <a:t>例 ：定义一个求 </a:t>
            </a:r>
            <a:r>
              <a:rPr lang="en-US" altLang="zh-CN" sz="2800" b="1" dirty="0">
                <a:latin typeface="Times New Roman" panose="02020603050405020304" pitchFamily="18" charset="0"/>
              </a:rPr>
              <a:t>bin ( n, k ) </a:t>
            </a:r>
            <a:r>
              <a:rPr lang="zh-CN" altLang="en-US" sz="2800" b="1" dirty="0">
                <a:latin typeface="Times New Roman" panose="02020603050405020304" pitchFamily="18" charset="0"/>
              </a:rPr>
              <a:t>的函数。</a:t>
            </a:r>
            <a:endParaRPr lang="zh-CN" altLang="en-US" sz="2800" b="1" dirty="0">
              <a:latin typeface="Times New Roman" panose="02020603050405020304" pitchFamily="18" charset="0"/>
            </a:endParaRPr>
          </a:p>
        </p:txBody>
      </p:sp>
      <p:graphicFrame>
        <p:nvGraphicFramePr>
          <p:cNvPr id="1005591" name="Object 23"/>
          <p:cNvGraphicFramePr/>
          <p:nvPr>
            <p:ph idx="1"/>
          </p:nvPr>
        </p:nvGraphicFramePr>
        <p:xfrm>
          <a:off x="2627313" y="5661025"/>
          <a:ext cx="2520950" cy="742950"/>
        </p:xfrm>
        <a:graphic>
          <a:graphicData uri="http://schemas.openxmlformats.org/presentationml/2006/ole">
            <mc:AlternateContent xmlns:mc="http://schemas.openxmlformats.org/markup-compatibility/2006">
              <mc:Choice xmlns:v="urn:schemas-microsoft-com:vml" Requires="v">
                <p:oleObj spid="_x0000_s3084" name="" r:id="rId1" imgW="1422400" imgH="419100" progId="Equation.3">
                  <p:embed/>
                </p:oleObj>
              </mc:Choice>
              <mc:Fallback>
                <p:oleObj name="" r:id="rId1" imgW="1422400" imgH="419100" progId="Equation.3">
                  <p:embed/>
                  <p:pic>
                    <p:nvPicPr>
                      <p:cNvPr id="0" name="图片 3083"/>
                      <p:cNvPicPr/>
                      <p:nvPr/>
                    </p:nvPicPr>
                    <p:blipFill>
                      <a:blip r:embed="rId2"/>
                      <a:stretch>
                        <a:fillRect/>
                      </a:stretch>
                    </p:blipFill>
                    <p:spPr>
                      <a:xfrm>
                        <a:off x="2627313" y="5661025"/>
                        <a:ext cx="2520950" cy="7429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5571"/>
                                        </p:tgtEl>
                                        <p:attrNameLst>
                                          <p:attrName>style.visibility</p:attrName>
                                        </p:attrNameLst>
                                      </p:cBhvr>
                                      <p:to>
                                        <p:strVal val="visible"/>
                                      </p:to>
                                    </p:set>
                                  </p:childTnLst>
                                </p:cTn>
                              </p:par>
                            </p:childTnLst>
                          </p:cTn>
                        </p:par>
                        <p:par>
                          <p:cTn id="7" fill="hold">
                            <p:stCondLst>
                              <p:cond delay="500"/>
                            </p:stCondLst>
                            <p:childTnLst>
                              <p:par>
                                <p:cTn id="8" presetID="17" presetClass="entr" presetSubtype="1" fill="hold" grpId="0" nodeType="afterEffect">
                                  <p:stCondLst>
                                    <p:cond delay="2000"/>
                                  </p:stCondLst>
                                  <p:childTnLst>
                                    <p:set>
                                      <p:cBhvr>
                                        <p:cTn id="9" dur="1" fill="hold">
                                          <p:stCondLst>
                                            <p:cond delay="0"/>
                                          </p:stCondLst>
                                        </p:cTn>
                                        <p:tgtEl>
                                          <p:spTgt spid="1005572"/>
                                        </p:tgtEl>
                                        <p:attrNameLst>
                                          <p:attrName>style.visibility</p:attrName>
                                        </p:attrNameLst>
                                      </p:cBhvr>
                                      <p:to>
                                        <p:strVal val="visible"/>
                                      </p:to>
                                    </p:set>
                                    <p:anim calcmode="lin" valueType="num">
                                      <p:cBhvr>
                                        <p:cTn id="10" dur="500" fill="hold"/>
                                        <p:tgtEl>
                                          <p:spTgt spid="1005572"/>
                                        </p:tgtEl>
                                        <p:attrNameLst>
                                          <p:attrName>ppt_x</p:attrName>
                                        </p:attrNameLst>
                                      </p:cBhvr>
                                      <p:tavLst>
                                        <p:tav tm="0">
                                          <p:val>
                                            <p:strVal val="#ppt_x"/>
                                          </p:val>
                                        </p:tav>
                                        <p:tav tm="100000">
                                          <p:val>
                                            <p:strVal val="#ppt_x"/>
                                          </p:val>
                                        </p:tav>
                                      </p:tavLst>
                                    </p:anim>
                                    <p:anim calcmode="lin" valueType="num">
                                      <p:cBhvr>
                                        <p:cTn id="11" dur="500" fill="hold"/>
                                        <p:tgtEl>
                                          <p:spTgt spid="1005572"/>
                                        </p:tgtEl>
                                        <p:attrNameLst>
                                          <p:attrName>ppt_y</p:attrName>
                                        </p:attrNameLst>
                                      </p:cBhvr>
                                      <p:tavLst>
                                        <p:tav tm="0">
                                          <p:val>
                                            <p:strVal val="#ppt_y-#ppt_h/2"/>
                                          </p:val>
                                        </p:tav>
                                        <p:tav tm="100000">
                                          <p:val>
                                            <p:strVal val="#ppt_y"/>
                                          </p:val>
                                        </p:tav>
                                      </p:tavLst>
                                    </p:anim>
                                    <p:anim calcmode="lin" valueType="num">
                                      <p:cBhvr>
                                        <p:cTn id="12" dur="500" fill="hold"/>
                                        <p:tgtEl>
                                          <p:spTgt spid="1005572"/>
                                        </p:tgtEl>
                                        <p:attrNameLst>
                                          <p:attrName>ppt_w</p:attrName>
                                        </p:attrNameLst>
                                      </p:cBhvr>
                                      <p:tavLst>
                                        <p:tav tm="0">
                                          <p:val>
                                            <p:strVal val="#ppt_w"/>
                                          </p:val>
                                        </p:tav>
                                        <p:tav tm="100000">
                                          <p:val>
                                            <p:strVal val="#ppt_w"/>
                                          </p:val>
                                        </p:tav>
                                      </p:tavLst>
                                    </p:anim>
                                    <p:anim calcmode="lin" valueType="num">
                                      <p:cBhvr>
                                        <p:cTn id="13" dur="500" fill="hold"/>
                                        <p:tgtEl>
                                          <p:spTgt spid="1005572"/>
                                        </p:tgtEl>
                                        <p:attrNameLst>
                                          <p:attrName>ppt_h</p:attrName>
                                        </p:attrNameLst>
                                      </p:cBhvr>
                                      <p:tavLst>
                                        <p:tav tm="0">
                                          <p:val>
                                            <p:fltVal val="0.000000"/>
                                          </p:val>
                                        </p:tav>
                                        <p:tav tm="100000">
                                          <p:val>
                                            <p:strVal val="#ppt_h"/>
                                          </p:val>
                                        </p:tav>
                                      </p:tavLst>
                                    </p:anim>
                                  </p:childTnLst>
                                </p:cTn>
                              </p:par>
                            </p:childTnLst>
                          </p:cTn>
                        </p:par>
                        <p:par>
                          <p:cTn id="14" fill="hold">
                            <p:stCondLst>
                              <p:cond delay="3000"/>
                            </p:stCondLst>
                            <p:childTnLst>
                              <p:par>
                                <p:cTn id="15" presetID="1" presetClass="entr" presetSubtype="0" fill="hold" grpId="0" nodeType="afterEffect">
                                  <p:stCondLst>
                                    <p:cond delay="2000"/>
                                  </p:stCondLst>
                                  <p:childTnLst>
                                    <p:set>
                                      <p:cBhvr>
                                        <p:cTn id="16" dur="1" fill="hold">
                                          <p:stCondLst>
                                            <p:cond delay="499"/>
                                          </p:stCondLst>
                                        </p:cTn>
                                        <p:tgtEl>
                                          <p:spTgt spid="10055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1005579"/>
                                        </p:tgtEl>
                                        <p:attrNameLst>
                                          <p:attrName>style.visibility</p:attrName>
                                        </p:attrNameLst>
                                      </p:cBhvr>
                                      <p:to>
                                        <p:strVal val="visible"/>
                                      </p:to>
                                    </p:set>
                                    <p:animEffect transition="in" filter="strips(upRight)">
                                      <p:cBhvr>
                                        <p:cTn id="21" dur="500"/>
                                        <p:tgtEl>
                                          <p:spTgt spid="1005579"/>
                                        </p:tgtEl>
                                      </p:cBhvr>
                                    </p:animEffect>
                                  </p:childTnLst>
                                </p:cTn>
                              </p:par>
                            </p:childTnLst>
                          </p:cTn>
                        </p:par>
                        <p:par>
                          <p:cTn id="22" fill="hold">
                            <p:stCondLst>
                              <p:cond delay="500"/>
                            </p:stCondLst>
                            <p:childTnLst>
                              <p:par>
                                <p:cTn id="23" presetID="1" presetClass="entr" presetSubtype="0" fill="hold" grpId="0" nodeType="afterEffect">
                                  <p:stCondLst>
                                    <p:cond delay="2000"/>
                                  </p:stCondLst>
                                  <p:childTnLst>
                                    <p:set>
                                      <p:cBhvr>
                                        <p:cTn id="24" dur="1" fill="hold">
                                          <p:stCondLst>
                                            <p:cond delay="499"/>
                                          </p:stCondLst>
                                        </p:cTn>
                                        <p:tgtEl>
                                          <p:spTgt spid="1005574"/>
                                        </p:tgtEl>
                                        <p:attrNameLst>
                                          <p:attrName>style.visibility</p:attrName>
                                        </p:attrNameLst>
                                      </p:cBhvr>
                                      <p:to>
                                        <p:strVal val="visible"/>
                                      </p:to>
                                    </p:set>
                                  </p:childTnLst>
                                </p:cTn>
                              </p:par>
                            </p:childTnLst>
                          </p:cTn>
                        </p:par>
                        <p:par>
                          <p:cTn id="25" fill="hold">
                            <p:stCondLst>
                              <p:cond delay="3000"/>
                            </p:stCondLst>
                            <p:childTnLst>
                              <p:par>
                                <p:cTn id="26" presetID="17" presetClass="entr" presetSubtype="1" fill="hold" grpId="0" nodeType="afterEffect">
                                  <p:stCondLst>
                                    <p:cond delay="2000"/>
                                  </p:stCondLst>
                                  <p:childTnLst>
                                    <p:set>
                                      <p:cBhvr>
                                        <p:cTn id="27" dur="1" fill="hold">
                                          <p:stCondLst>
                                            <p:cond delay="0"/>
                                          </p:stCondLst>
                                        </p:cTn>
                                        <p:tgtEl>
                                          <p:spTgt spid="1005575"/>
                                        </p:tgtEl>
                                        <p:attrNameLst>
                                          <p:attrName>style.visibility</p:attrName>
                                        </p:attrNameLst>
                                      </p:cBhvr>
                                      <p:to>
                                        <p:strVal val="visible"/>
                                      </p:to>
                                    </p:set>
                                    <p:anim calcmode="lin" valueType="num">
                                      <p:cBhvr>
                                        <p:cTn id="28" dur="500" fill="hold"/>
                                        <p:tgtEl>
                                          <p:spTgt spid="1005575"/>
                                        </p:tgtEl>
                                        <p:attrNameLst>
                                          <p:attrName>ppt_x</p:attrName>
                                        </p:attrNameLst>
                                      </p:cBhvr>
                                      <p:tavLst>
                                        <p:tav tm="0">
                                          <p:val>
                                            <p:strVal val="#ppt_x"/>
                                          </p:val>
                                        </p:tav>
                                        <p:tav tm="100000">
                                          <p:val>
                                            <p:strVal val="#ppt_x"/>
                                          </p:val>
                                        </p:tav>
                                      </p:tavLst>
                                    </p:anim>
                                    <p:anim calcmode="lin" valueType="num">
                                      <p:cBhvr>
                                        <p:cTn id="29" dur="500" fill="hold"/>
                                        <p:tgtEl>
                                          <p:spTgt spid="1005575"/>
                                        </p:tgtEl>
                                        <p:attrNameLst>
                                          <p:attrName>ppt_y</p:attrName>
                                        </p:attrNameLst>
                                      </p:cBhvr>
                                      <p:tavLst>
                                        <p:tav tm="0">
                                          <p:val>
                                            <p:strVal val="#ppt_y-#ppt_h/2"/>
                                          </p:val>
                                        </p:tav>
                                        <p:tav tm="100000">
                                          <p:val>
                                            <p:strVal val="#ppt_y"/>
                                          </p:val>
                                        </p:tav>
                                      </p:tavLst>
                                    </p:anim>
                                    <p:anim calcmode="lin" valueType="num">
                                      <p:cBhvr>
                                        <p:cTn id="30" dur="500" fill="hold"/>
                                        <p:tgtEl>
                                          <p:spTgt spid="1005575"/>
                                        </p:tgtEl>
                                        <p:attrNameLst>
                                          <p:attrName>ppt_w</p:attrName>
                                        </p:attrNameLst>
                                      </p:cBhvr>
                                      <p:tavLst>
                                        <p:tav tm="0">
                                          <p:val>
                                            <p:strVal val="#ppt_w"/>
                                          </p:val>
                                        </p:tav>
                                        <p:tav tm="100000">
                                          <p:val>
                                            <p:strVal val="#ppt_w"/>
                                          </p:val>
                                        </p:tav>
                                      </p:tavLst>
                                    </p:anim>
                                    <p:anim calcmode="lin" valueType="num">
                                      <p:cBhvr>
                                        <p:cTn id="31" dur="500" fill="hold"/>
                                        <p:tgtEl>
                                          <p:spTgt spid="1005575"/>
                                        </p:tgtEl>
                                        <p:attrNameLst>
                                          <p:attrName>ppt_h</p:attrName>
                                        </p:attrNameLst>
                                      </p:cBhvr>
                                      <p:tavLst>
                                        <p:tav tm="0">
                                          <p:val>
                                            <p:fltVal val="0.000000"/>
                                          </p:val>
                                        </p:tav>
                                        <p:tav tm="100000">
                                          <p:val>
                                            <p:strVal val="#ppt_h"/>
                                          </p:val>
                                        </p:tav>
                                      </p:tavLst>
                                    </p:anim>
                                  </p:childTnLst>
                                </p:cTn>
                              </p:par>
                            </p:childTnLst>
                          </p:cTn>
                        </p:par>
                        <p:par>
                          <p:cTn id="32" fill="hold">
                            <p:stCondLst>
                              <p:cond delay="5500"/>
                            </p:stCondLst>
                            <p:childTnLst>
                              <p:par>
                                <p:cTn id="33" presetID="1" presetClass="entr" presetSubtype="0" fill="hold" grpId="0" nodeType="afterEffect">
                                  <p:stCondLst>
                                    <p:cond delay="2000"/>
                                  </p:stCondLst>
                                  <p:childTnLst>
                                    <p:set>
                                      <p:cBhvr>
                                        <p:cTn id="34" dur="1" fill="hold">
                                          <p:stCondLst>
                                            <p:cond delay="499"/>
                                          </p:stCondLst>
                                        </p:cTn>
                                        <p:tgtEl>
                                          <p:spTgt spid="10055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grpId="0" nodeType="clickEffect">
                                  <p:stCondLst>
                                    <p:cond delay="0"/>
                                  </p:stCondLst>
                                  <p:childTnLst>
                                    <p:set>
                                      <p:cBhvr>
                                        <p:cTn id="38" dur="1" fill="hold">
                                          <p:stCondLst>
                                            <p:cond delay="0"/>
                                          </p:stCondLst>
                                        </p:cTn>
                                        <p:tgtEl>
                                          <p:spTgt spid="1005580"/>
                                        </p:tgtEl>
                                        <p:attrNameLst>
                                          <p:attrName>style.visibility</p:attrName>
                                        </p:attrNameLst>
                                      </p:cBhvr>
                                      <p:to>
                                        <p:strVal val="visible"/>
                                      </p:to>
                                    </p:set>
                                    <p:animEffect transition="in" filter="strips(upRight)">
                                      <p:cBhvr>
                                        <p:cTn id="39" dur="500"/>
                                        <p:tgtEl>
                                          <p:spTgt spid="1005580"/>
                                        </p:tgtEl>
                                      </p:cBhvr>
                                    </p:animEffect>
                                  </p:childTnLst>
                                </p:cTn>
                              </p:par>
                            </p:childTnLst>
                          </p:cTn>
                        </p:par>
                        <p:par>
                          <p:cTn id="40" fill="hold">
                            <p:stCondLst>
                              <p:cond delay="500"/>
                            </p:stCondLst>
                            <p:childTnLst>
                              <p:par>
                                <p:cTn id="41" presetID="1" presetClass="entr" presetSubtype="0" fill="hold" grpId="0" nodeType="afterEffect">
                                  <p:stCondLst>
                                    <p:cond delay="2000"/>
                                  </p:stCondLst>
                                  <p:childTnLst>
                                    <p:set>
                                      <p:cBhvr>
                                        <p:cTn id="42" dur="1" fill="hold">
                                          <p:stCondLst>
                                            <p:cond delay="499"/>
                                          </p:stCondLst>
                                        </p:cTn>
                                        <p:tgtEl>
                                          <p:spTgt spid="1005577"/>
                                        </p:tgtEl>
                                        <p:attrNameLst>
                                          <p:attrName>style.visibility</p:attrName>
                                        </p:attrNameLst>
                                      </p:cBhvr>
                                      <p:to>
                                        <p:strVal val="visible"/>
                                      </p:to>
                                    </p:set>
                                  </p:childTnLst>
                                </p:cTn>
                              </p:par>
                            </p:childTnLst>
                          </p:cTn>
                        </p:par>
                        <p:par>
                          <p:cTn id="43" fill="hold">
                            <p:stCondLst>
                              <p:cond delay="3000"/>
                            </p:stCondLst>
                            <p:childTnLst>
                              <p:par>
                                <p:cTn id="44" presetID="17" presetClass="entr" presetSubtype="1" fill="hold" grpId="0" nodeType="afterEffect">
                                  <p:stCondLst>
                                    <p:cond delay="2000"/>
                                  </p:stCondLst>
                                  <p:childTnLst>
                                    <p:set>
                                      <p:cBhvr>
                                        <p:cTn id="45" dur="1" fill="hold">
                                          <p:stCondLst>
                                            <p:cond delay="0"/>
                                          </p:stCondLst>
                                        </p:cTn>
                                        <p:tgtEl>
                                          <p:spTgt spid="1005578"/>
                                        </p:tgtEl>
                                        <p:attrNameLst>
                                          <p:attrName>style.visibility</p:attrName>
                                        </p:attrNameLst>
                                      </p:cBhvr>
                                      <p:to>
                                        <p:strVal val="visible"/>
                                      </p:to>
                                    </p:set>
                                    <p:anim calcmode="lin" valueType="num">
                                      <p:cBhvr>
                                        <p:cTn id="46" dur="500" fill="hold"/>
                                        <p:tgtEl>
                                          <p:spTgt spid="1005578"/>
                                        </p:tgtEl>
                                        <p:attrNameLst>
                                          <p:attrName>ppt_x</p:attrName>
                                        </p:attrNameLst>
                                      </p:cBhvr>
                                      <p:tavLst>
                                        <p:tav tm="0">
                                          <p:val>
                                            <p:strVal val="#ppt_x"/>
                                          </p:val>
                                        </p:tav>
                                        <p:tav tm="100000">
                                          <p:val>
                                            <p:strVal val="#ppt_x"/>
                                          </p:val>
                                        </p:tav>
                                      </p:tavLst>
                                    </p:anim>
                                    <p:anim calcmode="lin" valueType="num">
                                      <p:cBhvr>
                                        <p:cTn id="47" dur="500" fill="hold"/>
                                        <p:tgtEl>
                                          <p:spTgt spid="1005578"/>
                                        </p:tgtEl>
                                        <p:attrNameLst>
                                          <p:attrName>ppt_y</p:attrName>
                                        </p:attrNameLst>
                                      </p:cBhvr>
                                      <p:tavLst>
                                        <p:tav tm="0">
                                          <p:val>
                                            <p:strVal val="#ppt_y-#ppt_h/2"/>
                                          </p:val>
                                        </p:tav>
                                        <p:tav tm="100000">
                                          <p:val>
                                            <p:strVal val="#ppt_y"/>
                                          </p:val>
                                        </p:tav>
                                      </p:tavLst>
                                    </p:anim>
                                    <p:anim calcmode="lin" valueType="num">
                                      <p:cBhvr>
                                        <p:cTn id="48" dur="500" fill="hold"/>
                                        <p:tgtEl>
                                          <p:spTgt spid="1005578"/>
                                        </p:tgtEl>
                                        <p:attrNameLst>
                                          <p:attrName>ppt_w</p:attrName>
                                        </p:attrNameLst>
                                      </p:cBhvr>
                                      <p:tavLst>
                                        <p:tav tm="0">
                                          <p:val>
                                            <p:strVal val="#ppt_w"/>
                                          </p:val>
                                        </p:tav>
                                        <p:tav tm="100000">
                                          <p:val>
                                            <p:strVal val="#ppt_w"/>
                                          </p:val>
                                        </p:tav>
                                      </p:tavLst>
                                    </p:anim>
                                    <p:anim calcmode="lin" valueType="num">
                                      <p:cBhvr>
                                        <p:cTn id="49" dur="500" fill="hold"/>
                                        <p:tgtEl>
                                          <p:spTgt spid="1005578"/>
                                        </p:tgtEl>
                                        <p:attrNameLst>
                                          <p:attrName>ppt_h</p:attrName>
                                        </p:attrNameLst>
                                      </p:cBhvr>
                                      <p:tavLst>
                                        <p:tav tm="0">
                                          <p:val>
                                            <p:fltVal val="0.00000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8" presetClass="entr" presetSubtype="9" fill="hold" grpId="0" nodeType="clickEffect">
                                  <p:stCondLst>
                                    <p:cond delay="0"/>
                                  </p:stCondLst>
                                  <p:childTnLst>
                                    <p:set>
                                      <p:cBhvr>
                                        <p:cTn id="53" dur="1" fill="hold">
                                          <p:stCondLst>
                                            <p:cond delay="0"/>
                                          </p:stCondLst>
                                        </p:cTn>
                                        <p:tgtEl>
                                          <p:spTgt spid="1005585"/>
                                        </p:tgtEl>
                                        <p:attrNameLst>
                                          <p:attrName>style.visibility</p:attrName>
                                        </p:attrNameLst>
                                      </p:cBhvr>
                                      <p:to>
                                        <p:strVal val="visible"/>
                                      </p:to>
                                    </p:set>
                                    <p:animEffect transition="in" filter="strips(upLeft)">
                                      <p:cBhvr>
                                        <p:cTn id="54" dur="500"/>
                                        <p:tgtEl>
                                          <p:spTgt spid="1005585"/>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499"/>
                                          </p:stCondLst>
                                        </p:cTn>
                                        <p:tgtEl>
                                          <p:spTgt spid="100558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7" presetClass="entr" presetSubtype="1" fill="hold" grpId="0" nodeType="clickEffect">
                                  <p:stCondLst>
                                    <p:cond delay="0"/>
                                  </p:stCondLst>
                                  <p:childTnLst>
                                    <p:set>
                                      <p:cBhvr>
                                        <p:cTn id="61" dur="1" fill="hold">
                                          <p:stCondLst>
                                            <p:cond delay="0"/>
                                          </p:stCondLst>
                                        </p:cTn>
                                        <p:tgtEl>
                                          <p:spTgt spid="1005584"/>
                                        </p:tgtEl>
                                        <p:attrNameLst>
                                          <p:attrName>style.visibility</p:attrName>
                                        </p:attrNameLst>
                                      </p:cBhvr>
                                      <p:to>
                                        <p:strVal val="visible"/>
                                      </p:to>
                                    </p:set>
                                    <p:anim calcmode="lin" valueType="num">
                                      <p:cBhvr>
                                        <p:cTn id="62" dur="500" fill="hold"/>
                                        <p:tgtEl>
                                          <p:spTgt spid="1005584"/>
                                        </p:tgtEl>
                                        <p:attrNameLst>
                                          <p:attrName>ppt_x</p:attrName>
                                        </p:attrNameLst>
                                      </p:cBhvr>
                                      <p:tavLst>
                                        <p:tav tm="0">
                                          <p:val>
                                            <p:strVal val="#ppt_x"/>
                                          </p:val>
                                        </p:tav>
                                        <p:tav tm="100000">
                                          <p:val>
                                            <p:strVal val="#ppt_x"/>
                                          </p:val>
                                        </p:tav>
                                      </p:tavLst>
                                    </p:anim>
                                    <p:anim calcmode="lin" valueType="num">
                                      <p:cBhvr>
                                        <p:cTn id="63" dur="500" fill="hold"/>
                                        <p:tgtEl>
                                          <p:spTgt spid="1005584"/>
                                        </p:tgtEl>
                                        <p:attrNameLst>
                                          <p:attrName>ppt_y</p:attrName>
                                        </p:attrNameLst>
                                      </p:cBhvr>
                                      <p:tavLst>
                                        <p:tav tm="0">
                                          <p:val>
                                            <p:strVal val="#ppt_y-#ppt_h/2"/>
                                          </p:val>
                                        </p:tav>
                                        <p:tav tm="100000">
                                          <p:val>
                                            <p:strVal val="#ppt_y"/>
                                          </p:val>
                                        </p:tav>
                                      </p:tavLst>
                                    </p:anim>
                                    <p:anim calcmode="lin" valueType="num">
                                      <p:cBhvr>
                                        <p:cTn id="64" dur="500" fill="hold"/>
                                        <p:tgtEl>
                                          <p:spTgt spid="1005584"/>
                                        </p:tgtEl>
                                        <p:attrNameLst>
                                          <p:attrName>ppt_w</p:attrName>
                                        </p:attrNameLst>
                                      </p:cBhvr>
                                      <p:tavLst>
                                        <p:tav tm="0">
                                          <p:val>
                                            <p:strVal val="#ppt_w"/>
                                          </p:val>
                                        </p:tav>
                                        <p:tav tm="100000">
                                          <p:val>
                                            <p:strVal val="#ppt_w"/>
                                          </p:val>
                                        </p:tav>
                                      </p:tavLst>
                                    </p:anim>
                                    <p:anim calcmode="lin" valueType="num">
                                      <p:cBhvr>
                                        <p:cTn id="65" dur="500" fill="hold"/>
                                        <p:tgtEl>
                                          <p:spTgt spid="1005584"/>
                                        </p:tgtEl>
                                        <p:attrNameLst>
                                          <p:attrName>ppt_h</p:attrName>
                                        </p:attrNameLst>
                                      </p:cBhvr>
                                      <p:tavLst>
                                        <p:tav tm="0">
                                          <p:val>
                                            <p:fltVal val="0.000000"/>
                                          </p:val>
                                        </p:tav>
                                        <p:tav tm="100000">
                                          <p:val>
                                            <p:strVal val="#ppt_h"/>
                                          </p:val>
                                        </p:tav>
                                      </p:tavLst>
                                    </p:anim>
                                  </p:childTnLst>
                                </p:cTn>
                              </p:par>
                            </p:childTnLst>
                          </p:cTn>
                        </p:par>
                        <p:par>
                          <p:cTn id="66" fill="hold">
                            <p:stCondLst>
                              <p:cond delay="500"/>
                            </p:stCondLst>
                            <p:childTnLst>
                              <p:par>
                                <p:cTn id="67" presetID="18" presetClass="entr" presetSubtype="9" fill="hold" grpId="0" nodeType="afterEffect">
                                  <p:stCondLst>
                                    <p:cond delay="0"/>
                                  </p:stCondLst>
                                  <p:childTnLst>
                                    <p:set>
                                      <p:cBhvr>
                                        <p:cTn id="68" dur="1" fill="hold">
                                          <p:stCondLst>
                                            <p:cond delay="0"/>
                                          </p:stCondLst>
                                        </p:cTn>
                                        <p:tgtEl>
                                          <p:spTgt spid="1005586"/>
                                        </p:tgtEl>
                                        <p:attrNameLst>
                                          <p:attrName>style.visibility</p:attrName>
                                        </p:attrNameLst>
                                      </p:cBhvr>
                                      <p:to>
                                        <p:strVal val="visible"/>
                                      </p:to>
                                    </p:set>
                                    <p:animEffect transition="in" filter="strips(upLeft)">
                                      <p:cBhvr>
                                        <p:cTn id="69" dur="500"/>
                                        <p:tgtEl>
                                          <p:spTgt spid="1005586"/>
                                        </p:tgtEl>
                                      </p:cBhvr>
                                    </p:animEffect>
                                  </p:childTnLst>
                                </p:cTn>
                              </p:par>
                            </p:childTnLst>
                          </p:cTn>
                        </p:par>
                        <p:par>
                          <p:cTn id="70" fill="hold">
                            <p:stCondLst>
                              <p:cond delay="1000"/>
                            </p:stCondLst>
                            <p:childTnLst>
                              <p:par>
                                <p:cTn id="71" presetID="1" presetClass="entr" presetSubtype="0" fill="hold" grpId="0" nodeType="afterEffect">
                                  <p:stCondLst>
                                    <p:cond delay="0"/>
                                  </p:stCondLst>
                                  <p:childTnLst>
                                    <p:set>
                                      <p:cBhvr>
                                        <p:cTn id="72" dur="1" fill="hold">
                                          <p:stCondLst>
                                            <p:cond delay="499"/>
                                          </p:stCondLst>
                                        </p:cTn>
                                        <p:tgtEl>
                                          <p:spTgt spid="100558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7" presetClass="entr" presetSubtype="1" fill="hold" grpId="0" nodeType="clickEffect">
                                  <p:stCondLst>
                                    <p:cond delay="0"/>
                                  </p:stCondLst>
                                  <p:childTnLst>
                                    <p:set>
                                      <p:cBhvr>
                                        <p:cTn id="76" dur="1" fill="hold">
                                          <p:stCondLst>
                                            <p:cond delay="0"/>
                                          </p:stCondLst>
                                        </p:cTn>
                                        <p:tgtEl>
                                          <p:spTgt spid="1005583"/>
                                        </p:tgtEl>
                                        <p:attrNameLst>
                                          <p:attrName>style.visibility</p:attrName>
                                        </p:attrNameLst>
                                      </p:cBhvr>
                                      <p:to>
                                        <p:strVal val="visible"/>
                                      </p:to>
                                    </p:set>
                                    <p:anim calcmode="lin" valueType="num">
                                      <p:cBhvr>
                                        <p:cTn id="77" dur="500" fill="hold"/>
                                        <p:tgtEl>
                                          <p:spTgt spid="1005583"/>
                                        </p:tgtEl>
                                        <p:attrNameLst>
                                          <p:attrName>ppt_x</p:attrName>
                                        </p:attrNameLst>
                                      </p:cBhvr>
                                      <p:tavLst>
                                        <p:tav tm="0">
                                          <p:val>
                                            <p:strVal val="#ppt_x"/>
                                          </p:val>
                                        </p:tav>
                                        <p:tav tm="100000">
                                          <p:val>
                                            <p:strVal val="#ppt_x"/>
                                          </p:val>
                                        </p:tav>
                                      </p:tavLst>
                                    </p:anim>
                                    <p:anim calcmode="lin" valueType="num">
                                      <p:cBhvr>
                                        <p:cTn id="78" dur="500" fill="hold"/>
                                        <p:tgtEl>
                                          <p:spTgt spid="1005583"/>
                                        </p:tgtEl>
                                        <p:attrNameLst>
                                          <p:attrName>ppt_y</p:attrName>
                                        </p:attrNameLst>
                                      </p:cBhvr>
                                      <p:tavLst>
                                        <p:tav tm="0">
                                          <p:val>
                                            <p:strVal val="#ppt_y-#ppt_h/2"/>
                                          </p:val>
                                        </p:tav>
                                        <p:tav tm="100000">
                                          <p:val>
                                            <p:strVal val="#ppt_y"/>
                                          </p:val>
                                        </p:tav>
                                      </p:tavLst>
                                    </p:anim>
                                    <p:anim calcmode="lin" valueType="num">
                                      <p:cBhvr>
                                        <p:cTn id="79" dur="500" fill="hold"/>
                                        <p:tgtEl>
                                          <p:spTgt spid="1005583"/>
                                        </p:tgtEl>
                                        <p:attrNameLst>
                                          <p:attrName>ppt_w</p:attrName>
                                        </p:attrNameLst>
                                      </p:cBhvr>
                                      <p:tavLst>
                                        <p:tav tm="0">
                                          <p:val>
                                            <p:strVal val="#ppt_w"/>
                                          </p:val>
                                        </p:tav>
                                        <p:tav tm="100000">
                                          <p:val>
                                            <p:strVal val="#ppt_w"/>
                                          </p:val>
                                        </p:tav>
                                      </p:tavLst>
                                    </p:anim>
                                    <p:anim calcmode="lin" valueType="num">
                                      <p:cBhvr>
                                        <p:cTn id="80" dur="500" fill="hold"/>
                                        <p:tgtEl>
                                          <p:spTgt spid="1005583"/>
                                        </p:tgtEl>
                                        <p:attrNameLst>
                                          <p:attrName>ppt_h</p:attrName>
                                        </p:attrNameLst>
                                      </p:cBhvr>
                                      <p:tavLst>
                                        <p:tav tm="0">
                                          <p:val>
                                            <p:fltVal val="0.00000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grpId="0" nodeType="clickEffect">
                                  <p:stCondLst>
                                    <p:cond delay="0"/>
                                  </p:stCondLst>
                                  <p:childTnLst>
                                    <p:set>
                                      <p:cBhvr>
                                        <p:cTn id="84" dur="1" fill="hold">
                                          <p:stCondLst>
                                            <p:cond delay="0"/>
                                          </p:stCondLst>
                                        </p:cTn>
                                        <p:tgtEl>
                                          <p:spTgt spid="1005590"/>
                                        </p:tgtEl>
                                        <p:attrNameLst>
                                          <p:attrName>style.visibility</p:attrName>
                                        </p:attrNameLst>
                                      </p:cBhvr>
                                      <p:to>
                                        <p:strVal val="visible"/>
                                      </p:to>
                                    </p:set>
                                    <p:animEffect transition="in" filter="checkerboard(across)">
                                      <p:cBhvr>
                                        <p:cTn id="85" dur="500"/>
                                        <p:tgtEl>
                                          <p:spTgt spid="1005590"/>
                                        </p:tgtEl>
                                      </p:cBhvr>
                                    </p:animEffect>
                                  </p:childTnLst>
                                </p:cTn>
                              </p:par>
                            </p:childTnLst>
                          </p:cTn>
                        </p:par>
                        <p:par>
                          <p:cTn id="86" fill="hold">
                            <p:stCondLst>
                              <p:cond delay="500"/>
                            </p:stCondLst>
                            <p:childTnLst>
                              <p:par>
                                <p:cTn id="87" presetID="5" presetClass="entr" presetSubtype="10" fill="hold" nodeType="afterEffect">
                                  <p:stCondLst>
                                    <p:cond delay="0"/>
                                  </p:stCondLst>
                                  <p:childTnLst>
                                    <p:set>
                                      <p:cBhvr>
                                        <p:cTn id="88" dur="1" fill="hold">
                                          <p:stCondLst>
                                            <p:cond delay="0"/>
                                          </p:stCondLst>
                                        </p:cTn>
                                        <p:tgtEl>
                                          <p:spTgt spid="1005591"/>
                                        </p:tgtEl>
                                        <p:attrNameLst>
                                          <p:attrName>style.visibility</p:attrName>
                                        </p:attrNameLst>
                                      </p:cBhvr>
                                      <p:to>
                                        <p:strVal val="visible"/>
                                      </p:to>
                                    </p:set>
                                    <p:animEffect transition="in" filter="checkerboard(across)">
                                      <p:cBhvr>
                                        <p:cTn id="89" dur="500"/>
                                        <p:tgtEl>
                                          <p:spTgt spid="1005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1" grpId="0"/>
      <p:bldP spid="1005572" grpId="0" animBg="1"/>
      <p:bldP spid="1005573" grpId="0"/>
      <p:bldP spid="1005574" grpId="0"/>
      <p:bldP spid="1005575" grpId="0" animBg="1"/>
      <p:bldP spid="1005576" grpId="0"/>
      <p:bldP spid="1005577" grpId="0"/>
      <p:bldP spid="1005578" grpId="0" animBg="1"/>
      <p:bldP spid="1005579" grpId="0" animBg="1"/>
      <p:bldP spid="1005580" grpId="0" animBg="1"/>
      <p:bldP spid="1005583" grpId="0" animBg="1"/>
      <p:bldP spid="1005584" grpId="0" animBg="1"/>
      <p:bldP spid="1005585" grpId="0" animBg="1"/>
      <p:bldP spid="1005586" grpId="0" animBg="1"/>
      <p:bldP spid="1005587" grpId="0"/>
      <p:bldP spid="1005588" grpId="0"/>
      <p:bldP spid="100559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58371"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58372"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1006595" name="Text Box 3"/>
          <p:cNvSpPr txBox="1"/>
          <p:nvPr/>
        </p:nvSpPr>
        <p:spPr>
          <a:xfrm>
            <a:off x="1042988" y="1052513"/>
            <a:ext cx="2879725" cy="3716337"/>
          </a:xfrm>
          <a:prstGeom prst="rect">
            <a:avLst/>
          </a:prstGeom>
          <a:noFill/>
          <a:ln w="9525" cap="flat" cmpd="sng">
            <a:solidFill>
              <a:srgbClr val="000080"/>
            </a:solidFill>
            <a:prstDash val="solid"/>
            <a:miter/>
            <a:headEnd type="none" w="med" len="med"/>
            <a:tailEnd type="none" w="med" len="med"/>
          </a:ln>
        </p:spPr>
        <p:txBody>
          <a:bodyPr>
            <a:spAutoFit/>
          </a:bodyPr>
          <a:p>
            <a:pPr eaLnBrk="1" hangingPunct="1">
              <a:lnSpc>
                <a:spcPct val="80000"/>
              </a:lnSpc>
              <a:spcBef>
                <a:spcPct val="50000"/>
              </a:spcBef>
            </a:pPr>
            <a:r>
              <a:rPr lang="en-US" altLang="zh-CN" sz="2400" b="1" dirty="0">
                <a:latin typeface="Times New Roman" panose="02020603050405020304" pitchFamily="18" charset="0"/>
              </a:rPr>
              <a:t>void  fa( );</a:t>
            </a:r>
            <a:endParaRPr lang="en-US" altLang="zh-CN" sz="2400" b="1" dirty="0">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int fb( );</a:t>
            </a:r>
            <a:endParaRPr lang="en-US" altLang="zh-CN" sz="2400" b="1" dirty="0">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int fc( );</a:t>
            </a:r>
            <a:endParaRPr lang="en-US" altLang="zh-CN" sz="2400" b="1" dirty="0">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void main( )</a:t>
            </a:r>
            <a:endParaRPr lang="en-US" altLang="zh-CN" sz="2400" b="1" dirty="0">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    fa( )</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eaLnBrk="1" hangingPunct="1">
              <a:lnSpc>
                <a:spcPct val="80000"/>
              </a:lnSpc>
              <a:spcBef>
                <a:spcPct val="50000"/>
              </a:spcBef>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fc( );</a:t>
            </a:r>
            <a:endParaRPr lang="en-US" altLang="zh-CN" sz="2400" b="1" dirty="0">
              <a:latin typeface="Times New Roman" panose="02020603050405020304" pitchFamily="18" charset="0"/>
            </a:endParaRPr>
          </a:p>
          <a:p>
            <a:pPr eaLnBrk="1" hangingPunct="1">
              <a:lnSpc>
                <a:spcPct val="80000"/>
              </a:lnSpc>
              <a:spcBef>
                <a:spcPct val="5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58374" name="Text Box 4"/>
          <p:cNvSpPr txBox="1"/>
          <p:nvPr/>
        </p:nvSpPr>
        <p:spPr>
          <a:xfrm>
            <a:off x="4572000" y="1052513"/>
            <a:ext cx="1120775" cy="457200"/>
          </a:xfrm>
          <a:prstGeom prst="rect">
            <a:avLst/>
          </a:prstGeom>
          <a:noFill/>
          <a:ln w="6350">
            <a:noFill/>
          </a:ln>
        </p:spPr>
        <p:txBody>
          <a:bodyPr wrap="none" lIns="90000" tIns="46800" rIns="90000" bIns="46800" anchor="ctr" anchorCtr="0">
            <a:spAutoFit/>
          </a:bodyPr>
          <a:p>
            <a:pPr algn="ctr" eaLnBrk="1" hangingPunct="1"/>
            <a:r>
              <a:rPr lang="en-US" altLang="zh-CN" sz="2400" b="1" dirty="0">
                <a:latin typeface="Times New Roman" panose="02020603050405020304" pitchFamily="18" charset="0"/>
              </a:rPr>
              <a:t>main( )</a:t>
            </a:r>
            <a:endParaRPr lang="en-US" altLang="zh-CN" sz="2400" b="1" dirty="0">
              <a:latin typeface="Times New Roman" panose="02020603050405020304" pitchFamily="18" charset="0"/>
            </a:endParaRPr>
          </a:p>
        </p:txBody>
      </p:sp>
      <p:sp>
        <p:nvSpPr>
          <p:cNvPr id="1006597" name="AutoShape 5"/>
          <p:cNvSpPr>
            <a:spLocks noChangeArrowheads="1"/>
          </p:cNvSpPr>
          <p:nvPr/>
        </p:nvSpPr>
        <p:spPr bwMode="auto">
          <a:xfrm>
            <a:off x="5003800" y="1555750"/>
            <a:ext cx="144463" cy="825500"/>
          </a:xfrm>
          <a:prstGeom prst="downArrow">
            <a:avLst>
              <a:gd name="adj1" fmla="val 50000"/>
              <a:gd name="adj2" fmla="val 142857"/>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76" name="Text Box 6"/>
          <p:cNvSpPr txBox="1"/>
          <p:nvPr/>
        </p:nvSpPr>
        <p:spPr>
          <a:xfrm>
            <a:off x="4140200" y="2419350"/>
            <a:ext cx="1198563" cy="396875"/>
          </a:xfrm>
          <a:prstGeom prst="rect">
            <a:avLst/>
          </a:prstGeom>
          <a:noFill/>
          <a:ln w="6350">
            <a:noFill/>
          </a:ln>
        </p:spPr>
        <p:txBody>
          <a:bodyPr wrap="none" lIns="90000" tIns="46800" rIns="90000" bIns="46800" anchor="ctr" anchorCtr="0">
            <a:spAutoFit/>
          </a:bodyPr>
          <a:p>
            <a:pPr algn="ctr" eaLnBrk="1" hangingPunct="1"/>
            <a:r>
              <a:rPr lang="zh-CN" altLang="zh-CN" sz="2000" b="1" dirty="0">
                <a:latin typeface="Times New Roman" panose="02020603050405020304" pitchFamily="18" charset="0"/>
              </a:rPr>
              <a:t> 调用</a:t>
            </a:r>
            <a:r>
              <a:rPr lang="en-US" altLang="zh-CN" sz="2000" b="1" dirty="0">
                <a:latin typeface="Times New Roman" panose="02020603050405020304" pitchFamily="18" charset="0"/>
              </a:rPr>
              <a:t>fa( )</a:t>
            </a:r>
            <a:endParaRPr lang="en-US" altLang="zh-CN" sz="2000" b="1" dirty="0">
              <a:latin typeface="Times New Roman" panose="02020603050405020304" pitchFamily="18" charset="0"/>
            </a:endParaRPr>
          </a:p>
        </p:txBody>
      </p:sp>
      <p:sp>
        <p:nvSpPr>
          <p:cNvPr id="58377" name="Text Box 7"/>
          <p:cNvSpPr txBox="1"/>
          <p:nvPr/>
        </p:nvSpPr>
        <p:spPr>
          <a:xfrm>
            <a:off x="6300788" y="1339850"/>
            <a:ext cx="623887" cy="396875"/>
          </a:xfrm>
          <a:prstGeom prst="rect">
            <a:avLst/>
          </a:prstGeom>
          <a:noFill/>
          <a:ln w="6350">
            <a:noFill/>
          </a:ln>
        </p:spPr>
        <p:txBody>
          <a:bodyPr wrap="none" lIns="90000" tIns="46800" rIns="90000" bIns="46800" anchor="ctr" anchorCtr="0">
            <a:spAutoFit/>
          </a:bodyPr>
          <a:p>
            <a:pPr algn="ctr" eaLnBrk="1" hangingPunct="1"/>
            <a:r>
              <a:rPr lang="en-US" altLang="zh-CN" sz="2000" b="1" dirty="0">
                <a:latin typeface="Times New Roman" panose="02020603050405020304" pitchFamily="18" charset="0"/>
              </a:rPr>
              <a:t>fa( )</a:t>
            </a:r>
            <a:endParaRPr lang="en-US" altLang="zh-CN" sz="2000" b="1" dirty="0">
              <a:latin typeface="Times New Roman" panose="02020603050405020304" pitchFamily="18" charset="0"/>
            </a:endParaRPr>
          </a:p>
        </p:txBody>
      </p:sp>
      <p:sp>
        <p:nvSpPr>
          <p:cNvPr id="1006600" name="AutoShape 8"/>
          <p:cNvSpPr>
            <a:spLocks noChangeArrowheads="1"/>
          </p:cNvSpPr>
          <p:nvPr/>
        </p:nvSpPr>
        <p:spPr bwMode="auto">
          <a:xfrm>
            <a:off x="6588125" y="1844675"/>
            <a:ext cx="144463" cy="577850"/>
          </a:xfrm>
          <a:prstGeom prst="downArrow">
            <a:avLst>
              <a:gd name="adj1" fmla="val 50000"/>
              <a:gd name="adj2" fmla="val 100000"/>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79" name="Text Box 9"/>
          <p:cNvSpPr txBox="1"/>
          <p:nvPr/>
        </p:nvSpPr>
        <p:spPr>
          <a:xfrm>
            <a:off x="6221413" y="2419350"/>
            <a:ext cx="1149350" cy="396875"/>
          </a:xfrm>
          <a:prstGeom prst="rect">
            <a:avLst/>
          </a:prstGeom>
          <a:noFill/>
          <a:ln w="6350">
            <a:noFill/>
          </a:ln>
        </p:spPr>
        <p:txBody>
          <a:bodyPr wrap="none" lIns="90000" tIns="46800" rIns="90000" bIns="46800" anchor="ctr" anchorCtr="0">
            <a:spAutoFit/>
          </a:bodyPr>
          <a:p>
            <a:pPr algn="ctr" eaLnBrk="1" hangingPunct="1"/>
            <a:r>
              <a:rPr lang="zh-CN" altLang="en-US" sz="2000" b="1" dirty="0">
                <a:latin typeface="Times New Roman" panose="02020603050405020304" pitchFamily="18" charset="0"/>
              </a:rPr>
              <a:t>调用</a:t>
            </a:r>
            <a:r>
              <a:rPr lang="en-US" altLang="zh-CN" sz="2000" b="1" dirty="0">
                <a:latin typeface="Times New Roman" panose="02020603050405020304" pitchFamily="18" charset="0"/>
              </a:rPr>
              <a:t>fb( )</a:t>
            </a:r>
            <a:endParaRPr lang="en-US" altLang="zh-CN" sz="2000" b="1" dirty="0">
              <a:latin typeface="Times New Roman" panose="02020603050405020304" pitchFamily="18" charset="0"/>
            </a:endParaRPr>
          </a:p>
        </p:txBody>
      </p:sp>
      <p:sp>
        <p:nvSpPr>
          <p:cNvPr id="1006602" name="AutoShape 10"/>
          <p:cNvSpPr>
            <a:spLocks noChangeArrowheads="1"/>
          </p:cNvSpPr>
          <p:nvPr/>
        </p:nvSpPr>
        <p:spPr bwMode="auto">
          <a:xfrm rot="14225305">
            <a:off x="5777706" y="1647031"/>
            <a:ext cx="193675" cy="1163638"/>
          </a:xfrm>
          <a:prstGeom prst="downArrow">
            <a:avLst>
              <a:gd name="adj1" fmla="val 50000"/>
              <a:gd name="adj2" fmla="val 150205"/>
            </a:avLst>
          </a:prstGeom>
          <a:solidFill>
            <a:srgbClr val="00FFFF"/>
          </a:solidFill>
          <a:ln w="6350">
            <a:solidFill>
              <a:schemeClr val="tx1"/>
            </a:solidFill>
            <a:miter lim="800000"/>
          </a:ln>
          <a:effectLst>
            <a:outerShdw dist="45791" dir="2021404"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6603" name="AutoShape 11"/>
          <p:cNvSpPr>
            <a:spLocks noChangeArrowheads="1"/>
          </p:cNvSpPr>
          <p:nvPr/>
        </p:nvSpPr>
        <p:spPr bwMode="auto">
          <a:xfrm>
            <a:off x="5003800" y="2924175"/>
            <a:ext cx="149225" cy="720725"/>
          </a:xfrm>
          <a:prstGeom prst="downArrow">
            <a:avLst>
              <a:gd name="adj1" fmla="val 50000"/>
              <a:gd name="adj2" fmla="val 120745"/>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82" name="Text Box 12"/>
          <p:cNvSpPr txBox="1"/>
          <p:nvPr/>
        </p:nvSpPr>
        <p:spPr>
          <a:xfrm>
            <a:off x="6569075" y="3427413"/>
            <a:ext cx="609600" cy="396875"/>
          </a:xfrm>
          <a:prstGeom prst="rect">
            <a:avLst/>
          </a:prstGeom>
          <a:noFill/>
          <a:ln w="6350">
            <a:noFill/>
          </a:ln>
        </p:spPr>
        <p:txBody>
          <a:bodyPr wrap="none" lIns="90000" tIns="46800" rIns="90000" bIns="46800" anchor="ctr" anchorCtr="0">
            <a:spAutoFit/>
          </a:bodyPr>
          <a:p>
            <a:pPr algn="ctr" eaLnBrk="1" hangingPunct="1"/>
            <a:r>
              <a:rPr lang="en-US" altLang="zh-CN" sz="2000" b="1" dirty="0">
                <a:latin typeface="Times New Roman" panose="02020603050405020304" pitchFamily="18" charset="0"/>
              </a:rPr>
              <a:t>fc( )</a:t>
            </a:r>
            <a:endParaRPr lang="en-US" altLang="zh-CN" sz="2000" b="1" dirty="0">
              <a:latin typeface="Times New Roman" panose="02020603050405020304" pitchFamily="18" charset="0"/>
            </a:endParaRPr>
          </a:p>
        </p:txBody>
      </p:sp>
      <p:sp>
        <p:nvSpPr>
          <p:cNvPr id="1006605" name="AutoShape 13"/>
          <p:cNvSpPr>
            <a:spLocks noChangeArrowheads="1"/>
          </p:cNvSpPr>
          <p:nvPr/>
        </p:nvSpPr>
        <p:spPr bwMode="auto">
          <a:xfrm>
            <a:off x="6592888" y="3932238"/>
            <a:ext cx="161925" cy="609600"/>
          </a:xfrm>
          <a:prstGeom prst="downArrow">
            <a:avLst>
              <a:gd name="adj1" fmla="val 50000"/>
              <a:gd name="adj2" fmla="val 94118"/>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84" name="Text Box 14"/>
          <p:cNvSpPr txBox="1"/>
          <p:nvPr/>
        </p:nvSpPr>
        <p:spPr>
          <a:xfrm>
            <a:off x="6740525" y="4005263"/>
            <a:ext cx="1120775" cy="396875"/>
          </a:xfrm>
          <a:prstGeom prst="rect">
            <a:avLst/>
          </a:prstGeom>
          <a:noFill/>
          <a:ln w="6350">
            <a:noFill/>
          </a:ln>
        </p:spPr>
        <p:txBody>
          <a:bodyPr wrap="none" lIns="90000" tIns="46800" rIns="90000" bIns="46800" anchor="ctr" anchorCtr="0">
            <a:spAutoFit/>
          </a:bodyPr>
          <a:p>
            <a:pPr algn="ctr" eaLnBrk="1" hangingPunct="1"/>
            <a:r>
              <a:rPr lang="zh-CN" altLang="en-US" sz="2000" b="1" dirty="0">
                <a:latin typeface="Times New Roman" panose="02020603050405020304" pitchFamily="18" charset="0"/>
              </a:rPr>
              <a:t>调用</a:t>
            </a:r>
            <a:r>
              <a:rPr lang="en-US" altLang="zh-CN" sz="2000" b="1" dirty="0">
                <a:latin typeface="Times New Roman" panose="02020603050405020304" pitchFamily="18" charset="0"/>
              </a:rPr>
              <a:t>fc( )</a:t>
            </a:r>
            <a:endParaRPr lang="en-US" altLang="zh-CN" sz="2000" b="1" dirty="0">
              <a:latin typeface="Times New Roman" panose="02020603050405020304" pitchFamily="18" charset="0"/>
            </a:endParaRPr>
          </a:p>
        </p:txBody>
      </p:sp>
      <p:sp>
        <p:nvSpPr>
          <p:cNvPr id="1006607" name="AutoShape 15"/>
          <p:cNvSpPr>
            <a:spLocks noChangeArrowheads="1"/>
          </p:cNvSpPr>
          <p:nvPr/>
        </p:nvSpPr>
        <p:spPr bwMode="auto">
          <a:xfrm rot="6966473">
            <a:off x="5836444" y="3607594"/>
            <a:ext cx="144463" cy="1368425"/>
          </a:xfrm>
          <a:prstGeom prst="downArrow">
            <a:avLst>
              <a:gd name="adj1" fmla="val 50000"/>
              <a:gd name="adj2" fmla="val 236812"/>
            </a:avLst>
          </a:prstGeom>
          <a:solidFill>
            <a:srgbClr val="00FFFF"/>
          </a:solidFill>
          <a:ln w="6350">
            <a:solidFill>
              <a:schemeClr val="tx1"/>
            </a:solidFill>
            <a:miter lim="800000"/>
          </a:ln>
          <a:effectLst>
            <a:outerShdw dist="45791" dir="2021404"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6608" name="AutoShape 16"/>
          <p:cNvSpPr>
            <a:spLocks noChangeArrowheads="1"/>
          </p:cNvSpPr>
          <p:nvPr/>
        </p:nvSpPr>
        <p:spPr bwMode="auto">
          <a:xfrm rot="16200000">
            <a:off x="5865019" y="3140869"/>
            <a:ext cx="144463" cy="1292225"/>
          </a:xfrm>
          <a:prstGeom prst="downArrow">
            <a:avLst>
              <a:gd name="adj1" fmla="val 50000"/>
              <a:gd name="adj2" fmla="val 223626"/>
            </a:avLst>
          </a:prstGeom>
          <a:solidFill>
            <a:srgbClr val="00FFFF"/>
          </a:solidFill>
          <a:ln w="6350">
            <a:solidFill>
              <a:schemeClr val="tx1"/>
            </a:solidFill>
            <a:miter lim="800000"/>
          </a:ln>
          <a:effectLst>
            <a:outerShdw dist="45791" dir="2021404"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6609" name="AutoShape 17"/>
          <p:cNvSpPr>
            <a:spLocks noChangeArrowheads="1"/>
          </p:cNvSpPr>
          <p:nvPr/>
        </p:nvSpPr>
        <p:spPr bwMode="auto">
          <a:xfrm>
            <a:off x="5148263" y="4149725"/>
            <a:ext cx="142875" cy="935038"/>
          </a:xfrm>
          <a:prstGeom prst="downArrow">
            <a:avLst>
              <a:gd name="adj1" fmla="val 50000"/>
              <a:gd name="adj2" fmla="val 163611"/>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88" name="Text Box 18"/>
          <p:cNvSpPr txBox="1"/>
          <p:nvPr/>
        </p:nvSpPr>
        <p:spPr>
          <a:xfrm>
            <a:off x="4049713" y="3679825"/>
            <a:ext cx="1184275" cy="396875"/>
          </a:xfrm>
          <a:prstGeom prst="rect">
            <a:avLst/>
          </a:prstGeom>
          <a:noFill/>
          <a:ln w="6350">
            <a:noFill/>
          </a:ln>
        </p:spPr>
        <p:txBody>
          <a:bodyPr wrap="none" lIns="90000" tIns="46800" rIns="90000" bIns="46800" anchor="ctr" anchorCtr="0">
            <a:spAutoFit/>
          </a:bodyPr>
          <a:p>
            <a:pPr algn="ctr" eaLnBrk="1" hangingPunct="1"/>
            <a:r>
              <a:rPr lang="zh-CN" altLang="zh-CN" sz="2000" b="1" dirty="0">
                <a:latin typeface="Times New Roman" panose="02020603050405020304" pitchFamily="18" charset="0"/>
              </a:rPr>
              <a:t> 调用</a:t>
            </a:r>
            <a:r>
              <a:rPr lang="en-US" altLang="zh-CN" sz="2000" b="1" dirty="0">
                <a:latin typeface="Times New Roman" panose="02020603050405020304" pitchFamily="18" charset="0"/>
              </a:rPr>
              <a:t>fc( )</a:t>
            </a:r>
            <a:endParaRPr lang="en-US" altLang="zh-CN" sz="2000" b="1" dirty="0">
              <a:latin typeface="Times New Roman" panose="02020603050405020304" pitchFamily="18" charset="0"/>
            </a:endParaRPr>
          </a:p>
        </p:txBody>
      </p:sp>
      <p:sp>
        <p:nvSpPr>
          <p:cNvPr id="1006611" name="AutoShape 19"/>
          <p:cNvSpPr>
            <a:spLocks noChangeArrowheads="1"/>
          </p:cNvSpPr>
          <p:nvPr/>
        </p:nvSpPr>
        <p:spPr bwMode="auto">
          <a:xfrm>
            <a:off x="8101013" y="2205038"/>
            <a:ext cx="79375" cy="593725"/>
          </a:xfrm>
          <a:prstGeom prst="downArrow">
            <a:avLst>
              <a:gd name="adj1" fmla="val 50000"/>
              <a:gd name="adj2" fmla="val 187000"/>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6612" name="AutoShape 20"/>
          <p:cNvSpPr>
            <a:spLocks noChangeArrowheads="1"/>
          </p:cNvSpPr>
          <p:nvPr/>
        </p:nvSpPr>
        <p:spPr bwMode="auto">
          <a:xfrm rot="-7178783">
            <a:off x="7601744" y="2066131"/>
            <a:ext cx="144463" cy="565150"/>
          </a:xfrm>
          <a:prstGeom prst="downArrow">
            <a:avLst>
              <a:gd name="adj1" fmla="val 50000"/>
              <a:gd name="adj2" fmla="val 97802"/>
            </a:avLst>
          </a:prstGeom>
          <a:solidFill>
            <a:srgbClr val="00FFFF"/>
          </a:solidFill>
          <a:ln w="6350">
            <a:solidFill>
              <a:schemeClr val="tx1"/>
            </a:solidFill>
            <a:miter lim="800000"/>
          </a:ln>
          <a:effectLst>
            <a:outerShdw dist="45791" dir="2021404"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6613" name="AutoShape 21"/>
          <p:cNvSpPr>
            <a:spLocks noChangeArrowheads="1"/>
          </p:cNvSpPr>
          <p:nvPr/>
        </p:nvSpPr>
        <p:spPr bwMode="auto">
          <a:xfrm rot="5196596">
            <a:off x="7596188" y="2420938"/>
            <a:ext cx="144463" cy="576263"/>
          </a:xfrm>
          <a:prstGeom prst="downArrow">
            <a:avLst>
              <a:gd name="adj1" fmla="val 50000"/>
              <a:gd name="adj2" fmla="val 99726"/>
            </a:avLst>
          </a:prstGeom>
          <a:solidFill>
            <a:srgbClr val="00FFFF"/>
          </a:solidFill>
          <a:ln w="6350">
            <a:solidFill>
              <a:schemeClr val="tx1"/>
            </a:solidFill>
            <a:miter lim="800000"/>
          </a:ln>
          <a:effectLst>
            <a:outerShdw dist="45791" dir="2021404"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92" name="Rectangle 22"/>
          <p:cNvSpPr/>
          <p:nvPr/>
        </p:nvSpPr>
        <p:spPr>
          <a:xfrm>
            <a:off x="7732713" y="1700213"/>
            <a:ext cx="735012" cy="457200"/>
          </a:xfrm>
          <a:prstGeom prst="rect">
            <a:avLst/>
          </a:prstGeom>
          <a:noFill/>
          <a:ln w="9525">
            <a:noFill/>
          </a:ln>
        </p:spPr>
        <p:txBody>
          <a:bodyPr wrap="none">
            <a:spAutoFit/>
          </a:bodyPr>
          <a:p>
            <a:pPr algn="ctr" eaLnBrk="1" hangingPunct="1"/>
            <a:r>
              <a:rPr lang="en-US" altLang="zh-CN" sz="2400" b="1" dirty="0">
                <a:latin typeface="Times New Roman" panose="02020603050405020304" pitchFamily="18" charset="0"/>
              </a:rPr>
              <a:t>fb( )</a:t>
            </a:r>
            <a:endParaRPr lang="en-US" altLang="zh-CN" sz="2400" b="1" dirty="0">
              <a:latin typeface="Times New Roman" panose="02020603050405020304" pitchFamily="18" charset="0"/>
            </a:endParaRPr>
          </a:p>
        </p:txBody>
      </p:sp>
      <p:sp>
        <p:nvSpPr>
          <p:cNvPr id="1006615" name="AutoShape 23"/>
          <p:cNvSpPr>
            <a:spLocks noChangeArrowheads="1"/>
          </p:cNvSpPr>
          <p:nvPr/>
        </p:nvSpPr>
        <p:spPr bwMode="auto">
          <a:xfrm rot="6966473">
            <a:off x="5976144" y="2383631"/>
            <a:ext cx="144463" cy="1368425"/>
          </a:xfrm>
          <a:prstGeom prst="downArrow">
            <a:avLst>
              <a:gd name="adj1" fmla="val 50000"/>
              <a:gd name="adj2" fmla="val 236814"/>
            </a:avLst>
          </a:prstGeom>
          <a:solidFill>
            <a:srgbClr val="00FFFF"/>
          </a:solidFill>
          <a:ln w="6350">
            <a:solidFill>
              <a:schemeClr val="tx1"/>
            </a:solidFill>
            <a:miter lim="800000"/>
          </a:ln>
          <a:effectLst>
            <a:outerShdw dist="45791" dir="2021404"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6616" name="AutoShape 24"/>
          <p:cNvSpPr>
            <a:spLocks noChangeArrowheads="1"/>
          </p:cNvSpPr>
          <p:nvPr/>
        </p:nvSpPr>
        <p:spPr bwMode="auto">
          <a:xfrm>
            <a:off x="6588125" y="2778125"/>
            <a:ext cx="144463" cy="506413"/>
          </a:xfrm>
          <a:prstGeom prst="downArrow">
            <a:avLst>
              <a:gd name="adj1" fmla="val 50000"/>
              <a:gd name="adj2" fmla="val 87637"/>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6618" name="Rectangle 26"/>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0" cap="none" spc="0" normalizeH="0" baseline="0" noProof="0" smtClean="0">
                <a:ln>
                  <a:noFill/>
                </a:ln>
                <a:solidFill>
                  <a:srgbClr val="CC3300"/>
                </a:solidFill>
                <a:effectLst/>
                <a:uLnTx/>
                <a:uFillTx/>
                <a:latin typeface="+mj-lt"/>
                <a:ea typeface="宋体" panose="02010600030101010101" pitchFamily="2" charset="-122"/>
                <a:cs typeface="+mj-cs"/>
              </a:rPr>
              <a:t> </a:t>
            </a:r>
            <a:r>
              <a:rPr kumimoji="1" lang="zh-CN" altLang="en-US" sz="3600" b="1" i="0" u="none" strike="noStrike" kern="0" cap="none" spc="0" normalizeH="0" baseline="0" noProof="0" smtClean="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函数的嵌套调用</a:t>
            </a:r>
            <a:r>
              <a:rPr kumimoji="1" lang="zh-CN" altLang="en-US" sz="3600" b="1" i="0" u="none" strike="noStrike" kern="0" cap="none" spc="0" normalizeH="0" baseline="0" noProof="0" smtClean="0">
                <a:ln>
                  <a:noFill/>
                </a:ln>
                <a:solidFill>
                  <a:srgbClr val="CC3300"/>
                </a:solidFill>
                <a:effectLst/>
                <a:uLnTx/>
                <a:uFillTx/>
                <a:latin typeface="+mj-lt"/>
                <a:ea typeface="宋体" panose="02010600030101010101" pitchFamily="2" charset="-122"/>
                <a:cs typeface="+mj-cs"/>
              </a:rPr>
              <a:t> </a:t>
            </a:r>
            <a:endParaRPr kumimoji="1" lang="zh-CN" altLang="en-US" sz="3600" b="1" i="0" u="none" strike="noStrike" kern="0" cap="none" spc="0" normalizeH="0" baseline="0" noProof="0" smtClean="0">
              <a:ln>
                <a:noFill/>
              </a:ln>
              <a:solidFill>
                <a:srgbClr val="CC3300"/>
              </a:solidFill>
              <a:effectLst/>
              <a:uLnTx/>
              <a:uFillTx/>
              <a:latin typeface="+mj-lt"/>
              <a:ea typeface="宋体" panose="02010600030101010101" pitchFamily="2" charset="-122"/>
              <a:cs typeface="+mj-cs"/>
            </a:endParaRPr>
          </a:p>
        </p:txBody>
      </p:sp>
      <p:sp>
        <p:nvSpPr>
          <p:cNvPr id="1006619" name="Text Box 27"/>
          <p:cNvSpPr txBox="1">
            <a:spLocks noChangeArrowheads="1"/>
          </p:cNvSpPr>
          <p:nvPr/>
        </p:nvSpPr>
        <p:spPr bwMode="auto">
          <a:xfrm>
            <a:off x="1116013" y="5121275"/>
            <a:ext cx="5556250" cy="1187450"/>
          </a:xfrm>
          <a:prstGeom prst="rect">
            <a:avLst/>
          </a:prstGeom>
          <a:noFill/>
          <a:ln w="6350">
            <a:noFill/>
            <a:miter lim="800000"/>
          </a:ln>
          <a:effectLst/>
        </p:spPr>
        <p:txBody>
          <a:bodyPr wrap="none" lIns="90000" tIns="46800" rIns="90000" bIns="46800" anchor="ctr">
            <a:spAutoFit/>
          </a:bodyPr>
          <a:lstStyle/>
          <a:p>
            <a:pPr marR="0" defTabSz="914400" eaLnBrk="1" hangingPunct="1">
              <a:buClrTx/>
              <a:buSzTx/>
              <a:buFontTx/>
              <a:buNone/>
              <a:defRPr/>
            </a:pPr>
            <a:r>
              <a:rPr kumimoji="1" lang="zh-CN" altLang="en-US" sz="2400" b="1" kern="1200" cap="none" spc="0" normalizeH="0" baseline="0" noProof="0">
                <a:latin typeface="Times New Roman" panose="02020603050405020304" pitchFamily="18" charset="0"/>
                <a:ea typeface="宋体" panose="02010600030101010101" pitchFamily="2" charset="-122"/>
                <a:cs typeface="+mn-cs"/>
              </a:rPr>
              <a:t>例 ：验证</a:t>
            </a: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歌德巴赫猜想 </a:t>
            </a: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Goldbach(int m)</a:t>
            </a:r>
            <a:endPar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Prime(int n) </a:t>
            </a:r>
            <a:endPar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1" lang="en-US" altLang="zh-CN" sz="2400" b="1" kern="1200" cap="none" spc="0" normalizeH="0" baseline="0" noProof="0">
                <a:latin typeface="Times New Roman" panose="02020603050405020304" pitchFamily="18" charset="0"/>
                <a:ea typeface="宋体" panose="02010600030101010101" pitchFamily="2" charset="-122"/>
                <a:cs typeface="+mn-cs"/>
              </a:rPr>
              <a:t>                                           printf</a:t>
            </a:r>
            <a:endParaRPr kumimoji="1" lang="en-US" altLang="zh-CN" sz="2400" b="1" kern="1200" cap="none" spc="0" normalizeH="0" baseline="0" noProof="0">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65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006619"/>
                                        </p:tgtEl>
                                        <p:attrNameLst>
                                          <p:attrName>style.visibility</p:attrName>
                                        </p:attrNameLst>
                                      </p:cBhvr>
                                      <p:to>
                                        <p:strVal val="visible"/>
                                      </p:to>
                                    </p:set>
                                    <p:animEffect transition="in" filter="checkerboard(across)">
                                      <p:cBhvr>
                                        <p:cTn id="11" dur="500"/>
                                        <p:tgtEl>
                                          <p:spTgt spid="1006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5" grpId="0" animBg="1"/>
      <p:bldP spid="100661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59395"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59396"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59397" name="Text Box 3"/>
          <p:cNvSpPr txBox="1"/>
          <p:nvPr/>
        </p:nvSpPr>
        <p:spPr>
          <a:xfrm>
            <a:off x="1116013" y="1557338"/>
            <a:ext cx="2879725" cy="3752850"/>
          </a:xfrm>
          <a:prstGeom prst="rect">
            <a:avLst/>
          </a:prstGeom>
          <a:noFill/>
          <a:ln w="9525" cap="flat" cmpd="sng">
            <a:solidFill>
              <a:srgbClr val="000080"/>
            </a:solidFill>
            <a:prstDash val="solid"/>
            <a:miter/>
            <a:headEnd type="none" w="med" len="med"/>
            <a:tailEnd type="none" w="med" len="med"/>
          </a:ln>
        </p:spPr>
        <p:txBody>
          <a:bodyPr>
            <a:spAutoFit/>
          </a:bodyPr>
          <a:p>
            <a:pPr eaLnBrk="1" hangingPunct="1">
              <a:spcBef>
                <a:spcPct val="50000"/>
              </a:spcBef>
            </a:pPr>
            <a:r>
              <a:rPr lang="en-US" altLang="zh-CN" sz="2400" b="1" dirty="0">
                <a:latin typeface="Times New Roman" panose="02020603050405020304" pitchFamily="18" charset="0"/>
              </a:rPr>
              <a:t>void  fa( );</a:t>
            </a:r>
            <a:endParaRPr lang="en-US" altLang="zh-CN" sz="2400" b="1" dirty="0">
              <a:latin typeface="Times New Roman" panose="02020603050405020304" pitchFamily="18" charset="0"/>
            </a:endParaRPr>
          </a:p>
          <a:p>
            <a:pPr eaLnBrk="1" hangingPunct="1">
              <a:spcBef>
                <a:spcPct val="50000"/>
              </a:spcBef>
            </a:pPr>
            <a:r>
              <a:rPr lang="en-US" altLang="zh-CN" sz="2400" b="1" dirty="0">
                <a:latin typeface="Times New Roman" panose="02020603050405020304" pitchFamily="18" charset="0"/>
              </a:rPr>
              <a:t>{    fa( )     }</a:t>
            </a:r>
            <a:endParaRPr lang="en-US" altLang="zh-CN" sz="2400" b="1" dirty="0">
              <a:latin typeface="Times New Roman" panose="02020603050405020304" pitchFamily="18" charset="0"/>
            </a:endParaRPr>
          </a:p>
          <a:p>
            <a:pPr eaLnBrk="1" hangingPunct="1">
              <a:spcBef>
                <a:spcPct val="50000"/>
              </a:spcBef>
            </a:pPr>
            <a:endParaRPr lang="en-US" altLang="zh-CN" sz="2400" b="1" dirty="0">
              <a:latin typeface="Times New Roman" panose="02020603050405020304" pitchFamily="18" charset="0"/>
            </a:endParaRPr>
          </a:p>
          <a:p>
            <a:pPr eaLnBrk="1" hangingPunct="1">
              <a:spcBef>
                <a:spcPct val="50000"/>
              </a:spcBef>
            </a:pPr>
            <a:r>
              <a:rPr lang="en-US" altLang="zh-CN" sz="2400" b="1" dirty="0">
                <a:latin typeface="Times New Roman" panose="02020603050405020304" pitchFamily="18" charset="0"/>
              </a:rPr>
              <a:t>void main( )</a:t>
            </a:r>
            <a:endParaRPr lang="en-US" altLang="zh-CN" sz="2400" b="1" dirty="0">
              <a:latin typeface="Times New Roman" panose="02020603050405020304" pitchFamily="18" charset="0"/>
            </a:endParaRPr>
          </a:p>
          <a:p>
            <a:pPr eaLnBrk="1" hangingPunct="1">
              <a:spcBef>
                <a:spcPct val="50000"/>
              </a:spcBef>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eaLnBrk="1" hangingPunct="1">
              <a:spcBef>
                <a:spcPct val="50000"/>
              </a:spcBef>
            </a:pPr>
            <a:r>
              <a:rPr lang="en-US" altLang="zh-CN" sz="2400" b="1" dirty="0">
                <a:latin typeface="Times New Roman" panose="02020603050405020304" pitchFamily="18" charset="0"/>
              </a:rPr>
              <a:t>      fa( )</a:t>
            </a:r>
            <a:endParaRPr lang="en-US" altLang="zh-CN" sz="2400" b="1" dirty="0">
              <a:latin typeface="Times New Roman" panose="02020603050405020304" pitchFamily="18" charset="0"/>
            </a:endParaRPr>
          </a:p>
          <a:p>
            <a:pPr eaLnBrk="1" hangingPunct="1">
              <a:spcBef>
                <a:spcPct val="5000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59398" name="Text Box 5"/>
          <p:cNvSpPr txBox="1"/>
          <p:nvPr/>
        </p:nvSpPr>
        <p:spPr>
          <a:xfrm>
            <a:off x="4530725" y="1631950"/>
            <a:ext cx="1120775" cy="457200"/>
          </a:xfrm>
          <a:prstGeom prst="rect">
            <a:avLst/>
          </a:prstGeom>
          <a:noFill/>
          <a:ln w="6350">
            <a:noFill/>
          </a:ln>
        </p:spPr>
        <p:txBody>
          <a:bodyPr wrap="none" lIns="90000" tIns="46800" rIns="90000" bIns="46800" anchor="ctr" anchorCtr="0">
            <a:spAutoFit/>
          </a:bodyPr>
          <a:p>
            <a:pPr algn="ctr" eaLnBrk="1" hangingPunct="1"/>
            <a:r>
              <a:rPr lang="en-US" altLang="zh-CN" sz="2400" b="1" dirty="0">
                <a:latin typeface="Times New Roman" panose="02020603050405020304" pitchFamily="18" charset="0"/>
              </a:rPr>
              <a:t>main( )</a:t>
            </a:r>
            <a:endParaRPr lang="en-US" altLang="zh-CN" sz="2400" b="1" dirty="0">
              <a:latin typeface="Times New Roman" panose="02020603050405020304" pitchFamily="18" charset="0"/>
            </a:endParaRPr>
          </a:p>
        </p:txBody>
      </p:sp>
      <p:sp>
        <p:nvSpPr>
          <p:cNvPr id="1008646" name="AutoShape 6"/>
          <p:cNvSpPr>
            <a:spLocks noChangeArrowheads="1"/>
          </p:cNvSpPr>
          <p:nvPr/>
        </p:nvSpPr>
        <p:spPr bwMode="auto">
          <a:xfrm>
            <a:off x="4862513" y="2057400"/>
            <a:ext cx="149225" cy="609600"/>
          </a:xfrm>
          <a:prstGeom prst="downArrow">
            <a:avLst>
              <a:gd name="adj1" fmla="val 50000"/>
              <a:gd name="adj2" fmla="val 102128"/>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400" name="Text Box 7"/>
          <p:cNvSpPr txBox="1"/>
          <p:nvPr/>
        </p:nvSpPr>
        <p:spPr>
          <a:xfrm>
            <a:off x="4064000" y="2652713"/>
            <a:ext cx="1135063" cy="396875"/>
          </a:xfrm>
          <a:prstGeom prst="rect">
            <a:avLst/>
          </a:prstGeom>
          <a:noFill/>
          <a:ln w="6350">
            <a:noFill/>
          </a:ln>
        </p:spPr>
        <p:txBody>
          <a:bodyPr wrap="none" lIns="90000" tIns="46800" rIns="90000" bIns="46800" anchor="ctr" anchorCtr="0">
            <a:spAutoFit/>
          </a:bodyPr>
          <a:p>
            <a:pPr algn="ctr" eaLnBrk="1" hangingPunct="1"/>
            <a:r>
              <a:rPr lang="zh-CN" altLang="en-US" sz="2000" b="1" dirty="0">
                <a:latin typeface="Times New Roman" panose="02020603050405020304" pitchFamily="18" charset="0"/>
              </a:rPr>
              <a:t>调用 </a:t>
            </a:r>
            <a:r>
              <a:rPr lang="en-US" altLang="zh-CN" sz="2000" b="1" dirty="0">
                <a:latin typeface="Times New Roman" panose="02020603050405020304" pitchFamily="18" charset="0"/>
              </a:rPr>
              <a:t>fa()</a:t>
            </a:r>
            <a:endParaRPr lang="en-US" altLang="zh-CN" sz="2000" b="1" dirty="0">
              <a:latin typeface="Times New Roman" panose="02020603050405020304" pitchFamily="18" charset="0"/>
            </a:endParaRPr>
          </a:p>
        </p:txBody>
      </p:sp>
      <p:sp>
        <p:nvSpPr>
          <p:cNvPr id="1008648" name="AutoShape 8"/>
          <p:cNvSpPr>
            <a:spLocks noChangeArrowheads="1"/>
          </p:cNvSpPr>
          <p:nvPr/>
        </p:nvSpPr>
        <p:spPr bwMode="auto">
          <a:xfrm>
            <a:off x="4862513" y="3048000"/>
            <a:ext cx="149225" cy="609600"/>
          </a:xfrm>
          <a:prstGeom prst="downArrow">
            <a:avLst>
              <a:gd name="adj1" fmla="val 50000"/>
              <a:gd name="adj2" fmla="val 102128"/>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402" name="Text Box 9"/>
          <p:cNvSpPr txBox="1"/>
          <p:nvPr/>
        </p:nvSpPr>
        <p:spPr>
          <a:xfrm>
            <a:off x="4454525" y="3679825"/>
            <a:ext cx="901700" cy="396875"/>
          </a:xfrm>
          <a:prstGeom prst="rect">
            <a:avLst/>
          </a:prstGeom>
          <a:noFill/>
          <a:ln w="6350">
            <a:noFill/>
          </a:ln>
        </p:spPr>
        <p:txBody>
          <a:bodyPr lIns="90000" tIns="46800" rIns="90000" bIns="46800" anchor="ctr" anchorCtr="0">
            <a:spAutoFit/>
          </a:bodyPr>
          <a:p>
            <a:pPr algn="ctr" eaLnBrk="1" hangingPunct="1"/>
            <a:r>
              <a:rPr lang="en-US" altLang="zh-CN" sz="2000" b="1" dirty="0">
                <a:latin typeface="Times New Roman" panose="02020603050405020304" pitchFamily="18" charset="0"/>
              </a:rPr>
              <a:t>End</a:t>
            </a:r>
            <a:endParaRPr lang="en-US" altLang="zh-CN" sz="2000" b="1" dirty="0">
              <a:latin typeface="Times New Roman" panose="02020603050405020304" pitchFamily="18" charset="0"/>
            </a:endParaRPr>
          </a:p>
        </p:txBody>
      </p:sp>
      <p:sp>
        <p:nvSpPr>
          <p:cNvPr id="1008650" name="Text Box 10"/>
          <p:cNvSpPr txBox="1"/>
          <p:nvPr/>
        </p:nvSpPr>
        <p:spPr>
          <a:xfrm>
            <a:off x="6196013" y="1676400"/>
            <a:ext cx="560387" cy="396875"/>
          </a:xfrm>
          <a:prstGeom prst="rect">
            <a:avLst/>
          </a:prstGeom>
          <a:noFill/>
          <a:ln w="6350">
            <a:noFill/>
          </a:ln>
        </p:spPr>
        <p:txBody>
          <a:bodyPr wrap="none" lIns="90000" tIns="46800" rIns="90000" bIns="46800" anchor="ctr" anchorCtr="0">
            <a:spAutoFit/>
          </a:bodyPr>
          <a:p>
            <a:pPr algn="ctr" eaLnBrk="1" hangingPunct="1"/>
            <a:r>
              <a:rPr lang="en-US" altLang="zh-CN" sz="2000" b="1" dirty="0">
                <a:latin typeface="Times New Roman" panose="02020603050405020304" pitchFamily="18" charset="0"/>
              </a:rPr>
              <a:t>fa()</a:t>
            </a:r>
            <a:endParaRPr lang="en-US" altLang="zh-CN" sz="2000" b="1" dirty="0">
              <a:latin typeface="Times New Roman" panose="02020603050405020304" pitchFamily="18" charset="0"/>
            </a:endParaRPr>
          </a:p>
        </p:txBody>
      </p:sp>
      <p:sp>
        <p:nvSpPr>
          <p:cNvPr id="1008651" name="AutoShape 11"/>
          <p:cNvSpPr>
            <a:spLocks noChangeArrowheads="1"/>
          </p:cNvSpPr>
          <p:nvPr/>
        </p:nvSpPr>
        <p:spPr bwMode="auto">
          <a:xfrm>
            <a:off x="6373813" y="2071688"/>
            <a:ext cx="161925" cy="609600"/>
          </a:xfrm>
          <a:prstGeom prst="downArrow">
            <a:avLst>
              <a:gd name="adj1" fmla="val 50000"/>
              <a:gd name="adj2" fmla="val 94118"/>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8652" name="Text Box 12"/>
          <p:cNvSpPr txBox="1"/>
          <p:nvPr/>
        </p:nvSpPr>
        <p:spPr>
          <a:xfrm>
            <a:off x="5637213" y="2667000"/>
            <a:ext cx="1071562" cy="396875"/>
          </a:xfrm>
          <a:prstGeom prst="rect">
            <a:avLst/>
          </a:prstGeom>
          <a:noFill/>
          <a:ln w="6350">
            <a:noFill/>
          </a:ln>
        </p:spPr>
        <p:txBody>
          <a:bodyPr wrap="none" lIns="90000" tIns="46800" rIns="90000" bIns="46800" anchor="ctr" anchorCtr="0">
            <a:spAutoFit/>
          </a:bodyPr>
          <a:p>
            <a:pPr algn="ctr" eaLnBrk="1" hangingPunct="1"/>
            <a:r>
              <a:rPr lang="zh-CN" altLang="en-US" sz="2000" b="1" dirty="0">
                <a:solidFill>
                  <a:srgbClr val="CC0000"/>
                </a:solidFill>
                <a:latin typeface="Times New Roman" panose="02020603050405020304" pitchFamily="18" charset="0"/>
              </a:rPr>
              <a:t>调用</a:t>
            </a:r>
            <a:r>
              <a:rPr lang="en-US" altLang="zh-CN" sz="2000" b="1" dirty="0">
                <a:solidFill>
                  <a:srgbClr val="CC0000"/>
                </a:solidFill>
                <a:latin typeface="Times New Roman" panose="02020603050405020304" pitchFamily="18" charset="0"/>
              </a:rPr>
              <a:t>fa()</a:t>
            </a:r>
            <a:endParaRPr lang="en-US" altLang="zh-CN" sz="2000" b="1" dirty="0">
              <a:solidFill>
                <a:srgbClr val="CC0000"/>
              </a:solidFill>
              <a:latin typeface="Times New Roman" panose="02020603050405020304" pitchFamily="18" charset="0"/>
            </a:endParaRPr>
          </a:p>
        </p:txBody>
      </p:sp>
      <p:sp>
        <p:nvSpPr>
          <p:cNvPr id="1008653" name="AutoShape 13"/>
          <p:cNvSpPr>
            <a:spLocks noChangeArrowheads="1"/>
          </p:cNvSpPr>
          <p:nvPr/>
        </p:nvSpPr>
        <p:spPr bwMode="auto">
          <a:xfrm>
            <a:off x="6373813" y="3062288"/>
            <a:ext cx="161925" cy="609600"/>
          </a:xfrm>
          <a:prstGeom prst="downArrow">
            <a:avLst>
              <a:gd name="adj1" fmla="val 50000"/>
              <a:gd name="adj2" fmla="val 94118"/>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8654" name="Text Box 14"/>
          <p:cNvSpPr txBox="1"/>
          <p:nvPr/>
        </p:nvSpPr>
        <p:spPr>
          <a:xfrm>
            <a:off x="7735888" y="1662113"/>
            <a:ext cx="623887" cy="396875"/>
          </a:xfrm>
          <a:prstGeom prst="rect">
            <a:avLst/>
          </a:prstGeom>
          <a:noFill/>
          <a:ln w="6350">
            <a:noFill/>
          </a:ln>
        </p:spPr>
        <p:txBody>
          <a:bodyPr wrap="none" lIns="90000" tIns="46800" rIns="90000" bIns="46800" anchor="ctr" anchorCtr="0">
            <a:spAutoFit/>
          </a:bodyPr>
          <a:p>
            <a:pPr algn="ctr" eaLnBrk="1" hangingPunct="1"/>
            <a:r>
              <a:rPr lang="en-US" altLang="zh-CN" sz="2000" b="1" dirty="0">
                <a:solidFill>
                  <a:srgbClr val="CC0000"/>
                </a:solidFill>
                <a:latin typeface="Times New Roman" panose="02020603050405020304" pitchFamily="18" charset="0"/>
              </a:rPr>
              <a:t>fa( )</a:t>
            </a:r>
            <a:endParaRPr lang="en-US" altLang="zh-CN" sz="2000" b="1" dirty="0">
              <a:solidFill>
                <a:srgbClr val="CC0000"/>
              </a:solidFill>
              <a:latin typeface="Times New Roman" panose="02020603050405020304" pitchFamily="18" charset="0"/>
            </a:endParaRPr>
          </a:p>
        </p:txBody>
      </p:sp>
      <p:sp>
        <p:nvSpPr>
          <p:cNvPr id="1008655" name="AutoShape 15"/>
          <p:cNvSpPr>
            <a:spLocks noChangeArrowheads="1"/>
          </p:cNvSpPr>
          <p:nvPr/>
        </p:nvSpPr>
        <p:spPr bwMode="auto">
          <a:xfrm>
            <a:off x="7910513" y="2057400"/>
            <a:ext cx="149225" cy="1619250"/>
          </a:xfrm>
          <a:prstGeom prst="downArrow">
            <a:avLst>
              <a:gd name="adj1" fmla="val 50000"/>
              <a:gd name="adj2" fmla="val 271277"/>
            </a:avLst>
          </a:prstGeom>
          <a:noFill/>
          <a:ln w="12700">
            <a:solidFill>
              <a:schemeClr val="tx1"/>
            </a:solidFill>
            <a:prstDash val="dash"/>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8656" name="AutoShape 16"/>
          <p:cNvSpPr>
            <a:spLocks noChangeArrowheads="1"/>
          </p:cNvSpPr>
          <p:nvPr/>
        </p:nvSpPr>
        <p:spPr bwMode="auto">
          <a:xfrm rot="-7178783">
            <a:off x="5695950" y="1687513"/>
            <a:ext cx="131763" cy="1379538"/>
          </a:xfrm>
          <a:prstGeom prst="downArrow">
            <a:avLst>
              <a:gd name="adj1" fmla="val 50000"/>
              <a:gd name="adj2" fmla="val 261746"/>
            </a:avLst>
          </a:prstGeom>
          <a:solidFill>
            <a:srgbClr val="00FFFF"/>
          </a:solidFill>
          <a:ln w="6350">
            <a:solidFill>
              <a:schemeClr val="tx1"/>
            </a:solidFill>
            <a:miter lim="800000"/>
          </a:ln>
          <a:effectLst>
            <a:outerShdw dist="45791" dir="2021404"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8657" name="AutoShape 17"/>
          <p:cNvSpPr>
            <a:spLocks noChangeArrowheads="1"/>
          </p:cNvSpPr>
          <p:nvPr/>
        </p:nvSpPr>
        <p:spPr bwMode="auto">
          <a:xfrm rot="-7178783">
            <a:off x="7214394" y="1675606"/>
            <a:ext cx="152400" cy="1379538"/>
          </a:xfrm>
          <a:prstGeom prst="downArrow">
            <a:avLst>
              <a:gd name="adj1" fmla="val 50000"/>
              <a:gd name="adj2" fmla="val 226302"/>
            </a:avLst>
          </a:prstGeom>
          <a:solidFill>
            <a:srgbClr val="00FFFF"/>
          </a:solidFill>
          <a:ln w="6350">
            <a:solidFill>
              <a:schemeClr val="tx1"/>
            </a:solidFill>
            <a:miter lim="800000"/>
          </a:ln>
          <a:effectLst>
            <a:outerShdw dist="45791" dir="2021404"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8658" name="AutoShape 18"/>
          <p:cNvSpPr>
            <a:spLocks noChangeArrowheads="1"/>
          </p:cNvSpPr>
          <p:nvPr/>
        </p:nvSpPr>
        <p:spPr bwMode="auto">
          <a:xfrm rot="-3420182" flipH="1" flipV="1">
            <a:off x="7260431" y="2678906"/>
            <a:ext cx="130175" cy="1379538"/>
          </a:xfrm>
          <a:prstGeom prst="downArrow">
            <a:avLst>
              <a:gd name="adj1" fmla="val 50000"/>
              <a:gd name="adj2" fmla="val 264939"/>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8659" name="AutoShape 19"/>
          <p:cNvSpPr>
            <a:spLocks noChangeArrowheads="1"/>
          </p:cNvSpPr>
          <p:nvPr/>
        </p:nvSpPr>
        <p:spPr bwMode="auto">
          <a:xfrm rot="-3420182" flipH="1" flipV="1">
            <a:off x="5728494" y="2602706"/>
            <a:ext cx="130175" cy="1379538"/>
          </a:xfrm>
          <a:prstGeom prst="downArrow">
            <a:avLst>
              <a:gd name="adj1" fmla="val 50000"/>
              <a:gd name="adj2" fmla="val 264939"/>
            </a:avLst>
          </a:prstGeom>
          <a:solidFill>
            <a:srgbClr val="00FFFF"/>
          </a:solidFill>
          <a:ln w="6350">
            <a:solidFill>
              <a:schemeClr val="tx1"/>
            </a:solidFill>
            <a:miter lim="800000"/>
          </a:ln>
          <a:effectLst>
            <a:outerShdw dist="63500" dir="3187806" algn="ctr" rotWithShape="0">
              <a:schemeClr val="bg2"/>
            </a:outerShdw>
          </a:effectLst>
        </p:spPr>
        <p:txBody>
          <a:bodyPr lIns="90000" tIns="46800" rIns="90000" bIns="46800"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8660" name="Text Box 20"/>
          <p:cNvSpPr txBox="1">
            <a:spLocks noChangeArrowheads="1"/>
          </p:cNvSpPr>
          <p:nvPr/>
        </p:nvSpPr>
        <p:spPr bwMode="auto">
          <a:xfrm>
            <a:off x="4643438" y="5589588"/>
            <a:ext cx="990600" cy="485775"/>
          </a:xfrm>
          <a:prstGeom prst="rect">
            <a:avLst/>
          </a:prstGeom>
          <a:solidFill>
            <a:srgbClr val="FFFF99"/>
          </a:solidFill>
          <a:ln w="28575">
            <a:solidFill>
              <a:schemeClr val="tx2"/>
            </a:solidFill>
            <a:miter lim="800000"/>
          </a:ln>
          <a:effectLst>
            <a:outerShdw dist="35921" dir="2700000" algn="ctr" rotWithShape="0">
              <a:schemeClr val="bg2"/>
            </a:outerShdw>
          </a:effectLst>
        </p:spPr>
        <p:txBody>
          <a:bodyPr>
            <a:spAutoFit/>
          </a:bodyPr>
          <a:lstStyle/>
          <a:p>
            <a:pPr marR="0" algn="ctr" defTabSz="914400" eaLnBrk="1" hangingPunct="1">
              <a:spcBef>
                <a:spcPct val="50000"/>
              </a:spcBef>
              <a:buClrTx/>
              <a:buSzTx/>
              <a:buFontTx/>
              <a:buNone/>
              <a:defRPr/>
            </a:pPr>
            <a:r>
              <a:rPr kumimoji="1" lang="en-US" altLang="zh-CN" sz="2400" kern="1200" cap="none" spc="0" normalizeH="0" baseline="0" noProof="0">
                <a:latin typeface="Times New Roman" panose="02020603050405020304" pitchFamily="18" charset="0"/>
                <a:ea typeface="宋体" panose="02010600030101010101" pitchFamily="2" charset="-122"/>
                <a:cs typeface="+mn-cs"/>
              </a:rPr>
              <a:t>fa</a:t>
            </a:r>
            <a:endParaRPr kumimoji="1" lang="en-US" altLang="zh-CN" sz="2400" kern="1200" cap="none" spc="0" normalizeH="0" baseline="0" noProof="0">
              <a:latin typeface="Times New Roman" panose="02020603050405020304" pitchFamily="18" charset="0"/>
              <a:ea typeface="宋体" panose="02010600030101010101" pitchFamily="2" charset="-122"/>
              <a:cs typeface="+mn-cs"/>
            </a:endParaRPr>
          </a:p>
        </p:txBody>
      </p:sp>
      <p:sp>
        <p:nvSpPr>
          <p:cNvPr id="1008661" name="Text Box 21"/>
          <p:cNvSpPr txBox="1">
            <a:spLocks noChangeArrowheads="1"/>
          </p:cNvSpPr>
          <p:nvPr/>
        </p:nvSpPr>
        <p:spPr bwMode="auto">
          <a:xfrm>
            <a:off x="4643438" y="4652963"/>
            <a:ext cx="990600" cy="485775"/>
          </a:xfrm>
          <a:prstGeom prst="rect">
            <a:avLst/>
          </a:prstGeom>
          <a:solidFill>
            <a:srgbClr val="FFCCFF"/>
          </a:solidFill>
          <a:ln w="28575">
            <a:solidFill>
              <a:schemeClr val="tx2"/>
            </a:solidFill>
            <a:miter lim="800000"/>
          </a:ln>
          <a:effectLst>
            <a:outerShdw dist="45791" dir="2021404" algn="ctr" rotWithShape="0">
              <a:schemeClr val="bg2"/>
            </a:outerShdw>
          </a:effectLst>
        </p:spPr>
        <p:txBody>
          <a:bodyPr>
            <a:spAutoFit/>
          </a:bodyPr>
          <a:lstStyle/>
          <a:p>
            <a:pPr marR="0" algn="ctr" defTabSz="914400" eaLnBrk="1" hangingPunct="1">
              <a:spcBef>
                <a:spcPct val="50000"/>
              </a:spcBef>
              <a:buClrTx/>
              <a:buSzTx/>
              <a:buFontTx/>
              <a:buNone/>
              <a:defRPr/>
            </a:pPr>
            <a:r>
              <a:rPr kumimoji="1" lang="en-US" altLang="zh-CN" sz="2400" kern="1200" cap="none" spc="0" normalizeH="0" baseline="0" noProof="0">
                <a:latin typeface="Times New Roman" panose="02020603050405020304" pitchFamily="18" charset="0"/>
                <a:ea typeface="宋体" panose="02010600030101010101" pitchFamily="2" charset="-122"/>
                <a:cs typeface="+mn-cs"/>
              </a:rPr>
              <a:t>main</a:t>
            </a:r>
            <a:endParaRPr kumimoji="1" lang="en-US" altLang="zh-CN" sz="2400" kern="1200" cap="none" spc="0" normalizeH="0" baseline="0" noProof="0">
              <a:latin typeface="Times New Roman" panose="02020603050405020304" pitchFamily="18" charset="0"/>
              <a:ea typeface="宋体" panose="02010600030101010101" pitchFamily="2" charset="-122"/>
              <a:cs typeface="+mn-cs"/>
            </a:endParaRPr>
          </a:p>
        </p:txBody>
      </p:sp>
      <p:sp>
        <p:nvSpPr>
          <p:cNvPr id="59415" name="AutoShape 22"/>
          <p:cNvSpPr/>
          <p:nvPr/>
        </p:nvSpPr>
        <p:spPr>
          <a:xfrm>
            <a:off x="4786313" y="6237288"/>
            <a:ext cx="719137" cy="287337"/>
          </a:xfrm>
          <a:prstGeom prst="curvedUpArrow">
            <a:avLst>
              <a:gd name="adj1" fmla="val 50055"/>
              <a:gd name="adj2" fmla="val 100110"/>
              <a:gd name="adj3" fmla="val 33333"/>
            </a:avLst>
          </a:prstGeom>
          <a:solidFill>
            <a:schemeClr val="accent2"/>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59416" name="AutoShape 23"/>
          <p:cNvSpPr/>
          <p:nvPr/>
        </p:nvSpPr>
        <p:spPr>
          <a:xfrm>
            <a:off x="5075238" y="5157788"/>
            <a:ext cx="144462" cy="431800"/>
          </a:xfrm>
          <a:prstGeom prst="downArrow">
            <a:avLst>
              <a:gd name="adj1" fmla="val 50000"/>
              <a:gd name="adj2" fmla="val 74725"/>
            </a:avLst>
          </a:prstGeom>
          <a:solidFill>
            <a:srgbClr val="0000FF"/>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59417" name="Rectangle 24"/>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10.5 </a:t>
            </a:r>
            <a:r>
              <a:rPr lang="zh-CN" altLang="en-US" dirty="0">
                <a:ea typeface="宋体" panose="02010600030101010101" pitchFamily="2" charset="-122"/>
              </a:rPr>
              <a:t>函数递归调用</a:t>
            </a:r>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86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86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86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86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86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86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86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9" fill="hold" grpId="0" nodeType="clickEffect">
                                  <p:stCondLst>
                                    <p:cond delay="0"/>
                                  </p:stCondLst>
                                  <p:childTnLst>
                                    <p:set>
                                      <p:cBhvr>
                                        <p:cTn id="34" dur="1" fill="hold">
                                          <p:stCondLst>
                                            <p:cond delay="0"/>
                                          </p:stCondLst>
                                        </p:cTn>
                                        <p:tgtEl>
                                          <p:spTgt spid="1008658"/>
                                        </p:tgtEl>
                                        <p:attrNameLst>
                                          <p:attrName>style.visibility</p:attrName>
                                        </p:attrNameLst>
                                      </p:cBhvr>
                                      <p:to>
                                        <p:strVal val="visible"/>
                                      </p:to>
                                    </p:set>
                                    <p:animEffect transition="in" filter="strips(upLeft)">
                                      <p:cBhvr>
                                        <p:cTn id="35" dur="500"/>
                                        <p:tgtEl>
                                          <p:spTgt spid="1008658"/>
                                        </p:tgtEl>
                                      </p:cBhvr>
                                    </p:animEffect>
                                  </p:childTnLst>
                                </p:cTn>
                              </p:par>
                            </p:childTnLst>
                          </p:cTn>
                        </p:par>
                        <p:par>
                          <p:cTn id="36" fill="hold">
                            <p:stCondLst>
                              <p:cond delay="500"/>
                            </p:stCondLst>
                            <p:childTnLst>
                              <p:par>
                                <p:cTn id="37" presetID="17" presetClass="entr" presetSubtype="1" fill="hold" grpId="0" nodeType="afterEffect">
                                  <p:stCondLst>
                                    <p:cond delay="2000"/>
                                  </p:stCondLst>
                                  <p:childTnLst>
                                    <p:set>
                                      <p:cBhvr>
                                        <p:cTn id="38" dur="1" fill="hold">
                                          <p:stCondLst>
                                            <p:cond delay="0"/>
                                          </p:stCondLst>
                                        </p:cTn>
                                        <p:tgtEl>
                                          <p:spTgt spid="1008653"/>
                                        </p:tgtEl>
                                        <p:attrNameLst>
                                          <p:attrName>style.visibility</p:attrName>
                                        </p:attrNameLst>
                                      </p:cBhvr>
                                      <p:to>
                                        <p:strVal val="visible"/>
                                      </p:to>
                                    </p:set>
                                    <p:anim calcmode="lin" valueType="num">
                                      <p:cBhvr>
                                        <p:cTn id="39" dur="500" fill="hold"/>
                                        <p:tgtEl>
                                          <p:spTgt spid="1008653"/>
                                        </p:tgtEl>
                                        <p:attrNameLst>
                                          <p:attrName>ppt_x</p:attrName>
                                        </p:attrNameLst>
                                      </p:cBhvr>
                                      <p:tavLst>
                                        <p:tav tm="0">
                                          <p:val>
                                            <p:strVal val="#ppt_x"/>
                                          </p:val>
                                        </p:tav>
                                        <p:tav tm="100000">
                                          <p:val>
                                            <p:strVal val="#ppt_x"/>
                                          </p:val>
                                        </p:tav>
                                      </p:tavLst>
                                    </p:anim>
                                    <p:anim calcmode="lin" valueType="num">
                                      <p:cBhvr>
                                        <p:cTn id="40" dur="500" fill="hold"/>
                                        <p:tgtEl>
                                          <p:spTgt spid="1008653"/>
                                        </p:tgtEl>
                                        <p:attrNameLst>
                                          <p:attrName>ppt_y</p:attrName>
                                        </p:attrNameLst>
                                      </p:cBhvr>
                                      <p:tavLst>
                                        <p:tav tm="0">
                                          <p:val>
                                            <p:strVal val="#ppt_y-#ppt_h/2"/>
                                          </p:val>
                                        </p:tav>
                                        <p:tav tm="100000">
                                          <p:val>
                                            <p:strVal val="#ppt_y"/>
                                          </p:val>
                                        </p:tav>
                                      </p:tavLst>
                                    </p:anim>
                                    <p:anim calcmode="lin" valueType="num">
                                      <p:cBhvr>
                                        <p:cTn id="41" dur="500" fill="hold"/>
                                        <p:tgtEl>
                                          <p:spTgt spid="1008653"/>
                                        </p:tgtEl>
                                        <p:attrNameLst>
                                          <p:attrName>ppt_w</p:attrName>
                                        </p:attrNameLst>
                                      </p:cBhvr>
                                      <p:tavLst>
                                        <p:tav tm="0">
                                          <p:val>
                                            <p:strVal val="#ppt_w"/>
                                          </p:val>
                                        </p:tav>
                                        <p:tav tm="100000">
                                          <p:val>
                                            <p:strVal val="#ppt_w"/>
                                          </p:val>
                                        </p:tav>
                                      </p:tavLst>
                                    </p:anim>
                                    <p:anim calcmode="lin" valueType="num">
                                      <p:cBhvr>
                                        <p:cTn id="42" dur="500" fill="hold"/>
                                        <p:tgtEl>
                                          <p:spTgt spid="1008653"/>
                                        </p:tgtEl>
                                        <p:attrNameLst>
                                          <p:attrName>ppt_h</p:attrName>
                                        </p:attrNameLst>
                                      </p:cBhvr>
                                      <p:tavLst>
                                        <p:tav tm="0">
                                          <p:val>
                                            <p:fltVal val="0.000000"/>
                                          </p:val>
                                        </p:tav>
                                        <p:tav tm="100000">
                                          <p:val>
                                            <p:strVal val="#ppt_h"/>
                                          </p:val>
                                        </p:tav>
                                      </p:tavLst>
                                    </p:anim>
                                  </p:childTnLst>
                                </p:cTn>
                              </p:par>
                            </p:childTnLst>
                          </p:cTn>
                        </p:par>
                        <p:par>
                          <p:cTn id="43" fill="hold">
                            <p:stCondLst>
                              <p:cond delay="3000"/>
                            </p:stCondLst>
                            <p:childTnLst>
                              <p:par>
                                <p:cTn id="44" presetID="18" presetClass="entr" presetSubtype="9" fill="hold" grpId="0" nodeType="afterEffect">
                                  <p:stCondLst>
                                    <p:cond delay="2000"/>
                                  </p:stCondLst>
                                  <p:childTnLst>
                                    <p:set>
                                      <p:cBhvr>
                                        <p:cTn id="45" dur="1" fill="hold">
                                          <p:stCondLst>
                                            <p:cond delay="0"/>
                                          </p:stCondLst>
                                        </p:cTn>
                                        <p:tgtEl>
                                          <p:spTgt spid="1008659"/>
                                        </p:tgtEl>
                                        <p:attrNameLst>
                                          <p:attrName>style.visibility</p:attrName>
                                        </p:attrNameLst>
                                      </p:cBhvr>
                                      <p:to>
                                        <p:strVal val="visible"/>
                                      </p:to>
                                    </p:set>
                                    <p:animEffect transition="in" filter="strips(upLeft)">
                                      <p:cBhvr>
                                        <p:cTn id="46" dur="500"/>
                                        <p:tgtEl>
                                          <p:spTgt spid="1008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50" grpId="0"/>
      <p:bldP spid="1008651" grpId="0" animBg="1"/>
      <p:bldP spid="1008652" grpId="0"/>
      <p:bldP spid="1008653" grpId="0" animBg="1"/>
      <p:bldP spid="1008654" grpId="0"/>
      <p:bldP spid="1008655" grpId="0" animBg="1"/>
      <p:bldP spid="1008656" grpId="0" animBg="1"/>
      <p:bldP spid="1008657" grpId="0" animBg="1"/>
      <p:bldP spid="1008658" grpId="0" animBg="1"/>
      <p:bldP spid="100865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60419"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60420"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60421" name="Text Box 2"/>
          <p:cNvSpPr txBox="1"/>
          <p:nvPr/>
        </p:nvSpPr>
        <p:spPr>
          <a:xfrm>
            <a:off x="684213" y="836613"/>
            <a:ext cx="8820150" cy="2647950"/>
          </a:xfrm>
          <a:prstGeom prst="rect">
            <a:avLst/>
          </a:prstGeom>
          <a:noFill/>
          <a:ln w="9525">
            <a:noFill/>
          </a:ln>
        </p:spPr>
        <p:txBody>
          <a:bodyPr>
            <a:spAutoFit/>
          </a:bodyPr>
          <a:p>
            <a:pPr eaLnBrk="1" hangingPunct="1"/>
            <a:r>
              <a:rPr lang="zh-CN" altLang="en-US" sz="2400" b="1" dirty="0">
                <a:latin typeface="宋体" panose="02010600030101010101" pitchFamily="2" charset="-122"/>
              </a:rPr>
              <a:t>有５个人在一起，探讨年龄问题</a:t>
            </a:r>
            <a:endParaRPr lang="zh-CN" altLang="en-US" sz="2400" b="1" dirty="0">
              <a:latin typeface="宋体" panose="02010600030101010101" pitchFamily="2" charset="-122"/>
            </a:endParaRPr>
          </a:p>
          <a:p>
            <a:pPr eaLnBrk="1" hangingPunct="1"/>
            <a:r>
              <a:rPr lang="zh-CN" altLang="en-US" sz="2400" b="1" dirty="0">
                <a:latin typeface="宋体" panose="02010600030101010101" pitchFamily="2" charset="-122"/>
              </a:rPr>
              <a:t>问第５个人多少岁？他说比第４个人大２岁。</a:t>
            </a:r>
            <a:endParaRPr lang="zh-CN" altLang="en-US" sz="2400" b="1" dirty="0">
              <a:latin typeface="宋体" panose="02010600030101010101" pitchFamily="2" charset="-122"/>
            </a:endParaRPr>
          </a:p>
          <a:p>
            <a:pPr eaLnBrk="1" hangingPunct="1"/>
            <a:r>
              <a:rPr lang="zh-CN" altLang="en-US" sz="2400" b="1" dirty="0">
                <a:latin typeface="宋体" panose="02010600030101010101" pitchFamily="2" charset="-122"/>
              </a:rPr>
              <a:t>问第４个人岁数，他说比第３个人大２岁。</a:t>
            </a:r>
            <a:endParaRPr lang="zh-CN" altLang="en-US" sz="2400" b="1" dirty="0">
              <a:latin typeface="宋体" panose="02010600030101010101" pitchFamily="2" charset="-122"/>
            </a:endParaRPr>
          </a:p>
          <a:p>
            <a:pPr eaLnBrk="1" hangingPunct="1"/>
            <a:r>
              <a:rPr lang="zh-CN" altLang="en-US" sz="2400" b="1" dirty="0">
                <a:latin typeface="宋体" panose="02010600030101010101" pitchFamily="2" charset="-122"/>
              </a:rPr>
              <a:t>问第３个人，又说比第２个人大２岁。</a:t>
            </a:r>
            <a:endParaRPr lang="zh-CN" altLang="en-US" sz="2400" b="1" dirty="0">
              <a:latin typeface="宋体" panose="02010600030101010101" pitchFamily="2" charset="-122"/>
            </a:endParaRPr>
          </a:p>
          <a:p>
            <a:pPr eaLnBrk="1" hangingPunct="1"/>
            <a:r>
              <a:rPr lang="zh-CN" altLang="en-US" sz="2400" b="1" dirty="0">
                <a:latin typeface="宋体" panose="02010600030101010101" pitchFamily="2" charset="-122"/>
              </a:rPr>
              <a:t>问第２个人，说比第１个人大２岁。</a:t>
            </a:r>
            <a:endParaRPr lang="zh-CN" altLang="en-US" sz="2400" b="1" dirty="0">
              <a:latin typeface="宋体" panose="02010600030101010101" pitchFamily="2" charset="-122"/>
            </a:endParaRPr>
          </a:p>
          <a:p>
            <a:pPr eaLnBrk="1" hangingPunct="1"/>
            <a:r>
              <a:rPr lang="zh-CN" altLang="en-US" sz="2400" b="1" dirty="0">
                <a:latin typeface="宋体" panose="02010600030101010101" pitchFamily="2" charset="-122"/>
              </a:rPr>
              <a:t>最后问第１个人，他说是１０岁。</a:t>
            </a:r>
            <a:endParaRPr lang="zh-CN" altLang="en-US" sz="2400" b="1" dirty="0">
              <a:latin typeface="宋体" panose="02010600030101010101" pitchFamily="2" charset="-122"/>
            </a:endParaRPr>
          </a:p>
          <a:p>
            <a:pPr eaLnBrk="1" hangingPunct="1"/>
            <a:r>
              <a:rPr lang="zh-CN" altLang="en-US" sz="2400" b="1" dirty="0">
                <a:latin typeface="宋体" panose="02010600030101010101" pitchFamily="2" charset="-122"/>
              </a:rPr>
              <a:t>请问第５个人多大。 </a:t>
            </a:r>
            <a:endParaRPr lang="zh-CN" altLang="en-US" sz="2400" b="1" dirty="0">
              <a:latin typeface="宋体" panose="02010600030101010101" pitchFamily="2" charset="-122"/>
            </a:endParaRPr>
          </a:p>
        </p:txBody>
      </p:sp>
      <p:sp>
        <p:nvSpPr>
          <p:cNvPr id="1009667" name="Text Box 3"/>
          <p:cNvSpPr txBox="1"/>
          <p:nvPr/>
        </p:nvSpPr>
        <p:spPr>
          <a:xfrm>
            <a:off x="681038" y="3860800"/>
            <a:ext cx="8355012" cy="2654300"/>
          </a:xfrm>
          <a:prstGeom prst="rect">
            <a:avLst/>
          </a:prstGeom>
          <a:noFill/>
          <a:ln w="57150">
            <a:noFill/>
          </a:ln>
        </p:spPr>
        <p:txBody>
          <a:bodyPr>
            <a:spAutoFit/>
          </a:bodyPr>
          <a:p>
            <a:pPr eaLnBrk="1" hangingPunct="1"/>
            <a:r>
              <a:rPr lang="en-US" altLang="zh-CN" sz="2800" dirty="0">
                <a:latin typeface="Times New Roman" panose="02020603050405020304" pitchFamily="18" charset="0"/>
              </a:rPr>
              <a:t>age</a:t>
            </a:r>
            <a:r>
              <a:rPr lang="zh-CN" altLang="en-US" sz="2800" dirty="0">
                <a:latin typeface="Times New Roman" panose="02020603050405020304" pitchFamily="18" charset="0"/>
              </a:rPr>
              <a:t>（</a:t>
            </a:r>
            <a:r>
              <a:rPr lang="en-US" altLang="zh-CN" sz="2800" dirty="0">
                <a:latin typeface="Times New Roman" panose="02020603050405020304" pitchFamily="18" charset="0"/>
              </a:rPr>
              <a:t>5</a:t>
            </a:r>
            <a:r>
              <a:rPr lang="zh-CN" altLang="en-US" sz="2800" dirty="0">
                <a:latin typeface="Times New Roman" panose="02020603050405020304" pitchFamily="18" charset="0"/>
              </a:rPr>
              <a:t>）</a:t>
            </a:r>
            <a:r>
              <a:rPr lang="en-US" altLang="zh-CN" sz="2800" dirty="0">
                <a:latin typeface="Times New Roman" panose="02020603050405020304" pitchFamily="18" charset="0"/>
              </a:rPr>
              <a:t>= age </a:t>
            </a:r>
            <a:r>
              <a:rPr lang="zh-CN" altLang="en-US" sz="2800" dirty="0">
                <a:latin typeface="Times New Roman" panose="02020603050405020304" pitchFamily="18" charset="0"/>
              </a:rPr>
              <a:t>（</a:t>
            </a:r>
            <a:r>
              <a:rPr lang="en-US" altLang="zh-CN" sz="2800" dirty="0">
                <a:latin typeface="Times New Roman" panose="02020603050405020304" pitchFamily="18" charset="0"/>
              </a:rPr>
              <a:t>4</a:t>
            </a:r>
            <a:r>
              <a:rPr lang="zh-CN" altLang="en-US" sz="2800" dirty="0">
                <a:latin typeface="Times New Roman" panose="02020603050405020304" pitchFamily="18" charset="0"/>
              </a:rPr>
              <a:t>）</a:t>
            </a:r>
            <a:r>
              <a:rPr lang="en-US" altLang="zh-CN" sz="2800" dirty="0">
                <a:latin typeface="Times New Roman" panose="02020603050405020304" pitchFamily="18" charset="0"/>
              </a:rPr>
              <a:t>+2</a:t>
            </a:r>
            <a:endParaRPr lang="en-US" altLang="zh-CN" sz="2800" dirty="0">
              <a:latin typeface="Times New Roman" panose="02020603050405020304" pitchFamily="18" charset="0"/>
            </a:endParaRPr>
          </a:p>
          <a:p>
            <a:pPr eaLnBrk="1" hangingPunct="1"/>
            <a:r>
              <a:rPr lang="en-US" altLang="zh-CN" sz="2800" dirty="0">
                <a:latin typeface="Times New Roman" panose="02020603050405020304" pitchFamily="18" charset="0"/>
              </a:rPr>
              <a:t>age</a:t>
            </a:r>
            <a:r>
              <a:rPr lang="zh-CN" altLang="en-US" sz="2800" dirty="0">
                <a:latin typeface="Times New Roman" panose="02020603050405020304" pitchFamily="18" charset="0"/>
              </a:rPr>
              <a:t>（</a:t>
            </a:r>
            <a:r>
              <a:rPr lang="en-US" altLang="zh-CN" sz="2800" dirty="0">
                <a:latin typeface="Times New Roman" panose="02020603050405020304" pitchFamily="18" charset="0"/>
              </a:rPr>
              <a:t>4</a:t>
            </a:r>
            <a:r>
              <a:rPr lang="zh-CN" altLang="en-US" sz="2800" dirty="0">
                <a:latin typeface="Times New Roman" panose="02020603050405020304" pitchFamily="18" charset="0"/>
              </a:rPr>
              <a:t>）</a:t>
            </a:r>
            <a:r>
              <a:rPr lang="en-US" altLang="zh-CN" sz="2800" dirty="0">
                <a:latin typeface="Times New Roman" panose="02020603050405020304" pitchFamily="18" charset="0"/>
              </a:rPr>
              <a:t>= age </a:t>
            </a:r>
            <a:r>
              <a:rPr lang="zh-CN" altLang="en-US" sz="2800" dirty="0">
                <a:latin typeface="Times New Roman" panose="02020603050405020304" pitchFamily="18" charset="0"/>
              </a:rPr>
              <a:t>（</a:t>
            </a:r>
            <a:r>
              <a:rPr lang="en-US" altLang="zh-CN" sz="2800" dirty="0">
                <a:latin typeface="Times New Roman" panose="02020603050405020304" pitchFamily="18" charset="0"/>
              </a:rPr>
              <a:t>3</a:t>
            </a:r>
            <a:r>
              <a:rPr lang="zh-CN" altLang="en-US" sz="2800" dirty="0">
                <a:latin typeface="Times New Roman" panose="02020603050405020304" pitchFamily="18" charset="0"/>
              </a:rPr>
              <a:t>）</a:t>
            </a:r>
            <a:r>
              <a:rPr lang="en-US" altLang="zh-CN" sz="2800" dirty="0">
                <a:latin typeface="Times New Roman" panose="02020603050405020304" pitchFamily="18" charset="0"/>
              </a:rPr>
              <a:t>+2</a:t>
            </a:r>
            <a:endParaRPr lang="en-US" altLang="zh-CN" sz="2800" dirty="0">
              <a:latin typeface="Times New Roman" panose="02020603050405020304" pitchFamily="18" charset="0"/>
            </a:endParaRPr>
          </a:p>
          <a:p>
            <a:pPr eaLnBrk="1" hangingPunct="1"/>
            <a:r>
              <a:rPr lang="en-US" altLang="zh-CN" sz="2800" dirty="0">
                <a:latin typeface="Times New Roman" panose="02020603050405020304" pitchFamily="18" charset="0"/>
              </a:rPr>
              <a:t>age</a:t>
            </a:r>
            <a:r>
              <a:rPr lang="zh-CN" altLang="en-US" sz="2800" dirty="0">
                <a:latin typeface="Times New Roman" panose="02020603050405020304" pitchFamily="18" charset="0"/>
              </a:rPr>
              <a:t>（</a:t>
            </a:r>
            <a:r>
              <a:rPr lang="en-US" altLang="zh-CN" sz="2800" dirty="0">
                <a:latin typeface="Times New Roman" panose="02020603050405020304" pitchFamily="18" charset="0"/>
              </a:rPr>
              <a:t>3</a:t>
            </a:r>
            <a:r>
              <a:rPr lang="zh-CN" altLang="en-US" sz="2800" dirty="0">
                <a:latin typeface="Times New Roman" panose="02020603050405020304" pitchFamily="18" charset="0"/>
              </a:rPr>
              <a:t>）</a:t>
            </a:r>
            <a:r>
              <a:rPr lang="en-US" altLang="zh-CN" sz="2800" dirty="0">
                <a:latin typeface="Times New Roman" panose="02020603050405020304" pitchFamily="18" charset="0"/>
              </a:rPr>
              <a:t>= age </a:t>
            </a:r>
            <a:r>
              <a:rPr lang="zh-CN" altLang="en-US" sz="2800" dirty="0">
                <a:latin typeface="Times New Roman" panose="02020603050405020304" pitchFamily="18" charset="0"/>
              </a:rPr>
              <a:t>（</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r>
              <a:rPr lang="en-US" altLang="zh-CN" sz="2800" dirty="0">
                <a:latin typeface="Times New Roman" panose="02020603050405020304" pitchFamily="18" charset="0"/>
              </a:rPr>
              <a:t>+2</a:t>
            </a:r>
            <a:endParaRPr lang="en-US" altLang="zh-CN" sz="2800" dirty="0">
              <a:latin typeface="Times New Roman" panose="02020603050405020304" pitchFamily="18" charset="0"/>
            </a:endParaRPr>
          </a:p>
          <a:p>
            <a:pPr eaLnBrk="1" hangingPunct="1"/>
            <a:r>
              <a:rPr lang="en-US" altLang="zh-CN" sz="2800" dirty="0">
                <a:latin typeface="Times New Roman" panose="02020603050405020304" pitchFamily="18" charset="0"/>
              </a:rPr>
              <a:t>age</a:t>
            </a:r>
            <a:r>
              <a:rPr lang="zh-CN" altLang="en-US" sz="2800" dirty="0">
                <a:latin typeface="Times New Roman" panose="02020603050405020304" pitchFamily="18" charset="0"/>
              </a:rPr>
              <a:t>（</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r>
              <a:rPr lang="en-US" altLang="zh-CN" sz="2800" dirty="0">
                <a:latin typeface="Times New Roman" panose="02020603050405020304" pitchFamily="18" charset="0"/>
              </a:rPr>
              <a:t>= age </a:t>
            </a: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en-US" altLang="zh-CN" sz="2800" dirty="0">
                <a:latin typeface="Times New Roman" panose="02020603050405020304" pitchFamily="18" charset="0"/>
              </a:rPr>
              <a:t>+2</a:t>
            </a:r>
            <a:endParaRPr lang="en-US" altLang="zh-CN" sz="2800" dirty="0">
              <a:latin typeface="Times New Roman" panose="02020603050405020304" pitchFamily="18" charset="0"/>
            </a:endParaRPr>
          </a:p>
          <a:p>
            <a:pPr eaLnBrk="1" hangingPunct="1"/>
            <a:r>
              <a:rPr lang="en-US" altLang="zh-CN" sz="2800" dirty="0">
                <a:latin typeface="Times New Roman" panose="02020603050405020304" pitchFamily="18" charset="0"/>
              </a:rPr>
              <a:t>age</a:t>
            </a: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en-US" altLang="zh-CN" sz="2800" dirty="0">
                <a:latin typeface="Times New Roman" panose="02020603050405020304" pitchFamily="18" charset="0"/>
              </a:rPr>
              <a:t>= 10</a:t>
            </a:r>
            <a:endParaRPr lang="en-US" altLang="zh-CN" sz="2800" dirty="0">
              <a:latin typeface="Times New Roman" panose="02020603050405020304" pitchFamily="18" charset="0"/>
            </a:endParaRPr>
          </a:p>
          <a:p>
            <a:pPr eaLnBrk="1" hangingPunct="1"/>
            <a:endParaRPr lang="en-US" altLang="zh-CN" sz="2800" dirty="0">
              <a:latin typeface="Times New Roman" panose="02020603050405020304" pitchFamily="18" charset="0"/>
            </a:endParaRPr>
          </a:p>
        </p:txBody>
      </p:sp>
      <p:sp>
        <p:nvSpPr>
          <p:cNvPr id="1009668" name="Rectangle 4"/>
          <p:cNvSpPr/>
          <p:nvPr/>
        </p:nvSpPr>
        <p:spPr>
          <a:xfrm>
            <a:off x="4679950" y="4581525"/>
            <a:ext cx="4464050" cy="955675"/>
          </a:xfrm>
          <a:prstGeom prst="rect">
            <a:avLst/>
          </a:prstGeom>
          <a:solidFill>
            <a:srgbClr val="CCFFCC"/>
          </a:solidFill>
          <a:ln w="9525" cap="flat" cmpd="sng">
            <a:solidFill>
              <a:srgbClr val="339966"/>
            </a:solidFill>
            <a:prstDash val="solid"/>
            <a:miter/>
            <a:headEnd type="none" w="med" len="med"/>
            <a:tailEnd type="none" w="med" len="med"/>
          </a:ln>
        </p:spPr>
        <p:txBody>
          <a:bodyPr>
            <a:spAutoFit/>
          </a:bodyPr>
          <a:p>
            <a:pPr algn="ctr" eaLnBrk="1" hangingPunct="1"/>
            <a:r>
              <a:rPr lang="en-US" altLang="zh-CN" sz="2800" b="1" dirty="0">
                <a:solidFill>
                  <a:srgbClr val="003399"/>
                </a:solidFill>
                <a:latin typeface="Times New Roman" panose="02020603050405020304" pitchFamily="18" charset="0"/>
              </a:rPr>
              <a:t> age</a:t>
            </a:r>
            <a:r>
              <a:rPr lang="zh-CN" altLang="en-US" sz="2800" b="1" dirty="0">
                <a:solidFill>
                  <a:srgbClr val="003399"/>
                </a:solidFill>
                <a:latin typeface="Times New Roman" panose="02020603050405020304" pitchFamily="18" charset="0"/>
              </a:rPr>
              <a:t>（</a:t>
            </a:r>
            <a:r>
              <a:rPr lang="en-US" altLang="zh-CN" sz="2800" b="1" dirty="0">
                <a:solidFill>
                  <a:srgbClr val="003399"/>
                </a:solidFill>
                <a:latin typeface="Times New Roman" panose="02020603050405020304" pitchFamily="18" charset="0"/>
              </a:rPr>
              <a:t>n</a:t>
            </a:r>
            <a:r>
              <a:rPr lang="zh-CN" altLang="en-US" sz="2800" b="1" dirty="0">
                <a:solidFill>
                  <a:srgbClr val="003399"/>
                </a:solidFill>
                <a:latin typeface="Times New Roman" panose="02020603050405020304" pitchFamily="18" charset="0"/>
              </a:rPr>
              <a:t>）</a:t>
            </a:r>
            <a:r>
              <a:rPr lang="en-US" altLang="zh-CN" sz="2800" b="1" dirty="0">
                <a:solidFill>
                  <a:srgbClr val="003399"/>
                </a:solidFill>
                <a:latin typeface="Times New Roman" panose="02020603050405020304" pitchFamily="18" charset="0"/>
              </a:rPr>
              <a:t>= 10 </a:t>
            </a:r>
            <a:r>
              <a:rPr lang="zh-CN" altLang="en-US" sz="2800" b="1" dirty="0">
                <a:solidFill>
                  <a:srgbClr val="003399"/>
                </a:solidFill>
                <a:latin typeface="Times New Roman" panose="02020603050405020304" pitchFamily="18" charset="0"/>
              </a:rPr>
              <a:t>（ｎ＝１）</a:t>
            </a:r>
            <a:endParaRPr lang="zh-CN" altLang="en-US" sz="2800" b="1" dirty="0">
              <a:solidFill>
                <a:srgbClr val="003399"/>
              </a:solidFill>
              <a:latin typeface="Times New Roman" panose="02020603050405020304" pitchFamily="18" charset="0"/>
            </a:endParaRPr>
          </a:p>
          <a:p>
            <a:pPr algn="ctr" eaLnBrk="1" hangingPunct="1"/>
            <a:r>
              <a:rPr lang="en-US" altLang="zh-CN" sz="2800" b="1" dirty="0">
                <a:solidFill>
                  <a:srgbClr val="003399"/>
                </a:solidFill>
                <a:latin typeface="Times New Roman" panose="02020603050405020304" pitchFamily="18" charset="0"/>
              </a:rPr>
              <a:t>age</a:t>
            </a:r>
            <a:r>
              <a:rPr lang="zh-CN" altLang="en-US" sz="2800" b="1" dirty="0">
                <a:solidFill>
                  <a:srgbClr val="003399"/>
                </a:solidFill>
                <a:latin typeface="Times New Roman" panose="02020603050405020304" pitchFamily="18" charset="0"/>
              </a:rPr>
              <a:t>（</a:t>
            </a:r>
            <a:r>
              <a:rPr lang="en-US" altLang="zh-CN" sz="2800" b="1" dirty="0">
                <a:solidFill>
                  <a:srgbClr val="003399"/>
                </a:solidFill>
                <a:latin typeface="Times New Roman" panose="02020603050405020304" pitchFamily="18" charset="0"/>
              </a:rPr>
              <a:t>n-1</a:t>
            </a:r>
            <a:r>
              <a:rPr lang="zh-CN" altLang="en-US" sz="2800" b="1" dirty="0">
                <a:solidFill>
                  <a:srgbClr val="003399"/>
                </a:solidFill>
                <a:latin typeface="Times New Roman" panose="02020603050405020304" pitchFamily="18" charset="0"/>
              </a:rPr>
              <a:t>）</a:t>
            </a:r>
            <a:r>
              <a:rPr lang="en-US" altLang="zh-CN" sz="2800" b="1" dirty="0">
                <a:solidFill>
                  <a:srgbClr val="003399"/>
                </a:solidFill>
                <a:latin typeface="Times New Roman" panose="02020603050405020304" pitchFamily="18" charset="0"/>
              </a:rPr>
              <a:t>+2 </a:t>
            </a:r>
            <a:r>
              <a:rPr lang="zh-CN" altLang="en-US" sz="2800" b="1" dirty="0">
                <a:solidFill>
                  <a:srgbClr val="003399"/>
                </a:solidFill>
                <a:latin typeface="Times New Roman" panose="02020603050405020304" pitchFamily="18" charset="0"/>
              </a:rPr>
              <a:t>（ｎ</a:t>
            </a:r>
            <a:r>
              <a:rPr lang="en-US" altLang="zh-CN" sz="2800" b="1" dirty="0">
                <a:solidFill>
                  <a:srgbClr val="003399"/>
                </a:solidFill>
                <a:latin typeface="Times New Roman" panose="02020603050405020304" pitchFamily="18" charset="0"/>
              </a:rPr>
              <a:t>&gt;</a:t>
            </a:r>
            <a:r>
              <a:rPr lang="zh-CN" altLang="en-US" sz="2800" b="1" dirty="0">
                <a:solidFill>
                  <a:srgbClr val="003399"/>
                </a:solidFill>
                <a:latin typeface="Times New Roman" panose="02020603050405020304" pitchFamily="18" charset="0"/>
              </a:rPr>
              <a:t>１）</a:t>
            </a:r>
            <a:endParaRPr lang="zh-CN" altLang="en-US" sz="2800" b="1" dirty="0">
              <a:solidFill>
                <a:srgbClr val="003399"/>
              </a:solidFill>
              <a:latin typeface="Times New Roman" panose="02020603050405020304" pitchFamily="18" charset="0"/>
            </a:endParaRPr>
          </a:p>
        </p:txBody>
      </p:sp>
      <p:sp>
        <p:nvSpPr>
          <p:cNvPr id="1009670" name="AutoShape 6"/>
          <p:cNvSpPr/>
          <p:nvPr/>
        </p:nvSpPr>
        <p:spPr>
          <a:xfrm>
            <a:off x="4283075" y="4094163"/>
            <a:ext cx="360363" cy="1944687"/>
          </a:xfrm>
          <a:prstGeom prst="rightBrace">
            <a:avLst>
              <a:gd name="adj1" fmla="val 44970"/>
              <a:gd name="adj2" fmla="val 50000"/>
            </a:avLst>
          </a:prstGeom>
          <a:noFill/>
          <a:ln w="9525" cap="flat" cmpd="sng">
            <a:solidFill>
              <a:schemeClr val="tx1"/>
            </a:solidFill>
            <a:prstDash val="solid"/>
            <a:headEnd type="none" w="med" len="med"/>
            <a:tailEnd type="none" w="med" len="med"/>
          </a:ln>
        </p:spPr>
        <p:txBody>
          <a:bodyPr wrap="none" anchor="ctr" anchorCtr="0">
            <a:spAutoFit/>
          </a:bodyPr>
          <a:p>
            <a:endParaRPr lang="zh-CN" altLang="en-US" dirty="0">
              <a:latin typeface="Arial" panose="020B0604020202020204" pitchFamily="34" charset="0"/>
            </a:endParaRPr>
          </a:p>
        </p:txBody>
      </p:sp>
      <p:sp>
        <p:nvSpPr>
          <p:cNvPr id="60425" name="Rectangle 8"/>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10.5 </a:t>
            </a:r>
            <a:r>
              <a:rPr lang="zh-CN" altLang="en-US" sz="3600" dirty="0">
                <a:ea typeface="宋体" panose="02010600030101010101" pitchFamily="2" charset="-122"/>
              </a:rPr>
              <a:t>函数递归调用</a:t>
            </a:r>
            <a:endParaRPr lang="zh-CN" altLang="en-US" sz="3600" dirty="0">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9667"/>
                                        </p:tgtEl>
                                        <p:attrNameLst>
                                          <p:attrName>style.visibility</p:attrName>
                                        </p:attrNameLst>
                                      </p:cBhvr>
                                      <p:to>
                                        <p:strVal val="visible"/>
                                      </p:to>
                                    </p:set>
                                    <p:anim calcmode="lin" valueType="num">
                                      <p:cBhvr additive="base">
                                        <p:cTn id="7" dur="500" fill="hold"/>
                                        <p:tgtEl>
                                          <p:spTgt spid="1009667"/>
                                        </p:tgtEl>
                                        <p:attrNameLst>
                                          <p:attrName>ppt_x</p:attrName>
                                        </p:attrNameLst>
                                      </p:cBhvr>
                                      <p:tavLst>
                                        <p:tav tm="0">
                                          <p:val>
                                            <p:strVal val="0-#ppt_w/2"/>
                                          </p:val>
                                        </p:tav>
                                        <p:tav tm="100000">
                                          <p:val>
                                            <p:strVal val="#ppt_x"/>
                                          </p:val>
                                        </p:tav>
                                      </p:tavLst>
                                    </p:anim>
                                    <p:anim calcmode="lin" valueType="num">
                                      <p:cBhvr additive="base">
                                        <p:cTn id="8" dur="500" fill="hold"/>
                                        <p:tgtEl>
                                          <p:spTgt spid="100966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009670"/>
                                        </p:tgtEl>
                                        <p:attrNameLst>
                                          <p:attrName>style.visibility</p:attrName>
                                        </p:attrNameLst>
                                      </p:cBhvr>
                                      <p:to>
                                        <p:strVal val="visible"/>
                                      </p:to>
                                    </p:set>
                                    <p:animEffect transition="in" filter="blinds(horizontal)">
                                      <p:cBhvr>
                                        <p:cTn id="12" dur="500"/>
                                        <p:tgtEl>
                                          <p:spTgt spid="10096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9668"/>
                                        </p:tgtEl>
                                        <p:attrNameLst>
                                          <p:attrName>style.visibility</p:attrName>
                                        </p:attrNameLst>
                                      </p:cBhvr>
                                      <p:to>
                                        <p:strVal val="visible"/>
                                      </p:to>
                                    </p:set>
                                    <p:animEffect transition="in" filter="blinds(horizontal)">
                                      <p:cBhvr>
                                        <p:cTn id="17" dur="500"/>
                                        <p:tgtEl>
                                          <p:spTgt spid="1009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p:bldP spid="1009668" grpId="0" animBg="1"/>
      <p:bldP spid="100967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61443"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61444"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61445" name="Text Box 2"/>
          <p:cNvSpPr txBox="1"/>
          <p:nvPr/>
        </p:nvSpPr>
        <p:spPr>
          <a:xfrm>
            <a:off x="647700" y="836613"/>
            <a:ext cx="8604250" cy="2819400"/>
          </a:xfrm>
          <a:prstGeom prst="rect">
            <a:avLst/>
          </a:prstGeom>
          <a:noFill/>
          <a:ln w="38100">
            <a:noFill/>
          </a:ln>
        </p:spPr>
        <p:txBody>
          <a:bodyPr lIns="90000" tIns="46800" rIns="90000" bIns="46800" anchor="ctr" anchorCtr="0">
            <a:spAutoFit/>
          </a:bodyPr>
          <a:p>
            <a:pPr eaLnBrk="1" hangingPunct="1">
              <a:lnSpc>
                <a:spcPct val="140000"/>
              </a:lnSpc>
              <a:buClr>
                <a:srgbClr val="0000CC"/>
              </a:buClr>
              <a:buFont typeface="Wingdings" panose="05000000000000000000" pitchFamily="2" charset="2"/>
              <a:buChar char="Ø"/>
            </a:pPr>
            <a:r>
              <a:rPr lang="zh-CN" altLang="en-US" sz="3200" b="1" dirty="0">
                <a:solidFill>
                  <a:srgbClr val="0000CC"/>
                </a:solidFill>
                <a:latin typeface="Arial" panose="020B0604020202020204" pitchFamily="34" charset="0"/>
                <a:sym typeface="Symbol" panose="05050102010706020507" pitchFamily="18" charset="2"/>
              </a:rPr>
              <a:t>递归调用</a:t>
            </a:r>
            <a:endParaRPr lang="zh-CN" altLang="en-US" sz="3200" b="1" dirty="0">
              <a:solidFill>
                <a:srgbClr val="0000CC"/>
              </a:solidFill>
              <a:latin typeface="Arial" panose="020B0604020202020204" pitchFamily="34" charset="0"/>
              <a:sym typeface="Symbol" panose="05050102010706020507" pitchFamily="18" charset="2"/>
            </a:endParaRPr>
          </a:p>
          <a:p>
            <a:pPr eaLnBrk="1" hangingPunct="1">
              <a:lnSpc>
                <a:spcPct val="140000"/>
              </a:lnSpc>
              <a:buClr>
                <a:srgbClr val="0000CC"/>
              </a:buClr>
              <a:buFont typeface="Wingdings" panose="05000000000000000000" pitchFamily="2" charset="2"/>
              <a:buChar char="Ð"/>
            </a:pPr>
            <a:r>
              <a:rPr lang="zh-CN" altLang="en-US" sz="2400" b="1" dirty="0">
                <a:latin typeface="Arial" panose="020B0604020202020204" pitchFamily="34" charset="0"/>
                <a:sym typeface="Symbol" panose="05050102010706020507" pitchFamily="18" charset="2"/>
              </a:rPr>
              <a:t>一个函数在其函数体中又直接或间接调用自身的一种方法。</a:t>
            </a:r>
            <a:endParaRPr lang="zh-CN" altLang="en-US" sz="2400" b="1" dirty="0">
              <a:latin typeface="Arial" panose="020B0604020202020204" pitchFamily="34" charset="0"/>
              <a:sym typeface="Symbol" panose="05050102010706020507" pitchFamily="18" charset="2"/>
            </a:endParaRPr>
          </a:p>
          <a:p>
            <a:pPr eaLnBrk="1" hangingPunct="1">
              <a:lnSpc>
                <a:spcPct val="140000"/>
              </a:lnSpc>
              <a:buClr>
                <a:srgbClr val="0000CC"/>
              </a:buClr>
              <a:buFont typeface="Wingdings" panose="05000000000000000000" pitchFamily="2" charset="2"/>
              <a:buChar char="Ð"/>
            </a:pPr>
            <a:r>
              <a:rPr lang="zh-CN" altLang="en-US" sz="2400" b="1" dirty="0">
                <a:latin typeface="Arial" panose="020B0604020202020204" pitchFamily="34" charset="0"/>
                <a:sym typeface="Symbol" panose="05050102010706020507" pitchFamily="18" charset="2"/>
              </a:rPr>
              <a:t>把一个复杂的问题层层转化为一个与原问题相似的</a:t>
            </a:r>
            <a:endParaRPr lang="zh-CN" altLang="en-US" sz="2400" b="1" dirty="0">
              <a:latin typeface="Arial" panose="020B0604020202020204" pitchFamily="34" charset="0"/>
              <a:sym typeface="Symbol" panose="05050102010706020507" pitchFamily="18" charset="2"/>
            </a:endParaRPr>
          </a:p>
          <a:p>
            <a:pPr eaLnBrk="1" hangingPunct="1">
              <a:lnSpc>
                <a:spcPct val="140000"/>
              </a:lnSpc>
              <a:buClr>
                <a:srgbClr val="0000CC"/>
              </a:buClr>
              <a:buFont typeface="Wingdings" panose="05000000000000000000" pitchFamily="2" charset="2"/>
            </a:pPr>
            <a:r>
              <a:rPr lang="zh-CN" altLang="en-US" sz="2400" b="1" dirty="0">
                <a:latin typeface="Arial" panose="020B0604020202020204" pitchFamily="34" charset="0"/>
                <a:sym typeface="Symbol" panose="05050102010706020507" pitchFamily="18" charset="2"/>
              </a:rPr>
              <a:t> 规模较小的问题来求解。</a:t>
            </a:r>
            <a:endParaRPr lang="zh-CN" altLang="en-US" sz="2400" b="1" dirty="0">
              <a:latin typeface="Arial" panose="020B0604020202020204" pitchFamily="34" charset="0"/>
              <a:sym typeface="Symbol" panose="05050102010706020507" pitchFamily="18" charset="2"/>
            </a:endParaRPr>
          </a:p>
          <a:p>
            <a:pPr eaLnBrk="1" hangingPunct="1">
              <a:lnSpc>
                <a:spcPct val="140000"/>
              </a:lnSpc>
              <a:buClr>
                <a:srgbClr val="0000CC"/>
              </a:buClr>
              <a:buFont typeface="Wingdings" panose="05000000000000000000" pitchFamily="2" charset="2"/>
              <a:buChar char="Ð"/>
            </a:pPr>
            <a:r>
              <a:rPr lang="zh-CN" altLang="en-US" sz="2400" b="1" dirty="0">
                <a:latin typeface="Arial" panose="020B0604020202020204" pitchFamily="34" charset="0"/>
                <a:sym typeface="Symbol" panose="05050102010706020507" pitchFamily="18" charset="2"/>
              </a:rPr>
              <a:t>递归需要有递归结束条件和简化过程。</a:t>
            </a:r>
            <a:endParaRPr lang="zh-CN" altLang="en-US" sz="2400" b="1" dirty="0">
              <a:latin typeface="Arial" panose="020B0604020202020204" pitchFamily="34" charset="0"/>
              <a:sym typeface="Symbol" panose="05050102010706020507" pitchFamily="18" charset="2"/>
            </a:endParaRPr>
          </a:p>
        </p:txBody>
      </p:sp>
      <p:sp>
        <p:nvSpPr>
          <p:cNvPr id="61446" name="Rectangle 3"/>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10.5 </a:t>
            </a:r>
            <a:r>
              <a:rPr lang="zh-CN" altLang="en-US" dirty="0">
                <a:ea typeface="宋体" panose="02010600030101010101" pitchFamily="2" charset="-122"/>
              </a:rPr>
              <a:t>函数递归调用</a:t>
            </a:r>
            <a:endParaRPr lang="zh-CN" altLang="en-US" dirty="0">
              <a:ea typeface="宋体" panose="02010600030101010101" pitchFamily="2" charset="-122"/>
            </a:endParaRPr>
          </a:p>
        </p:txBody>
      </p:sp>
      <p:sp>
        <p:nvSpPr>
          <p:cNvPr id="1011717" name="Text Box 5"/>
          <p:cNvSpPr txBox="1"/>
          <p:nvPr/>
        </p:nvSpPr>
        <p:spPr>
          <a:xfrm>
            <a:off x="900113" y="3789363"/>
            <a:ext cx="6264275" cy="2526665"/>
          </a:xfrm>
          <a:prstGeom prst="rect">
            <a:avLst/>
          </a:prstGeom>
          <a:solidFill>
            <a:srgbClr val="CCFFFF">
              <a:alpha val="47842"/>
            </a:srgbClr>
          </a:solidFill>
          <a:ln w="57150" cap="flat" cmpd="sng">
            <a:solidFill>
              <a:schemeClr val="accent1"/>
            </a:solidFill>
            <a:prstDash val="solid"/>
            <a:miter/>
            <a:headEnd type="none" w="med" len="med"/>
            <a:tailEnd type="none" w="med" len="med"/>
          </a:ln>
        </p:spPr>
        <p:txBody>
          <a:bodyPr>
            <a:spAutoFit/>
          </a:bodyPr>
          <a:p>
            <a:pPr eaLnBrk="1" hangingPunct="1">
              <a:lnSpc>
                <a:spcPct val="110000"/>
              </a:lnSpc>
            </a:pPr>
            <a:r>
              <a:rPr sz="2400" b="1" dirty="0">
                <a:latin typeface="Times New Roman" panose="02020603050405020304" pitchFamily="18" charset="0"/>
              </a:rPr>
              <a:t>int age(int n)         </a:t>
            </a:r>
            <a:endParaRPr sz="2400" b="1" dirty="0">
              <a:latin typeface="Times New Roman" panose="02020603050405020304" pitchFamily="18" charset="0"/>
            </a:endParaRPr>
          </a:p>
          <a:p>
            <a:pPr eaLnBrk="1" hangingPunct="1">
              <a:lnSpc>
                <a:spcPct val="110000"/>
              </a:lnSpc>
            </a:pPr>
            <a:r>
              <a:rPr sz="2400" b="1" dirty="0">
                <a:latin typeface="Times New Roman" panose="02020603050405020304" pitchFamily="18" charset="0"/>
              </a:rPr>
              <a:t> {  int c;  </a:t>
            </a:r>
            <a:endParaRPr sz="2400" b="1" dirty="0">
              <a:latin typeface="Times New Roman" panose="02020603050405020304" pitchFamily="18" charset="0"/>
            </a:endParaRPr>
          </a:p>
          <a:p>
            <a:pPr eaLnBrk="1" hangingPunct="1">
              <a:lnSpc>
                <a:spcPct val="110000"/>
              </a:lnSpc>
            </a:pPr>
            <a:r>
              <a:rPr sz="2400" b="1" dirty="0">
                <a:latin typeface="Times New Roman" panose="02020603050405020304" pitchFamily="18" charset="0"/>
              </a:rPr>
              <a:t>    if(n==1) </a:t>
            </a:r>
            <a:r>
              <a:rPr lang="en-US" sz="2400" b="1" dirty="0">
                <a:latin typeface="Times New Roman" panose="02020603050405020304" pitchFamily="18" charset="0"/>
              </a:rPr>
              <a:t>   </a:t>
            </a:r>
            <a:r>
              <a:rPr sz="2400" b="1" dirty="0">
                <a:latin typeface="Times New Roman" panose="02020603050405020304" pitchFamily="18" charset="0"/>
              </a:rPr>
              <a:t>c=10;</a:t>
            </a:r>
            <a:endParaRPr sz="2400" b="1" dirty="0">
              <a:latin typeface="Times New Roman" panose="02020603050405020304" pitchFamily="18" charset="0"/>
            </a:endParaRPr>
          </a:p>
          <a:p>
            <a:pPr eaLnBrk="1" hangingPunct="1">
              <a:lnSpc>
                <a:spcPct val="110000"/>
              </a:lnSpc>
            </a:pPr>
            <a:r>
              <a:rPr sz="2400" b="1" dirty="0">
                <a:latin typeface="Times New Roman" panose="02020603050405020304" pitchFamily="18" charset="0"/>
              </a:rPr>
              <a:t>    else </a:t>
            </a:r>
            <a:r>
              <a:rPr lang="en-US" sz="2400" b="1" dirty="0">
                <a:latin typeface="Times New Roman" panose="02020603050405020304" pitchFamily="18" charset="0"/>
              </a:rPr>
              <a:t>   </a:t>
            </a:r>
            <a:r>
              <a:rPr sz="2400" b="1" dirty="0">
                <a:latin typeface="Times New Roman" panose="02020603050405020304" pitchFamily="18" charset="0"/>
              </a:rPr>
              <a:t>c=age(n-1)+2;</a:t>
            </a:r>
            <a:endParaRPr sz="2400" b="1" dirty="0">
              <a:latin typeface="Times New Roman" panose="02020603050405020304" pitchFamily="18" charset="0"/>
            </a:endParaRPr>
          </a:p>
          <a:p>
            <a:pPr eaLnBrk="1" hangingPunct="1">
              <a:lnSpc>
                <a:spcPct val="110000"/>
              </a:lnSpc>
            </a:pPr>
            <a:r>
              <a:rPr sz="2400" b="1" dirty="0">
                <a:latin typeface="Times New Roman" panose="02020603050405020304" pitchFamily="18" charset="0"/>
              </a:rPr>
              <a:t>   return c;</a:t>
            </a:r>
            <a:endParaRPr sz="2400" b="1" dirty="0">
              <a:latin typeface="Times New Roman" panose="02020603050405020304" pitchFamily="18" charset="0"/>
            </a:endParaRPr>
          </a:p>
          <a:p>
            <a:pPr eaLnBrk="1" hangingPunct="1">
              <a:lnSpc>
                <a:spcPct val="110000"/>
              </a:lnSpc>
            </a:pPr>
            <a:r>
              <a:rPr sz="2400" b="1" dirty="0">
                <a:latin typeface="Times New Roman" panose="02020603050405020304" pitchFamily="18" charset="0"/>
              </a:rPr>
              <a:t>}</a:t>
            </a:r>
            <a:endParaRPr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1717"/>
                                        </p:tgtEl>
                                        <p:attrNameLst>
                                          <p:attrName>style.visibility</p:attrName>
                                        </p:attrNameLst>
                                      </p:cBhvr>
                                      <p:to>
                                        <p:strVal val="visible"/>
                                      </p:to>
                                    </p:set>
                                    <p:animEffect transition="in" filter="blinds(horizontal)">
                                      <p:cBhvr>
                                        <p:cTn id="7" dur="500"/>
                                        <p:tgtEl>
                                          <p:spTgt spid="1011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17"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62467"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62468"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62469" name="Rectangle 3"/>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10.5 </a:t>
            </a:r>
            <a:r>
              <a:rPr lang="zh-CN" altLang="en-US" dirty="0">
                <a:ea typeface="宋体" panose="02010600030101010101" pitchFamily="2" charset="-122"/>
              </a:rPr>
              <a:t>函数递归调用</a:t>
            </a:r>
            <a:endParaRPr lang="zh-CN" altLang="en-US" dirty="0">
              <a:ea typeface="宋体" panose="02010600030101010101" pitchFamily="2" charset="-122"/>
            </a:endParaRPr>
          </a:p>
        </p:txBody>
      </p:sp>
      <p:sp>
        <p:nvSpPr>
          <p:cNvPr id="62470" name="Text Box 4"/>
          <p:cNvSpPr txBox="1"/>
          <p:nvPr/>
        </p:nvSpPr>
        <p:spPr>
          <a:xfrm>
            <a:off x="611188" y="836613"/>
            <a:ext cx="8135937" cy="1358900"/>
          </a:xfrm>
          <a:prstGeom prst="rect">
            <a:avLst/>
          </a:prstGeom>
          <a:noFill/>
          <a:ln w="38100">
            <a:noFill/>
          </a:ln>
        </p:spPr>
        <p:txBody>
          <a:bodyPr lIns="90000" tIns="46800" rIns="90000" bIns="46800" anchor="ctr" anchorCtr="0">
            <a:spAutoFit/>
          </a:bodyPr>
          <a:p>
            <a:pPr eaLnBrk="1" hangingPunct="1">
              <a:lnSpc>
                <a:spcPct val="160000"/>
              </a:lnSpc>
            </a:pPr>
            <a:r>
              <a:rPr lang="en-US" altLang="zh-CN" sz="2800" b="1" dirty="0">
                <a:solidFill>
                  <a:srgbClr val="008000"/>
                </a:solidFill>
                <a:latin typeface="宋体" panose="02010600030101010101" pitchFamily="2" charset="-122"/>
                <a:ea typeface="Arial Unicode MS" panose="020B0604020202020204" pitchFamily="34" charset="-122"/>
                <a:sym typeface="Symbol" panose="05050102010706020507" pitchFamily="18" charset="2"/>
              </a:rPr>
              <a:t>  </a:t>
            </a:r>
            <a:r>
              <a:rPr lang="zh-CN" altLang="en-US" sz="2800" b="1" dirty="0">
                <a:solidFill>
                  <a:srgbClr val="008000"/>
                </a:solidFill>
                <a:latin typeface="宋体" panose="02010600030101010101" pitchFamily="2" charset="-122"/>
                <a:ea typeface="Arial Unicode MS" panose="020B0604020202020204" pitchFamily="34" charset="-122"/>
                <a:sym typeface="Symbol" panose="05050102010706020507" pitchFamily="18" charset="2"/>
              </a:rPr>
              <a:t>递归函数</a:t>
            </a:r>
            <a:r>
              <a:rPr lang="zh-CN" altLang="en-US" sz="2400" b="1" dirty="0">
                <a:solidFill>
                  <a:srgbClr val="008000"/>
                </a:solidFill>
                <a:latin typeface="宋体" panose="02010600030101010101" pitchFamily="2" charset="-122"/>
                <a:ea typeface="Arial Unicode MS" panose="020B0604020202020204" pitchFamily="34" charset="-122"/>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(recursive function)</a:t>
            </a:r>
            <a:endParaRPr lang="en-US" altLang="zh-CN" sz="2400" b="1" dirty="0">
              <a:latin typeface="Times New Roman" panose="02020603050405020304" pitchFamily="18" charset="0"/>
              <a:sym typeface="Symbol" panose="05050102010706020507" pitchFamily="18" charset="2"/>
            </a:endParaRPr>
          </a:p>
          <a:p>
            <a:pPr eaLnBrk="1" hangingPunct="1">
              <a:lnSpc>
                <a:spcPct val="160000"/>
              </a:lnSpc>
            </a:pP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直接调用自己或通过另一函数间接调用自己的函数 </a:t>
            </a:r>
            <a:endParaRPr lang="zh-CN" altLang="en-US" sz="2400" b="1" dirty="0">
              <a:latin typeface="Times New Roman" panose="02020603050405020304" pitchFamily="18" charset="0"/>
              <a:sym typeface="Symbol" panose="05050102010706020507" pitchFamily="18" charset="2"/>
            </a:endParaRPr>
          </a:p>
        </p:txBody>
      </p:sp>
      <p:sp>
        <p:nvSpPr>
          <p:cNvPr id="1010694" name="Text Box 6"/>
          <p:cNvSpPr txBox="1"/>
          <p:nvPr/>
        </p:nvSpPr>
        <p:spPr>
          <a:xfrm>
            <a:off x="1476375" y="2492375"/>
            <a:ext cx="4897438" cy="2770188"/>
          </a:xfrm>
          <a:prstGeom prst="rect">
            <a:avLst/>
          </a:prstGeom>
          <a:solidFill>
            <a:srgbClr val="CCFFFF">
              <a:alpha val="47842"/>
            </a:srgbClr>
          </a:solidFill>
          <a:ln w="57150" cap="flat" cmpd="sng">
            <a:solidFill>
              <a:schemeClr val="accent1"/>
            </a:solidFill>
            <a:prstDash val="solid"/>
            <a:miter/>
            <a:headEnd type="none" w="med" len="med"/>
            <a:tailEnd type="none" w="med" len="med"/>
          </a:ln>
        </p:spPr>
        <p:txBody>
          <a:bodyPr>
            <a:spAutoFit/>
          </a:bodyPr>
          <a:p>
            <a:r>
              <a:rPr lang="zh-CN" altLang="en-US" sz="2800" b="1" dirty="0">
                <a:solidFill>
                  <a:srgbClr val="0000CC"/>
                </a:solidFill>
                <a:latin typeface="Times New Roman" panose="02020603050405020304" pitchFamily="18" charset="0"/>
              </a:rPr>
              <a:t>问题</a:t>
            </a:r>
            <a:r>
              <a:rPr lang="en-US" altLang="zh-CN" sz="2800" b="1" dirty="0">
                <a:solidFill>
                  <a:srgbClr val="0000CC"/>
                </a:solidFill>
                <a:latin typeface="Times New Roman" panose="02020603050405020304" pitchFamily="18" charset="0"/>
              </a:rPr>
              <a:t>1</a:t>
            </a:r>
            <a:r>
              <a:rPr lang="zh-CN" altLang="en-US" sz="2800" b="1" dirty="0">
                <a:solidFill>
                  <a:srgbClr val="0000CC"/>
                </a:solidFill>
                <a:latin typeface="Times New Roman" panose="02020603050405020304" pitchFamily="18" charset="0"/>
              </a:rPr>
              <a:t>：计算</a:t>
            </a:r>
            <a:r>
              <a:rPr lang="en-US" altLang="zh-CN" sz="2800" b="1" dirty="0">
                <a:solidFill>
                  <a:srgbClr val="0000CC"/>
                </a:solidFill>
                <a:latin typeface="Times New Roman" panose="02020603050405020304" pitchFamily="18" charset="0"/>
              </a:rPr>
              <a:t>n</a:t>
            </a:r>
            <a:r>
              <a:rPr lang="zh-CN" altLang="en-US" sz="2800" b="1" dirty="0">
                <a:solidFill>
                  <a:srgbClr val="0000CC"/>
                </a:solidFill>
                <a:latin typeface="Times New Roman" panose="02020603050405020304" pitchFamily="18" charset="0"/>
              </a:rPr>
              <a:t>的阶乘</a:t>
            </a:r>
            <a:endParaRPr lang="zh-CN" altLang="en-US" sz="2800" b="1" dirty="0">
              <a:solidFill>
                <a:srgbClr val="0000CC"/>
              </a:solidFill>
              <a:latin typeface="Times New Roman" panose="02020603050405020304" pitchFamily="18" charset="0"/>
            </a:endParaRPr>
          </a:p>
          <a:p>
            <a:endParaRPr lang="zh-CN" altLang="en-US" sz="2400" b="1" dirty="0">
              <a:latin typeface="Times New Roman" panose="02020603050405020304" pitchFamily="18" charset="0"/>
            </a:endParaRPr>
          </a:p>
          <a:p>
            <a:r>
              <a:rPr lang="zh-CN" altLang="en-US" sz="2800" b="1" dirty="0">
                <a:latin typeface="Times New Roman" panose="02020603050405020304" pitchFamily="18" charset="0"/>
              </a:rPr>
              <a:t>简化过程：</a:t>
            </a:r>
            <a:endParaRPr lang="zh-CN" altLang="en-US" sz="2800" b="1" dirty="0">
              <a:latin typeface="Times New Roman" panose="02020603050405020304" pitchFamily="18" charset="0"/>
            </a:endParaRPr>
          </a:p>
          <a:p>
            <a:r>
              <a:rPr lang="zh-CN" altLang="en-US" sz="2800" b="1" dirty="0">
                <a:latin typeface="Times New Roman" panose="02020603050405020304" pitchFamily="18" charset="0"/>
              </a:rPr>
              <a:t>     </a:t>
            </a:r>
            <a:r>
              <a:rPr lang="en-US" altLang="zh-CN" sz="3200" b="1" dirty="0">
                <a:latin typeface="Times New Roman" panose="02020603050405020304" pitchFamily="18" charset="0"/>
              </a:rPr>
              <a:t>n&gt;1</a:t>
            </a:r>
            <a:r>
              <a:rPr lang="zh-CN" altLang="en-US" sz="3200" b="1" dirty="0">
                <a:latin typeface="Times New Roman" panose="02020603050405020304" pitchFamily="18" charset="0"/>
              </a:rPr>
              <a:t>时， </a:t>
            </a:r>
            <a:r>
              <a:rPr lang="en-US" altLang="zh-CN" sz="3200" b="1" dirty="0">
                <a:latin typeface="Times New Roman" panose="02020603050405020304" pitchFamily="18" charset="0"/>
              </a:rPr>
              <a:t>n!=n*(n-1)!</a:t>
            </a:r>
            <a:endParaRPr lang="en-US" altLang="zh-CN" sz="3200" b="1" dirty="0">
              <a:latin typeface="Times New Roman" panose="02020603050405020304" pitchFamily="18" charset="0"/>
            </a:endParaRPr>
          </a:p>
          <a:p>
            <a:r>
              <a:rPr lang="zh-CN" altLang="en-US" sz="2800" b="1" dirty="0">
                <a:latin typeface="Times New Roman" panose="02020603050405020304" pitchFamily="18" charset="0"/>
              </a:rPr>
              <a:t>递归结束：</a:t>
            </a:r>
            <a:endParaRPr lang="zh-CN" altLang="en-US" sz="2800" b="1" dirty="0">
              <a:latin typeface="Times New Roman" panose="02020603050405020304" pitchFamily="18" charset="0"/>
            </a:endParaRPr>
          </a:p>
          <a:p>
            <a:r>
              <a:rPr lang="zh-CN" altLang="en-US" sz="2800" b="1" dirty="0">
                <a:latin typeface="Times New Roman" panose="02020603050405020304" pitchFamily="18" charset="0"/>
              </a:rPr>
              <a:t>    </a:t>
            </a:r>
            <a:r>
              <a:rPr lang="en-US" altLang="zh-CN" sz="3200" b="1" dirty="0">
                <a:latin typeface="Times New Roman" panose="02020603050405020304" pitchFamily="18" charset="0"/>
              </a:rPr>
              <a:t>n=1</a:t>
            </a:r>
            <a:r>
              <a:rPr lang="zh-CN" altLang="en-US" sz="3200" b="1" dirty="0">
                <a:latin typeface="Times New Roman" panose="02020603050405020304" pitchFamily="18" charset="0"/>
              </a:rPr>
              <a:t>时，</a:t>
            </a:r>
            <a:r>
              <a:rPr lang="en-US" altLang="zh-CN" sz="3200" b="1" dirty="0">
                <a:latin typeface="Times New Roman" panose="02020603050405020304" pitchFamily="18" charset="0"/>
              </a:rPr>
              <a:t>n!=1</a:t>
            </a:r>
            <a:endParaRPr lang="en-US" altLang="zh-CN" sz="32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0694"/>
                                        </p:tgtEl>
                                        <p:attrNameLst>
                                          <p:attrName>style.visibility</p:attrName>
                                        </p:attrNameLst>
                                      </p:cBhvr>
                                      <p:to>
                                        <p:strVal val="visible"/>
                                      </p:to>
                                    </p:set>
                                    <p:animEffect transition="in" filter="blinds(horizontal)">
                                      <p:cBhvr>
                                        <p:cTn id="7" dur="500"/>
                                        <p:tgtEl>
                                          <p:spTgt spid="1010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7172" name="灯片编号占位符 3"/>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7173" name="Text Box 60"/>
          <p:cNvSpPr txBox="1"/>
          <p:nvPr/>
        </p:nvSpPr>
        <p:spPr>
          <a:xfrm>
            <a:off x="1835150" y="333375"/>
            <a:ext cx="6156325" cy="2660650"/>
          </a:xfrm>
          <a:prstGeom prst="rect">
            <a:avLst/>
          </a:prstGeom>
          <a:solidFill>
            <a:schemeClr val="bg1"/>
          </a:solidFill>
          <a:ln w="6350" cap="flat" cmpd="sng">
            <a:solidFill>
              <a:srgbClr val="339966"/>
            </a:solidFill>
            <a:prstDash val="solid"/>
            <a:miter/>
            <a:headEnd type="none" w="med" len="med"/>
            <a:tailEnd type="none" w="med" len="med"/>
          </a:ln>
        </p:spPr>
        <p:txBody>
          <a:bodyPr lIns="90000" tIns="46800" rIns="90000" bIns="46800" anchor="ctr" anchorCtr="0">
            <a:spAutoFit/>
          </a:bodyPr>
          <a:p>
            <a:r>
              <a:rPr lang="en-US" altLang="zh-CN" sz="2800" b="1" dirty="0">
                <a:latin typeface="Times New Roman" panose="02020603050405020304" pitchFamily="18" charset="0"/>
              </a:rPr>
              <a:t>int fact(int iN1)</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  int iF1;</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  if(iN1&gt;1)      iF1=fact(iN1-1)*iN1;   </a:t>
            </a:r>
            <a:r>
              <a:rPr lang="en-US" altLang="zh-CN" sz="2800" b="1" dirty="0">
                <a:solidFill>
                  <a:srgbClr val="008000"/>
                </a:solidFill>
                <a:latin typeface="Times New Roman" panose="02020603050405020304" pitchFamily="18" charset="0"/>
              </a:rPr>
              <a:t> </a:t>
            </a:r>
            <a:endParaRPr lang="en-US" altLang="zh-CN" sz="2800" b="1" dirty="0">
              <a:solidFill>
                <a:srgbClr val="008000"/>
              </a:solidFill>
              <a:latin typeface="Times New Roman" panose="02020603050405020304" pitchFamily="18" charset="0"/>
            </a:endParaRPr>
          </a:p>
          <a:p>
            <a:r>
              <a:rPr lang="en-US" altLang="zh-CN" sz="2800" b="1" dirty="0">
                <a:latin typeface="Times New Roman" panose="02020603050405020304" pitchFamily="18" charset="0"/>
              </a:rPr>
              <a:t>  else              iF1=1;</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  return iF1;</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7174" name="Rectangle 63"/>
          <p:cNvSpPr/>
          <p:nvPr/>
        </p:nvSpPr>
        <p:spPr>
          <a:xfrm>
            <a:off x="0" y="2443163"/>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graphicFrame>
        <p:nvGraphicFramePr>
          <p:cNvPr id="7170" name="Object 62"/>
          <p:cNvGraphicFramePr/>
          <p:nvPr/>
        </p:nvGraphicFramePr>
        <p:xfrm>
          <a:off x="900113" y="3357563"/>
          <a:ext cx="7777162" cy="2911475"/>
        </p:xfrm>
        <a:graphic>
          <a:graphicData uri="http://schemas.openxmlformats.org/presentationml/2006/ole">
            <mc:AlternateContent xmlns:mc="http://schemas.openxmlformats.org/markup-compatibility/2006">
              <mc:Choice xmlns:v="urn:schemas-microsoft-com:vml" Requires="v">
                <p:oleObj spid="_x0000_s3083" name="" r:id="rId1" imgW="5836285" imgH="2196465" progId="Visio.Drawing.11">
                  <p:embed/>
                </p:oleObj>
              </mc:Choice>
              <mc:Fallback>
                <p:oleObj name="" r:id="rId1" imgW="5836285" imgH="2196465" progId="Visio.Drawing.11">
                  <p:embed/>
                  <p:pic>
                    <p:nvPicPr>
                      <p:cNvPr id="0" name="图片 3082"/>
                      <p:cNvPicPr/>
                      <p:nvPr/>
                    </p:nvPicPr>
                    <p:blipFill>
                      <a:blip r:embed="rId2"/>
                      <a:stretch>
                        <a:fillRect/>
                      </a:stretch>
                    </p:blipFill>
                    <p:spPr>
                      <a:xfrm>
                        <a:off x="900113" y="3357563"/>
                        <a:ext cx="7777162" cy="2911475"/>
                      </a:xfrm>
                      <a:prstGeom prst="rect">
                        <a:avLst/>
                      </a:prstGeom>
                      <a:noFill/>
                      <a:ln w="38100">
                        <a:noFill/>
                        <a:miter/>
                      </a:ln>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8196"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8197"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8198"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10.5 </a:t>
            </a:r>
            <a:r>
              <a:rPr lang="zh-CN" altLang="en-US" dirty="0">
                <a:ea typeface="宋体" panose="02010600030101010101" pitchFamily="2" charset="-122"/>
              </a:rPr>
              <a:t>函数递归调用</a:t>
            </a:r>
            <a:endParaRPr lang="zh-CN" altLang="en-US" dirty="0">
              <a:ea typeface="宋体" panose="02010600030101010101" pitchFamily="2" charset="-122"/>
            </a:endParaRPr>
          </a:p>
        </p:txBody>
      </p:sp>
      <p:sp>
        <p:nvSpPr>
          <p:cNvPr id="1038340" name="Text Box 4"/>
          <p:cNvSpPr txBox="1"/>
          <p:nvPr/>
        </p:nvSpPr>
        <p:spPr>
          <a:xfrm>
            <a:off x="971550" y="1196975"/>
            <a:ext cx="7993063" cy="4894263"/>
          </a:xfrm>
          <a:prstGeom prst="rect">
            <a:avLst/>
          </a:prstGeom>
          <a:solidFill>
            <a:srgbClr val="CCFFFF">
              <a:alpha val="47842"/>
            </a:srgbClr>
          </a:solidFill>
          <a:ln w="57150" cap="flat" cmpd="sng">
            <a:solidFill>
              <a:schemeClr val="accent1"/>
            </a:solidFill>
            <a:prstDash val="solid"/>
            <a:miter/>
            <a:headEnd type="none" w="med" len="med"/>
            <a:tailEnd type="none" w="med" len="med"/>
          </a:ln>
        </p:spPr>
        <p:txBody>
          <a:bodyPr>
            <a:spAutoFit/>
          </a:bodyPr>
          <a:p>
            <a:endParaRPr lang="en-US" altLang="zh-CN" sz="2800" b="1" dirty="0">
              <a:solidFill>
                <a:srgbClr val="0000CC"/>
              </a:solidFill>
              <a:latin typeface="Times New Roman" panose="02020603050405020304" pitchFamily="18" charset="0"/>
            </a:endParaRPr>
          </a:p>
          <a:p>
            <a:r>
              <a:rPr lang="zh-CN" altLang="en-US" sz="2800" b="1" dirty="0">
                <a:solidFill>
                  <a:srgbClr val="0000CC"/>
                </a:solidFill>
                <a:latin typeface="Times New Roman" panose="02020603050405020304" pitchFamily="18" charset="0"/>
              </a:rPr>
              <a:t>问题</a:t>
            </a:r>
            <a:r>
              <a:rPr lang="en-US" altLang="zh-CN" sz="2800" b="1" dirty="0">
                <a:solidFill>
                  <a:srgbClr val="0000CC"/>
                </a:solidFill>
                <a:latin typeface="Times New Roman" panose="02020603050405020304" pitchFamily="18" charset="0"/>
              </a:rPr>
              <a:t>2</a:t>
            </a:r>
            <a:r>
              <a:rPr lang="zh-CN" altLang="en-US" sz="2800" b="1" dirty="0">
                <a:solidFill>
                  <a:srgbClr val="0000CC"/>
                </a:solidFill>
                <a:latin typeface="Times New Roman" panose="02020603050405020304" pitchFamily="18" charset="0"/>
              </a:rPr>
              <a:t>：计算斐波那契数列的第</a:t>
            </a:r>
            <a:r>
              <a:rPr lang="en-US" altLang="zh-CN" sz="2800" b="1" dirty="0">
                <a:solidFill>
                  <a:srgbClr val="0000CC"/>
                </a:solidFill>
                <a:latin typeface="Times New Roman" panose="02020603050405020304" pitchFamily="18" charset="0"/>
              </a:rPr>
              <a:t>n</a:t>
            </a:r>
            <a:r>
              <a:rPr lang="zh-CN" altLang="en-US" sz="2800" b="1" dirty="0">
                <a:solidFill>
                  <a:srgbClr val="0000CC"/>
                </a:solidFill>
                <a:latin typeface="Times New Roman" panose="02020603050405020304" pitchFamily="18" charset="0"/>
              </a:rPr>
              <a:t>个数</a:t>
            </a:r>
            <a:r>
              <a:rPr lang="en-US" altLang="zh-CN" sz="2800" b="1" dirty="0">
                <a:solidFill>
                  <a:srgbClr val="0000CC"/>
                </a:solidFill>
                <a:latin typeface="Times New Roman" panose="02020603050405020304" pitchFamily="18" charset="0"/>
              </a:rPr>
              <a:t>f(n)</a:t>
            </a:r>
            <a:endParaRPr lang="en-US" altLang="zh-CN" sz="2800" b="1" dirty="0">
              <a:solidFill>
                <a:srgbClr val="0000CC"/>
              </a:solidFill>
              <a:latin typeface="Times New Roman" panose="02020603050405020304" pitchFamily="18" charset="0"/>
            </a:endParaRPr>
          </a:p>
          <a:p>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a:buClr>
                <a:srgbClr val="0000CC"/>
              </a:buClr>
              <a:buChar char="•"/>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buClr>
                <a:srgbClr val="0000CC"/>
              </a:buClr>
              <a:buChar char="•"/>
            </a:pPr>
            <a:endParaRPr lang="en-US" altLang="zh-CN" sz="2800" b="1" dirty="0">
              <a:latin typeface="Times New Roman" panose="02020603050405020304" pitchFamily="18" charset="0"/>
            </a:endParaRPr>
          </a:p>
          <a:p>
            <a:pPr>
              <a:buClr>
                <a:srgbClr val="0000CC"/>
              </a:buClr>
              <a:buChar char="•"/>
            </a:pPr>
            <a:endParaRPr lang="en-US" altLang="zh-CN" sz="2800" b="1" dirty="0">
              <a:latin typeface="Times New Roman" panose="02020603050405020304" pitchFamily="18" charset="0"/>
            </a:endParaRPr>
          </a:p>
          <a:p>
            <a:pPr>
              <a:lnSpc>
                <a:spcPct val="110000"/>
              </a:lnSpc>
              <a:buClr>
                <a:srgbClr val="0000CC"/>
              </a:buClr>
              <a:buChar char="•"/>
            </a:pPr>
            <a:r>
              <a:rPr lang="zh-CN" altLang="en-US" sz="2800" b="1" dirty="0">
                <a:latin typeface="Times New Roman" panose="02020603050405020304" pitchFamily="18" charset="0"/>
              </a:rPr>
              <a:t>简化过程：</a:t>
            </a:r>
            <a:endParaRPr lang="zh-CN" altLang="en-US" sz="2800" b="1" dirty="0">
              <a:latin typeface="Times New Roman" panose="02020603050405020304" pitchFamily="18" charset="0"/>
            </a:endParaRPr>
          </a:p>
          <a:p>
            <a:pPr>
              <a:lnSpc>
                <a:spcPct val="110000"/>
              </a:lnSpc>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f(n)=f(n-1)+f(n-2) </a:t>
            </a:r>
            <a:endParaRPr lang="en-US" altLang="zh-CN" sz="2800" b="1" dirty="0">
              <a:latin typeface="Times New Roman" panose="02020603050405020304" pitchFamily="18" charset="0"/>
            </a:endParaRPr>
          </a:p>
          <a:p>
            <a:pPr>
              <a:lnSpc>
                <a:spcPct val="110000"/>
              </a:lnSpc>
              <a:buClr>
                <a:srgbClr val="0000CC"/>
              </a:buClr>
              <a:buChar char="•"/>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递归结束：</a:t>
            </a:r>
            <a:endParaRPr lang="zh-CN" altLang="en-US" sz="2800" b="1" dirty="0">
              <a:latin typeface="Times New Roman" panose="02020603050405020304" pitchFamily="18" charset="0"/>
            </a:endParaRPr>
          </a:p>
          <a:p>
            <a:pPr>
              <a:lnSpc>
                <a:spcPct val="110000"/>
              </a:lnSpc>
            </a:pPr>
            <a:r>
              <a:rPr lang="zh-CN" altLang="en-US" sz="2800" b="1" dirty="0">
                <a:latin typeface="Times New Roman" panose="02020603050405020304" pitchFamily="18" charset="0"/>
              </a:rPr>
              <a:t>    当</a:t>
            </a:r>
            <a:r>
              <a:rPr lang="en-US" altLang="zh-CN" sz="2800" b="1" dirty="0">
                <a:latin typeface="Times New Roman" panose="02020603050405020304" pitchFamily="18" charset="0"/>
              </a:rPr>
              <a:t>n=1</a:t>
            </a:r>
            <a:r>
              <a:rPr lang="zh-CN" altLang="en-US" sz="2800" b="1" dirty="0">
                <a:latin typeface="Times New Roman" panose="02020603050405020304" pitchFamily="18" charset="0"/>
              </a:rPr>
              <a:t>或</a:t>
            </a:r>
            <a:r>
              <a:rPr lang="en-US" altLang="zh-CN" sz="2800" b="1" dirty="0">
                <a:latin typeface="Times New Roman" panose="02020603050405020304" pitchFamily="18" charset="0"/>
              </a:rPr>
              <a:t>n=2</a:t>
            </a:r>
            <a:r>
              <a:rPr lang="zh-CN" altLang="en-US" sz="2800" b="1" dirty="0">
                <a:latin typeface="Times New Roman" panose="02020603050405020304" pitchFamily="18" charset="0"/>
              </a:rPr>
              <a:t>时   </a:t>
            </a:r>
            <a:r>
              <a:rPr lang="en-US" altLang="zh-CN" sz="2800" b="1" dirty="0">
                <a:latin typeface="Times New Roman" panose="02020603050405020304" pitchFamily="18" charset="0"/>
              </a:rPr>
              <a:t>f(n)=1</a:t>
            </a:r>
            <a:endParaRPr lang="en-US" altLang="zh-CN" sz="2800" b="1" dirty="0">
              <a:latin typeface="Times New Roman" panose="02020603050405020304" pitchFamily="18" charset="0"/>
            </a:endParaRPr>
          </a:p>
          <a:p>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graphicFrame>
        <p:nvGraphicFramePr>
          <p:cNvPr id="1038341" name="Object 5"/>
          <p:cNvGraphicFramePr/>
          <p:nvPr>
            <p:ph idx="1"/>
          </p:nvPr>
        </p:nvGraphicFramePr>
        <p:xfrm>
          <a:off x="2339975" y="2189163"/>
          <a:ext cx="4314825" cy="1600200"/>
        </p:xfrm>
        <a:graphic>
          <a:graphicData uri="http://schemas.openxmlformats.org/presentationml/2006/ole">
            <mc:AlternateContent xmlns:mc="http://schemas.openxmlformats.org/markup-compatibility/2006">
              <mc:Choice xmlns:v="urn:schemas-microsoft-com:vml" Requires="v">
                <p:oleObj spid="_x0000_s3082" name="" r:id="rId1" imgW="1917065" imgH="711200" progId="Equation.3">
                  <p:embed/>
                </p:oleObj>
              </mc:Choice>
              <mc:Fallback>
                <p:oleObj name="" r:id="rId1" imgW="1917065" imgH="711200" progId="Equation.3">
                  <p:embed/>
                  <p:pic>
                    <p:nvPicPr>
                      <p:cNvPr id="0" name="图片 3081"/>
                      <p:cNvPicPr/>
                      <p:nvPr/>
                    </p:nvPicPr>
                    <p:blipFill>
                      <a:blip r:embed="rId2"/>
                      <a:stretch>
                        <a:fillRect/>
                      </a:stretch>
                    </p:blipFill>
                    <p:spPr>
                      <a:xfrm>
                        <a:off x="2339975" y="2189163"/>
                        <a:ext cx="4314825" cy="1600200"/>
                      </a:xfrm>
                      <a:prstGeom prst="rect">
                        <a:avLst/>
                      </a:prstGeom>
                      <a:solidFill>
                        <a:schemeClr val="bg1"/>
                      </a:solid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8340"/>
                                        </p:tgtEl>
                                        <p:attrNameLst>
                                          <p:attrName>style.visibility</p:attrName>
                                        </p:attrNameLst>
                                      </p:cBhvr>
                                      <p:to>
                                        <p:strVal val="visible"/>
                                      </p:to>
                                    </p:set>
                                    <p:animEffect transition="in" filter="blinds(horizontal)">
                                      <p:cBhvr>
                                        <p:cTn id="7" dur="500"/>
                                        <p:tgtEl>
                                          <p:spTgt spid="1038340"/>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038341"/>
                                        </p:tgtEl>
                                        <p:attrNameLst>
                                          <p:attrName>style.visibility</p:attrName>
                                        </p:attrNameLst>
                                      </p:cBhvr>
                                      <p:to>
                                        <p:strVal val="visible"/>
                                      </p:to>
                                    </p:set>
                                    <p:animEffect transition="in" filter="checkerboard(across)">
                                      <p:cBhvr>
                                        <p:cTn id="11" dur="500"/>
                                        <p:tgtEl>
                                          <p:spTgt spid="1038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34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9220" name="灯片编号占位符 3"/>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1035266" name="Text Box 2"/>
          <p:cNvSpPr txBox="1">
            <a:spLocks noChangeArrowheads="1"/>
          </p:cNvSpPr>
          <p:nvPr/>
        </p:nvSpPr>
        <p:spPr bwMode="auto">
          <a:xfrm>
            <a:off x="755650" y="333375"/>
            <a:ext cx="2362200" cy="690563"/>
          </a:xfrm>
          <a:prstGeom prst="rect">
            <a:avLst/>
          </a:prstGeom>
          <a:noFill/>
          <a:ln w="38100">
            <a:noFill/>
            <a:miter lim="800000"/>
            <a:tailEnd type="none" w="med" len="lg"/>
          </a:ln>
          <a:effectLst/>
        </p:spPr>
        <p:txBody>
          <a:bodyPr lIns="90000" tIns="46800" rIns="90000" bIns="46800" anchor="ctr">
            <a:spAutoFit/>
          </a:bodyPr>
          <a:lstStyle/>
          <a:p>
            <a:pPr marR="0" defTabSz="914400" eaLnBrk="1" hangingPunct="1">
              <a:lnSpc>
                <a:spcPct val="140000"/>
              </a:lnSpc>
              <a:buClrTx/>
              <a:buSzTx/>
              <a:buFontTx/>
              <a:buNone/>
              <a:defRPr/>
            </a:pPr>
            <a:r>
              <a:rPr kumimoji="1" lang="zh-CN" altLang="en-US" sz="2800" b="1" i="1" kern="1200" cap="none" spc="0" normalizeH="0" baseline="0" noProof="0">
                <a:solidFill>
                  <a:srgbClr val="008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例</a:t>
            </a:r>
            <a:endParaRPr kumimoji="1" lang="zh-CN" altLang="en-US" sz="2800" b="1" kern="1200" cap="none" spc="0" normalizeH="0" baseline="0" noProof="0">
              <a:solidFill>
                <a:srgbClr val="0080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sym typeface="Symbol" panose="05050102010706020507" pitchFamily="18" charset="2"/>
            </a:endParaRPr>
          </a:p>
        </p:txBody>
      </p:sp>
      <p:sp>
        <p:nvSpPr>
          <p:cNvPr id="9222" name="Text Box 3"/>
          <p:cNvSpPr txBox="1"/>
          <p:nvPr/>
        </p:nvSpPr>
        <p:spPr>
          <a:xfrm>
            <a:off x="1763713" y="476250"/>
            <a:ext cx="3324225" cy="457200"/>
          </a:xfrm>
          <a:prstGeom prst="rect">
            <a:avLst/>
          </a:prstGeom>
          <a:noFill/>
          <a:ln w="12700">
            <a:noFill/>
          </a:ln>
        </p:spPr>
        <p:txBody>
          <a:bodyPr wrap="none">
            <a:spAutoFit/>
          </a:bodyPr>
          <a:p>
            <a:pPr eaLnBrk="1" hangingPunct="1"/>
            <a:r>
              <a:rPr lang="zh-CN" altLang="en-US" sz="2400" b="1" dirty="0">
                <a:solidFill>
                  <a:srgbClr val="008000"/>
                </a:solidFill>
                <a:latin typeface="Times New Roman" panose="02020603050405020304" pitchFamily="18" charset="0"/>
              </a:rPr>
              <a:t>递归定义斐波那契数列 </a:t>
            </a:r>
            <a:endParaRPr lang="zh-CN" altLang="en-US" sz="2400" b="1" dirty="0">
              <a:solidFill>
                <a:srgbClr val="008000"/>
              </a:solidFill>
              <a:latin typeface="Times New Roman" panose="02020603050405020304" pitchFamily="18" charset="0"/>
            </a:endParaRPr>
          </a:p>
        </p:txBody>
      </p:sp>
      <p:graphicFrame>
        <p:nvGraphicFramePr>
          <p:cNvPr id="9218" name="Object 9"/>
          <p:cNvGraphicFramePr/>
          <p:nvPr>
            <p:ph/>
          </p:nvPr>
        </p:nvGraphicFramePr>
        <p:xfrm>
          <a:off x="1763713" y="1196975"/>
          <a:ext cx="3527425" cy="1308100"/>
        </p:xfrm>
        <a:graphic>
          <a:graphicData uri="http://schemas.openxmlformats.org/presentationml/2006/ole">
            <mc:AlternateContent xmlns:mc="http://schemas.openxmlformats.org/markup-compatibility/2006">
              <mc:Choice xmlns:v="urn:schemas-microsoft-com:vml" Requires="v">
                <p:oleObj spid="_x0000_s3081" name="" r:id="rId1" imgW="1917065" imgH="711200" progId="Equation.3">
                  <p:embed/>
                </p:oleObj>
              </mc:Choice>
              <mc:Fallback>
                <p:oleObj name="" r:id="rId1" imgW="1917065" imgH="711200" progId="Equation.3">
                  <p:embed/>
                  <p:pic>
                    <p:nvPicPr>
                      <p:cNvPr id="0" name="图片 3080"/>
                      <p:cNvPicPr/>
                      <p:nvPr/>
                    </p:nvPicPr>
                    <p:blipFill>
                      <a:blip r:embed="rId2"/>
                      <a:stretch>
                        <a:fillRect/>
                      </a:stretch>
                    </p:blipFill>
                    <p:spPr>
                      <a:xfrm>
                        <a:off x="1763713" y="1196975"/>
                        <a:ext cx="3527425" cy="1308100"/>
                      </a:xfrm>
                      <a:prstGeom prst="rect">
                        <a:avLst/>
                      </a:prstGeom>
                      <a:solidFill>
                        <a:schemeClr val="bg1"/>
                      </a:solidFill>
                      <a:ln w="38100">
                        <a:miter/>
                      </a:ln>
                    </p:spPr>
                  </p:pic>
                </p:oleObj>
              </mc:Fallback>
            </mc:AlternateContent>
          </a:graphicData>
        </a:graphic>
      </p:graphicFrame>
      <p:sp>
        <p:nvSpPr>
          <p:cNvPr id="1035275" name="Text Box 11"/>
          <p:cNvSpPr txBox="1"/>
          <p:nvPr/>
        </p:nvSpPr>
        <p:spPr>
          <a:xfrm>
            <a:off x="1187450" y="2852738"/>
            <a:ext cx="7264400" cy="3390900"/>
          </a:xfrm>
          <a:prstGeom prst="rect">
            <a:avLst/>
          </a:prstGeom>
          <a:noFill/>
          <a:ln w="12700" cap="sq" cmpd="sng">
            <a:solidFill>
              <a:srgbClr val="339966"/>
            </a:solidFill>
            <a:prstDash val="solid"/>
            <a:miter/>
            <a:headEnd type="none" w="sm" len="sm"/>
            <a:tailEnd type="none" w="sm" len="sm"/>
          </a:ln>
        </p:spPr>
        <p:txBody>
          <a:bodyPr wrap="none">
            <a:spAutoFit/>
          </a:bodyPr>
          <a:p>
            <a:pPr eaLnBrk="1" hangingPunct="1"/>
            <a:r>
              <a:rPr lang="en-US" altLang="zh-CN" sz="2400" b="1" dirty="0">
                <a:latin typeface="Times New Roman" panose="02020603050405020304" pitchFamily="18" charset="0"/>
              </a:rPr>
              <a:t>int fib(int iN1)</a:t>
            </a:r>
            <a:endParaRPr lang="en-US" altLang="zh-CN" sz="2400" b="1" dirty="0">
              <a:latin typeface="Times New Roman" panose="02020603050405020304" pitchFamily="18" charset="0"/>
            </a:endParaRPr>
          </a:p>
          <a:p>
            <a:pPr eaLnBrk="1" hangingPunct="1"/>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r>
              <a:rPr lang="en-US" altLang="zh-CN" sz="2400" b="1" dirty="0">
                <a:latin typeface="Times New Roman" panose="02020603050405020304" pitchFamily="18" charset="0"/>
              </a:rPr>
              <a:t>  int iF1;</a:t>
            </a:r>
            <a:endParaRPr lang="en-US" altLang="zh-CN" sz="2400" b="1" dirty="0">
              <a:latin typeface="Times New Roman" panose="02020603050405020304" pitchFamily="18" charset="0"/>
            </a:endParaRPr>
          </a:p>
          <a:p>
            <a:pPr eaLnBrk="1" hangingPunct="1"/>
            <a:r>
              <a:rPr lang="en-US" altLang="zh-CN" sz="2400" b="1" dirty="0">
                <a:latin typeface="Times New Roman" panose="02020603050405020304" pitchFamily="18" charset="0"/>
              </a:rPr>
              <a:t>  if(iN1==1||iN1==2)</a:t>
            </a:r>
            <a:endParaRPr lang="en-US" altLang="zh-CN" sz="2400" b="1" dirty="0">
              <a:latin typeface="Times New Roman" panose="02020603050405020304" pitchFamily="18" charset="0"/>
            </a:endParaRPr>
          </a:p>
          <a:p>
            <a:pPr eaLnBrk="1" hangingPunct="1"/>
            <a:r>
              <a:rPr lang="en-US" altLang="zh-CN" sz="2400" b="1" dirty="0">
                <a:latin typeface="Times New Roman" panose="02020603050405020304" pitchFamily="18" charset="0"/>
              </a:rPr>
              <a:t>    iF1=1;</a:t>
            </a:r>
            <a:endParaRPr lang="en-US" altLang="zh-CN" sz="2400" b="1" dirty="0">
              <a:latin typeface="Times New Roman" panose="02020603050405020304" pitchFamily="18" charset="0"/>
            </a:endParaRPr>
          </a:p>
          <a:p>
            <a:pPr eaLnBrk="1" hangingPunct="1"/>
            <a:r>
              <a:rPr lang="en-US" altLang="zh-CN" sz="2400" b="1" dirty="0">
                <a:latin typeface="Times New Roman" panose="02020603050405020304" pitchFamily="18" charset="0"/>
              </a:rPr>
              <a:t>  else</a:t>
            </a:r>
            <a:endParaRPr lang="en-US" altLang="zh-CN" sz="2400" b="1" dirty="0">
              <a:latin typeface="Times New Roman" panose="02020603050405020304" pitchFamily="18" charset="0"/>
            </a:endParaRPr>
          </a:p>
          <a:p>
            <a:pPr eaLnBrk="1" hangingPunct="1"/>
            <a:r>
              <a:rPr lang="en-US" altLang="zh-CN" sz="2400" b="1" dirty="0">
                <a:latin typeface="Times New Roman" panose="02020603050405020304" pitchFamily="18" charset="0"/>
              </a:rPr>
              <a:t>	iF1=fib(iN1-1)+fib(iN1-2); </a:t>
            </a:r>
            <a:r>
              <a:rPr lang="en-US" altLang="zh-CN" sz="2400" b="1" dirty="0">
                <a:solidFill>
                  <a:srgbClr val="008000"/>
                </a:solidFill>
                <a:latin typeface="Times New Roman" panose="02020603050405020304" pitchFamily="18" charset="0"/>
              </a:rPr>
              <a:t>/*</a:t>
            </a:r>
            <a:r>
              <a:rPr lang="zh-CN" altLang="en-US" sz="2400" b="1" dirty="0">
                <a:solidFill>
                  <a:srgbClr val="008000"/>
                </a:solidFill>
                <a:latin typeface="Times New Roman" panose="02020603050405020304" pitchFamily="18" charset="0"/>
              </a:rPr>
              <a:t>递归调用</a:t>
            </a:r>
            <a:r>
              <a:rPr lang="en-US" altLang="zh-CN" sz="2400" b="1" dirty="0">
                <a:solidFill>
                  <a:srgbClr val="008000"/>
                </a:solidFill>
                <a:latin typeface="Times New Roman" panose="02020603050405020304" pitchFamily="18" charset="0"/>
              </a:rPr>
              <a:t>fib</a:t>
            </a:r>
            <a:r>
              <a:rPr lang="zh-CN" altLang="en-US" sz="2400" b="1" dirty="0">
                <a:solidFill>
                  <a:srgbClr val="008000"/>
                </a:solidFill>
                <a:latin typeface="Times New Roman" panose="02020603050405020304" pitchFamily="18" charset="0"/>
              </a:rPr>
              <a:t>函数*</a:t>
            </a:r>
            <a:r>
              <a:rPr lang="en-US" altLang="zh-CN" sz="2400" b="1" dirty="0">
                <a:solidFill>
                  <a:srgbClr val="008000"/>
                </a:solidFill>
                <a:latin typeface="Times New Roman" panose="02020603050405020304" pitchFamily="18" charset="0"/>
              </a:rPr>
              <a:t>/</a:t>
            </a:r>
            <a:endParaRPr lang="en-US" altLang="zh-CN" sz="2400" b="1" dirty="0">
              <a:solidFill>
                <a:srgbClr val="008000"/>
              </a:solidFill>
              <a:latin typeface="Times New Roman" panose="02020603050405020304" pitchFamily="18" charset="0"/>
            </a:endParaRPr>
          </a:p>
          <a:p>
            <a:pPr eaLnBrk="1" hangingPunct="1"/>
            <a:r>
              <a:rPr lang="en-US" altLang="zh-CN" sz="2400" b="1" dirty="0">
                <a:latin typeface="Times New Roman" panose="02020603050405020304" pitchFamily="18" charset="0"/>
              </a:rPr>
              <a:t>  return iF1;</a:t>
            </a:r>
            <a:endParaRPr lang="en-US" altLang="zh-CN" sz="2400" b="1" dirty="0">
              <a:latin typeface="Times New Roman" panose="02020603050405020304" pitchFamily="18" charset="0"/>
            </a:endParaRPr>
          </a:p>
          <a:p>
            <a:pPr eaLnBrk="1" hangingPunct="1"/>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1035277" name="AutoShape 13"/>
          <p:cNvSpPr/>
          <p:nvPr/>
        </p:nvSpPr>
        <p:spPr>
          <a:xfrm>
            <a:off x="5511800" y="3962400"/>
            <a:ext cx="2444750" cy="979488"/>
          </a:xfrm>
          <a:prstGeom prst="borderCallout1">
            <a:avLst>
              <a:gd name="adj1" fmla="val 11671"/>
              <a:gd name="adj2" fmla="val -3116"/>
              <a:gd name="adj3" fmla="val 100000"/>
              <a:gd name="adj4" fmla="val -53181"/>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sz="2400" b="1" dirty="0">
                <a:latin typeface="Arial" panose="020B0604020202020204" pitchFamily="34" charset="0"/>
              </a:rPr>
              <a:t>函数体内调用</a:t>
            </a:r>
            <a:endParaRPr lang="zh-CN" altLang="en-US" sz="2400" b="1" dirty="0">
              <a:latin typeface="Arial" panose="020B0604020202020204" pitchFamily="34" charset="0"/>
            </a:endParaRPr>
          </a:p>
          <a:p>
            <a:pPr algn="ctr"/>
            <a:r>
              <a:rPr lang="zh-CN" altLang="en-US" sz="2400" b="1" dirty="0">
                <a:latin typeface="Arial" panose="020B0604020202020204" pitchFamily="34" charset="0"/>
              </a:rPr>
              <a:t>两次自身 </a:t>
            </a:r>
            <a:endParaRPr lang="zh-CN" altLang="en-US"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35275"/>
                                        </p:tgtEl>
                                        <p:attrNameLst>
                                          <p:attrName>style.visibility</p:attrName>
                                        </p:attrNameLst>
                                      </p:cBhvr>
                                      <p:to>
                                        <p:strVal val="visible"/>
                                      </p:to>
                                    </p:set>
                                    <p:animEffect transition="in" filter="checkerboard(across)">
                                      <p:cBhvr>
                                        <p:cTn id="7" dur="500"/>
                                        <p:tgtEl>
                                          <p:spTgt spid="10352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5277"/>
                                        </p:tgtEl>
                                        <p:attrNameLst>
                                          <p:attrName>style.visibility</p:attrName>
                                        </p:attrNameLst>
                                      </p:cBhvr>
                                      <p:to>
                                        <p:strVal val="visible"/>
                                      </p:to>
                                    </p:set>
                                    <p:animEffect transition="in" filter="blinds(horizontal)">
                                      <p:cBhvr>
                                        <p:cTn id="12" dur="500"/>
                                        <p:tgtEl>
                                          <p:spTgt spid="1035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275" grpId="0" animBg="1"/>
      <p:bldP spid="103527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63491"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63492"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63493"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10.5 </a:t>
            </a:r>
            <a:r>
              <a:rPr lang="zh-CN" altLang="en-US" dirty="0">
                <a:ea typeface="宋体" panose="02010600030101010101" pitchFamily="2" charset="-122"/>
              </a:rPr>
              <a:t>函数递归调用</a:t>
            </a:r>
            <a:endParaRPr lang="zh-CN" altLang="en-US" dirty="0">
              <a:ea typeface="宋体" panose="02010600030101010101" pitchFamily="2" charset="-122"/>
            </a:endParaRPr>
          </a:p>
        </p:txBody>
      </p:sp>
      <p:sp>
        <p:nvSpPr>
          <p:cNvPr id="1042435" name="Text Box 3"/>
          <p:cNvSpPr txBox="1"/>
          <p:nvPr/>
        </p:nvSpPr>
        <p:spPr>
          <a:xfrm>
            <a:off x="971550" y="1196975"/>
            <a:ext cx="7993063" cy="4113213"/>
          </a:xfrm>
          <a:prstGeom prst="rect">
            <a:avLst/>
          </a:prstGeom>
          <a:solidFill>
            <a:srgbClr val="CCFFFF">
              <a:alpha val="47842"/>
            </a:srgbClr>
          </a:solidFill>
          <a:ln w="57150" cap="flat" cmpd="sng">
            <a:solidFill>
              <a:schemeClr val="accent1"/>
            </a:solidFill>
            <a:prstDash val="solid"/>
            <a:miter/>
            <a:headEnd type="none" w="med" len="med"/>
            <a:tailEnd type="none" w="med" len="med"/>
          </a:ln>
        </p:spPr>
        <p:txBody>
          <a:bodyPr>
            <a:spAutoFit/>
          </a:bodyPr>
          <a:p>
            <a:r>
              <a:rPr lang="zh-CN" altLang="en-US" sz="2800" b="1" dirty="0">
                <a:solidFill>
                  <a:srgbClr val="0000CC"/>
                </a:solidFill>
                <a:latin typeface="Times New Roman" panose="02020603050405020304" pitchFamily="18" charset="0"/>
              </a:rPr>
              <a:t>问题</a:t>
            </a:r>
            <a:r>
              <a:rPr lang="en-US" altLang="zh-CN" sz="2800" b="1" dirty="0">
                <a:solidFill>
                  <a:srgbClr val="0000CC"/>
                </a:solidFill>
                <a:latin typeface="Times New Roman" panose="02020603050405020304" pitchFamily="18" charset="0"/>
              </a:rPr>
              <a:t>3</a:t>
            </a:r>
            <a:r>
              <a:rPr lang="zh-CN" altLang="en-US" sz="2800" b="1" dirty="0">
                <a:solidFill>
                  <a:srgbClr val="0000CC"/>
                </a:solidFill>
                <a:latin typeface="Times New Roman" panose="02020603050405020304" pitchFamily="18" charset="0"/>
              </a:rPr>
              <a:t>：</a:t>
            </a:r>
            <a:endParaRPr lang="zh-CN" altLang="en-US" sz="2800" b="1" dirty="0">
              <a:solidFill>
                <a:srgbClr val="0000CC"/>
              </a:solidFill>
              <a:latin typeface="Times New Roman" panose="02020603050405020304" pitchFamily="18" charset="0"/>
            </a:endParaRPr>
          </a:p>
          <a:p>
            <a:r>
              <a:rPr lang="zh-CN" altLang="en-US" sz="3200" b="1" dirty="0">
                <a:solidFill>
                  <a:srgbClr val="0000CC"/>
                </a:solidFill>
                <a:latin typeface="Times New Roman" panose="02020603050405020304" pitchFamily="18" charset="0"/>
              </a:rPr>
              <a:t> </a:t>
            </a:r>
            <a:r>
              <a:rPr lang="zh-CN" altLang="en-US" sz="2800" b="1" dirty="0">
                <a:solidFill>
                  <a:srgbClr val="0000CC"/>
                </a:solidFill>
                <a:latin typeface="Times New Roman" panose="02020603050405020304" pitchFamily="18" charset="0"/>
              </a:rPr>
              <a:t>在</a:t>
            </a:r>
            <a:r>
              <a:rPr lang="en-US" altLang="zh-CN" sz="2800" b="1" dirty="0">
                <a:solidFill>
                  <a:srgbClr val="0000CC"/>
                </a:solidFill>
                <a:latin typeface="Times New Roman" panose="02020603050405020304" pitchFamily="18" charset="0"/>
              </a:rPr>
              <a:t>n</a:t>
            </a:r>
            <a:r>
              <a:rPr lang="zh-CN" altLang="en-US" sz="2800" b="1" dirty="0">
                <a:solidFill>
                  <a:srgbClr val="0000CC"/>
                </a:solidFill>
                <a:latin typeface="Times New Roman" panose="02020603050405020304" pitchFamily="18" charset="0"/>
              </a:rPr>
              <a:t>个数（</a:t>
            </a:r>
            <a:r>
              <a:rPr lang="en-US" altLang="zh-CN" sz="2800" b="1" dirty="0">
                <a:solidFill>
                  <a:srgbClr val="0000CC"/>
                </a:solidFill>
                <a:latin typeface="Times New Roman" panose="02020603050405020304" pitchFamily="18" charset="0"/>
              </a:rPr>
              <a:t>a[1]</a:t>
            </a:r>
            <a:r>
              <a:rPr lang="zh-CN" altLang="en-US" sz="2800" b="1" dirty="0">
                <a:solidFill>
                  <a:srgbClr val="0000CC"/>
                </a:solidFill>
                <a:latin typeface="Times New Roman" panose="02020603050405020304" pitchFamily="18" charset="0"/>
              </a:rPr>
              <a:t>，</a:t>
            </a:r>
            <a:r>
              <a:rPr lang="en-US" altLang="zh-CN" sz="2800" b="1" dirty="0">
                <a:solidFill>
                  <a:srgbClr val="0000CC"/>
                </a:solidFill>
                <a:latin typeface="Times New Roman" panose="02020603050405020304" pitchFamily="18" charset="0"/>
              </a:rPr>
              <a:t>a[2]</a:t>
            </a:r>
            <a:r>
              <a:rPr lang="zh-CN" altLang="en-US" sz="2800" b="1" dirty="0">
                <a:solidFill>
                  <a:srgbClr val="0000CC"/>
                </a:solidFill>
                <a:latin typeface="Times New Roman" panose="02020603050405020304" pitchFamily="18" charset="0"/>
              </a:rPr>
              <a:t>，</a:t>
            </a:r>
            <a:r>
              <a:rPr lang="en-US" altLang="zh-CN" sz="2800" b="1" dirty="0">
                <a:solidFill>
                  <a:srgbClr val="0000CC"/>
                </a:solidFill>
                <a:latin typeface="Times New Roman" panose="02020603050405020304" pitchFamily="18" charset="0"/>
              </a:rPr>
              <a:t>…a[n]</a:t>
            </a:r>
            <a:r>
              <a:rPr lang="zh-CN" altLang="en-US" sz="2800" b="1" dirty="0">
                <a:solidFill>
                  <a:srgbClr val="0000CC"/>
                </a:solidFill>
                <a:latin typeface="Times New Roman" panose="02020603050405020304" pitchFamily="18" charset="0"/>
              </a:rPr>
              <a:t>）中找出最大数</a:t>
            </a:r>
            <a:r>
              <a:rPr lang="en-US" altLang="zh-CN" sz="2800" b="1" dirty="0">
                <a:solidFill>
                  <a:srgbClr val="0000CC"/>
                </a:solidFill>
                <a:latin typeface="Times New Roman" panose="02020603050405020304" pitchFamily="18" charset="0"/>
              </a:rPr>
              <a:t>f(n)</a:t>
            </a:r>
            <a:endParaRPr lang="en-US" altLang="zh-CN" sz="2800" b="1" dirty="0">
              <a:solidFill>
                <a:srgbClr val="0000CC"/>
              </a:solidFill>
              <a:latin typeface="Times New Roman" panose="02020603050405020304" pitchFamily="18" charset="0"/>
            </a:endParaRPr>
          </a:p>
          <a:p>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buClr>
                <a:srgbClr val="0000CC"/>
              </a:buClr>
              <a:buChar char="•"/>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简化过程：</a:t>
            </a:r>
            <a:endParaRPr lang="zh-CN" altLang="en-US" sz="2800" b="1" dirty="0">
              <a:latin typeface="Times New Roman" panose="02020603050405020304" pitchFamily="18" charset="0"/>
            </a:endParaRPr>
          </a:p>
          <a:p>
            <a:r>
              <a:rPr lang="en-US" altLang="zh-CN" sz="2800" b="1" dirty="0">
                <a:latin typeface="Times New Roman" panose="02020603050405020304" pitchFamily="18" charset="0"/>
              </a:rPr>
              <a:t>f(n)= f(n-1)</a:t>
            </a:r>
            <a:r>
              <a:rPr lang="zh-CN" altLang="en-US" sz="2800" b="1" dirty="0">
                <a:latin typeface="Times New Roman" panose="02020603050405020304" pitchFamily="18" charset="0"/>
              </a:rPr>
              <a:t>和</a:t>
            </a:r>
            <a:r>
              <a:rPr lang="en-US" altLang="zh-CN" sz="2800" b="1" dirty="0">
                <a:latin typeface="Times New Roman" panose="02020603050405020304" pitchFamily="18" charset="0"/>
              </a:rPr>
              <a:t>a[n]</a:t>
            </a:r>
            <a:r>
              <a:rPr lang="zh-CN" altLang="en-US" sz="2800" b="1" dirty="0">
                <a:latin typeface="Times New Roman" panose="02020603050405020304" pitchFamily="18" charset="0"/>
              </a:rPr>
              <a:t>的最大值</a:t>
            </a:r>
            <a:endParaRPr lang="zh-CN" altLang="en-US" sz="2800" b="1" dirty="0">
              <a:latin typeface="Times New Roman" panose="02020603050405020304" pitchFamily="18" charset="0"/>
            </a:endParaRPr>
          </a:p>
          <a:p>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a:p>
            <a:pPr>
              <a:buClr>
                <a:srgbClr val="0000CC"/>
              </a:buClr>
              <a:buChar char="•"/>
            </a:pPr>
            <a:r>
              <a:rPr lang="zh-CN" altLang="en-US" sz="2800" b="1" dirty="0">
                <a:latin typeface="Times New Roman" panose="02020603050405020304" pitchFamily="18" charset="0"/>
              </a:rPr>
              <a:t> 递归结束：</a:t>
            </a:r>
            <a:endParaRPr lang="zh-CN" altLang="en-US" sz="2800" b="1" dirty="0">
              <a:latin typeface="Times New Roman" panose="02020603050405020304" pitchFamily="18" charset="0"/>
            </a:endParaRPr>
          </a:p>
          <a:p>
            <a:r>
              <a:rPr lang="zh-CN" altLang="en-US" sz="2800" b="1" dirty="0">
                <a:latin typeface="Times New Roman" panose="02020603050405020304" pitchFamily="18" charset="0"/>
              </a:rPr>
              <a:t>    当</a:t>
            </a:r>
            <a:r>
              <a:rPr lang="en-US" altLang="zh-CN" sz="2800" b="1" dirty="0">
                <a:latin typeface="Times New Roman" panose="02020603050405020304" pitchFamily="18" charset="0"/>
              </a:rPr>
              <a:t>n=1</a:t>
            </a:r>
            <a:r>
              <a:rPr lang="zh-CN" altLang="en-US" sz="2800" b="1" dirty="0">
                <a:latin typeface="Times New Roman" panose="02020603050405020304" pitchFamily="18" charset="0"/>
              </a:rPr>
              <a:t>时   </a:t>
            </a:r>
            <a:r>
              <a:rPr lang="en-US" altLang="zh-CN" sz="2800" b="1" dirty="0">
                <a:latin typeface="Times New Roman" panose="02020603050405020304" pitchFamily="18" charset="0"/>
              </a:rPr>
              <a:t>f(n)=a[1]</a:t>
            </a:r>
            <a:endParaRPr lang="en-US" altLang="zh-CN" sz="2800" b="1" dirty="0">
              <a:latin typeface="Times New Roman" panose="02020603050405020304" pitchFamily="18" charset="0"/>
            </a:endParaRPr>
          </a:p>
          <a:p>
            <a:r>
              <a:rPr lang="en-US" altLang="zh-CN" sz="2400" b="1" dirty="0">
                <a:latin typeface="Times New Roman" panose="02020603050405020304" pitchFamily="18" charset="0"/>
              </a:rPr>
              <a:t> </a:t>
            </a:r>
            <a:r>
              <a:rPr lang="en-US" altLang="zh-CN" sz="3200" b="1" dirty="0">
                <a:latin typeface="Times New Roman" panose="02020603050405020304" pitchFamily="18" charset="0"/>
              </a:rPr>
              <a:t> </a:t>
            </a:r>
            <a:endParaRPr lang="en-US" altLang="zh-CN" sz="32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2435"/>
                                        </p:tgtEl>
                                        <p:attrNameLst>
                                          <p:attrName>style.visibility</p:attrName>
                                        </p:attrNameLst>
                                      </p:cBhvr>
                                      <p:to>
                                        <p:strVal val="visible"/>
                                      </p:to>
                                    </p:set>
                                    <p:animEffect transition="in" filter="blinds(horizontal)">
                                      <p:cBhvr>
                                        <p:cTn id="7" dur="500"/>
                                        <p:tgtEl>
                                          <p:spTgt spid="1042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24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18435"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18436"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945154" name="Text Box 2"/>
          <p:cNvSpPr txBox="1"/>
          <p:nvPr/>
        </p:nvSpPr>
        <p:spPr>
          <a:xfrm>
            <a:off x="698500" y="981075"/>
            <a:ext cx="7905750" cy="4478338"/>
          </a:xfrm>
          <a:prstGeom prst="rect">
            <a:avLst/>
          </a:prstGeom>
          <a:noFill/>
          <a:ln w="9525">
            <a:noFill/>
          </a:ln>
        </p:spPr>
        <p:txBody>
          <a:bodyPr>
            <a:spAutoFit/>
          </a:bodyPr>
          <a:p>
            <a:pPr indent="363855" eaLnBrk="1" hangingPunct="1">
              <a:lnSpc>
                <a:spcPct val="160000"/>
              </a:lnSpc>
              <a:buClr>
                <a:schemeClr val="accent2"/>
              </a:buClr>
              <a:buFont typeface="Wingdings" panose="05000000000000000000" pitchFamily="2" charset="2"/>
              <a:buChar char="Ø"/>
            </a:pPr>
            <a:r>
              <a:rPr lang="zh-CN" altLang="en-US" sz="3200" b="1" dirty="0">
                <a:solidFill>
                  <a:srgbClr val="003399"/>
                </a:solidFill>
                <a:latin typeface="Times New Roman" panose="02020603050405020304" pitchFamily="18" charset="0"/>
              </a:rPr>
              <a:t>函数使用的意义</a:t>
            </a:r>
            <a:r>
              <a:rPr lang="zh-CN" altLang="en-US" sz="2800" b="1" dirty="0">
                <a:solidFill>
                  <a:srgbClr val="003399"/>
                </a:solidFill>
                <a:latin typeface="Times New Roman" panose="02020603050405020304" pitchFamily="18" charset="0"/>
              </a:rPr>
              <a:t>：</a:t>
            </a:r>
            <a:endParaRPr lang="zh-CN" altLang="en-US" sz="2800" b="1" dirty="0">
              <a:solidFill>
                <a:srgbClr val="003399"/>
              </a:solidFill>
              <a:latin typeface="Times New Roman" panose="02020603050405020304" pitchFamily="18" charset="0"/>
            </a:endParaRPr>
          </a:p>
          <a:p>
            <a:pPr marL="898525" lvl="1" indent="-355600" eaLnBrk="1" hangingPunct="1">
              <a:lnSpc>
                <a:spcPct val="160000"/>
              </a:lnSpc>
              <a:buClr>
                <a:schemeClr val="accent2"/>
              </a:buClr>
              <a:buFont typeface="Wingdings" panose="05000000000000000000" pitchFamily="2" charset="2"/>
              <a:buChar char="ü"/>
            </a:pPr>
            <a:r>
              <a:rPr lang="zh-CN" altLang="en-US" sz="2800" b="1" dirty="0">
                <a:latin typeface="Times New Roman" panose="02020603050405020304" pitchFamily="18" charset="0"/>
              </a:rPr>
              <a:t>程序模块化，使程序开发更容易管理</a:t>
            </a:r>
            <a:r>
              <a:rPr lang="en-US" altLang="zh-CN" sz="2800" b="1" dirty="0">
                <a:latin typeface="Times New Roman" panose="02020603050405020304" pitchFamily="18" charset="0"/>
              </a:rPr>
              <a:t>;</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marL="898525" lvl="1" indent="-355600" eaLnBrk="1" hangingPunct="1">
              <a:spcBef>
                <a:spcPct val="20000"/>
              </a:spcBef>
              <a:buSzPct val="95000"/>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函数把较大的任务分解成若干个较小的任务，</a:t>
            </a:r>
            <a:endParaRPr lang="zh-CN" altLang="en-US" sz="2400" b="1" dirty="0">
              <a:latin typeface="Times New Roman" panose="02020603050405020304" pitchFamily="18" charset="0"/>
            </a:endParaRPr>
          </a:p>
          <a:p>
            <a:pPr marL="898525" lvl="1" indent="-355600" eaLnBrk="1" hangingPunct="1">
              <a:spcBef>
                <a:spcPct val="20000"/>
              </a:spcBef>
              <a:buSzPct val="95000"/>
            </a:pPr>
            <a:r>
              <a:rPr lang="zh-CN" altLang="en-US" sz="2400" b="1" dirty="0">
                <a:latin typeface="Times New Roman" panose="02020603050405020304" pitchFamily="18" charset="0"/>
              </a:rPr>
              <a:t>   提炼出公用任务</a:t>
            </a:r>
            <a:endParaRPr lang="zh-CN" altLang="en-US" sz="2400" b="1" dirty="0">
              <a:latin typeface="Times New Roman" panose="02020603050405020304" pitchFamily="18" charset="0"/>
            </a:endParaRPr>
          </a:p>
          <a:p>
            <a:pPr marL="898525" lvl="1" indent="-355600" eaLnBrk="1" hangingPunct="1">
              <a:lnSpc>
                <a:spcPct val="160000"/>
              </a:lnSpc>
              <a:buClr>
                <a:schemeClr val="accent2"/>
              </a:buClr>
              <a:buFont typeface="Wingdings" panose="05000000000000000000" pitchFamily="2" charset="2"/>
              <a:buChar char="ü"/>
            </a:pPr>
            <a:r>
              <a:rPr lang="zh-CN" altLang="en-US" sz="2800" b="1" dirty="0">
                <a:latin typeface="Times New Roman" panose="02020603050405020304" pitchFamily="18" charset="0"/>
              </a:rPr>
              <a:t>避免重复代码</a:t>
            </a:r>
            <a:r>
              <a:rPr lang="en-US" altLang="zh-CN" sz="2800" b="1" dirty="0">
                <a:latin typeface="Times New Roman" panose="02020603050405020304" pitchFamily="18" charset="0"/>
              </a:rPr>
              <a:t>( redundance ) </a:t>
            </a:r>
            <a:endParaRPr lang="en-US" altLang="zh-CN" sz="2800" b="1" dirty="0">
              <a:latin typeface="Times New Roman" panose="02020603050405020304" pitchFamily="18" charset="0"/>
            </a:endParaRPr>
          </a:p>
          <a:p>
            <a:pPr marL="898525" lvl="1" indent="-355600" eaLnBrk="1" hangingPunct="1">
              <a:lnSpc>
                <a:spcPct val="160000"/>
              </a:lnSpc>
              <a:buClr>
                <a:schemeClr val="accent2"/>
              </a:buClr>
              <a:buFont typeface="Wingdings" panose="05000000000000000000" pitchFamily="2" charset="2"/>
              <a:buChar char="ü"/>
            </a:pPr>
            <a:r>
              <a:rPr lang="zh-CN" altLang="en-US" sz="2800" b="1" dirty="0">
                <a:latin typeface="Times New Roman" panose="02020603050405020304" pitchFamily="18" charset="0"/>
              </a:rPr>
              <a:t>软件复用性</a:t>
            </a:r>
            <a:r>
              <a:rPr lang="en-US" altLang="zh-CN" sz="2800" b="1" dirty="0">
                <a:latin typeface="Times New Roman" panose="02020603050405020304" pitchFamily="18" charset="0"/>
              </a:rPr>
              <a:t>(software reusability)</a:t>
            </a:r>
            <a:endParaRPr lang="en-US" altLang="zh-CN" sz="2800" b="1" dirty="0">
              <a:latin typeface="Times New Roman" panose="02020603050405020304" pitchFamily="18" charset="0"/>
            </a:endParaRPr>
          </a:p>
          <a:p>
            <a:pPr marL="898525" lvl="1" indent="-355600" eaLnBrk="1" hangingPunct="1">
              <a:lnSpc>
                <a:spcPct val="160000"/>
              </a:lnSpc>
              <a:buClr>
                <a:schemeClr val="accent2"/>
              </a:buClr>
              <a:buFont typeface="Wingdings" panose="05000000000000000000" pitchFamily="2" charset="2"/>
              <a:buChar char="ü"/>
            </a:pPr>
            <a:r>
              <a:rPr lang="zh-CN" altLang="en-US" sz="2800" b="1" dirty="0">
                <a:latin typeface="Times New Roman" panose="02020603050405020304" pitchFamily="18" charset="0"/>
              </a:rPr>
              <a:t>信息隐藏</a:t>
            </a:r>
            <a:r>
              <a:rPr lang="en-US" altLang="zh-CN" sz="2800" b="1" dirty="0">
                <a:latin typeface="Times New Roman" panose="02020603050405020304" pitchFamily="18" charset="0"/>
              </a:rPr>
              <a:t>( hidden  information)       </a:t>
            </a:r>
            <a:endParaRPr lang="en-US" altLang="zh-CN" sz="2400" b="1" dirty="0">
              <a:latin typeface="Times New Roman" panose="02020603050405020304" pitchFamily="18" charset="0"/>
            </a:endParaRPr>
          </a:p>
        </p:txBody>
      </p:sp>
      <p:sp>
        <p:nvSpPr>
          <p:cNvPr id="18438" name="Rectangle 3"/>
          <p:cNvSpPr>
            <a:spLocks noGrp="1"/>
          </p:cNvSpPr>
          <p:nvPr>
            <p:ph type="title"/>
          </p:nvPr>
        </p:nvSpPr>
        <p:spPr/>
        <p:txBody>
          <a:bodyPr vert="horz" wrap="square" lIns="91440" tIns="45720" rIns="91440" bIns="45720" anchor="ctr" anchorCtr="0"/>
          <a:p>
            <a:pPr eaLnBrk="1" hangingPunct="1"/>
            <a:r>
              <a:rPr lang="en-US" altLang="en-US" dirty="0"/>
              <a:t>10.1 </a:t>
            </a:r>
            <a:r>
              <a:rPr lang="zh-CN" altLang="en-US" dirty="0">
                <a:ea typeface="宋体" panose="02010600030101010101" pitchFamily="2" charset="-122"/>
              </a:rPr>
              <a:t>理解函数</a:t>
            </a:r>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945154"/>
                                        </p:tgtEl>
                                        <p:attrNameLst>
                                          <p:attrName>style.visibility</p:attrName>
                                        </p:attrNameLst>
                                      </p:cBhvr>
                                      <p:to>
                                        <p:strVal val="visible"/>
                                      </p:to>
                                    </p:set>
                                    <p:animEffect transition="in" filter="checkerboard(down)">
                                      <p:cBhvr>
                                        <p:cTn id="7" dur="500"/>
                                        <p:tgtEl>
                                          <p:spTgt spid="945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64515" name="灯片编号占位符 3"/>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1043461" name="Text Box 5"/>
          <p:cNvSpPr txBox="1"/>
          <p:nvPr/>
        </p:nvSpPr>
        <p:spPr>
          <a:xfrm>
            <a:off x="1331913" y="981075"/>
            <a:ext cx="6921500" cy="5581650"/>
          </a:xfrm>
          <a:prstGeom prst="rect">
            <a:avLst/>
          </a:prstGeom>
          <a:noFill/>
          <a:ln w="12700" cap="sq" cmpd="sng">
            <a:solidFill>
              <a:srgbClr val="339966"/>
            </a:solidFill>
            <a:prstDash val="solid"/>
            <a:miter/>
            <a:headEnd type="none" w="sm" len="sm"/>
            <a:tailEnd type="none" w="sm" len="sm"/>
          </a:ln>
        </p:spPr>
        <p:txBody>
          <a:bodyPr wrap="none">
            <a:spAutoFit/>
          </a:bodyPr>
          <a:p>
            <a:r>
              <a:rPr lang="en-US" altLang="zh-CN" sz="2400" b="1" dirty="0">
                <a:latin typeface="Times New Roman" panose="02020603050405020304" pitchFamily="18" charset="0"/>
              </a:rPr>
              <a:t>int max(int iArr1[],int iN1)</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int iMax1,iTemp;</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if(iN1&gt;1)</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iTemp=max(iArr1,iN1-1) ; </a:t>
            </a:r>
            <a:r>
              <a:rPr lang="en-US" altLang="zh-CN" sz="2400" b="1" dirty="0">
                <a:solidFill>
                  <a:srgbClr val="008000"/>
                </a:solidFill>
                <a:latin typeface="Times New Roman" panose="02020603050405020304" pitchFamily="18" charset="0"/>
              </a:rPr>
              <a:t>/*</a:t>
            </a:r>
            <a:r>
              <a:rPr lang="zh-CN" altLang="en-US" sz="2400" b="1" dirty="0">
                <a:solidFill>
                  <a:srgbClr val="008000"/>
                </a:solidFill>
                <a:latin typeface="Times New Roman" panose="02020603050405020304" pitchFamily="18" charset="0"/>
              </a:rPr>
              <a:t>递归调用</a:t>
            </a:r>
            <a:r>
              <a:rPr lang="en-US" altLang="zh-CN" sz="2400" b="1" dirty="0">
                <a:solidFill>
                  <a:srgbClr val="008000"/>
                </a:solidFill>
                <a:latin typeface="Times New Roman" panose="02020603050405020304" pitchFamily="18" charset="0"/>
              </a:rPr>
              <a:t>max</a:t>
            </a:r>
            <a:r>
              <a:rPr lang="zh-CN" altLang="en-US" sz="2400" b="1" dirty="0">
                <a:solidFill>
                  <a:srgbClr val="008000"/>
                </a:solidFill>
                <a:latin typeface="Times New Roman" panose="02020603050405020304" pitchFamily="18" charset="0"/>
              </a:rPr>
              <a:t>函数*</a:t>
            </a:r>
            <a:r>
              <a:rPr lang="en-US" altLang="zh-CN" sz="2400" b="1" dirty="0">
                <a:solidFill>
                  <a:srgbClr val="008000"/>
                </a:solidFill>
                <a:latin typeface="Times New Roman" panose="02020603050405020304" pitchFamily="18" charset="0"/>
              </a:rPr>
              <a:t>/</a:t>
            </a:r>
            <a:endParaRPr lang="en-US" altLang="zh-CN" sz="2400" b="1" dirty="0">
              <a:solidFill>
                <a:srgbClr val="008000"/>
              </a:solidFill>
              <a:latin typeface="Times New Roman" panose="02020603050405020304" pitchFamily="18" charset="0"/>
            </a:endParaRPr>
          </a:p>
          <a:p>
            <a:r>
              <a:rPr lang="en-US" altLang="zh-CN" sz="2400" b="1" dirty="0">
                <a:latin typeface="Times New Roman" panose="02020603050405020304" pitchFamily="18" charset="0"/>
              </a:rPr>
              <a:t>   if(iTemp&gt;iArr1[iN1])</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iMax1=iTemp;</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else</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iMax1=iArr1[iN1];</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else</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iMax1=iArr1[1];</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return iMax1;</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64517" name="Rectangle 7"/>
          <p:cNvSpPr/>
          <p:nvPr/>
        </p:nvSpPr>
        <p:spPr>
          <a:xfrm>
            <a:off x="1258888" y="260350"/>
            <a:ext cx="4110037" cy="528638"/>
          </a:xfrm>
          <a:prstGeom prst="rect">
            <a:avLst/>
          </a:prstGeom>
          <a:solidFill>
            <a:srgbClr val="CCFFFF"/>
          </a:solidFill>
          <a:ln w="9525" cap="flat" cmpd="sng">
            <a:solidFill>
              <a:srgbClr val="00FF00"/>
            </a:solidFill>
            <a:prstDash val="solid"/>
            <a:miter/>
            <a:headEnd type="none" w="med" len="med"/>
            <a:tailEnd type="none" w="med" len="med"/>
          </a:ln>
        </p:spPr>
        <p:txBody>
          <a:bodyPr wrap="none" anchor="ctr" anchorCtr="0">
            <a:spAutoFit/>
          </a:bodyPr>
          <a:p>
            <a:pPr eaLnBrk="1" hangingPunct="1"/>
            <a:r>
              <a:rPr lang="en-US" altLang="zh-CN" sz="2800" b="1" dirty="0">
                <a:latin typeface="Times New Roman" panose="02020603050405020304" pitchFamily="18" charset="0"/>
              </a:rPr>
              <a:t>  iMax=max(iArr,iN);    </a:t>
            </a:r>
            <a:endParaRPr lang="en-US" altLang="zh-CN"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3461"/>
                                        </p:tgtEl>
                                        <p:attrNameLst>
                                          <p:attrName>style.visibility</p:attrName>
                                        </p:attrNameLst>
                                      </p:cBhvr>
                                      <p:to>
                                        <p:strVal val="visible"/>
                                      </p:to>
                                    </p:set>
                                    <p:animEffect transition="in" filter="checkerboard(across)">
                                      <p:cBhvr>
                                        <p:cTn id="7" dur="500"/>
                                        <p:tgtEl>
                                          <p:spTgt spid="1043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346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65539"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65540"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65541" name="Rectangle 2"/>
          <p:cNvSpPr/>
          <p:nvPr/>
        </p:nvSpPr>
        <p:spPr>
          <a:xfrm>
            <a:off x="900113" y="836613"/>
            <a:ext cx="5638800" cy="609600"/>
          </a:xfrm>
          <a:prstGeom prst="rect">
            <a:avLst/>
          </a:prstGeom>
          <a:noFill/>
          <a:ln w="9525">
            <a:noFill/>
          </a:ln>
        </p:spPr>
        <p:txBody>
          <a:bodyPr lIns="92075" tIns="46038" rIns="92075" bIns="46038" anchor="ctr" anchorCtr="0"/>
          <a:p>
            <a:pPr marL="342900" indent="-342900" eaLnBrk="1" hangingPunct="1">
              <a:spcBef>
                <a:spcPct val="20000"/>
              </a:spcBef>
              <a:buClr>
                <a:srgbClr val="0000CC"/>
              </a:buClr>
              <a:buFont typeface="Wingdings" panose="05000000000000000000" pitchFamily="2" charset="2"/>
              <a:buChar char="Ø"/>
            </a:pPr>
            <a:r>
              <a:rPr lang="en-US" altLang="zh-CN" sz="3200" b="1" dirty="0">
                <a:solidFill>
                  <a:srgbClr val="0000CC"/>
                </a:solidFill>
                <a:latin typeface="楷体_GB2312" pitchFamily="49" charset="-122"/>
              </a:rPr>
              <a:t> </a:t>
            </a:r>
            <a:r>
              <a:rPr lang="zh-CN" altLang="en-US" sz="3200" b="1" dirty="0">
                <a:solidFill>
                  <a:srgbClr val="0000CC"/>
                </a:solidFill>
                <a:latin typeface="楷体_GB2312" pitchFamily="49" charset="-122"/>
              </a:rPr>
              <a:t>递归调用的讨论</a:t>
            </a:r>
            <a:r>
              <a:rPr lang="zh-CN" altLang="en-US" sz="3200" b="1" dirty="0">
                <a:solidFill>
                  <a:srgbClr val="339966"/>
                </a:solidFill>
                <a:latin typeface="楷体_GB2312" pitchFamily="49" charset="-122"/>
              </a:rPr>
              <a:t> </a:t>
            </a:r>
            <a:endParaRPr lang="zh-CN" altLang="en-US" sz="3200" b="1" dirty="0">
              <a:solidFill>
                <a:srgbClr val="339966"/>
              </a:solidFill>
              <a:latin typeface="楷体_GB2312" pitchFamily="49" charset="-122"/>
            </a:endParaRPr>
          </a:p>
        </p:txBody>
      </p:sp>
      <p:sp>
        <p:nvSpPr>
          <p:cNvPr id="65542" name="Rectangle 3"/>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10.5 </a:t>
            </a:r>
            <a:r>
              <a:rPr lang="zh-CN" altLang="en-US" dirty="0">
                <a:ea typeface="宋体" panose="02010600030101010101" pitchFamily="2" charset="-122"/>
              </a:rPr>
              <a:t>函数递归调用</a:t>
            </a:r>
            <a:endParaRPr lang="zh-CN" altLang="en-US" dirty="0">
              <a:ea typeface="宋体" panose="02010600030101010101" pitchFamily="2" charset="-122"/>
            </a:endParaRPr>
          </a:p>
        </p:txBody>
      </p:sp>
      <p:sp>
        <p:nvSpPr>
          <p:cNvPr id="1044485" name="Text Box 5"/>
          <p:cNvSpPr txBox="1"/>
          <p:nvPr/>
        </p:nvSpPr>
        <p:spPr>
          <a:xfrm>
            <a:off x="1116013" y="1546225"/>
            <a:ext cx="7704137" cy="4529138"/>
          </a:xfrm>
          <a:prstGeom prst="rect">
            <a:avLst/>
          </a:prstGeom>
          <a:noFill/>
          <a:ln w="6350">
            <a:noFill/>
          </a:ln>
        </p:spPr>
        <p:txBody>
          <a:bodyPr lIns="90000" tIns="46800" rIns="90000" bIns="46800" anchor="ctr" anchorCtr="0">
            <a:spAutoFit/>
          </a:bodyPr>
          <a:p>
            <a:pPr marL="268605" indent="-268605" eaLnBrk="1" hangingPunct="1">
              <a:lnSpc>
                <a:spcPct val="150000"/>
              </a:lnSpc>
              <a:buClr>
                <a:srgbClr val="0000FF"/>
              </a:buClr>
              <a:buFont typeface="Wingdings" panose="05000000000000000000" pitchFamily="2" charset="2"/>
              <a:buChar char="ü"/>
            </a:pPr>
            <a:r>
              <a:rPr lang="zh-CN" altLang="en-US" sz="2800" b="1" dirty="0">
                <a:latin typeface="宋体" panose="02010600030101010101" pitchFamily="2" charset="-122"/>
                <a:ea typeface="Arial Unicode MS" panose="020B0604020202020204" pitchFamily="34" charset="-122"/>
                <a:sym typeface="Symbol" panose="05050102010706020507" pitchFamily="18" charset="2"/>
              </a:rPr>
              <a:t>递归的目的是简化程序设计；</a:t>
            </a:r>
            <a:endParaRPr lang="zh-CN" altLang="en-US" sz="2800" b="1" dirty="0">
              <a:latin typeface="宋体" panose="02010600030101010101" pitchFamily="2" charset="-122"/>
              <a:ea typeface="Arial Unicode MS" panose="020B0604020202020204" pitchFamily="34" charset="-122"/>
              <a:sym typeface="Symbol" panose="05050102010706020507" pitchFamily="18" charset="2"/>
            </a:endParaRPr>
          </a:p>
          <a:p>
            <a:pPr marL="268605" indent="-268605" eaLnBrk="1" hangingPunct="1">
              <a:lnSpc>
                <a:spcPct val="150000"/>
              </a:lnSpc>
              <a:buClr>
                <a:srgbClr val="0000FF"/>
              </a:buClr>
              <a:buFont typeface="Wingdings" panose="05000000000000000000" pitchFamily="2" charset="2"/>
            </a:pPr>
            <a:r>
              <a:rPr lang="zh-CN" altLang="en-US" sz="2000" b="1" dirty="0">
                <a:latin typeface="Arial" panose="020B0604020202020204" pitchFamily="34" charset="0"/>
              </a:rPr>
              <a:t>    </a:t>
            </a:r>
            <a:r>
              <a:rPr lang="zh-CN" altLang="en-US" sz="2400" b="1" dirty="0">
                <a:latin typeface="Arial" panose="020B0604020202020204" pitchFamily="34" charset="0"/>
              </a:rPr>
              <a:t>能更自然地反映问题</a:t>
            </a:r>
            <a:r>
              <a:rPr lang="en-US" altLang="zh-CN" sz="2400" b="1" dirty="0">
                <a:latin typeface="Arial" panose="020B0604020202020204" pitchFamily="34" charset="0"/>
              </a:rPr>
              <a:t>,   </a:t>
            </a:r>
            <a:r>
              <a:rPr lang="zh-CN" altLang="en-US" sz="2400" b="1" dirty="0">
                <a:latin typeface="Arial" panose="020B0604020202020204" pitchFamily="34" charset="0"/>
              </a:rPr>
              <a:t>使程序更容易理解 。</a:t>
            </a:r>
            <a:endParaRPr lang="zh-CN" altLang="en-US" sz="3200" b="1" dirty="0">
              <a:latin typeface="宋体" panose="02010600030101010101" pitchFamily="2" charset="-122"/>
              <a:ea typeface="Arial Unicode MS" panose="020B0604020202020204" pitchFamily="34" charset="-122"/>
              <a:sym typeface="Symbol" panose="05050102010706020507" pitchFamily="18" charset="2"/>
            </a:endParaRPr>
          </a:p>
          <a:p>
            <a:pPr marL="268605" indent="-268605" eaLnBrk="1" hangingPunct="1">
              <a:lnSpc>
                <a:spcPct val="150000"/>
              </a:lnSpc>
              <a:buClr>
                <a:srgbClr val="0000FF"/>
              </a:buClr>
              <a:buFont typeface="Wingdings" panose="05000000000000000000" pitchFamily="2" charset="2"/>
              <a:buChar char="ü"/>
            </a:pPr>
            <a:r>
              <a:rPr lang="zh-CN" altLang="en-US" sz="2800" b="1" dirty="0">
                <a:latin typeface="宋体" panose="02010600030101010101" pitchFamily="2" charset="-122"/>
                <a:ea typeface="Arial Unicode MS" panose="020B0604020202020204" pitchFamily="34" charset="-122"/>
                <a:sym typeface="Symbol" panose="05050102010706020507" pitchFamily="18" charset="2"/>
              </a:rPr>
              <a:t>递归增加了系统开销，</a:t>
            </a:r>
            <a:endParaRPr lang="zh-CN" altLang="en-US" sz="2800" b="1" dirty="0">
              <a:latin typeface="宋体" panose="02010600030101010101" pitchFamily="2" charset="-122"/>
              <a:ea typeface="Arial Unicode MS" panose="020B0604020202020204" pitchFamily="34" charset="-122"/>
              <a:sym typeface="Symbol" panose="05050102010706020507" pitchFamily="18" charset="2"/>
            </a:endParaRPr>
          </a:p>
          <a:p>
            <a:pPr marL="268605" indent="-268605" eaLnBrk="1" hangingPunct="1">
              <a:lnSpc>
                <a:spcPct val="150000"/>
              </a:lnSpc>
              <a:buClr>
                <a:srgbClr val="0000FF"/>
              </a:buClr>
              <a:buFont typeface="Wingdings" panose="05000000000000000000" pitchFamily="2" charset="2"/>
            </a:pPr>
            <a:r>
              <a:rPr lang="zh-CN" altLang="en-US" sz="2800" b="1" dirty="0">
                <a:latin typeface="宋体" panose="02010600030101010101" pitchFamily="2" charset="-122"/>
                <a:ea typeface="Arial Unicode MS" panose="020B0604020202020204" pitchFamily="34" charset="-122"/>
                <a:sym typeface="Symbol" panose="05050102010706020507" pitchFamily="18" charset="2"/>
              </a:rPr>
              <a:t>  </a:t>
            </a:r>
            <a:r>
              <a:rPr lang="zh-CN" altLang="en-US" sz="2400" b="1" dirty="0">
                <a:latin typeface="宋体" panose="02010600030101010101" pitchFamily="2" charset="-122"/>
                <a:ea typeface="Arial Unicode MS" panose="020B0604020202020204" pitchFamily="34" charset="-122"/>
                <a:sym typeface="Symbol" panose="05050102010706020507" pitchFamily="18" charset="2"/>
              </a:rPr>
              <a:t>延长了</a:t>
            </a:r>
            <a:r>
              <a:rPr lang="en-US" altLang="zh-CN" sz="2400" b="1" dirty="0">
                <a:latin typeface="宋体" panose="02010600030101010101" pitchFamily="2" charset="-122"/>
                <a:ea typeface="Arial Unicode MS" panose="020B0604020202020204" pitchFamily="34" charset="-122"/>
                <a:sym typeface="Symbol" panose="05050102010706020507" pitchFamily="18" charset="2"/>
              </a:rPr>
              <a:t>CPU</a:t>
            </a:r>
            <a:r>
              <a:rPr lang="zh-CN" altLang="en-US" sz="2400" b="1" dirty="0">
                <a:latin typeface="宋体" panose="02010600030101010101" pitchFamily="2" charset="-122"/>
                <a:ea typeface="Arial Unicode MS" panose="020B0604020202020204" pitchFamily="34" charset="-122"/>
                <a:sym typeface="Symbol" panose="05050102010706020507" pitchFamily="18" charset="2"/>
              </a:rPr>
              <a:t>执行时间，多占用了内存栈空间；</a:t>
            </a:r>
            <a:endParaRPr lang="zh-CN" altLang="en-US" sz="2400" b="1" dirty="0">
              <a:latin typeface="宋体" panose="02010600030101010101" pitchFamily="2" charset="-122"/>
              <a:ea typeface="Arial Unicode MS" panose="020B0604020202020204" pitchFamily="34" charset="-122"/>
              <a:sym typeface="Symbol" panose="05050102010706020507" pitchFamily="18" charset="2"/>
            </a:endParaRPr>
          </a:p>
          <a:p>
            <a:pPr marL="268605" indent="-268605" eaLnBrk="1" hangingPunct="1">
              <a:lnSpc>
                <a:spcPct val="150000"/>
              </a:lnSpc>
              <a:buClr>
                <a:srgbClr val="0000FF"/>
              </a:buClr>
              <a:buFont typeface="Wingdings" panose="05000000000000000000" pitchFamily="2" charset="2"/>
            </a:pPr>
            <a:endParaRPr lang="zh-CN" altLang="en-US" sz="1000" b="1" dirty="0">
              <a:latin typeface="宋体" panose="02010600030101010101" pitchFamily="2" charset="-122"/>
              <a:ea typeface="Arial Unicode MS" panose="020B0604020202020204" pitchFamily="34" charset="-122"/>
              <a:sym typeface="Symbol" panose="05050102010706020507" pitchFamily="18" charset="2"/>
            </a:endParaRPr>
          </a:p>
          <a:p>
            <a:pPr marL="268605" indent="-268605" eaLnBrk="1" hangingPunct="1">
              <a:lnSpc>
                <a:spcPct val="150000"/>
              </a:lnSpc>
              <a:buClr>
                <a:srgbClr val="0000FF"/>
              </a:buClr>
              <a:buFont typeface="Wingdings" panose="05000000000000000000" pitchFamily="2" charset="2"/>
              <a:buChar char="ü"/>
            </a:pPr>
            <a:r>
              <a:rPr lang="zh-CN" altLang="en-US" sz="2800" b="1" dirty="0">
                <a:latin typeface="宋体" panose="02010600030101010101" pitchFamily="2" charset="-122"/>
                <a:ea typeface="Arial Unicode MS" panose="020B0604020202020204" pitchFamily="34" charset="-122"/>
                <a:sym typeface="Symbol" panose="05050102010706020507" pitchFamily="18" charset="2"/>
              </a:rPr>
              <a:t>非递归效率高，但是程序可读性差；</a:t>
            </a:r>
            <a:endParaRPr lang="zh-CN" altLang="en-US" sz="2800" b="1" dirty="0">
              <a:latin typeface="宋体" panose="02010600030101010101" pitchFamily="2" charset="-122"/>
              <a:ea typeface="Arial Unicode MS" panose="020B0604020202020204" pitchFamily="34" charset="-122"/>
              <a:sym typeface="Symbol" panose="05050102010706020507" pitchFamily="18" charset="2"/>
            </a:endParaRPr>
          </a:p>
          <a:p>
            <a:pPr marL="268605" indent="-268605" eaLnBrk="1" hangingPunct="1">
              <a:lnSpc>
                <a:spcPct val="150000"/>
              </a:lnSpc>
              <a:buClr>
                <a:srgbClr val="0000FF"/>
              </a:buClr>
              <a:buFont typeface="Wingdings" panose="05000000000000000000" pitchFamily="2" charset="2"/>
            </a:pPr>
            <a:r>
              <a:rPr lang="zh-CN" altLang="en-US" sz="2000" b="1" dirty="0">
                <a:latin typeface="Arial" panose="020B0604020202020204" pitchFamily="34" charset="0"/>
                <a:sym typeface="Symbol" panose="05050102010706020507" pitchFamily="18" charset="2"/>
              </a:rPr>
              <a:t>    </a:t>
            </a:r>
            <a:r>
              <a:rPr lang="zh-CN" altLang="en-US" sz="2400" b="1" dirty="0">
                <a:latin typeface="Arial" panose="020B0604020202020204" pitchFamily="34" charset="0"/>
                <a:sym typeface="Symbol" panose="05050102010706020507" pitchFamily="18" charset="2"/>
              </a:rPr>
              <a:t>大多数递归函数都能用非递归函数来代替</a:t>
            </a:r>
            <a:endParaRPr lang="zh-CN" altLang="en-US" sz="2400" b="1" dirty="0">
              <a:latin typeface="Arial" panose="020B0604020202020204" pitchFamily="34" charset="0"/>
              <a:sym typeface="Symbol" panose="05050102010706020507" pitchFamily="18" charset="2"/>
            </a:endParaRPr>
          </a:p>
          <a:p>
            <a:pPr marL="268605" indent="-268605" eaLnBrk="1" hangingPunct="1">
              <a:lnSpc>
                <a:spcPct val="150000"/>
              </a:lnSpc>
              <a:buClr>
                <a:srgbClr val="0000FF"/>
              </a:buClr>
              <a:buFont typeface="Wingdings" panose="05000000000000000000" pitchFamily="2" charset="2"/>
            </a:pPr>
            <a:r>
              <a:rPr lang="zh-CN" altLang="en-US" sz="2400" b="1" dirty="0">
                <a:latin typeface="宋体" panose="02010600030101010101" pitchFamily="2" charset="-122"/>
                <a:ea typeface="Arial Unicode MS" panose="020B0604020202020204" pitchFamily="34" charset="-122"/>
                <a:sym typeface="Symbol" panose="05050102010706020507" pitchFamily="18" charset="2"/>
              </a:rPr>
              <a:t> </a:t>
            </a:r>
            <a:endParaRPr lang="zh-CN" altLang="en-US" sz="2400" b="1" dirty="0">
              <a:latin typeface="宋体" panose="02010600030101010101" pitchFamily="2" charset="-122"/>
              <a:ea typeface="Arial Unicode MS" panose="020B0604020202020204" pitchFamily="34"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1000"/>
                                  </p:stCondLst>
                                  <p:childTnLst>
                                    <p:set>
                                      <p:cBhvr>
                                        <p:cTn id="6" dur="1" fill="hold">
                                          <p:stCondLst>
                                            <p:cond delay="0"/>
                                          </p:stCondLst>
                                        </p:cTn>
                                        <p:tgtEl>
                                          <p:spTgt spid="1044485"/>
                                        </p:tgtEl>
                                        <p:attrNameLst>
                                          <p:attrName>style.visibility</p:attrName>
                                        </p:attrNameLst>
                                      </p:cBhvr>
                                      <p:to>
                                        <p:strVal val="visible"/>
                                      </p:to>
                                    </p:set>
                                    <p:animEffect transition="in" filter="box(out)">
                                      <p:cBhvr>
                                        <p:cTn id="7" dur="500"/>
                                        <p:tgtEl>
                                          <p:spTgt spid="1044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48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页脚占位符 2"/>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66563" name="日期占位符 3"/>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66564" name="灯片编号占位符 4"/>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66565" name="Rectangle 2"/>
          <p:cNvSpPr/>
          <p:nvPr/>
        </p:nvSpPr>
        <p:spPr>
          <a:xfrm>
            <a:off x="900113" y="836613"/>
            <a:ext cx="5638800" cy="609600"/>
          </a:xfrm>
          <a:prstGeom prst="rect">
            <a:avLst/>
          </a:prstGeom>
          <a:noFill/>
          <a:ln w="9525">
            <a:noFill/>
          </a:ln>
        </p:spPr>
        <p:txBody>
          <a:bodyPr lIns="92075" tIns="46038" rIns="92075" bIns="46038" anchor="ctr" anchorCtr="0"/>
          <a:p>
            <a:pPr marL="342900" indent="-342900" eaLnBrk="1" hangingPunct="1">
              <a:spcBef>
                <a:spcPct val="20000"/>
              </a:spcBef>
              <a:buClr>
                <a:srgbClr val="0000CC"/>
              </a:buClr>
              <a:buFont typeface="Wingdings" panose="05000000000000000000" pitchFamily="2" charset="2"/>
              <a:buChar char="Ø"/>
            </a:pPr>
            <a:r>
              <a:rPr lang="en-US" altLang="zh-CN" sz="3200" b="1" dirty="0">
                <a:solidFill>
                  <a:srgbClr val="0000CC"/>
                </a:solidFill>
                <a:latin typeface="楷体_GB2312" pitchFamily="49" charset="-122"/>
              </a:rPr>
              <a:t> </a:t>
            </a:r>
            <a:r>
              <a:rPr lang="zh-CN" altLang="en-US" sz="3200" b="1" dirty="0">
                <a:solidFill>
                  <a:srgbClr val="0000CC"/>
                </a:solidFill>
                <a:latin typeface="楷体_GB2312" pitchFamily="49" charset="-122"/>
              </a:rPr>
              <a:t>递归思想</a:t>
            </a:r>
            <a:endParaRPr lang="zh-CN" altLang="en-US" sz="3200" b="1" dirty="0">
              <a:solidFill>
                <a:srgbClr val="339966"/>
              </a:solidFill>
              <a:latin typeface="楷体_GB2312" pitchFamily="49" charset="-122"/>
            </a:endParaRPr>
          </a:p>
        </p:txBody>
      </p:sp>
      <p:sp>
        <p:nvSpPr>
          <p:cNvPr id="66566" name="Rectangle 3"/>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10.5 </a:t>
            </a:r>
            <a:r>
              <a:rPr lang="zh-CN" altLang="en-US" dirty="0">
                <a:ea typeface="宋体" panose="02010600030101010101" pitchFamily="2" charset="-122"/>
              </a:rPr>
              <a:t>函数递归调用</a:t>
            </a:r>
            <a:endParaRPr lang="zh-CN" altLang="en-US" dirty="0">
              <a:ea typeface="宋体" panose="02010600030101010101" pitchFamily="2" charset="-122"/>
            </a:endParaRPr>
          </a:p>
        </p:txBody>
      </p:sp>
      <p:sp>
        <p:nvSpPr>
          <p:cNvPr id="1048580" name="Text Box 4"/>
          <p:cNvSpPr txBox="1"/>
          <p:nvPr/>
        </p:nvSpPr>
        <p:spPr>
          <a:xfrm>
            <a:off x="828675" y="1457325"/>
            <a:ext cx="7704138" cy="5932488"/>
          </a:xfrm>
          <a:prstGeom prst="rect">
            <a:avLst/>
          </a:prstGeom>
          <a:noFill/>
          <a:ln w="6350">
            <a:noFill/>
          </a:ln>
        </p:spPr>
        <p:txBody>
          <a:bodyPr lIns="90000" tIns="46800" rIns="90000" bIns="46800" anchor="ctr" anchorCtr="0">
            <a:spAutoFit/>
          </a:bodyPr>
          <a:p>
            <a:pPr marL="268605" indent="-268605">
              <a:lnSpc>
                <a:spcPct val="120000"/>
              </a:lnSpc>
              <a:buClr>
                <a:srgbClr val="0000CC"/>
              </a:buClr>
              <a:buFont typeface="Wingdings" panose="05000000000000000000" pitchFamily="2" charset="2"/>
            </a:pPr>
            <a:r>
              <a:rPr lang="en-US" altLang="zh-CN" sz="2800" b="1" dirty="0">
                <a:latin typeface="Arial" panose="020B0604020202020204" pitchFamily="34" charset="0"/>
              </a:rPr>
              <a:t> </a:t>
            </a:r>
            <a:r>
              <a:rPr lang="zh-CN" altLang="en-US" sz="2800" b="1" dirty="0">
                <a:latin typeface="Arial" panose="020B0604020202020204" pitchFamily="34" charset="0"/>
              </a:rPr>
              <a:t>递归函数将复杂问题分成两个部分：</a:t>
            </a:r>
            <a:endParaRPr lang="zh-CN" altLang="en-US" sz="2800" b="1" dirty="0">
              <a:latin typeface="Arial" panose="020B0604020202020204" pitchFamily="34" charset="0"/>
            </a:endParaRPr>
          </a:p>
          <a:p>
            <a:pPr marL="268605" indent="-268605">
              <a:lnSpc>
                <a:spcPct val="120000"/>
              </a:lnSpc>
              <a:buClr>
                <a:srgbClr val="0000CC"/>
              </a:buClr>
              <a:buFont typeface="Wingdings" panose="05000000000000000000" pitchFamily="2" charset="2"/>
              <a:buChar char="Ð"/>
            </a:pPr>
            <a:r>
              <a:rPr lang="zh-CN" altLang="en-US" sz="2800" b="1" dirty="0">
                <a:latin typeface="Arial" panose="020B0604020202020204" pitchFamily="34" charset="0"/>
              </a:rPr>
              <a:t> 函数中不能够处理的部分－递归调用</a:t>
            </a:r>
            <a:endParaRPr lang="zh-CN" altLang="en-US" sz="2800" b="1" dirty="0">
              <a:latin typeface="Arial" panose="020B0604020202020204" pitchFamily="34" charset="0"/>
            </a:endParaRPr>
          </a:p>
          <a:p>
            <a:pPr marL="268605" indent="-268605">
              <a:lnSpc>
                <a:spcPct val="120000"/>
              </a:lnSpc>
              <a:buClr>
                <a:srgbClr val="0000CC"/>
              </a:buClr>
              <a:buFont typeface="Wingdings" panose="05000000000000000000" pitchFamily="2" charset="2"/>
            </a:pPr>
            <a:r>
              <a:rPr lang="zh-CN" altLang="en-US" sz="2400" b="1" dirty="0">
                <a:latin typeface="Arial" panose="020B0604020202020204" pitchFamily="34" charset="0"/>
              </a:rPr>
              <a:t>       递归调用，要模拟原问题，但稍作简化或缩小。</a:t>
            </a:r>
            <a:endParaRPr lang="zh-CN" altLang="en-US" sz="2400" b="1" dirty="0">
              <a:latin typeface="Arial" panose="020B0604020202020204" pitchFamily="34" charset="0"/>
            </a:endParaRPr>
          </a:p>
          <a:p>
            <a:pPr marL="268605" indent="-268605">
              <a:lnSpc>
                <a:spcPct val="120000"/>
              </a:lnSpc>
              <a:buClr>
                <a:srgbClr val="0000CC"/>
              </a:buClr>
              <a:buFont typeface="Wingdings" panose="05000000000000000000" pitchFamily="2" charset="2"/>
            </a:pPr>
            <a:r>
              <a:rPr lang="zh-CN" altLang="en-US" sz="2800" b="1" dirty="0">
                <a:latin typeface="Arial" panose="020B0604020202020204" pitchFamily="34" charset="0"/>
              </a:rPr>
              <a:t>      </a:t>
            </a:r>
            <a:r>
              <a:rPr lang="zh-CN" altLang="en-US" sz="2400" b="1" dirty="0">
                <a:latin typeface="Arial" panose="020B0604020202020204" pitchFamily="34" charset="0"/>
              </a:rPr>
              <a:t>递归步骤与关键字</a:t>
            </a:r>
            <a:r>
              <a:rPr lang="en-US" altLang="zh-CN" sz="2400" b="1" dirty="0">
                <a:latin typeface="Arial" panose="020B0604020202020204" pitchFamily="34" charset="0"/>
              </a:rPr>
              <a:t>return</a:t>
            </a:r>
            <a:r>
              <a:rPr lang="zh-CN" altLang="en-US" sz="2400" b="1" dirty="0">
                <a:latin typeface="Arial" panose="020B0604020202020204" pitchFamily="34" charset="0"/>
              </a:rPr>
              <a:t>：</a:t>
            </a:r>
            <a:endParaRPr lang="zh-CN" altLang="en-US" sz="2400" b="1" dirty="0">
              <a:latin typeface="Arial" panose="020B0604020202020204" pitchFamily="34" charset="0"/>
            </a:endParaRPr>
          </a:p>
          <a:p>
            <a:pPr marL="268605" indent="-268605">
              <a:lnSpc>
                <a:spcPct val="120000"/>
              </a:lnSpc>
              <a:buClr>
                <a:srgbClr val="0000CC"/>
              </a:buClr>
              <a:buFont typeface="Wingdings" panose="05000000000000000000" pitchFamily="2" charset="2"/>
              <a:buChar char="Ð"/>
            </a:pPr>
            <a:r>
              <a:rPr lang="zh-CN" altLang="en-US" sz="2800" b="1" dirty="0">
                <a:latin typeface="Arial" panose="020B0604020202020204" pitchFamily="34" charset="0"/>
              </a:rPr>
              <a:t>函数中能够处理的部分</a:t>
            </a:r>
            <a:r>
              <a:rPr lang="en-US" altLang="zh-CN" sz="2800" b="1" dirty="0">
                <a:latin typeface="Arial" panose="020B0604020202020204" pitchFamily="34" charset="0"/>
              </a:rPr>
              <a:t>——</a:t>
            </a:r>
            <a:r>
              <a:rPr lang="zh-CN" altLang="en-US" sz="2800" b="1" dirty="0">
                <a:latin typeface="Arial" panose="020B0604020202020204" pitchFamily="34" charset="0"/>
              </a:rPr>
              <a:t>基本情况</a:t>
            </a:r>
            <a:endParaRPr lang="zh-CN" altLang="en-US" sz="2800" b="1" dirty="0">
              <a:latin typeface="Arial" panose="020B0604020202020204" pitchFamily="34" charset="0"/>
            </a:endParaRPr>
          </a:p>
          <a:p>
            <a:pPr marL="268605" indent="-268605">
              <a:lnSpc>
                <a:spcPct val="120000"/>
              </a:lnSpc>
              <a:buClr>
                <a:srgbClr val="0000CC"/>
              </a:buClr>
              <a:buFont typeface="Wingdings" panose="05000000000000000000" pitchFamily="2" charset="2"/>
            </a:pPr>
            <a:r>
              <a:rPr lang="zh-CN" altLang="en-US" sz="2800" b="1" dirty="0">
                <a:solidFill>
                  <a:srgbClr val="0000FF"/>
                </a:solidFill>
                <a:latin typeface="Arial" panose="020B0604020202020204" pitchFamily="34" charset="0"/>
              </a:rPr>
              <a:t>     </a:t>
            </a:r>
            <a:r>
              <a:rPr lang="zh-CN" altLang="en-US" sz="2400" b="1" dirty="0">
                <a:latin typeface="Arial" panose="020B0604020202020204" pitchFamily="34" charset="0"/>
              </a:rPr>
              <a:t>对基本情况的函数调用只是简单地返回一个结果。</a:t>
            </a:r>
            <a:endParaRPr lang="zh-CN" altLang="en-US" sz="2400" b="1" dirty="0">
              <a:latin typeface="Arial" panose="020B0604020202020204" pitchFamily="34" charset="0"/>
            </a:endParaRPr>
          </a:p>
          <a:p>
            <a:pPr marL="268605" indent="-268605">
              <a:lnSpc>
                <a:spcPct val="120000"/>
              </a:lnSpc>
              <a:buClr>
                <a:srgbClr val="0000CC"/>
              </a:buClr>
              <a:buFont typeface="Wingdings" panose="05000000000000000000" pitchFamily="2" charset="2"/>
            </a:pPr>
            <a:endParaRPr lang="zh-CN" altLang="en-US" sz="2400" b="1" dirty="0">
              <a:latin typeface="Arial" panose="020B0604020202020204" pitchFamily="34" charset="0"/>
            </a:endParaRPr>
          </a:p>
          <a:p>
            <a:pPr marL="268605" indent="-268605">
              <a:buClr>
                <a:srgbClr val="0000CC"/>
              </a:buClr>
              <a:buFont typeface="Wingdings" panose="05000000000000000000" pitchFamily="2" charset="2"/>
              <a:buChar char="Ô"/>
            </a:pPr>
            <a:r>
              <a:rPr lang="zh-CN" altLang="en-US" sz="2400" b="1" dirty="0">
                <a:latin typeface="Arial" panose="020B0604020202020204" pitchFamily="34" charset="0"/>
              </a:rPr>
              <a:t> </a:t>
            </a:r>
            <a:r>
              <a:rPr lang="zh-CN" altLang="en-US" sz="2800" b="1" dirty="0">
                <a:solidFill>
                  <a:srgbClr val="0000CC"/>
                </a:solidFill>
                <a:latin typeface="Arial" panose="020B0604020202020204" pitchFamily="34" charset="0"/>
              </a:rPr>
              <a:t>递归不能无限调用！</a:t>
            </a:r>
            <a:endParaRPr lang="zh-CN" altLang="en-US" sz="2800" b="1" dirty="0">
              <a:solidFill>
                <a:srgbClr val="0000CC"/>
              </a:solidFill>
              <a:latin typeface="Arial" panose="020B0604020202020204" pitchFamily="34" charset="0"/>
            </a:endParaRPr>
          </a:p>
          <a:p>
            <a:pPr marL="268605" indent="-268605">
              <a:buClr>
                <a:srgbClr val="0000CC"/>
              </a:buClr>
              <a:buFont typeface="Wingdings" panose="05000000000000000000" pitchFamily="2" charset="2"/>
            </a:pPr>
            <a:r>
              <a:rPr lang="zh-CN" altLang="en-US" sz="2400" b="1" dirty="0">
                <a:latin typeface="Arial" panose="020B0604020202020204" pitchFamily="34" charset="0"/>
              </a:rPr>
              <a:t>     递归函数要有条件的调用自身，</a:t>
            </a:r>
            <a:endParaRPr lang="zh-CN" altLang="en-US" sz="2400" b="1" dirty="0">
              <a:latin typeface="Arial" panose="020B0604020202020204" pitchFamily="34" charset="0"/>
            </a:endParaRPr>
          </a:p>
          <a:p>
            <a:pPr marL="268605" indent="-268605">
              <a:buClr>
                <a:srgbClr val="0000CC"/>
              </a:buClr>
              <a:buFont typeface="Wingdings" panose="05000000000000000000" pitchFamily="2" charset="2"/>
            </a:pPr>
            <a:r>
              <a:rPr lang="zh-CN" altLang="en-US" sz="2400" b="1" dirty="0">
                <a:latin typeface="Arial" panose="020B0604020202020204" pitchFamily="34" charset="0"/>
              </a:rPr>
              <a:t>    必须有递归停止条件 </a:t>
            </a:r>
            <a:endParaRPr lang="zh-CN" altLang="en-US" sz="2400" b="1" dirty="0">
              <a:latin typeface="Arial" panose="020B0604020202020204" pitchFamily="34" charset="0"/>
            </a:endParaRPr>
          </a:p>
          <a:p>
            <a:pPr marL="268605" indent="-268605">
              <a:lnSpc>
                <a:spcPct val="120000"/>
              </a:lnSpc>
              <a:buClr>
                <a:srgbClr val="0000CC"/>
              </a:buClr>
              <a:buFont typeface="Wingdings" panose="05000000000000000000" pitchFamily="2" charset="2"/>
            </a:pPr>
            <a:r>
              <a:rPr lang="zh-CN" altLang="en-US" sz="3200" b="1" dirty="0">
                <a:latin typeface="Arial" panose="020B0604020202020204" pitchFamily="34" charset="0"/>
              </a:rPr>
              <a:t>    </a:t>
            </a:r>
            <a:endParaRPr lang="zh-CN" altLang="en-US" sz="3200" b="1" dirty="0">
              <a:latin typeface="Arial" panose="020B0604020202020204" pitchFamily="34" charset="0"/>
            </a:endParaRPr>
          </a:p>
          <a:p>
            <a:pPr marL="268605" indent="-268605">
              <a:lnSpc>
                <a:spcPct val="120000"/>
              </a:lnSpc>
              <a:buClr>
                <a:srgbClr val="0000CC"/>
              </a:buClr>
              <a:buFont typeface="Wingdings" panose="05000000000000000000" pitchFamily="2" charset="2"/>
            </a:pPr>
            <a:endParaRPr lang="en-US" altLang="zh-CN" sz="3600" b="1" dirty="0">
              <a:latin typeface="宋体" panose="02010600030101010101" pitchFamily="2" charset="-122"/>
              <a:ea typeface="Arial Unicode MS" panose="020B0604020202020204" pitchFamily="34"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1000"/>
                                  </p:stCondLst>
                                  <p:childTnLst>
                                    <p:set>
                                      <p:cBhvr>
                                        <p:cTn id="6" dur="1" fill="hold">
                                          <p:stCondLst>
                                            <p:cond delay="0"/>
                                          </p:stCondLst>
                                        </p:cTn>
                                        <p:tgtEl>
                                          <p:spTgt spid="1048580"/>
                                        </p:tgtEl>
                                        <p:attrNameLst>
                                          <p:attrName>style.visibility</p:attrName>
                                        </p:attrNameLst>
                                      </p:cBhvr>
                                      <p:to>
                                        <p:strVal val="visible"/>
                                      </p:to>
                                    </p:set>
                                    <p:animEffect transition="in" filter="box(out)">
                                      <p:cBhvr>
                                        <p:cTn id="7" dur="500"/>
                                        <p:tgtEl>
                                          <p:spTgt spid="1048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0"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67586"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67587"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67588" name="Text Box 2"/>
          <p:cNvSpPr txBox="1"/>
          <p:nvPr/>
        </p:nvSpPr>
        <p:spPr>
          <a:xfrm>
            <a:off x="785813" y="642938"/>
            <a:ext cx="8064500" cy="633412"/>
          </a:xfrm>
          <a:prstGeom prst="rect">
            <a:avLst/>
          </a:prstGeom>
          <a:noFill/>
          <a:ln w="9525">
            <a:noFill/>
          </a:ln>
        </p:spPr>
        <p:txBody>
          <a:bodyPr>
            <a:spAutoFit/>
          </a:bodyPr>
          <a:p>
            <a:pPr algn="just" eaLnBrk="1" hangingPunct="1">
              <a:lnSpc>
                <a:spcPct val="110000"/>
              </a:lnSpc>
              <a:buClr>
                <a:srgbClr val="FF0000"/>
              </a:buClr>
            </a:pPr>
            <a:r>
              <a:rPr lang="en-US" altLang="zh-CN" sz="3200" b="1" dirty="0">
                <a:latin typeface="Arial" panose="020B0604020202020204" pitchFamily="34" charset="0"/>
              </a:rPr>
              <a:t>1.</a:t>
            </a:r>
            <a:r>
              <a:rPr lang="zh-CN" altLang="en-US" sz="3200" dirty="0">
                <a:latin typeface="Arial" panose="020B0604020202020204" pitchFamily="34" charset="0"/>
              </a:rPr>
              <a:t>编写递归函数对数组元素求和。</a:t>
            </a:r>
            <a:r>
              <a:rPr lang="en-US" altLang="zh-CN" sz="3200" dirty="0">
                <a:latin typeface="Arial" panose="020B0604020202020204" pitchFamily="34" charset="0"/>
              </a:rPr>
              <a:t>(</a:t>
            </a:r>
            <a:r>
              <a:rPr lang="zh-CN" altLang="en-US" sz="3200" dirty="0">
                <a:latin typeface="Arial" panose="020B0604020202020204" pitchFamily="34" charset="0"/>
              </a:rPr>
              <a:t>模板</a:t>
            </a:r>
            <a:r>
              <a:rPr lang="en-US" altLang="zh-CN" sz="3200" dirty="0">
                <a:latin typeface="Arial" panose="020B0604020202020204" pitchFamily="34" charset="0"/>
              </a:rPr>
              <a:t>3)</a:t>
            </a:r>
            <a:endParaRPr lang="en-US" altLang="zh-CN" sz="3200" b="1" dirty="0">
              <a:latin typeface="Times New Roman" panose="02020603050405020304" pitchFamily="18" charset="0"/>
            </a:endParaRPr>
          </a:p>
        </p:txBody>
      </p:sp>
      <p:pic>
        <p:nvPicPr>
          <p:cNvPr id="67589" name="Picture 6"/>
          <p:cNvPicPr>
            <a:picLocks noChangeAspect="1"/>
          </p:cNvPicPr>
          <p:nvPr/>
        </p:nvPicPr>
        <p:blipFill>
          <a:blip r:embed="rId2"/>
          <a:stretch>
            <a:fillRect/>
          </a:stretch>
        </p:blipFill>
        <p:spPr>
          <a:xfrm>
            <a:off x="3224213" y="2924175"/>
            <a:ext cx="5734050" cy="2147888"/>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68611"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68612"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68613"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10.6.1 </a:t>
            </a:r>
            <a:r>
              <a:rPr lang="zh-CN" altLang="en-US" sz="3600" dirty="0">
                <a:ea typeface="宋体" panose="02010600030101010101" pitchFamily="2" charset="-122"/>
              </a:rPr>
              <a:t>变量作用域</a:t>
            </a:r>
            <a:endParaRPr lang="zh-CN" altLang="en-US" sz="3600" dirty="0">
              <a:ea typeface="宋体" panose="02010600030101010101" pitchFamily="2" charset="-122"/>
            </a:endParaRPr>
          </a:p>
        </p:txBody>
      </p:sp>
      <p:sp>
        <p:nvSpPr>
          <p:cNvPr id="68614" name="Rectangle 3"/>
          <p:cNvSpPr>
            <a:spLocks noGrp="1"/>
          </p:cNvSpPr>
          <p:nvPr>
            <p:ph idx="1"/>
          </p:nvPr>
        </p:nvSpPr>
        <p:spPr/>
        <p:txBody>
          <a:bodyPr vert="horz" wrap="square" lIns="91440" tIns="45720" rIns="91440" bIns="45720" anchor="t" anchorCtr="0"/>
          <a:p>
            <a:pPr eaLnBrk="1" hangingPunct="1">
              <a:lnSpc>
                <a:spcPct val="120000"/>
              </a:lnSpc>
              <a:buClr>
                <a:srgbClr val="FF0000"/>
              </a:buClr>
              <a:buNone/>
            </a:pPr>
            <a:r>
              <a:rPr lang="en-US" altLang="zh-CN" sz="2800" dirty="0">
                <a:solidFill>
                  <a:schemeClr val="tx1"/>
                </a:solidFill>
                <a:latin typeface="Times New Roman" panose="02020603050405020304" pitchFamily="18" charset="0"/>
                <a:ea typeface="宋体" panose="02010600030101010101" pitchFamily="2" charset="-122"/>
              </a:rPr>
              <a:t> </a:t>
            </a:r>
            <a:r>
              <a:rPr lang="zh-CN" altLang="en-US" sz="2800" dirty="0">
                <a:solidFill>
                  <a:schemeClr val="tx1"/>
                </a:solidFill>
                <a:latin typeface="Times New Roman" panose="02020603050405020304" pitchFamily="18" charset="0"/>
                <a:ea typeface="宋体" panose="02010600030101010101" pitchFamily="2" charset="-122"/>
              </a:rPr>
              <a:t>变量按</a:t>
            </a:r>
            <a:r>
              <a:rPr lang="zh-CN" altLang="en-US" sz="2800" dirty="0">
                <a:solidFill>
                  <a:srgbClr val="003399"/>
                </a:solidFill>
                <a:latin typeface="Times New Roman" panose="02020603050405020304" pitchFamily="18" charset="0"/>
                <a:ea typeface="宋体" panose="02010600030101010101" pitchFamily="2" charset="-122"/>
              </a:rPr>
              <a:t>作用域</a:t>
            </a:r>
            <a:r>
              <a:rPr lang="zh-CN" altLang="en-US" sz="2800" dirty="0">
                <a:solidFill>
                  <a:schemeClr val="tx1"/>
                </a:solidFill>
                <a:latin typeface="Times New Roman" panose="02020603050405020304" pitchFamily="18" charset="0"/>
                <a:ea typeface="宋体" panose="02010600030101010101" pitchFamily="2" charset="-122"/>
              </a:rPr>
              <a:t>不同可分为两类：</a:t>
            </a:r>
            <a:endParaRPr lang="zh-CN" altLang="en-US" sz="3600" dirty="0">
              <a:solidFill>
                <a:srgbClr val="0000FF"/>
              </a:solidFill>
              <a:latin typeface="Times New Roman" panose="02020603050405020304" pitchFamily="18" charset="0"/>
              <a:ea typeface="宋体" panose="02010600030101010101" pitchFamily="2" charset="-122"/>
            </a:endParaRPr>
          </a:p>
          <a:p>
            <a:pPr eaLnBrk="1" hangingPunct="1">
              <a:lnSpc>
                <a:spcPct val="120000"/>
              </a:lnSpc>
              <a:buFont typeface="Wingdings" panose="05000000000000000000" pitchFamily="2" charset="2"/>
              <a:buChar char="Ø"/>
            </a:pPr>
            <a:r>
              <a:rPr lang="zh-CN" altLang="en-US" dirty="0">
                <a:solidFill>
                  <a:srgbClr val="0000FF"/>
                </a:solidFill>
                <a:latin typeface="Times New Roman" panose="02020603050405020304" pitchFamily="18" charset="0"/>
                <a:ea typeface="宋体" panose="02010600030101010101" pitchFamily="2" charset="-122"/>
              </a:rPr>
              <a:t>局部变量</a:t>
            </a:r>
            <a:r>
              <a:rPr lang="en-US" altLang="zh-CN" sz="2800" dirty="0">
                <a:solidFill>
                  <a:schemeClr val="tx1"/>
                </a:solidFill>
                <a:latin typeface="Times New Roman" panose="02020603050405020304" pitchFamily="18" charset="0"/>
                <a:ea typeface="宋体" panose="02010600030101010101" pitchFamily="2" charset="-122"/>
              </a:rPr>
              <a:t>(local variable)</a:t>
            </a:r>
            <a:endParaRPr lang="en-US" altLang="zh-CN" sz="3600" dirty="0">
              <a:solidFill>
                <a:srgbClr val="0000FF"/>
              </a:solidFill>
              <a:latin typeface="Times New Roman" panose="02020603050405020304" pitchFamily="18" charset="0"/>
              <a:ea typeface="宋体" panose="02010600030101010101" pitchFamily="2" charset="-122"/>
            </a:endParaRPr>
          </a:p>
          <a:p>
            <a:pPr eaLnBrk="1" hangingPunct="1">
              <a:lnSpc>
                <a:spcPct val="120000"/>
              </a:lnSpc>
              <a:buFont typeface="Wingdings" panose="05000000000000000000" pitchFamily="2" charset="2"/>
              <a:buChar char="ü"/>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在一个函数内部定义的变量是内部变量</a:t>
            </a:r>
            <a:endParaRPr lang="zh-CN" altLang="en-US" sz="2400" dirty="0">
              <a:solidFill>
                <a:schemeClr val="tx1"/>
              </a:solidFill>
              <a:latin typeface="Times New Roman" panose="02020603050405020304" pitchFamily="18" charset="0"/>
              <a:ea typeface="宋体" panose="02010600030101010101" pitchFamily="2" charset="-122"/>
            </a:endParaRPr>
          </a:p>
          <a:p>
            <a:pPr eaLnBrk="1" hangingPunct="1">
              <a:lnSpc>
                <a:spcPct val="120000"/>
              </a:lnSpc>
              <a:buFont typeface="Wingdings" panose="05000000000000000000" pitchFamily="2" charset="2"/>
              <a:buChar char="ü"/>
            </a:pPr>
            <a:r>
              <a:rPr lang="zh-CN" altLang="en-US" sz="2400" dirty="0">
                <a:solidFill>
                  <a:schemeClr val="tx1"/>
                </a:solidFill>
                <a:latin typeface="Times New Roman" panose="02020603050405020304" pitchFamily="18" charset="0"/>
                <a:ea typeface="宋体" panose="02010600030101010101" pitchFamily="2" charset="-122"/>
              </a:rPr>
              <a:t>只在本函数范围内有效</a:t>
            </a:r>
            <a:r>
              <a:rPr lang="en-US" altLang="zh-CN"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a:p>
            <a:pPr eaLnBrk="1" hangingPunct="1">
              <a:lnSpc>
                <a:spcPct val="120000"/>
              </a:lnSpc>
              <a:buNone/>
            </a:pPr>
            <a:r>
              <a:rPr lang="en-US" altLang="zh-CN" sz="2000" dirty="0">
                <a:solidFill>
                  <a:schemeClr val="tx1"/>
                </a:solidFill>
                <a:latin typeface="Times New Roman" panose="02020603050405020304" pitchFamily="18" charset="0"/>
                <a:ea typeface="宋体" panose="02010600030101010101" pitchFamily="2" charset="-122"/>
              </a:rPr>
              <a:t> </a:t>
            </a:r>
            <a:endParaRPr lang="en-US" altLang="zh-CN" sz="2000" dirty="0">
              <a:solidFill>
                <a:schemeClr val="tx1"/>
              </a:solidFill>
              <a:latin typeface="Times New Roman" panose="02020603050405020304" pitchFamily="18" charset="0"/>
              <a:ea typeface="宋体" panose="02010600030101010101" pitchFamily="2" charset="-122"/>
            </a:endParaRPr>
          </a:p>
          <a:p>
            <a:pPr eaLnBrk="1" hangingPunct="1">
              <a:lnSpc>
                <a:spcPct val="120000"/>
              </a:lnSpc>
              <a:buNone/>
            </a:pPr>
            <a:endParaRPr lang="en-US" altLang="zh-CN" sz="1400" dirty="0">
              <a:solidFill>
                <a:schemeClr val="tx1"/>
              </a:solidFill>
              <a:latin typeface="Times New Roman" panose="02020603050405020304" pitchFamily="18" charset="0"/>
              <a:ea typeface="宋体" panose="02010600030101010101" pitchFamily="2" charset="-122"/>
            </a:endParaRPr>
          </a:p>
          <a:p>
            <a:pPr eaLnBrk="1" hangingPunct="1">
              <a:lnSpc>
                <a:spcPct val="120000"/>
              </a:lnSpc>
              <a:spcBef>
                <a:spcPct val="0"/>
              </a:spcBef>
              <a:buFont typeface="Wingdings" panose="05000000000000000000" pitchFamily="2" charset="2"/>
              <a:buChar char="Ø"/>
            </a:pPr>
            <a:r>
              <a:rPr lang="zh-CN" altLang="en-US" dirty="0">
                <a:solidFill>
                  <a:srgbClr val="0000FF"/>
                </a:solidFill>
                <a:latin typeface="Times New Roman" panose="02020603050405020304" pitchFamily="18" charset="0"/>
                <a:ea typeface="宋体" panose="02010600030101010101" pitchFamily="2" charset="-122"/>
              </a:rPr>
              <a:t>全局变量</a:t>
            </a:r>
            <a:r>
              <a:rPr lang="en-US" altLang="zh-CN" sz="2800" dirty="0">
                <a:solidFill>
                  <a:schemeClr val="tx1"/>
                </a:solidFill>
                <a:latin typeface="Times New Roman" panose="02020603050405020304" pitchFamily="18" charset="0"/>
                <a:ea typeface="宋体" panose="02010600030101010101" pitchFamily="2" charset="-122"/>
              </a:rPr>
              <a:t>(global variable)</a:t>
            </a:r>
            <a:endParaRPr lang="en-US" altLang="zh-CN" sz="2800" dirty="0">
              <a:solidFill>
                <a:schemeClr val="tx1"/>
              </a:solidFill>
              <a:latin typeface="Times New Roman" panose="02020603050405020304" pitchFamily="18" charset="0"/>
              <a:ea typeface="宋体" panose="02010600030101010101" pitchFamily="2" charset="-122"/>
            </a:endParaRPr>
          </a:p>
          <a:p>
            <a:pPr eaLnBrk="1" hangingPunct="1">
              <a:lnSpc>
                <a:spcPct val="120000"/>
              </a:lnSpc>
              <a:spcBef>
                <a:spcPct val="0"/>
              </a:spcBef>
              <a:buFont typeface="Wingdings" panose="05000000000000000000" pitchFamily="2" charset="2"/>
              <a:buChar char="ü"/>
            </a:pPr>
            <a:r>
              <a:rPr lang="zh-CN" altLang="en-US" sz="2400" dirty="0">
                <a:solidFill>
                  <a:schemeClr val="tx1"/>
                </a:solidFill>
                <a:latin typeface="Times New Roman" panose="02020603050405020304" pitchFamily="18" charset="0"/>
                <a:ea typeface="宋体" panose="02010600030101010101" pitchFamily="2" charset="-122"/>
              </a:rPr>
              <a:t>在函数之外定义的变量是外部变量</a:t>
            </a:r>
            <a:endParaRPr lang="zh-CN" altLang="en-US" sz="2400" dirty="0">
              <a:solidFill>
                <a:schemeClr val="tx1"/>
              </a:solidFill>
              <a:latin typeface="Times New Roman" panose="02020603050405020304" pitchFamily="18" charset="0"/>
              <a:ea typeface="宋体" panose="02010600030101010101" pitchFamily="2" charset="-122"/>
            </a:endParaRPr>
          </a:p>
          <a:p>
            <a:pPr eaLnBrk="1" hangingPunct="1">
              <a:lnSpc>
                <a:spcPct val="120000"/>
              </a:lnSpc>
              <a:spcBef>
                <a:spcPct val="0"/>
              </a:spcBef>
              <a:buFont typeface="Wingdings" panose="05000000000000000000" pitchFamily="2" charset="2"/>
              <a:buChar char="ü"/>
            </a:pPr>
            <a:r>
              <a:rPr lang="zh-CN" altLang="en-US" sz="2400" dirty="0">
                <a:solidFill>
                  <a:schemeClr val="tx1"/>
                </a:solidFill>
                <a:latin typeface="Times New Roman" panose="02020603050405020304" pitchFamily="18" charset="0"/>
                <a:ea typeface="宋体" panose="02010600030101010101" pitchFamily="2" charset="-122"/>
              </a:rPr>
              <a:t>有效范围为从定义变量的位置开始到本源文件结束</a:t>
            </a:r>
            <a:endParaRPr lang="zh-CN" altLang="en-US"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69635"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69636"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69637"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10.6.1 </a:t>
            </a:r>
            <a:r>
              <a:rPr lang="zh-CN" altLang="en-US" sz="3600" dirty="0">
                <a:ea typeface="宋体" panose="02010600030101010101" pitchFamily="2" charset="-122"/>
              </a:rPr>
              <a:t>变量作用域</a:t>
            </a:r>
            <a:endParaRPr lang="zh-CN" altLang="en-US" sz="3600" dirty="0">
              <a:ea typeface="宋体" panose="02010600030101010101" pitchFamily="2" charset="-122"/>
            </a:endParaRPr>
          </a:p>
        </p:txBody>
      </p:sp>
      <p:sp>
        <p:nvSpPr>
          <p:cNvPr id="69638" name="Rectangle 3"/>
          <p:cNvSpPr>
            <a:spLocks noGrp="1"/>
          </p:cNvSpPr>
          <p:nvPr>
            <p:ph idx="1"/>
          </p:nvPr>
        </p:nvSpPr>
        <p:spPr/>
        <p:txBody>
          <a:bodyPr vert="horz" wrap="square" lIns="91440" tIns="45720" rIns="91440" bIns="45720" anchor="t" anchorCtr="0"/>
          <a:p>
            <a:pPr eaLnBrk="1" hangingPunct="1">
              <a:buNone/>
            </a:pPr>
            <a:r>
              <a:rPr lang="en-US" altLang="zh-CN" dirty="0">
                <a:ea typeface="宋体" panose="02010600030101010101" pitchFamily="2" charset="-122"/>
              </a:rPr>
              <a:t>1. </a:t>
            </a:r>
            <a:r>
              <a:rPr lang="zh-CN" altLang="en-US" dirty="0">
                <a:ea typeface="宋体" panose="02010600030101010101" pitchFamily="2" charset="-122"/>
              </a:rPr>
              <a:t>局部变量</a:t>
            </a:r>
            <a:r>
              <a:rPr lang="en-US" altLang="zh-CN" dirty="0">
                <a:ea typeface="宋体" panose="02010600030101010101" pitchFamily="2" charset="-122"/>
              </a:rPr>
              <a:t>-</a:t>
            </a:r>
            <a:r>
              <a:rPr lang="zh-CN" altLang="en-US" dirty="0">
                <a:ea typeface="宋体" panose="02010600030101010101" pitchFamily="2" charset="-122"/>
              </a:rPr>
              <a:t>内部变量。</a:t>
            </a:r>
            <a:endParaRPr lang="zh-CN" altLang="en-US" dirty="0">
              <a:ea typeface="宋体" panose="02010600030101010101" pitchFamily="2" charset="-122"/>
            </a:endParaRPr>
          </a:p>
          <a:p>
            <a:pPr lvl="1" eaLnBrk="1" hangingPunct="1">
              <a:buNone/>
            </a:pPr>
            <a:r>
              <a:rPr lang="zh-CN" altLang="en-US" sz="2400" dirty="0"/>
              <a:t>局部变量是在函数内作定义说明的。</a:t>
            </a:r>
            <a:endParaRPr lang="zh-CN" altLang="en-US" sz="2400" dirty="0"/>
          </a:p>
          <a:p>
            <a:pPr lvl="1" eaLnBrk="1" hangingPunct="1">
              <a:buNone/>
            </a:pPr>
            <a:r>
              <a:rPr lang="zh-CN" altLang="en-US" sz="2400" dirty="0"/>
              <a:t>其作用域仅限于函数内， </a:t>
            </a:r>
            <a:endParaRPr lang="zh-CN" altLang="en-US" sz="2400" dirty="0"/>
          </a:p>
          <a:p>
            <a:pPr lvl="1" eaLnBrk="1" hangingPunct="1">
              <a:buNone/>
            </a:pPr>
            <a:r>
              <a:rPr lang="zh-CN" altLang="en-US" sz="2400" dirty="0"/>
              <a:t>离开该函数后再使用这种变量是非法的。 </a:t>
            </a:r>
            <a:endParaRPr lang="zh-CN" altLang="en-US" sz="2400" dirty="0"/>
          </a:p>
        </p:txBody>
      </p:sp>
      <p:sp>
        <p:nvSpPr>
          <p:cNvPr id="1052676" name="Text Box 4"/>
          <p:cNvSpPr txBox="1"/>
          <p:nvPr/>
        </p:nvSpPr>
        <p:spPr>
          <a:xfrm>
            <a:off x="1187450" y="3141663"/>
            <a:ext cx="3529013" cy="3022600"/>
          </a:xfrm>
          <a:prstGeom prst="rect">
            <a:avLst/>
          </a:prstGeom>
          <a:solidFill>
            <a:srgbClr val="FFFF99"/>
          </a:solidFill>
          <a:ln w="9525" cap="flat" cmpd="sng">
            <a:solidFill>
              <a:srgbClr val="000080"/>
            </a:solidFill>
            <a:prstDash val="solid"/>
            <a:miter/>
            <a:headEnd type="none" w="med" len="med"/>
            <a:tailEnd type="none" w="med" len="med"/>
          </a:ln>
        </p:spPr>
        <p:txBody>
          <a:bodyPr>
            <a:spAutoFit/>
          </a:bodyPr>
          <a:p>
            <a:r>
              <a:rPr lang="en-US" altLang="zh-CN" sz="2400" b="1" dirty="0">
                <a:latin typeface="Times New Roman" panose="02020603050405020304" pitchFamily="18" charset="0"/>
              </a:rPr>
              <a:t>int max( </a:t>
            </a:r>
            <a:r>
              <a:rPr lang="en-US" altLang="zh-CN" sz="2400" b="1" dirty="0">
                <a:solidFill>
                  <a:srgbClr val="CC3300"/>
                </a:solidFill>
                <a:latin typeface="Times New Roman" panose="02020603050405020304" pitchFamily="18" charset="0"/>
              </a:rPr>
              <a:t>int iA,int iB</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lvl="1"/>
            <a:r>
              <a:rPr lang="en-US" altLang="zh-CN" sz="2400" b="1" dirty="0">
                <a:latin typeface="Times New Roman" panose="02020603050405020304" pitchFamily="18" charset="0"/>
              </a:rPr>
              <a:t>int iC; </a:t>
            </a:r>
            <a:endParaRPr lang="en-US" altLang="zh-CN" sz="2400" b="1" dirty="0">
              <a:latin typeface="Times New Roman" panose="02020603050405020304" pitchFamily="18" charset="0"/>
            </a:endParaRPr>
          </a:p>
          <a:p>
            <a:pPr lvl="1"/>
            <a:r>
              <a:rPr lang="en-US" altLang="zh-CN" sz="2400" b="1" dirty="0">
                <a:latin typeface="Times New Roman" panose="02020603050405020304" pitchFamily="18" charset="0"/>
              </a:rPr>
              <a:t>if(iA&gt;iB)</a:t>
            </a:r>
            <a:endParaRPr lang="en-US" altLang="zh-CN" sz="2400" b="1" dirty="0">
              <a:latin typeface="Times New Roman" panose="02020603050405020304" pitchFamily="18" charset="0"/>
            </a:endParaRPr>
          </a:p>
          <a:p>
            <a:pPr lvl="1"/>
            <a:r>
              <a:rPr lang="en-US" altLang="zh-CN" sz="2400" b="1" dirty="0">
                <a:latin typeface="Times New Roman" panose="02020603050405020304" pitchFamily="18" charset="0"/>
              </a:rPr>
              <a:t>  return iA;</a:t>
            </a:r>
            <a:endParaRPr lang="en-US" altLang="zh-CN" sz="2400" b="1" dirty="0">
              <a:latin typeface="Times New Roman" panose="02020603050405020304" pitchFamily="18" charset="0"/>
            </a:endParaRPr>
          </a:p>
          <a:p>
            <a:pPr lvl="1"/>
            <a:r>
              <a:rPr lang="en-US" altLang="zh-CN" sz="2400" b="1" dirty="0">
                <a:latin typeface="Times New Roman" panose="02020603050405020304" pitchFamily="18" charset="0"/>
              </a:rPr>
              <a:t>else</a:t>
            </a:r>
            <a:endParaRPr lang="en-US" altLang="zh-CN" sz="2400" b="1" dirty="0">
              <a:latin typeface="Times New Roman" panose="02020603050405020304" pitchFamily="18" charset="0"/>
            </a:endParaRPr>
          </a:p>
          <a:p>
            <a:pPr lvl="1"/>
            <a:r>
              <a:rPr lang="en-US" altLang="zh-CN" sz="2400" b="1" dirty="0">
                <a:latin typeface="Times New Roman" panose="02020603050405020304" pitchFamily="18" charset="0"/>
              </a:rPr>
              <a:t>  return iB;</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
        <p:nvSpPr>
          <p:cNvPr id="69640" name="Rectangle 5"/>
          <p:cNvSpPr/>
          <p:nvPr/>
        </p:nvSpPr>
        <p:spPr>
          <a:xfrm>
            <a:off x="4932363" y="3284538"/>
            <a:ext cx="3490912" cy="2292350"/>
          </a:xfrm>
          <a:prstGeom prst="rect">
            <a:avLst/>
          </a:prstGeom>
          <a:noFill/>
          <a:ln w="9525" cap="flat" cmpd="sng">
            <a:solidFill>
              <a:srgbClr val="FF9900"/>
            </a:solidFill>
            <a:prstDash val="solid"/>
            <a:miter/>
            <a:headEnd type="none" w="med" len="med"/>
            <a:tailEnd type="none" w="med" len="med"/>
          </a:ln>
        </p:spPr>
        <p:txBody>
          <a:bodyPr anchor="ctr" anchorCtr="0">
            <a:spAutoFit/>
          </a:bodyPr>
          <a:p>
            <a:pPr indent="400050"/>
            <a:r>
              <a:rPr lang="en-US" altLang="zh-CN" sz="2400" b="1" dirty="0">
                <a:latin typeface="Times New Roman" panose="02020603050405020304" pitchFamily="18" charset="0"/>
              </a:rPr>
              <a:t>void main() </a:t>
            </a:r>
            <a:endParaRPr lang="en-US" altLang="zh-CN" sz="2400" b="1" dirty="0">
              <a:latin typeface="Times New Roman" panose="02020603050405020304" pitchFamily="18" charset="0"/>
            </a:endParaRPr>
          </a:p>
          <a:p>
            <a:pPr indent="400050"/>
            <a:r>
              <a:rPr lang="en-US" altLang="zh-CN" sz="2400" b="1" dirty="0">
                <a:latin typeface="Times New Roman" panose="02020603050405020304" pitchFamily="18" charset="0"/>
              </a:rPr>
              <a:t>{  int iM = 1,iN = 2;</a:t>
            </a:r>
            <a:endParaRPr lang="en-US" altLang="zh-CN" sz="2400" b="1" dirty="0">
              <a:latin typeface="Times New Roman" panose="02020603050405020304" pitchFamily="18" charset="0"/>
            </a:endParaRPr>
          </a:p>
          <a:p>
            <a:pPr indent="400050"/>
            <a:r>
              <a:rPr lang="en-US" altLang="zh-CN" sz="2400" b="1" dirty="0">
                <a:latin typeface="Times New Roman" panose="02020603050405020304" pitchFamily="18" charset="0"/>
              </a:rPr>
              <a:t>   int </a:t>
            </a:r>
            <a:r>
              <a:rPr lang="en-US" altLang="zh-CN" sz="2400" b="1" dirty="0">
                <a:solidFill>
                  <a:srgbClr val="0000CC"/>
                </a:solidFill>
                <a:latin typeface="Times New Roman" panose="02020603050405020304" pitchFamily="18" charset="0"/>
              </a:rPr>
              <a:t>iA</a:t>
            </a:r>
            <a:r>
              <a:rPr lang="en-US" altLang="zh-CN" sz="2400" b="1" dirty="0">
                <a:latin typeface="Times New Roman" panose="02020603050405020304" pitchFamily="18" charset="0"/>
              </a:rPr>
              <a:t> = iM, </a:t>
            </a:r>
            <a:r>
              <a:rPr lang="en-US" altLang="zh-CN" sz="2400" b="1" dirty="0">
                <a:solidFill>
                  <a:srgbClr val="0000CC"/>
                </a:solidFill>
                <a:latin typeface="Times New Roman" panose="02020603050405020304" pitchFamily="18" charset="0"/>
              </a:rPr>
              <a:t>iB</a:t>
            </a:r>
            <a:r>
              <a:rPr lang="en-US" altLang="zh-CN" sz="2400" b="1" dirty="0">
                <a:latin typeface="Times New Roman" panose="02020603050405020304" pitchFamily="18" charset="0"/>
              </a:rPr>
              <a:t> = iN ; </a:t>
            </a:r>
            <a:endParaRPr lang="en-US" altLang="zh-CN" sz="2400" b="1" dirty="0">
              <a:latin typeface="Times New Roman" panose="02020603050405020304" pitchFamily="18" charset="0"/>
            </a:endParaRPr>
          </a:p>
          <a:p>
            <a:pPr indent="400050"/>
            <a:r>
              <a:rPr lang="en-US" altLang="zh-CN" sz="2400" b="1" dirty="0">
                <a:latin typeface="Times New Roman" panose="02020603050405020304" pitchFamily="18" charset="0"/>
              </a:rPr>
              <a:t>   int </a:t>
            </a:r>
            <a:r>
              <a:rPr lang="en-US" altLang="zh-CN" sz="2400" b="1" dirty="0">
                <a:solidFill>
                  <a:srgbClr val="0000CC"/>
                </a:solidFill>
                <a:latin typeface="Times New Roman" panose="02020603050405020304" pitchFamily="18" charset="0"/>
              </a:rPr>
              <a:t>iC</a:t>
            </a:r>
            <a:r>
              <a:rPr lang="en-US" altLang="zh-CN" sz="2400" b="1" dirty="0">
                <a:latin typeface="Times New Roman" panose="02020603050405020304" pitchFamily="18" charset="0"/>
              </a:rPr>
              <a:t> = max( iM, iN);</a:t>
            </a:r>
            <a:endParaRPr lang="en-US" altLang="zh-CN" sz="2400" b="1" dirty="0">
              <a:latin typeface="Times New Roman" panose="02020603050405020304" pitchFamily="18" charset="0"/>
            </a:endParaRPr>
          </a:p>
          <a:p>
            <a:pPr indent="400050"/>
            <a:r>
              <a:rPr lang="en-US" altLang="zh-CN" sz="2400" b="1" dirty="0">
                <a:solidFill>
                  <a:srgbClr val="0000CC"/>
                </a:solidFill>
                <a:latin typeface="Times New Roman" panose="02020603050405020304" pitchFamily="18" charset="0"/>
              </a:rPr>
              <a:t>   iC</a:t>
            </a:r>
            <a:r>
              <a:rPr lang="en-US" altLang="zh-CN" sz="2400" b="1" dirty="0">
                <a:latin typeface="Times New Roman" panose="02020603050405020304" pitchFamily="18" charset="0"/>
              </a:rPr>
              <a:t>= max ( </a:t>
            </a:r>
            <a:r>
              <a:rPr lang="en-US" altLang="zh-CN" sz="2400" b="1" dirty="0">
                <a:solidFill>
                  <a:srgbClr val="0000CC"/>
                </a:solidFill>
                <a:latin typeface="Times New Roman" panose="02020603050405020304" pitchFamily="18" charset="0"/>
              </a:rPr>
              <a:t>iA, iB</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indent="400050"/>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sp>
        <p:nvSpPr>
          <p:cNvPr id="1052678" name="AutoShape 6"/>
          <p:cNvSpPr/>
          <p:nvPr/>
        </p:nvSpPr>
        <p:spPr>
          <a:xfrm>
            <a:off x="5165725" y="5762625"/>
            <a:ext cx="1562100" cy="762000"/>
          </a:xfrm>
          <a:prstGeom prst="borderCallout1">
            <a:avLst>
              <a:gd name="adj1" fmla="val 15000"/>
              <a:gd name="adj2" fmla="val 104880"/>
              <a:gd name="adj3" fmla="val -88958"/>
              <a:gd name="adj4" fmla="val 104880"/>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sz="2000" b="1" dirty="0">
                <a:latin typeface="Arial" panose="020B0604020202020204" pitchFamily="34" charset="0"/>
              </a:rPr>
              <a:t>实参和形参为同名变量</a:t>
            </a:r>
            <a:endParaRPr lang="zh-CN" altLang="en-US" sz="20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52676"/>
                                        </p:tgtEl>
                                        <p:attrNameLst>
                                          <p:attrName>style.visibility</p:attrName>
                                        </p:attrNameLst>
                                      </p:cBhvr>
                                      <p:to>
                                        <p:strVal val="visible"/>
                                      </p:to>
                                    </p:set>
                                    <p:animEffect transition="in" filter="checkerboard(across)">
                                      <p:cBhvr>
                                        <p:cTn id="7" dur="500"/>
                                        <p:tgtEl>
                                          <p:spTgt spid="10526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2678"/>
                                        </p:tgtEl>
                                        <p:attrNameLst>
                                          <p:attrName>style.visibility</p:attrName>
                                        </p:attrNameLst>
                                      </p:cBhvr>
                                      <p:to>
                                        <p:strVal val="visible"/>
                                      </p:to>
                                    </p:set>
                                    <p:animEffect transition="in" filter="blinds(horizontal)">
                                      <p:cBhvr>
                                        <p:cTn id="12" dur="500"/>
                                        <p:tgtEl>
                                          <p:spTgt spid="1052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676" grpId="0" animBg="1"/>
      <p:bldP spid="105267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70659"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70660"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70661"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10.6.1 </a:t>
            </a:r>
            <a:r>
              <a:rPr lang="zh-CN" altLang="en-US" sz="3600" dirty="0">
                <a:ea typeface="宋体" panose="02010600030101010101" pitchFamily="2" charset="-122"/>
              </a:rPr>
              <a:t>变量作用域</a:t>
            </a:r>
            <a:endParaRPr lang="zh-CN" altLang="en-US" sz="3600" dirty="0">
              <a:ea typeface="宋体" panose="02010600030101010101" pitchFamily="2" charset="-122"/>
            </a:endParaRPr>
          </a:p>
        </p:txBody>
      </p:sp>
      <p:sp>
        <p:nvSpPr>
          <p:cNvPr id="70662" name="Rectangle 3"/>
          <p:cNvSpPr>
            <a:spLocks noGrp="1"/>
          </p:cNvSpPr>
          <p:nvPr>
            <p:ph idx="1"/>
          </p:nvPr>
        </p:nvSpPr>
        <p:spPr/>
        <p:txBody>
          <a:bodyPr vert="horz" wrap="square" lIns="91440" tIns="45720" rIns="91440" bIns="45720" anchor="t" anchorCtr="0"/>
          <a:p>
            <a:pPr eaLnBrk="1" hangingPunct="1">
              <a:lnSpc>
                <a:spcPct val="90000"/>
              </a:lnSpc>
              <a:buFont typeface="Wingdings" panose="05000000000000000000" pitchFamily="2" charset="2"/>
              <a:buChar char="Ø"/>
            </a:pPr>
            <a:r>
              <a:rPr lang="zh-CN" altLang="en-US" sz="2800" dirty="0">
                <a:ea typeface="宋体" panose="02010600030101010101" pitchFamily="2" charset="-122"/>
              </a:rPr>
              <a:t>局部变量的作用域的几点说明： </a:t>
            </a:r>
            <a:endParaRPr lang="zh-CN" altLang="en-US" sz="2800" dirty="0">
              <a:ea typeface="宋体" panose="02010600030101010101" pitchFamily="2" charset="-122"/>
            </a:endParaRPr>
          </a:p>
          <a:p>
            <a:pPr eaLnBrk="1" hangingPunct="1">
              <a:lnSpc>
                <a:spcPct val="90000"/>
              </a:lnSpc>
              <a:buNone/>
            </a:pPr>
            <a:r>
              <a:rPr lang="zh-CN" altLang="en-US" sz="2800" dirty="0">
                <a:solidFill>
                  <a:schemeClr val="tx1"/>
                </a:solidFill>
                <a:ea typeface="宋体" panose="02010600030101010101" pitchFamily="2" charset="-122"/>
              </a:rPr>
              <a:t>（</a:t>
            </a:r>
            <a:r>
              <a:rPr lang="en-US" altLang="zh-CN" sz="2800" dirty="0">
                <a:solidFill>
                  <a:schemeClr val="tx1"/>
                </a:solidFill>
                <a:ea typeface="宋体" panose="02010600030101010101" pitchFamily="2" charset="-122"/>
              </a:rPr>
              <a:t>1</a:t>
            </a:r>
            <a:r>
              <a:rPr lang="zh-CN" altLang="en-US" sz="2800" dirty="0">
                <a:solidFill>
                  <a:schemeClr val="tx1"/>
                </a:solidFill>
                <a:ea typeface="宋体" panose="02010600030101010101" pitchFamily="2" charset="-122"/>
              </a:rPr>
              <a:t>） 主函数中定义的变量也只能在主函数中使用，不能在其它函数中使用。</a:t>
            </a:r>
            <a:endParaRPr lang="zh-CN" altLang="en-US" sz="2800" dirty="0">
              <a:solidFill>
                <a:schemeClr val="tx1"/>
              </a:solidFill>
              <a:ea typeface="宋体" panose="02010600030101010101" pitchFamily="2" charset="-122"/>
            </a:endParaRPr>
          </a:p>
          <a:p>
            <a:pPr eaLnBrk="1" hangingPunct="1">
              <a:lnSpc>
                <a:spcPct val="90000"/>
              </a:lnSpc>
              <a:buNone/>
            </a:pPr>
            <a:r>
              <a:rPr lang="zh-CN" altLang="en-US" sz="2800" dirty="0">
                <a:solidFill>
                  <a:schemeClr val="tx1"/>
                </a:solidFill>
                <a:ea typeface="宋体" panose="02010600030101010101" pitchFamily="2" charset="-122"/>
              </a:rPr>
              <a:t>       主函数中也不能使用其它函数中定义的变量。</a:t>
            </a:r>
            <a:endParaRPr lang="zh-CN" altLang="en-US" sz="2800" dirty="0">
              <a:solidFill>
                <a:schemeClr val="tx1"/>
              </a:solidFill>
              <a:ea typeface="宋体" panose="02010600030101010101" pitchFamily="2" charset="-122"/>
            </a:endParaRPr>
          </a:p>
          <a:p>
            <a:pPr eaLnBrk="1" hangingPunct="1">
              <a:lnSpc>
                <a:spcPct val="90000"/>
              </a:lnSpc>
              <a:buNone/>
            </a:pPr>
            <a:endParaRPr lang="zh-CN" altLang="en-US" sz="1800" dirty="0">
              <a:solidFill>
                <a:schemeClr val="tx1"/>
              </a:solidFill>
              <a:ea typeface="宋体" panose="02010600030101010101" pitchFamily="2" charset="-122"/>
            </a:endParaRPr>
          </a:p>
          <a:p>
            <a:pPr eaLnBrk="1" hangingPunct="1">
              <a:lnSpc>
                <a:spcPct val="90000"/>
              </a:lnSpc>
              <a:buNone/>
            </a:pPr>
            <a:r>
              <a:rPr lang="zh-CN" altLang="en-US" sz="2800" dirty="0">
                <a:solidFill>
                  <a:schemeClr val="tx1"/>
                </a:solidFill>
                <a:ea typeface="宋体" panose="02010600030101010101" pitchFamily="2" charset="-122"/>
              </a:rPr>
              <a:t>（</a:t>
            </a:r>
            <a:r>
              <a:rPr lang="en-US" altLang="zh-CN" sz="2800" dirty="0">
                <a:solidFill>
                  <a:schemeClr val="tx1"/>
                </a:solidFill>
                <a:ea typeface="宋体" panose="02010600030101010101" pitchFamily="2" charset="-122"/>
              </a:rPr>
              <a:t>2</a:t>
            </a:r>
            <a:r>
              <a:rPr lang="zh-CN" altLang="en-US" sz="2800" dirty="0">
                <a:solidFill>
                  <a:schemeClr val="tx1"/>
                </a:solidFill>
                <a:ea typeface="宋体" panose="02010600030101010101" pitchFamily="2" charset="-122"/>
              </a:rPr>
              <a:t>） 形参变量是属于被调函数的局部变量，</a:t>
            </a:r>
            <a:endParaRPr lang="zh-CN" altLang="en-US" sz="2800" dirty="0">
              <a:solidFill>
                <a:schemeClr val="tx1"/>
              </a:solidFill>
              <a:ea typeface="宋体" panose="02010600030101010101" pitchFamily="2" charset="-122"/>
            </a:endParaRPr>
          </a:p>
          <a:p>
            <a:pPr eaLnBrk="1" hangingPunct="1">
              <a:lnSpc>
                <a:spcPct val="90000"/>
              </a:lnSpc>
              <a:buNone/>
            </a:pPr>
            <a:r>
              <a:rPr lang="zh-CN" altLang="en-US" sz="2800" dirty="0">
                <a:solidFill>
                  <a:schemeClr val="tx1"/>
                </a:solidFill>
                <a:ea typeface="宋体" panose="02010600030101010101" pitchFamily="2" charset="-122"/>
              </a:rPr>
              <a:t>           实参变量是属于主调函数的局部变量。</a:t>
            </a:r>
            <a:endParaRPr lang="zh-CN" altLang="en-US" sz="2800" dirty="0">
              <a:solidFill>
                <a:schemeClr val="tx1"/>
              </a:solidFill>
              <a:ea typeface="宋体" panose="02010600030101010101" pitchFamily="2" charset="-122"/>
            </a:endParaRPr>
          </a:p>
          <a:p>
            <a:pPr eaLnBrk="1" hangingPunct="1">
              <a:lnSpc>
                <a:spcPct val="90000"/>
              </a:lnSpc>
              <a:buNone/>
            </a:pPr>
            <a:endParaRPr lang="zh-CN" altLang="en-US" sz="2800" dirty="0">
              <a:solidFill>
                <a:schemeClr val="tx1"/>
              </a:solidFill>
              <a:ea typeface="宋体" panose="02010600030101010101" pitchFamily="2" charset="-122"/>
            </a:endParaRPr>
          </a:p>
          <a:p>
            <a:pPr eaLnBrk="1" hangingPunct="1">
              <a:lnSpc>
                <a:spcPct val="90000"/>
              </a:lnSpc>
              <a:buNone/>
            </a:pPr>
            <a:r>
              <a:rPr lang="zh-CN" altLang="en-US" sz="2800" dirty="0">
                <a:solidFill>
                  <a:schemeClr val="tx1"/>
                </a:solidFill>
                <a:ea typeface="宋体" panose="02010600030101010101" pitchFamily="2" charset="-122"/>
              </a:rPr>
              <a:t>（</a:t>
            </a:r>
            <a:r>
              <a:rPr lang="en-US" altLang="zh-CN" sz="2800" dirty="0">
                <a:solidFill>
                  <a:schemeClr val="tx1"/>
                </a:solidFill>
                <a:ea typeface="宋体" panose="02010600030101010101" pitchFamily="2" charset="-122"/>
              </a:rPr>
              <a:t>3</a:t>
            </a:r>
            <a:r>
              <a:rPr lang="zh-CN" altLang="en-US" sz="2800" dirty="0">
                <a:solidFill>
                  <a:schemeClr val="tx1"/>
                </a:solidFill>
                <a:ea typeface="宋体" panose="02010600030101010101" pitchFamily="2" charset="-122"/>
              </a:rPr>
              <a:t>） 允许在不同的函数中使用相同的变量名，</a:t>
            </a:r>
            <a:endParaRPr lang="zh-CN" altLang="en-US" sz="2800" dirty="0">
              <a:solidFill>
                <a:schemeClr val="tx1"/>
              </a:solidFill>
              <a:ea typeface="宋体" panose="02010600030101010101" pitchFamily="2" charset="-122"/>
            </a:endParaRPr>
          </a:p>
          <a:p>
            <a:pPr eaLnBrk="1" hangingPunct="1">
              <a:lnSpc>
                <a:spcPct val="90000"/>
              </a:lnSpc>
              <a:buNone/>
            </a:pPr>
            <a:r>
              <a:rPr lang="zh-CN" altLang="en-US" sz="2800" dirty="0">
                <a:solidFill>
                  <a:schemeClr val="tx1"/>
                </a:solidFill>
                <a:ea typeface="宋体" panose="02010600030101010101" pitchFamily="2" charset="-122"/>
              </a:rPr>
              <a:t>          它们代表不同的对象，分配不同的单元，</a:t>
            </a:r>
            <a:endParaRPr lang="zh-CN" altLang="en-US" sz="2800" dirty="0">
              <a:solidFill>
                <a:schemeClr val="tx1"/>
              </a:solidFill>
              <a:ea typeface="宋体" panose="02010600030101010101" pitchFamily="2" charset="-122"/>
            </a:endParaRPr>
          </a:p>
          <a:p>
            <a:pPr eaLnBrk="1" hangingPunct="1">
              <a:lnSpc>
                <a:spcPct val="90000"/>
              </a:lnSpc>
              <a:buNone/>
            </a:pPr>
            <a:r>
              <a:rPr lang="zh-CN" altLang="en-US" sz="2800" dirty="0">
                <a:solidFill>
                  <a:schemeClr val="tx1"/>
                </a:solidFill>
                <a:ea typeface="宋体" panose="02010600030101010101" pitchFamily="2" charset="-122"/>
              </a:rPr>
              <a:t>          互不干扰，也不会发生混淆。</a:t>
            </a:r>
            <a:endParaRPr lang="zh-CN" altLang="en-US" sz="2800" dirty="0">
              <a:solidFill>
                <a:schemeClr val="tx1"/>
              </a:solidFill>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71683"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71684" name="Rectangle 3"/>
          <p:cNvSpPr>
            <a:spLocks noGrp="1"/>
          </p:cNvSpPr>
          <p:nvPr>
            <p:ph idx="1"/>
          </p:nvPr>
        </p:nvSpPr>
        <p:spPr>
          <a:xfrm>
            <a:off x="914400" y="404813"/>
            <a:ext cx="8229600" cy="5434012"/>
          </a:xfrm>
        </p:spPr>
        <p:txBody>
          <a:bodyPr vert="horz" wrap="square" lIns="91440" tIns="45720" rIns="91440" bIns="45720" anchor="t" anchorCtr="0"/>
          <a:p>
            <a:pPr eaLnBrk="1" hangingPunct="1">
              <a:lnSpc>
                <a:spcPct val="90000"/>
              </a:lnSpc>
              <a:buNone/>
            </a:pPr>
            <a:r>
              <a:rPr lang="zh-CN" altLang="en-US" sz="2400" b="1" dirty="0"/>
              <a:t>例</a:t>
            </a:r>
            <a:r>
              <a:rPr lang="en-US" altLang="zh-CN" sz="2400" b="1" dirty="0"/>
              <a:t>10.16 </a:t>
            </a:r>
            <a:r>
              <a:rPr lang="zh-CN" altLang="en-US" sz="2400" b="1" dirty="0"/>
              <a:t>复合语句中局部变量作用域</a:t>
            </a:r>
            <a:endParaRPr lang="zh-CN" altLang="en-US" sz="2400" b="1" dirty="0"/>
          </a:p>
          <a:p>
            <a:pPr eaLnBrk="1" hangingPunct="1">
              <a:lnSpc>
                <a:spcPct val="90000"/>
              </a:lnSpc>
              <a:buNone/>
            </a:pPr>
            <a:r>
              <a:rPr lang="en-US" altLang="zh-CN" sz="2400" b="1" dirty="0"/>
              <a:t>#include &lt;stdio.h&gt;</a:t>
            </a:r>
            <a:endParaRPr lang="en-US" altLang="zh-CN" sz="2400" b="1" dirty="0"/>
          </a:p>
          <a:p>
            <a:pPr eaLnBrk="1" hangingPunct="1">
              <a:lnSpc>
                <a:spcPct val="90000"/>
              </a:lnSpc>
              <a:buNone/>
            </a:pPr>
            <a:r>
              <a:rPr lang="en-US" altLang="zh-CN" sz="2400" b="1" dirty="0"/>
              <a:t>int main()</a:t>
            </a:r>
            <a:endParaRPr lang="en-US" altLang="zh-CN" sz="2400" b="1" dirty="0"/>
          </a:p>
          <a:p>
            <a:pPr eaLnBrk="1" hangingPunct="1">
              <a:lnSpc>
                <a:spcPct val="90000"/>
              </a:lnSpc>
              <a:buNone/>
            </a:pPr>
            <a:r>
              <a:rPr lang="en-US" altLang="zh-CN" sz="2400" b="1" dirty="0"/>
              <a:t>{  </a:t>
            </a:r>
            <a:endParaRPr lang="en-US" altLang="zh-CN" sz="2400" b="1" dirty="0"/>
          </a:p>
          <a:p>
            <a:pPr eaLnBrk="1" hangingPunct="1">
              <a:lnSpc>
                <a:spcPct val="90000"/>
              </a:lnSpc>
              <a:buNone/>
            </a:pPr>
            <a:r>
              <a:rPr lang="en-US" altLang="zh-CN" sz="2400" b="1" dirty="0"/>
              <a:t>  int iJ=1,iK=2;</a:t>
            </a:r>
            <a:endParaRPr lang="en-US" altLang="zh-CN" sz="2400" b="1" dirty="0"/>
          </a:p>
          <a:p>
            <a:pPr eaLnBrk="1" hangingPunct="1">
              <a:lnSpc>
                <a:spcPct val="90000"/>
              </a:lnSpc>
              <a:buNone/>
            </a:pPr>
            <a:r>
              <a:rPr lang="en-US" altLang="zh-CN" sz="2400" b="1" dirty="0"/>
              <a:t>  {  </a:t>
            </a:r>
            <a:endParaRPr lang="en-US" altLang="zh-CN" sz="2400" b="1" dirty="0"/>
          </a:p>
          <a:p>
            <a:pPr eaLnBrk="1" hangingPunct="1">
              <a:lnSpc>
                <a:spcPct val="90000"/>
              </a:lnSpc>
              <a:buNone/>
            </a:pPr>
            <a:r>
              <a:rPr lang="en-US" altLang="zh-CN" sz="2400" b="1" dirty="0"/>
              <a:t>      </a:t>
            </a:r>
            <a:r>
              <a:rPr lang="en-US" altLang="zh-CN" sz="2400" b="1" dirty="0">
                <a:solidFill>
                  <a:srgbClr val="CC3300"/>
                </a:solidFill>
              </a:rPr>
              <a:t>int iK=3,iL=4;</a:t>
            </a:r>
            <a:endParaRPr lang="en-US" altLang="zh-CN" sz="2400" b="1" dirty="0">
              <a:solidFill>
                <a:srgbClr val="CC3300"/>
              </a:solidFill>
            </a:endParaRPr>
          </a:p>
          <a:p>
            <a:pPr eaLnBrk="1" hangingPunct="1">
              <a:lnSpc>
                <a:spcPct val="90000"/>
              </a:lnSpc>
              <a:buNone/>
            </a:pPr>
            <a:r>
              <a:rPr lang="en-US" altLang="zh-CN" sz="2400" b="1" dirty="0"/>
              <a:t>      printf("iJ=%d\n",iJ);  </a:t>
            </a:r>
            <a:endParaRPr lang="en-US" altLang="zh-CN" sz="2400" b="1" dirty="0"/>
          </a:p>
          <a:p>
            <a:pPr eaLnBrk="1" hangingPunct="1">
              <a:lnSpc>
                <a:spcPct val="90000"/>
              </a:lnSpc>
              <a:buNone/>
            </a:pPr>
            <a:r>
              <a:rPr lang="en-US" altLang="zh-CN" sz="2400" b="1" dirty="0"/>
              <a:t>	  printf("iK=%d\n",iK);  </a:t>
            </a:r>
            <a:endParaRPr lang="en-US" altLang="zh-CN" sz="2400" b="1" dirty="0"/>
          </a:p>
          <a:p>
            <a:pPr eaLnBrk="1" hangingPunct="1">
              <a:lnSpc>
                <a:spcPct val="90000"/>
              </a:lnSpc>
              <a:buNone/>
            </a:pPr>
            <a:r>
              <a:rPr lang="en-US" altLang="zh-CN" sz="2400" b="1" dirty="0"/>
              <a:t>	  printf("iL=%d\n",iL);  </a:t>
            </a:r>
            <a:endParaRPr lang="en-US" altLang="zh-CN" sz="2400" b="1" dirty="0"/>
          </a:p>
          <a:p>
            <a:pPr eaLnBrk="1" hangingPunct="1">
              <a:lnSpc>
                <a:spcPct val="90000"/>
              </a:lnSpc>
              <a:buNone/>
            </a:pPr>
            <a:r>
              <a:rPr lang="en-US" altLang="zh-CN" sz="2400" b="1" dirty="0"/>
              <a:t>  }</a:t>
            </a:r>
            <a:endParaRPr lang="en-US" altLang="zh-CN" sz="2400" b="1" dirty="0"/>
          </a:p>
          <a:p>
            <a:pPr eaLnBrk="1" hangingPunct="1">
              <a:lnSpc>
                <a:spcPct val="90000"/>
              </a:lnSpc>
              <a:buNone/>
            </a:pPr>
            <a:r>
              <a:rPr lang="en-US" altLang="zh-CN" sz="2400" b="1" dirty="0"/>
              <a:t>  printf("iJ=%d\n",iJ);  </a:t>
            </a:r>
            <a:endParaRPr lang="en-US" altLang="zh-CN" sz="2400" b="1" dirty="0"/>
          </a:p>
          <a:p>
            <a:pPr eaLnBrk="1" hangingPunct="1">
              <a:lnSpc>
                <a:spcPct val="90000"/>
              </a:lnSpc>
              <a:buNone/>
            </a:pPr>
            <a:r>
              <a:rPr lang="en-US" altLang="zh-CN" sz="2400" b="1" dirty="0"/>
              <a:t>  printf("iK=%d\n",iK);  </a:t>
            </a:r>
            <a:endParaRPr lang="en-US" altLang="zh-CN" sz="2400" b="1" dirty="0"/>
          </a:p>
          <a:p>
            <a:pPr eaLnBrk="1" hangingPunct="1">
              <a:lnSpc>
                <a:spcPct val="90000"/>
              </a:lnSpc>
              <a:buNone/>
            </a:pPr>
            <a:r>
              <a:rPr lang="en-US" altLang="zh-CN" sz="2400" b="1" dirty="0"/>
              <a:t>  printf("iL=%d\n",iL); </a:t>
            </a:r>
            <a:endParaRPr lang="en-US" altLang="zh-CN" sz="2400" b="1" dirty="0"/>
          </a:p>
          <a:p>
            <a:pPr eaLnBrk="1" hangingPunct="1">
              <a:lnSpc>
                <a:spcPct val="90000"/>
              </a:lnSpc>
              <a:buNone/>
            </a:pPr>
            <a:r>
              <a:rPr lang="en-US" altLang="zh-CN" sz="2400" b="1" dirty="0"/>
              <a:t>  return 0;</a:t>
            </a:r>
            <a:endParaRPr lang="en-US" altLang="zh-CN" sz="2400" b="1" dirty="0"/>
          </a:p>
          <a:p>
            <a:pPr eaLnBrk="1" hangingPunct="1">
              <a:lnSpc>
                <a:spcPct val="90000"/>
              </a:lnSpc>
              <a:buNone/>
            </a:pPr>
            <a:r>
              <a:rPr lang="en-US" altLang="zh-CN" sz="2400" b="1" dirty="0"/>
              <a:t>}</a:t>
            </a:r>
            <a:endParaRPr lang="en-US" altLang="zh-CN" sz="2400" b="1" dirty="0"/>
          </a:p>
        </p:txBody>
      </p:sp>
      <p:sp>
        <p:nvSpPr>
          <p:cNvPr id="1054724" name="AutoShape 4"/>
          <p:cNvSpPr/>
          <p:nvPr/>
        </p:nvSpPr>
        <p:spPr>
          <a:xfrm>
            <a:off x="5511800" y="5835650"/>
            <a:ext cx="3381375" cy="546100"/>
          </a:xfrm>
          <a:prstGeom prst="borderCallout2">
            <a:avLst>
              <a:gd name="adj1" fmla="val 20931"/>
              <a:gd name="adj2" fmla="val -2255"/>
              <a:gd name="adj3" fmla="val 20931"/>
              <a:gd name="adj4" fmla="val -22111"/>
              <a:gd name="adj5" fmla="val 7560"/>
              <a:gd name="adj6" fmla="val -42722"/>
            </a:avLst>
          </a:prstGeom>
          <a:solidFill>
            <a:schemeClr val="accent1"/>
          </a:solidFill>
          <a:ln w="9525" cap="flat" cmpd="sng">
            <a:solidFill>
              <a:schemeClr val="tx1"/>
            </a:solidFill>
            <a:prstDash val="solid"/>
            <a:miter/>
            <a:headEnd type="none" w="med" len="med"/>
            <a:tailEnd type="none" w="med" len="med"/>
          </a:ln>
        </p:spPr>
        <p:txBody>
          <a:bodyPr/>
          <a:p>
            <a:pPr eaLnBrk="1" hangingPunct="1">
              <a:lnSpc>
                <a:spcPct val="90000"/>
              </a:lnSpc>
              <a:spcBef>
                <a:spcPct val="20000"/>
              </a:spcBef>
            </a:pPr>
            <a:r>
              <a:rPr lang="en-US" altLang="zh-CN" sz="2400" b="1" dirty="0">
                <a:latin typeface="Arial" panose="020B0604020202020204" pitchFamily="34" charset="0"/>
              </a:rPr>
              <a:t> </a:t>
            </a:r>
            <a:r>
              <a:rPr lang="zh-CN" altLang="en-US" sz="2400" b="1" dirty="0">
                <a:latin typeface="Arial" panose="020B0604020202020204" pitchFamily="34" charset="0"/>
              </a:rPr>
              <a:t>编译报错，</a:t>
            </a:r>
            <a:r>
              <a:rPr lang="en-US" altLang="zh-CN" sz="2400" b="1" dirty="0">
                <a:latin typeface="Arial" panose="020B0604020202020204" pitchFamily="34" charset="0"/>
              </a:rPr>
              <a:t>iL</a:t>
            </a:r>
            <a:r>
              <a:rPr lang="zh-CN" altLang="en-US" sz="2400" b="1" dirty="0">
                <a:latin typeface="Arial" panose="020B0604020202020204" pitchFamily="34" charset="0"/>
              </a:rPr>
              <a:t>未定义 </a:t>
            </a:r>
            <a:endParaRPr lang="zh-CN" altLang="en-US" sz="2400" b="1" dirty="0">
              <a:latin typeface="Arial" panose="020B0604020202020204" pitchFamily="34" charset="0"/>
            </a:endParaRPr>
          </a:p>
          <a:p>
            <a:pPr algn="ctr"/>
            <a:endParaRPr lang="en-US" altLang="zh-CN" sz="2400" dirty="0">
              <a:latin typeface="Arial" panose="020B0604020202020204" pitchFamily="34" charset="0"/>
            </a:endParaRPr>
          </a:p>
        </p:txBody>
      </p:sp>
      <p:sp>
        <p:nvSpPr>
          <p:cNvPr id="1054725" name="Rectangle 5"/>
          <p:cNvSpPr/>
          <p:nvPr/>
        </p:nvSpPr>
        <p:spPr>
          <a:xfrm>
            <a:off x="1116013" y="2060575"/>
            <a:ext cx="3960812" cy="4032250"/>
          </a:xfrm>
          <a:prstGeom prst="rect">
            <a:avLst/>
          </a:prstGeom>
          <a:noFill/>
          <a:ln w="28575" cap="flat" cmpd="sng">
            <a:solidFill>
              <a:srgbClr val="0000CC"/>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054726" name="Rectangle 6"/>
          <p:cNvSpPr/>
          <p:nvPr/>
        </p:nvSpPr>
        <p:spPr>
          <a:xfrm>
            <a:off x="1258888" y="2825750"/>
            <a:ext cx="3241675" cy="1539875"/>
          </a:xfrm>
          <a:prstGeom prst="rect">
            <a:avLst/>
          </a:prstGeom>
          <a:noFill/>
          <a:ln w="38100" cap="flat" cmpd="dbl">
            <a:solidFill>
              <a:srgbClr val="CC3300"/>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054727" name="AutoShape 7"/>
          <p:cNvSpPr/>
          <p:nvPr/>
        </p:nvSpPr>
        <p:spPr>
          <a:xfrm>
            <a:off x="5364163" y="3068638"/>
            <a:ext cx="3095625" cy="1439862"/>
          </a:xfrm>
          <a:prstGeom prst="borderCallout2">
            <a:avLst>
              <a:gd name="adj1" fmla="val 7940"/>
              <a:gd name="adj2" fmla="val -2463"/>
              <a:gd name="adj3" fmla="val 7940"/>
              <a:gd name="adj4" fmla="val -16051"/>
              <a:gd name="adj5" fmla="val 51708"/>
              <a:gd name="adj6" fmla="val -30204"/>
            </a:avLst>
          </a:prstGeom>
          <a:solidFill>
            <a:srgbClr val="FFCC99"/>
          </a:solidFill>
          <a:ln w="9525" cap="flat" cmpd="sng">
            <a:solidFill>
              <a:srgbClr val="FF0000"/>
            </a:solidFill>
            <a:prstDash val="solid"/>
            <a:miter/>
            <a:headEnd type="none" w="med" len="med"/>
            <a:tailEnd type="none" w="med" len="med"/>
          </a:ln>
        </p:spPr>
        <p:txBody>
          <a:bodyPr/>
          <a:p>
            <a:pPr algn="ctr" eaLnBrk="1" hangingPunct="1">
              <a:spcBef>
                <a:spcPct val="20000"/>
              </a:spcBef>
            </a:pPr>
            <a:r>
              <a:rPr lang="en-US" altLang="zh-CN" dirty="0">
                <a:latin typeface="Arial" panose="020B0604020202020204" pitchFamily="34" charset="0"/>
              </a:rPr>
              <a:t> </a:t>
            </a:r>
            <a:r>
              <a:rPr lang="zh-CN" altLang="en-US" b="1" dirty="0">
                <a:latin typeface="Arial" panose="020B0604020202020204" pitchFamily="34" charset="0"/>
              </a:rPr>
              <a:t>复合语句中定义的变量只在本复合语句范围内有效。</a:t>
            </a:r>
            <a:endParaRPr lang="zh-CN" altLang="en-US" b="1" dirty="0">
              <a:latin typeface="Arial" panose="020B0604020202020204" pitchFamily="34" charset="0"/>
            </a:endParaRPr>
          </a:p>
          <a:p>
            <a:pPr algn="ctr" eaLnBrk="1" hangingPunct="1">
              <a:spcBef>
                <a:spcPct val="20000"/>
              </a:spcBef>
            </a:pPr>
            <a:endParaRPr lang="zh-CN" altLang="en-US" b="1" dirty="0">
              <a:latin typeface="Arial" panose="020B0604020202020204" pitchFamily="34" charset="0"/>
            </a:endParaRPr>
          </a:p>
          <a:p>
            <a:pPr algn="ctr" eaLnBrk="1" hangingPunct="1">
              <a:spcBef>
                <a:spcPct val="20000"/>
              </a:spcBef>
            </a:pPr>
            <a:r>
              <a:rPr lang="zh-CN" altLang="en-US" b="1" dirty="0">
                <a:latin typeface="Arial" panose="020B0604020202020204" pitchFamily="34" charset="0"/>
              </a:rPr>
              <a:t>同名时内部变量屏蔽外部</a:t>
            </a:r>
            <a:r>
              <a:rPr lang="en-US" altLang="zh-CN" b="1" dirty="0">
                <a:latin typeface="Arial" panose="020B0604020202020204" pitchFamily="34" charset="0"/>
              </a:rPr>
              <a:t>!</a:t>
            </a:r>
            <a:r>
              <a:rPr lang="en-US" altLang="zh-CN" dirty="0">
                <a:latin typeface="Arial" panose="020B0604020202020204" pitchFamily="34" charset="0"/>
              </a:rPr>
              <a:t> </a:t>
            </a:r>
            <a:endParaRPr lang="en-US"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054725"/>
                                        </p:tgtEl>
                                        <p:attrNameLst>
                                          <p:attrName>style.visibility</p:attrName>
                                        </p:attrNameLst>
                                      </p:cBhvr>
                                      <p:to>
                                        <p:strVal val="visible"/>
                                      </p:to>
                                    </p:set>
                                    <p:animEffect transition="in" filter="wheel(4)">
                                      <p:cBhvr>
                                        <p:cTn id="7" dur="2000"/>
                                        <p:tgtEl>
                                          <p:spTgt spid="105472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054726"/>
                                        </p:tgtEl>
                                        <p:attrNameLst>
                                          <p:attrName>style.visibility</p:attrName>
                                        </p:attrNameLst>
                                      </p:cBhvr>
                                      <p:to>
                                        <p:strVal val="visible"/>
                                      </p:to>
                                    </p:set>
                                    <p:animEffect transition="in" filter="wheel(4)">
                                      <p:cBhvr>
                                        <p:cTn id="12" dur="2000"/>
                                        <p:tgtEl>
                                          <p:spTgt spid="10547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54727"/>
                                        </p:tgtEl>
                                        <p:attrNameLst>
                                          <p:attrName>style.visibility</p:attrName>
                                        </p:attrNameLst>
                                      </p:cBhvr>
                                      <p:to>
                                        <p:strVal val="visible"/>
                                      </p:to>
                                    </p:set>
                                    <p:animEffect transition="in" filter="blinds(horizontal)">
                                      <p:cBhvr>
                                        <p:cTn id="17" dur="500"/>
                                        <p:tgtEl>
                                          <p:spTgt spid="10547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54724"/>
                                        </p:tgtEl>
                                        <p:attrNameLst>
                                          <p:attrName>style.visibility</p:attrName>
                                        </p:attrNameLst>
                                      </p:cBhvr>
                                      <p:to>
                                        <p:strVal val="visible"/>
                                      </p:to>
                                    </p:set>
                                    <p:animEffect transition="in" filter="blinds(horizontal)">
                                      <p:cBhvr>
                                        <p:cTn id="22" dur="500"/>
                                        <p:tgtEl>
                                          <p:spTgt spid="1054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4" grpId="0" animBg="1"/>
      <p:bldP spid="1054725" grpId="0" animBg="1"/>
      <p:bldP spid="1054726" grpId="0" animBg="1"/>
      <p:bldP spid="105472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72707"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72708"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72709"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10.6.1 </a:t>
            </a:r>
            <a:r>
              <a:rPr lang="zh-CN" altLang="en-US" sz="3600" dirty="0">
                <a:ea typeface="宋体" panose="02010600030101010101" pitchFamily="2" charset="-122"/>
              </a:rPr>
              <a:t>变量作用域</a:t>
            </a:r>
            <a:endParaRPr lang="zh-CN" altLang="en-US" sz="3600" dirty="0">
              <a:ea typeface="宋体" panose="02010600030101010101" pitchFamily="2" charset="-122"/>
            </a:endParaRPr>
          </a:p>
        </p:txBody>
      </p:sp>
      <p:sp>
        <p:nvSpPr>
          <p:cNvPr id="72710" name="Rectangle 3"/>
          <p:cNvSpPr>
            <a:spLocks noGrp="1"/>
          </p:cNvSpPr>
          <p:nvPr>
            <p:ph idx="1"/>
          </p:nvPr>
        </p:nvSpPr>
        <p:spPr/>
        <p:txBody>
          <a:bodyPr vert="horz" wrap="square" lIns="91440" tIns="45720" rIns="91440" bIns="45720" anchor="t" anchorCtr="0"/>
          <a:p>
            <a:pPr eaLnBrk="1" hangingPunct="1">
              <a:buNone/>
            </a:pPr>
            <a:r>
              <a:rPr lang="en-US" altLang="zh-CN" dirty="0">
                <a:ea typeface="宋体" panose="02010600030101010101" pitchFamily="2" charset="-122"/>
              </a:rPr>
              <a:t>2. </a:t>
            </a:r>
            <a:r>
              <a:rPr lang="zh-CN" altLang="en-US" dirty="0">
                <a:ea typeface="宋体" panose="02010600030101010101" pitchFamily="2" charset="-122"/>
              </a:rPr>
              <a:t>全局变量</a:t>
            </a:r>
            <a:r>
              <a:rPr lang="en-US" altLang="zh-CN" dirty="0">
                <a:ea typeface="宋体" panose="02010600030101010101" pitchFamily="2" charset="-122"/>
              </a:rPr>
              <a:t>-</a:t>
            </a:r>
            <a:r>
              <a:rPr lang="zh-CN" altLang="en-US" dirty="0">
                <a:ea typeface="宋体" panose="02010600030101010101" pitchFamily="2" charset="-122"/>
              </a:rPr>
              <a:t>外部变量</a:t>
            </a:r>
            <a:endParaRPr lang="zh-CN" altLang="en-US" dirty="0">
              <a:ea typeface="宋体" panose="02010600030101010101" pitchFamily="2" charset="-122"/>
            </a:endParaRPr>
          </a:p>
          <a:p>
            <a:pPr lvl="1" eaLnBrk="1" hangingPunct="1"/>
            <a:r>
              <a:rPr lang="zh-CN" altLang="en-US" dirty="0"/>
              <a:t>在函数外部定义的变量。它不属于任何函数，作用域是整个程序，（有效范围为从定义变量的位置开始到本源文件结束）。</a:t>
            </a:r>
            <a:endParaRPr lang="zh-CN" altLang="en-US" dirty="0"/>
          </a:p>
        </p:txBody>
      </p:sp>
      <p:sp>
        <p:nvSpPr>
          <p:cNvPr id="1057796" name="Rectangle 4"/>
          <p:cNvSpPr/>
          <p:nvPr/>
        </p:nvSpPr>
        <p:spPr>
          <a:xfrm>
            <a:off x="3851275" y="4076700"/>
            <a:ext cx="2982913" cy="2284413"/>
          </a:xfrm>
          <a:prstGeom prst="rect">
            <a:avLst/>
          </a:prstGeom>
          <a:noFill/>
          <a:ln w="57150" cap="flat" cmpd="thinThick">
            <a:solidFill>
              <a:srgbClr val="800080"/>
            </a:solidFill>
            <a:prstDash val="solid"/>
            <a:miter/>
            <a:headEnd type="none" w="med" len="med"/>
            <a:tailEnd type="none" w="med" len="med"/>
          </a:ln>
        </p:spPr>
        <p:txBody>
          <a:bodyPr wrap="none" anchor="ctr" anchorCtr="0">
            <a:spAutoFit/>
          </a:bodyPr>
          <a:p>
            <a:pPr indent="266700"/>
            <a:r>
              <a:rPr lang="en-US" altLang="zh-CN" sz="2800" b="1" dirty="0">
                <a:latin typeface="Times New Roman" panose="02020603050405020304" pitchFamily="18" charset="0"/>
              </a:rPr>
              <a:t>int iA,iB;   </a:t>
            </a:r>
            <a:endParaRPr lang="en-US" altLang="zh-CN" sz="2800" b="1" dirty="0">
              <a:latin typeface="Times New Roman" panose="02020603050405020304" pitchFamily="18" charset="0"/>
            </a:endParaRPr>
          </a:p>
          <a:p>
            <a:pPr indent="266700"/>
            <a:r>
              <a:rPr lang="en-US" altLang="zh-CN" sz="2800" b="1" dirty="0">
                <a:latin typeface="Times New Roman" panose="02020603050405020304" pitchFamily="18" charset="0"/>
              </a:rPr>
              <a:t>void f1() {……}</a:t>
            </a:r>
            <a:endParaRPr lang="en-US" altLang="zh-CN" sz="2800" b="1" dirty="0">
              <a:latin typeface="Times New Roman" panose="02020603050405020304" pitchFamily="18" charset="0"/>
            </a:endParaRPr>
          </a:p>
          <a:p>
            <a:pPr indent="266700"/>
            <a:r>
              <a:rPr lang="en-US" altLang="zh-CN" sz="2800" b="1" dirty="0">
                <a:latin typeface="Times New Roman" panose="02020603050405020304" pitchFamily="18" charset="0"/>
              </a:rPr>
              <a:t>float fX,fY; </a:t>
            </a:r>
            <a:endParaRPr lang="en-US" altLang="zh-CN" sz="2800" b="1" dirty="0">
              <a:latin typeface="Times New Roman" panose="02020603050405020304" pitchFamily="18" charset="0"/>
            </a:endParaRPr>
          </a:p>
          <a:p>
            <a:pPr indent="266700"/>
            <a:r>
              <a:rPr lang="en-US" altLang="zh-CN" sz="2800" b="1" dirty="0">
                <a:latin typeface="Times New Roman" panose="02020603050405020304" pitchFamily="18" charset="0"/>
              </a:rPr>
              <a:t>int f2() {……}</a:t>
            </a:r>
            <a:endParaRPr lang="en-US" altLang="zh-CN" sz="2800" b="1" dirty="0">
              <a:latin typeface="Times New Roman" panose="02020603050405020304" pitchFamily="18" charset="0"/>
            </a:endParaRPr>
          </a:p>
          <a:p>
            <a:pPr indent="266700"/>
            <a:r>
              <a:rPr lang="en-US" altLang="zh-CN" sz="2800" b="1" dirty="0">
                <a:latin typeface="Times New Roman" panose="02020603050405020304" pitchFamily="18" charset="0"/>
              </a:rPr>
              <a:t>void main(){……}</a:t>
            </a:r>
            <a:endParaRPr lang="en-US" altLang="zh-CN"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057796"/>
                                        </p:tgtEl>
                                        <p:attrNameLst>
                                          <p:attrName>style.visibility</p:attrName>
                                        </p:attrNameLst>
                                      </p:cBhvr>
                                      <p:to>
                                        <p:strVal val="visible"/>
                                      </p:to>
                                    </p:set>
                                    <p:animScale>
                                      <p:cBhvr>
                                        <p:cTn id="7" dur="1000" decel="50000" fill="hold">
                                          <p:stCondLst>
                                            <p:cond delay="0"/>
                                          </p:stCondLst>
                                        </p:cTn>
                                        <p:tgtEl>
                                          <p:spTgt spid="105779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8" dur="1000" decel="50000" fill="hold">
                                          <p:stCondLst>
                                            <p:cond delay="0"/>
                                          </p:stCondLst>
                                        </p:cTn>
                                        <p:tgtEl>
                                          <p:spTgt spid="1057796"/>
                                        </p:tgtEl>
                                        <p:attrNameLst>
                                          <p:attrName>ppt_x</p:attrName>
                                          <p:attrName>ppt_y</p:attrName>
                                        </p:attrNameLst>
                                      </p:cBhvr>
                                    </p:animMotion>
                                    <p:animEffect transition="in" filter="fade">
                                      <p:cBhvr>
                                        <p:cTn id="9" dur="1000"/>
                                        <p:tgtEl>
                                          <p:spTgt spid="1057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73731"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73732" name="Rectangle 2"/>
          <p:cNvSpPr>
            <a:spLocks noGrp="1"/>
          </p:cNvSpPr>
          <p:nvPr>
            <p:ph idx="1"/>
          </p:nvPr>
        </p:nvSpPr>
        <p:spPr>
          <a:xfrm>
            <a:off x="914400" y="404813"/>
            <a:ext cx="8229600" cy="5434012"/>
          </a:xfrm>
        </p:spPr>
        <p:txBody>
          <a:bodyPr vert="horz" wrap="square" lIns="91440" tIns="45720" rIns="91440" bIns="45720" anchor="t" anchorCtr="0"/>
          <a:p>
            <a:pPr eaLnBrk="1" hangingPunct="1">
              <a:lnSpc>
                <a:spcPct val="90000"/>
              </a:lnSpc>
              <a:buNone/>
            </a:pPr>
            <a:r>
              <a:rPr lang="zh-CN" altLang="en-US" sz="2400" b="1" dirty="0"/>
              <a:t>例</a:t>
            </a:r>
            <a:r>
              <a:rPr lang="en-US" altLang="zh-CN" sz="2400" b="1" dirty="0"/>
              <a:t>10.17 </a:t>
            </a:r>
            <a:r>
              <a:rPr lang="zh-CN" altLang="en-US" sz="2400" b="1" dirty="0"/>
              <a:t>输入长方体的长宽高</a:t>
            </a:r>
            <a:r>
              <a:rPr lang="en-US" altLang="zh-CN" sz="2400" b="1" dirty="0"/>
              <a:t>l</a:t>
            </a:r>
            <a:r>
              <a:rPr lang="zh-CN" altLang="en-US" sz="2400" b="1" dirty="0"/>
              <a:t>、</a:t>
            </a:r>
            <a:r>
              <a:rPr lang="en-US" altLang="zh-CN" sz="2400" b="1" dirty="0"/>
              <a:t>w</a:t>
            </a:r>
            <a:r>
              <a:rPr lang="zh-CN" altLang="en-US" sz="2400" b="1" dirty="0"/>
              <a:t>、</a:t>
            </a:r>
            <a:r>
              <a:rPr lang="en-US" altLang="zh-CN" sz="2400" b="1" dirty="0"/>
              <a:t>h</a:t>
            </a:r>
            <a:r>
              <a:rPr lang="zh-CN" altLang="en-US" sz="2400" b="1" dirty="0"/>
              <a:t>，求体积及表面积</a:t>
            </a:r>
            <a:endParaRPr lang="zh-CN" altLang="en-US" sz="2400" b="1" dirty="0"/>
          </a:p>
          <a:p>
            <a:pPr eaLnBrk="1" hangingPunct="1">
              <a:lnSpc>
                <a:spcPct val="90000"/>
              </a:lnSpc>
              <a:buNone/>
            </a:pPr>
            <a:r>
              <a:rPr lang="en-US" altLang="zh-CN" sz="2400" b="1" dirty="0"/>
              <a:t>#include &lt;stdio.h&gt;</a:t>
            </a:r>
            <a:endParaRPr lang="en-US" altLang="zh-CN" sz="2400" b="1" dirty="0"/>
          </a:p>
          <a:p>
            <a:pPr eaLnBrk="1" hangingPunct="1">
              <a:lnSpc>
                <a:spcPct val="90000"/>
              </a:lnSpc>
              <a:buNone/>
            </a:pPr>
            <a:r>
              <a:rPr lang="en-US" altLang="zh-CN" sz="2400" b="1" dirty="0"/>
              <a:t>int iArea;</a:t>
            </a:r>
            <a:endParaRPr lang="en-US" altLang="zh-CN" sz="2400" b="1" dirty="0"/>
          </a:p>
          <a:p>
            <a:pPr eaLnBrk="1" hangingPunct="1">
              <a:lnSpc>
                <a:spcPct val="90000"/>
              </a:lnSpc>
              <a:buNone/>
            </a:pPr>
            <a:r>
              <a:rPr lang="en-US" altLang="zh-CN" sz="2400" b="1" dirty="0"/>
              <a:t>int volumeAndArea(int iL,int iW,int iH)</a:t>
            </a:r>
            <a:endParaRPr lang="en-US" altLang="zh-CN" sz="2400" b="1" dirty="0"/>
          </a:p>
          <a:p>
            <a:pPr eaLnBrk="1" hangingPunct="1">
              <a:lnSpc>
                <a:spcPct val="90000"/>
              </a:lnSpc>
              <a:buNone/>
            </a:pPr>
            <a:r>
              <a:rPr lang="en-US" altLang="zh-CN" sz="2400" b="1" dirty="0"/>
              <a:t>{   iArea=2*(iL*iW+iL*iH+iW*iH);</a:t>
            </a:r>
            <a:endParaRPr lang="en-US" altLang="zh-CN" sz="2400" b="1" dirty="0"/>
          </a:p>
          <a:p>
            <a:pPr eaLnBrk="1" hangingPunct="1">
              <a:lnSpc>
                <a:spcPct val="90000"/>
              </a:lnSpc>
              <a:buNone/>
            </a:pPr>
            <a:r>
              <a:rPr lang="en-US" altLang="zh-CN" sz="2400" b="1" dirty="0"/>
              <a:t>    return iL*iW*iH;</a:t>
            </a:r>
            <a:endParaRPr lang="en-US" altLang="zh-CN" sz="2400" b="1" dirty="0"/>
          </a:p>
          <a:p>
            <a:pPr eaLnBrk="1" hangingPunct="1">
              <a:lnSpc>
                <a:spcPct val="90000"/>
              </a:lnSpc>
              <a:buNone/>
            </a:pPr>
            <a:r>
              <a:rPr lang="en-US" altLang="zh-CN" sz="2400" b="1" dirty="0"/>
              <a:t>}</a:t>
            </a:r>
            <a:endParaRPr lang="en-US" altLang="zh-CN" sz="2400" b="1" dirty="0"/>
          </a:p>
          <a:p>
            <a:pPr eaLnBrk="1" hangingPunct="1">
              <a:lnSpc>
                <a:spcPct val="90000"/>
              </a:lnSpc>
              <a:buNone/>
            </a:pPr>
            <a:r>
              <a:rPr lang="en-US" altLang="zh-CN" sz="2400" b="1" dirty="0"/>
              <a:t>int main()</a:t>
            </a:r>
            <a:endParaRPr lang="en-US" altLang="zh-CN" sz="2400" b="1" dirty="0"/>
          </a:p>
          <a:p>
            <a:pPr eaLnBrk="1" hangingPunct="1">
              <a:lnSpc>
                <a:spcPct val="90000"/>
              </a:lnSpc>
              <a:buNone/>
            </a:pPr>
            <a:r>
              <a:rPr lang="en-US" altLang="zh-CN" sz="2400" b="1" dirty="0"/>
              <a:t>{</a:t>
            </a:r>
            <a:endParaRPr lang="en-US" altLang="zh-CN" sz="2400" b="1" dirty="0"/>
          </a:p>
          <a:p>
            <a:pPr eaLnBrk="1" hangingPunct="1">
              <a:lnSpc>
                <a:spcPct val="90000"/>
              </a:lnSpc>
              <a:buNone/>
            </a:pPr>
            <a:r>
              <a:rPr lang="en-US" altLang="zh-CN" sz="2400" b="1" dirty="0"/>
              <a:t>  int iL,iW,iH,iVolume;</a:t>
            </a:r>
            <a:endParaRPr lang="en-US" altLang="zh-CN" sz="2400" b="1" dirty="0"/>
          </a:p>
          <a:p>
            <a:pPr eaLnBrk="1" hangingPunct="1">
              <a:lnSpc>
                <a:spcPct val="90000"/>
              </a:lnSpc>
              <a:buNone/>
            </a:pPr>
            <a:r>
              <a:rPr lang="en-US" altLang="zh-CN" sz="2400" b="1" dirty="0"/>
              <a:t>  printf("input length,width and height\n");</a:t>
            </a:r>
            <a:endParaRPr lang="en-US" altLang="zh-CN" sz="2400" b="1" dirty="0"/>
          </a:p>
          <a:p>
            <a:pPr eaLnBrk="1" hangingPunct="1">
              <a:lnSpc>
                <a:spcPct val="90000"/>
              </a:lnSpc>
              <a:buNone/>
            </a:pPr>
            <a:r>
              <a:rPr lang="en-US" altLang="zh-CN" sz="2400" b="1" dirty="0"/>
              <a:t>  scanf("%d%d%d",&amp;iL,&amp;iW,&amp;iH);</a:t>
            </a:r>
            <a:endParaRPr lang="en-US" altLang="zh-CN" sz="2400" b="1" dirty="0"/>
          </a:p>
          <a:p>
            <a:pPr eaLnBrk="1" hangingPunct="1">
              <a:lnSpc>
                <a:spcPct val="90000"/>
              </a:lnSpc>
              <a:buNone/>
            </a:pPr>
            <a:r>
              <a:rPr lang="en-US" altLang="zh-CN" sz="2400" b="1" dirty="0"/>
              <a:t> iVolume=volumeAndArea(iL,iW,iH);</a:t>
            </a:r>
            <a:endParaRPr lang="en-US" altLang="zh-CN" sz="2400" b="1" dirty="0"/>
          </a:p>
          <a:p>
            <a:pPr eaLnBrk="1" hangingPunct="1">
              <a:lnSpc>
                <a:spcPct val="90000"/>
              </a:lnSpc>
              <a:buNone/>
            </a:pPr>
            <a:r>
              <a:rPr lang="en-US" altLang="zh-CN" sz="2400" b="1" dirty="0"/>
              <a:t>  printf("\nvolume=%d\narea=%d\n",iVolume,iArea);</a:t>
            </a:r>
            <a:endParaRPr lang="en-US" altLang="zh-CN" sz="2400" b="1" dirty="0"/>
          </a:p>
          <a:p>
            <a:pPr eaLnBrk="1" hangingPunct="1">
              <a:lnSpc>
                <a:spcPct val="90000"/>
              </a:lnSpc>
              <a:buNone/>
            </a:pPr>
            <a:r>
              <a:rPr lang="en-US" altLang="zh-CN" sz="2400" b="1" dirty="0"/>
              <a:t>  return 0;</a:t>
            </a:r>
            <a:endParaRPr lang="en-US" altLang="zh-CN" sz="2400" b="1" dirty="0"/>
          </a:p>
          <a:p>
            <a:pPr eaLnBrk="1" hangingPunct="1">
              <a:lnSpc>
                <a:spcPct val="90000"/>
              </a:lnSpc>
              <a:buNone/>
            </a:pPr>
            <a:r>
              <a:rPr lang="en-US" altLang="zh-CN" sz="2400" b="1" dirty="0"/>
              <a:t>}</a:t>
            </a:r>
            <a:endParaRPr lang="en-US" altLang="zh-CN" sz="2400" b="1" dirty="0"/>
          </a:p>
        </p:txBody>
      </p:sp>
      <p:sp>
        <p:nvSpPr>
          <p:cNvPr id="1059846" name="AutoShape 6"/>
          <p:cNvSpPr/>
          <p:nvPr/>
        </p:nvSpPr>
        <p:spPr>
          <a:xfrm>
            <a:off x="4643438" y="3068638"/>
            <a:ext cx="3779837" cy="865187"/>
          </a:xfrm>
          <a:prstGeom prst="borderCallout2">
            <a:avLst>
              <a:gd name="adj1" fmla="val 13213"/>
              <a:gd name="adj2" fmla="val -2014"/>
              <a:gd name="adj3" fmla="val 13213"/>
              <a:gd name="adj4" fmla="val -29065"/>
              <a:gd name="adj5" fmla="val 264588"/>
              <a:gd name="adj6" fmla="val -57245"/>
            </a:avLst>
          </a:prstGeom>
          <a:solidFill>
            <a:srgbClr val="FFCC99"/>
          </a:solidFill>
          <a:ln w="9525" cap="flat" cmpd="sng">
            <a:solidFill>
              <a:srgbClr val="FF0000"/>
            </a:solidFill>
            <a:prstDash val="solid"/>
            <a:miter/>
            <a:headEnd type="none" w="med" len="med"/>
            <a:tailEnd type="none" w="med" len="med"/>
          </a:ln>
        </p:spPr>
        <p:txBody>
          <a:bodyPr/>
          <a:p>
            <a:pPr eaLnBrk="1" hangingPunct="1">
              <a:lnSpc>
                <a:spcPct val="90000"/>
              </a:lnSpc>
              <a:spcBef>
                <a:spcPct val="20000"/>
              </a:spcBef>
            </a:pPr>
            <a:r>
              <a:rPr lang="zh-CN" altLang="en-US" sz="2400" b="1" dirty="0">
                <a:latin typeface="Arial" panose="020B0604020202020204" pitchFamily="34" charset="0"/>
              </a:rPr>
              <a:t>函数调用返回体积</a:t>
            </a:r>
            <a:endParaRPr lang="zh-CN" altLang="en-US" sz="2400" b="1" dirty="0">
              <a:latin typeface="Arial" panose="020B0604020202020204" pitchFamily="34" charset="0"/>
            </a:endParaRPr>
          </a:p>
          <a:p>
            <a:pPr eaLnBrk="1" hangingPunct="1">
              <a:lnSpc>
                <a:spcPct val="90000"/>
              </a:lnSpc>
              <a:spcBef>
                <a:spcPct val="20000"/>
              </a:spcBef>
            </a:pPr>
            <a:r>
              <a:rPr lang="zh-CN" altLang="en-US" sz="2400" b="1" dirty="0">
                <a:latin typeface="Arial" panose="020B0604020202020204" pitchFamily="34" charset="0"/>
              </a:rPr>
              <a:t>表面积存放在全局变量中</a:t>
            </a:r>
            <a:endParaRPr lang="zh-CN" altLang="en-US"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9846"/>
                                        </p:tgtEl>
                                        <p:attrNameLst>
                                          <p:attrName>style.visibility</p:attrName>
                                        </p:attrNameLst>
                                      </p:cBhvr>
                                      <p:to>
                                        <p:strVal val="visible"/>
                                      </p:to>
                                    </p:set>
                                    <p:animEffect transition="in" filter="blinds(horizontal)">
                                      <p:cBhvr>
                                        <p:cTn id="7" dur="500"/>
                                        <p:tgtEl>
                                          <p:spTgt spid="1059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8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19459"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19460" name="Rectangle 6"/>
          <p:cNvSpPr>
            <a:spLocks noGrp="1"/>
          </p:cNvSpPr>
          <p:nvPr>
            <p:ph idx="1"/>
          </p:nvPr>
        </p:nvSpPr>
        <p:spPr>
          <a:xfrm>
            <a:off x="914400" y="188913"/>
            <a:ext cx="8229600" cy="5434012"/>
          </a:xfrm>
        </p:spPr>
        <p:txBody>
          <a:bodyPr vert="horz" wrap="square" lIns="91440" tIns="45720" rIns="91440" bIns="45720" anchor="t" anchorCtr="0"/>
          <a:p>
            <a:pPr eaLnBrk="1" hangingPunct="1">
              <a:buNone/>
            </a:pPr>
            <a:r>
              <a:rPr lang="zh-CN" altLang="en-US" sz="2400" b="1" dirty="0"/>
              <a:t>例</a:t>
            </a:r>
            <a:r>
              <a:rPr lang="en-US" altLang="zh-CN" sz="2400" b="1" dirty="0"/>
              <a:t>10.2 </a:t>
            </a:r>
            <a:r>
              <a:rPr lang="zh-CN" altLang="en-US" sz="2400" b="1" dirty="0"/>
              <a:t>采用函数分解，求任意两个正整数的</a:t>
            </a:r>
            <a:endParaRPr lang="zh-CN" altLang="en-US" sz="2400" b="1" dirty="0"/>
          </a:p>
          <a:p>
            <a:pPr eaLnBrk="1" hangingPunct="1">
              <a:buNone/>
            </a:pPr>
            <a:r>
              <a:rPr lang="zh-CN" altLang="en-US" sz="2400" b="1" dirty="0"/>
              <a:t>           最大公约数 </a:t>
            </a:r>
            <a:r>
              <a:rPr lang="en-US" altLang="zh-CN" sz="2400" b="1" dirty="0"/>
              <a:t>(GCD)</a:t>
            </a:r>
            <a:r>
              <a:rPr lang="zh-CN" altLang="en-US" sz="2400" b="1" dirty="0"/>
              <a:t>和最小公倍数</a:t>
            </a:r>
            <a:r>
              <a:rPr lang="en-US" altLang="zh-CN" sz="2400" b="1" dirty="0"/>
              <a:t>(LCM).</a:t>
            </a:r>
            <a:endParaRPr lang="en-US" altLang="zh-CN" sz="2400" b="1" dirty="0"/>
          </a:p>
          <a:p>
            <a:pPr eaLnBrk="1" hangingPunct="1">
              <a:buNone/>
            </a:pPr>
            <a:r>
              <a:rPr lang="en-US" altLang="zh-CN" sz="1600" b="1" dirty="0"/>
              <a:t> </a:t>
            </a:r>
            <a:endParaRPr lang="en-US" altLang="zh-CN" sz="1600" b="1" dirty="0"/>
          </a:p>
          <a:p>
            <a:pPr eaLnBrk="1" hangingPunct="1">
              <a:buNone/>
            </a:pPr>
            <a:r>
              <a:rPr lang="en-US" altLang="zh-CN" sz="2400" b="1" dirty="0">
                <a:solidFill>
                  <a:srgbClr val="008000"/>
                </a:solidFill>
              </a:rPr>
              <a:t>/*</a:t>
            </a:r>
            <a:r>
              <a:rPr lang="zh-CN" altLang="en-US" sz="2400" b="1" dirty="0">
                <a:solidFill>
                  <a:srgbClr val="008000"/>
                </a:solidFill>
              </a:rPr>
              <a:t>辗转相除法求最大公约数*</a:t>
            </a:r>
            <a:r>
              <a:rPr lang="en-US" altLang="zh-CN" sz="2400" b="1" dirty="0">
                <a:solidFill>
                  <a:srgbClr val="008000"/>
                </a:solidFill>
              </a:rPr>
              <a:t>/</a:t>
            </a:r>
            <a:endParaRPr lang="en-US" altLang="zh-CN" sz="2400" b="1" dirty="0">
              <a:solidFill>
                <a:srgbClr val="008000"/>
              </a:solidFill>
            </a:endParaRPr>
          </a:p>
          <a:p>
            <a:pPr eaLnBrk="1" hangingPunct="1">
              <a:buNone/>
            </a:pPr>
            <a:r>
              <a:rPr lang="en-US" altLang="zh-CN" sz="2400" b="1" dirty="0"/>
              <a:t>int gcd(int iN1,int iN2)</a:t>
            </a:r>
            <a:endParaRPr lang="en-US" altLang="zh-CN" sz="2400" b="1" dirty="0"/>
          </a:p>
          <a:p>
            <a:pPr eaLnBrk="1" hangingPunct="1">
              <a:buNone/>
            </a:pPr>
            <a:r>
              <a:rPr lang="en-US" altLang="zh-CN" sz="2400" b="1" dirty="0"/>
              <a:t>{</a:t>
            </a:r>
            <a:endParaRPr lang="en-US" altLang="zh-CN" sz="2400" b="1" dirty="0"/>
          </a:p>
          <a:p>
            <a:pPr eaLnBrk="1" hangingPunct="1">
              <a:buNone/>
            </a:pPr>
            <a:r>
              <a:rPr lang="en-US" altLang="zh-CN" sz="2400" b="1" dirty="0"/>
              <a:t>  int iTemp=iN2;</a:t>
            </a:r>
            <a:endParaRPr lang="en-US" altLang="zh-CN" sz="2400" b="1" dirty="0"/>
          </a:p>
          <a:p>
            <a:pPr eaLnBrk="1" hangingPunct="1">
              <a:buNone/>
            </a:pPr>
            <a:r>
              <a:rPr lang="en-US" altLang="zh-CN" sz="2400" b="1" dirty="0"/>
              <a:t>  while(iTemp!=0) </a:t>
            </a:r>
            <a:endParaRPr lang="en-US" altLang="zh-CN" sz="2400" b="1" dirty="0"/>
          </a:p>
          <a:p>
            <a:pPr eaLnBrk="1" hangingPunct="1">
              <a:buNone/>
            </a:pPr>
            <a:r>
              <a:rPr lang="en-US" altLang="zh-CN" sz="2400" b="1" dirty="0"/>
              <a:t>  {</a:t>
            </a:r>
            <a:endParaRPr lang="en-US" altLang="zh-CN" sz="2400" b="1" dirty="0"/>
          </a:p>
          <a:p>
            <a:pPr eaLnBrk="1" hangingPunct="1">
              <a:buNone/>
            </a:pPr>
            <a:r>
              <a:rPr lang="en-US" altLang="zh-CN" sz="2400" b="1" dirty="0"/>
              <a:t>    iTemp=iN1%iN2;</a:t>
            </a:r>
            <a:endParaRPr lang="en-US" altLang="zh-CN" sz="2400" b="1" dirty="0"/>
          </a:p>
          <a:p>
            <a:pPr eaLnBrk="1" hangingPunct="1">
              <a:buNone/>
            </a:pPr>
            <a:r>
              <a:rPr lang="en-US" altLang="zh-CN" sz="2400" b="1" dirty="0"/>
              <a:t>    iN1=iN2;</a:t>
            </a:r>
            <a:endParaRPr lang="en-US" altLang="zh-CN" sz="2400" b="1" dirty="0"/>
          </a:p>
          <a:p>
            <a:pPr eaLnBrk="1" hangingPunct="1">
              <a:buNone/>
            </a:pPr>
            <a:r>
              <a:rPr lang="en-US" altLang="zh-CN" sz="2400" b="1" dirty="0"/>
              <a:t>    iN2=iTemp;</a:t>
            </a:r>
            <a:endParaRPr lang="en-US" altLang="zh-CN" sz="2400" b="1" dirty="0"/>
          </a:p>
          <a:p>
            <a:pPr eaLnBrk="1" hangingPunct="1">
              <a:buNone/>
            </a:pPr>
            <a:r>
              <a:rPr lang="en-US" altLang="zh-CN" sz="2400" b="1" dirty="0"/>
              <a:t>  }</a:t>
            </a:r>
            <a:endParaRPr lang="en-US" altLang="zh-CN" sz="2400" b="1" dirty="0"/>
          </a:p>
          <a:p>
            <a:pPr eaLnBrk="1" hangingPunct="1">
              <a:buNone/>
            </a:pPr>
            <a:r>
              <a:rPr lang="en-US" altLang="zh-CN" sz="2400" b="1" dirty="0"/>
              <a:t>  return iN1;</a:t>
            </a:r>
            <a:endParaRPr lang="en-US" altLang="zh-CN" sz="2400" b="1" dirty="0"/>
          </a:p>
          <a:p>
            <a:pPr eaLnBrk="1" hangingPunct="1">
              <a:buNone/>
            </a:pPr>
            <a:r>
              <a:rPr lang="en-US" altLang="zh-CN" sz="2400" b="1" dirty="0"/>
              <a:t>}</a:t>
            </a:r>
            <a:endParaRPr lang="en-US" altLang="zh-CN" sz="2400" b="1" dirty="0"/>
          </a:p>
        </p:txBody>
      </p:sp>
      <p:sp>
        <p:nvSpPr>
          <p:cNvPr id="19461" name="Rectangle 9"/>
          <p:cNvSpPr/>
          <p:nvPr/>
        </p:nvSpPr>
        <p:spPr>
          <a:xfrm>
            <a:off x="4356100" y="2492375"/>
            <a:ext cx="4572000" cy="2657475"/>
          </a:xfrm>
          <a:prstGeom prst="rect">
            <a:avLst/>
          </a:prstGeom>
          <a:noFill/>
          <a:ln w="9525" cap="flat" cmpd="sng">
            <a:solidFill>
              <a:srgbClr val="339966"/>
            </a:solidFill>
            <a:prstDash val="solid"/>
            <a:miter/>
            <a:headEnd type="none" w="med" len="med"/>
            <a:tailEnd type="none" w="med" len="med"/>
          </a:ln>
        </p:spPr>
        <p:txBody>
          <a:bodyPr>
            <a:spAutoFit/>
          </a:bodyPr>
          <a:p>
            <a:r>
              <a:rPr lang="en-US" altLang="zh-CN" sz="2400" b="1" dirty="0">
                <a:solidFill>
                  <a:srgbClr val="008000"/>
                </a:solidFill>
                <a:latin typeface="Times New Roman" panose="02020603050405020304" pitchFamily="18" charset="0"/>
              </a:rPr>
              <a:t>/*</a:t>
            </a:r>
            <a:r>
              <a:rPr lang="zh-CN" altLang="en-US" sz="2400" b="1" dirty="0">
                <a:solidFill>
                  <a:srgbClr val="008000"/>
                </a:solidFill>
                <a:latin typeface="Times New Roman" panose="02020603050405020304" pitchFamily="18" charset="0"/>
              </a:rPr>
              <a:t>求最小公倍数*</a:t>
            </a:r>
            <a:r>
              <a:rPr lang="en-US" altLang="zh-CN" sz="2400" b="1" dirty="0">
                <a:solidFill>
                  <a:srgbClr val="008000"/>
                </a:solidFill>
                <a:latin typeface="Times New Roman" panose="02020603050405020304" pitchFamily="18" charset="0"/>
              </a:rPr>
              <a:t>/</a:t>
            </a:r>
            <a:endParaRPr lang="en-US" altLang="zh-CN" sz="2400" b="1" dirty="0">
              <a:solidFill>
                <a:srgbClr val="008000"/>
              </a:solidFill>
              <a:latin typeface="Times New Roman" panose="02020603050405020304" pitchFamily="18" charset="0"/>
            </a:endParaRPr>
          </a:p>
          <a:p>
            <a:r>
              <a:rPr lang="en-US" altLang="zh-CN" sz="2400" b="1" dirty="0">
                <a:latin typeface="Times New Roman" panose="02020603050405020304" pitchFamily="18" charset="0"/>
              </a:rPr>
              <a:t>int lcm(int iN1,int iN2)</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int iGCDInside=gcd(iN1,iN2);</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a:t>
            </a:r>
            <a:r>
              <a:rPr lang="en-US" altLang="zh-CN" sz="2400" b="1" dirty="0">
                <a:solidFill>
                  <a:srgbClr val="008000"/>
                </a:solidFill>
                <a:latin typeface="Times New Roman" panose="02020603050405020304" pitchFamily="18" charset="0"/>
              </a:rPr>
              <a:t>/*</a:t>
            </a:r>
            <a:r>
              <a:rPr lang="zh-CN" altLang="en-US" sz="2400" b="1" dirty="0">
                <a:solidFill>
                  <a:srgbClr val="008000"/>
                </a:solidFill>
                <a:latin typeface="Times New Roman" panose="02020603050405020304" pitchFamily="18" charset="0"/>
              </a:rPr>
              <a:t>调用函数求最大公约数*</a:t>
            </a:r>
            <a:r>
              <a:rPr lang="en-US" altLang="zh-CN" sz="2400" b="1" dirty="0">
                <a:solidFill>
                  <a:srgbClr val="008000"/>
                </a:solidFill>
                <a:latin typeface="Times New Roman" panose="02020603050405020304" pitchFamily="18" charset="0"/>
              </a:rPr>
              <a:t>/</a:t>
            </a:r>
            <a:endParaRPr lang="en-US" altLang="zh-CN" sz="2400" b="1" dirty="0">
              <a:solidFill>
                <a:srgbClr val="008000"/>
              </a:solidFill>
              <a:latin typeface="Times New Roman" panose="02020603050405020304" pitchFamily="18" charset="0"/>
            </a:endParaRPr>
          </a:p>
          <a:p>
            <a:r>
              <a:rPr lang="en-US" altLang="zh-CN" sz="2400" b="1" dirty="0">
                <a:latin typeface="Times New Roman" panose="02020603050405020304" pitchFamily="18" charset="0"/>
              </a:rPr>
              <a:t>  return iN1*iN2/iGCDInside;</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74755"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74756" name="Rectangle 2"/>
          <p:cNvSpPr>
            <a:spLocks noGrp="1"/>
          </p:cNvSpPr>
          <p:nvPr>
            <p:ph idx="1"/>
          </p:nvPr>
        </p:nvSpPr>
        <p:spPr>
          <a:xfrm>
            <a:off x="684213" y="227013"/>
            <a:ext cx="8229600" cy="5434012"/>
          </a:xfrm>
        </p:spPr>
        <p:txBody>
          <a:bodyPr vert="horz" wrap="square" lIns="91440" tIns="45720" rIns="91440" bIns="45720" anchor="t" anchorCtr="0"/>
          <a:p>
            <a:pPr eaLnBrk="1" hangingPunct="1">
              <a:lnSpc>
                <a:spcPct val="90000"/>
              </a:lnSpc>
              <a:buNone/>
            </a:pPr>
            <a:r>
              <a:rPr lang="zh-CN" altLang="en-US" sz="2400" b="1" dirty="0"/>
              <a:t>例</a:t>
            </a:r>
            <a:r>
              <a:rPr lang="en-US" altLang="zh-CN" sz="2400" b="1" dirty="0"/>
              <a:t>10.18 </a:t>
            </a:r>
            <a:r>
              <a:rPr lang="zh-CN" altLang="en-US" sz="2400" b="1" dirty="0"/>
              <a:t>输入长方体的长宽高</a:t>
            </a:r>
            <a:r>
              <a:rPr lang="en-US" altLang="zh-CN" sz="2400" b="1" dirty="0"/>
              <a:t>l</a:t>
            </a:r>
            <a:r>
              <a:rPr lang="zh-CN" altLang="en-US" sz="2400" b="1" dirty="0"/>
              <a:t>、</a:t>
            </a:r>
            <a:r>
              <a:rPr lang="en-US" altLang="zh-CN" sz="2400" b="1" dirty="0"/>
              <a:t>w</a:t>
            </a:r>
            <a:r>
              <a:rPr lang="zh-CN" altLang="en-US" sz="2400" b="1" dirty="0"/>
              <a:t>、</a:t>
            </a:r>
            <a:r>
              <a:rPr lang="en-US" altLang="zh-CN" sz="2400" b="1" dirty="0"/>
              <a:t>h</a:t>
            </a:r>
            <a:r>
              <a:rPr lang="zh-CN" altLang="en-US" sz="2400" b="1" dirty="0"/>
              <a:t>，求体积及表面积</a:t>
            </a:r>
            <a:endParaRPr lang="zh-CN" altLang="en-US" sz="2400" b="1" dirty="0"/>
          </a:p>
          <a:p>
            <a:pPr eaLnBrk="1" hangingPunct="1">
              <a:lnSpc>
                <a:spcPct val="90000"/>
              </a:lnSpc>
              <a:buNone/>
            </a:pPr>
            <a:r>
              <a:rPr lang="en-US" altLang="zh-CN" sz="2400" b="1" dirty="0"/>
              <a:t>#include &lt;stdio.h&gt;</a:t>
            </a:r>
            <a:endParaRPr lang="en-US" altLang="zh-CN" sz="2400" b="1" dirty="0"/>
          </a:p>
          <a:p>
            <a:pPr eaLnBrk="1" hangingPunct="1">
              <a:lnSpc>
                <a:spcPct val="90000"/>
              </a:lnSpc>
              <a:buNone/>
            </a:pPr>
            <a:r>
              <a:rPr lang="en-US" altLang="zh-CN" sz="2400" b="1" dirty="0"/>
              <a:t>int iArea;</a:t>
            </a:r>
            <a:endParaRPr lang="en-US" altLang="zh-CN" sz="2400" b="1" dirty="0"/>
          </a:p>
          <a:p>
            <a:pPr eaLnBrk="1" hangingPunct="1">
              <a:lnSpc>
                <a:spcPct val="90000"/>
              </a:lnSpc>
              <a:buNone/>
            </a:pPr>
            <a:r>
              <a:rPr lang="en-US" altLang="zh-CN" sz="2400" b="1" dirty="0"/>
              <a:t>int volumeAndArea(int iL,int iW,int iH)</a:t>
            </a:r>
            <a:endParaRPr lang="en-US" altLang="zh-CN" sz="2400" b="1" dirty="0"/>
          </a:p>
          <a:p>
            <a:pPr eaLnBrk="1" hangingPunct="1">
              <a:lnSpc>
                <a:spcPct val="90000"/>
              </a:lnSpc>
              <a:buNone/>
            </a:pPr>
            <a:r>
              <a:rPr lang="en-US" altLang="zh-CN" sz="2400" b="1" dirty="0"/>
              <a:t>{   int </a:t>
            </a:r>
            <a:r>
              <a:rPr lang="en-US" altLang="zh-CN" sz="2400" b="1" dirty="0">
                <a:solidFill>
                  <a:srgbClr val="CC3300"/>
                </a:solidFill>
              </a:rPr>
              <a:t>iArea</a:t>
            </a:r>
            <a:r>
              <a:rPr lang="en-US" altLang="zh-CN" sz="2400" b="1" dirty="0"/>
              <a:t>; </a:t>
            </a:r>
            <a:r>
              <a:rPr lang="en-US" altLang="zh-CN" sz="2400" b="1" dirty="0">
                <a:solidFill>
                  <a:srgbClr val="008000"/>
                </a:solidFill>
              </a:rPr>
              <a:t>/*</a:t>
            </a:r>
            <a:r>
              <a:rPr lang="zh-CN" altLang="en-US" sz="2400" b="1" dirty="0">
                <a:solidFill>
                  <a:srgbClr val="008000"/>
                </a:solidFill>
              </a:rPr>
              <a:t>定义局部变量</a:t>
            </a:r>
            <a:r>
              <a:rPr lang="en-US" altLang="zh-CN" sz="2400" b="1" dirty="0">
                <a:solidFill>
                  <a:srgbClr val="008000"/>
                </a:solidFill>
              </a:rPr>
              <a:t>iArea</a:t>
            </a:r>
            <a:r>
              <a:rPr lang="zh-CN" altLang="en-US" sz="2400" b="1" dirty="0">
                <a:solidFill>
                  <a:srgbClr val="008000"/>
                </a:solidFill>
              </a:rPr>
              <a:t>，与全局变量同名*</a:t>
            </a:r>
            <a:r>
              <a:rPr lang="en-US" altLang="zh-CN" sz="2400" b="1" dirty="0">
                <a:solidFill>
                  <a:srgbClr val="008000"/>
                </a:solidFill>
              </a:rPr>
              <a:t>/</a:t>
            </a:r>
            <a:endParaRPr lang="en-US" altLang="zh-CN" sz="2400" b="1" dirty="0">
              <a:solidFill>
                <a:srgbClr val="008000"/>
              </a:solidFill>
            </a:endParaRPr>
          </a:p>
          <a:p>
            <a:pPr eaLnBrk="1" hangingPunct="1">
              <a:lnSpc>
                <a:spcPct val="90000"/>
              </a:lnSpc>
              <a:buNone/>
            </a:pPr>
            <a:r>
              <a:rPr lang="en-US" altLang="zh-CN" sz="2400" b="1" dirty="0"/>
              <a:t>   iArea=2*(iL*iW+iL*iH+iW*iH);</a:t>
            </a:r>
            <a:endParaRPr lang="en-US" altLang="zh-CN" sz="2400" b="1" dirty="0"/>
          </a:p>
          <a:p>
            <a:pPr eaLnBrk="1" hangingPunct="1">
              <a:lnSpc>
                <a:spcPct val="90000"/>
              </a:lnSpc>
              <a:buNone/>
            </a:pPr>
            <a:r>
              <a:rPr lang="en-US" altLang="zh-CN" sz="2400" b="1" dirty="0"/>
              <a:t>    return iL*iW*iH;</a:t>
            </a:r>
            <a:endParaRPr lang="en-US" altLang="zh-CN" sz="2400" b="1" dirty="0"/>
          </a:p>
          <a:p>
            <a:pPr eaLnBrk="1" hangingPunct="1">
              <a:lnSpc>
                <a:spcPct val="90000"/>
              </a:lnSpc>
              <a:buNone/>
            </a:pPr>
            <a:r>
              <a:rPr lang="en-US" altLang="zh-CN" sz="2400" b="1" dirty="0"/>
              <a:t>}</a:t>
            </a:r>
            <a:endParaRPr lang="en-US" altLang="zh-CN" sz="2400" b="1" dirty="0"/>
          </a:p>
          <a:p>
            <a:pPr eaLnBrk="1" hangingPunct="1">
              <a:lnSpc>
                <a:spcPct val="90000"/>
              </a:lnSpc>
              <a:buNone/>
            </a:pPr>
            <a:r>
              <a:rPr lang="en-US" altLang="zh-CN" sz="2400" b="1" dirty="0"/>
              <a:t>int main()</a:t>
            </a:r>
            <a:endParaRPr lang="en-US" altLang="zh-CN" sz="2400" b="1" dirty="0"/>
          </a:p>
          <a:p>
            <a:pPr eaLnBrk="1" hangingPunct="1">
              <a:lnSpc>
                <a:spcPct val="90000"/>
              </a:lnSpc>
              <a:buNone/>
            </a:pPr>
            <a:r>
              <a:rPr lang="en-US" altLang="zh-CN" sz="2400" b="1" dirty="0"/>
              <a:t>{  int iL,iW,iH,iVolume;</a:t>
            </a:r>
            <a:endParaRPr lang="en-US" altLang="zh-CN" sz="2400" b="1" dirty="0"/>
          </a:p>
          <a:p>
            <a:pPr eaLnBrk="1" hangingPunct="1">
              <a:lnSpc>
                <a:spcPct val="90000"/>
              </a:lnSpc>
              <a:buNone/>
            </a:pPr>
            <a:r>
              <a:rPr lang="en-US" altLang="zh-CN" sz="2400" b="1" dirty="0"/>
              <a:t>  printf("input length,width and height\n");</a:t>
            </a:r>
            <a:endParaRPr lang="en-US" altLang="zh-CN" sz="2400" b="1" dirty="0"/>
          </a:p>
          <a:p>
            <a:pPr eaLnBrk="1" hangingPunct="1">
              <a:lnSpc>
                <a:spcPct val="90000"/>
              </a:lnSpc>
              <a:buNone/>
            </a:pPr>
            <a:r>
              <a:rPr lang="en-US" altLang="zh-CN" sz="2400" b="1" dirty="0"/>
              <a:t>  scanf("%d%d%d",&amp;iL,&amp;iW,&amp;iH);</a:t>
            </a:r>
            <a:endParaRPr lang="en-US" altLang="zh-CN" sz="2400" b="1" dirty="0"/>
          </a:p>
          <a:p>
            <a:pPr eaLnBrk="1" hangingPunct="1">
              <a:lnSpc>
                <a:spcPct val="90000"/>
              </a:lnSpc>
              <a:buNone/>
            </a:pPr>
            <a:r>
              <a:rPr lang="en-US" altLang="zh-CN" sz="2400" b="1" dirty="0"/>
              <a:t>  iVolume=volumeAndArea(iL,iW,iH);</a:t>
            </a:r>
            <a:endParaRPr lang="en-US" altLang="zh-CN" sz="2400" b="1" dirty="0"/>
          </a:p>
          <a:p>
            <a:pPr eaLnBrk="1" hangingPunct="1">
              <a:lnSpc>
                <a:spcPct val="90000"/>
              </a:lnSpc>
              <a:buNone/>
            </a:pPr>
            <a:r>
              <a:rPr lang="en-US" altLang="zh-CN" sz="2400" b="1" dirty="0"/>
              <a:t>   printf("\nvolume=%d\narea=%d\n",iVolume,iArea);</a:t>
            </a:r>
            <a:endParaRPr lang="en-US" altLang="zh-CN" sz="2400" b="1" dirty="0"/>
          </a:p>
          <a:p>
            <a:pPr eaLnBrk="1" hangingPunct="1">
              <a:lnSpc>
                <a:spcPct val="90000"/>
              </a:lnSpc>
              <a:buNone/>
            </a:pPr>
            <a:r>
              <a:rPr lang="en-US" altLang="zh-CN" sz="2400" b="1" dirty="0"/>
              <a:t>  return 0;</a:t>
            </a:r>
            <a:endParaRPr lang="en-US" altLang="zh-CN" sz="2400" b="1" dirty="0"/>
          </a:p>
          <a:p>
            <a:pPr eaLnBrk="1" hangingPunct="1">
              <a:lnSpc>
                <a:spcPct val="90000"/>
              </a:lnSpc>
              <a:buNone/>
            </a:pPr>
            <a:r>
              <a:rPr lang="en-US" altLang="zh-CN" sz="2400" b="1" dirty="0"/>
              <a:t>}</a:t>
            </a:r>
            <a:endParaRPr lang="en-US" altLang="zh-CN" sz="2400" b="1" dirty="0"/>
          </a:p>
        </p:txBody>
      </p:sp>
      <p:sp>
        <p:nvSpPr>
          <p:cNvPr id="1061891" name="AutoShape 3"/>
          <p:cNvSpPr/>
          <p:nvPr/>
        </p:nvSpPr>
        <p:spPr>
          <a:xfrm>
            <a:off x="3635375" y="3213100"/>
            <a:ext cx="2808288" cy="865188"/>
          </a:xfrm>
          <a:prstGeom prst="borderCallout2">
            <a:avLst>
              <a:gd name="adj1" fmla="val 13213"/>
              <a:gd name="adj2" fmla="val 102713"/>
              <a:gd name="adj3" fmla="val 13213"/>
              <a:gd name="adj4" fmla="val 118713"/>
              <a:gd name="adj5" fmla="val 282569"/>
              <a:gd name="adj6" fmla="val 135329"/>
            </a:avLst>
          </a:prstGeom>
          <a:solidFill>
            <a:srgbClr val="FFCC99"/>
          </a:solidFill>
          <a:ln w="9525" cap="flat" cmpd="sng">
            <a:solidFill>
              <a:srgbClr val="FF0000"/>
            </a:solidFill>
            <a:prstDash val="solid"/>
            <a:miter/>
            <a:headEnd type="none" w="med" len="med"/>
            <a:tailEnd type="none" w="med" len="med"/>
          </a:ln>
        </p:spPr>
        <p:txBody>
          <a:bodyPr/>
          <a:p>
            <a:pPr eaLnBrk="1" hangingPunct="1">
              <a:lnSpc>
                <a:spcPct val="90000"/>
              </a:lnSpc>
              <a:spcBef>
                <a:spcPct val="20000"/>
              </a:spcBef>
            </a:pPr>
            <a:r>
              <a:rPr lang="en-US" altLang="zh-CN" sz="2400" b="1" dirty="0">
                <a:latin typeface="Arial" panose="020B0604020202020204" pitchFamily="34" charset="0"/>
              </a:rPr>
              <a:t> </a:t>
            </a:r>
            <a:r>
              <a:rPr lang="zh-CN" altLang="en-US" sz="2400" b="1" dirty="0">
                <a:latin typeface="Arial" panose="020B0604020202020204" pitchFamily="34" charset="0"/>
              </a:rPr>
              <a:t>表面积值为</a:t>
            </a:r>
            <a:r>
              <a:rPr lang="en-US" altLang="zh-CN" sz="2400" b="1" dirty="0">
                <a:latin typeface="Arial" panose="020B0604020202020204" pitchFamily="34" charset="0"/>
              </a:rPr>
              <a:t>0</a:t>
            </a:r>
            <a:endParaRPr lang="en-US" altLang="zh-CN" sz="2400" b="1" dirty="0">
              <a:latin typeface="Arial" panose="020B0604020202020204" pitchFamily="34" charset="0"/>
            </a:endParaRPr>
          </a:p>
          <a:p>
            <a:pPr eaLnBrk="1" hangingPunct="1">
              <a:lnSpc>
                <a:spcPct val="90000"/>
              </a:lnSpc>
              <a:spcBef>
                <a:spcPct val="20000"/>
              </a:spcBef>
            </a:pPr>
            <a:r>
              <a:rPr lang="zh-CN" altLang="en-US" sz="2400" b="1" dirty="0">
                <a:latin typeface="Arial" panose="020B0604020202020204" pitchFamily="34" charset="0"/>
              </a:rPr>
              <a:t>全局变量</a:t>
            </a:r>
            <a:r>
              <a:rPr lang="en-US" altLang="zh-CN" sz="2400" b="1" dirty="0">
                <a:latin typeface="Arial" panose="020B0604020202020204" pitchFamily="34" charset="0"/>
              </a:rPr>
              <a:t>iArea</a:t>
            </a:r>
            <a:endParaRPr lang="en-US" altLang="zh-CN"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1891"/>
                                        </p:tgtEl>
                                        <p:attrNameLst>
                                          <p:attrName>style.visibility</p:attrName>
                                        </p:attrNameLst>
                                      </p:cBhvr>
                                      <p:to>
                                        <p:strVal val="visible"/>
                                      </p:to>
                                    </p:set>
                                    <p:animEffect transition="in" filter="blinds(horizontal)">
                                      <p:cBhvr>
                                        <p:cTn id="7" dur="500"/>
                                        <p:tgtEl>
                                          <p:spTgt spid="1061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75779"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75780"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75781"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10.6.1 </a:t>
            </a:r>
            <a:r>
              <a:rPr lang="zh-CN" altLang="en-US" sz="3600" dirty="0">
                <a:ea typeface="宋体" panose="02010600030101010101" pitchFamily="2" charset="-122"/>
              </a:rPr>
              <a:t>变量作用域</a:t>
            </a:r>
            <a:endParaRPr lang="zh-CN" altLang="en-US" sz="3600" dirty="0">
              <a:ea typeface="宋体" panose="02010600030101010101" pitchFamily="2" charset="-122"/>
            </a:endParaRPr>
          </a:p>
        </p:txBody>
      </p:sp>
      <p:sp>
        <p:nvSpPr>
          <p:cNvPr id="75782" name="Rectangle 3"/>
          <p:cNvSpPr>
            <a:spLocks noGrp="1"/>
          </p:cNvSpPr>
          <p:nvPr>
            <p:ph idx="1"/>
          </p:nvPr>
        </p:nvSpPr>
        <p:spPr>
          <a:xfrm>
            <a:off x="647700" y="1052513"/>
            <a:ext cx="8496300" cy="5257800"/>
          </a:xfrm>
        </p:spPr>
        <p:txBody>
          <a:bodyPr vert="horz" wrap="square" lIns="91440" tIns="45720" rIns="91440" bIns="45720" anchor="t" anchorCtr="0"/>
          <a:p>
            <a:pPr eaLnBrk="1" hangingPunct="1">
              <a:buNone/>
            </a:pPr>
            <a:r>
              <a:rPr lang="en-US" altLang="zh-CN" dirty="0">
                <a:ea typeface="宋体" panose="02010600030101010101" pitchFamily="2" charset="-122"/>
              </a:rPr>
              <a:t>2. </a:t>
            </a:r>
            <a:r>
              <a:rPr lang="zh-CN" altLang="en-US" dirty="0">
                <a:ea typeface="宋体" panose="02010600030101010101" pitchFamily="2" charset="-122"/>
              </a:rPr>
              <a:t>全局变量</a:t>
            </a:r>
            <a:r>
              <a:rPr lang="en-US" altLang="zh-CN" dirty="0">
                <a:ea typeface="宋体" panose="02010600030101010101" pitchFamily="2" charset="-122"/>
              </a:rPr>
              <a:t>-</a:t>
            </a:r>
            <a:r>
              <a:rPr lang="zh-CN" altLang="en-US" dirty="0">
                <a:ea typeface="宋体" panose="02010600030101010101" pitchFamily="2" charset="-122"/>
              </a:rPr>
              <a:t>外部变量</a:t>
            </a:r>
            <a:endParaRPr lang="zh-CN" altLang="en-US" dirty="0">
              <a:ea typeface="宋体" panose="02010600030101010101" pitchFamily="2" charset="-122"/>
            </a:endParaRPr>
          </a:p>
          <a:p>
            <a:pPr lvl="1" eaLnBrk="1" hangingPunct="1"/>
            <a:r>
              <a:rPr lang="zh-CN" altLang="en-US" dirty="0"/>
              <a:t>允许全局变量和局部变量同名。</a:t>
            </a:r>
            <a:endParaRPr lang="zh-CN" altLang="en-US" dirty="0"/>
          </a:p>
          <a:p>
            <a:pPr lvl="1" eaLnBrk="1" hangingPunct="1">
              <a:buNone/>
            </a:pPr>
            <a:r>
              <a:rPr lang="zh-CN" altLang="en-US" dirty="0"/>
              <a:t>    在局部变量的作用域内，全局变量被屏蔽。</a:t>
            </a:r>
            <a:endParaRPr lang="zh-CN" altLang="en-US" dirty="0"/>
          </a:p>
          <a:p>
            <a:pPr lvl="1" eaLnBrk="1" hangingPunct="1">
              <a:buNone/>
            </a:pPr>
            <a:r>
              <a:rPr lang="zh-CN" altLang="en-US" dirty="0"/>
              <a:t> </a:t>
            </a:r>
            <a:endParaRPr lang="zh-CN" altLang="en-US" dirty="0">
              <a:latin typeface="Arial" panose="020B0604020202020204" pitchFamily="34" charset="0"/>
            </a:endParaRPr>
          </a:p>
          <a:p>
            <a:pPr eaLnBrk="1" hangingPunct="1">
              <a:buFont typeface="Wingdings" panose="05000000000000000000" pitchFamily="2" charset="2"/>
              <a:buChar char="Ø"/>
            </a:pPr>
            <a:r>
              <a:rPr lang="zh-CN" altLang="en-US" dirty="0">
                <a:ea typeface="宋体" panose="02010600030101010101" pitchFamily="2" charset="-122"/>
              </a:rPr>
              <a:t>不必要时尽量不要使用全局变量 </a:t>
            </a:r>
            <a:endParaRPr lang="zh-CN" altLang="en-US" dirty="0">
              <a:ea typeface="宋体" panose="02010600030101010101" pitchFamily="2" charset="-122"/>
            </a:endParaRPr>
          </a:p>
          <a:p>
            <a:pPr lvl="1" eaLnBrk="1" hangingPunct="1"/>
            <a:r>
              <a:rPr lang="zh-CN" altLang="en-US" dirty="0"/>
              <a:t>全局变量可加强函数模块之间的数据联系，</a:t>
            </a:r>
            <a:endParaRPr lang="zh-CN" altLang="en-US" dirty="0"/>
          </a:p>
          <a:p>
            <a:pPr lvl="1" eaLnBrk="1" hangingPunct="1">
              <a:buNone/>
            </a:pPr>
            <a:r>
              <a:rPr lang="zh-CN" altLang="en-US" dirty="0"/>
              <a:t>   但是又使函数要依赖这些变量，使得函数的独立性降低。</a:t>
            </a:r>
            <a:endParaRPr lang="zh-CN" altLang="en-US" dirty="0"/>
          </a:p>
          <a:p>
            <a:pPr lvl="1" eaLnBrk="1" hangingPunct="1"/>
            <a:r>
              <a:rPr lang="zh-CN" altLang="en-US" dirty="0"/>
              <a:t>全局变量在程序的全部执行过程中都占用内存。 </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76803"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76804"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76805"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10.6.2 </a:t>
            </a:r>
            <a:r>
              <a:rPr lang="zh-CN" altLang="en-US" sz="3600" dirty="0">
                <a:ea typeface="宋体" panose="02010600030101010101" pitchFamily="2" charset="-122"/>
              </a:rPr>
              <a:t>变量存储类别与生存期</a:t>
            </a:r>
            <a:endParaRPr lang="zh-CN" altLang="en-US" sz="3600" dirty="0">
              <a:ea typeface="宋体" panose="02010600030101010101" pitchFamily="2" charset="-122"/>
            </a:endParaRPr>
          </a:p>
        </p:txBody>
      </p:sp>
      <p:sp>
        <p:nvSpPr>
          <p:cNvPr id="76806" name="Text Box 23"/>
          <p:cNvSpPr txBox="1"/>
          <p:nvPr/>
        </p:nvSpPr>
        <p:spPr>
          <a:xfrm>
            <a:off x="6011863" y="1412875"/>
            <a:ext cx="2314575" cy="457200"/>
          </a:xfrm>
          <a:prstGeom prst="rect">
            <a:avLst/>
          </a:prstGeom>
          <a:noFill/>
          <a:ln w="38100">
            <a:noFill/>
          </a:ln>
        </p:spPr>
        <p:txBody>
          <a:bodyPr wrap="none" lIns="90000" tIns="46800" rIns="90000" bIns="46800" anchor="ctr" anchorCtr="0">
            <a:spAutoFit/>
          </a:bodyPr>
          <a:p>
            <a:pPr eaLnBrk="1" hangingPunct="1"/>
            <a:r>
              <a:rPr lang="zh-CN" altLang="en-US" sz="2400" b="1" dirty="0">
                <a:latin typeface="宋体" panose="02010600030101010101" pitchFamily="2" charset="-122"/>
                <a:ea typeface="Arial Unicode MS" panose="020B0604020202020204" pitchFamily="34" charset="-122"/>
              </a:rPr>
              <a:t>程序的内存区域</a:t>
            </a:r>
            <a:endParaRPr lang="zh-CN" altLang="en-US" sz="2400" b="1" dirty="0">
              <a:latin typeface="宋体" panose="02010600030101010101" pitchFamily="2" charset="-122"/>
              <a:ea typeface="Arial Unicode MS" panose="020B0604020202020204" pitchFamily="34" charset="-122"/>
            </a:endParaRPr>
          </a:p>
        </p:txBody>
      </p:sp>
      <p:grpSp>
        <p:nvGrpSpPr>
          <p:cNvPr id="76807" name="Group 30"/>
          <p:cNvGrpSpPr/>
          <p:nvPr/>
        </p:nvGrpSpPr>
        <p:grpSpPr>
          <a:xfrm>
            <a:off x="5219700" y="3602038"/>
            <a:ext cx="3457575" cy="2160587"/>
            <a:chOff x="2448" y="2688"/>
            <a:chExt cx="2112" cy="528"/>
          </a:xfrm>
        </p:grpSpPr>
        <p:sp>
          <p:nvSpPr>
            <p:cNvPr id="76822" name="Rectangle 31"/>
            <p:cNvSpPr/>
            <p:nvPr/>
          </p:nvSpPr>
          <p:spPr>
            <a:xfrm>
              <a:off x="2448" y="2688"/>
              <a:ext cx="2112" cy="528"/>
            </a:xfrm>
            <a:prstGeom prst="rect">
              <a:avLst/>
            </a:prstGeom>
            <a:solidFill>
              <a:srgbClr val="FFCCFF">
                <a:alpha val="50195"/>
              </a:srgbClr>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CCFF"/>
              </a:extrusionClr>
            </a:sp3d>
          </p:spPr>
          <p:txBody>
            <a:bodyPr lIns="90000" tIns="46800" rIns="90000" bIns="46800" anchor="ctr" anchorCtr="0">
              <a:spAutoFit/>
              <a:flatTx/>
            </a:bodyPr>
            <a:p>
              <a:endParaRPr lang="zh-CN" altLang="en-US" dirty="0">
                <a:latin typeface="Arial" panose="020B0604020202020204" pitchFamily="34" charset="0"/>
              </a:endParaRPr>
            </a:p>
          </p:txBody>
        </p:sp>
        <p:sp>
          <p:nvSpPr>
            <p:cNvPr id="76823" name="Text Box 32"/>
            <p:cNvSpPr txBox="1"/>
            <p:nvPr/>
          </p:nvSpPr>
          <p:spPr>
            <a:xfrm>
              <a:off x="2744" y="2861"/>
              <a:ext cx="1511" cy="97"/>
            </a:xfrm>
            <a:prstGeom prst="rect">
              <a:avLst/>
            </a:prstGeom>
            <a:noFill/>
            <a:ln w="6350">
              <a:noFill/>
            </a:ln>
          </p:spPr>
          <p:txBody>
            <a:bodyPr wrap="none" lIns="90000" tIns="46800" rIns="90000" bIns="46800" anchor="ctr" anchorCtr="0">
              <a:spAutoFit/>
            </a:bodyPr>
            <a:p>
              <a:pPr algn="ctr" eaLnBrk="1" hangingPunct="1"/>
              <a:r>
                <a:rPr lang="zh-CN" altLang="en-US" sz="2000" b="1" dirty="0">
                  <a:latin typeface="Times New Roman" panose="02020603050405020304" pitchFamily="18" charset="0"/>
                  <a:ea typeface="Arial Unicode MS" panose="020B0604020202020204" pitchFamily="34" charset="-122"/>
                </a:rPr>
                <a:t>数据区（</a:t>
              </a:r>
              <a:r>
                <a:rPr lang="en-US" altLang="zh-CN" sz="2000" b="1" dirty="0">
                  <a:latin typeface="Times New Roman" panose="02020603050405020304" pitchFamily="18" charset="0"/>
                  <a:ea typeface="Arial Unicode MS" panose="020B0604020202020204" pitchFamily="34" charset="-122"/>
                </a:rPr>
                <a:t>data area</a:t>
              </a:r>
              <a:r>
                <a:rPr lang="zh-CN" altLang="en-US" sz="2000" b="1" dirty="0">
                  <a:latin typeface="Times New Roman" panose="02020603050405020304" pitchFamily="18" charset="0"/>
                  <a:ea typeface="Arial Unicode MS" panose="020B0604020202020204" pitchFamily="34" charset="-122"/>
                </a:rPr>
                <a:t>）</a:t>
              </a:r>
              <a:endParaRPr lang="zh-CN" altLang="en-US" sz="2000" b="1" dirty="0">
                <a:latin typeface="Times New Roman" panose="02020603050405020304" pitchFamily="18" charset="0"/>
                <a:ea typeface="Arial Unicode MS" panose="020B0604020202020204" pitchFamily="34" charset="-122"/>
              </a:endParaRPr>
            </a:p>
          </p:txBody>
        </p:sp>
      </p:grpSp>
      <p:grpSp>
        <p:nvGrpSpPr>
          <p:cNvPr id="3" name="Group 33"/>
          <p:cNvGrpSpPr/>
          <p:nvPr/>
        </p:nvGrpSpPr>
        <p:grpSpPr>
          <a:xfrm>
            <a:off x="5219700" y="4754563"/>
            <a:ext cx="3457575" cy="1081087"/>
            <a:chOff x="2448" y="3216"/>
            <a:chExt cx="2112" cy="528"/>
          </a:xfrm>
        </p:grpSpPr>
        <p:sp>
          <p:nvSpPr>
            <p:cNvPr id="76820" name="Rectangle 34"/>
            <p:cNvSpPr/>
            <p:nvPr/>
          </p:nvSpPr>
          <p:spPr>
            <a:xfrm>
              <a:off x="2448" y="3216"/>
              <a:ext cx="2112" cy="528"/>
            </a:xfrm>
            <a:prstGeom prst="rect">
              <a:avLst/>
            </a:prstGeom>
            <a:solidFill>
              <a:srgbClr val="66FFFF">
                <a:alpha val="50195"/>
              </a:srgbClr>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66FFFF"/>
              </a:extrusionClr>
            </a:sp3d>
          </p:spPr>
          <p:txBody>
            <a:bodyPr lIns="90000" tIns="46800" rIns="90000" bIns="46800" anchor="ctr" anchorCtr="0">
              <a:spAutoFit/>
              <a:flatTx/>
            </a:bodyPr>
            <a:p>
              <a:endParaRPr lang="zh-CN" altLang="en-US" dirty="0">
                <a:latin typeface="Arial" panose="020B0604020202020204" pitchFamily="34" charset="0"/>
              </a:endParaRPr>
            </a:p>
          </p:txBody>
        </p:sp>
        <p:sp>
          <p:nvSpPr>
            <p:cNvPr id="76821" name="Text Box 35"/>
            <p:cNvSpPr txBox="1"/>
            <p:nvPr/>
          </p:nvSpPr>
          <p:spPr>
            <a:xfrm>
              <a:off x="2990" y="3235"/>
              <a:ext cx="1042" cy="402"/>
            </a:xfrm>
            <a:prstGeom prst="rect">
              <a:avLst/>
            </a:prstGeom>
            <a:noFill/>
            <a:ln w="6350">
              <a:noFill/>
            </a:ln>
          </p:spPr>
          <p:txBody>
            <a:bodyPr wrap="none" lIns="90000" tIns="46800" rIns="90000" bIns="46800" anchor="ctr" anchorCtr="0">
              <a:spAutoFit/>
            </a:bodyPr>
            <a:p>
              <a:pPr algn="ctr" eaLnBrk="1" hangingPunct="1"/>
              <a:r>
                <a:rPr lang="zh-CN" altLang="en-US" sz="2400" b="1" dirty="0">
                  <a:solidFill>
                    <a:srgbClr val="0000CC"/>
                  </a:solidFill>
                  <a:latin typeface="Times New Roman" panose="02020603050405020304" pitchFamily="18" charset="0"/>
                  <a:ea typeface="Arial Unicode MS" panose="020B0604020202020204" pitchFamily="34" charset="-122"/>
                </a:rPr>
                <a:t>动态存储区</a:t>
              </a:r>
              <a:endParaRPr lang="zh-CN" altLang="en-US" sz="2400" b="1" dirty="0">
                <a:solidFill>
                  <a:srgbClr val="0000CC"/>
                </a:solidFill>
                <a:latin typeface="Times New Roman" panose="02020603050405020304" pitchFamily="18" charset="0"/>
                <a:ea typeface="Arial Unicode MS" panose="020B0604020202020204" pitchFamily="34" charset="-122"/>
              </a:endParaRPr>
            </a:p>
            <a:p>
              <a:pPr algn="ctr" eaLnBrk="1" hangingPunct="1"/>
              <a:endParaRPr lang="en-US" altLang="zh-CN" sz="2400" b="1" dirty="0">
                <a:solidFill>
                  <a:srgbClr val="0000CC"/>
                </a:solidFill>
                <a:latin typeface="Times New Roman" panose="02020603050405020304" pitchFamily="18" charset="0"/>
                <a:ea typeface="Arial Unicode MS" panose="020B0604020202020204" pitchFamily="34" charset="-122"/>
              </a:endParaRPr>
            </a:p>
          </p:txBody>
        </p:sp>
      </p:grpSp>
      <p:sp>
        <p:nvSpPr>
          <p:cNvPr id="76809" name="Rectangle 40"/>
          <p:cNvSpPr/>
          <p:nvPr/>
        </p:nvSpPr>
        <p:spPr>
          <a:xfrm>
            <a:off x="611188" y="1306513"/>
            <a:ext cx="5638800" cy="609600"/>
          </a:xfrm>
          <a:prstGeom prst="rect">
            <a:avLst/>
          </a:prstGeom>
          <a:noFill/>
          <a:ln w="9525">
            <a:noFill/>
          </a:ln>
        </p:spPr>
        <p:txBody>
          <a:bodyPr lIns="92075" tIns="46038" rIns="92075" bIns="46038" anchor="ctr" anchorCtr="0"/>
          <a:p>
            <a:pPr marL="342900" indent="-342900" algn="just" eaLnBrk="1" hangingPunct="1">
              <a:spcBef>
                <a:spcPct val="20000"/>
              </a:spcBef>
              <a:buClr>
                <a:schemeClr val="tx2"/>
              </a:buClr>
              <a:buFont typeface="Wingdings" panose="05000000000000000000" pitchFamily="2" charset="2"/>
            </a:pPr>
            <a:r>
              <a:rPr lang="zh-CN" altLang="en-US" sz="3200" b="1" dirty="0">
                <a:solidFill>
                  <a:srgbClr val="003399"/>
                </a:solidFill>
                <a:latin typeface="Times New Roman" panose="02020603050405020304" pitchFamily="18" charset="0"/>
              </a:rPr>
              <a:t>存储类       存储特性</a:t>
            </a:r>
            <a:endParaRPr lang="zh-CN" altLang="en-US" sz="3200" b="1" dirty="0">
              <a:solidFill>
                <a:srgbClr val="003399"/>
              </a:solidFill>
              <a:latin typeface="Times New Roman" panose="02020603050405020304" pitchFamily="18" charset="0"/>
            </a:endParaRPr>
          </a:p>
        </p:txBody>
      </p:sp>
      <p:sp>
        <p:nvSpPr>
          <p:cNvPr id="76810" name="AutoShape 41"/>
          <p:cNvSpPr/>
          <p:nvPr/>
        </p:nvSpPr>
        <p:spPr>
          <a:xfrm>
            <a:off x="2051050" y="1484313"/>
            <a:ext cx="647700" cy="288925"/>
          </a:xfrm>
          <a:prstGeom prst="rightArrow">
            <a:avLst>
              <a:gd name="adj1" fmla="val 50000"/>
              <a:gd name="adj2" fmla="val 56043"/>
            </a:avLst>
          </a:prstGeom>
          <a:solidFill>
            <a:srgbClr val="003399"/>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76811" name="Group 42"/>
          <p:cNvGrpSpPr/>
          <p:nvPr/>
        </p:nvGrpSpPr>
        <p:grpSpPr>
          <a:xfrm>
            <a:off x="5219700" y="2306638"/>
            <a:ext cx="3457575" cy="1277937"/>
            <a:chOff x="2448" y="1632"/>
            <a:chExt cx="2112" cy="528"/>
          </a:xfrm>
        </p:grpSpPr>
        <p:sp>
          <p:nvSpPr>
            <p:cNvPr id="76818" name="Rectangle 43"/>
            <p:cNvSpPr/>
            <p:nvPr/>
          </p:nvSpPr>
          <p:spPr>
            <a:xfrm>
              <a:off x="2448" y="1632"/>
              <a:ext cx="2112" cy="528"/>
            </a:xfrm>
            <a:prstGeom prst="rect">
              <a:avLst/>
            </a:prstGeom>
            <a:solidFill>
              <a:srgbClr val="FFCC00">
                <a:alpha val="50195"/>
              </a:srgbClr>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CC00"/>
              </a:extrusionClr>
            </a:sp3d>
          </p:spPr>
          <p:txBody>
            <a:bodyPr lIns="90000" tIns="46800" rIns="90000" bIns="46800" anchor="ctr" anchorCtr="0">
              <a:spAutoFit/>
              <a:flatTx/>
            </a:bodyPr>
            <a:p>
              <a:endParaRPr lang="zh-CN" altLang="en-US" dirty="0">
                <a:latin typeface="Arial" panose="020B0604020202020204" pitchFamily="34" charset="0"/>
              </a:endParaRPr>
            </a:p>
          </p:txBody>
        </p:sp>
        <p:sp>
          <p:nvSpPr>
            <p:cNvPr id="76819" name="Text Box 44"/>
            <p:cNvSpPr txBox="1"/>
            <p:nvPr/>
          </p:nvSpPr>
          <p:spPr>
            <a:xfrm>
              <a:off x="3147" y="1686"/>
              <a:ext cx="885" cy="315"/>
            </a:xfrm>
            <a:prstGeom prst="rect">
              <a:avLst/>
            </a:prstGeom>
            <a:noFill/>
            <a:ln w="6350">
              <a:noFill/>
            </a:ln>
          </p:spPr>
          <p:txBody>
            <a:bodyPr wrap="none" lIns="90000" tIns="46800" rIns="90000" bIns="46800" anchor="ctr" anchorCtr="0">
              <a:spAutoFit/>
            </a:bodyPr>
            <a:p>
              <a:pPr algn="ctr" eaLnBrk="1" hangingPunct="1"/>
              <a:r>
                <a:rPr lang="zh-CN" altLang="en-US" sz="2400" b="1" dirty="0">
                  <a:latin typeface="Times New Roman" panose="02020603050405020304" pitchFamily="18" charset="0"/>
                  <a:ea typeface="Arial Unicode MS" panose="020B0604020202020204" pitchFamily="34" charset="-122"/>
                </a:rPr>
                <a:t>代码区</a:t>
              </a:r>
              <a:endParaRPr lang="zh-CN" altLang="en-US" sz="2400" b="1" dirty="0">
                <a:latin typeface="Times New Roman" panose="02020603050405020304" pitchFamily="18" charset="0"/>
                <a:ea typeface="Arial Unicode MS" panose="020B0604020202020204" pitchFamily="34" charset="-122"/>
              </a:endParaRPr>
            </a:p>
            <a:p>
              <a:pPr algn="ctr" eaLnBrk="1" hangingPunct="1"/>
              <a:r>
                <a:rPr lang="zh-CN" altLang="en-US" sz="2000" b="1" dirty="0">
                  <a:latin typeface="Times New Roman" panose="02020603050405020304" pitchFamily="18" charset="0"/>
                  <a:ea typeface="Arial Unicode MS" panose="020B0604020202020204" pitchFamily="34" charset="-122"/>
                </a:rPr>
                <a:t> </a:t>
              </a:r>
              <a:r>
                <a:rPr lang="en-US" altLang="zh-CN" sz="2000" b="1" dirty="0">
                  <a:latin typeface="Times New Roman" panose="02020603050405020304" pitchFamily="18" charset="0"/>
                  <a:ea typeface="Arial Unicode MS" panose="020B0604020202020204" pitchFamily="34" charset="-122"/>
                </a:rPr>
                <a:t>(code area)</a:t>
              </a:r>
              <a:endParaRPr lang="en-US" altLang="zh-CN" sz="2000" b="1" dirty="0">
                <a:latin typeface="Times New Roman" panose="02020603050405020304" pitchFamily="18" charset="0"/>
                <a:ea typeface="Arial Unicode MS" panose="020B0604020202020204" pitchFamily="34" charset="-122"/>
              </a:endParaRPr>
            </a:p>
          </p:txBody>
        </p:sp>
      </p:grpSp>
      <p:grpSp>
        <p:nvGrpSpPr>
          <p:cNvPr id="5" name="Group 45"/>
          <p:cNvGrpSpPr/>
          <p:nvPr/>
        </p:nvGrpSpPr>
        <p:grpSpPr>
          <a:xfrm>
            <a:off x="5219700" y="3602038"/>
            <a:ext cx="3457575" cy="1054100"/>
            <a:chOff x="2448" y="2160"/>
            <a:chExt cx="2112" cy="528"/>
          </a:xfrm>
        </p:grpSpPr>
        <p:sp>
          <p:nvSpPr>
            <p:cNvPr id="76816" name="Rectangle 46"/>
            <p:cNvSpPr/>
            <p:nvPr/>
          </p:nvSpPr>
          <p:spPr>
            <a:xfrm>
              <a:off x="2448" y="2160"/>
              <a:ext cx="2112" cy="528"/>
            </a:xfrm>
            <a:prstGeom prst="rect">
              <a:avLst/>
            </a:prstGeom>
            <a:solidFill>
              <a:srgbClr val="99FF99">
                <a:alpha val="89018"/>
              </a:srgbClr>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99FF99"/>
              </a:extrusionClr>
            </a:sp3d>
          </p:spPr>
          <p:txBody>
            <a:bodyPr lIns="90000" tIns="46800" rIns="90000" bIns="46800" anchor="ctr" anchorCtr="0">
              <a:spAutoFit/>
              <a:flatTx/>
            </a:bodyPr>
            <a:p>
              <a:endParaRPr lang="zh-CN" altLang="en-US" dirty="0">
                <a:latin typeface="Arial" panose="020B0604020202020204" pitchFamily="34" charset="0"/>
              </a:endParaRPr>
            </a:p>
          </p:txBody>
        </p:sp>
        <p:sp>
          <p:nvSpPr>
            <p:cNvPr id="76817" name="Text Box 47"/>
            <p:cNvSpPr txBox="1"/>
            <p:nvPr/>
          </p:nvSpPr>
          <p:spPr>
            <a:xfrm>
              <a:off x="3116" y="2281"/>
              <a:ext cx="886" cy="199"/>
            </a:xfrm>
            <a:prstGeom prst="rect">
              <a:avLst/>
            </a:prstGeom>
            <a:noFill/>
            <a:ln w="6350">
              <a:noFill/>
            </a:ln>
          </p:spPr>
          <p:txBody>
            <a:bodyPr lIns="90000" tIns="46800" rIns="90000" bIns="46800" anchor="ctr" anchorCtr="0">
              <a:spAutoFit/>
            </a:bodyPr>
            <a:p>
              <a:pPr algn="ctr" eaLnBrk="1" hangingPunct="1"/>
              <a:r>
                <a:rPr lang="zh-CN" altLang="en-US" sz="2000" b="1" dirty="0">
                  <a:solidFill>
                    <a:srgbClr val="CC3300"/>
                  </a:solidFill>
                  <a:latin typeface="Times New Roman" panose="02020603050405020304" pitchFamily="18" charset="0"/>
                  <a:ea typeface="Arial Unicode MS" panose="020B0604020202020204" pitchFamily="34" charset="-122"/>
                </a:rPr>
                <a:t>静态存储区</a:t>
              </a:r>
              <a:endParaRPr lang="zh-CN" altLang="en-US" sz="2000" b="1" dirty="0">
                <a:solidFill>
                  <a:srgbClr val="CC3300"/>
                </a:solidFill>
                <a:latin typeface="Times New Roman" panose="02020603050405020304" pitchFamily="18" charset="0"/>
                <a:ea typeface="Arial Unicode MS" panose="020B0604020202020204" pitchFamily="34" charset="-122"/>
              </a:endParaRPr>
            </a:p>
          </p:txBody>
        </p:sp>
      </p:grpSp>
      <p:sp>
        <p:nvSpPr>
          <p:cNvPr id="1062963" name="Text Box 51"/>
          <p:cNvSpPr txBox="1"/>
          <p:nvPr/>
        </p:nvSpPr>
        <p:spPr>
          <a:xfrm>
            <a:off x="5795963" y="4251325"/>
            <a:ext cx="2365375" cy="396875"/>
          </a:xfrm>
          <a:prstGeom prst="rect">
            <a:avLst/>
          </a:prstGeom>
          <a:noFill/>
          <a:ln w="6350">
            <a:noFill/>
          </a:ln>
        </p:spPr>
        <p:txBody>
          <a:bodyPr wrap="none" lIns="90000" tIns="46800" rIns="90000" bIns="46800" anchor="ctr" anchorCtr="0">
            <a:spAutoFit/>
          </a:bodyPr>
          <a:p>
            <a:pPr eaLnBrk="1" hangingPunct="1"/>
            <a:r>
              <a:rPr lang="en-US" altLang="zh-CN" sz="2000" b="1" dirty="0">
                <a:latin typeface="Times New Roman" panose="02020603050405020304" pitchFamily="18" charset="0"/>
                <a:ea typeface="Arial Unicode MS" panose="020B0604020202020204" pitchFamily="34" charset="-122"/>
              </a:rPr>
              <a:t>  </a:t>
            </a:r>
            <a:r>
              <a:rPr lang="zh-CN" altLang="en-US" b="1" dirty="0">
                <a:latin typeface="Times New Roman" panose="02020603050405020304" pitchFamily="18" charset="0"/>
                <a:ea typeface="Arial Unicode MS" panose="020B0604020202020204" pitchFamily="34" charset="-122"/>
              </a:rPr>
              <a:t>全局数据和静态数据</a:t>
            </a:r>
            <a:endParaRPr lang="zh-CN" altLang="en-US" b="1" dirty="0">
              <a:latin typeface="Times New Roman" panose="02020603050405020304" pitchFamily="18" charset="0"/>
              <a:ea typeface="Arial Unicode MS" panose="020B0604020202020204" pitchFamily="34" charset="-122"/>
            </a:endParaRPr>
          </a:p>
        </p:txBody>
      </p:sp>
      <p:sp>
        <p:nvSpPr>
          <p:cNvPr id="1062964" name="Text Box 52"/>
          <p:cNvSpPr txBox="1"/>
          <p:nvPr/>
        </p:nvSpPr>
        <p:spPr>
          <a:xfrm>
            <a:off x="6011863" y="5200650"/>
            <a:ext cx="2119312" cy="366713"/>
          </a:xfrm>
          <a:prstGeom prst="rect">
            <a:avLst/>
          </a:prstGeom>
          <a:noFill/>
          <a:ln w="6350">
            <a:noFill/>
          </a:ln>
        </p:spPr>
        <p:txBody>
          <a:bodyPr wrap="none" lIns="90000" tIns="46800" rIns="90000" bIns="46800" anchor="ctr" anchorCtr="0">
            <a:spAutoFit/>
          </a:bodyPr>
          <a:p>
            <a:pPr eaLnBrk="1" hangingPunct="1"/>
            <a:r>
              <a:rPr lang="zh-CN" altLang="en-US" sz="1600" b="1" dirty="0">
                <a:latin typeface="Arial" panose="020B0604020202020204" pitchFamily="34" charset="0"/>
              </a:rPr>
              <a:t>局部数据和</a:t>
            </a:r>
            <a:r>
              <a:rPr lang="zh-CN" altLang="en-US" b="1" dirty="0">
                <a:latin typeface="Times New Roman" panose="02020603050405020304" pitchFamily="18" charset="0"/>
                <a:ea typeface="Arial Unicode MS" panose="020B0604020202020204" pitchFamily="34" charset="-122"/>
              </a:rPr>
              <a:t>动态数据</a:t>
            </a:r>
            <a:endParaRPr lang="zh-CN" altLang="en-US" b="1" dirty="0">
              <a:latin typeface="Times New Roman" panose="02020603050405020304" pitchFamily="18" charset="0"/>
              <a:ea typeface="Arial Unicode MS" panose="020B0604020202020204" pitchFamily="34" charset="-122"/>
            </a:endParaRPr>
          </a:p>
        </p:txBody>
      </p:sp>
      <p:sp>
        <p:nvSpPr>
          <p:cNvPr id="1062965" name="Rectangle 53"/>
          <p:cNvSpPr/>
          <p:nvPr/>
        </p:nvSpPr>
        <p:spPr>
          <a:xfrm>
            <a:off x="755650" y="2225675"/>
            <a:ext cx="9140825" cy="3867150"/>
          </a:xfrm>
          <a:prstGeom prst="rect">
            <a:avLst/>
          </a:prstGeom>
          <a:noFill/>
          <a:ln w="9525">
            <a:noFill/>
          </a:ln>
        </p:spPr>
        <p:txBody>
          <a:bodyPr anchor="ctr" anchorCtr="0">
            <a:spAutoFit/>
          </a:bodyPr>
          <a:p>
            <a:pPr indent="266700">
              <a:buChar char="•"/>
            </a:pPr>
            <a:r>
              <a:rPr lang="zh-CN" altLang="en-US" sz="2800" b="1" dirty="0">
                <a:solidFill>
                  <a:srgbClr val="0000CC"/>
                </a:solidFill>
                <a:latin typeface="Arial" panose="020B0604020202020204" pitchFamily="34" charset="0"/>
              </a:rPr>
              <a:t>静态存储变量</a:t>
            </a:r>
            <a:endParaRPr lang="zh-CN" altLang="en-US" sz="2800" b="1" dirty="0">
              <a:solidFill>
                <a:srgbClr val="0000CC"/>
              </a:solidFill>
              <a:latin typeface="Arial" panose="020B0604020202020204" pitchFamily="34" charset="0"/>
            </a:endParaRPr>
          </a:p>
          <a:p>
            <a:pPr indent="266700"/>
            <a:r>
              <a:rPr lang="zh-CN" altLang="en-US" sz="2400" b="1" dirty="0">
                <a:latin typeface="Arial" panose="020B0604020202020204" pitchFamily="34" charset="0"/>
              </a:rPr>
              <a:t>在编译时就分定存储单元</a:t>
            </a:r>
            <a:endParaRPr lang="zh-CN" altLang="en-US" sz="2400" b="1" dirty="0">
              <a:latin typeface="Arial" panose="020B0604020202020204" pitchFamily="34" charset="0"/>
            </a:endParaRPr>
          </a:p>
          <a:p>
            <a:pPr indent="266700"/>
            <a:r>
              <a:rPr lang="zh-CN" altLang="en-US" sz="2400" b="1" dirty="0">
                <a:latin typeface="Arial" panose="020B0604020202020204" pitchFamily="34" charset="0"/>
              </a:rPr>
              <a:t>并一直保持不释放</a:t>
            </a:r>
            <a:endParaRPr lang="zh-CN" altLang="en-US" sz="2400" b="1" dirty="0">
              <a:latin typeface="Arial" panose="020B0604020202020204" pitchFamily="34" charset="0"/>
            </a:endParaRPr>
          </a:p>
          <a:p>
            <a:pPr indent="266700"/>
            <a:r>
              <a:rPr lang="zh-CN" altLang="en-US" sz="2400" b="1" dirty="0">
                <a:latin typeface="Arial" panose="020B0604020202020204" pitchFamily="34" charset="0"/>
              </a:rPr>
              <a:t>直至整个程序结束。</a:t>
            </a:r>
            <a:endParaRPr lang="zh-CN" altLang="en-US" sz="2400" b="1" dirty="0">
              <a:latin typeface="Arial" panose="020B0604020202020204" pitchFamily="34" charset="0"/>
            </a:endParaRPr>
          </a:p>
          <a:p>
            <a:pPr indent="266700"/>
            <a:endParaRPr lang="zh-CN" altLang="en-US" sz="2400" b="1" dirty="0">
              <a:latin typeface="Arial" panose="020B0604020202020204" pitchFamily="34" charset="0"/>
            </a:endParaRPr>
          </a:p>
          <a:p>
            <a:pPr indent="266700">
              <a:buChar char="•"/>
            </a:pPr>
            <a:r>
              <a:rPr lang="zh-CN" altLang="en-US" sz="2800" b="1" dirty="0">
                <a:solidFill>
                  <a:srgbClr val="0000CC"/>
                </a:solidFill>
                <a:latin typeface="Arial" panose="020B0604020202020204" pitchFamily="34" charset="0"/>
              </a:rPr>
              <a:t>动态存储变量</a:t>
            </a:r>
            <a:endParaRPr lang="zh-CN" altLang="en-US" sz="2800" b="1" dirty="0">
              <a:solidFill>
                <a:srgbClr val="0000CC"/>
              </a:solidFill>
              <a:latin typeface="Arial" panose="020B0604020202020204" pitchFamily="34" charset="0"/>
            </a:endParaRPr>
          </a:p>
          <a:p>
            <a:pPr indent="266700"/>
            <a:r>
              <a:rPr lang="zh-CN" altLang="en-US" sz="2400" b="1" dirty="0">
                <a:latin typeface="Arial" panose="020B0604020202020204" pitchFamily="34" charset="0"/>
              </a:rPr>
              <a:t>在程序执行过程中，</a:t>
            </a:r>
            <a:endParaRPr lang="zh-CN" altLang="en-US" sz="2400" b="1" dirty="0">
              <a:latin typeface="Arial" panose="020B0604020202020204" pitchFamily="34" charset="0"/>
            </a:endParaRPr>
          </a:p>
          <a:p>
            <a:pPr indent="266700"/>
            <a:r>
              <a:rPr lang="zh-CN" altLang="en-US" sz="2400" b="1" dirty="0">
                <a:latin typeface="Arial" panose="020B0604020202020204" pitchFamily="34" charset="0"/>
              </a:rPr>
              <a:t>使用它时才分配存储单元，</a:t>
            </a:r>
            <a:endParaRPr lang="zh-CN" altLang="en-US" sz="2400" b="1" dirty="0">
              <a:latin typeface="Arial" panose="020B0604020202020204" pitchFamily="34" charset="0"/>
            </a:endParaRPr>
          </a:p>
          <a:p>
            <a:pPr indent="266700"/>
            <a:r>
              <a:rPr lang="zh-CN" altLang="en-US" sz="2400" b="1" dirty="0">
                <a:latin typeface="Arial" panose="020B0604020202020204" pitchFamily="34" charset="0"/>
              </a:rPr>
              <a:t> 使用完毕立即释放。</a:t>
            </a:r>
            <a:endParaRPr lang="zh-CN" altLang="en-US" sz="2400" b="1" dirty="0">
              <a:latin typeface="Arial" panose="020B0604020202020204" pitchFamily="34" charset="0"/>
            </a:endParaRPr>
          </a:p>
          <a:p>
            <a:pPr indent="266700"/>
            <a:r>
              <a:rPr lang="zh-CN" altLang="en-US" sz="2400" b="1" dirty="0">
                <a:latin typeface="Arial" panose="020B0604020202020204" pitchFamily="34" charset="0"/>
              </a:rPr>
              <a:t> </a:t>
            </a:r>
            <a:endParaRPr lang="zh-CN" altLang="en-US"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62963"/>
                                        </p:tgtEl>
                                        <p:attrNameLst>
                                          <p:attrName>style.visibility</p:attrName>
                                        </p:attrNameLst>
                                      </p:cBhvr>
                                      <p:to>
                                        <p:strVal val="visible"/>
                                      </p:to>
                                    </p:set>
                                    <p:animEffect transition="in" filter="blinds(horizontal)">
                                      <p:cBhvr>
                                        <p:cTn id="11" dur="500"/>
                                        <p:tgtEl>
                                          <p:spTgt spid="106296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062964"/>
                                        </p:tgtEl>
                                        <p:attrNameLst>
                                          <p:attrName>style.visibility</p:attrName>
                                        </p:attrNameLst>
                                      </p:cBhvr>
                                      <p:to>
                                        <p:strVal val="visible"/>
                                      </p:to>
                                    </p:set>
                                    <p:animEffect transition="in" filter="blinds(horizontal)">
                                      <p:cBhvr>
                                        <p:cTn id="20" dur="500"/>
                                        <p:tgtEl>
                                          <p:spTgt spid="106296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62965"/>
                                        </p:tgtEl>
                                        <p:attrNameLst>
                                          <p:attrName>style.visibility</p:attrName>
                                        </p:attrNameLst>
                                      </p:cBhvr>
                                      <p:to>
                                        <p:strVal val="visible"/>
                                      </p:to>
                                    </p:set>
                                    <p:animEffect transition="in" filter="blinds(horizontal)">
                                      <p:cBhvr>
                                        <p:cTn id="25" dur="500"/>
                                        <p:tgtEl>
                                          <p:spTgt spid="1062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63" grpId="0"/>
      <p:bldP spid="1062964" grpId="0"/>
      <p:bldP spid="106296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77827"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77828"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77829"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10.6.2 </a:t>
            </a:r>
            <a:r>
              <a:rPr lang="zh-CN" altLang="en-US" sz="3600" dirty="0">
                <a:ea typeface="宋体" panose="02010600030101010101" pitchFamily="2" charset="-122"/>
              </a:rPr>
              <a:t>变量存储类别与生存期</a:t>
            </a:r>
            <a:endParaRPr lang="zh-CN" altLang="en-US" sz="3600" dirty="0">
              <a:ea typeface="宋体" panose="02010600030101010101" pitchFamily="2" charset="-122"/>
            </a:endParaRPr>
          </a:p>
        </p:txBody>
      </p:sp>
      <p:sp>
        <p:nvSpPr>
          <p:cNvPr id="77830" name="Rectangle 3"/>
          <p:cNvSpPr>
            <a:spLocks noGrp="1"/>
          </p:cNvSpPr>
          <p:nvPr>
            <p:ph idx="1"/>
          </p:nvPr>
        </p:nvSpPr>
        <p:spPr>
          <a:xfrm>
            <a:off x="684213" y="979488"/>
            <a:ext cx="8459787" cy="5257800"/>
          </a:xfrm>
        </p:spPr>
        <p:txBody>
          <a:bodyPr vert="horz" wrap="square" lIns="91440" tIns="45720" rIns="91440" bIns="45720" anchor="t" anchorCtr="0"/>
          <a:p>
            <a:pPr eaLnBrk="1" hangingPunct="1">
              <a:buFont typeface="Wingdings" panose="05000000000000000000" pitchFamily="2" charset="2"/>
              <a:buChar char="Ø"/>
            </a:pPr>
            <a:r>
              <a:rPr lang="zh-CN" altLang="en-US" sz="2800" dirty="0">
                <a:solidFill>
                  <a:schemeClr val="tx1"/>
                </a:solidFill>
                <a:latin typeface="Times New Roman" panose="02020603050405020304" pitchFamily="18" charset="0"/>
                <a:ea typeface="宋体" panose="02010600030101010101" pitchFamily="2" charset="-122"/>
              </a:rPr>
              <a:t>标识符的</a:t>
            </a:r>
            <a:r>
              <a:rPr lang="zh-CN" altLang="en-US" sz="2800" dirty="0">
                <a:solidFill>
                  <a:srgbClr val="003399"/>
                </a:solidFill>
                <a:latin typeface="Times New Roman" panose="02020603050405020304" pitchFamily="18" charset="0"/>
                <a:ea typeface="宋体" panose="02010600030101010101" pitchFamily="2" charset="-122"/>
              </a:rPr>
              <a:t>生存期</a:t>
            </a:r>
            <a:r>
              <a:rPr lang="zh-CN" altLang="en-US" sz="2800" dirty="0">
                <a:solidFill>
                  <a:schemeClr val="tx1"/>
                </a:solidFill>
                <a:latin typeface="Times New Roman" panose="02020603050405020304" pitchFamily="18" charset="0"/>
                <a:ea typeface="宋体" panose="02010600030101010101" pitchFamily="2" charset="-122"/>
              </a:rPr>
              <a:t>是其在内存中存在的时间。</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None/>
            </a:pPr>
            <a:r>
              <a:rPr lang="zh-CN" altLang="en-US" sz="2800" dirty="0">
                <a:solidFill>
                  <a:schemeClr val="tx1"/>
                </a:solidFill>
                <a:latin typeface="Times New Roman" panose="02020603050405020304" pitchFamily="18" charset="0"/>
                <a:ea typeface="宋体" panose="02010600030101010101" pitchFamily="2" charset="-122"/>
              </a:rPr>
              <a:t>       由于变量存储方式不同而产生的特性</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None/>
            </a:pPr>
            <a:r>
              <a:rPr lang="zh-CN" altLang="en-US" sz="2800" dirty="0">
                <a:solidFill>
                  <a:schemeClr val="tx1"/>
                </a:solidFill>
                <a:latin typeface="Times New Roman" panose="02020603050405020304" pitchFamily="18" charset="0"/>
                <a:ea typeface="宋体" panose="02010600030101010101" pitchFamily="2" charset="-122"/>
              </a:rPr>
              <a:t>      称变量的生存期。</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None/>
            </a:pP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Font typeface="Wingdings" panose="05000000000000000000" pitchFamily="2" charset="2"/>
              <a:buChar char="Ø"/>
            </a:pPr>
            <a:r>
              <a:rPr lang="zh-CN" altLang="en-US" dirty="0">
                <a:solidFill>
                  <a:schemeClr val="tx1"/>
                </a:solidFill>
                <a:latin typeface="Times New Roman" panose="02020603050405020304" pitchFamily="18" charset="0"/>
                <a:ea typeface="宋体" panose="02010600030101010101" pitchFamily="2" charset="-122"/>
              </a:rPr>
              <a:t>存储类说明符：</a:t>
            </a:r>
            <a:endParaRPr lang="zh-CN" altLang="en-US" dirty="0">
              <a:solidFill>
                <a:schemeClr val="tx1"/>
              </a:solidFill>
              <a:latin typeface="Times New Roman" panose="02020603050405020304" pitchFamily="18" charset="0"/>
              <a:ea typeface="宋体" panose="02010600030101010101" pitchFamily="2" charset="-122"/>
            </a:endParaRPr>
          </a:p>
          <a:p>
            <a:pPr eaLnBrk="1" hangingPunct="1">
              <a:buNone/>
            </a:pPr>
            <a:r>
              <a:rPr lang="zh-CN" altLang="en-US" dirty="0">
                <a:solidFill>
                  <a:schemeClr val="tx1"/>
                </a:solidFill>
                <a:latin typeface="Times New Roman" panose="02020603050405020304" pitchFamily="18" charset="0"/>
                <a:ea typeface="宋体" panose="02010600030101010101" pitchFamily="2" charset="-122"/>
              </a:rPr>
              <a:t>        </a:t>
            </a:r>
            <a:r>
              <a:rPr lang="en-US" altLang="zh-CN" sz="2800" dirty="0">
                <a:solidFill>
                  <a:schemeClr val="tx1"/>
                </a:solidFill>
                <a:latin typeface="Times New Roman" panose="02020603050405020304" pitchFamily="18" charset="0"/>
                <a:ea typeface="宋体" panose="02010600030101010101" pitchFamily="2" charset="-122"/>
              </a:rPr>
              <a:t>auto</a:t>
            </a:r>
            <a:r>
              <a:rPr lang="zh-CN" altLang="en-US" sz="2800" dirty="0">
                <a:solidFill>
                  <a:schemeClr val="tx1"/>
                </a:solidFill>
                <a:latin typeface="Times New Roman" panose="02020603050405020304" pitchFamily="18" charset="0"/>
                <a:ea typeface="宋体" panose="02010600030101010101" pitchFamily="2" charset="-122"/>
              </a:rPr>
              <a:t>、</a:t>
            </a:r>
            <a:r>
              <a:rPr lang="en-US" altLang="zh-CN" sz="2800" dirty="0">
                <a:solidFill>
                  <a:schemeClr val="tx1"/>
                </a:solidFill>
                <a:latin typeface="Times New Roman" panose="02020603050405020304" pitchFamily="18" charset="0"/>
                <a:ea typeface="宋体" panose="02010600030101010101" pitchFamily="2" charset="-122"/>
              </a:rPr>
              <a:t>register</a:t>
            </a:r>
            <a:r>
              <a:rPr lang="zh-CN" altLang="en-US" sz="2800" dirty="0">
                <a:solidFill>
                  <a:schemeClr val="tx1"/>
                </a:solidFill>
                <a:latin typeface="Times New Roman" panose="02020603050405020304" pitchFamily="18" charset="0"/>
                <a:ea typeface="宋体" panose="02010600030101010101" pitchFamily="2" charset="-122"/>
              </a:rPr>
              <a:t>、</a:t>
            </a:r>
            <a:r>
              <a:rPr lang="en-US" altLang="zh-CN" sz="2800" dirty="0">
                <a:solidFill>
                  <a:schemeClr val="tx1"/>
                </a:solidFill>
                <a:latin typeface="Times New Roman" panose="02020603050405020304" pitchFamily="18" charset="0"/>
                <a:ea typeface="宋体" panose="02010600030101010101" pitchFamily="2" charset="-122"/>
              </a:rPr>
              <a:t>extern</a:t>
            </a:r>
            <a:r>
              <a:rPr lang="zh-CN" altLang="en-US" sz="2800" dirty="0">
                <a:solidFill>
                  <a:schemeClr val="tx1"/>
                </a:solidFill>
                <a:latin typeface="Times New Roman" panose="02020603050405020304" pitchFamily="18" charset="0"/>
                <a:ea typeface="宋体" panose="02010600030101010101" pitchFamily="2" charset="-122"/>
              </a:rPr>
              <a:t>、</a:t>
            </a:r>
            <a:r>
              <a:rPr lang="en-US" altLang="zh-CN" sz="2800" dirty="0">
                <a:solidFill>
                  <a:schemeClr val="tx1"/>
                </a:solidFill>
                <a:latin typeface="Times New Roman" panose="02020603050405020304" pitchFamily="18" charset="0"/>
                <a:ea typeface="宋体" panose="02010600030101010101" pitchFamily="2" charset="-122"/>
              </a:rPr>
              <a:t>static</a:t>
            </a:r>
            <a:endParaRPr lang="en-US" altLang="zh-CN" sz="2800" dirty="0">
              <a:solidFill>
                <a:schemeClr val="tx1"/>
              </a:solidFill>
              <a:latin typeface="Times New Roman" panose="02020603050405020304" pitchFamily="18" charset="0"/>
              <a:ea typeface="宋体" panose="02010600030101010101" pitchFamily="2" charset="-122"/>
            </a:endParaRPr>
          </a:p>
          <a:p>
            <a:pPr eaLnBrk="1" hangingPunct="1">
              <a:buNone/>
            </a:pPr>
            <a:r>
              <a:rPr lang="en-US" altLang="zh-CN" sz="2800" dirty="0">
                <a:solidFill>
                  <a:schemeClr val="tx1"/>
                </a:solidFill>
                <a:latin typeface="Times New Roman" panose="02020603050405020304" pitchFamily="18" charset="0"/>
                <a:ea typeface="宋体" panose="02010600030101010101" pitchFamily="2" charset="-122"/>
              </a:rPr>
              <a:t>        </a:t>
            </a:r>
            <a:r>
              <a:rPr lang="zh-CN" altLang="en-US" sz="2800" dirty="0">
                <a:solidFill>
                  <a:schemeClr val="tx1"/>
                </a:solidFill>
                <a:latin typeface="Times New Roman" panose="02020603050405020304" pitchFamily="18" charset="0"/>
                <a:ea typeface="宋体" panose="02010600030101010101" pitchFamily="2" charset="-122"/>
              </a:rPr>
              <a:t>分为两个存储类：</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buNone/>
            </a:pPr>
            <a:r>
              <a:rPr lang="zh-CN" altLang="en-US" sz="2800" dirty="0">
                <a:solidFill>
                  <a:schemeClr val="tx1"/>
                </a:solidFill>
                <a:latin typeface="Times New Roman" panose="02020603050405020304" pitchFamily="18" charset="0"/>
                <a:ea typeface="宋体" panose="02010600030101010101" pitchFamily="2" charset="-122"/>
              </a:rPr>
              <a:t>       动态存储类</a:t>
            </a:r>
            <a:r>
              <a:rPr lang="en-US" altLang="zh-CN" sz="2800" dirty="0">
                <a:solidFill>
                  <a:schemeClr val="tx1"/>
                </a:solidFill>
                <a:latin typeface="Times New Roman" panose="02020603050405020304" pitchFamily="18" charset="0"/>
                <a:ea typeface="宋体" panose="02010600030101010101" pitchFamily="2" charset="-122"/>
              </a:rPr>
              <a:t>(automatic storage class)</a:t>
            </a:r>
            <a:endParaRPr lang="en-US" altLang="zh-CN" sz="2800" dirty="0">
              <a:solidFill>
                <a:schemeClr val="tx1"/>
              </a:solidFill>
              <a:latin typeface="Times New Roman" panose="02020603050405020304" pitchFamily="18" charset="0"/>
              <a:ea typeface="宋体" panose="02010600030101010101" pitchFamily="2" charset="-122"/>
            </a:endParaRPr>
          </a:p>
          <a:p>
            <a:pPr eaLnBrk="1" hangingPunct="1">
              <a:buNone/>
            </a:pPr>
            <a:r>
              <a:rPr lang="en-US" altLang="zh-CN" sz="2800" dirty="0">
                <a:solidFill>
                  <a:schemeClr val="tx1"/>
                </a:solidFill>
                <a:latin typeface="Times New Roman" panose="02020603050405020304" pitchFamily="18" charset="0"/>
                <a:ea typeface="宋体" panose="02010600030101010101" pitchFamily="2" charset="-122"/>
              </a:rPr>
              <a:t>        </a:t>
            </a:r>
            <a:r>
              <a:rPr lang="zh-CN" altLang="en-US" sz="2800" dirty="0">
                <a:solidFill>
                  <a:schemeClr val="tx1"/>
                </a:solidFill>
                <a:latin typeface="Times New Roman" panose="02020603050405020304" pitchFamily="18" charset="0"/>
                <a:ea typeface="宋体" panose="02010600030101010101" pitchFamily="2" charset="-122"/>
              </a:rPr>
              <a:t>静态存储类</a:t>
            </a:r>
            <a:r>
              <a:rPr lang="en-US" altLang="zh-CN" sz="2800" dirty="0">
                <a:solidFill>
                  <a:schemeClr val="tx1"/>
                </a:solidFill>
                <a:latin typeface="Times New Roman" panose="02020603050405020304" pitchFamily="18" charset="0"/>
                <a:ea typeface="宋体" panose="02010600030101010101" pitchFamily="2" charset="-122"/>
              </a:rPr>
              <a:t>(static storage class)</a:t>
            </a:r>
            <a:endParaRPr lang="en-US" altLang="zh-CN" sz="2800" dirty="0">
              <a:solidFill>
                <a:schemeClr val="tx1"/>
              </a:solidFill>
              <a:latin typeface="Times New Roman" panose="02020603050405020304" pitchFamily="18" charset="0"/>
              <a:ea typeface="宋体" panose="02010600030101010101" pitchFamily="2" charset="-122"/>
            </a:endParaRPr>
          </a:p>
          <a:p>
            <a:pPr eaLnBrk="1" hangingPunct="1">
              <a:lnSpc>
                <a:spcPct val="120000"/>
              </a:lnSpc>
              <a:spcBef>
                <a:spcPct val="30000"/>
              </a:spcBef>
              <a:buClr>
                <a:srgbClr val="FF0000"/>
              </a:buClr>
              <a:buNone/>
            </a:pPr>
            <a:endParaRPr lang="en-US" altLang="zh-CN"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78851"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78852"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78853"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10.6.2 </a:t>
            </a:r>
            <a:r>
              <a:rPr lang="zh-CN" altLang="en-US" sz="3600" dirty="0">
                <a:ea typeface="宋体" panose="02010600030101010101" pitchFamily="2" charset="-122"/>
              </a:rPr>
              <a:t>变量存储类别与生存期</a:t>
            </a:r>
            <a:endParaRPr lang="zh-CN" altLang="en-US" sz="3600" dirty="0">
              <a:ea typeface="宋体" panose="02010600030101010101" pitchFamily="2" charset="-122"/>
            </a:endParaRPr>
          </a:p>
        </p:txBody>
      </p:sp>
      <p:sp>
        <p:nvSpPr>
          <p:cNvPr id="78854" name="Rectangle 3"/>
          <p:cNvSpPr>
            <a:spLocks noGrp="1"/>
          </p:cNvSpPr>
          <p:nvPr>
            <p:ph idx="1"/>
          </p:nvPr>
        </p:nvSpPr>
        <p:spPr/>
        <p:txBody>
          <a:bodyPr vert="horz" wrap="square" lIns="91440" tIns="45720" rIns="91440" bIns="45720" anchor="t" anchorCtr="0"/>
          <a:p>
            <a:pPr eaLnBrk="1" hangingPunct="1">
              <a:buNone/>
            </a:pPr>
            <a:r>
              <a:rPr lang="zh-CN" altLang="en-US" sz="2800" dirty="0">
                <a:solidFill>
                  <a:schemeClr val="tx1"/>
                </a:solidFill>
                <a:ea typeface="宋体" panose="02010600030101010101" pitchFamily="2" charset="-122"/>
              </a:rPr>
              <a:t>自动变量和寄存器变量属于动态存储方式，</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外部变量和静态变量属于静态存储方式。</a:t>
            </a:r>
            <a:endParaRPr lang="zh-CN" altLang="en-US" sz="2800" dirty="0">
              <a:solidFill>
                <a:schemeClr val="tx1"/>
              </a:solidFill>
              <a:ea typeface="宋体" panose="02010600030101010101" pitchFamily="2" charset="-122"/>
            </a:endParaRPr>
          </a:p>
          <a:p>
            <a:pPr eaLnBrk="1" hangingPunct="1">
              <a:buNone/>
            </a:pP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变量声明定义的完整形式 ：</a:t>
            </a:r>
            <a:endParaRPr lang="zh-CN" altLang="en-US" sz="2800" dirty="0">
              <a:solidFill>
                <a:schemeClr val="tx1"/>
              </a:solidFill>
              <a:ea typeface="宋体" panose="02010600030101010101" pitchFamily="2" charset="-122"/>
            </a:endParaRPr>
          </a:p>
          <a:p>
            <a:pPr eaLnBrk="1" hangingPunct="1">
              <a:buNone/>
            </a:pPr>
            <a:r>
              <a:rPr lang="zh-CN" altLang="en-US" sz="2800" dirty="0">
                <a:ea typeface="宋体" panose="02010600030101010101" pitchFamily="2" charset="-122"/>
              </a:rPr>
              <a:t>存储类型说明符 </a:t>
            </a:r>
            <a:r>
              <a:rPr lang="zh-CN" altLang="en-US" sz="2800" dirty="0">
                <a:solidFill>
                  <a:schemeClr val="tx1"/>
                </a:solidFill>
                <a:ea typeface="宋体" panose="02010600030101010101" pitchFamily="2" charset="-122"/>
              </a:rPr>
              <a:t>数据类型说明符 变量名</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变量名</a:t>
            </a:r>
            <a:r>
              <a:rPr lang="en-US" altLang="zh-CN" sz="2800" dirty="0">
                <a:solidFill>
                  <a:schemeClr val="tx1"/>
                </a:solidFill>
                <a:ea typeface="宋体" panose="02010600030101010101" pitchFamily="2" charset="-122"/>
              </a:rPr>
              <a:t>…; </a:t>
            </a:r>
            <a:endParaRPr lang="en-US" altLang="zh-CN" sz="2800" dirty="0">
              <a:solidFill>
                <a:schemeClr val="tx1"/>
              </a:solidFill>
              <a:ea typeface="宋体" panose="02010600030101010101" pitchFamily="2" charset="-122"/>
            </a:endParaRPr>
          </a:p>
        </p:txBody>
      </p:sp>
      <p:sp>
        <p:nvSpPr>
          <p:cNvPr id="78855" name="Rectangle 4"/>
          <p:cNvSpPr/>
          <p:nvPr/>
        </p:nvSpPr>
        <p:spPr>
          <a:xfrm>
            <a:off x="1116013" y="3860800"/>
            <a:ext cx="7056437" cy="1684338"/>
          </a:xfrm>
          <a:prstGeom prst="rect">
            <a:avLst/>
          </a:prstGeom>
          <a:noFill/>
          <a:ln w="9525" cap="flat" cmpd="sng">
            <a:solidFill>
              <a:srgbClr val="0000CC"/>
            </a:solidFill>
            <a:prstDash val="solid"/>
            <a:miter/>
            <a:headEnd type="none" w="med" len="med"/>
            <a:tailEnd type="none" w="med" len="med"/>
          </a:ln>
        </p:spPr>
        <p:txBody>
          <a:bodyPr>
            <a:spAutoFit/>
          </a:bodyPr>
          <a:p>
            <a:r>
              <a:rPr lang="en-US" altLang="zh-CN" sz="2400" b="1" dirty="0">
                <a:latin typeface="Times New Roman" panose="02020603050405020304" pitchFamily="18" charset="0"/>
              </a:rPr>
              <a:t>static int iA,iB; </a:t>
            </a:r>
            <a:r>
              <a:rPr lang="zh-CN" altLang="en-US" sz="2400" b="1" dirty="0">
                <a:latin typeface="Times New Roman" panose="02020603050405020304" pitchFamily="18" charset="0"/>
              </a:rPr>
              <a:t>　　　　声明定义静态类型变量</a:t>
            </a:r>
            <a:endParaRPr lang="zh-CN" altLang="en-US" sz="2400" b="1" dirty="0">
              <a:latin typeface="Times New Roman" panose="02020603050405020304" pitchFamily="18" charset="0"/>
            </a:endParaRPr>
          </a:p>
          <a:p>
            <a:r>
              <a:rPr lang="en-US" altLang="zh-CN" sz="2400" b="1" dirty="0">
                <a:latin typeface="Times New Roman" panose="02020603050405020304" pitchFamily="18" charset="0"/>
              </a:rPr>
              <a:t>auto char cA,cB; </a:t>
            </a:r>
            <a:r>
              <a:rPr lang="zh-CN" altLang="en-US" sz="2400" b="1" dirty="0">
                <a:latin typeface="Times New Roman" panose="02020603050405020304" pitchFamily="18" charset="0"/>
              </a:rPr>
              <a:t>　　　声明定义自动字符变量</a:t>
            </a:r>
            <a:endParaRPr lang="zh-CN" altLang="en-US" sz="2400" b="1" dirty="0">
              <a:latin typeface="Times New Roman" panose="02020603050405020304" pitchFamily="18" charset="0"/>
            </a:endParaRPr>
          </a:p>
          <a:p>
            <a:r>
              <a:rPr lang="en-US" altLang="zh-CN" sz="2400" b="1" dirty="0">
                <a:latin typeface="Times New Roman" panose="02020603050405020304" pitchFamily="18" charset="0"/>
              </a:rPr>
              <a:t>register int iK=1; </a:t>
            </a:r>
            <a:r>
              <a:rPr lang="zh-CN" altLang="en-US" sz="2400" b="1" dirty="0">
                <a:latin typeface="Times New Roman" panose="02020603050405020304" pitchFamily="18" charset="0"/>
              </a:rPr>
              <a:t>　　　声明定义寄存器变量</a:t>
            </a:r>
            <a:endParaRPr lang="zh-CN" altLang="en-US" sz="2400" b="1" dirty="0">
              <a:latin typeface="Times New Roman" panose="02020603050405020304" pitchFamily="18" charset="0"/>
            </a:endParaRPr>
          </a:p>
          <a:p>
            <a:r>
              <a:rPr lang="en-US" altLang="zh-CN" sz="2400" b="1" dirty="0">
                <a:latin typeface="Times New Roman" panose="02020603050405020304" pitchFamily="18" charset="0"/>
              </a:rPr>
              <a:t>extern int iX,iY; </a:t>
            </a:r>
            <a:r>
              <a:rPr lang="zh-CN" altLang="en-US" sz="2400" b="1" dirty="0">
                <a:latin typeface="Times New Roman" panose="02020603050405020304" pitchFamily="18" charset="0"/>
              </a:rPr>
              <a:t>　　　 声明外部整型变量</a:t>
            </a:r>
            <a:r>
              <a:rPr lang="zh-CN" altLang="en-US" sz="3200" b="1" dirty="0">
                <a:latin typeface="Times New Roman" panose="02020603050405020304" pitchFamily="18" charset="0"/>
              </a:rPr>
              <a:t>　　　　　　　</a:t>
            </a:r>
            <a:endParaRPr lang="zh-CN" altLang="en-US" sz="3200" b="1" dirty="0">
              <a:latin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79875"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79876"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79877"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10.6.2 </a:t>
            </a:r>
            <a:r>
              <a:rPr lang="zh-CN" altLang="en-US" sz="3600" dirty="0">
                <a:ea typeface="宋体" panose="02010600030101010101" pitchFamily="2" charset="-122"/>
              </a:rPr>
              <a:t>变量存储类别与生存期</a:t>
            </a:r>
            <a:endParaRPr lang="zh-CN" altLang="en-US" sz="3600" dirty="0">
              <a:ea typeface="宋体" panose="02010600030101010101" pitchFamily="2" charset="-122"/>
            </a:endParaRPr>
          </a:p>
        </p:txBody>
      </p:sp>
      <p:sp>
        <p:nvSpPr>
          <p:cNvPr id="79878" name="Rectangle 3"/>
          <p:cNvSpPr>
            <a:spLocks noGrp="1"/>
          </p:cNvSpPr>
          <p:nvPr>
            <p:ph idx="1"/>
          </p:nvPr>
        </p:nvSpPr>
        <p:spPr/>
        <p:txBody>
          <a:bodyPr vert="horz" wrap="square" lIns="91440" tIns="45720" rIns="91440" bIns="45720" anchor="t" anchorCtr="0"/>
          <a:p>
            <a:pPr eaLnBrk="1" hangingPunct="1">
              <a:buNone/>
            </a:pPr>
            <a:r>
              <a:rPr lang="en-US" altLang="zh-CN" dirty="0">
                <a:ea typeface="宋体" panose="02010600030101010101" pitchFamily="2" charset="-122"/>
              </a:rPr>
              <a:t>1. </a:t>
            </a:r>
            <a:r>
              <a:rPr lang="zh-CN" altLang="en-US" dirty="0">
                <a:ea typeface="宋体" panose="02010600030101010101" pitchFamily="2" charset="-122"/>
              </a:rPr>
              <a:t>自动变</a:t>
            </a:r>
            <a:r>
              <a:rPr lang="zh-CN" altLang="en-US" dirty="0">
                <a:latin typeface="Times New Roman" panose="02020603050405020304" pitchFamily="18" charset="0"/>
                <a:ea typeface="宋体" panose="02010600030101010101" pitchFamily="2" charset="-122"/>
              </a:rPr>
              <a:t>量 </a:t>
            </a:r>
            <a:r>
              <a:rPr lang="en-US" altLang="zh-CN" dirty="0">
                <a:latin typeface="Times New Roman" panose="02020603050405020304" pitchFamily="18" charset="0"/>
                <a:ea typeface="宋体" panose="02010600030101010101" pitchFamily="2" charset="-122"/>
              </a:rPr>
              <a:t>auto</a:t>
            </a:r>
            <a:endParaRPr lang="en-US" altLang="zh-CN" dirty="0">
              <a:latin typeface="Times New Roman" panose="02020603050405020304" pitchFamily="18" charset="0"/>
              <a:ea typeface="宋体" panose="02010600030101010101" pitchFamily="2" charset="-122"/>
            </a:endParaRPr>
          </a:p>
        </p:txBody>
      </p:sp>
      <p:sp>
        <p:nvSpPr>
          <p:cNvPr id="79879" name="Text Box 5"/>
          <p:cNvSpPr txBox="1"/>
          <p:nvPr/>
        </p:nvSpPr>
        <p:spPr>
          <a:xfrm>
            <a:off x="765175" y="1844675"/>
            <a:ext cx="8042275" cy="3505200"/>
          </a:xfrm>
          <a:prstGeom prst="rect">
            <a:avLst/>
          </a:prstGeom>
          <a:noFill/>
          <a:ln w="9525">
            <a:noFill/>
          </a:ln>
        </p:spPr>
        <p:txBody>
          <a:bodyPr wrap="none">
            <a:spAutoFit/>
          </a:bodyPr>
          <a:p>
            <a:pPr eaLnBrk="1" hangingPunct="1">
              <a:lnSpc>
                <a:spcPct val="160000"/>
              </a:lnSpc>
              <a:buClr>
                <a:srgbClr val="0000CC"/>
              </a:buClr>
              <a:buFont typeface="Wingdings" panose="05000000000000000000" pitchFamily="2" charset="2"/>
              <a:buChar char="Ø"/>
            </a:pPr>
            <a:r>
              <a:rPr lang="en-US" altLang="zh-CN" sz="2800" b="1" dirty="0">
                <a:latin typeface="Times New Roman" panose="02020603050405020304" pitchFamily="18" charset="0"/>
                <a:ea typeface="Arial Unicode MS" panose="020B0604020202020204" pitchFamily="34" charset="-122"/>
              </a:rPr>
              <a:t> </a:t>
            </a:r>
            <a:r>
              <a:rPr lang="zh-CN" altLang="en-US" sz="2800" b="1" dirty="0">
                <a:latin typeface="Times New Roman" panose="02020603050405020304" pitchFamily="18" charset="0"/>
                <a:ea typeface="Arial Unicode MS" panose="020B0604020202020204" pitchFamily="34" charset="-122"/>
              </a:rPr>
              <a:t>自动存储变量属于动态存储方式，存放在动态区</a:t>
            </a:r>
            <a:endParaRPr lang="zh-CN" altLang="en-US" sz="2800" b="1" dirty="0">
              <a:latin typeface="Times New Roman" panose="02020603050405020304" pitchFamily="18" charset="0"/>
              <a:ea typeface="Arial Unicode MS" panose="020B0604020202020204" pitchFamily="34" charset="-122"/>
            </a:endParaRPr>
          </a:p>
          <a:p>
            <a:pPr eaLnBrk="1" hangingPunct="1">
              <a:lnSpc>
                <a:spcPct val="160000"/>
              </a:lnSpc>
              <a:buClr>
                <a:srgbClr val="0000CC"/>
              </a:buClr>
              <a:buChar char="•"/>
            </a:pPr>
            <a:r>
              <a:rPr lang="zh-CN" altLang="en-US" sz="2800" b="1" dirty="0">
                <a:latin typeface="Times New Roman" panose="02020603050405020304" pitchFamily="18" charset="0"/>
                <a:ea typeface="Arial Unicode MS" panose="020B0604020202020204" pitchFamily="34" charset="-122"/>
              </a:rPr>
              <a:t> 进入声明的作用域时生成， 离开作用域时删除 ；</a:t>
            </a:r>
            <a:endParaRPr lang="zh-CN" altLang="en-US" sz="2800" b="1" dirty="0">
              <a:latin typeface="Times New Roman" panose="02020603050405020304" pitchFamily="18" charset="0"/>
              <a:ea typeface="Arial Unicode MS" panose="020B0604020202020204" pitchFamily="34" charset="-122"/>
            </a:endParaRPr>
          </a:p>
          <a:p>
            <a:pPr eaLnBrk="1" hangingPunct="1">
              <a:lnSpc>
                <a:spcPct val="160000"/>
              </a:lnSpc>
              <a:buClr>
                <a:srgbClr val="0000CC"/>
              </a:buClr>
              <a:buChar char="•"/>
            </a:pPr>
            <a:r>
              <a:rPr lang="zh-CN" altLang="en-US" sz="2800" b="1" dirty="0">
                <a:latin typeface="Times New Roman" panose="02020603050405020304" pitchFamily="18" charset="0"/>
                <a:ea typeface="Arial Unicode MS" panose="020B0604020202020204" pitchFamily="34" charset="-122"/>
              </a:rPr>
              <a:t> 函数的参数和局部变量都是自动存储类 </a:t>
            </a:r>
            <a:endParaRPr lang="zh-CN" altLang="en-US" sz="2800" b="1" dirty="0">
              <a:latin typeface="Times New Roman" panose="02020603050405020304" pitchFamily="18" charset="0"/>
              <a:ea typeface="Arial Unicode MS" panose="020B0604020202020204" pitchFamily="34" charset="-122"/>
            </a:endParaRPr>
          </a:p>
          <a:p>
            <a:pPr eaLnBrk="1" hangingPunct="1">
              <a:lnSpc>
                <a:spcPct val="160000"/>
              </a:lnSpc>
              <a:buClr>
                <a:srgbClr val="0000CC"/>
              </a:buClr>
              <a:buFont typeface="Wingdings" panose="05000000000000000000" pitchFamily="2" charset="2"/>
              <a:buChar char="Ø"/>
            </a:pPr>
            <a:r>
              <a:rPr lang="zh-CN" altLang="en-US" sz="2800" b="1" dirty="0">
                <a:latin typeface="Times New Roman" panose="02020603050405020304" pitchFamily="18" charset="0"/>
                <a:ea typeface="Arial Unicode MS" panose="020B0604020202020204" pitchFamily="34" charset="-122"/>
              </a:rPr>
              <a:t> 自动存储是变量的默认状态 </a:t>
            </a:r>
            <a:endParaRPr lang="zh-CN" altLang="en-US" sz="2800" b="1" dirty="0">
              <a:latin typeface="Times New Roman" panose="02020603050405020304" pitchFamily="18" charset="0"/>
              <a:ea typeface="Arial Unicode MS" panose="020B0604020202020204" pitchFamily="34" charset="-122"/>
            </a:endParaRPr>
          </a:p>
          <a:p>
            <a:pPr eaLnBrk="1" hangingPunct="1">
              <a:lnSpc>
                <a:spcPct val="160000"/>
              </a:lnSpc>
              <a:buClr>
                <a:srgbClr val="0000CC"/>
              </a:buClr>
              <a:buFont typeface="Wingdings" panose="05000000000000000000" pitchFamily="2" charset="2"/>
              <a:buChar char="Ø"/>
            </a:pPr>
            <a:r>
              <a:rPr lang="zh-CN" altLang="en-US" sz="2800" b="1" dirty="0">
                <a:latin typeface="Times New Roman" panose="02020603050405020304" pitchFamily="18" charset="0"/>
                <a:ea typeface="Arial Unicode MS" panose="020B0604020202020204" pitchFamily="34" charset="-122"/>
              </a:rPr>
              <a:t> 若不赋初值则没有明确的值 </a:t>
            </a:r>
            <a:endParaRPr lang="zh-CN" altLang="en-US" sz="2800" b="1" dirty="0">
              <a:latin typeface="Times New Roman" panose="02020603050405020304" pitchFamily="18" charset="0"/>
              <a:ea typeface="Arial Unicode MS" panose="020B0604020202020204" pitchFamily="34" charset="-122"/>
            </a:endParaRPr>
          </a:p>
        </p:txBody>
      </p:sp>
      <p:sp>
        <p:nvSpPr>
          <p:cNvPr id="1065991" name="Text Box 7"/>
          <p:cNvSpPr txBox="1"/>
          <p:nvPr/>
        </p:nvSpPr>
        <p:spPr>
          <a:xfrm>
            <a:off x="5614988" y="4149725"/>
            <a:ext cx="3529012" cy="2292350"/>
          </a:xfrm>
          <a:prstGeom prst="rect">
            <a:avLst/>
          </a:prstGeom>
          <a:solidFill>
            <a:srgbClr val="FFFF99"/>
          </a:solidFill>
          <a:ln w="9525" cap="flat" cmpd="sng">
            <a:solidFill>
              <a:srgbClr val="000080"/>
            </a:solidFill>
            <a:prstDash val="solid"/>
            <a:miter/>
            <a:headEnd type="none" w="med" len="med"/>
            <a:tailEnd type="none" w="med" len="med"/>
          </a:ln>
        </p:spPr>
        <p:txBody>
          <a:bodyPr>
            <a:spAutoFit/>
          </a:bodyPr>
          <a:p>
            <a:r>
              <a:rPr lang="en-US" altLang="zh-CN" sz="2400" b="1" dirty="0">
                <a:latin typeface="Times New Roman" panose="02020603050405020304" pitchFamily="18" charset="0"/>
              </a:rPr>
              <a:t>int max( </a:t>
            </a:r>
            <a:r>
              <a:rPr lang="en-US" altLang="zh-CN" sz="2400" b="1" dirty="0">
                <a:solidFill>
                  <a:srgbClr val="CC3300"/>
                </a:solidFill>
                <a:latin typeface="Times New Roman" panose="02020603050405020304" pitchFamily="18" charset="0"/>
              </a:rPr>
              <a:t>int iA,int iB</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lvl="1"/>
            <a:r>
              <a:rPr lang="en-US" altLang="zh-CN" sz="2400" b="1" dirty="0">
                <a:solidFill>
                  <a:srgbClr val="0000CC"/>
                </a:solidFill>
                <a:latin typeface="Times New Roman" panose="02020603050405020304" pitchFamily="18" charset="0"/>
              </a:rPr>
              <a:t>auto</a:t>
            </a:r>
            <a:r>
              <a:rPr lang="en-US" altLang="zh-CN" sz="2400" b="1" dirty="0">
                <a:latin typeface="Times New Roman" panose="02020603050405020304" pitchFamily="18" charset="0"/>
              </a:rPr>
              <a:t> int </a:t>
            </a:r>
            <a:r>
              <a:rPr lang="en-US" altLang="zh-CN" sz="2400" b="1" dirty="0">
                <a:solidFill>
                  <a:srgbClr val="0000CC"/>
                </a:solidFill>
                <a:latin typeface="Times New Roman" panose="02020603050405020304" pitchFamily="18" charset="0"/>
              </a:rPr>
              <a:t>iC </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lvl="1"/>
            <a:r>
              <a:rPr lang="en-US" altLang="zh-CN" sz="2400" b="1" dirty="0">
                <a:latin typeface="Times New Roman" panose="02020603050405020304" pitchFamily="18" charset="0"/>
              </a:rPr>
              <a:t>if(iA&gt;iB)   return iA;</a:t>
            </a:r>
            <a:endParaRPr lang="en-US" altLang="zh-CN" sz="2400" b="1" dirty="0">
              <a:latin typeface="Times New Roman" panose="02020603050405020304" pitchFamily="18" charset="0"/>
            </a:endParaRPr>
          </a:p>
          <a:p>
            <a:pPr lvl="1"/>
            <a:r>
              <a:rPr lang="en-US" altLang="zh-CN" sz="2400" b="1" dirty="0">
                <a:latin typeface="Times New Roman" panose="02020603050405020304" pitchFamily="18" charset="0"/>
              </a:rPr>
              <a:t>else   return iB;</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65991"/>
                                        </p:tgtEl>
                                        <p:attrNameLst>
                                          <p:attrName>style.visibility</p:attrName>
                                        </p:attrNameLst>
                                      </p:cBhvr>
                                      <p:to>
                                        <p:strVal val="visible"/>
                                      </p:to>
                                    </p:set>
                                    <p:animEffect transition="in" filter="checkerboard(across)">
                                      <p:cBhvr>
                                        <p:cTn id="7" dur="500"/>
                                        <p:tgtEl>
                                          <p:spTgt spid="1065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99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80899"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80900"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80901"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10.6.2 </a:t>
            </a:r>
            <a:r>
              <a:rPr lang="zh-CN" altLang="en-US" sz="3600" dirty="0">
                <a:ea typeface="宋体" panose="02010600030101010101" pitchFamily="2" charset="-122"/>
              </a:rPr>
              <a:t>变量存储类别与生存期</a:t>
            </a:r>
            <a:endParaRPr lang="zh-CN" altLang="en-US" sz="3600" dirty="0">
              <a:ea typeface="宋体" panose="02010600030101010101" pitchFamily="2" charset="-122"/>
            </a:endParaRPr>
          </a:p>
        </p:txBody>
      </p:sp>
      <p:sp>
        <p:nvSpPr>
          <p:cNvPr id="80902" name="Rectangle 3"/>
          <p:cNvSpPr>
            <a:spLocks noGrp="1"/>
          </p:cNvSpPr>
          <p:nvPr>
            <p:ph idx="1"/>
          </p:nvPr>
        </p:nvSpPr>
        <p:spPr>
          <a:xfrm>
            <a:off x="684213" y="979488"/>
            <a:ext cx="8459787" cy="5257800"/>
          </a:xfrm>
        </p:spPr>
        <p:txBody>
          <a:bodyPr vert="horz" wrap="square" lIns="91440" tIns="45720" rIns="91440" bIns="45720" anchor="t" anchorCtr="0"/>
          <a:p>
            <a:pPr eaLnBrk="1" hangingPunct="1">
              <a:buNone/>
            </a:pPr>
            <a:r>
              <a:rPr lang="en-US" altLang="zh-CN" dirty="0">
                <a:ea typeface="宋体" panose="02010600030101010101" pitchFamily="2" charset="-122"/>
              </a:rPr>
              <a:t>2. </a:t>
            </a:r>
            <a:r>
              <a:rPr lang="zh-CN" altLang="en-US" dirty="0">
                <a:ea typeface="宋体" panose="02010600030101010101" pitchFamily="2" charset="-122"/>
              </a:rPr>
              <a:t>外部变量 </a:t>
            </a:r>
            <a:r>
              <a:rPr lang="en-US" altLang="zh-CN" dirty="0">
                <a:latin typeface="Times New Roman" panose="02020603050405020304" pitchFamily="18" charset="0"/>
                <a:ea typeface="宋体" panose="02010600030101010101" pitchFamily="2" charset="-122"/>
              </a:rPr>
              <a:t>extern</a:t>
            </a:r>
            <a:endParaRPr lang="en-US" altLang="zh-CN" dirty="0">
              <a:latin typeface="Times New Roman" panose="02020603050405020304" pitchFamily="18" charset="0"/>
              <a:ea typeface="宋体" panose="02010600030101010101" pitchFamily="2" charset="-122"/>
            </a:endParaRPr>
          </a:p>
          <a:p>
            <a:pPr eaLnBrk="1" hangingPunct="1">
              <a:buNone/>
            </a:pPr>
            <a:r>
              <a:rPr lang="en-US" altLang="zh-CN" sz="2800" dirty="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外部变量定义时位于函数之外，即全局变量</a:t>
            </a:r>
            <a:r>
              <a:rPr lang="en-US" altLang="zh-CN" sz="2800" dirty="0">
                <a:solidFill>
                  <a:schemeClr val="tx1"/>
                </a:solidFill>
                <a:ea typeface="宋体" panose="02010600030101010101" pitchFamily="2" charset="-122"/>
              </a:rPr>
              <a:t>.</a:t>
            </a:r>
            <a:endParaRPr lang="en-US" altLang="zh-CN" sz="2800" dirty="0">
              <a:solidFill>
                <a:schemeClr val="tx1"/>
              </a:solidFill>
              <a:ea typeface="宋体" panose="02010600030101010101" pitchFamily="2" charset="-122"/>
            </a:endParaRPr>
          </a:p>
          <a:p>
            <a:pPr eaLnBrk="1" hangingPunct="1">
              <a:buFont typeface="Wingdings" panose="05000000000000000000" pitchFamily="2" charset="2"/>
              <a:buChar char="Ø"/>
            </a:pPr>
            <a:r>
              <a:rPr lang="zh-CN" altLang="en-US" sz="2800" dirty="0">
                <a:solidFill>
                  <a:schemeClr val="tx1"/>
                </a:solidFill>
                <a:ea typeface="宋体" panose="02010600030101010101" pitchFamily="2" charset="-122"/>
              </a:rPr>
              <a:t>全局变量是从它的作用域提出的，</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外部变量从存储方式提出的，表示了其生存期。</a:t>
            </a:r>
            <a:endParaRPr lang="zh-CN" altLang="en-US" sz="2800" dirty="0">
              <a:solidFill>
                <a:schemeClr val="tx1"/>
              </a:solidFill>
              <a:ea typeface="宋体" panose="02010600030101010101" pitchFamily="2" charset="-122"/>
            </a:endParaRPr>
          </a:p>
          <a:p>
            <a:pPr eaLnBrk="1" hangingPunct="1">
              <a:buNone/>
            </a:pPr>
            <a:endParaRPr lang="zh-CN" altLang="en-US" sz="2800" dirty="0">
              <a:solidFill>
                <a:schemeClr val="tx1"/>
              </a:solidFill>
              <a:ea typeface="宋体" panose="02010600030101010101" pitchFamily="2" charset="-122"/>
            </a:endParaRPr>
          </a:p>
          <a:p>
            <a:pPr eaLnBrk="1" hangingPunct="1">
              <a:buFont typeface="Wingdings" panose="05000000000000000000" pitchFamily="2" charset="2"/>
              <a:buChar char="Ø"/>
            </a:pPr>
            <a:r>
              <a:rPr lang="zh-CN" altLang="en-US" sz="2800" dirty="0">
                <a:solidFill>
                  <a:schemeClr val="tx1"/>
                </a:solidFill>
                <a:ea typeface="宋体" panose="02010600030101010101" pitchFamily="2" charset="-122"/>
              </a:rPr>
              <a:t>可以在定义时作初始化赋值，即只赋初值一次，</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若定义时不赋初值，编译时自动赋初值：</a:t>
            </a:r>
            <a:endParaRPr lang="zh-CN" altLang="en-US" sz="2800" dirty="0">
              <a:solidFill>
                <a:schemeClr val="tx1"/>
              </a:solidFill>
              <a:ea typeface="宋体" panose="02010600030101010101" pitchFamily="2" charset="-122"/>
            </a:endParaRPr>
          </a:p>
          <a:p>
            <a:pPr lvl="1" eaLnBrk="1" hangingPunct="1">
              <a:buFontTx/>
              <a:buChar char="•"/>
            </a:pPr>
            <a:r>
              <a:rPr lang="zh-CN" altLang="en-US" sz="2400" dirty="0"/>
              <a:t>数值型变量初值</a:t>
            </a:r>
            <a:r>
              <a:rPr lang="en-US" altLang="zh-CN" sz="2400" dirty="0"/>
              <a:t>0</a:t>
            </a:r>
            <a:endParaRPr lang="en-US" altLang="zh-CN" sz="2400" dirty="0"/>
          </a:p>
          <a:p>
            <a:pPr lvl="1" eaLnBrk="1" hangingPunct="1">
              <a:buFontTx/>
              <a:buChar char="•"/>
            </a:pPr>
            <a:r>
              <a:rPr lang="zh-CN" altLang="en-US" sz="2400" dirty="0"/>
              <a:t>字符变量初值为空字符 </a:t>
            </a:r>
            <a:endParaRPr lang="zh-CN" alt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81923"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81924"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81925"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10.6.2 </a:t>
            </a:r>
            <a:r>
              <a:rPr lang="zh-CN" altLang="en-US" sz="3600" dirty="0">
                <a:ea typeface="宋体" panose="02010600030101010101" pitchFamily="2" charset="-122"/>
              </a:rPr>
              <a:t>变量存储类别与生存期</a:t>
            </a:r>
            <a:endParaRPr lang="zh-CN" altLang="en-US" sz="3600" dirty="0">
              <a:ea typeface="宋体" panose="02010600030101010101" pitchFamily="2" charset="-122"/>
            </a:endParaRPr>
          </a:p>
        </p:txBody>
      </p:sp>
      <p:sp>
        <p:nvSpPr>
          <p:cNvPr id="81926" name="Rectangle 3"/>
          <p:cNvSpPr>
            <a:spLocks noGrp="1"/>
          </p:cNvSpPr>
          <p:nvPr>
            <p:ph idx="1"/>
          </p:nvPr>
        </p:nvSpPr>
        <p:spPr>
          <a:xfrm>
            <a:off x="684213" y="979488"/>
            <a:ext cx="8459787" cy="5257800"/>
          </a:xfrm>
        </p:spPr>
        <p:txBody>
          <a:bodyPr vert="horz" wrap="square" lIns="91440" tIns="45720" rIns="91440" bIns="45720" anchor="t" anchorCtr="0"/>
          <a:p>
            <a:pPr eaLnBrk="1" hangingPunct="1">
              <a:buNone/>
            </a:pPr>
            <a:r>
              <a:rPr lang="en-US" altLang="zh-CN" dirty="0">
                <a:ea typeface="宋体" panose="02010600030101010101" pitchFamily="2" charset="-122"/>
              </a:rPr>
              <a:t>2. </a:t>
            </a:r>
            <a:r>
              <a:rPr lang="zh-CN" altLang="en-US" dirty="0">
                <a:ea typeface="宋体" panose="02010600030101010101" pitchFamily="2" charset="-122"/>
              </a:rPr>
              <a:t>外部变量 </a:t>
            </a:r>
            <a:r>
              <a:rPr lang="en-US" altLang="zh-CN" dirty="0">
                <a:latin typeface="Times New Roman" panose="02020603050405020304" pitchFamily="18" charset="0"/>
                <a:ea typeface="宋体" panose="02010600030101010101" pitchFamily="2" charset="-122"/>
              </a:rPr>
              <a:t>extern</a:t>
            </a:r>
            <a:endParaRPr lang="en-US" altLang="zh-CN"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Char char="Ø"/>
            </a:pPr>
            <a:r>
              <a:rPr lang="zh-CN" altLang="en-US" sz="2800" dirty="0">
                <a:solidFill>
                  <a:schemeClr val="tx1"/>
                </a:solidFill>
                <a:ea typeface="宋体" panose="02010600030101010101" pitchFamily="2" charset="-122"/>
              </a:rPr>
              <a:t>当一个源程序由若干个源文件组成时，</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在一个源文件中定义的外部变量</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在其它的源文件中也有效。 </a:t>
            </a:r>
            <a:endParaRPr lang="zh-CN" altLang="en-US" sz="2800" dirty="0">
              <a:solidFill>
                <a:schemeClr val="tx1"/>
              </a:solidFill>
              <a:ea typeface="宋体" panose="02010600030101010101" pitchFamily="2" charset="-122"/>
            </a:endParaRPr>
          </a:p>
        </p:txBody>
      </p:sp>
      <p:sp>
        <p:nvSpPr>
          <p:cNvPr id="1069060" name="Rectangle 4"/>
          <p:cNvSpPr/>
          <p:nvPr/>
        </p:nvSpPr>
        <p:spPr>
          <a:xfrm>
            <a:off x="1331913" y="3429000"/>
            <a:ext cx="3305175" cy="1927225"/>
          </a:xfrm>
          <a:prstGeom prst="rect">
            <a:avLst/>
          </a:prstGeom>
          <a:solidFill>
            <a:srgbClr val="FFFFCC"/>
          </a:solidFill>
          <a:ln w="9525" cap="flat" cmpd="sng">
            <a:solidFill>
              <a:srgbClr val="FFCC00"/>
            </a:solidFill>
            <a:prstDash val="solid"/>
            <a:miter/>
            <a:headEnd type="none" w="med" len="med"/>
            <a:tailEnd type="none" w="med" len="med"/>
          </a:ln>
        </p:spPr>
        <p:txBody>
          <a:bodyPr wrap="none" anchor="ctr" anchorCtr="0">
            <a:spAutoFit/>
          </a:bodyPr>
          <a:p>
            <a:pPr indent="266700"/>
            <a:r>
              <a:rPr lang="en-US" altLang="zh-CN" sz="2400" b="1" dirty="0">
                <a:latin typeface="Times New Roman" panose="02020603050405020304" pitchFamily="18" charset="0"/>
              </a:rPr>
              <a:t>File1.C</a:t>
            </a:r>
            <a:endParaRPr lang="en-US" altLang="zh-CN" sz="2400" b="1" dirty="0">
              <a:latin typeface="Times New Roman" panose="02020603050405020304" pitchFamily="18" charset="0"/>
            </a:endParaRPr>
          </a:p>
          <a:p>
            <a:pPr indent="266700"/>
            <a:r>
              <a:rPr lang="en-US" altLang="zh-CN" sz="2400" b="1" dirty="0">
                <a:latin typeface="Times New Roman" panose="02020603050405020304" pitchFamily="18" charset="0"/>
              </a:rPr>
              <a:t>int iA; </a:t>
            </a:r>
            <a:r>
              <a:rPr lang="en-US" altLang="zh-CN" sz="2000" b="1" dirty="0">
                <a:solidFill>
                  <a:srgbClr val="008000"/>
                </a:solidFill>
                <a:latin typeface="Times New Roman" panose="02020603050405020304" pitchFamily="18" charset="0"/>
              </a:rPr>
              <a:t>/*</a:t>
            </a:r>
            <a:r>
              <a:rPr lang="zh-CN" altLang="en-US" sz="2000" b="1" dirty="0">
                <a:solidFill>
                  <a:srgbClr val="008000"/>
                </a:solidFill>
                <a:latin typeface="Times New Roman" panose="02020603050405020304" pitchFamily="18" charset="0"/>
              </a:rPr>
              <a:t>外部变量定义*</a:t>
            </a:r>
            <a:r>
              <a:rPr lang="en-US" altLang="zh-CN" sz="2000" b="1" dirty="0">
                <a:solidFill>
                  <a:srgbClr val="008000"/>
                </a:solidFill>
                <a:latin typeface="Times New Roman" panose="02020603050405020304" pitchFamily="18" charset="0"/>
              </a:rPr>
              <a:t>/</a:t>
            </a:r>
            <a:endParaRPr lang="en-US" altLang="zh-CN" sz="2000" b="1" dirty="0">
              <a:solidFill>
                <a:srgbClr val="008000"/>
              </a:solidFill>
              <a:latin typeface="Times New Roman" panose="02020603050405020304" pitchFamily="18" charset="0"/>
            </a:endParaRPr>
          </a:p>
          <a:p>
            <a:pPr indent="266700"/>
            <a:r>
              <a:rPr lang="en-US" altLang="zh-CN" sz="2400" b="1" dirty="0">
                <a:latin typeface="Times New Roman" panose="02020603050405020304" pitchFamily="18" charset="0"/>
              </a:rPr>
              <a:t>char cB; </a:t>
            </a:r>
            <a:r>
              <a:rPr lang="en-US" altLang="zh-CN" sz="2000" b="1" dirty="0">
                <a:solidFill>
                  <a:srgbClr val="008000"/>
                </a:solidFill>
                <a:latin typeface="Times New Roman" panose="02020603050405020304" pitchFamily="18" charset="0"/>
              </a:rPr>
              <a:t>/*</a:t>
            </a:r>
            <a:r>
              <a:rPr lang="zh-CN" altLang="en-US" sz="2000" b="1" dirty="0">
                <a:solidFill>
                  <a:srgbClr val="008000"/>
                </a:solidFill>
                <a:latin typeface="Times New Roman" panose="02020603050405020304" pitchFamily="18" charset="0"/>
              </a:rPr>
              <a:t>外部变量定义*</a:t>
            </a:r>
            <a:r>
              <a:rPr lang="en-US" altLang="zh-CN" sz="2000" b="1" dirty="0">
                <a:solidFill>
                  <a:srgbClr val="008000"/>
                </a:solidFill>
                <a:latin typeface="Times New Roman" panose="02020603050405020304" pitchFamily="18" charset="0"/>
              </a:rPr>
              <a:t>/</a:t>
            </a:r>
            <a:endParaRPr lang="en-US" altLang="zh-CN" sz="2000" b="1" dirty="0">
              <a:solidFill>
                <a:srgbClr val="008000"/>
              </a:solidFill>
              <a:latin typeface="Times New Roman" panose="02020603050405020304" pitchFamily="18" charset="0"/>
            </a:endParaRPr>
          </a:p>
          <a:p>
            <a:pPr indent="266700"/>
            <a:r>
              <a:rPr lang="en-US" altLang="zh-CN" sz="2400" b="1" dirty="0">
                <a:latin typeface="Times New Roman" panose="02020603050405020304" pitchFamily="18" charset="0"/>
              </a:rPr>
              <a:t>int main()</a:t>
            </a:r>
            <a:endParaRPr lang="en-US" altLang="zh-CN" sz="2400" b="1" dirty="0">
              <a:latin typeface="Times New Roman" panose="02020603050405020304" pitchFamily="18" charset="0"/>
            </a:endParaRPr>
          </a:p>
          <a:p>
            <a:pPr indent="266700"/>
            <a:r>
              <a:rPr lang="en-US" altLang="zh-CN" sz="2400" b="1" dirty="0">
                <a:latin typeface="Times New Roman" panose="02020603050405020304" pitchFamily="18" charset="0"/>
              </a:rPr>
              <a:t>{  …… }</a:t>
            </a:r>
            <a:endParaRPr lang="en-US" altLang="zh-CN" sz="2400" b="1" dirty="0">
              <a:latin typeface="Times New Roman" panose="02020603050405020304" pitchFamily="18" charset="0"/>
            </a:endParaRPr>
          </a:p>
        </p:txBody>
      </p:sp>
      <p:sp>
        <p:nvSpPr>
          <p:cNvPr id="1069061" name="Rectangle 5"/>
          <p:cNvSpPr/>
          <p:nvPr/>
        </p:nvSpPr>
        <p:spPr>
          <a:xfrm>
            <a:off x="4643438" y="4365625"/>
            <a:ext cx="4467225" cy="1927225"/>
          </a:xfrm>
          <a:prstGeom prst="rect">
            <a:avLst/>
          </a:prstGeom>
          <a:solidFill>
            <a:srgbClr val="FFFFCC"/>
          </a:solidFill>
          <a:ln w="9525" cap="flat" cmpd="sng">
            <a:solidFill>
              <a:srgbClr val="FFCC00"/>
            </a:solidFill>
            <a:prstDash val="solid"/>
            <a:miter/>
            <a:headEnd type="none" w="med" len="med"/>
            <a:tailEnd type="none" w="med" len="med"/>
          </a:ln>
        </p:spPr>
        <p:txBody>
          <a:bodyPr wrap="none" anchor="ctr" anchorCtr="0">
            <a:spAutoFit/>
          </a:bodyPr>
          <a:p>
            <a:pPr indent="266700"/>
            <a:r>
              <a:rPr lang="en-US" altLang="zh-CN" sz="2400" b="1" dirty="0">
                <a:latin typeface="Times New Roman" panose="02020603050405020304" pitchFamily="18" charset="0"/>
              </a:rPr>
              <a:t>File2.C</a:t>
            </a:r>
            <a:endParaRPr lang="en-US" altLang="zh-CN" sz="2400" b="1" dirty="0">
              <a:latin typeface="Times New Roman" panose="02020603050405020304" pitchFamily="18" charset="0"/>
            </a:endParaRPr>
          </a:p>
          <a:p>
            <a:pPr indent="266700"/>
            <a:r>
              <a:rPr lang="en-US" altLang="zh-CN" sz="2400" b="1" dirty="0">
                <a:latin typeface="Times New Roman" panose="02020603050405020304" pitchFamily="18" charset="0"/>
              </a:rPr>
              <a:t>extern int iA; </a:t>
            </a:r>
            <a:r>
              <a:rPr lang="en-US" altLang="zh-CN" sz="2000" b="1" dirty="0">
                <a:solidFill>
                  <a:srgbClr val="008000"/>
                </a:solidFill>
                <a:latin typeface="Times New Roman" panose="02020603050405020304" pitchFamily="18" charset="0"/>
              </a:rPr>
              <a:t>/*</a:t>
            </a:r>
            <a:r>
              <a:rPr lang="zh-CN" altLang="en-US" sz="2000" b="1" dirty="0">
                <a:solidFill>
                  <a:srgbClr val="008000"/>
                </a:solidFill>
                <a:latin typeface="Times New Roman" panose="02020603050405020304" pitchFamily="18" charset="0"/>
              </a:rPr>
              <a:t>外部变量说明*</a:t>
            </a:r>
            <a:r>
              <a:rPr lang="en-US" altLang="zh-CN" sz="2000" b="1" dirty="0">
                <a:solidFill>
                  <a:srgbClr val="008000"/>
                </a:solidFill>
                <a:latin typeface="Times New Roman" panose="02020603050405020304" pitchFamily="18" charset="0"/>
              </a:rPr>
              <a:t>/</a:t>
            </a:r>
            <a:endParaRPr lang="en-US" altLang="zh-CN" sz="2000" b="1" dirty="0">
              <a:solidFill>
                <a:srgbClr val="008000"/>
              </a:solidFill>
              <a:latin typeface="Times New Roman" panose="02020603050405020304" pitchFamily="18" charset="0"/>
            </a:endParaRPr>
          </a:p>
          <a:p>
            <a:pPr indent="266700"/>
            <a:r>
              <a:rPr lang="en-US" altLang="zh-CN" sz="2400" b="1" dirty="0">
                <a:latin typeface="Times New Roman" panose="02020603050405020304" pitchFamily="18" charset="0"/>
              </a:rPr>
              <a:t>extern char cB; </a:t>
            </a:r>
            <a:r>
              <a:rPr lang="en-US" altLang="zh-CN" sz="2000" b="1" dirty="0">
                <a:solidFill>
                  <a:srgbClr val="008000"/>
                </a:solidFill>
                <a:latin typeface="Times New Roman" panose="02020603050405020304" pitchFamily="18" charset="0"/>
              </a:rPr>
              <a:t>/*</a:t>
            </a:r>
            <a:r>
              <a:rPr lang="zh-CN" altLang="en-US" sz="2000" b="1" dirty="0">
                <a:solidFill>
                  <a:srgbClr val="008000"/>
                </a:solidFill>
                <a:latin typeface="Times New Roman" panose="02020603050405020304" pitchFamily="18" charset="0"/>
              </a:rPr>
              <a:t>外部变量说明*</a:t>
            </a:r>
            <a:r>
              <a:rPr lang="en-US" altLang="zh-CN" sz="2000" b="1" dirty="0">
                <a:solidFill>
                  <a:srgbClr val="008000"/>
                </a:solidFill>
                <a:latin typeface="Times New Roman" panose="02020603050405020304" pitchFamily="18" charset="0"/>
              </a:rPr>
              <a:t>/</a:t>
            </a:r>
            <a:endParaRPr lang="en-US" altLang="zh-CN" sz="2000" b="1" dirty="0">
              <a:solidFill>
                <a:srgbClr val="008000"/>
              </a:solidFill>
              <a:latin typeface="Times New Roman" panose="02020603050405020304" pitchFamily="18" charset="0"/>
            </a:endParaRPr>
          </a:p>
          <a:p>
            <a:pPr indent="266700"/>
            <a:r>
              <a:rPr lang="en-US" altLang="zh-CN" sz="2400" b="1" dirty="0">
                <a:latin typeface="Times New Roman" panose="02020603050405020304" pitchFamily="18" charset="0"/>
              </a:rPr>
              <a:t>function(int iX)</a:t>
            </a:r>
            <a:endParaRPr lang="en-US" altLang="zh-CN" sz="2400" b="1" dirty="0">
              <a:latin typeface="Times New Roman" panose="02020603050405020304" pitchFamily="18" charset="0"/>
            </a:endParaRPr>
          </a:p>
          <a:p>
            <a:pPr indent="266700"/>
            <a:r>
              <a:rPr lang="en-US" altLang="zh-CN" sz="2400" b="1" dirty="0">
                <a:latin typeface="Times New Roman" panose="02020603050405020304" pitchFamily="18" charset="0"/>
              </a:rPr>
              <a:t>{ …… }</a:t>
            </a:r>
            <a:endParaRPr lang="en-US" altLang="zh-CN"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9060"/>
                                        </p:tgtEl>
                                        <p:attrNameLst>
                                          <p:attrName>style.visibility</p:attrName>
                                        </p:attrNameLst>
                                      </p:cBhvr>
                                      <p:to>
                                        <p:strVal val="visible"/>
                                      </p:to>
                                    </p:set>
                                    <p:animEffect transition="in" filter="blinds(horizontal)">
                                      <p:cBhvr>
                                        <p:cTn id="7" dur="500"/>
                                        <p:tgtEl>
                                          <p:spTgt spid="106906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69061"/>
                                        </p:tgtEl>
                                        <p:attrNameLst>
                                          <p:attrName>style.visibility</p:attrName>
                                        </p:attrNameLst>
                                      </p:cBhvr>
                                      <p:to>
                                        <p:strVal val="visible"/>
                                      </p:to>
                                    </p:set>
                                    <p:animEffect transition="in" filter="blinds(horizontal)">
                                      <p:cBhvr>
                                        <p:cTn id="11" dur="500"/>
                                        <p:tgtEl>
                                          <p:spTgt spid="1069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060" grpId="0" animBg="1"/>
      <p:bldP spid="106906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82947"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82948"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82949"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10.6.2 </a:t>
            </a:r>
            <a:r>
              <a:rPr lang="zh-CN" altLang="en-US" sz="3600" dirty="0">
                <a:ea typeface="宋体" panose="02010600030101010101" pitchFamily="2" charset="-122"/>
              </a:rPr>
              <a:t>变量存储类别与生存期</a:t>
            </a:r>
            <a:endParaRPr lang="zh-CN" altLang="en-US" sz="3600" dirty="0">
              <a:ea typeface="宋体" panose="02010600030101010101" pitchFamily="2" charset="-122"/>
            </a:endParaRPr>
          </a:p>
        </p:txBody>
      </p:sp>
      <p:sp>
        <p:nvSpPr>
          <p:cNvPr id="82950" name="Rectangle 3"/>
          <p:cNvSpPr>
            <a:spLocks noGrp="1"/>
          </p:cNvSpPr>
          <p:nvPr>
            <p:ph idx="1"/>
          </p:nvPr>
        </p:nvSpPr>
        <p:spPr>
          <a:xfrm>
            <a:off x="684213" y="979488"/>
            <a:ext cx="8459787" cy="5257800"/>
          </a:xfrm>
        </p:spPr>
        <p:txBody>
          <a:bodyPr vert="horz" wrap="square" lIns="91440" tIns="45720" rIns="91440" bIns="45720" anchor="t" anchorCtr="0"/>
          <a:p>
            <a:pPr eaLnBrk="1" hangingPunct="1">
              <a:lnSpc>
                <a:spcPct val="110000"/>
              </a:lnSpc>
              <a:buNone/>
            </a:pPr>
            <a:r>
              <a:rPr lang="en-US" altLang="zh-CN" sz="2800" dirty="0">
                <a:ea typeface="宋体" panose="02010600030101010101" pitchFamily="2" charset="-122"/>
              </a:rPr>
              <a:t>3. </a:t>
            </a:r>
            <a:r>
              <a:rPr lang="zh-CN" altLang="en-US" sz="2800" dirty="0">
                <a:ea typeface="宋体" panose="02010600030101010101" pitchFamily="2" charset="-122"/>
              </a:rPr>
              <a:t>静态变量 </a:t>
            </a:r>
            <a:r>
              <a:rPr lang="en-US" altLang="zh-CN" sz="2800" dirty="0">
                <a:ea typeface="宋体" panose="02010600030101010101" pitchFamily="2" charset="-122"/>
              </a:rPr>
              <a:t>static</a:t>
            </a:r>
            <a:endParaRPr lang="en-US" altLang="zh-CN" sz="2800" dirty="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Char char="Ø"/>
            </a:pPr>
            <a:r>
              <a:rPr lang="en-US" altLang="zh-CN" sz="2800" dirty="0">
                <a:ea typeface="宋体" panose="02010600030101010101" pitchFamily="2" charset="-122"/>
              </a:rPr>
              <a:t> </a:t>
            </a:r>
            <a:r>
              <a:rPr lang="zh-CN" altLang="en-US" sz="2400" dirty="0">
                <a:solidFill>
                  <a:schemeClr val="tx1"/>
                </a:solidFill>
                <a:ea typeface="宋体" panose="02010600030101010101" pitchFamily="2" charset="-122"/>
              </a:rPr>
              <a:t>用关键字</a:t>
            </a:r>
            <a:r>
              <a:rPr lang="en-US" altLang="zh-CN" sz="2400" dirty="0">
                <a:solidFill>
                  <a:schemeClr val="tx1"/>
                </a:solidFill>
                <a:ea typeface="宋体" panose="02010600030101010101" pitchFamily="2" charset="-122"/>
              </a:rPr>
              <a:t>static</a:t>
            </a:r>
            <a:r>
              <a:rPr lang="zh-CN" altLang="en-US" sz="2400" dirty="0">
                <a:solidFill>
                  <a:schemeClr val="tx1"/>
                </a:solidFill>
                <a:ea typeface="宋体" panose="02010600030101010101" pitchFamily="2" charset="-122"/>
              </a:rPr>
              <a:t>声明的局部变量为静态局部变量</a:t>
            </a:r>
            <a:r>
              <a:rPr lang="en-US" altLang="zh-CN"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eaLnBrk="1" hangingPunct="1">
              <a:lnSpc>
                <a:spcPct val="110000"/>
              </a:lnSpc>
              <a:buFont typeface="Wingdings" panose="05000000000000000000" pitchFamily="2" charset="2"/>
              <a:buChar char="Ø"/>
            </a:pP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静态局部变量存放在静态数据区 </a:t>
            </a:r>
            <a:endParaRPr lang="zh-CN" altLang="en-US" sz="2400" dirty="0">
              <a:solidFill>
                <a:schemeClr val="tx1"/>
              </a:solidFill>
              <a:ea typeface="宋体" panose="02010600030101010101" pitchFamily="2" charset="-122"/>
            </a:endParaRPr>
          </a:p>
          <a:p>
            <a:pPr eaLnBrk="1" hangingPunct="1">
              <a:lnSpc>
                <a:spcPct val="110000"/>
              </a:lnSpc>
              <a:buNone/>
            </a:pPr>
            <a:r>
              <a:rPr lang="zh-CN" altLang="en-US" sz="2400" dirty="0">
                <a:solidFill>
                  <a:schemeClr val="tx1"/>
                </a:solidFill>
                <a:ea typeface="宋体" panose="02010600030101010101" pitchFamily="2" charset="-122"/>
              </a:rPr>
              <a:t>        生存期为整个程序，始终占用内存单元</a:t>
            </a:r>
            <a:endParaRPr lang="zh-CN" altLang="en-US" sz="2400" dirty="0">
              <a:solidFill>
                <a:schemeClr val="tx1"/>
              </a:solidFill>
              <a:ea typeface="宋体" panose="02010600030101010101" pitchFamily="2" charset="-122"/>
            </a:endParaRPr>
          </a:p>
          <a:p>
            <a:pPr eaLnBrk="1" hangingPunct="1">
              <a:lnSpc>
                <a:spcPct val="110000"/>
              </a:lnSpc>
              <a:buNone/>
            </a:pPr>
            <a:r>
              <a:rPr lang="zh-CN" altLang="en-US" sz="2400" dirty="0">
                <a:solidFill>
                  <a:schemeClr val="tx1"/>
                </a:solidFill>
                <a:ea typeface="宋体" panose="02010600030101010101" pitchFamily="2" charset="-122"/>
              </a:rPr>
              <a:t>        只赋</a:t>
            </a:r>
            <a:r>
              <a:rPr lang="en-US" altLang="zh-CN" sz="2400" dirty="0">
                <a:solidFill>
                  <a:schemeClr val="tx1"/>
                </a:solidFill>
                <a:ea typeface="宋体" panose="02010600030101010101" pitchFamily="2" charset="-122"/>
              </a:rPr>
              <a:t>1</a:t>
            </a:r>
            <a:r>
              <a:rPr lang="zh-CN" altLang="en-US" sz="2400" dirty="0">
                <a:solidFill>
                  <a:schemeClr val="tx1"/>
                </a:solidFill>
                <a:ea typeface="宋体" panose="02010600030101010101" pitchFamily="2" charset="-122"/>
              </a:rPr>
              <a:t>次初值，可自动初始化为</a:t>
            </a:r>
            <a:r>
              <a:rPr lang="en-US" altLang="zh-CN" sz="2400" dirty="0">
                <a:solidFill>
                  <a:schemeClr val="tx1"/>
                </a:solidFill>
                <a:ea typeface="宋体" panose="02010600030101010101" pitchFamily="2" charset="-122"/>
              </a:rPr>
              <a:t>0; </a:t>
            </a:r>
            <a:endParaRPr lang="en-US" altLang="zh-CN" sz="2400" dirty="0">
              <a:solidFill>
                <a:schemeClr val="tx1"/>
              </a:solidFill>
              <a:ea typeface="宋体" panose="02010600030101010101" pitchFamily="2" charset="-122"/>
            </a:endParaRPr>
          </a:p>
          <a:p>
            <a:pPr eaLnBrk="1" hangingPunct="1">
              <a:lnSpc>
                <a:spcPct val="110000"/>
              </a:lnSpc>
              <a:buFont typeface="Wingdings" panose="05000000000000000000" pitchFamily="2" charset="2"/>
              <a:buChar char="Ø"/>
            </a:pPr>
            <a:r>
              <a:rPr lang="zh-CN" altLang="en-US" sz="2400" dirty="0">
                <a:solidFill>
                  <a:schemeClr val="tx1"/>
                </a:solidFill>
                <a:ea typeface="宋体" panose="02010600030101010101" pitchFamily="2" charset="-122"/>
              </a:rPr>
              <a:t>在声明它的函数中可见</a:t>
            </a: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只在定义该变量的函数中使用。</a:t>
            </a:r>
            <a:endParaRPr lang="zh-CN" altLang="en-US" sz="2400" dirty="0">
              <a:solidFill>
                <a:schemeClr val="tx1"/>
              </a:solidFill>
              <a:ea typeface="宋体" panose="02010600030101010101" pitchFamily="2" charset="-122"/>
            </a:endParaRPr>
          </a:p>
        </p:txBody>
      </p:sp>
      <p:sp>
        <p:nvSpPr>
          <p:cNvPr id="1071109" name="Rectangle 5"/>
          <p:cNvSpPr/>
          <p:nvPr/>
        </p:nvSpPr>
        <p:spPr>
          <a:xfrm>
            <a:off x="2627313" y="4437063"/>
            <a:ext cx="2293937" cy="1562100"/>
          </a:xfrm>
          <a:prstGeom prst="rect">
            <a:avLst/>
          </a:prstGeom>
          <a:solidFill>
            <a:srgbClr val="FFFFCC"/>
          </a:solidFill>
          <a:ln w="9525" cap="flat" cmpd="sng">
            <a:solidFill>
              <a:srgbClr val="FFCC00"/>
            </a:solidFill>
            <a:prstDash val="solid"/>
            <a:miter/>
            <a:headEnd type="none" w="med" len="med"/>
            <a:tailEnd type="none" w="med" len="med"/>
          </a:ln>
        </p:spPr>
        <p:txBody>
          <a:bodyPr wrap="none" anchor="ctr" anchorCtr="0">
            <a:spAutoFit/>
          </a:bodyPr>
          <a:p>
            <a:pPr indent="266700"/>
            <a:r>
              <a:rPr lang="en-US" altLang="zh-CN" sz="2400" b="1" dirty="0">
                <a:latin typeface="Times New Roman" panose="02020603050405020304" pitchFamily="18" charset="0"/>
              </a:rPr>
              <a:t>function( int iX)</a:t>
            </a:r>
            <a:endParaRPr lang="en-US" altLang="zh-CN" sz="2400" b="1" dirty="0">
              <a:latin typeface="Times New Roman" panose="02020603050405020304" pitchFamily="18" charset="0"/>
            </a:endParaRPr>
          </a:p>
          <a:p>
            <a:pPr indent="266700"/>
            <a:r>
              <a:rPr lang="en-US" altLang="zh-CN" sz="2400" b="1" dirty="0">
                <a:latin typeface="Times New Roman" panose="02020603050405020304" pitchFamily="18" charset="0"/>
              </a:rPr>
              <a:t>{ int i = 1; </a:t>
            </a:r>
            <a:endParaRPr lang="en-US" altLang="zh-CN" sz="2400" b="1" dirty="0">
              <a:latin typeface="Times New Roman" panose="02020603050405020304" pitchFamily="18" charset="0"/>
            </a:endParaRPr>
          </a:p>
          <a:p>
            <a:pPr indent="266700"/>
            <a:r>
              <a:rPr lang="en-US" altLang="zh-CN" sz="2400" b="1" dirty="0">
                <a:latin typeface="Times New Roman" panose="02020603050405020304" pitchFamily="18" charset="0"/>
              </a:rPr>
              <a:t>  static int s;</a:t>
            </a:r>
            <a:endParaRPr lang="en-US" altLang="zh-CN" sz="2400" b="1" dirty="0">
              <a:latin typeface="Times New Roman" panose="02020603050405020304" pitchFamily="18" charset="0"/>
            </a:endParaRPr>
          </a:p>
          <a:p>
            <a:pPr indent="266700"/>
            <a:r>
              <a:rPr lang="en-US" altLang="zh-CN" sz="2400" b="1" dirty="0">
                <a:latin typeface="Times New Roman" panose="02020603050405020304" pitchFamily="18" charset="0"/>
              </a:rPr>
              <a:t>   ……  }</a:t>
            </a:r>
            <a:endParaRPr lang="en-US" altLang="zh-CN"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71109"/>
                                        </p:tgtEl>
                                        <p:attrNameLst>
                                          <p:attrName>style.visibility</p:attrName>
                                        </p:attrNameLst>
                                      </p:cBhvr>
                                      <p:to>
                                        <p:strVal val="visible"/>
                                      </p:to>
                                    </p:set>
                                    <p:animEffect transition="in" filter="blinds(horizontal)">
                                      <p:cBhvr>
                                        <p:cTn id="7" dur="500"/>
                                        <p:tgtEl>
                                          <p:spTgt spid="1071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10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83971"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83972" name="Rectangle 2"/>
          <p:cNvSpPr>
            <a:spLocks noGrp="1"/>
          </p:cNvSpPr>
          <p:nvPr>
            <p:ph idx="1"/>
          </p:nvPr>
        </p:nvSpPr>
        <p:spPr>
          <a:xfrm>
            <a:off x="950913" y="227013"/>
            <a:ext cx="8229600" cy="5434012"/>
          </a:xfrm>
        </p:spPr>
        <p:txBody>
          <a:bodyPr vert="horz" wrap="square" lIns="91440" tIns="45720" rIns="91440" bIns="45720" anchor="t" anchorCtr="0"/>
          <a:p>
            <a:pPr eaLnBrk="1" hangingPunct="1">
              <a:lnSpc>
                <a:spcPct val="80000"/>
              </a:lnSpc>
              <a:buNone/>
            </a:pPr>
            <a:r>
              <a:rPr lang="zh-CN" altLang="en-US" sz="2400" b="1" dirty="0"/>
              <a:t>例</a:t>
            </a:r>
            <a:r>
              <a:rPr lang="en-US" altLang="zh-CN" sz="2400" b="1" dirty="0"/>
              <a:t>10.20 </a:t>
            </a:r>
            <a:r>
              <a:rPr lang="zh-CN" altLang="en-US" sz="2400" b="1" dirty="0"/>
              <a:t>静态局部变量</a:t>
            </a:r>
            <a:endParaRPr lang="zh-CN" altLang="en-US" sz="2400" b="1" dirty="0"/>
          </a:p>
          <a:p>
            <a:pPr eaLnBrk="1" hangingPunct="1">
              <a:lnSpc>
                <a:spcPct val="80000"/>
              </a:lnSpc>
              <a:buNone/>
            </a:pPr>
            <a:r>
              <a:rPr lang="en-US" altLang="zh-CN" sz="2400" b="1" dirty="0"/>
              <a:t>#include &lt;stdio.h&gt;</a:t>
            </a:r>
            <a:endParaRPr lang="en-US" altLang="zh-CN" sz="2400" b="1" dirty="0"/>
          </a:p>
          <a:p>
            <a:pPr eaLnBrk="1" hangingPunct="1">
              <a:lnSpc>
                <a:spcPct val="80000"/>
              </a:lnSpc>
              <a:buNone/>
            </a:pPr>
            <a:r>
              <a:rPr lang="en-US" altLang="zh-CN" sz="2400" b="1" dirty="0"/>
              <a:t>void f()</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r>
              <a:rPr lang="en-US" altLang="zh-CN" sz="2400" b="1" dirty="0"/>
              <a:t>  int iA=2;     </a:t>
            </a:r>
            <a:endParaRPr lang="en-US" altLang="zh-CN" sz="2400" b="1" dirty="0"/>
          </a:p>
          <a:p>
            <a:pPr eaLnBrk="1" hangingPunct="1">
              <a:lnSpc>
                <a:spcPct val="80000"/>
              </a:lnSpc>
              <a:buNone/>
            </a:pPr>
            <a:r>
              <a:rPr lang="en-US" altLang="zh-CN" sz="2400" b="1" dirty="0"/>
              <a:t>  static int iB=1;  </a:t>
            </a:r>
            <a:endParaRPr lang="en-US" altLang="zh-CN" sz="2400" b="1" dirty="0"/>
          </a:p>
          <a:p>
            <a:pPr eaLnBrk="1" hangingPunct="1">
              <a:lnSpc>
                <a:spcPct val="80000"/>
              </a:lnSpc>
              <a:buNone/>
            </a:pPr>
            <a:r>
              <a:rPr lang="en-US" altLang="zh-CN" sz="2400" b="1" dirty="0"/>
              <a:t>  iA++;</a:t>
            </a:r>
            <a:endParaRPr lang="en-US" altLang="zh-CN" sz="2400" b="1" dirty="0"/>
          </a:p>
          <a:p>
            <a:pPr eaLnBrk="1" hangingPunct="1">
              <a:lnSpc>
                <a:spcPct val="80000"/>
              </a:lnSpc>
              <a:buNone/>
            </a:pPr>
            <a:r>
              <a:rPr lang="en-US" altLang="zh-CN" sz="2400" b="1" dirty="0"/>
              <a:t>  iB++;</a:t>
            </a:r>
            <a:endParaRPr lang="en-US" altLang="zh-CN" sz="2400" b="1" dirty="0"/>
          </a:p>
          <a:p>
            <a:pPr eaLnBrk="1" hangingPunct="1">
              <a:lnSpc>
                <a:spcPct val="80000"/>
              </a:lnSpc>
              <a:buNone/>
            </a:pPr>
            <a:r>
              <a:rPr lang="en-US" altLang="zh-CN" sz="2400" b="1" dirty="0"/>
              <a:t>  printf("iA=%d\n",iA);   </a:t>
            </a:r>
            <a:endParaRPr lang="en-US" altLang="zh-CN" sz="2400" b="1" dirty="0"/>
          </a:p>
          <a:p>
            <a:pPr eaLnBrk="1" hangingPunct="1">
              <a:lnSpc>
                <a:spcPct val="80000"/>
              </a:lnSpc>
              <a:buNone/>
            </a:pPr>
            <a:r>
              <a:rPr lang="en-US" altLang="zh-CN" sz="2400" b="1" dirty="0"/>
              <a:t>  printf("iB=%d\n",iB);</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r>
              <a:rPr lang="en-US" altLang="zh-CN" sz="2400" b="1" dirty="0"/>
              <a:t>int main()</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r>
              <a:rPr lang="en-US" altLang="zh-CN" sz="2400" b="1" dirty="0"/>
              <a:t>  f();</a:t>
            </a:r>
            <a:endParaRPr lang="en-US" altLang="zh-CN" sz="2400" b="1" dirty="0"/>
          </a:p>
          <a:p>
            <a:pPr eaLnBrk="1" hangingPunct="1">
              <a:lnSpc>
                <a:spcPct val="80000"/>
              </a:lnSpc>
              <a:buNone/>
            </a:pPr>
            <a:r>
              <a:rPr lang="en-US" altLang="zh-CN" sz="2400" b="1" dirty="0"/>
              <a:t>  f();</a:t>
            </a:r>
            <a:endParaRPr lang="en-US" altLang="zh-CN" sz="2400" b="1" dirty="0"/>
          </a:p>
          <a:p>
            <a:pPr eaLnBrk="1" hangingPunct="1">
              <a:lnSpc>
                <a:spcPct val="80000"/>
              </a:lnSpc>
              <a:buNone/>
            </a:pPr>
            <a:r>
              <a:rPr lang="en-US" altLang="zh-CN" sz="2400" b="1" dirty="0"/>
              <a:t>  return 0;</a:t>
            </a:r>
            <a:endParaRPr lang="en-US" altLang="zh-CN" sz="2400" b="1" dirty="0"/>
          </a:p>
          <a:p>
            <a:pPr eaLnBrk="1" hangingPunct="1">
              <a:lnSpc>
                <a:spcPct val="80000"/>
              </a:lnSpc>
              <a:buNone/>
            </a:pPr>
            <a:r>
              <a:rPr lang="en-US" altLang="zh-CN" sz="2400" b="1" dirty="0"/>
              <a:t>}</a:t>
            </a:r>
            <a:endParaRPr lang="en-US" altLang="zh-CN" sz="2400" b="1" dirty="0"/>
          </a:p>
        </p:txBody>
      </p:sp>
      <p:grpSp>
        <p:nvGrpSpPr>
          <p:cNvPr id="2" name="Group 4"/>
          <p:cNvGrpSpPr/>
          <p:nvPr/>
        </p:nvGrpSpPr>
        <p:grpSpPr>
          <a:xfrm>
            <a:off x="4984750" y="1828800"/>
            <a:ext cx="1492250" cy="457200"/>
            <a:chOff x="3140" y="1152"/>
            <a:chExt cx="940" cy="288"/>
          </a:xfrm>
        </p:grpSpPr>
        <p:sp>
          <p:nvSpPr>
            <p:cNvPr id="83985" name="Rectangle 5"/>
            <p:cNvSpPr/>
            <p:nvPr/>
          </p:nvSpPr>
          <p:spPr>
            <a:xfrm>
              <a:off x="3408" y="1152"/>
              <a:ext cx="672" cy="288"/>
            </a:xfrm>
            <a:prstGeom prst="rect">
              <a:avLst/>
            </a:prstGeom>
            <a:solidFill>
              <a:srgbClr val="8FFFFF"/>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b="1" i="1" dirty="0">
                  <a:solidFill>
                    <a:srgbClr val="FF0000"/>
                  </a:solidFill>
                  <a:latin typeface="Times New Roman" panose="02020603050405020304" pitchFamily="18" charset="0"/>
                </a:rPr>
                <a:t>2</a:t>
              </a:r>
              <a:endParaRPr lang="en-US" altLang="zh-CN" sz="2400" b="1" i="1" dirty="0">
                <a:solidFill>
                  <a:srgbClr val="FF0000"/>
                </a:solidFill>
                <a:latin typeface="Times New Roman" panose="02020603050405020304" pitchFamily="18" charset="0"/>
              </a:endParaRPr>
            </a:p>
          </p:txBody>
        </p:sp>
        <p:sp>
          <p:nvSpPr>
            <p:cNvPr id="83986" name="Text Box 6"/>
            <p:cNvSpPr txBox="1"/>
            <p:nvPr/>
          </p:nvSpPr>
          <p:spPr>
            <a:xfrm>
              <a:off x="3140" y="1180"/>
              <a:ext cx="260" cy="231"/>
            </a:xfrm>
            <a:prstGeom prst="rect">
              <a:avLst/>
            </a:prstGeom>
            <a:noFill/>
            <a:ln w="9525">
              <a:noFill/>
            </a:ln>
          </p:spPr>
          <p:txBody>
            <a:bodyPr wrap="none">
              <a:spAutoFit/>
            </a:bodyPr>
            <a:p>
              <a:pPr algn="ctr" eaLnBrk="1" hangingPunct="1"/>
              <a:r>
                <a:rPr lang="en-US" altLang="zh-CN" b="1" dirty="0">
                  <a:latin typeface="Times New Roman" panose="02020603050405020304" pitchFamily="18" charset="0"/>
                </a:rPr>
                <a:t>iA</a:t>
              </a:r>
              <a:endParaRPr lang="en-US" altLang="zh-CN" b="1" dirty="0">
                <a:latin typeface="Times New Roman" panose="02020603050405020304" pitchFamily="18" charset="0"/>
              </a:endParaRPr>
            </a:p>
          </p:txBody>
        </p:sp>
      </p:grpSp>
      <p:grpSp>
        <p:nvGrpSpPr>
          <p:cNvPr id="3" name="Group 7"/>
          <p:cNvGrpSpPr/>
          <p:nvPr/>
        </p:nvGrpSpPr>
        <p:grpSpPr>
          <a:xfrm>
            <a:off x="6896100" y="1828800"/>
            <a:ext cx="1485900" cy="457200"/>
            <a:chOff x="4344" y="1152"/>
            <a:chExt cx="936" cy="288"/>
          </a:xfrm>
        </p:grpSpPr>
        <p:sp>
          <p:nvSpPr>
            <p:cNvPr id="83983" name="Rectangle 8"/>
            <p:cNvSpPr/>
            <p:nvPr/>
          </p:nvSpPr>
          <p:spPr>
            <a:xfrm>
              <a:off x="4608" y="1152"/>
              <a:ext cx="672" cy="288"/>
            </a:xfrm>
            <a:prstGeom prst="rect">
              <a:avLst/>
            </a:prstGeom>
            <a:solidFill>
              <a:srgbClr val="99FF99"/>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b="1" i="1" dirty="0">
                  <a:solidFill>
                    <a:srgbClr val="FF0000"/>
                  </a:solidFill>
                  <a:latin typeface="Times New Roman" panose="02020603050405020304" pitchFamily="18" charset="0"/>
                </a:rPr>
                <a:t>1</a:t>
              </a:r>
              <a:endParaRPr lang="en-US" altLang="zh-CN" sz="2400" b="1" i="1" dirty="0">
                <a:solidFill>
                  <a:srgbClr val="FF0000"/>
                </a:solidFill>
                <a:latin typeface="Times New Roman" panose="02020603050405020304" pitchFamily="18" charset="0"/>
              </a:endParaRPr>
            </a:p>
          </p:txBody>
        </p:sp>
        <p:sp>
          <p:nvSpPr>
            <p:cNvPr id="83984" name="Text Box 9"/>
            <p:cNvSpPr txBox="1"/>
            <p:nvPr/>
          </p:nvSpPr>
          <p:spPr>
            <a:xfrm>
              <a:off x="4344" y="1180"/>
              <a:ext cx="252" cy="231"/>
            </a:xfrm>
            <a:prstGeom prst="rect">
              <a:avLst/>
            </a:prstGeom>
            <a:noFill/>
            <a:ln w="9525">
              <a:noFill/>
            </a:ln>
          </p:spPr>
          <p:txBody>
            <a:bodyPr wrap="none">
              <a:spAutoFit/>
            </a:bodyPr>
            <a:p>
              <a:pPr algn="ctr" eaLnBrk="1" hangingPunct="1"/>
              <a:r>
                <a:rPr lang="en-US" altLang="zh-CN" b="1" dirty="0">
                  <a:latin typeface="Times New Roman" panose="02020603050405020304" pitchFamily="18" charset="0"/>
                </a:rPr>
                <a:t>iB</a:t>
              </a:r>
              <a:endParaRPr lang="en-US" altLang="zh-CN" b="1" dirty="0">
                <a:latin typeface="Times New Roman" panose="02020603050405020304" pitchFamily="18" charset="0"/>
              </a:endParaRPr>
            </a:p>
          </p:txBody>
        </p:sp>
      </p:grpSp>
      <p:sp>
        <p:nvSpPr>
          <p:cNvPr id="1072138" name="AutoShape 10"/>
          <p:cNvSpPr/>
          <p:nvPr/>
        </p:nvSpPr>
        <p:spPr>
          <a:xfrm flipV="1">
            <a:off x="684213" y="4868863"/>
            <a:ext cx="504825" cy="431800"/>
          </a:xfrm>
          <a:prstGeom prst="rightArrow">
            <a:avLst>
              <a:gd name="adj1" fmla="val 50000"/>
              <a:gd name="adj2" fmla="val 29227"/>
            </a:avLst>
          </a:prstGeom>
          <a:solidFill>
            <a:srgbClr val="FF0000"/>
          </a:solidFill>
          <a:ln w="9525"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ndParaRPr>
          </a:p>
        </p:txBody>
      </p:sp>
      <p:sp>
        <p:nvSpPr>
          <p:cNvPr id="1072139" name="Rectangle 11"/>
          <p:cNvSpPr/>
          <p:nvPr/>
        </p:nvSpPr>
        <p:spPr>
          <a:xfrm>
            <a:off x="1116013" y="1700213"/>
            <a:ext cx="2305050" cy="720725"/>
          </a:xfrm>
          <a:prstGeom prst="rect">
            <a:avLst/>
          </a:prstGeom>
          <a:noFill/>
          <a:ln w="9525" cap="flat" cmpd="sng">
            <a:solidFill>
              <a:srgbClr val="3366FF"/>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4" name="Group 18"/>
          <p:cNvGrpSpPr/>
          <p:nvPr/>
        </p:nvGrpSpPr>
        <p:grpSpPr>
          <a:xfrm>
            <a:off x="4991100" y="1819275"/>
            <a:ext cx="1492250" cy="457200"/>
            <a:chOff x="3140" y="1152"/>
            <a:chExt cx="940" cy="288"/>
          </a:xfrm>
        </p:grpSpPr>
        <p:sp>
          <p:nvSpPr>
            <p:cNvPr id="83981" name="Rectangle 19"/>
            <p:cNvSpPr/>
            <p:nvPr/>
          </p:nvSpPr>
          <p:spPr>
            <a:xfrm>
              <a:off x="3408" y="1152"/>
              <a:ext cx="672" cy="288"/>
            </a:xfrm>
            <a:prstGeom prst="rect">
              <a:avLst/>
            </a:prstGeom>
            <a:solidFill>
              <a:srgbClr val="8FFFFF"/>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b="1" i="1" dirty="0">
                  <a:solidFill>
                    <a:srgbClr val="FF0000"/>
                  </a:solidFill>
                  <a:latin typeface="Times New Roman" panose="02020603050405020304" pitchFamily="18" charset="0"/>
                </a:rPr>
                <a:t>3</a:t>
              </a:r>
              <a:endParaRPr lang="en-US" altLang="zh-CN" sz="2400" b="1" i="1" dirty="0">
                <a:solidFill>
                  <a:srgbClr val="FF0000"/>
                </a:solidFill>
                <a:latin typeface="Times New Roman" panose="02020603050405020304" pitchFamily="18" charset="0"/>
              </a:endParaRPr>
            </a:p>
          </p:txBody>
        </p:sp>
        <p:sp>
          <p:nvSpPr>
            <p:cNvPr id="83982" name="Text Box 20"/>
            <p:cNvSpPr txBox="1"/>
            <p:nvPr/>
          </p:nvSpPr>
          <p:spPr>
            <a:xfrm>
              <a:off x="3140" y="1180"/>
              <a:ext cx="260" cy="231"/>
            </a:xfrm>
            <a:prstGeom prst="rect">
              <a:avLst/>
            </a:prstGeom>
            <a:noFill/>
            <a:ln w="9525">
              <a:noFill/>
            </a:ln>
          </p:spPr>
          <p:txBody>
            <a:bodyPr wrap="none">
              <a:spAutoFit/>
            </a:bodyPr>
            <a:p>
              <a:pPr algn="ctr" eaLnBrk="1" hangingPunct="1"/>
              <a:r>
                <a:rPr lang="en-US" altLang="zh-CN" b="1" dirty="0">
                  <a:latin typeface="Times New Roman" panose="02020603050405020304" pitchFamily="18" charset="0"/>
                </a:rPr>
                <a:t>iA</a:t>
              </a:r>
              <a:endParaRPr lang="en-US" altLang="zh-CN" b="1" dirty="0">
                <a:latin typeface="Times New Roman" panose="02020603050405020304" pitchFamily="18" charset="0"/>
              </a:endParaRPr>
            </a:p>
          </p:txBody>
        </p:sp>
      </p:grpSp>
      <p:grpSp>
        <p:nvGrpSpPr>
          <p:cNvPr id="5" name="Group 21"/>
          <p:cNvGrpSpPr/>
          <p:nvPr/>
        </p:nvGrpSpPr>
        <p:grpSpPr>
          <a:xfrm>
            <a:off x="6902450" y="1819275"/>
            <a:ext cx="1485900" cy="457200"/>
            <a:chOff x="4344" y="1152"/>
            <a:chExt cx="936" cy="288"/>
          </a:xfrm>
        </p:grpSpPr>
        <p:sp>
          <p:nvSpPr>
            <p:cNvPr id="83979" name="Rectangle 22"/>
            <p:cNvSpPr/>
            <p:nvPr/>
          </p:nvSpPr>
          <p:spPr>
            <a:xfrm>
              <a:off x="4608" y="1152"/>
              <a:ext cx="672" cy="288"/>
            </a:xfrm>
            <a:prstGeom prst="rect">
              <a:avLst/>
            </a:prstGeom>
            <a:solidFill>
              <a:srgbClr val="99FF99"/>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b="1" i="1" dirty="0">
                  <a:solidFill>
                    <a:srgbClr val="FF0000"/>
                  </a:solidFill>
                  <a:latin typeface="Times New Roman" panose="02020603050405020304" pitchFamily="18" charset="0"/>
                </a:rPr>
                <a:t>2</a:t>
              </a:r>
              <a:endParaRPr lang="en-US" altLang="zh-CN" sz="2400" b="1" i="1" dirty="0">
                <a:solidFill>
                  <a:srgbClr val="FF0000"/>
                </a:solidFill>
                <a:latin typeface="Times New Roman" panose="02020603050405020304" pitchFamily="18" charset="0"/>
              </a:endParaRPr>
            </a:p>
          </p:txBody>
        </p:sp>
        <p:sp>
          <p:nvSpPr>
            <p:cNvPr id="83980" name="Text Box 23"/>
            <p:cNvSpPr txBox="1"/>
            <p:nvPr/>
          </p:nvSpPr>
          <p:spPr>
            <a:xfrm>
              <a:off x="4344" y="1180"/>
              <a:ext cx="252" cy="231"/>
            </a:xfrm>
            <a:prstGeom prst="rect">
              <a:avLst/>
            </a:prstGeom>
            <a:noFill/>
            <a:ln w="9525">
              <a:noFill/>
            </a:ln>
          </p:spPr>
          <p:txBody>
            <a:bodyPr wrap="none">
              <a:spAutoFit/>
            </a:bodyPr>
            <a:p>
              <a:pPr algn="ctr" eaLnBrk="1" hangingPunct="1"/>
              <a:r>
                <a:rPr lang="en-US" altLang="zh-CN" b="1" dirty="0">
                  <a:latin typeface="Times New Roman" panose="02020603050405020304" pitchFamily="18" charset="0"/>
                </a:rPr>
                <a:t>iB</a:t>
              </a:r>
              <a:endParaRPr lang="en-US" altLang="zh-CN" b="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2138"/>
                                        </p:tgtEl>
                                        <p:attrNameLst>
                                          <p:attrName>style.visibility</p:attrName>
                                        </p:attrNameLst>
                                      </p:cBhvr>
                                      <p:to>
                                        <p:strVal val="visible"/>
                                      </p:to>
                                    </p:set>
                                    <p:animEffect transition="in" filter="blinds(horizontal)">
                                      <p:cBhvr>
                                        <p:cTn id="7" dur="500"/>
                                        <p:tgtEl>
                                          <p:spTgt spid="10721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2139"/>
                                        </p:tgtEl>
                                        <p:attrNameLst>
                                          <p:attrName>style.visibility</p:attrName>
                                        </p:attrNameLst>
                                      </p:cBhvr>
                                      <p:to>
                                        <p:strVal val="visible"/>
                                      </p:to>
                                    </p:set>
                                    <p:animEffect transition="in" filter="blinds(horizontal)">
                                      <p:cBhvr>
                                        <p:cTn id="12" dur="500"/>
                                        <p:tgtEl>
                                          <p:spTgt spid="10721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2.77778E-7 4.39306E-6 L -2.77778E-7 0.10497 " pathEditMode="relative" rAng="0" ptsTypes="AA">
                                      <p:cBhvr>
                                        <p:cTn id="24" dur="2000" fill="hold"/>
                                        <p:tgtEl>
                                          <p:spTgt spid="1072139"/>
                                        </p:tgtEl>
                                        <p:attrNameLst>
                                          <p:attrName>ppt_x</p:attrName>
                                          <p:attrName>ppt_y</p:attrName>
                                        </p:attrNameLst>
                                      </p:cBhvr>
                                      <p:rCtr x="0" y="5200"/>
                                    </p:animMotion>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par>
                                <p:cTn id="30" presetID="3" presetClass="entr" presetSubtype="1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8" grpId="0" animBg="1"/>
      <p:bldP spid="1072139" grpId="0" animBg="1"/>
      <p:bldP spid="107213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20483"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20484" name="Rectangle 2"/>
          <p:cNvSpPr>
            <a:spLocks noGrp="1"/>
          </p:cNvSpPr>
          <p:nvPr>
            <p:ph idx="1"/>
          </p:nvPr>
        </p:nvSpPr>
        <p:spPr>
          <a:xfrm>
            <a:off x="914400" y="227013"/>
            <a:ext cx="8229600" cy="5434012"/>
          </a:xfrm>
        </p:spPr>
        <p:txBody>
          <a:bodyPr vert="horz" wrap="square" lIns="91440" tIns="45720" rIns="91440" bIns="45720" anchor="t" anchorCtr="0"/>
          <a:p>
            <a:pPr eaLnBrk="1" hangingPunct="1">
              <a:buNone/>
            </a:pPr>
            <a:r>
              <a:rPr lang="zh-CN" altLang="en-US" sz="2400" b="1" dirty="0"/>
              <a:t>例</a:t>
            </a:r>
            <a:r>
              <a:rPr lang="en-US" altLang="zh-CN" sz="2400" b="1" dirty="0"/>
              <a:t>10.2 </a:t>
            </a:r>
            <a:r>
              <a:rPr lang="zh-CN" altLang="en-US" sz="2400" b="1" dirty="0"/>
              <a:t>采用函数分解，求任意两个正整数的</a:t>
            </a:r>
            <a:endParaRPr lang="zh-CN" altLang="en-US" sz="2400" b="1" dirty="0"/>
          </a:p>
          <a:p>
            <a:pPr eaLnBrk="1" hangingPunct="1">
              <a:buNone/>
            </a:pPr>
            <a:r>
              <a:rPr lang="zh-CN" altLang="en-US" sz="2400" b="1" dirty="0"/>
              <a:t>         最大公约数 </a:t>
            </a:r>
            <a:r>
              <a:rPr lang="en-US" altLang="zh-CN" sz="2400" b="1" dirty="0"/>
              <a:t>(GCD)</a:t>
            </a:r>
            <a:r>
              <a:rPr lang="zh-CN" altLang="en-US" sz="2400" b="1" dirty="0"/>
              <a:t>和最小公倍数</a:t>
            </a:r>
            <a:r>
              <a:rPr lang="en-US" altLang="zh-CN" sz="2400" b="1" dirty="0"/>
              <a:t>(LCM) </a:t>
            </a:r>
            <a:endParaRPr lang="en-US" altLang="zh-CN" sz="2400" b="1" dirty="0"/>
          </a:p>
          <a:p>
            <a:pPr eaLnBrk="1" hangingPunct="1">
              <a:buNone/>
            </a:pPr>
            <a:r>
              <a:rPr lang="en-US" altLang="zh-CN" sz="2400" b="1" dirty="0"/>
              <a:t>int main()</a:t>
            </a:r>
            <a:endParaRPr lang="en-US" altLang="zh-CN" sz="2400" b="1" dirty="0"/>
          </a:p>
          <a:p>
            <a:pPr eaLnBrk="1" hangingPunct="1">
              <a:buNone/>
            </a:pPr>
            <a:r>
              <a:rPr lang="en-US" altLang="zh-CN" sz="2400" b="1" dirty="0"/>
              <a:t>{   int iNum1,iNum2; </a:t>
            </a:r>
            <a:r>
              <a:rPr lang="en-US" altLang="zh-CN" sz="2400" b="1" dirty="0">
                <a:solidFill>
                  <a:srgbClr val="008000"/>
                </a:solidFill>
              </a:rPr>
              <a:t>/*</a:t>
            </a:r>
            <a:r>
              <a:rPr lang="zh-CN" altLang="en-US" sz="2400" b="1" dirty="0">
                <a:solidFill>
                  <a:srgbClr val="008000"/>
                </a:solidFill>
              </a:rPr>
              <a:t>两个正整数*</a:t>
            </a:r>
            <a:r>
              <a:rPr lang="en-US" altLang="zh-CN" sz="2400" b="1" dirty="0">
                <a:solidFill>
                  <a:srgbClr val="008000"/>
                </a:solidFill>
              </a:rPr>
              <a:t>/</a:t>
            </a:r>
            <a:endParaRPr lang="en-US" altLang="zh-CN" sz="2400" b="1" dirty="0">
              <a:solidFill>
                <a:srgbClr val="008000"/>
              </a:solidFill>
            </a:endParaRPr>
          </a:p>
          <a:p>
            <a:pPr eaLnBrk="1" hangingPunct="1">
              <a:buNone/>
            </a:pPr>
            <a:r>
              <a:rPr lang="en-US" altLang="zh-CN" sz="2400" b="1" dirty="0"/>
              <a:t>    int iGCD,iLCM;   </a:t>
            </a:r>
            <a:r>
              <a:rPr lang="en-US" altLang="zh-CN" sz="2400" b="1" dirty="0">
                <a:solidFill>
                  <a:srgbClr val="008000"/>
                </a:solidFill>
              </a:rPr>
              <a:t>/*</a:t>
            </a:r>
            <a:r>
              <a:rPr lang="zh-CN" altLang="en-US" sz="2400" b="1" dirty="0">
                <a:solidFill>
                  <a:srgbClr val="008000"/>
                </a:solidFill>
              </a:rPr>
              <a:t>最大公约数与最小公倍数*</a:t>
            </a:r>
            <a:r>
              <a:rPr lang="en-US" altLang="zh-CN" sz="2400" b="1" dirty="0">
                <a:solidFill>
                  <a:srgbClr val="008000"/>
                </a:solidFill>
              </a:rPr>
              <a:t>/</a:t>
            </a:r>
            <a:endParaRPr lang="en-US" altLang="zh-CN" sz="2400" b="1" dirty="0">
              <a:solidFill>
                <a:srgbClr val="008000"/>
              </a:solidFill>
            </a:endParaRPr>
          </a:p>
          <a:p>
            <a:pPr eaLnBrk="1" hangingPunct="1">
              <a:buNone/>
            </a:pPr>
            <a:r>
              <a:rPr lang="en-US" altLang="zh-CN" sz="2400" b="1" dirty="0"/>
              <a:t>    printf("Input num1 &amp; num2:");</a:t>
            </a:r>
            <a:endParaRPr lang="en-US" altLang="zh-CN" sz="2400" b="1" dirty="0"/>
          </a:p>
          <a:p>
            <a:pPr eaLnBrk="1" hangingPunct="1">
              <a:buNone/>
            </a:pPr>
            <a:r>
              <a:rPr lang="en-US" altLang="zh-CN" sz="2400" b="1" dirty="0"/>
              <a:t>    scanf("%d%d",&amp;iNum1,&amp;iNum2);</a:t>
            </a:r>
            <a:endParaRPr lang="en-US" altLang="zh-CN" sz="2400" b="1" dirty="0"/>
          </a:p>
          <a:p>
            <a:pPr eaLnBrk="1" hangingPunct="1">
              <a:buNone/>
            </a:pPr>
            <a:endParaRPr lang="en-US" altLang="zh-CN" sz="800" b="1" dirty="0"/>
          </a:p>
          <a:p>
            <a:pPr eaLnBrk="1" hangingPunct="1">
              <a:buNone/>
            </a:pPr>
            <a:r>
              <a:rPr lang="en-US" altLang="zh-CN" sz="2400" b="1" dirty="0">
                <a:solidFill>
                  <a:srgbClr val="008000"/>
                </a:solidFill>
              </a:rPr>
              <a:t>    </a:t>
            </a:r>
            <a:r>
              <a:rPr lang="en-US" altLang="zh-CN" sz="2400" b="1" dirty="0"/>
              <a:t>iGCD=gcd(iNum1,iNum2);</a:t>
            </a:r>
            <a:r>
              <a:rPr lang="en-US" altLang="zh-CN" sz="2400" b="1" dirty="0">
                <a:solidFill>
                  <a:srgbClr val="008000"/>
                </a:solidFill>
              </a:rPr>
              <a:t>/*</a:t>
            </a:r>
            <a:r>
              <a:rPr lang="zh-CN" altLang="en-US" sz="2400" b="1" dirty="0">
                <a:solidFill>
                  <a:srgbClr val="008000"/>
                </a:solidFill>
              </a:rPr>
              <a:t>调用函数求最大公约数*</a:t>
            </a:r>
            <a:r>
              <a:rPr lang="en-US" altLang="zh-CN" sz="2400" b="1" dirty="0">
                <a:solidFill>
                  <a:srgbClr val="008000"/>
                </a:solidFill>
              </a:rPr>
              <a:t>/</a:t>
            </a:r>
            <a:endParaRPr lang="en-US" altLang="zh-CN" sz="2400" b="1" dirty="0">
              <a:solidFill>
                <a:srgbClr val="008000"/>
              </a:solidFill>
            </a:endParaRPr>
          </a:p>
          <a:p>
            <a:pPr eaLnBrk="1" hangingPunct="1">
              <a:buNone/>
            </a:pPr>
            <a:r>
              <a:rPr lang="en-US" altLang="zh-CN" sz="2400" b="1" dirty="0"/>
              <a:t>    iLCM=lcm(iNum1,iNum2); </a:t>
            </a:r>
            <a:r>
              <a:rPr lang="en-US" altLang="zh-CN" sz="2400" b="1" dirty="0">
                <a:solidFill>
                  <a:srgbClr val="008000"/>
                </a:solidFill>
              </a:rPr>
              <a:t>/*</a:t>
            </a:r>
            <a:r>
              <a:rPr lang="zh-CN" altLang="en-US" sz="2400" b="1" dirty="0">
                <a:solidFill>
                  <a:srgbClr val="008000"/>
                </a:solidFill>
              </a:rPr>
              <a:t>调用函数求最小公倍数*</a:t>
            </a:r>
            <a:r>
              <a:rPr lang="en-US" altLang="zh-CN" sz="2400" b="1" dirty="0">
                <a:solidFill>
                  <a:srgbClr val="008000"/>
                </a:solidFill>
              </a:rPr>
              <a:t>/</a:t>
            </a:r>
            <a:endParaRPr lang="en-US" altLang="zh-CN" sz="2400" b="1" dirty="0"/>
          </a:p>
          <a:p>
            <a:pPr eaLnBrk="1" hangingPunct="1">
              <a:buNone/>
            </a:pPr>
            <a:endParaRPr lang="en-US" altLang="zh-CN" sz="1000" b="1" dirty="0"/>
          </a:p>
          <a:p>
            <a:pPr eaLnBrk="1" hangingPunct="1">
              <a:buNone/>
            </a:pPr>
            <a:r>
              <a:rPr lang="en-US" altLang="zh-CN" sz="2400" b="1" dirty="0"/>
              <a:t>    printf("The GCD of %d and %d is:%d\n",</a:t>
            </a:r>
            <a:endParaRPr lang="en-US" altLang="zh-CN" sz="2400" b="1" dirty="0"/>
          </a:p>
          <a:p>
            <a:pPr eaLnBrk="1" hangingPunct="1">
              <a:buNone/>
            </a:pPr>
            <a:r>
              <a:rPr lang="en-US" altLang="zh-CN" sz="2400" b="1" dirty="0"/>
              <a:t>               iNum1,iNum2,iGCD); </a:t>
            </a:r>
            <a:r>
              <a:rPr lang="en-US" altLang="zh-CN" sz="2400" b="1" dirty="0">
                <a:solidFill>
                  <a:srgbClr val="008000"/>
                </a:solidFill>
              </a:rPr>
              <a:t>/*</a:t>
            </a:r>
            <a:r>
              <a:rPr lang="zh-CN" altLang="en-US" sz="2400" b="1" dirty="0">
                <a:solidFill>
                  <a:srgbClr val="008000"/>
                </a:solidFill>
              </a:rPr>
              <a:t>输出最大公约数*</a:t>
            </a:r>
            <a:r>
              <a:rPr lang="en-US" altLang="zh-CN" sz="2400" b="1" dirty="0">
                <a:solidFill>
                  <a:srgbClr val="008000"/>
                </a:solidFill>
              </a:rPr>
              <a:t>/</a:t>
            </a:r>
            <a:endParaRPr lang="en-US" altLang="zh-CN" sz="2400" b="1" dirty="0"/>
          </a:p>
          <a:p>
            <a:pPr eaLnBrk="1" hangingPunct="1">
              <a:buNone/>
            </a:pPr>
            <a:r>
              <a:rPr lang="en-US" altLang="zh-CN" sz="2400" b="1" dirty="0"/>
              <a:t>    printf("The LCM of %d and %d is: %d\n",</a:t>
            </a:r>
            <a:endParaRPr lang="en-US" altLang="zh-CN" sz="2400" b="1" dirty="0"/>
          </a:p>
          <a:p>
            <a:pPr eaLnBrk="1" hangingPunct="1">
              <a:buNone/>
            </a:pPr>
            <a:r>
              <a:rPr lang="en-US" altLang="zh-CN" sz="2400" b="1" dirty="0"/>
              <a:t>               iNum1,iNum2,iLCM); </a:t>
            </a:r>
            <a:r>
              <a:rPr lang="en-US" altLang="zh-CN" sz="2400" b="1" dirty="0">
                <a:solidFill>
                  <a:srgbClr val="008000"/>
                </a:solidFill>
              </a:rPr>
              <a:t>/*</a:t>
            </a:r>
            <a:r>
              <a:rPr lang="zh-CN" altLang="en-US" sz="2400" b="1" dirty="0">
                <a:solidFill>
                  <a:srgbClr val="008000"/>
                </a:solidFill>
              </a:rPr>
              <a:t>输出最小公倍数*</a:t>
            </a:r>
            <a:r>
              <a:rPr lang="en-US" altLang="zh-CN" sz="2400" b="1" dirty="0">
                <a:solidFill>
                  <a:srgbClr val="008000"/>
                </a:solidFill>
              </a:rPr>
              <a:t>/</a:t>
            </a:r>
            <a:endParaRPr lang="en-US" altLang="zh-CN" sz="2400" b="1" dirty="0">
              <a:solidFill>
                <a:srgbClr val="008000"/>
              </a:solidFill>
            </a:endParaRPr>
          </a:p>
          <a:p>
            <a:pPr eaLnBrk="1" hangingPunct="1">
              <a:buNone/>
            </a:pPr>
            <a:r>
              <a:rPr lang="en-US" altLang="zh-CN" sz="2400" b="1" dirty="0"/>
              <a:t>    return 0;  }</a:t>
            </a:r>
            <a:r>
              <a:rPr lang="en-GB" altLang="zh-CN" sz="2400" dirty="0"/>
              <a:t> </a:t>
            </a:r>
            <a:endParaRPr lang="en-US" altLang="zh-CN"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84995"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84996" name="Rectangle 2"/>
          <p:cNvSpPr>
            <a:spLocks noGrp="1"/>
          </p:cNvSpPr>
          <p:nvPr>
            <p:ph idx="1"/>
          </p:nvPr>
        </p:nvSpPr>
        <p:spPr>
          <a:xfrm>
            <a:off x="950913" y="227013"/>
            <a:ext cx="8229600" cy="5434012"/>
          </a:xfrm>
        </p:spPr>
        <p:txBody>
          <a:bodyPr vert="horz" wrap="square" lIns="91440" tIns="45720" rIns="91440" bIns="45720" anchor="t" anchorCtr="0"/>
          <a:p>
            <a:pPr eaLnBrk="1" hangingPunct="1">
              <a:lnSpc>
                <a:spcPct val="80000"/>
              </a:lnSpc>
              <a:buNone/>
            </a:pPr>
            <a:r>
              <a:rPr lang="zh-CN" altLang="en-US" sz="2400" b="1" dirty="0"/>
              <a:t>例</a:t>
            </a:r>
            <a:r>
              <a:rPr lang="en-US" altLang="zh-CN" sz="2400" b="1" dirty="0"/>
              <a:t>10.20 </a:t>
            </a:r>
            <a:r>
              <a:rPr lang="zh-CN" altLang="en-US" sz="2400" b="1" dirty="0"/>
              <a:t>静态局部变量</a:t>
            </a:r>
            <a:endParaRPr lang="zh-CN" altLang="en-US" sz="2400" b="1" dirty="0"/>
          </a:p>
          <a:p>
            <a:pPr eaLnBrk="1" hangingPunct="1">
              <a:lnSpc>
                <a:spcPct val="80000"/>
              </a:lnSpc>
              <a:buNone/>
            </a:pPr>
            <a:r>
              <a:rPr lang="en-US" altLang="zh-CN" sz="2400" b="1" dirty="0"/>
              <a:t>#include &lt;stdio.h&gt;</a:t>
            </a:r>
            <a:endParaRPr lang="en-US" altLang="zh-CN" sz="2400" b="1" dirty="0"/>
          </a:p>
          <a:p>
            <a:pPr eaLnBrk="1" hangingPunct="1">
              <a:lnSpc>
                <a:spcPct val="80000"/>
              </a:lnSpc>
              <a:buNone/>
            </a:pPr>
            <a:r>
              <a:rPr lang="en-US" altLang="zh-CN" sz="2400" b="1" dirty="0"/>
              <a:t>void f()</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r>
              <a:rPr lang="en-US" altLang="zh-CN" sz="2400" b="1" dirty="0"/>
              <a:t>  int iA=2;     </a:t>
            </a:r>
            <a:endParaRPr lang="en-US" altLang="zh-CN" sz="2400" b="1" dirty="0"/>
          </a:p>
          <a:p>
            <a:pPr eaLnBrk="1" hangingPunct="1">
              <a:lnSpc>
                <a:spcPct val="80000"/>
              </a:lnSpc>
              <a:buNone/>
            </a:pPr>
            <a:r>
              <a:rPr lang="en-US" altLang="zh-CN" sz="2400" b="1" dirty="0"/>
              <a:t>  static int iB=1;  </a:t>
            </a:r>
            <a:endParaRPr lang="en-US" altLang="zh-CN" sz="2400" b="1" dirty="0"/>
          </a:p>
          <a:p>
            <a:pPr eaLnBrk="1" hangingPunct="1">
              <a:lnSpc>
                <a:spcPct val="80000"/>
              </a:lnSpc>
              <a:buNone/>
            </a:pPr>
            <a:r>
              <a:rPr lang="en-US" altLang="zh-CN" sz="2400" b="1" dirty="0"/>
              <a:t>  iA++;</a:t>
            </a:r>
            <a:endParaRPr lang="en-US" altLang="zh-CN" sz="2400" b="1" dirty="0"/>
          </a:p>
          <a:p>
            <a:pPr eaLnBrk="1" hangingPunct="1">
              <a:lnSpc>
                <a:spcPct val="80000"/>
              </a:lnSpc>
              <a:buNone/>
            </a:pPr>
            <a:r>
              <a:rPr lang="en-US" altLang="zh-CN" sz="2400" b="1" dirty="0"/>
              <a:t>  iB++;</a:t>
            </a:r>
            <a:endParaRPr lang="en-US" altLang="zh-CN" sz="2400" b="1" dirty="0"/>
          </a:p>
          <a:p>
            <a:pPr eaLnBrk="1" hangingPunct="1">
              <a:lnSpc>
                <a:spcPct val="80000"/>
              </a:lnSpc>
              <a:buNone/>
            </a:pPr>
            <a:r>
              <a:rPr lang="en-US" altLang="zh-CN" sz="2400" b="1" dirty="0"/>
              <a:t>  printf("iA=%d\n",iA);   </a:t>
            </a:r>
            <a:endParaRPr lang="en-US" altLang="zh-CN" sz="2400" b="1" dirty="0"/>
          </a:p>
          <a:p>
            <a:pPr eaLnBrk="1" hangingPunct="1">
              <a:lnSpc>
                <a:spcPct val="80000"/>
              </a:lnSpc>
              <a:buNone/>
            </a:pPr>
            <a:r>
              <a:rPr lang="en-US" altLang="zh-CN" sz="2400" b="1" dirty="0"/>
              <a:t>  printf("iB=%d\n",iB);</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r>
              <a:rPr lang="en-US" altLang="zh-CN" sz="2400" b="1" dirty="0"/>
              <a:t>int main()</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r>
              <a:rPr lang="en-US" altLang="zh-CN" sz="2400" b="1" dirty="0"/>
              <a:t>  f();</a:t>
            </a:r>
            <a:endParaRPr lang="en-US" altLang="zh-CN" sz="2400" b="1" dirty="0"/>
          </a:p>
          <a:p>
            <a:pPr eaLnBrk="1" hangingPunct="1">
              <a:lnSpc>
                <a:spcPct val="80000"/>
              </a:lnSpc>
              <a:buNone/>
            </a:pPr>
            <a:r>
              <a:rPr lang="en-US" altLang="zh-CN" sz="2400" b="1" dirty="0"/>
              <a:t>  f();</a:t>
            </a:r>
            <a:endParaRPr lang="en-US" altLang="zh-CN" sz="2400" b="1" dirty="0"/>
          </a:p>
          <a:p>
            <a:pPr eaLnBrk="1" hangingPunct="1">
              <a:lnSpc>
                <a:spcPct val="80000"/>
              </a:lnSpc>
              <a:buNone/>
            </a:pPr>
            <a:r>
              <a:rPr lang="en-US" altLang="zh-CN" sz="2400" b="1" dirty="0"/>
              <a:t>  return 0;</a:t>
            </a:r>
            <a:endParaRPr lang="en-US" altLang="zh-CN" sz="2400" b="1" dirty="0"/>
          </a:p>
          <a:p>
            <a:pPr eaLnBrk="1" hangingPunct="1">
              <a:lnSpc>
                <a:spcPct val="80000"/>
              </a:lnSpc>
              <a:buNone/>
            </a:pPr>
            <a:r>
              <a:rPr lang="en-US" altLang="zh-CN" sz="2400" b="1" dirty="0"/>
              <a:t>}</a:t>
            </a:r>
            <a:endParaRPr lang="en-US" altLang="zh-CN" sz="2400" b="1" dirty="0"/>
          </a:p>
        </p:txBody>
      </p:sp>
      <p:grpSp>
        <p:nvGrpSpPr>
          <p:cNvPr id="2" name="Group 3"/>
          <p:cNvGrpSpPr/>
          <p:nvPr/>
        </p:nvGrpSpPr>
        <p:grpSpPr>
          <a:xfrm>
            <a:off x="4984750" y="1828800"/>
            <a:ext cx="1492250" cy="457200"/>
            <a:chOff x="3140" y="1152"/>
            <a:chExt cx="940" cy="288"/>
          </a:xfrm>
        </p:grpSpPr>
        <p:sp>
          <p:nvSpPr>
            <p:cNvPr id="85008" name="Rectangle 4"/>
            <p:cNvSpPr/>
            <p:nvPr/>
          </p:nvSpPr>
          <p:spPr>
            <a:xfrm>
              <a:off x="3408" y="1152"/>
              <a:ext cx="672" cy="288"/>
            </a:xfrm>
            <a:prstGeom prst="rect">
              <a:avLst/>
            </a:prstGeom>
            <a:solidFill>
              <a:srgbClr val="8FFFFF"/>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b="1" i="1" dirty="0">
                  <a:solidFill>
                    <a:srgbClr val="FF0000"/>
                  </a:solidFill>
                  <a:latin typeface="Times New Roman" panose="02020603050405020304" pitchFamily="18" charset="0"/>
                </a:rPr>
                <a:t>2</a:t>
              </a:r>
              <a:endParaRPr lang="en-US" altLang="zh-CN" sz="2400" b="1" i="1" dirty="0">
                <a:solidFill>
                  <a:srgbClr val="FF0000"/>
                </a:solidFill>
                <a:latin typeface="Times New Roman" panose="02020603050405020304" pitchFamily="18" charset="0"/>
              </a:endParaRPr>
            </a:p>
          </p:txBody>
        </p:sp>
        <p:sp>
          <p:nvSpPr>
            <p:cNvPr id="85009" name="Text Box 5"/>
            <p:cNvSpPr txBox="1"/>
            <p:nvPr/>
          </p:nvSpPr>
          <p:spPr>
            <a:xfrm>
              <a:off x="3140" y="1180"/>
              <a:ext cx="260" cy="231"/>
            </a:xfrm>
            <a:prstGeom prst="rect">
              <a:avLst/>
            </a:prstGeom>
            <a:noFill/>
            <a:ln w="9525">
              <a:noFill/>
            </a:ln>
          </p:spPr>
          <p:txBody>
            <a:bodyPr wrap="none">
              <a:spAutoFit/>
            </a:bodyPr>
            <a:p>
              <a:pPr algn="ctr" eaLnBrk="1" hangingPunct="1"/>
              <a:r>
                <a:rPr lang="en-US" altLang="zh-CN" b="1" dirty="0">
                  <a:latin typeface="Times New Roman" panose="02020603050405020304" pitchFamily="18" charset="0"/>
                </a:rPr>
                <a:t>iA</a:t>
              </a:r>
              <a:endParaRPr lang="en-US" altLang="zh-CN" b="1" dirty="0">
                <a:latin typeface="Times New Roman" panose="02020603050405020304" pitchFamily="18" charset="0"/>
              </a:endParaRPr>
            </a:p>
          </p:txBody>
        </p:sp>
      </p:grpSp>
      <p:grpSp>
        <p:nvGrpSpPr>
          <p:cNvPr id="3" name="Group 6"/>
          <p:cNvGrpSpPr/>
          <p:nvPr/>
        </p:nvGrpSpPr>
        <p:grpSpPr>
          <a:xfrm>
            <a:off x="6896100" y="1828800"/>
            <a:ext cx="1485900" cy="457200"/>
            <a:chOff x="4344" y="1152"/>
            <a:chExt cx="936" cy="288"/>
          </a:xfrm>
        </p:grpSpPr>
        <p:sp>
          <p:nvSpPr>
            <p:cNvPr id="85006" name="Rectangle 7"/>
            <p:cNvSpPr/>
            <p:nvPr/>
          </p:nvSpPr>
          <p:spPr>
            <a:xfrm>
              <a:off x="4608" y="1152"/>
              <a:ext cx="672" cy="288"/>
            </a:xfrm>
            <a:prstGeom prst="rect">
              <a:avLst/>
            </a:prstGeom>
            <a:solidFill>
              <a:srgbClr val="99FF99"/>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b="1" i="1" dirty="0">
                  <a:latin typeface="Times New Roman" panose="02020603050405020304" pitchFamily="18" charset="0"/>
                </a:rPr>
                <a:t>2</a:t>
              </a:r>
              <a:endParaRPr lang="en-US" altLang="zh-CN" sz="2400" b="1" i="1" dirty="0">
                <a:latin typeface="Times New Roman" panose="02020603050405020304" pitchFamily="18" charset="0"/>
              </a:endParaRPr>
            </a:p>
          </p:txBody>
        </p:sp>
        <p:sp>
          <p:nvSpPr>
            <p:cNvPr id="85007" name="Text Box 8"/>
            <p:cNvSpPr txBox="1"/>
            <p:nvPr/>
          </p:nvSpPr>
          <p:spPr>
            <a:xfrm>
              <a:off x="4344" y="1180"/>
              <a:ext cx="252" cy="231"/>
            </a:xfrm>
            <a:prstGeom prst="rect">
              <a:avLst/>
            </a:prstGeom>
            <a:noFill/>
            <a:ln w="9525">
              <a:noFill/>
            </a:ln>
          </p:spPr>
          <p:txBody>
            <a:bodyPr wrap="none">
              <a:spAutoFit/>
            </a:bodyPr>
            <a:p>
              <a:pPr algn="ctr" eaLnBrk="1" hangingPunct="1"/>
              <a:r>
                <a:rPr lang="en-US" altLang="zh-CN" b="1" dirty="0">
                  <a:latin typeface="Times New Roman" panose="02020603050405020304" pitchFamily="18" charset="0"/>
                </a:rPr>
                <a:t>iB</a:t>
              </a:r>
              <a:endParaRPr lang="en-US" altLang="zh-CN" b="1" dirty="0">
                <a:latin typeface="Times New Roman" panose="02020603050405020304" pitchFamily="18" charset="0"/>
              </a:endParaRPr>
            </a:p>
          </p:txBody>
        </p:sp>
      </p:grpSp>
      <p:sp>
        <p:nvSpPr>
          <p:cNvPr id="1073161" name="AutoShape 9"/>
          <p:cNvSpPr/>
          <p:nvPr/>
        </p:nvSpPr>
        <p:spPr>
          <a:xfrm flipV="1">
            <a:off x="611188" y="5300663"/>
            <a:ext cx="504825" cy="431800"/>
          </a:xfrm>
          <a:prstGeom prst="rightArrow">
            <a:avLst>
              <a:gd name="adj1" fmla="val 50000"/>
              <a:gd name="adj2" fmla="val 29227"/>
            </a:avLst>
          </a:prstGeom>
          <a:solidFill>
            <a:srgbClr val="FF0000"/>
          </a:solidFill>
          <a:ln w="9525"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ndParaRPr>
          </a:p>
        </p:txBody>
      </p:sp>
      <p:grpSp>
        <p:nvGrpSpPr>
          <p:cNvPr id="4" name="Group 11"/>
          <p:cNvGrpSpPr/>
          <p:nvPr/>
        </p:nvGrpSpPr>
        <p:grpSpPr>
          <a:xfrm>
            <a:off x="4991100" y="1819275"/>
            <a:ext cx="1492250" cy="457200"/>
            <a:chOff x="3140" y="1152"/>
            <a:chExt cx="940" cy="288"/>
          </a:xfrm>
        </p:grpSpPr>
        <p:sp>
          <p:nvSpPr>
            <p:cNvPr id="85004" name="Rectangle 12"/>
            <p:cNvSpPr/>
            <p:nvPr/>
          </p:nvSpPr>
          <p:spPr>
            <a:xfrm>
              <a:off x="3408" y="1152"/>
              <a:ext cx="672" cy="288"/>
            </a:xfrm>
            <a:prstGeom prst="rect">
              <a:avLst/>
            </a:prstGeom>
            <a:solidFill>
              <a:srgbClr val="8FFFFF"/>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b="1" i="1" dirty="0">
                  <a:solidFill>
                    <a:srgbClr val="FF0000"/>
                  </a:solidFill>
                  <a:latin typeface="Times New Roman" panose="02020603050405020304" pitchFamily="18" charset="0"/>
                </a:rPr>
                <a:t>3</a:t>
              </a:r>
              <a:endParaRPr lang="en-US" altLang="zh-CN" sz="2400" b="1" i="1" dirty="0">
                <a:solidFill>
                  <a:srgbClr val="FF0000"/>
                </a:solidFill>
                <a:latin typeface="Times New Roman" panose="02020603050405020304" pitchFamily="18" charset="0"/>
              </a:endParaRPr>
            </a:p>
          </p:txBody>
        </p:sp>
        <p:sp>
          <p:nvSpPr>
            <p:cNvPr id="85005" name="Text Box 13"/>
            <p:cNvSpPr txBox="1"/>
            <p:nvPr/>
          </p:nvSpPr>
          <p:spPr>
            <a:xfrm>
              <a:off x="3140" y="1180"/>
              <a:ext cx="260" cy="231"/>
            </a:xfrm>
            <a:prstGeom prst="rect">
              <a:avLst/>
            </a:prstGeom>
            <a:noFill/>
            <a:ln w="9525">
              <a:noFill/>
            </a:ln>
          </p:spPr>
          <p:txBody>
            <a:bodyPr wrap="none">
              <a:spAutoFit/>
            </a:bodyPr>
            <a:p>
              <a:pPr algn="ctr" eaLnBrk="1" hangingPunct="1"/>
              <a:r>
                <a:rPr lang="en-US" altLang="zh-CN" b="1" dirty="0">
                  <a:latin typeface="Times New Roman" panose="02020603050405020304" pitchFamily="18" charset="0"/>
                </a:rPr>
                <a:t>iA</a:t>
              </a:r>
              <a:endParaRPr lang="en-US" altLang="zh-CN" b="1" dirty="0">
                <a:latin typeface="Times New Roman" panose="02020603050405020304" pitchFamily="18" charset="0"/>
              </a:endParaRPr>
            </a:p>
          </p:txBody>
        </p:sp>
      </p:grpSp>
      <p:grpSp>
        <p:nvGrpSpPr>
          <p:cNvPr id="5" name="Group 14"/>
          <p:cNvGrpSpPr/>
          <p:nvPr/>
        </p:nvGrpSpPr>
        <p:grpSpPr>
          <a:xfrm>
            <a:off x="6902450" y="1844675"/>
            <a:ext cx="1485900" cy="457200"/>
            <a:chOff x="4344" y="1152"/>
            <a:chExt cx="936" cy="288"/>
          </a:xfrm>
        </p:grpSpPr>
        <p:sp>
          <p:nvSpPr>
            <p:cNvPr id="85002" name="Rectangle 15"/>
            <p:cNvSpPr/>
            <p:nvPr/>
          </p:nvSpPr>
          <p:spPr>
            <a:xfrm>
              <a:off x="4608" y="1152"/>
              <a:ext cx="672" cy="288"/>
            </a:xfrm>
            <a:prstGeom prst="rect">
              <a:avLst/>
            </a:prstGeom>
            <a:solidFill>
              <a:srgbClr val="99FF99"/>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400" b="1" i="1" dirty="0">
                  <a:solidFill>
                    <a:srgbClr val="FF0000"/>
                  </a:solidFill>
                  <a:latin typeface="Times New Roman" panose="02020603050405020304" pitchFamily="18" charset="0"/>
                </a:rPr>
                <a:t>3</a:t>
              </a:r>
              <a:endParaRPr lang="en-US" altLang="zh-CN" sz="2400" b="1" i="1" dirty="0">
                <a:solidFill>
                  <a:srgbClr val="FF0000"/>
                </a:solidFill>
                <a:latin typeface="Times New Roman" panose="02020603050405020304" pitchFamily="18" charset="0"/>
              </a:endParaRPr>
            </a:p>
          </p:txBody>
        </p:sp>
        <p:sp>
          <p:nvSpPr>
            <p:cNvPr id="85003" name="Text Box 16"/>
            <p:cNvSpPr txBox="1"/>
            <p:nvPr/>
          </p:nvSpPr>
          <p:spPr>
            <a:xfrm>
              <a:off x="4344" y="1180"/>
              <a:ext cx="252" cy="231"/>
            </a:xfrm>
            <a:prstGeom prst="rect">
              <a:avLst/>
            </a:prstGeom>
            <a:noFill/>
            <a:ln w="9525">
              <a:noFill/>
            </a:ln>
          </p:spPr>
          <p:txBody>
            <a:bodyPr wrap="none">
              <a:spAutoFit/>
            </a:bodyPr>
            <a:p>
              <a:pPr algn="ctr" eaLnBrk="1" hangingPunct="1"/>
              <a:r>
                <a:rPr lang="en-US" altLang="zh-CN" b="1" dirty="0">
                  <a:latin typeface="Times New Roman" panose="02020603050405020304" pitchFamily="18" charset="0"/>
                </a:rPr>
                <a:t>iB</a:t>
              </a:r>
              <a:endParaRPr lang="en-US" altLang="zh-CN" b="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3161"/>
                                        </p:tgtEl>
                                        <p:attrNameLst>
                                          <p:attrName>style.visibility</p:attrName>
                                        </p:attrNameLst>
                                      </p:cBhvr>
                                      <p:to>
                                        <p:strVal val="visible"/>
                                      </p:to>
                                    </p:set>
                                    <p:animEffect transition="in" filter="blinds(horizontal)">
                                      <p:cBhvr>
                                        <p:cTn id="7" dur="500"/>
                                        <p:tgtEl>
                                          <p:spTgt spid="10731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par>
                                <p:cTn id="18" presetID="3" presetClass="entr" presetSubtype="1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nodeType="clickEffect">
                                  <p:stCondLst>
                                    <p:cond delay="0"/>
                                  </p:stCondLst>
                                  <p:childTnLst>
                                    <p:animEffect transition="out" filter="blinds(horizontal)">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par>
                                <p:cTn id="26" presetID="3" presetClass="exit" presetSubtype="10" fill="hold" nodeType="withEffect">
                                  <p:stCondLst>
                                    <p:cond delay="0"/>
                                  </p:stCondLst>
                                  <p:childTnLst>
                                    <p:animEffect transition="out" filter="blinds(horizontal)">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1" nodeType="clickEffect">
                                  <p:stCondLst>
                                    <p:cond delay="0"/>
                                  </p:stCondLst>
                                  <p:childTnLst>
                                    <p:animMotion origin="layout" path="M -4.44444E-6 1.79191E-6 L 0.004 0.10497 " pathEditMode="relative" rAng="0" ptsTypes="AA">
                                      <p:cBhvr>
                                        <p:cTn id="35" dur="2000" fill="hold"/>
                                        <p:tgtEl>
                                          <p:spTgt spid="1073161"/>
                                        </p:tgtEl>
                                        <p:attrNameLst>
                                          <p:attrName>ppt_x</p:attrName>
                                          <p:attrName>ppt_y</p:attrName>
                                        </p:attrNameLst>
                                      </p:cBhvr>
                                      <p:rCtr x="200" y="5200"/>
                                    </p:animMotion>
                                  </p:childTnLst>
                                </p:cTn>
                              </p:par>
                              <p:par>
                                <p:cTn id="36" presetID="3" presetClass="exit" presetSubtype="10" fill="hold" nodeType="withEffect">
                                  <p:stCondLst>
                                    <p:cond delay="0"/>
                                  </p:stCondLst>
                                  <p:childTnLst>
                                    <p:animEffect transition="out" filter="blinds(horizontal)">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161" grpId="0" animBg="1"/>
      <p:bldP spid="1073161"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86019"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86020"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86021"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10.6.2 </a:t>
            </a:r>
            <a:r>
              <a:rPr lang="zh-CN" altLang="en-US" sz="3600" dirty="0">
                <a:ea typeface="宋体" panose="02010600030101010101" pitchFamily="2" charset="-122"/>
              </a:rPr>
              <a:t>变量存储类别与生存期</a:t>
            </a:r>
            <a:endParaRPr lang="zh-CN" altLang="en-US" sz="3600" dirty="0">
              <a:ea typeface="宋体" panose="02010600030101010101" pitchFamily="2" charset="-122"/>
            </a:endParaRPr>
          </a:p>
        </p:txBody>
      </p:sp>
      <p:sp>
        <p:nvSpPr>
          <p:cNvPr id="86022" name="Rectangle 3"/>
          <p:cNvSpPr>
            <a:spLocks noGrp="1"/>
          </p:cNvSpPr>
          <p:nvPr>
            <p:ph idx="1"/>
          </p:nvPr>
        </p:nvSpPr>
        <p:spPr>
          <a:xfrm>
            <a:off x="684213" y="979488"/>
            <a:ext cx="8459787" cy="5257800"/>
          </a:xfrm>
        </p:spPr>
        <p:txBody>
          <a:bodyPr vert="horz" wrap="square" lIns="91440" tIns="45720" rIns="91440" bIns="45720" anchor="t" anchorCtr="0"/>
          <a:p>
            <a:pPr eaLnBrk="1" hangingPunct="1">
              <a:lnSpc>
                <a:spcPct val="110000"/>
              </a:lnSpc>
              <a:buNone/>
            </a:pPr>
            <a:r>
              <a:rPr lang="en-US" altLang="zh-CN" sz="2800" dirty="0">
                <a:ea typeface="宋体" panose="02010600030101010101" pitchFamily="2" charset="-122"/>
              </a:rPr>
              <a:t>3. </a:t>
            </a:r>
            <a:r>
              <a:rPr lang="zh-CN" altLang="en-US" sz="2800" dirty="0">
                <a:ea typeface="宋体" panose="02010600030101010101" pitchFamily="2" charset="-122"/>
              </a:rPr>
              <a:t>静态变量 </a:t>
            </a:r>
            <a:r>
              <a:rPr lang="en-US" altLang="zh-CN" sz="2800" dirty="0">
                <a:ea typeface="宋体" panose="02010600030101010101" pitchFamily="2" charset="-122"/>
              </a:rPr>
              <a:t>static</a:t>
            </a:r>
            <a:endParaRPr lang="en-US" altLang="zh-CN" sz="2800" dirty="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Char char="Ø"/>
            </a:pPr>
            <a:r>
              <a:rPr lang="zh-CN" altLang="en-US" sz="2800" dirty="0">
                <a:solidFill>
                  <a:schemeClr val="tx1"/>
                </a:solidFill>
                <a:ea typeface="宋体" panose="02010600030101010101" pitchFamily="2" charset="-122"/>
              </a:rPr>
              <a:t>静态局部变量 </a:t>
            </a:r>
            <a:endParaRPr lang="zh-CN" altLang="en-US" sz="2800" dirty="0">
              <a:solidFill>
                <a:schemeClr val="tx1"/>
              </a:solidFill>
              <a:ea typeface="宋体" panose="02010600030101010101" pitchFamily="2" charset="-122"/>
            </a:endParaRPr>
          </a:p>
          <a:p>
            <a:pPr eaLnBrk="1" hangingPunct="1">
              <a:lnSpc>
                <a:spcPct val="110000"/>
              </a:lnSpc>
              <a:buFont typeface="Wingdings" panose="05000000000000000000" pitchFamily="2" charset="2"/>
              <a:buChar char="Ð"/>
            </a:pPr>
            <a:r>
              <a:rPr lang="zh-CN" altLang="en-US" sz="2400" dirty="0">
                <a:solidFill>
                  <a:schemeClr val="tx1"/>
                </a:solidFill>
                <a:ea typeface="宋体" panose="02010600030101010101" pitchFamily="2" charset="-122"/>
              </a:rPr>
              <a:t>生存期同全局变量，作用域同局部变量</a:t>
            </a:r>
            <a:endParaRPr lang="zh-CN" altLang="en-US" sz="2400" dirty="0">
              <a:solidFill>
                <a:schemeClr val="tx1"/>
              </a:solidFill>
              <a:ea typeface="宋体" panose="02010600030101010101" pitchFamily="2" charset="-122"/>
            </a:endParaRPr>
          </a:p>
          <a:p>
            <a:pPr eaLnBrk="1" hangingPunct="1">
              <a:lnSpc>
                <a:spcPct val="110000"/>
              </a:lnSpc>
              <a:buFont typeface="Wingdings" panose="05000000000000000000" pitchFamily="2" charset="2"/>
              <a:buChar char="Ð"/>
            </a:pPr>
            <a:r>
              <a:rPr lang="zh-CN" altLang="en-US" sz="2400" dirty="0">
                <a:solidFill>
                  <a:schemeClr val="tx1"/>
                </a:solidFill>
                <a:ea typeface="宋体" panose="02010600030101010101" pitchFamily="2" charset="-122"/>
              </a:rPr>
              <a:t>当多次调用一个函数且要求在调用之间保留某些变量的值时，可考虑采用静态局部变量。</a:t>
            </a:r>
            <a:endParaRPr lang="zh-CN" altLang="en-US" sz="2400" dirty="0">
              <a:solidFill>
                <a:schemeClr val="tx1"/>
              </a:solidFill>
              <a:ea typeface="宋体" panose="02010600030101010101" pitchFamily="2" charset="-122"/>
            </a:endParaRPr>
          </a:p>
          <a:p>
            <a:pPr eaLnBrk="1" hangingPunct="1">
              <a:lnSpc>
                <a:spcPct val="110000"/>
              </a:lnSpc>
              <a:buFont typeface="Wingdings" panose="05000000000000000000" pitchFamily="2" charset="2"/>
              <a:buChar char="Ð"/>
            </a:pPr>
            <a:r>
              <a:rPr lang="zh-CN" altLang="en-US" sz="2400" dirty="0">
                <a:solidFill>
                  <a:schemeClr val="tx1"/>
                </a:solidFill>
                <a:ea typeface="宋体" panose="02010600030101010101" pitchFamily="2" charset="-122"/>
              </a:rPr>
              <a:t>全局变量由于作用域范围大，容易造成意外的副作用，</a:t>
            </a:r>
            <a:endParaRPr lang="zh-CN" altLang="en-US" sz="2400" dirty="0">
              <a:solidFill>
                <a:schemeClr val="tx1"/>
              </a:solidFill>
              <a:ea typeface="宋体" panose="02010600030101010101" pitchFamily="2" charset="-122"/>
            </a:endParaRPr>
          </a:p>
          <a:p>
            <a:pPr eaLnBrk="1" hangingPunct="1">
              <a:lnSpc>
                <a:spcPct val="110000"/>
              </a:lnSpc>
              <a:buNone/>
            </a:pPr>
            <a:r>
              <a:rPr lang="zh-CN" altLang="en-US" sz="2400" dirty="0">
                <a:solidFill>
                  <a:schemeClr val="tx1"/>
                </a:solidFill>
                <a:ea typeface="宋体" panose="02010600030101010101" pitchFamily="2" charset="-122"/>
              </a:rPr>
              <a:t>    因此采用局部静态变量为宜</a:t>
            </a:r>
            <a:r>
              <a:rPr lang="zh-CN" altLang="en-US" sz="2800" dirty="0">
                <a:solidFill>
                  <a:schemeClr val="tx1"/>
                </a:solidFill>
                <a:ea typeface="宋体" panose="02010600030101010101" pitchFamily="2" charset="-122"/>
              </a:rPr>
              <a:t>。</a:t>
            </a:r>
            <a:endParaRPr lang="zh-CN" altLang="en-US" sz="2800" dirty="0">
              <a:solidFill>
                <a:schemeClr val="tx1"/>
              </a:solidFill>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87043"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87044" name="Rectangle 2"/>
          <p:cNvSpPr>
            <a:spLocks noGrp="1"/>
          </p:cNvSpPr>
          <p:nvPr>
            <p:ph type="subTitle" idx="1"/>
          </p:nvPr>
        </p:nvSpPr>
        <p:spPr>
          <a:xfrm>
            <a:off x="762000" y="260350"/>
            <a:ext cx="8382000" cy="5991225"/>
          </a:xfrm>
          <a:solidFill>
            <a:srgbClr val="FFFFFF">
              <a:alpha val="100000"/>
            </a:srgbClr>
          </a:solidFill>
        </p:spPr>
        <p:txBody>
          <a:bodyPr vert="horz" wrap="square" lIns="91440" tIns="45720" rIns="91440" bIns="45720" anchor="t" anchorCtr="0"/>
          <a:p>
            <a:pPr marL="287655" indent="-6350" algn="l" eaLnBrk="1" hangingPunct="1">
              <a:buClrTx/>
              <a:buSzTx/>
              <a:buFontTx/>
            </a:pPr>
            <a:r>
              <a:rPr lang="zh-CN" altLang="en-US" sz="2400" b="1" dirty="0">
                <a:latin typeface="+mn-lt"/>
                <a:ea typeface="+mn-ea"/>
                <a:cs typeface="+mn-cs"/>
              </a:rPr>
              <a:t>例</a:t>
            </a:r>
            <a:r>
              <a:rPr lang="en-US" altLang="zh-CN" sz="2400" b="1" dirty="0">
                <a:latin typeface="+mn-lt"/>
                <a:ea typeface="+mn-ea"/>
                <a:cs typeface="+mn-cs"/>
              </a:rPr>
              <a:t>10.21 </a:t>
            </a:r>
            <a:r>
              <a:rPr lang="zh-CN" altLang="en-US" sz="2400" b="1" dirty="0">
                <a:latin typeface="+mn-lt"/>
                <a:ea typeface="+mn-ea"/>
                <a:cs typeface="+mn-cs"/>
              </a:rPr>
              <a:t>打印</a:t>
            </a:r>
            <a:r>
              <a:rPr lang="en-US" altLang="zh-CN" sz="2400" b="1" dirty="0">
                <a:latin typeface="+mn-lt"/>
                <a:ea typeface="+mn-ea"/>
                <a:cs typeface="+mn-cs"/>
              </a:rPr>
              <a:t>1</a:t>
            </a:r>
            <a:r>
              <a:rPr lang="zh-CN" altLang="en-US" sz="2400" b="1" dirty="0">
                <a:latin typeface="+mn-lt"/>
                <a:ea typeface="+mn-ea"/>
                <a:cs typeface="+mn-cs"/>
              </a:rPr>
              <a:t>到</a:t>
            </a:r>
            <a:r>
              <a:rPr lang="en-US" altLang="zh-CN" sz="2400" b="1" dirty="0">
                <a:latin typeface="+mn-lt"/>
                <a:ea typeface="+mn-ea"/>
                <a:cs typeface="+mn-cs"/>
              </a:rPr>
              <a:t>5</a:t>
            </a:r>
            <a:r>
              <a:rPr lang="zh-CN" altLang="en-US" sz="2400" b="1" dirty="0">
                <a:latin typeface="+mn-lt"/>
                <a:ea typeface="+mn-ea"/>
                <a:cs typeface="+mn-cs"/>
              </a:rPr>
              <a:t>的阶乘值</a:t>
            </a:r>
            <a:endParaRPr lang="zh-CN" altLang="en-US" sz="2400" b="1" dirty="0">
              <a:latin typeface="+mn-lt"/>
              <a:ea typeface="+mn-ea"/>
              <a:cs typeface="+mn-cs"/>
            </a:endParaRPr>
          </a:p>
          <a:p>
            <a:pPr marL="287655" indent="-6350" algn="l" eaLnBrk="1" hangingPunct="1">
              <a:buClrTx/>
              <a:buSzTx/>
              <a:buFontTx/>
            </a:pPr>
            <a:r>
              <a:rPr lang="en-US" altLang="zh-CN" sz="2400" b="1" dirty="0">
                <a:latin typeface="+mn-lt"/>
                <a:ea typeface="+mn-ea"/>
                <a:cs typeface="+mn-cs"/>
              </a:rPr>
              <a:t>#include &lt;stdio.h&gt;</a:t>
            </a:r>
            <a:endParaRPr lang="en-US" altLang="zh-CN" sz="2400" b="1" dirty="0">
              <a:latin typeface="+mn-lt"/>
              <a:ea typeface="+mn-ea"/>
              <a:cs typeface="+mn-cs"/>
            </a:endParaRPr>
          </a:p>
          <a:p>
            <a:pPr marL="287655" indent="-6350" algn="l" eaLnBrk="1" hangingPunct="1">
              <a:buClrTx/>
              <a:buSzTx/>
              <a:buFontTx/>
            </a:pPr>
            <a:r>
              <a:rPr lang="en-US" altLang="zh-CN" sz="2400" b="1" dirty="0">
                <a:latin typeface="+mn-lt"/>
                <a:ea typeface="+mn-ea"/>
                <a:cs typeface="+mn-cs"/>
              </a:rPr>
              <a:t>int fact(int iN)</a:t>
            </a:r>
            <a:endParaRPr lang="en-US" altLang="zh-CN" sz="2400" b="1" dirty="0">
              <a:latin typeface="+mn-lt"/>
              <a:ea typeface="+mn-ea"/>
              <a:cs typeface="+mn-cs"/>
            </a:endParaRPr>
          </a:p>
          <a:p>
            <a:pPr marL="287655" indent="-6350" algn="l" eaLnBrk="1" hangingPunct="1">
              <a:buClrTx/>
              <a:buSzTx/>
              <a:buFontTx/>
            </a:pPr>
            <a:r>
              <a:rPr lang="en-US" altLang="zh-CN" sz="2400" b="1" dirty="0">
                <a:latin typeface="+mn-lt"/>
                <a:ea typeface="+mn-ea"/>
                <a:cs typeface="+mn-cs"/>
              </a:rPr>
              <a:t>{</a:t>
            </a:r>
            <a:endParaRPr lang="en-US" altLang="zh-CN" sz="2400" b="1" dirty="0">
              <a:latin typeface="+mn-lt"/>
              <a:ea typeface="+mn-ea"/>
              <a:cs typeface="+mn-cs"/>
            </a:endParaRPr>
          </a:p>
          <a:p>
            <a:pPr marL="287655" indent="-6350" algn="l" eaLnBrk="1" hangingPunct="1">
              <a:buClrTx/>
              <a:buSzTx/>
              <a:buFontTx/>
            </a:pPr>
            <a:r>
              <a:rPr lang="en-US" altLang="zh-CN" sz="2400" b="1" dirty="0">
                <a:latin typeface="+mn-lt"/>
                <a:ea typeface="+mn-ea"/>
                <a:cs typeface="+mn-cs"/>
              </a:rPr>
              <a:t>  </a:t>
            </a:r>
            <a:r>
              <a:rPr lang="en-US" altLang="zh-CN" sz="2400" b="1" dirty="0">
                <a:solidFill>
                  <a:srgbClr val="CC3300"/>
                </a:solidFill>
                <a:latin typeface="+mn-lt"/>
                <a:ea typeface="+mn-ea"/>
                <a:cs typeface="+mn-cs"/>
              </a:rPr>
              <a:t>static int iFact=1;</a:t>
            </a:r>
            <a:endParaRPr lang="en-US" altLang="zh-CN" sz="2400" b="1" dirty="0">
              <a:solidFill>
                <a:srgbClr val="CC3300"/>
              </a:solidFill>
              <a:latin typeface="+mn-lt"/>
              <a:ea typeface="+mn-ea"/>
              <a:cs typeface="+mn-cs"/>
            </a:endParaRPr>
          </a:p>
          <a:p>
            <a:pPr marL="287655" indent="-6350" algn="l" eaLnBrk="1" hangingPunct="1">
              <a:buClrTx/>
              <a:buSzTx/>
              <a:buFontTx/>
            </a:pPr>
            <a:r>
              <a:rPr lang="en-US" altLang="zh-CN" sz="2400" b="1" dirty="0">
                <a:latin typeface="+mn-lt"/>
                <a:ea typeface="+mn-ea"/>
                <a:cs typeface="+mn-cs"/>
              </a:rPr>
              <a:t>  iFact=iFact*iN;</a:t>
            </a:r>
            <a:endParaRPr lang="en-US" altLang="zh-CN" sz="2400" b="1" dirty="0">
              <a:latin typeface="+mn-lt"/>
              <a:ea typeface="+mn-ea"/>
              <a:cs typeface="+mn-cs"/>
            </a:endParaRPr>
          </a:p>
          <a:p>
            <a:pPr marL="287655" indent="-6350" algn="l" eaLnBrk="1" hangingPunct="1">
              <a:buClrTx/>
              <a:buSzTx/>
              <a:buFontTx/>
            </a:pPr>
            <a:r>
              <a:rPr lang="en-US" altLang="zh-CN" sz="2400" b="1" dirty="0">
                <a:latin typeface="+mn-lt"/>
                <a:ea typeface="+mn-ea"/>
                <a:cs typeface="+mn-cs"/>
              </a:rPr>
              <a:t>  return(iFact);</a:t>
            </a:r>
            <a:endParaRPr lang="en-US" altLang="zh-CN" sz="2400" b="1" dirty="0">
              <a:latin typeface="+mn-lt"/>
              <a:ea typeface="+mn-ea"/>
              <a:cs typeface="+mn-cs"/>
            </a:endParaRPr>
          </a:p>
          <a:p>
            <a:pPr marL="287655" indent="-6350" algn="l" eaLnBrk="1" hangingPunct="1">
              <a:buClrTx/>
              <a:buSzTx/>
              <a:buFontTx/>
            </a:pPr>
            <a:r>
              <a:rPr lang="en-US" altLang="zh-CN" sz="2400" b="1" dirty="0">
                <a:latin typeface="+mn-lt"/>
                <a:ea typeface="+mn-ea"/>
                <a:cs typeface="+mn-cs"/>
              </a:rPr>
              <a:t>}</a:t>
            </a:r>
            <a:endParaRPr lang="en-US" altLang="zh-CN" sz="2400" b="1" dirty="0">
              <a:latin typeface="+mn-lt"/>
              <a:ea typeface="+mn-ea"/>
              <a:cs typeface="+mn-cs"/>
            </a:endParaRPr>
          </a:p>
          <a:p>
            <a:pPr marL="287655" indent="-6350" algn="l" eaLnBrk="1" hangingPunct="1">
              <a:buClrTx/>
              <a:buSzTx/>
              <a:buFontTx/>
            </a:pPr>
            <a:r>
              <a:rPr lang="en-US" altLang="zh-CN" sz="2400" b="1" dirty="0">
                <a:latin typeface="+mn-lt"/>
                <a:ea typeface="+mn-ea"/>
                <a:cs typeface="+mn-cs"/>
              </a:rPr>
              <a:t>int main()</a:t>
            </a:r>
            <a:endParaRPr lang="en-US" altLang="zh-CN" sz="2400" b="1" dirty="0">
              <a:latin typeface="+mn-lt"/>
              <a:ea typeface="+mn-ea"/>
              <a:cs typeface="+mn-cs"/>
            </a:endParaRPr>
          </a:p>
          <a:p>
            <a:pPr marL="287655" indent="-6350" algn="l" eaLnBrk="1" hangingPunct="1">
              <a:buClrTx/>
              <a:buSzTx/>
              <a:buFontTx/>
            </a:pPr>
            <a:r>
              <a:rPr lang="en-US" altLang="zh-CN" sz="2400" b="1" dirty="0">
                <a:latin typeface="+mn-lt"/>
                <a:ea typeface="+mn-ea"/>
                <a:cs typeface="+mn-cs"/>
              </a:rPr>
              <a:t>{</a:t>
            </a:r>
            <a:endParaRPr lang="en-US" altLang="zh-CN" sz="2400" b="1" dirty="0">
              <a:latin typeface="+mn-lt"/>
              <a:ea typeface="+mn-ea"/>
              <a:cs typeface="+mn-cs"/>
            </a:endParaRPr>
          </a:p>
          <a:p>
            <a:pPr marL="287655" indent="-6350" algn="l" eaLnBrk="1" hangingPunct="1">
              <a:buClrTx/>
              <a:buSzTx/>
              <a:buFontTx/>
            </a:pPr>
            <a:r>
              <a:rPr lang="en-US" altLang="zh-CN" sz="2400" b="1" dirty="0">
                <a:latin typeface="+mn-lt"/>
                <a:ea typeface="+mn-ea"/>
                <a:cs typeface="+mn-cs"/>
              </a:rPr>
              <a:t>  int iI;</a:t>
            </a:r>
            <a:endParaRPr lang="en-US" altLang="zh-CN" sz="2400" b="1" dirty="0">
              <a:latin typeface="+mn-lt"/>
              <a:ea typeface="+mn-ea"/>
              <a:cs typeface="+mn-cs"/>
            </a:endParaRPr>
          </a:p>
          <a:p>
            <a:pPr marL="287655" indent="-6350" algn="l" eaLnBrk="1" hangingPunct="1">
              <a:buClrTx/>
              <a:buSzTx/>
              <a:buFontTx/>
            </a:pPr>
            <a:r>
              <a:rPr lang="en-US" altLang="zh-CN" sz="2400" b="1" dirty="0">
                <a:latin typeface="+mn-lt"/>
                <a:ea typeface="+mn-ea"/>
                <a:cs typeface="+mn-cs"/>
              </a:rPr>
              <a:t>  for(iI=1;iI&lt;=5;iI++)</a:t>
            </a:r>
            <a:endParaRPr lang="en-US" altLang="zh-CN" sz="2400" b="1" dirty="0">
              <a:latin typeface="+mn-lt"/>
              <a:ea typeface="+mn-ea"/>
              <a:cs typeface="+mn-cs"/>
            </a:endParaRPr>
          </a:p>
          <a:p>
            <a:pPr marL="287655" indent="-6350" algn="l" eaLnBrk="1" hangingPunct="1">
              <a:buClrTx/>
              <a:buSzTx/>
              <a:buFontTx/>
            </a:pPr>
            <a:r>
              <a:rPr lang="en-US" altLang="zh-CN" sz="2400" b="1" dirty="0">
                <a:latin typeface="+mn-lt"/>
                <a:ea typeface="+mn-ea"/>
                <a:cs typeface="+mn-cs"/>
              </a:rPr>
              <a:t>    printf("%d!=%d\n",iI,fact(iI));</a:t>
            </a:r>
            <a:endParaRPr lang="en-US" altLang="zh-CN" sz="2400" b="1" dirty="0">
              <a:latin typeface="+mn-lt"/>
              <a:ea typeface="+mn-ea"/>
              <a:cs typeface="+mn-cs"/>
            </a:endParaRPr>
          </a:p>
          <a:p>
            <a:pPr marL="287655" indent="-6350" algn="l" eaLnBrk="1" hangingPunct="1">
              <a:buClrTx/>
              <a:buSzTx/>
              <a:buFontTx/>
            </a:pPr>
            <a:r>
              <a:rPr lang="en-US" altLang="zh-CN" sz="2400" b="1" dirty="0">
                <a:latin typeface="+mn-lt"/>
                <a:ea typeface="+mn-ea"/>
                <a:cs typeface="+mn-cs"/>
              </a:rPr>
              <a:t>  return 0;</a:t>
            </a:r>
            <a:endParaRPr lang="en-US" altLang="zh-CN" sz="2400" b="1" dirty="0">
              <a:latin typeface="+mn-lt"/>
              <a:ea typeface="+mn-ea"/>
              <a:cs typeface="+mn-cs"/>
            </a:endParaRPr>
          </a:p>
          <a:p>
            <a:pPr marL="287655" indent="-6350" algn="l" eaLnBrk="1" hangingPunct="1">
              <a:buClrTx/>
              <a:buSzTx/>
              <a:buFontTx/>
            </a:pPr>
            <a:r>
              <a:rPr lang="en-US" altLang="zh-CN" sz="2400" b="1" dirty="0">
                <a:latin typeface="+mn-lt"/>
                <a:ea typeface="+mn-ea"/>
                <a:cs typeface="+mn-cs"/>
              </a:rPr>
              <a:t>}</a:t>
            </a:r>
            <a:endParaRPr lang="en-US" altLang="zh-CN" sz="2400" b="1" dirty="0">
              <a:latin typeface="+mn-lt"/>
              <a:ea typeface="+mn-ea"/>
              <a:cs typeface="+mn-cs"/>
            </a:endParaRPr>
          </a:p>
        </p:txBody>
      </p:sp>
      <p:sp>
        <p:nvSpPr>
          <p:cNvPr id="1075203" name="Rectangle 3"/>
          <p:cNvSpPr/>
          <p:nvPr/>
        </p:nvSpPr>
        <p:spPr>
          <a:xfrm>
            <a:off x="6659563" y="2420938"/>
            <a:ext cx="1493837" cy="1917700"/>
          </a:xfrm>
          <a:prstGeom prst="rect">
            <a:avLst/>
          </a:prstGeom>
          <a:solidFill>
            <a:srgbClr val="000000"/>
          </a:solidFill>
          <a:ln w="9525">
            <a:noFill/>
          </a:ln>
        </p:spPr>
        <p:txBody>
          <a:bodyPr>
            <a:spAutoFit/>
          </a:bodyPr>
          <a:p>
            <a:pPr eaLnBrk="1" hangingPunct="1"/>
            <a:r>
              <a:rPr lang="en-US" altLang="zh-CN" sz="2400" b="1" dirty="0">
                <a:solidFill>
                  <a:srgbClr val="FFFF00"/>
                </a:solidFill>
                <a:latin typeface="Times New Roman" panose="02020603050405020304" pitchFamily="18" charset="0"/>
              </a:rPr>
              <a:t>1!=1</a:t>
            </a:r>
            <a:endParaRPr lang="en-US" altLang="zh-CN" sz="2400" b="1" dirty="0">
              <a:solidFill>
                <a:srgbClr val="FFFF00"/>
              </a:solidFill>
              <a:latin typeface="Times New Roman" panose="02020603050405020304" pitchFamily="18" charset="0"/>
            </a:endParaRPr>
          </a:p>
          <a:p>
            <a:pPr eaLnBrk="1" hangingPunct="1"/>
            <a:r>
              <a:rPr lang="en-US" altLang="zh-CN" sz="2400" b="1" dirty="0">
                <a:solidFill>
                  <a:srgbClr val="FFFF00"/>
                </a:solidFill>
                <a:latin typeface="Times New Roman" panose="02020603050405020304" pitchFamily="18" charset="0"/>
              </a:rPr>
              <a:t>2!=2</a:t>
            </a:r>
            <a:endParaRPr lang="en-US" altLang="zh-CN" sz="2400" b="1" dirty="0">
              <a:solidFill>
                <a:srgbClr val="FFFF00"/>
              </a:solidFill>
              <a:latin typeface="Times New Roman" panose="02020603050405020304" pitchFamily="18" charset="0"/>
            </a:endParaRPr>
          </a:p>
          <a:p>
            <a:pPr eaLnBrk="1" hangingPunct="1"/>
            <a:r>
              <a:rPr lang="en-US" altLang="zh-CN" sz="2400" b="1" dirty="0">
                <a:solidFill>
                  <a:srgbClr val="FFFF00"/>
                </a:solidFill>
                <a:latin typeface="Times New Roman" panose="02020603050405020304" pitchFamily="18" charset="0"/>
              </a:rPr>
              <a:t>3!=6</a:t>
            </a:r>
            <a:endParaRPr lang="en-US" altLang="zh-CN" sz="2400" b="1" dirty="0">
              <a:solidFill>
                <a:srgbClr val="FFFF00"/>
              </a:solidFill>
              <a:latin typeface="Times New Roman" panose="02020603050405020304" pitchFamily="18" charset="0"/>
            </a:endParaRPr>
          </a:p>
          <a:p>
            <a:pPr eaLnBrk="1" hangingPunct="1"/>
            <a:r>
              <a:rPr lang="en-US" altLang="zh-CN" sz="2400" b="1" dirty="0">
                <a:solidFill>
                  <a:srgbClr val="FFFF00"/>
                </a:solidFill>
                <a:latin typeface="Times New Roman" panose="02020603050405020304" pitchFamily="18" charset="0"/>
              </a:rPr>
              <a:t>4!=24</a:t>
            </a:r>
            <a:endParaRPr lang="en-US" altLang="zh-CN" sz="2400" b="1" dirty="0">
              <a:solidFill>
                <a:srgbClr val="FFFF00"/>
              </a:solidFill>
              <a:latin typeface="Times New Roman" panose="02020603050405020304" pitchFamily="18" charset="0"/>
            </a:endParaRPr>
          </a:p>
          <a:p>
            <a:pPr eaLnBrk="1" hangingPunct="1"/>
            <a:r>
              <a:rPr lang="en-US" altLang="zh-CN" sz="2400" b="1" dirty="0">
                <a:solidFill>
                  <a:srgbClr val="FFFF00"/>
                </a:solidFill>
                <a:latin typeface="Times New Roman" panose="02020603050405020304" pitchFamily="18" charset="0"/>
              </a:rPr>
              <a:t>5!=120</a:t>
            </a:r>
            <a:endParaRPr lang="en-US" altLang="zh-CN" sz="2400" b="1"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0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88067"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88068"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88069"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10.6.2 </a:t>
            </a:r>
            <a:r>
              <a:rPr lang="zh-CN" altLang="en-US" sz="3600" dirty="0">
                <a:ea typeface="宋体" panose="02010600030101010101" pitchFamily="2" charset="-122"/>
              </a:rPr>
              <a:t>变量存储类别与生存期</a:t>
            </a:r>
            <a:endParaRPr lang="zh-CN" altLang="en-US" sz="3600" dirty="0">
              <a:ea typeface="宋体" panose="02010600030101010101" pitchFamily="2" charset="-122"/>
            </a:endParaRPr>
          </a:p>
        </p:txBody>
      </p:sp>
      <p:sp>
        <p:nvSpPr>
          <p:cNvPr id="88070" name="Rectangle 3"/>
          <p:cNvSpPr>
            <a:spLocks noGrp="1"/>
          </p:cNvSpPr>
          <p:nvPr>
            <p:ph idx="1"/>
          </p:nvPr>
        </p:nvSpPr>
        <p:spPr>
          <a:xfrm>
            <a:off x="684213" y="979488"/>
            <a:ext cx="8459787" cy="5257800"/>
          </a:xfrm>
        </p:spPr>
        <p:txBody>
          <a:bodyPr vert="horz" wrap="square" lIns="91440" tIns="45720" rIns="91440" bIns="45720" anchor="t" anchorCtr="0"/>
          <a:p>
            <a:pPr eaLnBrk="1" hangingPunct="1">
              <a:lnSpc>
                <a:spcPct val="110000"/>
              </a:lnSpc>
              <a:buNone/>
            </a:pPr>
            <a:r>
              <a:rPr lang="en-US" altLang="zh-CN" sz="2800" dirty="0">
                <a:ea typeface="宋体" panose="02010600030101010101" pitchFamily="2" charset="-122"/>
              </a:rPr>
              <a:t>3. </a:t>
            </a:r>
            <a:r>
              <a:rPr lang="zh-CN" altLang="en-US" sz="2800" dirty="0">
                <a:ea typeface="宋体" panose="02010600030101010101" pitchFamily="2" charset="-122"/>
              </a:rPr>
              <a:t>静态变量 </a:t>
            </a:r>
            <a:r>
              <a:rPr lang="en-US" altLang="zh-CN" sz="2800" dirty="0">
                <a:ea typeface="宋体" panose="02010600030101010101" pitchFamily="2" charset="-122"/>
              </a:rPr>
              <a:t>static</a:t>
            </a:r>
            <a:endParaRPr lang="en-US" altLang="zh-CN" sz="2800" dirty="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Char char="Ø"/>
            </a:pPr>
            <a:r>
              <a:rPr lang="zh-CN" altLang="en-US" sz="2800" dirty="0">
                <a:solidFill>
                  <a:schemeClr val="tx1"/>
                </a:solidFill>
                <a:ea typeface="宋体" panose="02010600030101010101" pitchFamily="2" charset="-122"/>
              </a:rPr>
              <a:t>静态全局变量 </a:t>
            </a:r>
            <a:endParaRPr lang="zh-CN" altLang="en-US" sz="2800" dirty="0">
              <a:solidFill>
                <a:schemeClr val="tx1"/>
              </a:solidFill>
              <a:ea typeface="宋体" panose="02010600030101010101" pitchFamily="2" charset="-122"/>
            </a:endParaRPr>
          </a:p>
          <a:p>
            <a:pPr lvl="1" eaLnBrk="1" hangingPunct="1"/>
            <a:r>
              <a:rPr lang="zh-CN" altLang="en-US" dirty="0"/>
              <a:t>全局变量的说明</a:t>
            </a:r>
            <a:r>
              <a:rPr lang="en-US" altLang="zh-CN" dirty="0"/>
              <a:t>static </a:t>
            </a:r>
            <a:r>
              <a:rPr lang="zh-CN" altLang="en-US" dirty="0"/>
              <a:t>为静态的全局变量。</a:t>
            </a:r>
            <a:endParaRPr lang="zh-CN" altLang="en-US" dirty="0"/>
          </a:p>
          <a:p>
            <a:pPr lvl="1" eaLnBrk="1" hangingPunct="1"/>
            <a:r>
              <a:rPr lang="zh-CN" altLang="en-US" dirty="0"/>
              <a:t>静态全局变量当然也是静态存储方式。 </a:t>
            </a:r>
            <a:endParaRPr lang="zh-CN" altLang="en-US" dirty="0"/>
          </a:p>
          <a:p>
            <a:pPr lvl="1" eaLnBrk="1" hangingPunct="1"/>
            <a:r>
              <a:rPr lang="zh-CN" altLang="en-US" dirty="0"/>
              <a:t>非静态全局变量的作用域是整个程序，</a:t>
            </a:r>
            <a:endParaRPr lang="zh-CN" altLang="en-US" dirty="0"/>
          </a:p>
          <a:p>
            <a:pPr lvl="1" eaLnBrk="1" hangingPunct="1">
              <a:buNone/>
            </a:pPr>
            <a:r>
              <a:rPr lang="zh-CN" altLang="en-US" dirty="0"/>
              <a:t>   静态全局变量只在定义该变量的源文件内有效，在同一程序的其它文件中不能使用它，</a:t>
            </a:r>
            <a:endParaRPr lang="zh-CN" altLang="en-US" dirty="0"/>
          </a:p>
          <a:p>
            <a:pPr lvl="1" eaLnBrk="1" hangingPunct="1">
              <a:buNone/>
            </a:pPr>
            <a:r>
              <a:rPr lang="zh-CN" altLang="en-US" dirty="0"/>
              <a:t>   可以避免在其它源文件中引起错误。</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89091"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89092"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89093"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10.6.2 </a:t>
            </a:r>
            <a:r>
              <a:rPr lang="zh-CN" altLang="en-US" sz="3600" dirty="0">
                <a:ea typeface="宋体" panose="02010600030101010101" pitchFamily="2" charset="-122"/>
              </a:rPr>
              <a:t>变量存储类别与生存期</a:t>
            </a:r>
            <a:endParaRPr lang="zh-CN" altLang="en-US" sz="3600" dirty="0">
              <a:ea typeface="宋体" panose="02010600030101010101" pitchFamily="2" charset="-122"/>
            </a:endParaRPr>
          </a:p>
        </p:txBody>
      </p:sp>
      <p:sp>
        <p:nvSpPr>
          <p:cNvPr id="89094" name="Rectangle 3"/>
          <p:cNvSpPr>
            <a:spLocks noGrp="1"/>
          </p:cNvSpPr>
          <p:nvPr>
            <p:ph idx="1"/>
          </p:nvPr>
        </p:nvSpPr>
        <p:spPr>
          <a:xfrm>
            <a:off x="684213" y="979488"/>
            <a:ext cx="8459787" cy="5257800"/>
          </a:xfrm>
        </p:spPr>
        <p:txBody>
          <a:bodyPr vert="horz" wrap="square" lIns="91440" tIns="45720" rIns="91440" bIns="45720" anchor="t" anchorCtr="0"/>
          <a:p>
            <a:pPr eaLnBrk="1" hangingPunct="1">
              <a:lnSpc>
                <a:spcPct val="110000"/>
              </a:lnSpc>
              <a:buNone/>
            </a:pPr>
            <a:r>
              <a:rPr lang="en-US" altLang="zh-CN" sz="2800" dirty="0">
                <a:ea typeface="宋体" panose="02010600030101010101" pitchFamily="2" charset="-122"/>
              </a:rPr>
              <a:t>3.</a:t>
            </a:r>
            <a:r>
              <a:rPr lang="zh-CN" altLang="en-US" sz="2800" dirty="0">
                <a:ea typeface="宋体" panose="02010600030101010101" pitchFamily="2" charset="-122"/>
              </a:rPr>
              <a:t>寄存器变量</a:t>
            </a:r>
            <a:r>
              <a:rPr lang="zh-CN" altLang="en-US" sz="2800" dirty="0">
                <a:solidFill>
                  <a:schemeClr val="tx1"/>
                </a:solidFill>
                <a:ea typeface="宋体" panose="02010600030101010101" pitchFamily="2" charset="-122"/>
              </a:rPr>
              <a:t> </a:t>
            </a:r>
            <a:endParaRPr lang="zh-CN" altLang="en-US" sz="2800" dirty="0">
              <a:solidFill>
                <a:schemeClr val="tx1"/>
              </a:solidFill>
              <a:ea typeface="宋体" panose="02010600030101010101" pitchFamily="2" charset="-122"/>
            </a:endParaRPr>
          </a:p>
          <a:p>
            <a:pPr lvl="1" eaLnBrk="1" hangingPunct="1"/>
            <a:r>
              <a:rPr lang="zh-CN" altLang="en-US" dirty="0"/>
              <a:t>寄存器变存放在</a:t>
            </a:r>
            <a:r>
              <a:rPr lang="en-US" altLang="zh-CN" dirty="0"/>
              <a:t>CPU</a:t>
            </a:r>
            <a:r>
              <a:rPr lang="zh-CN" altLang="en-US" dirty="0"/>
              <a:t>的寄存器中，使用时不需要访问内存，直接从寄存器中读写提高效率。</a:t>
            </a:r>
            <a:endParaRPr lang="zh-CN" altLang="en-US" dirty="0"/>
          </a:p>
          <a:p>
            <a:pPr lvl="1" eaLnBrk="1" hangingPunct="1"/>
            <a:r>
              <a:rPr lang="zh-CN" altLang="en-US" dirty="0"/>
              <a:t>寄存器变量的说明符是</a:t>
            </a:r>
            <a:r>
              <a:rPr lang="en-US" altLang="zh-CN" dirty="0"/>
              <a:t>register</a:t>
            </a:r>
            <a:r>
              <a:rPr lang="zh-CN" altLang="en-US" dirty="0"/>
              <a:t>。</a:t>
            </a:r>
            <a:endParaRPr lang="zh-CN" altLang="en-US" dirty="0"/>
          </a:p>
          <a:p>
            <a:pPr lvl="1" eaLnBrk="1" hangingPunct="1"/>
            <a:r>
              <a:rPr lang="zh-CN" altLang="en-US" dirty="0"/>
              <a:t>循环次数较多的循环控制变量及循环体内反复使用的变量均可定义为寄存器变量</a:t>
            </a:r>
            <a:r>
              <a:rPr lang="zh-CN" altLang="en-US" sz="2400" dirty="0"/>
              <a:t>。</a:t>
            </a:r>
            <a:endParaRPr lang="zh-CN" altLang="en-US" sz="2400" dirty="0"/>
          </a:p>
        </p:txBody>
      </p:sp>
      <p:pic>
        <p:nvPicPr>
          <p:cNvPr id="89095" name="Picture 4" descr="图4"/>
          <p:cNvPicPr>
            <a:picLocks noChangeAspect="1"/>
          </p:cNvPicPr>
          <p:nvPr/>
        </p:nvPicPr>
        <p:blipFill>
          <a:blip r:embed="rId1"/>
          <a:stretch>
            <a:fillRect/>
          </a:stretch>
        </p:blipFill>
        <p:spPr>
          <a:xfrm>
            <a:off x="7308850" y="3860800"/>
            <a:ext cx="1473200" cy="2371725"/>
          </a:xfrm>
          <a:prstGeom prst="rect">
            <a:avLst/>
          </a:prstGeom>
          <a:noFill/>
          <a:ln w="9525">
            <a:noFill/>
          </a:ln>
        </p:spPr>
      </p:pic>
      <p:sp>
        <p:nvSpPr>
          <p:cNvPr id="89096" name="Rectangle 5"/>
          <p:cNvSpPr/>
          <p:nvPr/>
        </p:nvSpPr>
        <p:spPr>
          <a:xfrm>
            <a:off x="1536700" y="4237038"/>
            <a:ext cx="3609975" cy="1590675"/>
          </a:xfrm>
          <a:prstGeom prst="rect">
            <a:avLst/>
          </a:prstGeom>
          <a:noFill/>
          <a:ln w="38100" cap="flat" cmpd="dbl">
            <a:solidFill>
              <a:srgbClr val="FF9900"/>
            </a:solidFill>
            <a:prstDash val="solid"/>
            <a:miter/>
            <a:headEnd type="none" w="med" len="med"/>
            <a:tailEnd type="none" w="med" len="med"/>
          </a:ln>
        </p:spPr>
        <p:txBody>
          <a:bodyPr wrap="none" anchor="ctr" anchorCtr="0">
            <a:spAutoFit/>
          </a:bodyPr>
          <a:p>
            <a:pPr indent="266700"/>
            <a:r>
              <a:rPr lang="en-US" altLang="zh-CN" sz="2400" dirty="0">
                <a:latin typeface="Times New Roman" panose="02020603050405020304" pitchFamily="18" charset="0"/>
              </a:rPr>
              <a:t>register iI,iSum=0;</a:t>
            </a:r>
            <a:endParaRPr lang="en-US" altLang="zh-CN" sz="2400" dirty="0">
              <a:latin typeface="Times New Roman" panose="02020603050405020304" pitchFamily="18" charset="0"/>
            </a:endParaRPr>
          </a:p>
          <a:p>
            <a:pPr indent="266700"/>
            <a:r>
              <a:rPr lang="en-US" altLang="zh-CN" sz="2400" dirty="0">
                <a:latin typeface="Times New Roman" panose="02020603050405020304" pitchFamily="18" charset="0"/>
              </a:rPr>
              <a:t>for(iI=1;iI&lt;=100;iI++)</a:t>
            </a:r>
            <a:endParaRPr lang="en-US" altLang="zh-CN" sz="2400" dirty="0">
              <a:latin typeface="Times New Roman" panose="02020603050405020304" pitchFamily="18" charset="0"/>
            </a:endParaRPr>
          </a:p>
          <a:p>
            <a:pPr indent="266700"/>
            <a:r>
              <a:rPr lang="en-US" altLang="zh-CN" sz="2400" dirty="0">
                <a:latin typeface="Times New Roman" panose="02020603050405020304" pitchFamily="18" charset="0"/>
              </a:rPr>
              <a:t>   iSums=iSum+iI;</a:t>
            </a:r>
            <a:endParaRPr lang="en-US" altLang="zh-CN" sz="2400" dirty="0">
              <a:latin typeface="Times New Roman" panose="02020603050405020304" pitchFamily="18" charset="0"/>
            </a:endParaRPr>
          </a:p>
          <a:p>
            <a:pPr indent="266700"/>
            <a:r>
              <a:rPr lang="en-US" altLang="zh-CN" sz="2400" dirty="0">
                <a:latin typeface="Times New Roman" panose="02020603050405020304" pitchFamily="18" charset="0"/>
              </a:rPr>
              <a:t>printf("iSum=%d\n",iSum);</a:t>
            </a:r>
            <a:endParaRPr lang="en-US" altLang="zh-CN" sz="2400" dirty="0">
              <a:latin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90115"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90116"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90117" name="Rectangle 2"/>
          <p:cNvSpPr>
            <a:spLocks noGrp="1"/>
          </p:cNvSpPr>
          <p:nvPr>
            <p:ph type="title"/>
          </p:nvPr>
        </p:nvSpPr>
        <p:spPr/>
        <p:txBody>
          <a:bodyPr vert="horz" wrap="square" lIns="91440" tIns="45720" rIns="91440" bIns="45720" anchor="ctr" anchorCtr="0"/>
          <a:p>
            <a:pPr eaLnBrk="1" hangingPunct="1"/>
            <a:r>
              <a:rPr lang="en-US" altLang="zh-CN" sz="3600" dirty="0">
                <a:ea typeface="宋体" panose="02010600030101010101" pitchFamily="2" charset="-122"/>
              </a:rPr>
              <a:t>10.7 </a:t>
            </a:r>
            <a:r>
              <a:rPr lang="zh-CN" altLang="en-US" sz="3600" dirty="0">
                <a:ea typeface="宋体" panose="02010600030101010101" pitchFamily="2" charset="-122"/>
              </a:rPr>
              <a:t>内部函数和外部函数</a:t>
            </a:r>
            <a:endParaRPr lang="zh-CN" altLang="en-US" sz="3600" dirty="0">
              <a:ea typeface="宋体" panose="02010600030101010101" pitchFamily="2" charset="-122"/>
            </a:endParaRPr>
          </a:p>
        </p:txBody>
      </p:sp>
      <p:sp>
        <p:nvSpPr>
          <p:cNvPr id="90118" name="Rectangle 3"/>
          <p:cNvSpPr>
            <a:spLocks noGrp="1"/>
          </p:cNvSpPr>
          <p:nvPr>
            <p:ph idx="1"/>
          </p:nvPr>
        </p:nvSpPr>
        <p:spPr>
          <a:xfrm>
            <a:off x="684213" y="979488"/>
            <a:ext cx="8459787" cy="5257800"/>
          </a:xfrm>
        </p:spPr>
        <p:txBody>
          <a:bodyPr vert="horz" wrap="square" lIns="91440" tIns="45720" rIns="91440" bIns="45720" anchor="t" anchorCtr="0"/>
          <a:p>
            <a:pPr eaLnBrk="1" hangingPunct="1">
              <a:buFont typeface="Wingdings" panose="05000000000000000000" pitchFamily="2" charset="2"/>
              <a:buChar char="Ø"/>
            </a:pPr>
            <a:r>
              <a:rPr lang="zh-CN" altLang="en-US" sz="2800" dirty="0">
                <a:ea typeface="宋体" panose="02010600030101010101" pitchFamily="2" charset="-122"/>
              </a:rPr>
              <a:t>内部函数</a:t>
            </a:r>
            <a:endParaRPr lang="zh-CN" altLang="en-US" sz="2800" dirty="0">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如果在一个源文件中定义的函数只能被本文件中的函</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数调用，而不能被同一源程序其它文件中的函数调</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用，这种函数称为内部函数</a:t>
            </a: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也称为静态函数。</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定义内部函数的一般形式是：</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a:t>
            </a:r>
            <a:r>
              <a:rPr lang="en-US" altLang="zh-CN" sz="2800" dirty="0">
                <a:ea typeface="宋体" panose="02010600030101010101" pitchFamily="2" charset="-122"/>
              </a:rPr>
              <a:t>static </a:t>
            </a:r>
            <a:r>
              <a:rPr lang="zh-CN" altLang="en-US" sz="2800" dirty="0">
                <a:ea typeface="宋体" panose="02010600030101010101" pitchFamily="2" charset="-122"/>
              </a:rPr>
              <a:t>类型说明符 函数名</a:t>
            </a:r>
            <a:r>
              <a:rPr lang="en-US" altLang="zh-CN" sz="2800" dirty="0">
                <a:ea typeface="宋体" panose="02010600030101010101" pitchFamily="2" charset="-122"/>
              </a:rPr>
              <a:t>(</a:t>
            </a:r>
            <a:r>
              <a:rPr lang="zh-CN" altLang="en-US" sz="2800" dirty="0">
                <a:ea typeface="宋体" panose="02010600030101010101" pitchFamily="2" charset="-122"/>
              </a:rPr>
              <a:t>形参表</a:t>
            </a:r>
            <a:r>
              <a:rPr lang="en-US" altLang="zh-CN" sz="2800" dirty="0">
                <a:ea typeface="宋体" panose="02010600030101010101" pitchFamily="2" charset="-122"/>
              </a:rPr>
              <a:t>) </a:t>
            </a:r>
            <a:endParaRPr lang="en-US" altLang="zh-CN" sz="2800" dirty="0">
              <a:ea typeface="宋体" panose="02010600030101010101" pitchFamily="2" charset="-122"/>
            </a:endParaRPr>
          </a:p>
          <a:p>
            <a:pPr eaLnBrk="1" hangingPunct="1">
              <a:buFont typeface="Wingdings" panose="05000000000000000000" pitchFamily="2" charset="2"/>
              <a:buChar char="Ø"/>
            </a:pPr>
            <a:r>
              <a:rPr lang="zh-CN" altLang="en-US" sz="2800" dirty="0">
                <a:ea typeface="宋体" panose="02010600030101010101" pitchFamily="2" charset="-122"/>
              </a:rPr>
              <a:t>外部函数</a:t>
            </a:r>
            <a:endParaRPr lang="zh-CN" altLang="en-US" sz="2800" dirty="0">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外部函数在整个源程序中都有效</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定义的一般形式为： </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a:t>
            </a:r>
            <a:r>
              <a:rPr lang="en-US" altLang="zh-CN" sz="2800" dirty="0">
                <a:ea typeface="宋体" panose="02010600030101010101" pitchFamily="2" charset="-122"/>
              </a:rPr>
              <a:t>extern </a:t>
            </a:r>
            <a:r>
              <a:rPr lang="zh-CN" altLang="en-US" sz="2800" dirty="0">
                <a:ea typeface="宋体" panose="02010600030101010101" pitchFamily="2" charset="-122"/>
              </a:rPr>
              <a:t>类型说明符 函数名</a:t>
            </a:r>
            <a:r>
              <a:rPr lang="en-US" altLang="zh-CN" sz="2800" dirty="0">
                <a:ea typeface="宋体" panose="02010600030101010101" pitchFamily="2" charset="-122"/>
              </a:rPr>
              <a:t>(</a:t>
            </a:r>
            <a:r>
              <a:rPr lang="zh-CN" altLang="en-US" sz="2800" dirty="0">
                <a:ea typeface="宋体" panose="02010600030101010101" pitchFamily="2" charset="-122"/>
              </a:rPr>
              <a:t>形参表</a:t>
            </a:r>
            <a:r>
              <a:rPr lang="en-US" altLang="zh-CN" sz="2800" dirty="0">
                <a:ea typeface="宋体" panose="02010600030101010101" pitchFamily="2" charset="-122"/>
              </a:rPr>
              <a:t>)</a:t>
            </a:r>
            <a:endParaRPr lang="en-US" altLang="zh-CN" sz="2800" dirty="0">
              <a:ea typeface="宋体" panose="02010600030101010101" pitchFamily="2" charset="-122"/>
            </a:endParaRPr>
          </a:p>
          <a:p>
            <a:pPr eaLnBrk="1" hangingPunct="1">
              <a:buNone/>
            </a:pPr>
            <a:endParaRPr lang="en-US" altLang="zh-CN" sz="2800" dirty="0">
              <a:ea typeface="宋体" panose="02010600030101010101" pitchFamily="2" charset="-122"/>
            </a:endParaRPr>
          </a:p>
          <a:p>
            <a:pPr eaLnBrk="1" hangingPunct="1">
              <a:buNone/>
            </a:pPr>
            <a:r>
              <a:rPr lang="en-US" altLang="zh-CN" sz="2800" dirty="0">
                <a:ea typeface="宋体" panose="02010600030101010101" pitchFamily="2" charset="-122"/>
              </a:rPr>
              <a:t> </a:t>
            </a:r>
            <a:endParaRPr lang="en-US" altLang="zh-CN" sz="2800" dirty="0">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91138"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91139" name="灯片编号占位符 4"/>
          <p:cNvSpPr txBox="1">
            <a:spLocks noGrp="1"/>
          </p:cNvSpPr>
          <p:nvPr>
            <p:ph type="sldNum" sz="quarter" idx="11"/>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67588" name="Text Box 2"/>
          <p:cNvSpPr txBox="1">
            <a:spLocks noChangeArrowheads="1"/>
          </p:cNvSpPr>
          <p:nvPr/>
        </p:nvSpPr>
        <p:spPr bwMode="auto">
          <a:xfrm>
            <a:off x="785813" y="642938"/>
            <a:ext cx="8064500" cy="1717675"/>
          </a:xfrm>
          <a:prstGeom prst="rect">
            <a:avLst/>
          </a:prstGeom>
          <a:noFill/>
          <a:ln w="9525">
            <a:noFill/>
            <a:miter lim="800000"/>
          </a:ln>
        </p:spPr>
        <p:txBody>
          <a:bodyPr>
            <a:spAutoFit/>
          </a:bodyPr>
          <a:lstStyle/>
          <a:p>
            <a:pPr marR="0" algn="just" defTabSz="914400" eaLnBrk="1" hangingPunct="1">
              <a:lnSpc>
                <a:spcPct val="110000"/>
              </a:lnSpc>
              <a:buClr>
                <a:srgbClr val="FF0000"/>
              </a:buClr>
              <a:buSzTx/>
              <a:buFontTx/>
              <a:buNone/>
              <a:defRPr/>
            </a:pPr>
            <a:r>
              <a:rPr kumimoji="0" lang="en-US" altLang="zh-CN" sz="3200" b="1" kern="1200" cap="none" spc="0" normalizeH="0" baseline="0" noProof="0" dirty="0">
                <a:latin typeface="Arial" panose="020B0604020202020204" pitchFamily="34" charset="0"/>
                <a:ea typeface="宋体" panose="02010600030101010101" pitchFamily="2" charset="-122"/>
                <a:cs typeface="+mn-cs"/>
              </a:rPr>
              <a:t>1. </a:t>
            </a:r>
            <a:r>
              <a:rPr kumimoji="0" lang="zh-CN" altLang="en-US" sz="3200" b="1" kern="1200" cap="none" spc="0" normalizeH="0" baseline="0" noProof="0" dirty="0">
                <a:latin typeface="Arial" panose="020B0604020202020204" pitchFamily="34" charset="0"/>
                <a:ea typeface="宋体" panose="02010600030101010101" pitchFamily="2" charset="-122"/>
                <a:cs typeface="+mn-cs"/>
              </a:rPr>
              <a:t>局部与全局</a:t>
            </a:r>
            <a:r>
              <a:rPr kumimoji="0" lang="en-US" altLang="zh-CN" sz="3200" b="1" kern="1200" cap="none" spc="0" normalizeH="0" baseline="0" noProof="0" dirty="0">
                <a:latin typeface="Arial" panose="020B0604020202020204" pitchFamily="34" charset="0"/>
                <a:ea typeface="宋体" panose="02010600030101010101" pitchFamily="2" charset="-122"/>
                <a:cs typeface="+mn-cs"/>
              </a:rPr>
              <a:t>static</a:t>
            </a:r>
            <a:r>
              <a:rPr kumimoji="0" lang="zh-CN" altLang="en-US" sz="3200" b="1" kern="1200" cap="none" spc="0" normalizeH="0" baseline="0" noProof="0" dirty="0">
                <a:latin typeface="Arial" panose="020B0604020202020204" pitchFamily="34" charset="0"/>
                <a:ea typeface="宋体" panose="02010600030101010101" pitchFamily="2" charset="-122"/>
                <a:cs typeface="+mn-cs"/>
              </a:rPr>
              <a:t>变量区别</a:t>
            </a:r>
            <a:r>
              <a:rPr kumimoji="0" lang="zh-CN" altLang="en-US" sz="3200" kern="1200" cap="none" spc="0" normalizeH="0" baseline="0" noProof="0" dirty="0">
                <a:latin typeface="Arial" panose="020B0604020202020204" pitchFamily="34" charset="0"/>
                <a:ea typeface="宋体" panose="02010600030101010101" pitchFamily="2" charset="-122"/>
                <a:cs typeface="+mn-cs"/>
              </a:rPr>
              <a:t>。</a:t>
            </a:r>
            <a:endParaRPr kumimoji="0" lang="en-US" altLang="zh-CN" sz="3200" kern="1200" cap="none" spc="0" normalizeH="0" baseline="0" noProof="0" dirty="0">
              <a:latin typeface="Arial" panose="020B0604020202020204" pitchFamily="34" charset="0"/>
              <a:ea typeface="宋体" panose="02010600030101010101" pitchFamily="2" charset="-122"/>
              <a:cs typeface="+mn-cs"/>
            </a:endParaRPr>
          </a:p>
          <a:p>
            <a:pPr marL="514350" marR="0" indent="-514350" algn="just" defTabSz="914400" eaLnBrk="1" hangingPunct="1">
              <a:lnSpc>
                <a:spcPct val="110000"/>
              </a:lnSpc>
              <a:buClr>
                <a:srgbClr val="FF0000"/>
              </a:buClr>
              <a:buSzTx/>
              <a:buFontTx/>
              <a:buAutoNum type="arabicPeriod" startAt="2"/>
              <a:defRPr/>
            </a:pPr>
            <a:r>
              <a:rPr kumimoji="1" lang="zh-CN" altLang="en-US" sz="3200" b="1" kern="1200" cap="none" spc="0" normalizeH="0" baseline="0" noProof="0" dirty="0">
                <a:latin typeface="Times New Roman" panose="02020603050405020304" pitchFamily="18" charset="0"/>
                <a:ea typeface="宋体" panose="02010600030101010101" pitchFamily="2" charset="-122"/>
                <a:cs typeface="+mn-cs"/>
              </a:rPr>
              <a:t>局部变量与全局变量同名。</a:t>
            </a:r>
            <a:endParaRPr kumimoji="1" lang="en-US" altLang="zh-CN" sz="3200" b="1" kern="1200" cap="none" spc="0" normalizeH="0" baseline="0" noProof="0" dirty="0">
              <a:latin typeface="Times New Roman" panose="02020603050405020304" pitchFamily="18" charset="0"/>
              <a:ea typeface="宋体" panose="02010600030101010101" pitchFamily="2" charset="-122"/>
              <a:cs typeface="+mn-cs"/>
            </a:endParaRPr>
          </a:p>
          <a:p>
            <a:pPr marL="514350" marR="0" indent="-514350" algn="just" defTabSz="914400" eaLnBrk="1" hangingPunct="1">
              <a:lnSpc>
                <a:spcPct val="110000"/>
              </a:lnSpc>
              <a:buClr>
                <a:srgbClr val="FF0000"/>
              </a:buClr>
              <a:buSzTx/>
              <a:buFontTx/>
              <a:buNone/>
              <a:defRPr/>
            </a:pPr>
            <a:endParaRPr kumimoji="1" lang="en-US" altLang="zh-CN" sz="3200" b="1" kern="12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页脚占位符 3"/>
          <p:cNvSpPr txBox="1">
            <a:spLocks noGrp="1"/>
          </p:cNvSpPr>
          <p:nvPr>
            <p:ph type="ftr" sz="quarter" idx="10"/>
          </p:nvPr>
        </p:nvSpPr>
        <p:spPr>
          <a:xfrm>
            <a:off x="6011863" y="6497638"/>
            <a:ext cx="2952750" cy="360362"/>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r>
              <a:rPr lang="en-US" altLang="zh-CN" sz="1200" dirty="0"/>
              <a:t>C程序设计快速进阶大学教程</a:t>
            </a:r>
            <a:endParaRPr lang="en-US" altLang="zh-CN" sz="1200" dirty="0"/>
          </a:p>
        </p:txBody>
      </p:sp>
      <p:sp>
        <p:nvSpPr>
          <p:cNvPr id="21507" name="日期占位符 4"/>
          <p:cNvSpPr txBox="1">
            <a:spLocks noGrp="1"/>
          </p:cNvSpPr>
          <p:nvPr>
            <p:ph type="dt" sz="half"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
              <a:rPr lang="zh-CN" altLang="en-US" sz="1400" dirty="0"/>
            </a:fld>
            <a:endParaRPr lang="zh-CN" altLang="en-US" sz="1400" dirty="0"/>
          </a:p>
        </p:txBody>
      </p:sp>
      <p:sp>
        <p:nvSpPr>
          <p:cNvPr id="21508" name="灯片编号占位符 5"/>
          <p:cNvSpPr txBox="1">
            <a:spLocks noGrp="1"/>
          </p:cNvSpPr>
          <p:nvPr>
            <p:ph type="sldNum" sz="quarter" idx="12"/>
          </p:nvPr>
        </p:nvSpPr>
        <p:spPr>
          <a:xfrm>
            <a:off x="3132138" y="6481763"/>
            <a:ext cx="2133600" cy="376237"/>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fld>
            <a:endParaRPr lang="en-US" altLang="zh-CN" sz="1400" dirty="0"/>
          </a:p>
        </p:txBody>
      </p:sp>
      <p:sp>
        <p:nvSpPr>
          <p:cNvPr id="21509" name="Rectangle 2"/>
          <p:cNvSpPr>
            <a:spLocks noGrp="1"/>
          </p:cNvSpPr>
          <p:nvPr>
            <p:ph type="title"/>
          </p:nvPr>
        </p:nvSpPr>
        <p:spPr/>
        <p:txBody>
          <a:bodyPr vert="horz" wrap="square" lIns="91440" tIns="45720" rIns="91440" bIns="45720" anchor="ctr" anchorCtr="0"/>
          <a:p>
            <a:pPr eaLnBrk="1" hangingPunct="1"/>
            <a:r>
              <a:rPr lang="en-US" altLang="en-US" dirty="0"/>
              <a:t>10.1 </a:t>
            </a:r>
            <a:r>
              <a:rPr lang="zh-CN" altLang="en-US" dirty="0">
                <a:ea typeface="宋体" panose="02010600030101010101" pitchFamily="2" charset="-122"/>
              </a:rPr>
              <a:t>理解函数</a:t>
            </a:r>
            <a:endParaRPr lang="zh-CN" altLang="en-US" dirty="0">
              <a:ea typeface="宋体" panose="02010600030101010101" pitchFamily="2" charset="-122"/>
            </a:endParaRPr>
          </a:p>
        </p:txBody>
      </p:sp>
      <p:sp>
        <p:nvSpPr>
          <p:cNvPr id="21510" name="Rectangle 3"/>
          <p:cNvSpPr>
            <a:spLocks noGrp="1"/>
          </p:cNvSpPr>
          <p:nvPr>
            <p:ph idx="1"/>
          </p:nvPr>
        </p:nvSpPr>
        <p:spPr>
          <a:xfrm>
            <a:off x="827088" y="1052513"/>
            <a:ext cx="7981950" cy="2663825"/>
          </a:xfrm>
        </p:spPr>
        <p:txBody>
          <a:bodyPr vert="horz" wrap="square" lIns="91440" tIns="45720" rIns="91440" bIns="45720" anchor="t" anchorCtr="0"/>
          <a:p>
            <a:pPr eaLnBrk="1" hangingPunct="1">
              <a:buNone/>
            </a:pPr>
            <a:r>
              <a:rPr lang="en-US" altLang="zh-CN" sz="2800" dirty="0">
                <a:solidFill>
                  <a:schemeClr val="tx1"/>
                </a:solidFill>
                <a:ea typeface="宋体" panose="02010600030101010101" pitchFamily="2" charset="-122"/>
              </a:rPr>
              <a:t>1. C</a:t>
            </a:r>
            <a:r>
              <a:rPr lang="zh-CN" altLang="en-US" sz="2800" dirty="0">
                <a:solidFill>
                  <a:schemeClr val="tx1"/>
                </a:solidFill>
                <a:ea typeface="宋体" panose="02010600030101010101" pitchFamily="2" charset="-122"/>
              </a:rPr>
              <a:t>程序是由多个函数构成的。</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程序可以由多个文件组成，</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文件负责组织存放若干个函数。</a:t>
            </a:r>
            <a:endParaRPr lang="zh-CN" altLang="en-US" sz="2800" dirty="0">
              <a:solidFill>
                <a:schemeClr val="tx1"/>
              </a:solidFill>
              <a:ea typeface="宋体" panose="02010600030101010101" pitchFamily="2" charset="-122"/>
            </a:endParaRPr>
          </a:p>
          <a:p>
            <a:pPr eaLnBrk="1" hangingPunct="1">
              <a:buNone/>
            </a:pPr>
            <a:r>
              <a:rPr lang="en-US" altLang="zh-CN" sz="2800" dirty="0">
                <a:solidFill>
                  <a:schemeClr val="tx1"/>
                </a:solidFill>
                <a:ea typeface="宋体" panose="02010600030101010101" pitchFamily="2" charset="-122"/>
              </a:rPr>
              <a:t>2.  </a:t>
            </a:r>
            <a:r>
              <a:rPr lang="zh-CN" altLang="en-US" sz="2800" dirty="0">
                <a:solidFill>
                  <a:schemeClr val="tx1"/>
                </a:solidFill>
                <a:ea typeface="宋体" panose="02010600030101010101" pitchFamily="2" charset="-122"/>
              </a:rPr>
              <a:t>源程序文件为</a:t>
            </a:r>
            <a:r>
              <a:rPr lang="en-US" altLang="zh-CN" sz="2800" dirty="0">
                <a:solidFill>
                  <a:schemeClr val="tx1"/>
                </a:solidFill>
                <a:ea typeface="宋体" panose="02010600030101010101" pitchFamily="2" charset="-122"/>
              </a:rPr>
              <a:t>C</a:t>
            </a:r>
            <a:r>
              <a:rPr lang="zh-CN" altLang="en-US" sz="2800" dirty="0">
                <a:solidFill>
                  <a:schemeClr val="tx1"/>
                </a:solidFill>
                <a:ea typeface="宋体" panose="02010600030101010101" pitchFamily="2" charset="-122"/>
              </a:rPr>
              <a:t>程序的编译单位，</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每个文件单独编译，便于调试。</a:t>
            </a:r>
            <a:endParaRPr lang="zh-CN" altLang="en-US" sz="2800" dirty="0">
              <a:solidFill>
                <a:schemeClr val="tx1"/>
              </a:solidFill>
              <a:ea typeface="宋体" panose="02010600030101010101" pitchFamily="2" charset="-122"/>
            </a:endParaRPr>
          </a:p>
          <a:p>
            <a:pPr eaLnBrk="1" hangingPunct="1">
              <a:buNone/>
            </a:pPr>
            <a:r>
              <a:rPr lang="zh-CN" altLang="en-US" sz="2800" dirty="0">
                <a:solidFill>
                  <a:schemeClr val="tx1"/>
                </a:solidFill>
                <a:ea typeface="宋体" panose="02010600030101010101" pitchFamily="2" charset="-122"/>
              </a:rPr>
              <a:t> </a:t>
            </a:r>
            <a:endParaRPr lang="zh-CN" altLang="en-US" sz="2800" dirty="0">
              <a:solidFill>
                <a:schemeClr val="tx1"/>
              </a:solidFill>
              <a:ea typeface="宋体" panose="02010600030101010101" pitchFamily="2" charset="-122"/>
            </a:endParaRPr>
          </a:p>
        </p:txBody>
      </p:sp>
      <p:pic>
        <p:nvPicPr>
          <p:cNvPr id="21511" name="Picture 4" descr="h1"/>
          <p:cNvPicPr>
            <a:picLocks noChangeAspect="1"/>
          </p:cNvPicPr>
          <p:nvPr/>
        </p:nvPicPr>
        <p:blipFill>
          <a:blip r:embed="rId1"/>
          <a:stretch>
            <a:fillRect/>
          </a:stretch>
        </p:blipFill>
        <p:spPr>
          <a:xfrm>
            <a:off x="2555875" y="3860800"/>
            <a:ext cx="2879725" cy="2339975"/>
          </a:xfrm>
          <a:prstGeom prst="rect">
            <a:avLst/>
          </a:prstGeom>
          <a:noFill/>
          <a:ln w="12700" cap="flat" cmpd="sng">
            <a:solidFill>
              <a:schemeClr val="tx1"/>
            </a:solidFill>
            <a:prstDash val="solid"/>
            <a:miter/>
            <a:headEnd type="none" w="med" len="med"/>
            <a:tailEnd type="none" w="med" len="med"/>
          </a:ln>
        </p:spPr>
      </p:pic>
    </p:spTree>
  </p:cSld>
  <p:clrMapOvr>
    <a:masterClrMapping/>
  </p:clrMapOvr>
</p:sld>
</file>

<file path=ppt/tags/tag1.xml><?xml version="1.0" encoding="utf-8"?>
<p:tagLst xmlns:p="http://schemas.openxmlformats.org/presentationml/2006/main">
  <p:tag name="KSO_WPP_MARK_KEY" val="37018a30-bbb9-4dfd-bd2c-43380c3de29d"/>
  <p:tag name="COMMONDATA" val="eyJoZGlkIjoiODUxNzU1NDg0MjkyN2MwOTI0ZjE3Y2UwMDViZmEzYjcifQ=="/>
</p:tagLst>
</file>

<file path=ppt/theme/theme1.xml><?xml version="1.0" encoding="utf-8"?>
<a:theme xmlns:a="http://schemas.openxmlformats.org/drawingml/2006/main" name="linlin">
  <a:themeElements>
    <a:clrScheme name="linlin 3">
      <a:dk1>
        <a:srgbClr val="000000"/>
      </a:dk1>
      <a:lt1>
        <a:srgbClr val="FFFFFF"/>
      </a:lt1>
      <a:dk2>
        <a:srgbClr val="515F7B"/>
      </a:dk2>
      <a:lt2>
        <a:srgbClr val="CACACA"/>
      </a:lt2>
      <a:accent1>
        <a:srgbClr val="9FCAD3"/>
      </a:accent1>
      <a:accent2>
        <a:srgbClr val="839EE3"/>
      </a:accent2>
      <a:accent3>
        <a:srgbClr val="FFFFFF"/>
      </a:accent3>
      <a:accent4>
        <a:srgbClr val="000000"/>
      </a:accent4>
      <a:accent5>
        <a:srgbClr val="CDE1E6"/>
      </a:accent5>
      <a:accent6>
        <a:srgbClr val="768FCE"/>
      </a:accent6>
      <a:hlink>
        <a:srgbClr val="68CCB7"/>
      </a:hlink>
      <a:folHlink>
        <a:srgbClr val="F4D17A"/>
      </a:folHlink>
    </a:clrScheme>
    <a:fontScheme name="linli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linlin 1">
        <a:dk1>
          <a:srgbClr val="000066"/>
        </a:dk1>
        <a:lt1>
          <a:srgbClr val="FFFFFF"/>
        </a:lt1>
        <a:dk2>
          <a:srgbClr val="425A8A"/>
        </a:dk2>
        <a:lt2>
          <a:srgbClr val="CACACA"/>
        </a:lt2>
        <a:accent1>
          <a:srgbClr val="D5CC9D"/>
        </a:accent1>
        <a:accent2>
          <a:srgbClr val="C4DA8C"/>
        </a:accent2>
        <a:accent3>
          <a:srgbClr val="FFFFFF"/>
        </a:accent3>
        <a:accent4>
          <a:srgbClr val="000056"/>
        </a:accent4>
        <a:accent5>
          <a:srgbClr val="E7E2CC"/>
        </a:accent5>
        <a:accent6>
          <a:srgbClr val="B1C57E"/>
        </a:accent6>
        <a:hlink>
          <a:srgbClr val="8DBFC3"/>
        </a:hlink>
        <a:folHlink>
          <a:srgbClr val="DBB093"/>
        </a:folHlink>
      </a:clrScheme>
      <a:clrMap bg1="lt1" tx1="dk1" bg2="lt2" tx2="dk2" accent1="accent1" accent2="accent2" accent3="accent3" accent4="accent4" accent5="accent5" accent6="accent6" hlink="hlink" folHlink="folHlink"/>
    </a:extraClrScheme>
    <a:extraClrScheme>
      <a:clrScheme name="linlin 2">
        <a:dk1>
          <a:srgbClr val="000066"/>
        </a:dk1>
        <a:lt1>
          <a:srgbClr val="FFFFFF"/>
        </a:lt1>
        <a:dk2>
          <a:srgbClr val="50797C"/>
        </a:dk2>
        <a:lt2>
          <a:srgbClr val="CACACA"/>
        </a:lt2>
        <a:accent1>
          <a:srgbClr val="9CD6D3"/>
        </a:accent1>
        <a:accent2>
          <a:srgbClr val="82C3E4"/>
        </a:accent2>
        <a:accent3>
          <a:srgbClr val="FFFFFF"/>
        </a:accent3>
        <a:accent4>
          <a:srgbClr val="000056"/>
        </a:accent4>
        <a:accent5>
          <a:srgbClr val="CBE8E6"/>
        </a:accent5>
        <a:accent6>
          <a:srgbClr val="75B0CF"/>
        </a:accent6>
        <a:hlink>
          <a:srgbClr val="CDC483"/>
        </a:hlink>
        <a:folHlink>
          <a:srgbClr val="9B9CD3"/>
        </a:folHlink>
      </a:clrScheme>
      <a:clrMap bg1="lt1" tx1="dk1" bg2="lt2" tx2="dk2" accent1="accent1" accent2="accent2" accent3="accent3" accent4="accent4" accent5="accent5" accent6="accent6" hlink="hlink" folHlink="folHlink"/>
    </a:extraClrScheme>
    <a:extraClrScheme>
      <a:clrScheme name="linlin 3">
        <a:dk1>
          <a:srgbClr val="000000"/>
        </a:dk1>
        <a:lt1>
          <a:srgbClr val="FFFFFF"/>
        </a:lt1>
        <a:dk2>
          <a:srgbClr val="515F7B"/>
        </a:dk2>
        <a:lt2>
          <a:srgbClr val="CACACA"/>
        </a:lt2>
        <a:accent1>
          <a:srgbClr val="9FCAD3"/>
        </a:accent1>
        <a:accent2>
          <a:srgbClr val="839EE3"/>
        </a:accent2>
        <a:accent3>
          <a:srgbClr val="FFFFFF"/>
        </a:accent3>
        <a:accent4>
          <a:srgbClr val="000000"/>
        </a:accent4>
        <a:accent5>
          <a:srgbClr val="CDE1E6"/>
        </a:accent5>
        <a:accent6>
          <a:srgbClr val="768FCE"/>
        </a:accent6>
        <a:hlink>
          <a:srgbClr val="68CCB7"/>
        </a:hlink>
        <a:folHlink>
          <a:srgbClr val="F4D17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lin2">
  <a:themeElements>
    <a:clrScheme name="linli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inlin2">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linli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inlin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inlin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inlin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inlin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inlin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inlin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inlin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inlin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inlin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inlin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inlin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17982</Words>
  <Application>WPS 演示</Application>
  <PresentationFormat>全屏显示(4:3)</PresentationFormat>
  <Paragraphs>1848</Paragraphs>
  <Slides>86</Slides>
  <Notes>10</Notes>
  <HiddenSlides>1</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9</vt:i4>
      </vt:variant>
      <vt:variant>
        <vt:lpstr>幻灯片标题</vt:lpstr>
      </vt:variant>
      <vt:variant>
        <vt:i4>86</vt:i4>
      </vt:variant>
    </vt:vector>
  </HeadingPairs>
  <TitlesOfParts>
    <vt:vector size="110" baseType="lpstr">
      <vt:lpstr>Arial</vt:lpstr>
      <vt:lpstr>宋体</vt:lpstr>
      <vt:lpstr>Wingdings</vt:lpstr>
      <vt:lpstr>Arial Unicode MS</vt:lpstr>
      <vt:lpstr>Times New Roman</vt:lpstr>
      <vt:lpstr>楷体_GB2312</vt:lpstr>
      <vt:lpstr>新宋体</vt:lpstr>
      <vt:lpstr>微软雅黑</vt:lpstr>
      <vt:lpstr>Courier New</vt:lpstr>
      <vt:lpstr>Symbol</vt:lpstr>
      <vt:lpstr>Monotype Sorts</vt:lpstr>
      <vt:lpstr>Wingdings</vt:lpstr>
      <vt:lpstr>隶书</vt:lpstr>
      <vt:lpstr>linlin</vt:lpstr>
      <vt:lpstr>linlin2</vt:lpstr>
      <vt:lpstr>Visio.Drawing.11</vt:lpstr>
      <vt:lpstr>Visio.Drawing.11</vt:lpstr>
      <vt:lpstr>Visio.Drawing.11</vt:lpstr>
      <vt:lpstr>Visio.Drawing.11</vt:lpstr>
      <vt:lpstr>Visio.Drawing.11</vt:lpstr>
      <vt:lpstr>Equation.3</vt:lpstr>
      <vt:lpstr>Visio.Drawing.11</vt:lpstr>
      <vt:lpstr>Equation.3</vt:lpstr>
      <vt:lpstr>Equation.3</vt:lpstr>
      <vt:lpstr>第10章 函数</vt:lpstr>
      <vt:lpstr>本章要点</vt:lpstr>
      <vt:lpstr>10.1 理解函数</vt:lpstr>
      <vt:lpstr>10.1 理解函数</vt:lpstr>
      <vt:lpstr> 10.1 理解函数</vt:lpstr>
      <vt:lpstr>10.1 理解函数</vt:lpstr>
      <vt:lpstr>PowerPoint 演示文稿</vt:lpstr>
      <vt:lpstr>PowerPoint 演示文稿</vt:lpstr>
      <vt:lpstr>10.1 理解函数</vt:lpstr>
      <vt:lpstr>10.1 理解函数</vt:lpstr>
      <vt:lpstr>10.2 函数定义和分类</vt:lpstr>
      <vt:lpstr>10.2 函数定义和分类</vt:lpstr>
      <vt:lpstr>10.2.1 函数定义</vt:lpstr>
      <vt:lpstr>10.2.1 函数定义</vt:lpstr>
      <vt:lpstr>10.2.1 函数定义</vt:lpstr>
      <vt:lpstr>10.2.2 函数分类</vt:lpstr>
      <vt:lpstr>10.2.2 函数分类</vt:lpstr>
      <vt:lpstr>10.2.2 函数分类</vt:lpstr>
      <vt:lpstr>10.2.2 函数分类</vt:lpstr>
      <vt:lpstr>PowerPoint 演示文稿</vt:lpstr>
      <vt:lpstr>10.3.1 函数调用</vt:lpstr>
      <vt:lpstr>10.3.1 函数调用</vt:lpstr>
      <vt:lpstr>10.3.1 函数调用</vt:lpstr>
      <vt:lpstr>10.3.1 函数调用</vt:lpstr>
      <vt:lpstr>PowerPoint 演示文稿</vt:lpstr>
      <vt:lpstr>PowerPoint 演示文稿</vt:lpstr>
      <vt:lpstr>PowerPoint 演示文稿</vt:lpstr>
      <vt:lpstr>10.3.2 函数声明</vt:lpstr>
      <vt:lpstr>10.3.2 函数声明</vt:lpstr>
      <vt:lpstr>PowerPoint 演示文稿</vt:lpstr>
      <vt:lpstr>PowerPoint 演示文稿</vt:lpstr>
      <vt:lpstr>10.4 函数参数和函数值</vt:lpstr>
      <vt:lpstr>PowerPoint 演示文稿</vt:lpstr>
      <vt:lpstr>10.4.1 形式参数与实际参数</vt:lpstr>
      <vt:lpstr>PowerPoint 演示文稿</vt:lpstr>
      <vt:lpstr>PowerPoint 演示文稿</vt:lpstr>
      <vt:lpstr>10.4.1 形式参数与实际参数</vt:lpstr>
      <vt:lpstr>10.4.2 函数返回值</vt:lpstr>
      <vt:lpstr>PowerPoint 演示文稿</vt:lpstr>
      <vt:lpstr>10.4.2 函数返回值</vt:lpstr>
      <vt:lpstr>PowerPoint 演示文稿</vt:lpstr>
      <vt:lpstr>10.4.3 数组作函数参数</vt:lpstr>
      <vt:lpstr>PowerPoint 演示文稿</vt:lpstr>
      <vt:lpstr>PowerPoint 演示文稿</vt:lpstr>
      <vt:lpstr>10.4.3 数组作函数参数</vt:lpstr>
      <vt:lpstr>10.4.3 数组作函数参数</vt:lpstr>
      <vt:lpstr>PowerPoint 演示文稿</vt:lpstr>
      <vt:lpstr>10.5 函数递归调用</vt:lpstr>
      <vt:lpstr> 函数的嵌套调用 </vt:lpstr>
      <vt:lpstr> 函数的嵌套调用 </vt:lpstr>
      <vt:lpstr> 函数的嵌套调用 </vt:lpstr>
      <vt:lpstr>10.5 函数递归调用</vt:lpstr>
      <vt:lpstr>10.5 函数递归调用</vt:lpstr>
      <vt:lpstr>10.5 函数递归调用</vt:lpstr>
      <vt:lpstr>10.5 函数递归调用</vt:lpstr>
      <vt:lpstr>PowerPoint 演示文稿</vt:lpstr>
      <vt:lpstr>10.5 函数递归调用</vt:lpstr>
      <vt:lpstr>PowerPoint 演示文稿</vt:lpstr>
      <vt:lpstr>10.5 函数递归调用</vt:lpstr>
      <vt:lpstr>PowerPoint 演示文稿</vt:lpstr>
      <vt:lpstr>10.5 函数递归调用</vt:lpstr>
      <vt:lpstr>10.5 函数递归调用</vt:lpstr>
      <vt:lpstr>PowerPoint 演示文稿</vt:lpstr>
      <vt:lpstr>10.6.1 变量作用域</vt:lpstr>
      <vt:lpstr>10.6.1 变量作用域</vt:lpstr>
      <vt:lpstr>10.6.1 变量作用域</vt:lpstr>
      <vt:lpstr>PowerPoint 演示文稿</vt:lpstr>
      <vt:lpstr>10.6.1 变量作用域</vt:lpstr>
      <vt:lpstr>PowerPoint 演示文稿</vt:lpstr>
      <vt:lpstr>PowerPoint 演示文稿</vt:lpstr>
      <vt:lpstr>10.6.1 变量作用域</vt:lpstr>
      <vt:lpstr>10.6.2 变量存储类别与生存期</vt:lpstr>
      <vt:lpstr>10.6.2 变量存储类别与生存期</vt:lpstr>
      <vt:lpstr>10.6.2 变量存储类别与生存期</vt:lpstr>
      <vt:lpstr>10.6.2 变量存储类别与生存期</vt:lpstr>
      <vt:lpstr>10.6.2 变量存储类别与生存期</vt:lpstr>
      <vt:lpstr>10.6.2 变量存储类别与生存期</vt:lpstr>
      <vt:lpstr>10.6.2 变量存储类别与生存期</vt:lpstr>
      <vt:lpstr>PowerPoint 演示文稿</vt:lpstr>
      <vt:lpstr>PowerPoint 演示文稿</vt:lpstr>
      <vt:lpstr>10.6.2 变量存储类别与生存期</vt:lpstr>
      <vt:lpstr>PowerPoint 演示文稿</vt:lpstr>
      <vt:lpstr>10.6.2 变量存储类别与生存期</vt:lpstr>
      <vt:lpstr>10.6.2 变量存储类别与生存期</vt:lpstr>
      <vt:lpstr>10.7 内部函数和外部函数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C程序设计快速进阶大学教程</dc:title>
  <dc:creator>ssdut_tianlinlin</dc:creator>
  <cp:lastModifiedBy>admin</cp:lastModifiedBy>
  <cp:revision>134</cp:revision>
  <dcterms:created xsi:type="dcterms:W3CDTF">2006-04-18T09:16:00Z</dcterms:created>
  <dcterms:modified xsi:type="dcterms:W3CDTF">2022-11-07T08:58:49Z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EC302CE5FDF347CFAE11F62DB64C7D32</vt:lpwstr>
  </property>
  <property fmtid="{D5CDD505-2E9C-101B-9397-08002B2CF9AE}" pid="3" name="KSOProductBuildVer">
    <vt:lpwstr>2052-11.1.0.12598</vt:lpwstr>
  </property>
</Properties>
</file>