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68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A7F7F-D666-429E-9701-7C3577E62647}"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567E0-E3EF-49FC-8611-631CAB0A2F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99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A7F7F-D666-429E-9701-7C3577E62647}"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411891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A7F7F-D666-429E-9701-7C3577E62647}"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230062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A7F7F-D666-429E-9701-7C3577E62647}"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253399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A7F7F-D666-429E-9701-7C3577E62647}"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567E0-E3EF-49FC-8611-631CAB0A2F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29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A7F7F-D666-429E-9701-7C3577E62647}"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90239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A7F7F-D666-429E-9701-7C3577E62647}"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250148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A7F7F-D666-429E-9701-7C3577E62647}"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64499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3A7F7F-D666-429E-9701-7C3577E62647}" type="datetimeFigureOut">
              <a:rPr lang="en-US" smtClean="0"/>
              <a:t>12/13/2020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94024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3A7F7F-D666-429E-9701-7C3577E62647}" type="datetimeFigureOut">
              <a:rPr lang="en-US" smtClean="0"/>
              <a:t>12/13/2020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2567E0-E3EF-49FC-8611-631CAB0A2F02}" type="slidenum">
              <a:rPr lang="en-US" smtClean="0"/>
              <a:t>‹#›</a:t>
            </a:fld>
            <a:endParaRPr lang="en-US"/>
          </a:p>
        </p:txBody>
      </p:sp>
    </p:spTree>
    <p:extLst>
      <p:ext uri="{BB962C8B-B14F-4D97-AF65-F5344CB8AC3E}">
        <p14:creationId xmlns:p14="http://schemas.microsoft.com/office/powerpoint/2010/main" val="62090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A7F7F-D666-429E-9701-7C3577E62647}"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567E0-E3EF-49FC-8611-631CAB0A2F02}" type="slidenum">
              <a:rPr lang="en-US" smtClean="0"/>
              <a:t>‹#›</a:t>
            </a:fld>
            <a:endParaRPr lang="en-US"/>
          </a:p>
        </p:txBody>
      </p:sp>
    </p:spTree>
    <p:extLst>
      <p:ext uri="{BB962C8B-B14F-4D97-AF65-F5344CB8AC3E}">
        <p14:creationId xmlns:p14="http://schemas.microsoft.com/office/powerpoint/2010/main" val="316805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A7F7F-D666-429E-9701-7C3577E62647}" type="datetimeFigureOut">
              <a:rPr lang="en-US" smtClean="0"/>
              <a:t>12/13/2020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2567E0-E3EF-49FC-8611-631CAB0A2F0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712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nap/amazon-fine-food-revie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7E98-BAC4-45C3-8DD8-F625800D281B}"/>
              </a:ext>
            </a:extLst>
          </p:cNvPr>
          <p:cNvSpPr>
            <a:spLocks noGrp="1"/>
          </p:cNvSpPr>
          <p:nvPr>
            <p:ph type="ctrTitle"/>
          </p:nvPr>
        </p:nvSpPr>
        <p:spPr>
          <a:xfrm>
            <a:off x="1066800" y="491612"/>
            <a:ext cx="10058400" cy="2624131"/>
          </a:xfrm>
        </p:spPr>
        <p:txBody>
          <a:bodyPr>
            <a:noAutofit/>
          </a:bodyPr>
          <a:lstStyle/>
          <a:p>
            <a:pPr algn="ctr"/>
            <a:r>
              <a:rPr lang="en-US" sz="6000" b="1" dirty="0">
                <a:latin typeface="Berlin Sans FB Demi" panose="020E0802020502020306" pitchFamily="34" charset="0"/>
              </a:rPr>
              <a:t>Amazon Fine Food Review : Sentiment analysis and Review Summarization</a:t>
            </a:r>
          </a:p>
        </p:txBody>
      </p:sp>
      <p:sp>
        <p:nvSpPr>
          <p:cNvPr id="3" name="Subtitle 2">
            <a:extLst>
              <a:ext uri="{FF2B5EF4-FFF2-40B4-BE49-F238E27FC236}">
                <a16:creationId xmlns:a16="http://schemas.microsoft.com/office/drawing/2014/main" id="{0A88D0C0-81D1-4976-8F55-D8A614A351C1}"/>
              </a:ext>
            </a:extLst>
          </p:cNvPr>
          <p:cNvSpPr>
            <a:spLocks noGrp="1"/>
          </p:cNvSpPr>
          <p:nvPr>
            <p:ph type="subTitle" idx="1"/>
          </p:nvPr>
        </p:nvSpPr>
        <p:spPr>
          <a:xfrm>
            <a:off x="1100051" y="4455620"/>
            <a:ext cx="10058400" cy="1807527"/>
          </a:xfrm>
        </p:spPr>
        <p:txBody>
          <a:bodyPr>
            <a:normAutofit fontScale="92500" lnSpcReduction="10000"/>
          </a:bodyPr>
          <a:lstStyle/>
          <a:p>
            <a:pPr algn="ctr"/>
            <a:r>
              <a:rPr lang="en-US" b="1" dirty="0">
                <a:latin typeface="+mn-lt"/>
              </a:rPr>
              <a:t>Members</a:t>
            </a:r>
            <a:r>
              <a:rPr lang="en-US" dirty="0">
                <a:latin typeface="+mn-lt"/>
              </a:rPr>
              <a:t>:</a:t>
            </a:r>
          </a:p>
          <a:p>
            <a:pPr algn="ctr"/>
            <a:r>
              <a:rPr lang="en-US" dirty="0">
                <a:latin typeface="+mn-lt"/>
              </a:rPr>
              <a:t>Kailash Nadkar 001387392</a:t>
            </a:r>
          </a:p>
          <a:p>
            <a:pPr algn="ctr"/>
            <a:r>
              <a:rPr lang="en-US" dirty="0">
                <a:latin typeface="+mn-lt"/>
              </a:rPr>
              <a:t>Shilpa 001406044</a:t>
            </a:r>
          </a:p>
          <a:p>
            <a:pPr algn="ctr"/>
            <a:r>
              <a:rPr lang="en-US" dirty="0">
                <a:latin typeface="+mn-lt"/>
              </a:rPr>
              <a:t>ALIVIA Guin 001061445</a:t>
            </a:r>
          </a:p>
          <a:p>
            <a:pPr algn="ctr"/>
            <a:endParaRPr lang="en-US" dirty="0">
              <a:latin typeface="+mn-lt"/>
            </a:endParaRPr>
          </a:p>
        </p:txBody>
      </p:sp>
      <p:sp>
        <p:nvSpPr>
          <p:cNvPr id="4" name="Subtitle 2">
            <a:extLst>
              <a:ext uri="{FF2B5EF4-FFF2-40B4-BE49-F238E27FC236}">
                <a16:creationId xmlns:a16="http://schemas.microsoft.com/office/drawing/2014/main" id="{CBC663B0-B12B-4406-8342-7D27BD16A999}"/>
              </a:ext>
            </a:extLst>
          </p:cNvPr>
          <p:cNvSpPr txBox="1">
            <a:spLocks/>
          </p:cNvSpPr>
          <p:nvPr/>
        </p:nvSpPr>
        <p:spPr>
          <a:xfrm>
            <a:off x="1066800" y="3500284"/>
            <a:ext cx="10058400" cy="64892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a:latin typeface="+mn-lt"/>
              </a:rPr>
              <a:t>Class: DS6101 Under Guidance of Prof. Ram Hariharan</a:t>
            </a:r>
          </a:p>
          <a:p>
            <a:pPr algn="ctr"/>
            <a:endParaRPr lang="en-US" dirty="0">
              <a:latin typeface="+mn-lt"/>
            </a:endParaRPr>
          </a:p>
        </p:txBody>
      </p:sp>
    </p:spTree>
    <p:extLst>
      <p:ext uri="{BB962C8B-B14F-4D97-AF65-F5344CB8AC3E}">
        <p14:creationId xmlns:p14="http://schemas.microsoft.com/office/powerpoint/2010/main" val="327890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B07-39D5-42CB-B5F9-9065D00456BF}"/>
              </a:ext>
            </a:extLst>
          </p:cNvPr>
          <p:cNvSpPr>
            <a:spLocks noGrp="1"/>
          </p:cNvSpPr>
          <p:nvPr>
            <p:ph type="title"/>
          </p:nvPr>
        </p:nvSpPr>
        <p:spPr/>
        <p:txBody>
          <a:bodyPr/>
          <a:lstStyle/>
          <a:p>
            <a:r>
              <a:rPr lang="en-US" b="1" dirty="0"/>
              <a:t>Sentiment Analysis: Conclusion </a:t>
            </a:r>
          </a:p>
        </p:txBody>
      </p:sp>
      <p:sp>
        <p:nvSpPr>
          <p:cNvPr id="3" name="Content Placeholder 2">
            <a:extLst>
              <a:ext uri="{FF2B5EF4-FFF2-40B4-BE49-F238E27FC236}">
                <a16:creationId xmlns:a16="http://schemas.microsoft.com/office/drawing/2014/main" id="{AF6AB41E-B6D1-4AA8-A9CC-FD10D33C9F1A}"/>
              </a:ext>
            </a:extLst>
          </p:cNvPr>
          <p:cNvSpPr>
            <a:spLocks noGrp="1"/>
          </p:cNvSpPr>
          <p:nvPr>
            <p:ph idx="1"/>
          </p:nvPr>
        </p:nvSpPr>
        <p:spPr>
          <a:xfrm>
            <a:off x="1097280" y="1845734"/>
            <a:ext cx="10058400" cy="3554942"/>
          </a:xfrm>
        </p:spPr>
        <p:txBody>
          <a:bodyPr>
            <a:normAutofit/>
          </a:bodyPr>
          <a:lstStyle/>
          <a:p>
            <a:pPr>
              <a:buFont typeface="Wingdings" panose="05000000000000000000" pitchFamily="2" charset="2"/>
              <a:buChar char="Ø"/>
            </a:pPr>
            <a:r>
              <a:rPr lang="en-US" sz="2400" b="1" dirty="0"/>
              <a:t> </a:t>
            </a:r>
            <a:r>
              <a:rPr lang="en-US" sz="2400" dirty="0"/>
              <a:t>The Multi Layer Perceptron is the best model among all models</a:t>
            </a:r>
          </a:p>
          <a:p>
            <a:pPr>
              <a:buFont typeface="Wingdings" panose="05000000000000000000" pitchFamily="2" charset="2"/>
              <a:buChar char="Ø"/>
            </a:pPr>
            <a:r>
              <a:rPr lang="en-US" sz="2400" dirty="0"/>
              <a:t> Naïve Bayes model converge faster, and model performance is good on real world data</a:t>
            </a:r>
          </a:p>
          <a:p>
            <a:pPr>
              <a:buFont typeface="Wingdings" panose="05000000000000000000" pitchFamily="2" charset="2"/>
              <a:buChar char="Ø"/>
            </a:pPr>
            <a:r>
              <a:rPr lang="en-US" sz="2400" dirty="0"/>
              <a:t> Decision Tree Classifier and  Random Forest took lots of time to converge. Performed good on validation set but poorly on real world data. Overfitting is the culprit here.</a:t>
            </a:r>
          </a:p>
          <a:p>
            <a:pPr>
              <a:buFont typeface="Wingdings" panose="05000000000000000000" pitchFamily="2" charset="2"/>
              <a:buChar char="Ø"/>
            </a:pPr>
            <a:r>
              <a:rPr lang="en-US" sz="2400" dirty="0"/>
              <a:t> Logistic Regression performed better on both validation and real-world data</a:t>
            </a:r>
          </a:p>
          <a:p>
            <a:pPr>
              <a:buFont typeface="Wingdings" panose="05000000000000000000" pitchFamily="2" charset="2"/>
              <a:buChar char="Ø"/>
            </a:pPr>
            <a:r>
              <a:rPr lang="en-US" sz="2400" dirty="0"/>
              <a:t>Support vector machine showed underwhelming  performance</a:t>
            </a:r>
          </a:p>
        </p:txBody>
      </p:sp>
    </p:spTree>
    <p:extLst>
      <p:ext uri="{BB962C8B-B14F-4D97-AF65-F5344CB8AC3E}">
        <p14:creationId xmlns:p14="http://schemas.microsoft.com/office/powerpoint/2010/main" val="17522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lstStyle/>
          <a:p>
            <a:r>
              <a:rPr lang="en-US" b="1" dirty="0"/>
              <a:t>Text Summarization: Abstractive</a:t>
            </a:r>
          </a:p>
        </p:txBody>
      </p:sp>
      <p:sp>
        <p:nvSpPr>
          <p:cNvPr id="3" name="Content Placeholder 2">
            <a:extLst>
              <a:ext uri="{FF2B5EF4-FFF2-40B4-BE49-F238E27FC236}">
                <a16:creationId xmlns:a16="http://schemas.microsoft.com/office/drawing/2014/main" id="{ABA02374-157D-4247-AA19-6BBA95F5DB2B}"/>
              </a:ext>
            </a:extLst>
          </p:cNvPr>
          <p:cNvSpPr>
            <a:spLocks noGrp="1"/>
          </p:cNvSpPr>
          <p:nvPr>
            <p:ph idx="1"/>
          </p:nvPr>
        </p:nvSpPr>
        <p:spPr/>
        <p:txBody>
          <a:bodyPr>
            <a:normAutofit/>
          </a:bodyPr>
          <a:lstStyle/>
          <a:p>
            <a:r>
              <a:rPr lang="en-US" sz="2400" dirty="0"/>
              <a:t>Text summarization is the technique for generating a concise and precise summary of voluminous texts while focusing on the sections that convey useful information, and without losing the overall meaning. Automatic text summarization aims to transform lengthy documents into shortened versions, something which could be difficult and costly to undertake if done manually.</a:t>
            </a:r>
          </a:p>
          <a:p>
            <a:r>
              <a:rPr lang="en-US" sz="2400" b="1" dirty="0"/>
              <a:t>Abstractive Summarization:</a:t>
            </a:r>
          </a:p>
          <a:p>
            <a:pPr lvl="1">
              <a:buFont typeface="Arial" panose="020B0604020202020204" pitchFamily="34" charset="0"/>
              <a:buChar char="•"/>
            </a:pPr>
            <a:r>
              <a:rPr lang="en-US" sz="2200" dirty="0"/>
              <a:t>New sentences is generated from the original text.</a:t>
            </a:r>
          </a:p>
          <a:p>
            <a:pPr lvl="1">
              <a:buFont typeface="Arial" panose="020B0604020202020204" pitchFamily="34" charset="0"/>
              <a:buChar char="•"/>
            </a:pPr>
            <a:r>
              <a:rPr lang="en-US" sz="2200" dirty="0"/>
              <a:t>This is in contrast to the extractive approach where we used only the sentences that were present.</a:t>
            </a:r>
          </a:p>
          <a:p>
            <a:pPr lvl="1">
              <a:buFont typeface="Arial" panose="020B0604020202020204" pitchFamily="34" charset="0"/>
              <a:buChar char="•"/>
            </a:pPr>
            <a:r>
              <a:rPr lang="en-US" sz="2200" dirty="0"/>
              <a:t>The sentences generated through abstractive summarization might not be present in the original text</a:t>
            </a:r>
          </a:p>
          <a:p>
            <a:endParaRPr lang="en-US" sz="2400" dirty="0"/>
          </a:p>
        </p:txBody>
      </p:sp>
    </p:spTree>
    <p:extLst>
      <p:ext uri="{BB962C8B-B14F-4D97-AF65-F5344CB8AC3E}">
        <p14:creationId xmlns:p14="http://schemas.microsoft.com/office/powerpoint/2010/main" val="428425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normAutofit/>
          </a:bodyPr>
          <a:lstStyle/>
          <a:p>
            <a:r>
              <a:rPr lang="en-US" sz="4400" b="1" dirty="0"/>
              <a:t>Text Summarization: Approach and Example</a:t>
            </a:r>
          </a:p>
        </p:txBody>
      </p:sp>
      <p:pic>
        <p:nvPicPr>
          <p:cNvPr id="6" name="Content Placeholder 5" descr="Diagram&#10;&#10;Description automatically generated">
            <a:extLst>
              <a:ext uri="{FF2B5EF4-FFF2-40B4-BE49-F238E27FC236}">
                <a16:creationId xmlns:a16="http://schemas.microsoft.com/office/drawing/2014/main" id="{9E8AB3DE-580B-45DF-8215-00DED7EA2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406" y="4065968"/>
            <a:ext cx="4865370" cy="1997901"/>
          </a:xfrm>
        </p:spPr>
      </p:pic>
      <p:pic>
        <p:nvPicPr>
          <p:cNvPr id="8" name="Picture 7" descr="Graphical user interface, text, application, chat or text message&#10;&#10;Description automatically generated">
            <a:extLst>
              <a:ext uri="{FF2B5EF4-FFF2-40B4-BE49-F238E27FC236}">
                <a16:creationId xmlns:a16="http://schemas.microsoft.com/office/drawing/2014/main" id="{7DBD78A1-1EA9-4C48-9A89-CE9C5E1019C3}"/>
              </a:ext>
            </a:extLst>
          </p:cNvPr>
          <p:cNvPicPr>
            <a:picLocks noChangeAspect="1"/>
          </p:cNvPicPr>
          <p:nvPr/>
        </p:nvPicPr>
        <p:blipFill rotWithShape="1">
          <a:blip r:embed="rId3">
            <a:extLst>
              <a:ext uri="{28A0092B-C50C-407E-A947-70E740481C1C}">
                <a14:useLocalDpi xmlns:a14="http://schemas.microsoft.com/office/drawing/2010/main" val="0"/>
              </a:ext>
            </a:extLst>
          </a:blip>
          <a:srcRect t="11928" b="11569"/>
          <a:stretch/>
        </p:blipFill>
        <p:spPr>
          <a:xfrm>
            <a:off x="6315075" y="4152900"/>
            <a:ext cx="5019675" cy="1910969"/>
          </a:xfrm>
          <a:prstGeom prst="rect">
            <a:avLst/>
          </a:prstGeom>
        </p:spPr>
      </p:pic>
      <p:sp>
        <p:nvSpPr>
          <p:cNvPr id="9" name="Rectangle 8">
            <a:extLst>
              <a:ext uri="{FF2B5EF4-FFF2-40B4-BE49-F238E27FC236}">
                <a16:creationId xmlns:a16="http://schemas.microsoft.com/office/drawing/2014/main" id="{91AED5A1-8B8D-41B5-ACD4-660E7C20F451}"/>
              </a:ext>
            </a:extLst>
          </p:cNvPr>
          <p:cNvSpPr/>
          <p:nvPr/>
        </p:nvSpPr>
        <p:spPr>
          <a:xfrm>
            <a:off x="1097281" y="1920359"/>
            <a:ext cx="10237470" cy="1446550"/>
          </a:xfrm>
          <a:prstGeom prst="rect">
            <a:avLst/>
          </a:prstGeom>
        </p:spPr>
        <p:txBody>
          <a:bodyPr wrap="square">
            <a:spAutoFit/>
          </a:bodyPr>
          <a:lstStyle/>
          <a:p>
            <a:pPr marL="342900" indent="-342900">
              <a:buFont typeface="Wingdings" panose="05000000000000000000" pitchFamily="2" charset="2"/>
              <a:buChar char="Ø"/>
            </a:pPr>
            <a:r>
              <a:rPr lang="en-US" sz="2200" dirty="0">
                <a:solidFill>
                  <a:schemeClr val="tx1">
                    <a:lumMod val="75000"/>
                    <a:lumOff val="25000"/>
                  </a:schemeClr>
                </a:solidFill>
              </a:rPr>
              <a:t>We will be summarizing Amazon Fine Food Reviews using LSTM encoder-Decoder model</a:t>
            </a:r>
          </a:p>
          <a:p>
            <a:pPr marL="342900" indent="-342900">
              <a:buFont typeface="Wingdings" panose="05000000000000000000" pitchFamily="2" charset="2"/>
              <a:buChar char="Ø"/>
            </a:pPr>
            <a:r>
              <a:rPr lang="en-US" sz="2200" dirty="0">
                <a:solidFill>
                  <a:schemeClr val="tx1">
                    <a:lumMod val="75000"/>
                    <a:lumOff val="25000"/>
                  </a:schemeClr>
                </a:solidFill>
              </a:rPr>
              <a:t>To interpret and summarized reviews we implemented Seq2Seq model</a:t>
            </a:r>
          </a:p>
          <a:p>
            <a:pPr marL="342900" indent="-342900">
              <a:buFont typeface="Wingdings" panose="05000000000000000000" pitchFamily="2" charset="2"/>
              <a:buChar char="Ø"/>
            </a:pPr>
            <a:r>
              <a:rPr lang="en-US" sz="2200" dirty="0">
                <a:solidFill>
                  <a:schemeClr val="tx1">
                    <a:lumMod val="75000"/>
                    <a:lumOff val="25000"/>
                  </a:schemeClr>
                </a:solidFill>
              </a:rPr>
              <a:t>To Generate Summary, we are using NLP Semantic based approach </a:t>
            </a:r>
          </a:p>
        </p:txBody>
      </p:sp>
      <p:graphicFrame>
        <p:nvGraphicFramePr>
          <p:cNvPr id="13" name="Table 12">
            <a:extLst>
              <a:ext uri="{FF2B5EF4-FFF2-40B4-BE49-F238E27FC236}">
                <a16:creationId xmlns:a16="http://schemas.microsoft.com/office/drawing/2014/main" id="{9EBEAE6E-2287-4116-AE61-73B25DE04BB7}"/>
              </a:ext>
            </a:extLst>
          </p:cNvPr>
          <p:cNvGraphicFramePr>
            <a:graphicFrameLocks noGrp="1"/>
          </p:cNvGraphicFramePr>
          <p:nvPr>
            <p:extLst>
              <p:ext uri="{D42A27DB-BD31-4B8C-83A1-F6EECF244321}">
                <p14:modId xmlns:p14="http://schemas.microsoft.com/office/powerpoint/2010/main" val="3299816818"/>
              </p:ext>
            </p:extLst>
          </p:nvPr>
        </p:nvGraphicFramePr>
        <p:xfrm>
          <a:off x="1335406" y="3526155"/>
          <a:ext cx="9820274" cy="396240"/>
        </p:xfrm>
        <a:graphic>
          <a:graphicData uri="http://schemas.openxmlformats.org/drawingml/2006/table">
            <a:tbl>
              <a:tblPr/>
              <a:tblGrid>
                <a:gridCol w="4910137">
                  <a:extLst>
                    <a:ext uri="{9D8B030D-6E8A-4147-A177-3AD203B41FA5}">
                      <a16:colId xmlns:a16="http://schemas.microsoft.com/office/drawing/2014/main" val="581877481"/>
                    </a:ext>
                  </a:extLst>
                </a:gridCol>
                <a:gridCol w="4910137">
                  <a:extLst>
                    <a:ext uri="{9D8B030D-6E8A-4147-A177-3AD203B41FA5}">
                      <a16:colId xmlns:a16="http://schemas.microsoft.com/office/drawing/2014/main" val="1600603914"/>
                    </a:ext>
                  </a:extLst>
                </a:gridCol>
              </a:tblGrid>
              <a:tr h="373892">
                <a:tc>
                  <a:txBody>
                    <a:bodyPr/>
                    <a:lstStyle/>
                    <a:p>
                      <a:pPr algn="l" fontAlgn="ctr"/>
                      <a:r>
                        <a:rPr lang="en-US" sz="2000" b="1" dirty="0">
                          <a:solidFill>
                            <a:schemeClr val="bg1"/>
                          </a:solidFill>
                          <a:effectLst/>
                        </a:rPr>
                        <a:t>Summarization Approach</a:t>
                      </a:r>
                      <a:endParaRPr lang="en-US" sz="1400" b="1" dirty="0">
                        <a:solidFill>
                          <a:schemeClr val="bg1"/>
                        </a:solidFill>
                        <a:effectLst/>
                      </a:endParaRPr>
                    </a:p>
                  </a:txBody>
                  <a:tcPr anchor="ctr">
                    <a:lnL>
                      <a:noFill/>
                    </a:lnL>
                    <a:lnR>
                      <a:noFill/>
                    </a:lnR>
                    <a:lnT>
                      <a:noFill/>
                    </a:lnT>
                    <a:lnB>
                      <a:noFill/>
                    </a:lnB>
                    <a:solidFill>
                      <a:schemeClr val="accent3"/>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000" b="1" dirty="0">
                          <a:solidFill>
                            <a:schemeClr val="bg1"/>
                          </a:solidFill>
                          <a:effectLst/>
                        </a:rPr>
                        <a:t>Abstraction Summarization Example</a:t>
                      </a:r>
                      <a:endParaRPr lang="en-US" sz="1800" b="1" dirty="0">
                        <a:solidFill>
                          <a:schemeClr val="bg1"/>
                        </a:solidFill>
                        <a:effectLst/>
                      </a:endParaRPr>
                    </a:p>
                  </a:txBody>
                  <a:tcPr anchor="ctr">
                    <a:lnL>
                      <a:noFill/>
                    </a:lnL>
                    <a:lnR>
                      <a:noFill/>
                    </a:lnR>
                    <a:lnT>
                      <a:noFill/>
                    </a:lnT>
                    <a:lnB>
                      <a:noFill/>
                    </a:lnB>
                    <a:solidFill>
                      <a:schemeClr val="accent3"/>
                    </a:solidFill>
                  </a:tcPr>
                </a:tc>
                <a:extLst>
                  <a:ext uri="{0D108BD9-81ED-4DB2-BD59-A6C34878D82A}">
                    <a16:rowId xmlns:a16="http://schemas.microsoft.com/office/drawing/2014/main" val="10214578"/>
                  </a:ext>
                </a:extLst>
              </a:tr>
            </a:tbl>
          </a:graphicData>
        </a:graphic>
      </p:graphicFrame>
    </p:spTree>
    <p:extLst>
      <p:ext uri="{BB962C8B-B14F-4D97-AF65-F5344CB8AC3E}">
        <p14:creationId xmlns:p14="http://schemas.microsoft.com/office/powerpoint/2010/main" val="408079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normAutofit/>
          </a:bodyPr>
          <a:lstStyle/>
          <a:p>
            <a:r>
              <a:rPr lang="en-US" b="1" dirty="0"/>
              <a:t>Text Summarization: Modeling</a:t>
            </a:r>
          </a:p>
        </p:txBody>
      </p:sp>
      <p:sp>
        <p:nvSpPr>
          <p:cNvPr id="9" name="Rectangle 8">
            <a:extLst>
              <a:ext uri="{FF2B5EF4-FFF2-40B4-BE49-F238E27FC236}">
                <a16:creationId xmlns:a16="http://schemas.microsoft.com/office/drawing/2014/main" id="{91AED5A1-8B8D-41B5-ACD4-660E7C20F451}"/>
              </a:ext>
            </a:extLst>
          </p:cNvPr>
          <p:cNvSpPr/>
          <p:nvPr/>
        </p:nvSpPr>
        <p:spPr>
          <a:xfrm>
            <a:off x="1097281" y="1920359"/>
            <a:ext cx="10058399" cy="1508105"/>
          </a:xfrm>
          <a:prstGeom prst="rect">
            <a:avLst/>
          </a:prstGeom>
        </p:spPr>
        <p:txBody>
          <a:bodyPr wrap="square">
            <a:spAutoFit/>
          </a:bodyPr>
          <a:lstStyle/>
          <a:p>
            <a:r>
              <a:rPr lang="en-US" sz="2200" b="1" dirty="0">
                <a:solidFill>
                  <a:schemeClr val="tx1">
                    <a:lumMod val="75000"/>
                    <a:lumOff val="25000"/>
                  </a:schemeClr>
                </a:solidFill>
              </a:rPr>
              <a:t>LSTM model:  </a:t>
            </a:r>
            <a:r>
              <a:rPr lang="en-US" sz="2200" dirty="0">
                <a:solidFill>
                  <a:schemeClr val="tx1">
                    <a:lumMod val="75000"/>
                    <a:lumOff val="25000"/>
                  </a:schemeClr>
                </a:solidFill>
              </a:rPr>
              <a:t>In the training phase, we will first set up the encoder and decoder. </a:t>
            </a:r>
          </a:p>
          <a:p>
            <a:endParaRPr lang="en-US" sz="1400" b="1" dirty="0">
              <a:solidFill>
                <a:schemeClr val="tx1">
                  <a:lumMod val="75000"/>
                  <a:lumOff val="25000"/>
                </a:schemeClr>
              </a:solidFill>
            </a:endParaRPr>
          </a:p>
          <a:p>
            <a:pPr marL="285750" indent="-285750">
              <a:buFont typeface="Wingdings" panose="05000000000000000000" pitchFamily="2" charset="2"/>
              <a:buChar char="Ø"/>
            </a:pPr>
            <a:r>
              <a:rPr lang="en-US" sz="2000" b="1" dirty="0">
                <a:solidFill>
                  <a:schemeClr val="tx1">
                    <a:lumMod val="75000"/>
                    <a:lumOff val="25000"/>
                  </a:schemeClr>
                </a:solidFill>
              </a:rPr>
              <a:t>Encoder</a:t>
            </a:r>
            <a:r>
              <a:rPr lang="en-US" dirty="0">
                <a:solidFill>
                  <a:schemeClr val="tx1">
                    <a:lumMod val="75000"/>
                    <a:lumOff val="25000"/>
                  </a:schemeClr>
                </a:solidFill>
              </a:rPr>
              <a:t>: A stack of several recurrent units (LSTM or GRU cells for better performance) where each accepts a single element of the input sequence, collects information for that element and propagates it forward.</a:t>
            </a:r>
          </a:p>
        </p:txBody>
      </p:sp>
      <p:pic>
        <p:nvPicPr>
          <p:cNvPr id="10242" name="Picture 2">
            <a:extLst>
              <a:ext uri="{FF2B5EF4-FFF2-40B4-BE49-F238E27FC236}">
                <a16:creationId xmlns:a16="http://schemas.microsoft.com/office/drawing/2014/main" id="{67D40E16-E634-42EA-B6D8-A444837892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4" b="11233"/>
          <a:stretch/>
        </p:blipFill>
        <p:spPr bwMode="auto">
          <a:xfrm>
            <a:off x="5360671" y="3291542"/>
            <a:ext cx="6581775" cy="23667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FD22462-5DD4-4CAF-908A-473FF28F4611}"/>
              </a:ext>
            </a:extLst>
          </p:cNvPr>
          <p:cNvSpPr/>
          <p:nvPr/>
        </p:nvSpPr>
        <p:spPr>
          <a:xfrm>
            <a:off x="1034416" y="3459242"/>
            <a:ext cx="4326255" cy="2062103"/>
          </a:xfrm>
          <a:prstGeom prst="rect">
            <a:avLst/>
          </a:prstGeom>
        </p:spPr>
        <p:txBody>
          <a:bodyPr wrap="square">
            <a:spAutoFit/>
          </a:bodyPr>
          <a:lstStyle/>
          <a:p>
            <a:pPr marL="285750" indent="-285750">
              <a:buFont typeface="Wingdings" panose="05000000000000000000" pitchFamily="2" charset="2"/>
              <a:buChar char="Ø"/>
            </a:pPr>
            <a:r>
              <a:rPr lang="en-US" sz="2000" b="1" dirty="0">
                <a:solidFill>
                  <a:schemeClr val="tx1">
                    <a:lumMod val="75000"/>
                    <a:lumOff val="25000"/>
                  </a:schemeClr>
                </a:solidFill>
              </a:rPr>
              <a:t>Decoder</a:t>
            </a:r>
            <a:r>
              <a:rPr lang="en-US" dirty="0">
                <a:solidFill>
                  <a:schemeClr val="tx1">
                    <a:lumMod val="75000"/>
                    <a:lumOff val="25000"/>
                  </a:schemeClr>
                </a:solidFill>
              </a:rPr>
              <a:t>: The decoder is also an LSTM network which reads the entire target sequence word-by-word and predicts the same sequence offset by one timestep. The decoder is trained to predict the next word in the sequence given the previous word.</a:t>
            </a:r>
          </a:p>
        </p:txBody>
      </p:sp>
    </p:spTree>
    <p:extLst>
      <p:ext uri="{BB962C8B-B14F-4D97-AF65-F5344CB8AC3E}">
        <p14:creationId xmlns:p14="http://schemas.microsoft.com/office/powerpoint/2010/main" val="110679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normAutofit/>
          </a:bodyPr>
          <a:lstStyle/>
          <a:p>
            <a:r>
              <a:rPr lang="en-US" b="1" dirty="0"/>
              <a:t>Text Summarization: Training LSTM Model</a:t>
            </a:r>
          </a:p>
        </p:txBody>
      </p:sp>
      <p:pic>
        <p:nvPicPr>
          <p:cNvPr id="3" name="Picture 2">
            <a:extLst>
              <a:ext uri="{FF2B5EF4-FFF2-40B4-BE49-F238E27FC236}">
                <a16:creationId xmlns:a16="http://schemas.microsoft.com/office/drawing/2014/main" id="{D2DDE90D-0625-4032-B9E6-141A81974DC6}"/>
              </a:ext>
            </a:extLst>
          </p:cNvPr>
          <p:cNvPicPr>
            <a:picLocks noChangeAspect="1"/>
          </p:cNvPicPr>
          <p:nvPr/>
        </p:nvPicPr>
        <p:blipFill rotWithShape="1">
          <a:blip r:embed="rId2"/>
          <a:srcRect t="1717" r="7764" b="4292"/>
          <a:stretch/>
        </p:blipFill>
        <p:spPr>
          <a:xfrm>
            <a:off x="5135880" y="1838325"/>
            <a:ext cx="6019800" cy="4457700"/>
          </a:xfrm>
          <a:prstGeom prst="rect">
            <a:avLst/>
          </a:prstGeom>
        </p:spPr>
      </p:pic>
      <p:sp>
        <p:nvSpPr>
          <p:cNvPr id="4" name="Rectangle 3">
            <a:extLst>
              <a:ext uri="{FF2B5EF4-FFF2-40B4-BE49-F238E27FC236}">
                <a16:creationId xmlns:a16="http://schemas.microsoft.com/office/drawing/2014/main" id="{7B269D51-724B-4CBA-BEFC-54F75EE83E9B}"/>
              </a:ext>
            </a:extLst>
          </p:cNvPr>
          <p:cNvSpPr/>
          <p:nvPr/>
        </p:nvSpPr>
        <p:spPr>
          <a:xfrm>
            <a:off x="1097280" y="2574458"/>
            <a:ext cx="4038600" cy="2985433"/>
          </a:xfrm>
          <a:prstGeom prst="rect">
            <a:avLst/>
          </a:prstGeom>
        </p:spPr>
        <p:txBody>
          <a:bodyPr wrap="square">
            <a:spAutoFit/>
          </a:bodyPr>
          <a:lstStyle/>
          <a:p>
            <a:r>
              <a:rPr lang="en-US" sz="2200" dirty="0">
                <a:solidFill>
                  <a:schemeClr val="tx1">
                    <a:lumMod val="75000"/>
                    <a:lumOff val="25000"/>
                  </a:schemeClr>
                </a:solidFill>
              </a:rPr>
              <a:t>We are building a 3 stacked LSTM Model with following steps:</a:t>
            </a:r>
          </a:p>
          <a:p>
            <a:pPr marL="800100" lvl="1" indent="-342900">
              <a:buFont typeface="Wingdings" panose="05000000000000000000" pitchFamily="2" charset="2"/>
              <a:buChar char="Ø"/>
            </a:pPr>
            <a:r>
              <a:rPr lang="en-US" sz="2000" dirty="0">
                <a:solidFill>
                  <a:schemeClr val="tx1">
                    <a:lumMod val="75000"/>
                    <a:lumOff val="25000"/>
                  </a:schemeClr>
                </a:solidFill>
              </a:rPr>
              <a:t>Early Stopping </a:t>
            </a:r>
          </a:p>
          <a:p>
            <a:pPr marL="800100" lvl="1" indent="-342900">
              <a:buFont typeface="Wingdings" panose="05000000000000000000" pitchFamily="2" charset="2"/>
              <a:buChar char="Ø"/>
            </a:pPr>
            <a:r>
              <a:rPr lang="en-US" sz="2000" dirty="0">
                <a:solidFill>
                  <a:schemeClr val="tx1">
                    <a:lumMod val="75000"/>
                    <a:lumOff val="25000"/>
                  </a:schemeClr>
                </a:solidFill>
              </a:rPr>
              <a:t>Step Learn rate decay</a:t>
            </a:r>
          </a:p>
          <a:p>
            <a:pPr marL="800100" lvl="1" indent="-342900">
              <a:buFont typeface="Wingdings" panose="05000000000000000000" pitchFamily="2" charset="2"/>
              <a:buChar char="Ø"/>
            </a:pPr>
            <a:r>
              <a:rPr lang="en-US" sz="2000" dirty="0">
                <a:solidFill>
                  <a:schemeClr val="tx1">
                    <a:lumMod val="75000"/>
                    <a:lumOff val="25000"/>
                  </a:schemeClr>
                </a:solidFill>
              </a:rPr>
              <a:t>Training on GPU</a:t>
            </a:r>
          </a:p>
          <a:p>
            <a:pPr marL="800100" lvl="1" indent="-342900">
              <a:buFont typeface="Wingdings" panose="05000000000000000000" pitchFamily="2" charset="2"/>
              <a:buChar char="Ø"/>
            </a:pPr>
            <a:r>
              <a:rPr lang="en-US" sz="2000" dirty="0">
                <a:solidFill>
                  <a:schemeClr val="tx1">
                    <a:lumMod val="75000"/>
                    <a:lumOff val="25000"/>
                  </a:schemeClr>
                </a:solidFill>
              </a:rPr>
              <a:t>Saving the Model </a:t>
            </a:r>
          </a:p>
          <a:p>
            <a:pPr marL="800100" lvl="1" indent="-342900">
              <a:buFont typeface="Wingdings" panose="05000000000000000000" pitchFamily="2" charset="2"/>
              <a:buChar char="Ø"/>
            </a:pPr>
            <a:endParaRPr lang="en-US" sz="2000" dirty="0">
              <a:solidFill>
                <a:schemeClr val="tx1">
                  <a:lumMod val="75000"/>
                  <a:lumOff val="25000"/>
                </a:schemeClr>
              </a:solidFill>
            </a:endParaRPr>
          </a:p>
          <a:p>
            <a:pPr marL="342900" indent="-342900">
              <a:buFont typeface="Wingdings" panose="05000000000000000000" pitchFamily="2" charset="2"/>
              <a:buChar char="Ø"/>
            </a:pPr>
            <a:endParaRPr lang="en-US" sz="2200" dirty="0">
              <a:solidFill>
                <a:schemeClr val="tx1">
                  <a:lumMod val="75000"/>
                  <a:lumOff val="25000"/>
                </a:schemeClr>
              </a:solidFill>
            </a:endParaRPr>
          </a:p>
          <a:p>
            <a:pPr marL="342900" indent="-342900">
              <a:buFont typeface="Wingdings" panose="05000000000000000000" pitchFamily="2" charset="2"/>
              <a:buChar char="Ø"/>
            </a:pPr>
            <a:endParaRPr lang="en-US" sz="2200" dirty="0">
              <a:solidFill>
                <a:schemeClr val="tx1">
                  <a:lumMod val="75000"/>
                  <a:lumOff val="25000"/>
                </a:schemeClr>
              </a:solidFill>
            </a:endParaRPr>
          </a:p>
        </p:txBody>
      </p:sp>
    </p:spTree>
    <p:extLst>
      <p:ext uri="{BB962C8B-B14F-4D97-AF65-F5344CB8AC3E}">
        <p14:creationId xmlns:p14="http://schemas.microsoft.com/office/powerpoint/2010/main" val="59342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normAutofit/>
          </a:bodyPr>
          <a:lstStyle/>
          <a:p>
            <a:r>
              <a:rPr lang="en-US" b="1" dirty="0"/>
              <a:t>Text Summarization: Training Summary</a:t>
            </a:r>
          </a:p>
        </p:txBody>
      </p:sp>
      <p:sp>
        <p:nvSpPr>
          <p:cNvPr id="4" name="Rectangle 3">
            <a:extLst>
              <a:ext uri="{FF2B5EF4-FFF2-40B4-BE49-F238E27FC236}">
                <a16:creationId xmlns:a16="http://schemas.microsoft.com/office/drawing/2014/main" id="{A65E2382-70D3-4DFA-8DB4-75DB3C3A0F17}"/>
              </a:ext>
            </a:extLst>
          </p:cNvPr>
          <p:cNvSpPr/>
          <p:nvPr/>
        </p:nvSpPr>
        <p:spPr>
          <a:xfrm>
            <a:off x="1357313" y="1822251"/>
            <a:ext cx="5083443" cy="369332"/>
          </a:xfrm>
          <a:prstGeom prst="rect">
            <a:avLst/>
          </a:prstGeom>
        </p:spPr>
        <p:txBody>
          <a:bodyPr wrap="none">
            <a:spAutoFit/>
          </a:bodyPr>
          <a:lstStyle/>
          <a:p>
            <a:r>
              <a:rPr lang="en-US" dirty="0">
                <a:solidFill>
                  <a:srgbClr val="000000"/>
                </a:solidFill>
                <a:latin typeface="Helvetica Neue"/>
              </a:rPr>
              <a:t>LSTM model training and testing validation loss.</a:t>
            </a:r>
          </a:p>
        </p:txBody>
      </p:sp>
      <p:pic>
        <p:nvPicPr>
          <p:cNvPr id="5" name="Picture 4">
            <a:extLst>
              <a:ext uri="{FF2B5EF4-FFF2-40B4-BE49-F238E27FC236}">
                <a16:creationId xmlns:a16="http://schemas.microsoft.com/office/drawing/2014/main" id="{BC4266BE-7358-4045-A30E-9C5EE5A19E15}"/>
              </a:ext>
            </a:extLst>
          </p:cNvPr>
          <p:cNvPicPr>
            <a:picLocks noChangeAspect="1"/>
          </p:cNvPicPr>
          <p:nvPr/>
        </p:nvPicPr>
        <p:blipFill rotWithShape="1">
          <a:blip r:embed="rId2"/>
          <a:srcRect b="2766"/>
          <a:stretch/>
        </p:blipFill>
        <p:spPr>
          <a:xfrm>
            <a:off x="1357313" y="2276474"/>
            <a:ext cx="9415463" cy="3962402"/>
          </a:xfrm>
          <a:prstGeom prst="rect">
            <a:avLst/>
          </a:prstGeom>
        </p:spPr>
      </p:pic>
    </p:spTree>
    <p:extLst>
      <p:ext uri="{BB962C8B-B14F-4D97-AF65-F5344CB8AC3E}">
        <p14:creationId xmlns:p14="http://schemas.microsoft.com/office/powerpoint/2010/main" val="237794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normAutofit/>
          </a:bodyPr>
          <a:lstStyle/>
          <a:p>
            <a:r>
              <a:rPr lang="en-US" b="1" dirty="0"/>
              <a:t>Text Summarization:  Inference Phase</a:t>
            </a:r>
          </a:p>
        </p:txBody>
      </p:sp>
      <p:sp>
        <p:nvSpPr>
          <p:cNvPr id="4" name="Rectangle 3">
            <a:extLst>
              <a:ext uri="{FF2B5EF4-FFF2-40B4-BE49-F238E27FC236}">
                <a16:creationId xmlns:a16="http://schemas.microsoft.com/office/drawing/2014/main" id="{A65E2382-70D3-4DFA-8DB4-75DB3C3A0F17}"/>
              </a:ext>
            </a:extLst>
          </p:cNvPr>
          <p:cNvSpPr/>
          <p:nvPr/>
        </p:nvSpPr>
        <p:spPr>
          <a:xfrm>
            <a:off x="1209675" y="1822251"/>
            <a:ext cx="4438649" cy="2246769"/>
          </a:xfrm>
          <a:prstGeom prst="rect">
            <a:avLst/>
          </a:prstGeom>
        </p:spPr>
        <p:txBody>
          <a:bodyPr wrap="square">
            <a:spAutoFit/>
          </a:bodyPr>
          <a:lstStyle/>
          <a:p>
            <a:r>
              <a:rPr lang="en-US" sz="2000" b="1" dirty="0"/>
              <a:t>Creating Decoder model: Seq2Seq Model</a:t>
            </a:r>
            <a:endParaRPr lang="en-US" sz="2000" dirty="0">
              <a:solidFill>
                <a:schemeClr val="tx1">
                  <a:lumMod val="75000"/>
                  <a:lumOff val="25000"/>
                </a:schemeClr>
              </a:solidFill>
            </a:endParaRPr>
          </a:p>
          <a:p>
            <a:r>
              <a:rPr lang="en-US" sz="2000" dirty="0">
                <a:solidFill>
                  <a:schemeClr val="tx1">
                    <a:lumMod val="75000"/>
                    <a:lumOff val="25000"/>
                  </a:schemeClr>
                </a:solidFill>
              </a:rPr>
              <a:t>After training, the model is tested on new source sequences for which the target sequence is unknown. So, we need to set up the inference architecture to decode a test sequence.</a:t>
            </a:r>
          </a:p>
        </p:txBody>
      </p:sp>
      <p:pic>
        <p:nvPicPr>
          <p:cNvPr id="3" name="Picture 2">
            <a:extLst>
              <a:ext uri="{FF2B5EF4-FFF2-40B4-BE49-F238E27FC236}">
                <a16:creationId xmlns:a16="http://schemas.microsoft.com/office/drawing/2014/main" id="{85B26FB6-B5FA-4E23-BD5C-3F387D61BE52}"/>
              </a:ext>
            </a:extLst>
          </p:cNvPr>
          <p:cNvPicPr>
            <a:picLocks noChangeAspect="1"/>
          </p:cNvPicPr>
          <p:nvPr/>
        </p:nvPicPr>
        <p:blipFill>
          <a:blip r:embed="rId2"/>
          <a:stretch>
            <a:fillRect/>
          </a:stretch>
        </p:blipFill>
        <p:spPr>
          <a:xfrm>
            <a:off x="5648325" y="1737360"/>
            <a:ext cx="5507355" cy="4489444"/>
          </a:xfrm>
          <a:prstGeom prst="rect">
            <a:avLst/>
          </a:prstGeom>
        </p:spPr>
      </p:pic>
    </p:spTree>
    <p:extLst>
      <p:ext uri="{BB962C8B-B14F-4D97-AF65-F5344CB8AC3E}">
        <p14:creationId xmlns:p14="http://schemas.microsoft.com/office/powerpoint/2010/main" val="348367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normAutofit/>
          </a:bodyPr>
          <a:lstStyle/>
          <a:p>
            <a:r>
              <a:rPr lang="en-US" b="1" dirty="0"/>
              <a:t>Text Summarization:  Results</a:t>
            </a:r>
          </a:p>
        </p:txBody>
      </p:sp>
      <p:pic>
        <p:nvPicPr>
          <p:cNvPr id="5" name="Picture 4">
            <a:extLst>
              <a:ext uri="{FF2B5EF4-FFF2-40B4-BE49-F238E27FC236}">
                <a16:creationId xmlns:a16="http://schemas.microsoft.com/office/drawing/2014/main" id="{C948D6CB-F19D-4EBE-8BC0-F0001A729F24}"/>
              </a:ext>
            </a:extLst>
          </p:cNvPr>
          <p:cNvPicPr>
            <a:picLocks noChangeAspect="1"/>
          </p:cNvPicPr>
          <p:nvPr/>
        </p:nvPicPr>
        <p:blipFill>
          <a:blip r:embed="rId2"/>
          <a:stretch>
            <a:fillRect/>
          </a:stretch>
        </p:blipFill>
        <p:spPr>
          <a:xfrm>
            <a:off x="1304926" y="2447925"/>
            <a:ext cx="9850754" cy="1104899"/>
          </a:xfrm>
          <a:prstGeom prst="rect">
            <a:avLst/>
          </a:prstGeom>
        </p:spPr>
      </p:pic>
      <p:sp>
        <p:nvSpPr>
          <p:cNvPr id="6" name="TextBox 5">
            <a:extLst>
              <a:ext uri="{FF2B5EF4-FFF2-40B4-BE49-F238E27FC236}">
                <a16:creationId xmlns:a16="http://schemas.microsoft.com/office/drawing/2014/main" id="{59004438-0258-4F9F-8127-C3B86DF93C0C}"/>
              </a:ext>
            </a:extLst>
          </p:cNvPr>
          <p:cNvSpPr txBox="1"/>
          <p:nvPr/>
        </p:nvSpPr>
        <p:spPr>
          <a:xfrm>
            <a:off x="1219200" y="1838325"/>
            <a:ext cx="9936480" cy="707886"/>
          </a:xfrm>
          <a:prstGeom prst="rect">
            <a:avLst/>
          </a:prstGeom>
          <a:noFill/>
        </p:spPr>
        <p:txBody>
          <a:bodyPr wrap="square" rtlCol="0">
            <a:spAutoFit/>
          </a:bodyPr>
          <a:lstStyle/>
          <a:p>
            <a:r>
              <a:rPr lang="en-US" sz="2000" b="1" dirty="0"/>
              <a:t>Some of the generated Summary with cleaned review, original summary, and our generated summary:</a:t>
            </a:r>
          </a:p>
        </p:txBody>
      </p:sp>
      <p:pic>
        <p:nvPicPr>
          <p:cNvPr id="7" name="Picture 6">
            <a:extLst>
              <a:ext uri="{FF2B5EF4-FFF2-40B4-BE49-F238E27FC236}">
                <a16:creationId xmlns:a16="http://schemas.microsoft.com/office/drawing/2014/main" id="{1A3C1DE9-C9ED-4DFF-8A28-28E688226BA4}"/>
              </a:ext>
            </a:extLst>
          </p:cNvPr>
          <p:cNvPicPr>
            <a:picLocks noChangeAspect="1"/>
          </p:cNvPicPr>
          <p:nvPr/>
        </p:nvPicPr>
        <p:blipFill>
          <a:blip r:embed="rId3"/>
          <a:stretch>
            <a:fillRect/>
          </a:stretch>
        </p:blipFill>
        <p:spPr>
          <a:xfrm>
            <a:off x="1304926" y="3552824"/>
            <a:ext cx="9850754" cy="1104898"/>
          </a:xfrm>
          <a:prstGeom prst="rect">
            <a:avLst/>
          </a:prstGeom>
        </p:spPr>
      </p:pic>
      <p:pic>
        <p:nvPicPr>
          <p:cNvPr id="9" name="Picture 8">
            <a:extLst>
              <a:ext uri="{FF2B5EF4-FFF2-40B4-BE49-F238E27FC236}">
                <a16:creationId xmlns:a16="http://schemas.microsoft.com/office/drawing/2014/main" id="{AAD5C761-D7E8-4FB5-B31D-8E22FFDF8DEE}"/>
              </a:ext>
            </a:extLst>
          </p:cNvPr>
          <p:cNvPicPr>
            <a:picLocks noChangeAspect="1"/>
          </p:cNvPicPr>
          <p:nvPr/>
        </p:nvPicPr>
        <p:blipFill>
          <a:blip r:embed="rId4"/>
          <a:stretch>
            <a:fillRect/>
          </a:stretch>
        </p:blipFill>
        <p:spPr>
          <a:xfrm>
            <a:off x="1304926" y="4786312"/>
            <a:ext cx="9850754" cy="1252538"/>
          </a:xfrm>
          <a:prstGeom prst="rect">
            <a:avLst/>
          </a:prstGeom>
        </p:spPr>
      </p:pic>
    </p:spTree>
    <p:extLst>
      <p:ext uri="{BB962C8B-B14F-4D97-AF65-F5344CB8AC3E}">
        <p14:creationId xmlns:p14="http://schemas.microsoft.com/office/powerpoint/2010/main" val="58051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8EE2-9A5A-49EF-9B7A-288501DC0CAE}"/>
              </a:ext>
            </a:extLst>
          </p:cNvPr>
          <p:cNvSpPr>
            <a:spLocks noGrp="1"/>
          </p:cNvSpPr>
          <p:nvPr>
            <p:ph type="title"/>
          </p:nvPr>
        </p:nvSpPr>
        <p:spPr/>
        <p:txBody>
          <a:bodyPr>
            <a:normAutofit/>
          </a:bodyPr>
          <a:lstStyle/>
          <a:p>
            <a:r>
              <a:rPr lang="en-US" b="1" dirty="0"/>
              <a:t>Text Summarization:  Conclusion</a:t>
            </a:r>
          </a:p>
        </p:txBody>
      </p:sp>
      <p:sp>
        <p:nvSpPr>
          <p:cNvPr id="6" name="TextBox 5">
            <a:extLst>
              <a:ext uri="{FF2B5EF4-FFF2-40B4-BE49-F238E27FC236}">
                <a16:creationId xmlns:a16="http://schemas.microsoft.com/office/drawing/2014/main" id="{59004438-0258-4F9F-8127-C3B86DF93C0C}"/>
              </a:ext>
            </a:extLst>
          </p:cNvPr>
          <p:cNvSpPr txBox="1"/>
          <p:nvPr/>
        </p:nvSpPr>
        <p:spPr>
          <a:xfrm>
            <a:off x="1219200" y="1838325"/>
            <a:ext cx="9936480" cy="4413516"/>
          </a:xfrm>
          <a:prstGeom prst="rect">
            <a:avLst/>
          </a:prstGeom>
          <a:noFill/>
        </p:spPr>
        <p:txBody>
          <a:bodyPr wrap="square" rtlCol="0">
            <a:spAutoFit/>
          </a:bodyPr>
          <a:lstStyle/>
          <a:p>
            <a:pPr marL="342900" indent="-342900" defTabSz="914400">
              <a:lnSpc>
                <a:spcPct val="90000"/>
              </a:lnSpc>
              <a:buClr>
                <a:schemeClr val="accent1"/>
              </a:buClr>
              <a:buFont typeface="Wingdings" panose="05000000000000000000" pitchFamily="2" charset="2"/>
              <a:buChar char="Ø"/>
            </a:pPr>
            <a:r>
              <a:rPr lang="en-US" sz="2600" dirty="0">
                <a:solidFill>
                  <a:schemeClr val="tx1">
                    <a:lumMod val="75000"/>
                    <a:lumOff val="25000"/>
                  </a:schemeClr>
                </a:solidFill>
              </a:rPr>
              <a:t>We have successfully summarized the reviews of amazon fine food</a:t>
            </a:r>
          </a:p>
          <a:p>
            <a:pPr marL="342900" indent="-342900" defTabSz="914400">
              <a:lnSpc>
                <a:spcPct val="90000"/>
              </a:lnSpc>
              <a:buClr>
                <a:schemeClr val="accent1"/>
              </a:buClr>
              <a:buFont typeface="Wingdings" panose="05000000000000000000" pitchFamily="2" charset="2"/>
              <a:buChar char="Ø"/>
            </a:pPr>
            <a:r>
              <a:rPr lang="en-US" sz="2600" dirty="0">
                <a:solidFill>
                  <a:schemeClr val="tx1">
                    <a:lumMod val="75000"/>
                    <a:lumOff val="25000"/>
                  </a:schemeClr>
                </a:solidFill>
              </a:rPr>
              <a:t>We have implemented Abstractive text summarization</a:t>
            </a:r>
          </a:p>
          <a:p>
            <a:pPr marL="342900" indent="-342900" defTabSz="914400">
              <a:lnSpc>
                <a:spcPct val="90000"/>
              </a:lnSpc>
              <a:buClr>
                <a:schemeClr val="accent1"/>
              </a:buClr>
              <a:buFont typeface="Wingdings" panose="05000000000000000000" pitchFamily="2" charset="2"/>
              <a:buChar char="Ø"/>
            </a:pPr>
            <a:r>
              <a:rPr lang="en-US" sz="2600" dirty="0">
                <a:solidFill>
                  <a:schemeClr val="tx1">
                    <a:lumMod val="75000"/>
                    <a:lumOff val="25000"/>
                  </a:schemeClr>
                </a:solidFill>
              </a:rPr>
              <a:t>We cleaned and process data using Beautiful Soup, Regular expression, wordnet to remove stop word, and using custom data contractions method</a:t>
            </a:r>
          </a:p>
          <a:p>
            <a:pPr marL="342900" indent="-342900" defTabSz="914400">
              <a:lnSpc>
                <a:spcPct val="90000"/>
              </a:lnSpc>
              <a:buClr>
                <a:schemeClr val="accent1"/>
              </a:buClr>
              <a:buFont typeface="Wingdings" panose="05000000000000000000" pitchFamily="2" charset="2"/>
              <a:buChar char="Ø"/>
            </a:pPr>
            <a:r>
              <a:rPr lang="en-US" sz="2600" dirty="0">
                <a:solidFill>
                  <a:schemeClr val="tx1">
                    <a:lumMod val="75000"/>
                    <a:lumOff val="25000"/>
                  </a:schemeClr>
                </a:solidFill>
              </a:rPr>
              <a:t>Tokenized the data and split it into 80% - 20% test and train respectively</a:t>
            </a:r>
          </a:p>
          <a:p>
            <a:pPr marL="342900" indent="-342900" defTabSz="914400">
              <a:lnSpc>
                <a:spcPct val="90000"/>
              </a:lnSpc>
              <a:buClr>
                <a:schemeClr val="accent1"/>
              </a:buClr>
              <a:buFont typeface="Wingdings" panose="05000000000000000000" pitchFamily="2" charset="2"/>
              <a:buChar char="Ø"/>
            </a:pPr>
            <a:r>
              <a:rPr lang="en-US" sz="2600" dirty="0">
                <a:solidFill>
                  <a:schemeClr val="tx1">
                    <a:lumMod val="75000"/>
                    <a:lumOff val="25000"/>
                  </a:schemeClr>
                </a:solidFill>
              </a:rPr>
              <a:t>We used LSTM Encoder-decoder architecture for text data parsing and modeling</a:t>
            </a:r>
          </a:p>
          <a:p>
            <a:pPr marL="342900" indent="-342900" defTabSz="914400">
              <a:lnSpc>
                <a:spcPct val="90000"/>
              </a:lnSpc>
              <a:buClr>
                <a:schemeClr val="accent1"/>
              </a:buClr>
              <a:buFont typeface="Wingdings" panose="05000000000000000000" pitchFamily="2" charset="2"/>
              <a:buChar char="Ø"/>
            </a:pPr>
            <a:r>
              <a:rPr lang="en-US" sz="2600" dirty="0">
                <a:solidFill>
                  <a:schemeClr val="tx1">
                    <a:lumMod val="75000"/>
                    <a:lumOff val="25000"/>
                  </a:schemeClr>
                </a:solidFill>
              </a:rPr>
              <a:t>The reviews summary is generated using Seq2Seq architecture</a:t>
            </a:r>
          </a:p>
          <a:p>
            <a:pPr marL="342900" indent="-342900" defTabSz="914400">
              <a:lnSpc>
                <a:spcPct val="90000"/>
              </a:lnSpc>
              <a:buClr>
                <a:schemeClr val="accent1"/>
              </a:buClr>
              <a:buFont typeface="Wingdings" panose="05000000000000000000" pitchFamily="2" charset="2"/>
              <a:buChar char="Ø"/>
            </a:pPr>
            <a:r>
              <a:rPr lang="en-US" sz="2600" dirty="0">
                <a:solidFill>
                  <a:schemeClr val="tx1">
                    <a:lumMod val="75000"/>
                    <a:lumOff val="25000"/>
                  </a:schemeClr>
                </a:solidFill>
              </a:rPr>
              <a:t>We generated summary for 100 reviews with very good quality text</a:t>
            </a:r>
            <a:br>
              <a:rPr lang="en-US" sz="2600" dirty="0">
                <a:solidFill>
                  <a:schemeClr val="tx1">
                    <a:lumMod val="75000"/>
                    <a:lumOff val="25000"/>
                  </a:schemeClr>
                </a:solidFill>
              </a:rPr>
            </a:br>
            <a:endParaRPr lang="en-US" sz="2600" dirty="0">
              <a:solidFill>
                <a:schemeClr val="tx1">
                  <a:lumMod val="75000"/>
                  <a:lumOff val="25000"/>
                </a:schemeClr>
              </a:solidFill>
            </a:endParaRPr>
          </a:p>
        </p:txBody>
      </p:sp>
    </p:spTree>
    <p:extLst>
      <p:ext uri="{BB962C8B-B14F-4D97-AF65-F5344CB8AC3E}">
        <p14:creationId xmlns:p14="http://schemas.microsoft.com/office/powerpoint/2010/main" val="389503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740223-71CF-4184-B965-A07480048C29}"/>
              </a:ext>
            </a:extLst>
          </p:cNvPr>
          <p:cNvSpPr txBox="1"/>
          <p:nvPr/>
        </p:nvSpPr>
        <p:spPr>
          <a:xfrm>
            <a:off x="3965414" y="2752725"/>
            <a:ext cx="3845925" cy="877163"/>
          </a:xfrm>
          <a:prstGeom prst="rect">
            <a:avLst/>
          </a:prstGeom>
          <a:noFill/>
        </p:spPr>
        <p:txBody>
          <a:bodyPr wrap="none" rtlCol="0">
            <a:spAutoFit/>
          </a:bodyPr>
          <a:lstStyle/>
          <a:p>
            <a:pPr algn="ctr" defTabSz="914400">
              <a:lnSpc>
                <a:spcPct val="85000"/>
              </a:lnSpc>
              <a:spcBef>
                <a:spcPct val="0"/>
              </a:spcBef>
            </a:pPr>
            <a:r>
              <a:rPr lang="en-US" sz="6000" b="1" spc="-50" dirty="0">
                <a:solidFill>
                  <a:schemeClr val="tx1">
                    <a:lumMod val="85000"/>
                    <a:lumOff val="15000"/>
                  </a:schemeClr>
                </a:solidFill>
                <a:latin typeface="Berlin Sans FB Demi" panose="020E0802020502020306" pitchFamily="34" charset="0"/>
                <a:ea typeface="+mj-ea"/>
                <a:cs typeface="+mj-cs"/>
              </a:rPr>
              <a:t>Thank You</a:t>
            </a:r>
          </a:p>
        </p:txBody>
      </p:sp>
    </p:spTree>
    <p:extLst>
      <p:ext uri="{BB962C8B-B14F-4D97-AF65-F5344CB8AC3E}">
        <p14:creationId xmlns:p14="http://schemas.microsoft.com/office/powerpoint/2010/main" val="47821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5DDD-24A3-4B09-B43B-BFE7E093C652}"/>
              </a:ext>
            </a:extLst>
          </p:cNvPr>
          <p:cNvSpPr>
            <a:spLocks noGrp="1"/>
          </p:cNvSpPr>
          <p:nvPr>
            <p:ph type="title"/>
          </p:nvPr>
        </p:nvSpPr>
        <p:spPr>
          <a:xfrm>
            <a:off x="1097280" y="571738"/>
            <a:ext cx="10058400" cy="1168571"/>
          </a:xfrm>
        </p:spPr>
        <p:txBody>
          <a:bodyPr/>
          <a:lstStyle/>
          <a:p>
            <a:r>
              <a:rPr lang="en-US" b="1" dirty="0"/>
              <a:t>Abstract:</a:t>
            </a:r>
          </a:p>
        </p:txBody>
      </p:sp>
      <p:sp>
        <p:nvSpPr>
          <p:cNvPr id="3" name="Content Placeholder 2">
            <a:extLst>
              <a:ext uri="{FF2B5EF4-FFF2-40B4-BE49-F238E27FC236}">
                <a16:creationId xmlns:a16="http://schemas.microsoft.com/office/drawing/2014/main" id="{63D20B83-9B1D-455D-AB15-13FE80075CFC}"/>
              </a:ext>
            </a:extLst>
          </p:cNvPr>
          <p:cNvSpPr>
            <a:spLocks noGrp="1"/>
          </p:cNvSpPr>
          <p:nvPr>
            <p:ph idx="1"/>
          </p:nvPr>
        </p:nvSpPr>
        <p:spPr/>
        <p:txBody>
          <a:bodyPr>
            <a:normAutofit/>
          </a:bodyPr>
          <a:lstStyle/>
          <a:p>
            <a:r>
              <a:rPr lang="en-US" sz="2400" dirty="0"/>
              <a:t>This work demonstrates the use of machine learning and Deep learning techniques to perform sentiment analysis and reviews summarization on the Amazon food reviews dataset consisting of over 550,000 reviews recorded.</a:t>
            </a:r>
          </a:p>
          <a:p>
            <a:r>
              <a:rPr lang="en-US" sz="2400" b="1" dirty="0"/>
              <a:t>Problem statement 1 : </a:t>
            </a:r>
          </a:p>
          <a:p>
            <a:pPr lvl="1"/>
            <a:r>
              <a:rPr lang="en-US" sz="2000" dirty="0"/>
              <a:t>Given a labeled dataset consisting of user reviews and associated sentiments, develop models to predict sentiments on test reviews and evaluate the efficacy of the models.</a:t>
            </a:r>
            <a:r>
              <a:rPr lang="en-US" sz="2400" dirty="0"/>
              <a:t> </a:t>
            </a:r>
          </a:p>
          <a:p>
            <a:r>
              <a:rPr lang="en-US" sz="2400" b="1" dirty="0"/>
              <a:t>Problem statement 2 :</a:t>
            </a:r>
            <a:r>
              <a:rPr lang="en-US" sz="2400" dirty="0"/>
              <a:t> </a:t>
            </a:r>
          </a:p>
          <a:p>
            <a:pPr lvl="1"/>
            <a:r>
              <a:rPr lang="en-US" sz="2000" dirty="0"/>
              <a:t>Customer reviews can often be long and descriptive. Analyzing these reviews manually, as you can imagine, is really time-consuming. This is where the brilliance of Natural Language Processing can be applied to generate a summary for long reviews.</a:t>
            </a:r>
          </a:p>
        </p:txBody>
      </p:sp>
    </p:spTree>
    <p:extLst>
      <p:ext uri="{BB962C8B-B14F-4D97-AF65-F5344CB8AC3E}">
        <p14:creationId xmlns:p14="http://schemas.microsoft.com/office/powerpoint/2010/main" val="216251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0B25-F917-4E5D-988D-CCC61BAA8D82}"/>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84C36ABF-BA62-4E40-8E88-958207483BF3}"/>
              </a:ext>
            </a:extLst>
          </p:cNvPr>
          <p:cNvSpPr>
            <a:spLocks noGrp="1"/>
          </p:cNvSpPr>
          <p:nvPr>
            <p:ph idx="1"/>
          </p:nvPr>
        </p:nvSpPr>
        <p:spPr/>
        <p:txBody>
          <a:bodyPr>
            <a:normAutofit fontScale="92500"/>
          </a:bodyPr>
          <a:lstStyle/>
          <a:p>
            <a:r>
              <a:rPr lang="en-US" sz="2400" dirty="0"/>
              <a:t>Dataset is taken from Kaggle: </a:t>
            </a:r>
            <a:r>
              <a:rPr lang="en-US" sz="2400" u="sng" dirty="0">
                <a:hlinkClick r:id="rId2"/>
              </a:rPr>
              <a:t>https://www.kaggle.com/snap/amazon-fine-food-reviews</a:t>
            </a:r>
            <a:endParaRPr lang="en-US" sz="2400" dirty="0"/>
          </a:p>
          <a:p>
            <a:r>
              <a:rPr lang="en-US" sz="2400" dirty="0"/>
              <a:t>This dataset consists of reviews of fine foods from amazon. The data span a period of more than 10 years, including all ~500,000 reviews up to October 2012. Reviews include product and user information, ratings, and a plain text review. It also includes reviews from all other Amazon categories.</a:t>
            </a:r>
          </a:p>
          <a:p>
            <a:r>
              <a:rPr lang="en-US" sz="2400" b="1" dirty="0"/>
              <a:t>Data includes:</a:t>
            </a:r>
          </a:p>
          <a:p>
            <a:pPr lvl="1"/>
            <a:r>
              <a:rPr lang="en-US" sz="2000" dirty="0"/>
              <a:t>Reviews from Oct 1999 - Oct 2012</a:t>
            </a:r>
          </a:p>
          <a:p>
            <a:pPr lvl="1"/>
            <a:r>
              <a:rPr lang="en-US" sz="2000" dirty="0"/>
              <a:t>568,454 reviews</a:t>
            </a:r>
          </a:p>
          <a:p>
            <a:pPr lvl="1"/>
            <a:r>
              <a:rPr lang="en-US" sz="2000" dirty="0"/>
              <a:t>256,059 users</a:t>
            </a:r>
          </a:p>
          <a:p>
            <a:pPr lvl="1"/>
            <a:r>
              <a:rPr lang="en-US" sz="2000" dirty="0"/>
              <a:t>74,258 products</a:t>
            </a:r>
          </a:p>
          <a:p>
            <a:pPr lvl="1"/>
            <a:r>
              <a:rPr lang="en-US" sz="2000" dirty="0"/>
              <a:t>260 users with &gt; 50 reviews</a:t>
            </a:r>
          </a:p>
          <a:p>
            <a:endParaRPr lang="en-US" dirty="0"/>
          </a:p>
        </p:txBody>
      </p:sp>
    </p:spTree>
    <p:extLst>
      <p:ext uri="{BB962C8B-B14F-4D97-AF65-F5344CB8AC3E}">
        <p14:creationId xmlns:p14="http://schemas.microsoft.com/office/powerpoint/2010/main" val="194282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4C52DF9-7BBB-4086-9445-24F81FE01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30B25-F917-4E5D-988D-CCC61BAA8D82}"/>
              </a:ext>
            </a:extLst>
          </p:cNvPr>
          <p:cNvSpPr>
            <a:spLocks noGrp="1"/>
          </p:cNvSpPr>
          <p:nvPr>
            <p:ph type="title"/>
          </p:nvPr>
        </p:nvSpPr>
        <p:spPr>
          <a:xfrm>
            <a:off x="1097280" y="286603"/>
            <a:ext cx="10058400" cy="1450757"/>
          </a:xfrm>
        </p:spPr>
        <p:txBody>
          <a:bodyPr>
            <a:normAutofit/>
          </a:bodyPr>
          <a:lstStyle/>
          <a:p>
            <a:r>
              <a:rPr lang="en-US" b="1" dirty="0"/>
              <a:t>Data Cleaning and Preprocessing:</a:t>
            </a:r>
          </a:p>
        </p:txBody>
      </p:sp>
      <p:cxnSp>
        <p:nvCxnSpPr>
          <p:cNvPr id="75" name="Straight Connector 74">
            <a:extLst>
              <a:ext uri="{FF2B5EF4-FFF2-40B4-BE49-F238E27FC236}">
                <a16:creationId xmlns:a16="http://schemas.microsoft.com/office/drawing/2014/main" id="{0DC77CFF-B49F-4BD3-B799-FB82540F93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27DACF36-E2B8-4960-B08E-9EF2B8B07E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096000" y="3873912"/>
            <a:ext cx="4521768" cy="2413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E6AF01D-12B5-49D9-A26F-4AEF67EFE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1381476" y="3873912"/>
            <a:ext cx="4521769" cy="241372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4C36ABF-BA62-4E40-8E88-958207483BF3}"/>
              </a:ext>
            </a:extLst>
          </p:cNvPr>
          <p:cNvSpPr>
            <a:spLocks noGrp="1"/>
          </p:cNvSpPr>
          <p:nvPr>
            <p:ph idx="1"/>
          </p:nvPr>
        </p:nvSpPr>
        <p:spPr>
          <a:xfrm>
            <a:off x="1188721" y="1845734"/>
            <a:ext cx="9905999" cy="2162901"/>
          </a:xfrm>
        </p:spPr>
        <p:txBody>
          <a:bodyPr>
            <a:normAutofit fontScale="92500" lnSpcReduction="10000"/>
          </a:bodyPr>
          <a:lstStyle/>
          <a:p>
            <a:r>
              <a:rPr lang="en-US" sz="2400" b="1" dirty="0"/>
              <a:t>We cleaned and process data using:</a:t>
            </a:r>
          </a:p>
          <a:p>
            <a:pPr lvl="1"/>
            <a:r>
              <a:rPr lang="en-US" sz="2000" dirty="0"/>
              <a:t>Beautiful Soup</a:t>
            </a:r>
          </a:p>
          <a:p>
            <a:pPr lvl="1"/>
            <a:r>
              <a:rPr lang="en-US" sz="2000" dirty="0"/>
              <a:t>Regular expression</a:t>
            </a:r>
          </a:p>
          <a:p>
            <a:pPr lvl="1"/>
            <a:r>
              <a:rPr lang="en-US" sz="2000" dirty="0"/>
              <a:t>wordnet to remove stop words </a:t>
            </a:r>
          </a:p>
          <a:p>
            <a:pPr lvl="1"/>
            <a:r>
              <a:rPr lang="en-US" sz="2000" dirty="0"/>
              <a:t>custom data contractions method</a:t>
            </a:r>
          </a:p>
          <a:p>
            <a:pPr>
              <a:lnSpc>
                <a:spcPct val="100000"/>
              </a:lnSpc>
            </a:pPr>
            <a:r>
              <a:rPr lang="en-US" sz="2400" b="1" dirty="0"/>
              <a:t>Text and Summary Data Distribution</a:t>
            </a:r>
          </a:p>
        </p:txBody>
      </p:sp>
      <p:sp>
        <p:nvSpPr>
          <p:cNvPr id="77" name="Rectangle 76">
            <a:extLst>
              <a:ext uri="{FF2B5EF4-FFF2-40B4-BE49-F238E27FC236}">
                <a16:creationId xmlns:a16="http://schemas.microsoft.com/office/drawing/2014/main" id="{811A5B11-7F0F-482F-85FA-5B5DB19F2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2C80B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F73D5830-0E43-45BC-A729-059604F9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669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B07-39D5-42CB-B5F9-9065D00456BF}"/>
              </a:ext>
            </a:extLst>
          </p:cNvPr>
          <p:cNvSpPr>
            <a:spLocks noGrp="1"/>
          </p:cNvSpPr>
          <p:nvPr>
            <p:ph type="title"/>
          </p:nvPr>
        </p:nvSpPr>
        <p:spPr/>
        <p:txBody>
          <a:bodyPr/>
          <a:lstStyle/>
          <a:p>
            <a:r>
              <a:rPr lang="en-US" b="1" dirty="0"/>
              <a:t>Data Visualization: Sentiment Distribution</a:t>
            </a:r>
          </a:p>
        </p:txBody>
      </p:sp>
      <p:pic>
        <p:nvPicPr>
          <p:cNvPr id="2052" name="Picture 4">
            <a:extLst>
              <a:ext uri="{FF2B5EF4-FFF2-40B4-BE49-F238E27FC236}">
                <a16:creationId xmlns:a16="http://schemas.microsoft.com/office/drawing/2014/main" id="{FDEF4A00-5A4D-40D1-BCB9-22E4D6B80A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019" y="2064924"/>
            <a:ext cx="758832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75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B07-39D5-42CB-B5F9-9065D00456BF}"/>
              </a:ext>
            </a:extLst>
          </p:cNvPr>
          <p:cNvSpPr>
            <a:spLocks noGrp="1"/>
          </p:cNvSpPr>
          <p:nvPr>
            <p:ph type="title"/>
          </p:nvPr>
        </p:nvSpPr>
        <p:spPr/>
        <p:txBody>
          <a:bodyPr/>
          <a:lstStyle/>
          <a:p>
            <a:r>
              <a:rPr lang="en-US" b="1" dirty="0"/>
              <a:t>Data Visualization: Review Word-Cloud</a:t>
            </a:r>
          </a:p>
        </p:txBody>
      </p:sp>
      <p:pic>
        <p:nvPicPr>
          <p:cNvPr id="3076" name="Picture 4">
            <a:extLst>
              <a:ext uri="{FF2B5EF4-FFF2-40B4-BE49-F238E27FC236}">
                <a16:creationId xmlns:a16="http://schemas.microsoft.com/office/drawing/2014/main" id="{092F402E-B4D4-44C0-8B15-C6E139775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930" y="1848678"/>
            <a:ext cx="8806069" cy="441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B07-39D5-42CB-B5F9-9065D00456BF}"/>
              </a:ext>
            </a:extLst>
          </p:cNvPr>
          <p:cNvSpPr>
            <a:spLocks noGrp="1"/>
          </p:cNvSpPr>
          <p:nvPr>
            <p:ph type="title"/>
          </p:nvPr>
        </p:nvSpPr>
        <p:spPr/>
        <p:txBody>
          <a:bodyPr/>
          <a:lstStyle/>
          <a:p>
            <a:r>
              <a:rPr lang="en-US" b="1" dirty="0"/>
              <a:t>Sentiment Analysis: Architecture</a:t>
            </a:r>
          </a:p>
        </p:txBody>
      </p:sp>
      <p:pic>
        <p:nvPicPr>
          <p:cNvPr id="13" name="Picture 12" descr="Diagram&#10;&#10;Description automatically generated">
            <a:extLst>
              <a:ext uri="{FF2B5EF4-FFF2-40B4-BE49-F238E27FC236}">
                <a16:creationId xmlns:a16="http://schemas.microsoft.com/office/drawing/2014/main" id="{773DB9E0-2468-4CF1-86F8-E1E151D3C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643" y="1826704"/>
            <a:ext cx="7308213" cy="4404742"/>
          </a:xfrm>
          <a:prstGeom prst="rect">
            <a:avLst/>
          </a:prstGeom>
        </p:spPr>
      </p:pic>
    </p:spTree>
    <p:extLst>
      <p:ext uri="{BB962C8B-B14F-4D97-AF65-F5344CB8AC3E}">
        <p14:creationId xmlns:p14="http://schemas.microsoft.com/office/powerpoint/2010/main" val="134183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B07-39D5-42CB-B5F9-9065D00456BF}"/>
              </a:ext>
            </a:extLst>
          </p:cNvPr>
          <p:cNvSpPr>
            <a:spLocks noGrp="1"/>
          </p:cNvSpPr>
          <p:nvPr>
            <p:ph type="title"/>
          </p:nvPr>
        </p:nvSpPr>
        <p:spPr/>
        <p:txBody>
          <a:bodyPr/>
          <a:lstStyle/>
          <a:p>
            <a:r>
              <a:rPr lang="en-US" b="1" dirty="0"/>
              <a:t>Sentiment Analysis: Modeling</a:t>
            </a:r>
          </a:p>
        </p:txBody>
      </p:sp>
      <p:sp>
        <p:nvSpPr>
          <p:cNvPr id="3" name="Content Placeholder 2">
            <a:extLst>
              <a:ext uri="{FF2B5EF4-FFF2-40B4-BE49-F238E27FC236}">
                <a16:creationId xmlns:a16="http://schemas.microsoft.com/office/drawing/2014/main" id="{AF6AB41E-B6D1-4AA8-A9CC-FD10D33C9F1A}"/>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400" b="1" dirty="0"/>
              <a:t> We Build Model Pipeline to perform  sentiment analysis using multiple models:</a:t>
            </a:r>
          </a:p>
          <a:p>
            <a:pPr marL="749808" lvl="1" indent="-457200">
              <a:buFont typeface="+mj-lt"/>
              <a:buAutoNum type="arabicPeriod"/>
            </a:pPr>
            <a:r>
              <a:rPr lang="en-US" sz="2000" dirty="0"/>
              <a:t>Multinomial Naive Bayes </a:t>
            </a:r>
          </a:p>
          <a:p>
            <a:pPr marL="749808" lvl="1" indent="-457200">
              <a:buFont typeface="+mj-lt"/>
              <a:buAutoNum type="arabicPeriod"/>
            </a:pPr>
            <a:r>
              <a:rPr lang="en-US" sz="2000" dirty="0"/>
              <a:t>Logistic Regression     </a:t>
            </a:r>
          </a:p>
          <a:p>
            <a:pPr marL="749808" lvl="1" indent="-457200">
              <a:buFont typeface="+mj-lt"/>
              <a:buAutoNum type="arabicPeriod"/>
            </a:pPr>
            <a:r>
              <a:rPr lang="en-US" sz="2000" dirty="0"/>
              <a:t>Support Vector Machine  </a:t>
            </a:r>
          </a:p>
          <a:p>
            <a:pPr marL="749808" lvl="1" indent="-457200">
              <a:buFont typeface="+mj-lt"/>
              <a:buAutoNum type="arabicPeriod"/>
            </a:pPr>
            <a:r>
              <a:rPr lang="en-US" sz="2000" dirty="0"/>
              <a:t>Decision Tree Classifier</a:t>
            </a:r>
          </a:p>
          <a:p>
            <a:pPr marL="749808" lvl="1" indent="-457200">
              <a:buFont typeface="+mj-lt"/>
              <a:buAutoNum type="arabicPeriod"/>
            </a:pPr>
            <a:r>
              <a:rPr lang="en-US" sz="2000" dirty="0"/>
              <a:t>Random Forest Classifier</a:t>
            </a:r>
          </a:p>
          <a:p>
            <a:pPr marL="749808" lvl="1" indent="-457200">
              <a:buFont typeface="+mj-lt"/>
              <a:buAutoNum type="arabicPeriod"/>
            </a:pPr>
            <a:r>
              <a:rPr lang="en-US" sz="2000" dirty="0"/>
              <a:t>Multi Layer Perceptron </a:t>
            </a:r>
          </a:p>
          <a:p>
            <a:pPr>
              <a:buFont typeface="Wingdings" panose="05000000000000000000" pitchFamily="2" charset="2"/>
              <a:buChar char="Ø"/>
            </a:pPr>
            <a:r>
              <a:rPr lang="en-US" sz="2400" b="1" dirty="0"/>
              <a:t> Calculated execution time</a:t>
            </a:r>
          </a:p>
          <a:p>
            <a:pPr>
              <a:buFont typeface="Wingdings" panose="05000000000000000000" pitchFamily="2" charset="2"/>
              <a:buChar char="Ø"/>
            </a:pPr>
            <a:r>
              <a:rPr lang="en-US" sz="2400" b="1" dirty="0"/>
              <a:t> Train and validated the model</a:t>
            </a:r>
          </a:p>
          <a:p>
            <a:pPr>
              <a:buFont typeface="Wingdings" panose="05000000000000000000" pitchFamily="2" charset="2"/>
              <a:buChar char="Ø"/>
            </a:pPr>
            <a:r>
              <a:rPr lang="en-US" sz="2400" b="1" dirty="0"/>
              <a:t> Predicted Sentiment accuracy on validation set</a:t>
            </a:r>
          </a:p>
          <a:p>
            <a:pPr>
              <a:buFont typeface="Wingdings" panose="05000000000000000000" pitchFamily="2" charset="2"/>
              <a:buChar char="Ø"/>
            </a:pPr>
            <a:r>
              <a:rPr lang="en-US" sz="2400" b="1" dirty="0"/>
              <a:t> Plot confusion matrix</a:t>
            </a:r>
          </a:p>
        </p:txBody>
      </p:sp>
      <p:pic>
        <p:nvPicPr>
          <p:cNvPr id="4098" name="Picture 2">
            <a:extLst>
              <a:ext uri="{FF2B5EF4-FFF2-40B4-BE49-F238E27FC236}">
                <a16:creationId xmlns:a16="http://schemas.microsoft.com/office/drawing/2014/main" id="{7818266D-4877-45D3-9F68-1E349589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643" y="2693504"/>
            <a:ext cx="4566037" cy="317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51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B07-39D5-42CB-B5F9-9065D00456BF}"/>
              </a:ext>
            </a:extLst>
          </p:cNvPr>
          <p:cNvSpPr>
            <a:spLocks noGrp="1"/>
          </p:cNvSpPr>
          <p:nvPr>
            <p:ph type="title"/>
          </p:nvPr>
        </p:nvSpPr>
        <p:spPr/>
        <p:txBody>
          <a:bodyPr/>
          <a:lstStyle/>
          <a:p>
            <a:r>
              <a:rPr lang="en-US" b="1" dirty="0"/>
              <a:t>Sentiment Analysis: Results </a:t>
            </a:r>
          </a:p>
        </p:txBody>
      </p:sp>
      <p:graphicFrame>
        <p:nvGraphicFramePr>
          <p:cNvPr id="8" name="Table 7">
            <a:extLst>
              <a:ext uri="{FF2B5EF4-FFF2-40B4-BE49-F238E27FC236}">
                <a16:creationId xmlns:a16="http://schemas.microsoft.com/office/drawing/2014/main" id="{DFEA1CB7-07D7-489A-A433-4A65F91E45B5}"/>
              </a:ext>
            </a:extLst>
          </p:cNvPr>
          <p:cNvGraphicFramePr>
            <a:graphicFrameLocks noGrp="1"/>
          </p:cNvGraphicFramePr>
          <p:nvPr>
            <p:extLst>
              <p:ext uri="{D42A27DB-BD31-4B8C-83A1-F6EECF244321}">
                <p14:modId xmlns:p14="http://schemas.microsoft.com/office/powerpoint/2010/main" val="3792153516"/>
              </p:ext>
            </p:extLst>
          </p:nvPr>
        </p:nvGraphicFramePr>
        <p:xfrm>
          <a:off x="1388268" y="3922604"/>
          <a:ext cx="9476423" cy="2346960"/>
        </p:xfrm>
        <a:graphic>
          <a:graphicData uri="http://schemas.openxmlformats.org/drawingml/2006/table">
            <a:tbl>
              <a:tblPr/>
              <a:tblGrid>
                <a:gridCol w="3603449">
                  <a:extLst>
                    <a:ext uri="{9D8B030D-6E8A-4147-A177-3AD203B41FA5}">
                      <a16:colId xmlns:a16="http://schemas.microsoft.com/office/drawing/2014/main" val="581877481"/>
                    </a:ext>
                  </a:extLst>
                </a:gridCol>
                <a:gridCol w="1919538">
                  <a:extLst>
                    <a:ext uri="{9D8B030D-6E8A-4147-A177-3AD203B41FA5}">
                      <a16:colId xmlns:a16="http://schemas.microsoft.com/office/drawing/2014/main" val="3132923388"/>
                    </a:ext>
                  </a:extLst>
                </a:gridCol>
                <a:gridCol w="3953436">
                  <a:extLst>
                    <a:ext uri="{9D8B030D-6E8A-4147-A177-3AD203B41FA5}">
                      <a16:colId xmlns:a16="http://schemas.microsoft.com/office/drawing/2014/main" val="4235614401"/>
                    </a:ext>
                  </a:extLst>
                </a:gridCol>
              </a:tblGrid>
              <a:tr h="321975">
                <a:tc>
                  <a:txBody>
                    <a:bodyPr/>
                    <a:lstStyle/>
                    <a:p>
                      <a:pPr algn="l" fontAlgn="ctr"/>
                      <a:r>
                        <a:rPr lang="en-US" sz="1600" b="1" dirty="0">
                          <a:solidFill>
                            <a:schemeClr val="bg1"/>
                          </a:solidFill>
                          <a:effectLst/>
                        </a:rPr>
                        <a:t>Model</a:t>
                      </a:r>
                    </a:p>
                  </a:txBody>
                  <a:tcPr anchor="ctr">
                    <a:lnL>
                      <a:noFill/>
                    </a:lnL>
                    <a:lnR>
                      <a:noFill/>
                    </a:lnR>
                    <a:lnT>
                      <a:noFill/>
                    </a:lnT>
                    <a:lnB>
                      <a:noFill/>
                    </a:lnB>
                    <a:solidFill>
                      <a:schemeClr val="accent3"/>
                    </a:solidFill>
                  </a:tcPr>
                </a:tc>
                <a:tc>
                  <a:txBody>
                    <a:bodyPr/>
                    <a:lstStyle/>
                    <a:p>
                      <a:pPr algn="l" fontAlgn="ctr"/>
                      <a:r>
                        <a:rPr lang="en-US" sz="1600" b="1" dirty="0">
                          <a:solidFill>
                            <a:schemeClr val="bg1"/>
                          </a:solidFill>
                          <a:effectLst/>
                        </a:rPr>
                        <a:t>Accuracy</a:t>
                      </a:r>
                    </a:p>
                  </a:txBody>
                  <a:tcPr anchor="ctr">
                    <a:lnL>
                      <a:noFill/>
                    </a:lnL>
                    <a:lnR>
                      <a:noFill/>
                    </a:lnR>
                    <a:lnT>
                      <a:noFill/>
                    </a:lnT>
                    <a:lnB>
                      <a:noFill/>
                    </a:lnB>
                    <a:solidFill>
                      <a:schemeClr val="accent3"/>
                    </a:solidFill>
                  </a:tcPr>
                </a:tc>
                <a:tc>
                  <a:txBody>
                    <a:bodyPr/>
                    <a:lstStyle/>
                    <a:p>
                      <a:pPr algn="l" fontAlgn="ctr"/>
                      <a:r>
                        <a:rPr lang="en-US" sz="1600" b="1" dirty="0">
                          <a:solidFill>
                            <a:schemeClr val="bg1"/>
                          </a:solidFill>
                          <a:effectLst/>
                        </a:rPr>
                        <a:t>Test Performance</a:t>
                      </a:r>
                    </a:p>
                  </a:txBody>
                  <a:tcPr anchor="ctr">
                    <a:lnL>
                      <a:noFill/>
                    </a:lnL>
                    <a:lnR>
                      <a:noFill/>
                    </a:lnR>
                    <a:lnT>
                      <a:noFill/>
                    </a:lnT>
                    <a:lnB>
                      <a:noFill/>
                    </a:lnB>
                    <a:solidFill>
                      <a:schemeClr val="accent3"/>
                    </a:solidFill>
                  </a:tcPr>
                </a:tc>
                <a:extLst>
                  <a:ext uri="{0D108BD9-81ED-4DB2-BD59-A6C34878D82A}">
                    <a16:rowId xmlns:a16="http://schemas.microsoft.com/office/drawing/2014/main" val="10214578"/>
                  </a:ext>
                </a:extLst>
              </a:tr>
              <a:tr h="321975">
                <a:tc>
                  <a:txBody>
                    <a:bodyPr/>
                    <a:lstStyle/>
                    <a:p>
                      <a:pPr algn="l" fontAlgn="ctr"/>
                      <a:r>
                        <a:rPr lang="en-US" sz="1600" dirty="0">
                          <a:effectLst/>
                        </a:rPr>
                        <a:t>1. Multinomial Naive Bayes</a:t>
                      </a:r>
                    </a:p>
                  </a:txBody>
                  <a:tcPr anchor="ctr">
                    <a:lnL>
                      <a:noFill/>
                    </a:lnL>
                    <a:lnR>
                      <a:noFill/>
                    </a:lnR>
                    <a:lnT>
                      <a:noFill/>
                    </a:lnT>
                    <a:lnB>
                      <a:noFill/>
                    </a:lnB>
                    <a:solidFill>
                      <a:srgbClr val="F5F5F5"/>
                    </a:solidFill>
                  </a:tcPr>
                </a:tc>
                <a:tc>
                  <a:txBody>
                    <a:bodyPr/>
                    <a:lstStyle/>
                    <a:p>
                      <a:pPr algn="l" fontAlgn="ctr"/>
                      <a:r>
                        <a:rPr lang="en-US" sz="1600">
                          <a:effectLst/>
                        </a:rPr>
                        <a:t>78.13 %</a:t>
                      </a:r>
                    </a:p>
                  </a:txBody>
                  <a:tcPr anchor="ctr">
                    <a:lnL>
                      <a:noFill/>
                    </a:lnL>
                    <a:lnR>
                      <a:noFill/>
                    </a:lnR>
                    <a:lnT>
                      <a:noFill/>
                    </a:lnT>
                    <a:lnB>
                      <a:noFill/>
                    </a:lnB>
                    <a:solidFill>
                      <a:srgbClr val="F5F5F5"/>
                    </a:solidFill>
                  </a:tcPr>
                </a:tc>
                <a:tc>
                  <a:txBody>
                    <a:bodyPr/>
                    <a:lstStyle/>
                    <a:p>
                      <a:pPr algn="l" fontAlgn="ctr"/>
                      <a:r>
                        <a:rPr lang="en-US" sz="1600" dirty="0">
                          <a:effectLst/>
                        </a:rPr>
                        <a:t>Good, Fastest</a:t>
                      </a:r>
                    </a:p>
                  </a:txBody>
                  <a:tcPr anchor="ctr">
                    <a:lnL>
                      <a:noFill/>
                    </a:lnL>
                    <a:lnR>
                      <a:noFill/>
                    </a:lnR>
                    <a:lnT>
                      <a:noFill/>
                    </a:lnT>
                    <a:lnB>
                      <a:noFill/>
                    </a:lnB>
                    <a:solidFill>
                      <a:srgbClr val="F5F5F5"/>
                    </a:solidFill>
                  </a:tcPr>
                </a:tc>
                <a:extLst>
                  <a:ext uri="{0D108BD9-81ED-4DB2-BD59-A6C34878D82A}">
                    <a16:rowId xmlns:a16="http://schemas.microsoft.com/office/drawing/2014/main" val="465076494"/>
                  </a:ext>
                </a:extLst>
              </a:tr>
              <a:tr h="321975">
                <a:tc>
                  <a:txBody>
                    <a:bodyPr/>
                    <a:lstStyle/>
                    <a:p>
                      <a:pPr algn="l" fontAlgn="ctr"/>
                      <a:r>
                        <a:rPr lang="en-US" sz="1600">
                          <a:effectLst/>
                        </a:rPr>
                        <a:t>2. Logistic Regression</a:t>
                      </a:r>
                    </a:p>
                  </a:txBody>
                  <a:tcPr anchor="ctr">
                    <a:lnL>
                      <a:noFill/>
                    </a:lnL>
                    <a:lnR>
                      <a:noFill/>
                    </a:lnR>
                    <a:lnT>
                      <a:noFill/>
                    </a:lnT>
                    <a:lnB>
                      <a:noFill/>
                    </a:lnB>
                    <a:solidFill>
                      <a:srgbClr val="FFFFFF"/>
                    </a:solidFill>
                  </a:tcPr>
                </a:tc>
                <a:tc>
                  <a:txBody>
                    <a:bodyPr/>
                    <a:lstStyle/>
                    <a:p>
                      <a:pPr algn="l" fontAlgn="ctr"/>
                      <a:r>
                        <a:rPr lang="en-US" sz="1600" dirty="0">
                          <a:effectLst/>
                        </a:rPr>
                        <a:t>85.25 %</a:t>
                      </a:r>
                    </a:p>
                  </a:txBody>
                  <a:tcPr anchor="ctr">
                    <a:lnL>
                      <a:noFill/>
                    </a:lnL>
                    <a:lnR>
                      <a:noFill/>
                    </a:lnR>
                    <a:lnT>
                      <a:noFill/>
                    </a:lnT>
                    <a:lnB>
                      <a:noFill/>
                    </a:lnB>
                    <a:solidFill>
                      <a:srgbClr val="FFFFFF"/>
                    </a:solidFill>
                  </a:tcPr>
                </a:tc>
                <a:tc>
                  <a:txBody>
                    <a:bodyPr/>
                    <a:lstStyle/>
                    <a:p>
                      <a:pPr algn="l" fontAlgn="ctr"/>
                      <a:r>
                        <a:rPr lang="en-US" sz="1600" dirty="0">
                          <a:effectLst/>
                        </a:rPr>
                        <a:t>Okay performance on real world data</a:t>
                      </a:r>
                    </a:p>
                  </a:txBody>
                  <a:tcPr anchor="ctr">
                    <a:lnL>
                      <a:noFill/>
                    </a:lnL>
                    <a:lnR>
                      <a:noFill/>
                    </a:lnR>
                    <a:lnT>
                      <a:noFill/>
                    </a:lnT>
                    <a:lnB>
                      <a:noFill/>
                    </a:lnB>
                    <a:solidFill>
                      <a:srgbClr val="FFFFFF"/>
                    </a:solidFill>
                  </a:tcPr>
                </a:tc>
                <a:extLst>
                  <a:ext uri="{0D108BD9-81ED-4DB2-BD59-A6C34878D82A}">
                    <a16:rowId xmlns:a16="http://schemas.microsoft.com/office/drawing/2014/main" val="3188869793"/>
                  </a:ext>
                </a:extLst>
              </a:tr>
              <a:tr h="321975">
                <a:tc>
                  <a:txBody>
                    <a:bodyPr/>
                    <a:lstStyle/>
                    <a:p>
                      <a:pPr algn="l" fontAlgn="ctr"/>
                      <a:r>
                        <a:rPr lang="en-US" sz="1600">
                          <a:effectLst/>
                        </a:rPr>
                        <a:t>3. Support Vector Machine</a:t>
                      </a:r>
                    </a:p>
                  </a:txBody>
                  <a:tcPr anchor="ctr">
                    <a:lnL>
                      <a:noFill/>
                    </a:lnL>
                    <a:lnR>
                      <a:noFill/>
                    </a:lnR>
                    <a:lnT>
                      <a:noFill/>
                    </a:lnT>
                    <a:lnB>
                      <a:noFill/>
                    </a:lnB>
                    <a:solidFill>
                      <a:srgbClr val="F5F5F5"/>
                    </a:solidFill>
                  </a:tcPr>
                </a:tc>
                <a:tc>
                  <a:txBody>
                    <a:bodyPr/>
                    <a:lstStyle/>
                    <a:p>
                      <a:pPr algn="l" fontAlgn="ctr"/>
                      <a:r>
                        <a:rPr lang="en-US" sz="1600" dirty="0">
                          <a:effectLst/>
                        </a:rPr>
                        <a:t>86.54 %</a:t>
                      </a:r>
                    </a:p>
                  </a:txBody>
                  <a:tcPr anchor="ctr">
                    <a:lnL>
                      <a:noFill/>
                    </a:lnL>
                    <a:lnR>
                      <a:noFill/>
                    </a:lnR>
                    <a:lnT>
                      <a:noFill/>
                    </a:lnT>
                    <a:lnB>
                      <a:noFill/>
                    </a:lnB>
                    <a:solidFill>
                      <a:srgbClr val="F5F5F5"/>
                    </a:solidFill>
                  </a:tcPr>
                </a:tc>
                <a:tc>
                  <a:txBody>
                    <a:bodyPr/>
                    <a:lstStyle/>
                    <a:p>
                      <a:pPr algn="l" fontAlgn="ctr"/>
                      <a:r>
                        <a:rPr lang="en-US" sz="1600">
                          <a:effectLst/>
                        </a:rPr>
                        <a:t>Good</a:t>
                      </a:r>
                    </a:p>
                  </a:txBody>
                  <a:tcPr anchor="ctr">
                    <a:lnL>
                      <a:noFill/>
                    </a:lnL>
                    <a:lnR>
                      <a:noFill/>
                    </a:lnR>
                    <a:lnT>
                      <a:noFill/>
                    </a:lnT>
                    <a:lnB>
                      <a:noFill/>
                    </a:lnB>
                    <a:solidFill>
                      <a:srgbClr val="F5F5F5"/>
                    </a:solidFill>
                  </a:tcPr>
                </a:tc>
                <a:extLst>
                  <a:ext uri="{0D108BD9-81ED-4DB2-BD59-A6C34878D82A}">
                    <a16:rowId xmlns:a16="http://schemas.microsoft.com/office/drawing/2014/main" val="4235953941"/>
                  </a:ext>
                </a:extLst>
              </a:tr>
              <a:tr h="321975">
                <a:tc>
                  <a:txBody>
                    <a:bodyPr/>
                    <a:lstStyle/>
                    <a:p>
                      <a:pPr algn="l" fontAlgn="ctr"/>
                      <a:r>
                        <a:rPr lang="en-US" sz="1600">
                          <a:effectLst/>
                        </a:rPr>
                        <a:t>4. Decision Tree Classifier</a:t>
                      </a:r>
                    </a:p>
                  </a:txBody>
                  <a:tcPr anchor="ctr">
                    <a:lnL>
                      <a:noFill/>
                    </a:lnL>
                    <a:lnR>
                      <a:noFill/>
                    </a:lnR>
                    <a:lnT>
                      <a:noFill/>
                    </a:lnT>
                    <a:lnB>
                      <a:noFill/>
                    </a:lnB>
                    <a:solidFill>
                      <a:srgbClr val="FFFFFF"/>
                    </a:solidFill>
                  </a:tcPr>
                </a:tc>
                <a:tc>
                  <a:txBody>
                    <a:bodyPr/>
                    <a:lstStyle/>
                    <a:p>
                      <a:pPr algn="l" fontAlgn="ctr"/>
                      <a:r>
                        <a:rPr lang="en-US" sz="1600">
                          <a:effectLst/>
                        </a:rPr>
                        <a:t>83.83 %</a:t>
                      </a:r>
                    </a:p>
                  </a:txBody>
                  <a:tcPr anchor="ctr">
                    <a:lnL>
                      <a:noFill/>
                    </a:lnL>
                    <a:lnR>
                      <a:noFill/>
                    </a:lnR>
                    <a:lnT>
                      <a:noFill/>
                    </a:lnT>
                    <a:lnB>
                      <a:noFill/>
                    </a:lnB>
                    <a:solidFill>
                      <a:srgbClr val="FFFFFF"/>
                    </a:solidFill>
                  </a:tcPr>
                </a:tc>
                <a:tc>
                  <a:txBody>
                    <a:bodyPr/>
                    <a:lstStyle/>
                    <a:p>
                      <a:pPr algn="l" fontAlgn="ctr"/>
                      <a:r>
                        <a:rPr lang="en-US" sz="1600">
                          <a:effectLst/>
                        </a:rPr>
                        <a:t>Poor-Overfitting while training</a:t>
                      </a:r>
                    </a:p>
                  </a:txBody>
                  <a:tcPr anchor="ctr">
                    <a:lnL>
                      <a:noFill/>
                    </a:lnL>
                    <a:lnR>
                      <a:noFill/>
                    </a:lnR>
                    <a:lnT>
                      <a:noFill/>
                    </a:lnT>
                    <a:lnB>
                      <a:noFill/>
                    </a:lnB>
                    <a:solidFill>
                      <a:srgbClr val="FFFFFF"/>
                    </a:solidFill>
                  </a:tcPr>
                </a:tc>
                <a:extLst>
                  <a:ext uri="{0D108BD9-81ED-4DB2-BD59-A6C34878D82A}">
                    <a16:rowId xmlns:a16="http://schemas.microsoft.com/office/drawing/2014/main" val="725824215"/>
                  </a:ext>
                </a:extLst>
              </a:tr>
              <a:tr h="321975">
                <a:tc>
                  <a:txBody>
                    <a:bodyPr/>
                    <a:lstStyle/>
                    <a:p>
                      <a:pPr algn="l" fontAlgn="ctr"/>
                      <a:r>
                        <a:rPr lang="en-US" sz="1600">
                          <a:effectLst/>
                        </a:rPr>
                        <a:t>5. Random Forest Classifier</a:t>
                      </a:r>
                    </a:p>
                  </a:txBody>
                  <a:tcPr anchor="ctr">
                    <a:lnL>
                      <a:noFill/>
                    </a:lnL>
                    <a:lnR>
                      <a:noFill/>
                    </a:lnR>
                    <a:lnT>
                      <a:noFill/>
                    </a:lnT>
                    <a:lnB>
                      <a:noFill/>
                    </a:lnB>
                    <a:solidFill>
                      <a:srgbClr val="F5F5F5"/>
                    </a:solidFill>
                  </a:tcPr>
                </a:tc>
                <a:tc>
                  <a:txBody>
                    <a:bodyPr/>
                    <a:lstStyle/>
                    <a:p>
                      <a:pPr algn="l" fontAlgn="ctr"/>
                      <a:r>
                        <a:rPr lang="en-US" sz="1600" dirty="0">
                          <a:effectLst/>
                        </a:rPr>
                        <a:t>87.29 %</a:t>
                      </a:r>
                    </a:p>
                  </a:txBody>
                  <a:tcPr anchor="ctr">
                    <a:lnL>
                      <a:noFill/>
                    </a:lnL>
                    <a:lnR>
                      <a:noFill/>
                    </a:lnR>
                    <a:lnT>
                      <a:noFill/>
                    </a:lnT>
                    <a:lnB>
                      <a:noFill/>
                    </a:lnB>
                    <a:solidFill>
                      <a:srgbClr val="F5F5F5"/>
                    </a:solidFill>
                  </a:tcPr>
                </a:tc>
                <a:tc>
                  <a:txBody>
                    <a:bodyPr/>
                    <a:lstStyle/>
                    <a:p>
                      <a:pPr algn="l" fontAlgn="ctr"/>
                      <a:r>
                        <a:rPr lang="en-US" sz="1600">
                          <a:effectLst/>
                        </a:rPr>
                        <a:t>Poor-Overfitting,Too long to train</a:t>
                      </a:r>
                    </a:p>
                  </a:txBody>
                  <a:tcPr anchor="ctr">
                    <a:lnL>
                      <a:noFill/>
                    </a:lnL>
                    <a:lnR>
                      <a:noFill/>
                    </a:lnR>
                    <a:lnT>
                      <a:noFill/>
                    </a:lnT>
                    <a:lnB>
                      <a:noFill/>
                    </a:lnB>
                    <a:solidFill>
                      <a:srgbClr val="F5F5F5"/>
                    </a:solidFill>
                  </a:tcPr>
                </a:tc>
                <a:extLst>
                  <a:ext uri="{0D108BD9-81ED-4DB2-BD59-A6C34878D82A}">
                    <a16:rowId xmlns:a16="http://schemas.microsoft.com/office/drawing/2014/main" val="2946166587"/>
                  </a:ext>
                </a:extLst>
              </a:tr>
              <a:tr h="321975">
                <a:tc>
                  <a:txBody>
                    <a:bodyPr/>
                    <a:lstStyle/>
                    <a:p>
                      <a:pPr algn="l" fontAlgn="ctr"/>
                      <a:r>
                        <a:rPr lang="en-US" sz="1600">
                          <a:effectLst/>
                        </a:rPr>
                        <a:t>6. Multi Layer Perceptron</a:t>
                      </a:r>
                    </a:p>
                  </a:txBody>
                  <a:tcPr anchor="ctr">
                    <a:lnL>
                      <a:noFill/>
                    </a:lnL>
                    <a:lnR>
                      <a:noFill/>
                    </a:lnR>
                    <a:lnT>
                      <a:noFill/>
                    </a:lnT>
                    <a:lnB>
                      <a:noFill/>
                    </a:lnB>
                    <a:solidFill>
                      <a:srgbClr val="FFFFFF"/>
                    </a:solidFill>
                  </a:tcPr>
                </a:tc>
                <a:tc>
                  <a:txBody>
                    <a:bodyPr/>
                    <a:lstStyle/>
                    <a:p>
                      <a:pPr algn="l" fontAlgn="ctr"/>
                      <a:r>
                        <a:rPr lang="en-US" sz="1600" dirty="0">
                          <a:effectLst/>
                        </a:rPr>
                        <a:t>86.29 %</a:t>
                      </a:r>
                    </a:p>
                  </a:txBody>
                  <a:tcPr anchor="ctr">
                    <a:lnL>
                      <a:noFill/>
                    </a:lnL>
                    <a:lnR>
                      <a:noFill/>
                    </a:lnR>
                    <a:lnT>
                      <a:noFill/>
                    </a:lnT>
                    <a:lnB>
                      <a:noFill/>
                    </a:lnB>
                    <a:solidFill>
                      <a:srgbClr val="FFFFFF"/>
                    </a:solidFill>
                  </a:tcPr>
                </a:tc>
                <a:tc>
                  <a:txBody>
                    <a:bodyPr/>
                    <a:lstStyle/>
                    <a:p>
                      <a:pPr algn="l" fontAlgn="ctr"/>
                      <a:r>
                        <a:rPr lang="en-US" sz="1600" dirty="0">
                          <a:effectLst/>
                        </a:rPr>
                        <a:t>Excellent</a:t>
                      </a:r>
                    </a:p>
                  </a:txBody>
                  <a:tcPr anchor="ctr">
                    <a:lnL>
                      <a:noFill/>
                    </a:lnL>
                    <a:lnR>
                      <a:noFill/>
                    </a:lnR>
                    <a:lnT>
                      <a:noFill/>
                    </a:lnT>
                    <a:lnB>
                      <a:noFill/>
                    </a:lnB>
                    <a:solidFill>
                      <a:srgbClr val="FFFFFF"/>
                    </a:solidFill>
                  </a:tcPr>
                </a:tc>
                <a:extLst>
                  <a:ext uri="{0D108BD9-81ED-4DB2-BD59-A6C34878D82A}">
                    <a16:rowId xmlns:a16="http://schemas.microsoft.com/office/drawing/2014/main" val="2188794179"/>
                  </a:ext>
                </a:extLst>
              </a:tr>
            </a:tbl>
          </a:graphicData>
        </a:graphic>
      </p:graphicFrame>
      <p:sp>
        <p:nvSpPr>
          <p:cNvPr id="11" name="Rectangle 10">
            <a:extLst>
              <a:ext uri="{FF2B5EF4-FFF2-40B4-BE49-F238E27FC236}">
                <a16:creationId xmlns:a16="http://schemas.microsoft.com/office/drawing/2014/main" id="{6876D25D-5365-41DA-A5B5-69F5DE824FAC}"/>
              </a:ext>
            </a:extLst>
          </p:cNvPr>
          <p:cNvSpPr/>
          <p:nvPr/>
        </p:nvSpPr>
        <p:spPr>
          <a:xfrm>
            <a:off x="1209675" y="1766930"/>
            <a:ext cx="9946005" cy="400110"/>
          </a:xfrm>
          <a:prstGeom prst="rect">
            <a:avLst/>
          </a:prstGeom>
        </p:spPr>
        <p:txBody>
          <a:bodyPr wrap="square">
            <a:spAutoFit/>
          </a:bodyPr>
          <a:lstStyle/>
          <a:p>
            <a:r>
              <a:rPr lang="en-US" sz="2000" b="1" dirty="0">
                <a:solidFill>
                  <a:schemeClr val="tx1">
                    <a:lumMod val="75000"/>
                    <a:lumOff val="25000"/>
                  </a:schemeClr>
                </a:solidFill>
              </a:rPr>
              <a:t>Multi Layer Perceptron model performance on real world text example</a:t>
            </a:r>
          </a:p>
        </p:txBody>
      </p:sp>
      <p:pic>
        <p:nvPicPr>
          <p:cNvPr id="12" name="Picture 11">
            <a:extLst>
              <a:ext uri="{FF2B5EF4-FFF2-40B4-BE49-F238E27FC236}">
                <a16:creationId xmlns:a16="http://schemas.microsoft.com/office/drawing/2014/main" id="{03F6C4BF-E733-4BCA-8039-D9308F58BCCC}"/>
              </a:ext>
            </a:extLst>
          </p:cNvPr>
          <p:cNvPicPr>
            <a:picLocks noChangeAspect="1"/>
          </p:cNvPicPr>
          <p:nvPr/>
        </p:nvPicPr>
        <p:blipFill>
          <a:blip r:embed="rId2"/>
          <a:stretch>
            <a:fillRect/>
          </a:stretch>
        </p:blipFill>
        <p:spPr>
          <a:xfrm>
            <a:off x="1388268" y="2221148"/>
            <a:ext cx="8908257" cy="1085110"/>
          </a:xfrm>
          <a:prstGeom prst="rect">
            <a:avLst/>
          </a:prstGeom>
        </p:spPr>
      </p:pic>
      <p:sp>
        <p:nvSpPr>
          <p:cNvPr id="14" name="Rectangle 13">
            <a:extLst>
              <a:ext uri="{FF2B5EF4-FFF2-40B4-BE49-F238E27FC236}">
                <a16:creationId xmlns:a16="http://schemas.microsoft.com/office/drawing/2014/main" id="{FEAF3C95-A8F3-43DB-80CF-DDB6B2F839CA}"/>
              </a:ext>
            </a:extLst>
          </p:cNvPr>
          <p:cNvSpPr/>
          <p:nvPr/>
        </p:nvSpPr>
        <p:spPr>
          <a:xfrm>
            <a:off x="1209675" y="3405796"/>
            <a:ext cx="9946005" cy="400110"/>
          </a:xfrm>
          <a:prstGeom prst="rect">
            <a:avLst/>
          </a:prstGeom>
        </p:spPr>
        <p:txBody>
          <a:bodyPr wrap="square">
            <a:spAutoFit/>
          </a:bodyPr>
          <a:lstStyle/>
          <a:p>
            <a:r>
              <a:rPr lang="en-US" sz="2000" b="1" dirty="0">
                <a:solidFill>
                  <a:schemeClr val="tx1">
                    <a:lumMod val="75000"/>
                    <a:lumOff val="25000"/>
                  </a:schemeClr>
                </a:solidFill>
              </a:rPr>
              <a:t>Sentiment Analysis model performance </a:t>
            </a:r>
          </a:p>
        </p:txBody>
      </p:sp>
    </p:spTree>
    <p:extLst>
      <p:ext uri="{BB962C8B-B14F-4D97-AF65-F5344CB8AC3E}">
        <p14:creationId xmlns:p14="http://schemas.microsoft.com/office/powerpoint/2010/main" val="6972148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124</TotalTime>
  <Words>958</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Berlin Sans FB Demi</vt:lpstr>
      <vt:lpstr>Calibri</vt:lpstr>
      <vt:lpstr>Calibri Light</vt:lpstr>
      <vt:lpstr>Helvetica Neue</vt:lpstr>
      <vt:lpstr>Wingdings</vt:lpstr>
      <vt:lpstr>Retrospect</vt:lpstr>
      <vt:lpstr>Amazon Fine Food Review : Sentiment analysis and Review Summarization</vt:lpstr>
      <vt:lpstr>Abstract:</vt:lpstr>
      <vt:lpstr>Dataset:</vt:lpstr>
      <vt:lpstr>Data Cleaning and Preprocessing:</vt:lpstr>
      <vt:lpstr>Data Visualization: Sentiment Distribution</vt:lpstr>
      <vt:lpstr>Data Visualization: Review Word-Cloud</vt:lpstr>
      <vt:lpstr>Sentiment Analysis: Architecture</vt:lpstr>
      <vt:lpstr>Sentiment Analysis: Modeling</vt:lpstr>
      <vt:lpstr>Sentiment Analysis: Results </vt:lpstr>
      <vt:lpstr>Sentiment Analysis: Conclusion </vt:lpstr>
      <vt:lpstr>Text Summarization: Abstractive</vt:lpstr>
      <vt:lpstr>Text Summarization: Approach and Example</vt:lpstr>
      <vt:lpstr>Text Summarization: Modeling</vt:lpstr>
      <vt:lpstr>Text Summarization: Training LSTM Model</vt:lpstr>
      <vt:lpstr>Text Summarization: Training Summary</vt:lpstr>
      <vt:lpstr>Text Summarization:  Inference Phase</vt:lpstr>
      <vt:lpstr>Text Summarization:  Results</vt:lpstr>
      <vt:lpstr>Text Summarization: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Fine Food Review : Sentiment analysis and Review Summarization</dc:title>
  <dc:creator>Kailash Nadkar</dc:creator>
  <cp:lastModifiedBy>Kailash Nadkar</cp:lastModifiedBy>
  <cp:revision>29</cp:revision>
  <dcterms:created xsi:type="dcterms:W3CDTF">2020-12-13T18:12:23Z</dcterms:created>
  <dcterms:modified xsi:type="dcterms:W3CDTF">2020-12-13T20:16:50Z</dcterms:modified>
</cp:coreProperties>
</file>