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A45"/>
    <a:srgbClr val="5CC8D7"/>
    <a:srgbClr val="015C6F"/>
    <a:srgbClr val="D1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99AFC-741D-EB63-0786-4177E50A2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91A9F7-5B0A-14FA-78F7-E08A5F77C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A2C85A-43BB-00EA-194B-DBFF73C7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51AC9B-0838-2214-016A-38544BA6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1B75A-05A9-35F5-0F13-611AA86E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29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1B1EA-84C2-36BB-1764-B33199AC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1ED920-7A07-12CE-FE60-6B1388FB9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7081F8-ACC6-4131-FEDF-CD9BE483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656A77-3FA1-A032-6707-CEFA8118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9087F-789A-006C-8795-6950EAB3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06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7D2C17-CC13-482B-7E3A-F29D001E1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275E53-CFD8-100F-DE12-8815B87A2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44022-5A4A-1AC3-A0CA-340BFBBD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56740-830D-A581-9E25-7F8A72DE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E65B96-1629-EDB5-7DEE-7BAF113E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1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4EB69-FF66-034B-8CC4-806D87D8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5242A-7335-7623-57E6-D0536252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3D414E-26E8-A232-EAA6-DD6C230E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91F7E-478B-9E2F-E59C-DEB5CE62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4C88AF-04FE-71AB-8C04-07C68EEE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48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B0527-204D-3215-725A-567C9C08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5234A8-0BE5-2F93-7320-79AC9006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3A204F-B444-0E2D-AE5F-1126416A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E41466-9514-5B8B-3A79-B74DF484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05A6D1-D9F0-E0E2-1981-5BCE1E8B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3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FE2BA-9682-8380-D3D0-963FBB82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9248F0-B2BB-867A-752D-FEA59ADD7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82E838-CBC3-C022-2876-8C88ABF80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2976DE-B6F5-5600-4404-C5349273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8220DF-28FA-BD93-3E3E-3F5152BC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DF1D49-96C4-1BB1-212F-08C2A003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4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5FC68-EA38-339D-1E98-1AE7C93E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61E7BF-69F8-193E-C9D0-DAA1C0E2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B87BC7-5499-E8BB-8EF6-4DB332C6E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8CC677-49BA-274A-2C5E-66C8F7404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AB565F-AD56-3E04-CA81-FB2CB6BC5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CB3D21-6A8E-920D-8AB6-38425861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0E36AF-D7CE-974E-412A-6FB2BA5C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F773C2-C9F0-987E-A585-D87FC247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67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41D96-E388-8839-C95C-354F59F4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E0A11B-B02D-7567-32E0-25CFD51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D083A3-26A6-0F37-D38F-AFB22A00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25F1BC-545B-2807-2555-962EED3E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7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8106C1-9EAC-2249-379A-7204FE95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9EC66C-7081-AFA2-B1FF-726C6936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7A16F-EC13-D0F1-786D-1536BF63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59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85A5B-9D81-1346-D58D-C9309D73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944AB-6142-FC29-DD0D-60F6B12DE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01FA8F-09C0-1974-A0C6-1A2C8B411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200B43-7E43-8E8D-AF60-7CA1BA61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89D3F4-29FE-2344-7DEE-2BAA3B6A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03D2A2-E6D4-53A3-1D4E-07B722A1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7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E0A4E-7693-C50E-04D2-9CDA96C8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A0B1DE-D281-F23C-225E-8EF4AD103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4AC845-F510-8459-B5F3-7BA403D47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7CBCC2-D93B-B5F2-E6D7-8F25E813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AE870E-330B-967D-93A6-37206E02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EBD87A-D8BE-BFD7-E6F4-4626D77B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11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E3DFF-5B49-8B60-6062-A45DC7B3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48F5BC-6BDB-E603-8491-9B5016B6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00073-A69D-02FF-A6D3-E024B1950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34142-C564-6639-E5D6-66ABC70D1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F635FC-7D64-7EE4-05E5-270ADF7C1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16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21F7D2-525D-D6A3-F0B9-4E9A7C74953E}"/>
              </a:ext>
            </a:extLst>
          </p:cNvPr>
          <p:cNvSpPr txBox="1"/>
          <p:nvPr/>
        </p:nvSpPr>
        <p:spPr>
          <a:xfrm>
            <a:off x="1607360" y="2562822"/>
            <a:ext cx="918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13A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Тренажер решения уравнений</a:t>
            </a:r>
            <a:endParaRPr lang="ru-RU" sz="5400" dirty="0">
              <a:solidFill>
                <a:srgbClr val="013A4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7C968-EA4C-A9E1-D10C-890D3B8AC1E3}"/>
              </a:ext>
            </a:extLst>
          </p:cNvPr>
          <p:cNvSpPr txBox="1"/>
          <p:nvPr/>
        </p:nvSpPr>
        <p:spPr>
          <a:xfrm>
            <a:off x="7880716" y="3974332"/>
            <a:ext cx="41018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>
                <a:solidFill>
                  <a:schemeClr val="bg1"/>
                </a:solidFill>
              </a:rPr>
              <a:t>Работа </a:t>
            </a:r>
          </a:p>
          <a:p>
            <a:pPr algn="r"/>
            <a:r>
              <a:rPr lang="ru-RU" sz="2400" dirty="0">
                <a:solidFill>
                  <a:schemeClr val="bg1"/>
                </a:solidFill>
              </a:rPr>
              <a:t>Ученицы 5 класса «Э»</a:t>
            </a:r>
          </a:p>
          <a:p>
            <a:pPr algn="r"/>
            <a:r>
              <a:rPr lang="ru-RU" sz="2400" dirty="0" err="1">
                <a:solidFill>
                  <a:schemeClr val="bg1"/>
                </a:solidFill>
              </a:rPr>
              <a:t>Сойчик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Аливии</a:t>
            </a:r>
            <a:r>
              <a:rPr lang="ru-RU" sz="2400" dirty="0">
                <a:solidFill>
                  <a:schemeClr val="bg1"/>
                </a:solidFill>
              </a:rPr>
              <a:t> Николаевны </a:t>
            </a:r>
          </a:p>
          <a:p>
            <a:pPr algn="r"/>
            <a:r>
              <a:rPr lang="ru-RU" sz="2400" dirty="0">
                <a:solidFill>
                  <a:schemeClr val="bg1"/>
                </a:solidFill>
              </a:rPr>
              <a:t>Руководитель проекта</a:t>
            </a:r>
          </a:p>
          <a:p>
            <a:pPr algn="r"/>
            <a:r>
              <a:rPr lang="ru-RU" sz="2400" dirty="0">
                <a:solidFill>
                  <a:schemeClr val="bg1"/>
                </a:solidFill>
              </a:rPr>
              <a:t>Твердохлеб Юлия Алексеевна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798FA-EBF4-F8FC-4C2E-79212FCC0840}"/>
              </a:ext>
            </a:extLst>
          </p:cNvPr>
          <p:cNvSpPr txBox="1"/>
          <p:nvPr/>
        </p:nvSpPr>
        <p:spPr>
          <a:xfrm>
            <a:off x="1607360" y="225663"/>
            <a:ext cx="9183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13A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ДЕПАРТАМЕНТ ОБРАЗОВАНИЯ ГОРОДА МОСКВЫ</a:t>
            </a:r>
          </a:p>
          <a:p>
            <a:pPr algn="ctr"/>
            <a:r>
              <a:rPr lang="ru-RU" sz="2400" dirty="0">
                <a:solidFill>
                  <a:srgbClr val="013A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ГОСУДАРСТВЕННОЕ БЮДЖЕТНОЕ ОБЩЕОБРАЗОВАТЕЛЬНОЕ УЧРЕЖДЕНИЕ ГОРОДА МОСКВЫ</a:t>
            </a:r>
          </a:p>
          <a:p>
            <a:pPr algn="ctr"/>
            <a:r>
              <a:rPr lang="ru-RU" sz="2400" dirty="0">
                <a:solidFill>
                  <a:srgbClr val="013A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«ШКОЛА № 1504»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95C69-FF2E-4AA5-4A0D-B38BDBBE8839}"/>
              </a:ext>
            </a:extLst>
          </p:cNvPr>
          <p:cNvSpPr txBox="1"/>
          <p:nvPr/>
        </p:nvSpPr>
        <p:spPr>
          <a:xfrm>
            <a:off x="3400426" y="6463060"/>
            <a:ext cx="3984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13A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Москва, 2024-2025</a:t>
            </a:r>
          </a:p>
        </p:txBody>
      </p:sp>
    </p:spTree>
    <p:extLst>
      <p:ext uri="{BB962C8B-B14F-4D97-AF65-F5344CB8AC3E}">
        <p14:creationId xmlns:p14="http://schemas.microsoft.com/office/powerpoint/2010/main" val="299946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3D3152-31D0-1DED-D8ED-5BA5FCFE4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93AA1A-DB38-6062-B10C-28696AFBF1EE}"/>
              </a:ext>
            </a:extLst>
          </p:cNvPr>
          <p:cNvSpPr txBox="1"/>
          <p:nvPr/>
        </p:nvSpPr>
        <p:spPr>
          <a:xfrm>
            <a:off x="2627652" y="2182453"/>
            <a:ext cx="918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  <a:endParaRPr lang="ru-RU" sz="5400" dirty="0">
              <a:solidFill>
                <a:srgbClr val="015C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5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8CD4A3-5911-A745-7487-5E4D71D6B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6C209D-392A-CFDF-9EB5-65596AFA9CCD}"/>
              </a:ext>
            </a:extLst>
          </p:cNvPr>
          <p:cNvSpPr txBox="1"/>
          <p:nvPr/>
        </p:nvSpPr>
        <p:spPr>
          <a:xfrm>
            <a:off x="1276599" y="403754"/>
            <a:ext cx="3788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проекта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CA427-9837-80D6-E20D-824EBC0F04EC}"/>
              </a:ext>
            </a:extLst>
          </p:cNvPr>
          <p:cNvSpPr txBox="1"/>
          <p:nvPr/>
        </p:nvSpPr>
        <p:spPr>
          <a:xfrm>
            <a:off x="6544019" y="5713052"/>
            <a:ext cx="3788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B0A1AB-369F-5E7F-B274-31A778DB6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42" y="1235912"/>
            <a:ext cx="4583685" cy="2658935"/>
          </a:xfrm>
          <a:prstGeom prst="rect">
            <a:avLst/>
          </a:prstGeom>
        </p:spPr>
      </p:pic>
      <p:pic>
        <p:nvPicPr>
          <p:cNvPr id="1026" name="Picture 2" descr="Дети Школьного Возраста В Классе На Уроке Cartoon — стоковая векторная графика и другие изображения на тему Двигаться вверх - Двигаться вверх, Девочки, Девушки - iStock">
            <a:extLst>
              <a:ext uri="{FF2B5EF4-FFF2-40B4-BE49-F238E27FC236}">
                <a16:creationId xmlns:a16="http://schemas.microsoft.com/office/drawing/2014/main" id="{966F0CCD-39A6-BE2B-6546-64F382DCF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739" y="2485866"/>
            <a:ext cx="4792438" cy="307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32C07A-7D3A-57AD-0AE0-7E481F181E94}"/>
              </a:ext>
            </a:extLst>
          </p:cNvPr>
          <p:cNvSpPr txBox="1"/>
          <p:nvPr/>
        </p:nvSpPr>
        <p:spPr>
          <a:xfrm>
            <a:off x="536955" y="4143392"/>
            <a:ext cx="4170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приложения «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Тренажер решения уравнений»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00A00-F659-3DE1-F12D-6B01A8624FB2}"/>
              </a:ext>
            </a:extLst>
          </p:cNvPr>
          <p:cNvSpPr txBox="1"/>
          <p:nvPr/>
        </p:nvSpPr>
        <p:spPr>
          <a:xfrm>
            <a:off x="6151207" y="932109"/>
            <a:ext cx="4434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 для школьников желающих научится быстро решать уравнения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7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A8B8FB-83F5-F412-8637-0614F0A7D215}"/>
              </a:ext>
            </a:extLst>
          </p:cNvPr>
          <p:cNvSpPr txBox="1"/>
          <p:nvPr/>
        </p:nvSpPr>
        <p:spPr>
          <a:xfrm>
            <a:off x="6598874" y="1864747"/>
            <a:ext cx="522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Сложное</a:t>
            </a:r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уравнение</a:t>
            </a:r>
            <a:r>
              <a:rPr lang="en-US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E6AA6-80EB-8C01-F85E-8AC049D9BC71}"/>
              </a:ext>
            </a:extLst>
          </p:cNvPr>
          <p:cNvSpPr txBox="1"/>
          <p:nvPr/>
        </p:nvSpPr>
        <p:spPr>
          <a:xfrm>
            <a:off x="448332" y="207937"/>
            <a:ext cx="564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Простое уравнение</a:t>
            </a:r>
            <a:r>
              <a:rPr lang="en-US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BF1D0-A59A-E969-88B6-8F9EAE58F131}"/>
              </a:ext>
            </a:extLst>
          </p:cNvPr>
          <p:cNvSpPr txBox="1"/>
          <p:nvPr/>
        </p:nvSpPr>
        <p:spPr>
          <a:xfrm>
            <a:off x="371330" y="987584"/>
            <a:ext cx="4441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ru-RU" sz="3600" i="1" dirty="0">
                <a:effectLst/>
                <a:ea typeface="Times New Roman" panose="02020603050405020304" pitchFamily="18" charset="0"/>
              </a:rPr>
              <a:t> + 5 = 7</a:t>
            </a:r>
            <a:br>
              <a:rPr lang="ru-RU" sz="3600" i="1" dirty="0">
                <a:effectLst/>
                <a:ea typeface="Times New Roman" panose="02020603050405020304" pitchFamily="18" charset="0"/>
              </a:rPr>
            </a:br>
            <a:r>
              <a:rPr lang="en-US" sz="3600" i="1" dirty="0">
                <a:effectLst/>
                <a:ea typeface="Times New Roman" panose="02020603050405020304" pitchFamily="18" charset="0"/>
              </a:rPr>
              <a:t> x = 7 -5 </a:t>
            </a:r>
          </a:p>
          <a:p>
            <a:r>
              <a:rPr lang="en-US" sz="3600" i="1" dirty="0"/>
              <a:t> x = 2</a:t>
            </a:r>
            <a:endParaRPr lang="ru-RU" sz="3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72BE3-8421-59EA-B5DB-C3819D9B9B93}"/>
              </a:ext>
            </a:extLst>
          </p:cNvPr>
          <p:cNvSpPr txBox="1"/>
          <p:nvPr/>
        </p:nvSpPr>
        <p:spPr>
          <a:xfrm>
            <a:off x="6733628" y="2662379"/>
            <a:ext cx="4441302" cy="3372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4(x + 1) - 6 = 2(x + 2)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4x + 4 - 6 = 2x + 4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4x - 2x = 4 - 4 + 6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2x = 6</a:t>
            </a:r>
          </a:p>
          <a:p>
            <a:pPr>
              <a:lnSpc>
                <a:spcPct val="120000"/>
              </a:lnSpc>
            </a:pPr>
            <a:r>
              <a:rPr lang="en-US" sz="3600" b="0" i="0" dirty="0">
                <a:solidFill>
                  <a:srgbClr val="000000"/>
                </a:solidFill>
                <a:effectLst/>
                <a:latin typeface="system-ui"/>
              </a:rPr>
              <a:t>x = 3</a:t>
            </a:r>
            <a:endParaRPr lang="en-US" sz="36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B2AC5-CB01-641B-E566-E46EFB31874B}"/>
              </a:ext>
            </a:extLst>
          </p:cNvPr>
          <p:cNvSpPr txBox="1"/>
          <p:nvPr/>
        </p:nvSpPr>
        <p:spPr>
          <a:xfrm>
            <a:off x="2058962" y="3349350"/>
            <a:ext cx="4441302" cy="260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Раскроем скобки</a:t>
            </a:r>
            <a:endParaRPr lang="en-US" sz="3200" i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Выполним перенос</a:t>
            </a: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Упростим</a:t>
            </a: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Вычислим неизвестное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7C3A1C6-68CF-D3E7-FA35-6355B2796480}"/>
              </a:ext>
            </a:extLst>
          </p:cNvPr>
          <p:cNvCxnSpPr/>
          <p:nvPr/>
        </p:nvCxnSpPr>
        <p:spPr>
          <a:xfrm>
            <a:off x="6516303" y="1944303"/>
            <a:ext cx="0" cy="473563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0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13AAAD-597B-BD12-EC90-81BE22F2418F}"/>
              </a:ext>
            </a:extLst>
          </p:cNvPr>
          <p:cNvSpPr txBox="1"/>
          <p:nvPr/>
        </p:nvSpPr>
        <p:spPr>
          <a:xfrm>
            <a:off x="6445230" y="158124"/>
            <a:ext cx="564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 схема алгоритма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0F4B6-8BAB-1BB3-80C8-108B45047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3" y="246491"/>
            <a:ext cx="5036073" cy="63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0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51653-CDA2-CA31-A2A2-623537ACAB81}"/>
              </a:ext>
            </a:extLst>
          </p:cNvPr>
          <p:cNvSpPr txBox="1"/>
          <p:nvPr/>
        </p:nvSpPr>
        <p:spPr>
          <a:xfrm>
            <a:off x="694937" y="234108"/>
            <a:ext cx="782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средств разработки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BC551FC-1E16-7CF2-F9CB-DFE8D8198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57" y="1302385"/>
            <a:ext cx="5491741" cy="21266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056350D-DF90-BC00-2F24-23EB6B0D03BE}"/>
              </a:ext>
            </a:extLst>
          </p:cNvPr>
          <p:cNvSpPr txBox="1"/>
          <p:nvPr/>
        </p:nvSpPr>
        <p:spPr>
          <a:xfrm>
            <a:off x="1725448" y="3486152"/>
            <a:ext cx="332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Схема работы </a:t>
            </a:r>
            <a:r>
              <a:rPr lang="en-US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</a:t>
            </a:r>
            <a:endParaRPr lang="ru-RU" dirty="0">
              <a:solidFill>
                <a:srgbClr val="015C6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E6B84-450A-8B05-96F9-CD86F1A55DE9}"/>
              </a:ext>
            </a:extLst>
          </p:cNvPr>
          <p:cNvSpPr txBox="1"/>
          <p:nvPr/>
        </p:nvSpPr>
        <p:spPr>
          <a:xfrm>
            <a:off x="7917382" y="5742862"/>
            <a:ext cx="223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Средства разработки</a:t>
            </a:r>
            <a:endParaRPr lang="ru-RU" dirty="0">
              <a:solidFill>
                <a:srgbClr val="015C6F"/>
              </a:solidFill>
            </a:endParaRPr>
          </a:p>
        </p:txBody>
      </p:sp>
      <p:pic>
        <p:nvPicPr>
          <p:cNvPr id="2075" name="Picture 27" descr="Python Community - Full Stack Python">
            <a:extLst>
              <a:ext uri="{FF2B5EF4-FFF2-40B4-BE49-F238E27FC236}">
                <a16:creationId xmlns:a16="http://schemas.microsoft.com/office/drawing/2014/main" id="{A0B355A8-5171-D233-1B56-2D8793716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324" y="4223911"/>
            <a:ext cx="1605207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4CF9672-D55C-3B26-6240-17297477D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132" y="5138738"/>
            <a:ext cx="1681442" cy="5152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E0CFE7-C3FB-E785-3D90-6CCBCFBC74EC}"/>
              </a:ext>
            </a:extLst>
          </p:cNvPr>
          <p:cNvSpPr txBox="1"/>
          <p:nvPr/>
        </p:nvSpPr>
        <p:spPr>
          <a:xfrm>
            <a:off x="9715500" y="465087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15C6F"/>
                </a:solidFill>
              </a:rPr>
              <a:t>+</a:t>
            </a:r>
            <a:endParaRPr lang="ru-RU" sz="3200" dirty="0">
              <a:solidFill>
                <a:srgbClr val="015C6F"/>
              </a:solidFill>
            </a:endParaRPr>
          </a:p>
        </p:txBody>
      </p:sp>
      <p:pic>
        <p:nvPicPr>
          <p:cNvPr id="2077" name="Picture 29" descr="UBC GitHub Instructor Guide | Learning Technology Hub">
            <a:extLst>
              <a:ext uri="{FF2B5EF4-FFF2-40B4-BE49-F238E27FC236}">
                <a16:creationId xmlns:a16="http://schemas.microsoft.com/office/drawing/2014/main" id="{AE51D047-E0B1-B24C-58AF-804CB29B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94" y="2943597"/>
            <a:ext cx="1390650" cy="78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31">
            <a:extLst>
              <a:ext uri="{FF2B5EF4-FFF2-40B4-BE49-F238E27FC236}">
                <a16:creationId xmlns:a16="http://schemas.microsoft.com/office/drawing/2014/main" id="{CF7433BB-D216-67DF-37A3-E6D12904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223" y="4485848"/>
            <a:ext cx="1026945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Стрелка: влево 36">
            <a:extLst>
              <a:ext uri="{FF2B5EF4-FFF2-40B4-BE49-F238E27FC236}">
                <a16:creationId xmlns:a16="http://schemas.microsoft.com/office/drawing/2014/main" id="{469EDFC0-AA9A-1158-C39B-79F0678A6059}"/>
              </a:ext>
            </a:extLst>
          </p:cNvPr>
          <p:cNvSpPr/>
          <p:nvPr/>
        </p:nvSpPr>
        <p:spPr>
          <a:xfrm>
            <a:off x="8257394" y="4825112"/>
            <a:ext cx="776929" cy="210410"/>
          </a:xfrm>
          <a:prstGeom prst="leftArrow">
            <a:avLst>
              <a:gd name="adj1" fmla="val 50000"/>
              <a:gd name="adj2" fmla="val 9900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лево 38">
            <a:extLst>
              <a:ext uri="{FF2B5EF4-FFF2-40B4-BE49-F238E27FC236}">
                <a16:creationId xmlns:a16="http://schemas.microsoft.com/office/drawing/2014/main" id="{1B7E9A54-0DC5-9446-28B9-FEC1FE499CC9}"/>
              </a:ext>
            </a:extLst>
          </p:cNvPr>
          <p:cNvSpPr/>
          <p:nvPr/>
        </p:nvSpPr>
        <p:spPr>
          <a:xfrm rot="1619478">
            <a:off x="5920551" y="2706112"/>
            <a:ext cx="633431" cy="215675"/>
          </a:xfrm>
          <a:prstGeom prst="leftArrow">
            <a:avLst>
              <a:gd name="adj1" fmla="val 50000"/>
              <a:gd name="adj2" fmla="val 9900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304F87-2552-EFE4-AF17-1594E5DB0E3B}"/>
              </a:ext>
            </a:extLst>
          </p:cNvPr>
          <p:cNvSpPr txBox="1"/>
          <p:nvPr/>
        </p:nvSpPr>
        <p:spPr>
          <a:xfrm>
            <a:off x="6285894" y="2467280"/>
            <a:ext cx="1267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Исходный код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E85402-B4C0-C060-4E2B-F54646494233}"/>
              </a:ext>
            </a:extLst>
          </p:cNvPr>
          <p:cNvSpPr txBox="1"/>
          <p:nvPr/>
        </p:nvSpPr>
        <p:spPr>
          <a:xfrm>
            <a:off x="7271878" y="3855484"/>
            <a:ext cx="1267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Исходный код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8FBD79F-0AC1-61F1-7C34-8F1BDED2E5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3594">
            <a:off x="6834934" y="4006331"/>
            <a:ext cx="774118" cy="2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4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C294AA-67AF-BB88-2E96-B8DF88717EC0}"/>
              </a:ext>
            </a:extLst>
          </p:cNvPr>
          <p:cNvSpPr txBox="1"/>
          <p:nvPr/>
        </p:nvSpPr>
        <p:spPr>
          <a:xfrm>
            <a:off x="520165" y="207505"/>
            <a:ext cx="48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Этапы разработки</a:t>
            </a:r>
            <a:endParaRPr lang="ru-RU" sz="4000" dirty="0">
              <a:solidFill>
                <a:srgbClr val="015C6F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ACA0DA9-324C-7339-4A23-6C532F35A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43234"/>
              </p:ext>
            </p:extLst>
          </p:nvPr>
        </p:nvGraphicFramePr>
        <p:xfrm>
          <a:off x="4859972" y="7239991"/>
          <a:ext cx="4429760" cy="1475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9760">
                  <a:extLst>
                    <a:ext uri="{9D8B030D-6E8A-4147-A177-3AD203B41FA5}">
                      <a16:colId xmlns:a16="http://schemas.microsoft.com/office/drawing/2014/main" val="647474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Выбрать алгоритм решения уравнений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54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Выбор языка программирования, ресурсов и среды разработки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02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Разбить разработку приложения на части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62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Разработка алгоритмов для каждой части задачи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595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Разработка </a:t>
                      </a:r>
                      <a:r>
                        <a:rPr lang="en-US" sz="1200" dirty="0">
                          <a:effectLst/>
                        </a:rPr>
                        <a:t>Web </a:t>
                      </a:r>
                      <a:r>
                        <a:rPr lang="ru-RU" sz="1200" dirty="0">
                          <a:effectLst/>
                        </a:rPr>
                        <a:t>приложения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658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Тестирование </a:t>
                      </a:r>
                      <a:r>
                        <a:rPr lang="en-US" sz="1200" dirty="0">
                          <a:effectLst/>
                        </a:rPr>
                        <a:t>Web </a:t>
                      </a:r>
                      <a:r>
                        <a:rPr lang="ru-RU" sz="1200" dirty="0">
                          <a:effectLst/>
                        </a:rPr>
                        <a:t>приложения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9726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960E52-A2A6-03B9-127D-BD34856BEE86}"/>
              </a:ext>
            </a:extLst>
          </p:cNvPr>
          <p:cNvSpPr txBox="1"/>
          <p:nvPr/>
        </p:nvSpPr>
        <p:spPr>
          <a:xfrm>
            <a:off x="3229929" y="1086806"/>
            <a:ext cx="6485571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</a:rPr>
              <a:t>1. Выбрать алгоритм решения уравнений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8E1C46-679D-E2AC-3470-06706A969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486" y="203747"/>
            <a:ext cx="1698914" cy="201207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B27C148-C925-0DEB-27A9-DA2539CF8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56" y="2126924"/>
            <a:ext cx="2380042" cy="1475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A2709D-A5FA-D1B1-AFB6-AA4B05399E60}"/>
              </a:ext>
            </a:extLst>
          </p:cNvPr>
          <p:cNvSpPr txBox="1"/>
          <p:nvPr/>
        </p:nvSpPr>
        <p:spPr>
          <a:xfrm>
            <a:off x="2362200" y="2340195"/>
            <a:ext cx="90678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</a:rPr>
              <a:t>2. Выбор языка программирования, ресурсов и среды разработки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C8D891-2BBE-A2CE-8221-062341749973}"/>
              </a:ext>
            </a:extLst>
          </p:cNvPr>
          <p:cNvSpPr txBox="1"/>
          <p:nvPr/>
        </p:nvSpPr>
        <p:spPr>
          <a:xfrm>
            <a:off x="2549366" y="3516593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3. </a:t>
            </a:r>
            <a:r>
              <a:rPr lang="ru-RU" sz="2400" dirty="0">
                <a:effectLst/>
              </a:rPr>
              <a:t>Разбить разработку приложения на части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8D086B-A953-BAD4-FCA4-25CEEAC8EA06}"/>
              </a:ext>
            </a:extLst>
          </p:cNvPr>
          <p:cNvSpPr txBox="1"/>
          <p:nvPr/>
        </p:nvSpPr>
        <p:spPr>
          <a:xfrm>
            <a:off x="2549366" y="3993938"/>
            <a:ext cx="709326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4. </a:t>
            </a:r>
            <a:r>
              <a:rPr lang="ru-RU" sz="2400" dirty="0">
                <a:effectLst/>
              </a:rPr>
              <a:t>Разработка алгоритмов для каждой части задачи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659174-1065-788D-6251-8B9C9393E7A8}"/>
              </a:ext>
            </a:extLst>
          </p:cNvPr>
          <p:cNvSpPr txBox="1"/>
          <p:nvPr/>
        </p:nvSpPr>
        <p:spPr>
          <a:xfrm>
            <a:off x="5692486" y="5363274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5. </a:t>
            </a:r>
            <a:r>
              <a:rPr lang="ru-RU" sz="2400" dirty="0">
                <a:effectLst/>
              </a:rPr>
              <a:t>Разработка </a:t>
            </a:r>
            <a:r>
              <a:rPr lang="en-US" sz="2400" dirty="0">
                <a:effectLst/>
              </a:rPr>
              <a:t>Web </a:t>
            </a:r>
            <a:r>
              <a:rPr lang="ru-RU" sz="2400" dirty="0">
                <a:effectLst/>
              </a:rPr>
              <a:t>приложения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9FEDB6-867D-A5F5-BB05-2D94A971AC90}"/>
              </a:ext>
            </a:extLst>
          </p:cNvPr>
          <p:cNvSpPr txBox="1"/>
          <p:nvPr/>
        </p:nvSpPr>
        <p:spPr>
          <a:xfrm>
            <a:off x="5692486" y="5836395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6. </a:t>
            </a:r>
            <a:r>
              <a:rPr lang="ru-RU" sz="2400" dirty="0">
                <a:effectLst/>
              </a:rPr>
              <a:t>Тестирование </a:t>
            </a:r>
            <a:r>
              <a:rPr lang="en-US" sz="2400" dirty="0">
                <a:effectLst/>
              </a:rPr>
              <a:t>Web </a:t>
            </a:r>
            <a:r>
              <a:rPr lang="ru-RU" sz="2400" dirty="0">
                <a:effectLst/>
              </a:rPr>
              <a:t>приложения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CD28406-B46E-596C-98D5-449DD0356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367" y="3466441"/>
            <a:ext cx="1725710" cy="101268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9EF8437-5A13-F50F-8492-84824E158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7810" y="3489863"/>
            <a:ext cx="922194" cy="148239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033D4BE-9610-3DD1-63D0-0FD380C2A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19" y="5406768"/>
            <a:ext cx="1475993" cy="147599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2D3B9F8-B5B0-0F5B-2266-7D6EFC2E9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02" y="4871448"/>
            <a:ext cx="1262144" cy="1578576"/>
          </a:xfrm>
          <a:prstGeom prst="rect">
            <a:avLst/>
          </a:prstGeom>
        </p:spPr>
      </p:pic>
      <p:sp>
        <p:nvSpPr>
          <p:cNvPr id="30" name="Стрелка: влево 29">
            <a:extLst>
              <a:ext uri="{FF2B5EF4-FFF2-40B4-BE49-F238E27FC236}">
                <a16:creationId xmlns:a16="http://schemas.microsoft.com/office/drawing/2014/main" id="{22770E82-3E50-2260-DFC9-BBEF9EBB1873}"/>
              </a:ext>
            </a:extLst>
          </p:cNvPr>
          <p:cNvSpPr/>
          <p:nvPr/>
        </p:nvSpPr>
        <p:spPr>
          <a:xfrm rot="16200000">
            <a:off x="5167219" y="1870166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лево 30">
            <a:extLst>
              <a:ext uri="{FF2B5EF4-FFF2-40B4-BE49-F238E27FC236}">
                <a16:creationId xmlns:a16="http://schemas.microsoft.com/office/drawing/2014/main" id="{17D01C2A-4743-AC7F-6943-851391213BB0}"/>
              </a:ext>
            </a:extLst>
          </p:cNvPr>
          <p:cNvSpPr/>
          <p:nvPr/>
        </p:nvSpPr>
        <p:spPr>
          <a:xfrm rot="16200000">
            <a:off x="3837188" y="3076199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лево 31">
            <a:extLst>
              <a:ext uri="{FF2B5EF4-FFF2-40B4-BE49-F238E27FC236}">
                <a16:creationId xmlns:a16="http://schemas.microsoft.com/office/drawing/2014/main" id="{EF70B77C-5A63-2F14-E416-32D61F443BE3}"/>
              </a:ext>
            </a:extLst>
          </p:cNvPr>
          <p:cNvSpPr/>
          <p:nvPr/>
        </p:nvSpPr>
        <p:spPr>
          <a:xfrm rot="16200000">
            <a:off x="7456688" y="4832703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89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DFD99B-C034-4BBE-CC1F-033DBB8B1638}"/>
              </a:ext>
            </a:extLst>
          </p:cNvPr>
          <p:cNvSpPr txBox="1"/>
          <p:nvPr/>
        </p:nvSpPr>
        <p:spPr>
          <a:xfrm>
            <a:off x="473516" y="234604"/>
            <a:ext cx="48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BC4D3A-D4D8-408A-277E-3E75DD5C5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51" y="88396"/>
            <a:ext cx="6472849" cy="6681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ECA32-8D35-11BC-2CCB-5091430A814E}"/>
              </a:ext>
            </a:extLst>
          </p:cNvPr>
          <p:cNvSpPr txBox="1"/>
          <p:nvPr/>
        </p:nvSpPr>
        <p:spPr>
          <a:xfrm>
            <a:off x="0" y="2313916"/>
            <a:ext cx="535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https://alivia-school.github.io/project-equations/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8FA9D-E519-77C2-2244-D1A3D04320CA}"/>
              </a:ext>
            </a:extLst>
          </p:cNvPr>
          <p:cNvSpPr txBox="1"/>
          <p:nvPr/>
        </p:nvSpPr>
        <p:spPr>
          <a:xfrm>
            <a:off x="16316" y="1802023"/>
            <a:ext cx="4839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URL:</a:t>
            </a:r>
            <a:endParaRPr lang="ru-RU" sz="3200" dirty="0">
              <a:solidFill>
                <a:srgbClr val="015C6F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E2EC76D-2977-37B9-764E-9B4C286CEB73}"/>
              </a:ext>
            </a:extLst>
          </p:cNvPr>
          <p:cNvCxnSpPr/>
          <p:nvPr/>
        </p:nvCxnSpPr>
        <p:spPr>
          <a:xfrm>
            <a:off x="5312751" y="215396"/>
            <a:ext cx="0" cy="640800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884768D-E9B6-E548-11A9-B71597838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475" y="2761732"/>
            <a:ext cx="2396375" cy="242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1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04928-C0E3-2CAF-4005-CB3D366AD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ABC8DE-81A0-116C-CAB5-E85720748348}"/>
              </a:ext>
            </a:extLst>
          </p:cNvPr>
          <p:cNvSpPr txBox="1"/>
          <p:nvPr/>
        </p:nvSpPr>
        <p:spPr>
          <a:xfrm>
            <a:off x="7644865" y="120650"/>
            <a:ext cx="4356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9DAF53-B0F9-1B2B-64F2-1DA3C1CB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20650"/>
            <a:ext cx="6616700" cy="6616700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39D84EC-7C2B-D9E9-13E0-00FA9C92105E}"/>
              </a:ext>
            </a:extLst>
          </p:cNvPr>
          <p:cNvCxnSpPr/>
          <p:nvPr/>
        </p:nvCxnSpPr>
        <p:spPr>
          <a:xfrm>
            <a:off x="7344751" y="225000"/>
            <a:ext cx="0" cy="640800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1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391581-F5BE-B274-98B5-046F2029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47DE1A-5D6B-E8F7-A2AE-85773C571CC7}"/>
              </a:ext>
            </a:extLst>
          </p:cNvPr>
          <p:cNvSpPr txBox="1"/>
          <p:nvPr/>
        </p:nvSpPr>
        <p:spPr>
          <a:xfrm>
            <a:off x="869866" y="391863"/>
            <a:ext cx="782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1026" name="Picture 2" descr="Ноутбук в подарок ребенку: какой купить настольный ПК качественный и  недорогой - Педагогический портал «О детстве»">
            <a:extLst>
              <a:ext uri="{FF2B5EF4-FFF2-40B4-BE49-F238E27FC236}">
                <a16:creationId xmlns:a16="http://schemas.microsoft.com/office/drawing/2014/main" id="{221DA824-A017-86C0-A3F0-860479CBE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73" y="1099749"/>
            <a:ext cx="4171121" cy="278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B24AA4-F235-51D0-063D-0BB89064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49" y="3039386"/>
            <a:ext cx="4658936" cy="24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B3A4A6-5BC3-B72C-72C1-14C992EF1950}"/>
              </a:ext>
            </a:extLst>
          </p:cNvPr>
          <p:cNvSpPr txBox="1"/>
          <p:nvPr/>
        </p:nvSpPr>
        <p:spPr>
          <a:xfrm>
            <a:off x="1666981" y="3905460"/>
            <a:ext cx="278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кого </a:t>
            </a:r>
            <a:r>
              <a:rPr lang="en-US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-приложение</a:t>
            </a:r>
            <a:endParaRPr lang="ru-RU" dirty="0">
              <a:solidFill>
                <a:srgbClr val="015C6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539E3-5342-2823-0FF3-1B38746669BB}"/>
              </a:ext>
            </a:extLst>
          </p:cNvPr>
          <p:cNvSpPr txBox="1"/>
          <p:nvPr/>
        </p:nvSpPr>
        <p:spPr>
          <a:xfrm>
            <a:off x="7915546" y="5510199"/>
            <a:ext cx="156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Новые версии</a:t>
            </a:r>
            <a:endParaRPr lang="ru-RU" dirty="0">
              <a:solidFill>
                <a:srgbClr val="015C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010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239</Words>
  <Application>Microsoft Office PowerPoint</Application>
  <PresentationFormat>Широкоэкранный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system-ui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Aly</dc:creator>
  <cp:lastModifiedBy>Aly</cp:lastModifiedBy>
  <cp:revision>29</cp:revision>
  <dcterms:created xsi:type="dcterms:W3CDTF">2025-01-14T13:39:54Z</dcterms:created>
  <dcterms:modified xsi:type="dcterms:W3CDTF">2025-01-24T15:06:28Z</dcterms:modified>
</cp:coreProperties>
</file>