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A45"/>
    <a:srgbClr val="5CC8D7"/>
    <a:srgbClr val="015C6F"/>
    <a:srgbClr val="D1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9AFC-741D-EB63-0786-4177E50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A9F7-5B0A-14FA-78F7-E08A5F77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85A-43BB-00EA-194B-DBFF73C7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AC9B-0838-2214-016A-38544BA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1B75A-05A9-35F5-0F13-611AA86E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B1EA-84C2-36BB-1764-B33199A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ED920-7A07-12CE-FE60-6B1388FB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81F8-ACC6-4131-FEDF-CD9BE48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56A77-3FA1-A032-6707-CEFA811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9087F-789A-006C-8795-6950EAB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D2C17-CC13-482B-7E3A-F29D001E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75E53-CFD8-100F-DE12-8815B87A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4022-5A4A-1AC3-A0CA-340BFBBD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56740-830D-A581-9E25-7F8A72DE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5B96-1629-EDB5-7DEE-7BAF113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EB69-FF66-034B-8CC4-806D87D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5242A-7335-7623-57E6-D0536252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D414E-26E8-A232-EAA6-DD6C230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91F7E-478B-9E2F-E59C-DEB5CE6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88AF-04FE-71AB-8C04-07C68EE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0527-204D-3215-725A-567C9C0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234A8-0BE5-2F93-7320-79AC9006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A204F-B444-0E2D-AE5F-1126416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41466-9514-5B8B-3A79-B74DF48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5A6D1-D9F0-E0E2-1981-5BCE1E8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FE2BA-9682-8380-D3D0-963FBB8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248F0-B2BB-867A-752D-FEA59ADD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2E838-CBC3-C022-2876-8C88ABF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976DE-B6F5-5600-4404-C5349273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220DF-28FA-BD93-3E3E-3F5152B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F1D49-96C4-1BB1-212F-08C2A00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FC68-EA38-339D-1E98-1AE7C9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1E7BF-69F8-193E-C9D0-DAA1C0E2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87BC7-5499-E8BB-8EF6-4DB332C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CC677-49BA-274A-2C5E-66C8F740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AB565F-AD56-3E04-CA81-FB2CB6BC5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CB3D21-6A8E-920D-8AB6-384258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E36AF-D7CE-974E-412A-6FB2BA5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773C2-C9F0-987E-A585-D87FC24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1D96-E388-8839-C95C-354F59F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0A11B-B02D-7567-32E0-25CFD51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083A3-26A6-0F37-D38F-AFB22A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5F1BC-545B-2807-2555-962EED3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06C1-9EAC-2249-379A-7204FE9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EC66C-7081-AFA2-B1FF-726C6936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7A16F-EC13-D0F1-786D-1536BF6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A5B-9D81-1346-D58D-C9309D7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944AB-6142-FC29-DD0D-60F6B12D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1FA8F-09C0-1974-A0C6-1A2C8B41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00B43-7E43-8E8D-AF60-7CA1BA6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9D3F4-29FE-2344-7DEE-2BAA3B6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3D2A2-E6D4-53A3-1D4E-07B722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0A4E-7693-C50E-04D2-9CDA96C8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0B1DE-D281-F23C-225E-8EF4AD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AC845-F510-8459-B5F3-7BA403D4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CBCC2-D93B-B5F2-E6D7-8F25E81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E870E-330B-967D-93A6-37206E0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BD87A-D8BE-BFD7-E6F4-4626D77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3DFF-5B49-8B60-6062-A45DC7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8F5BC-6BDB-E603-8491-9B5016B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00073-A69D-02FF-A6D3-E024B195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4142-C564-6639-E5D6-66ABC70D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635FC-7D64-7EE4-05E5-270ADF7C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1F7D2-525D-D6A3-F0B9-4E9A7C74953E}"/>
              </a:ext>
            </a:extLst>
          </p:cNvPr>
          <p:cNvSpPr txBox="1"/>
          <p:nvPr/>
        </p:nvSpPr>
        <p:spPr>
          <a:xfrm>
            <a:off x="1607360" y="2562822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</a:t>
            </a:r>
            <a:endParaRPr lang="ru-RU" sz="5400" dirty="0">
              <a:solidFill>
                <a:srgbClr val="013A4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C968-EA4C-A9E1-D10C-890D3B8AC1E3}"/>
              </a:ext>
            </a:extLst>
          </p:cNvPr>
          <p:cNvSpPr txBox="1"/>
          <p:nvPr/>
        </p:nvSpPr>
        <p:spPr>
          <a:xfrm>
            <a:off x="7880716" y="3974332"/>
            <a:ext cx="4101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Работа 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</a:rPr>
              <a:t>Ученицы 5 класса «Э»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Сойчик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Аливии</a:t>
            </a:r>
            <a:r>
              <a:rPr lang="ru-RU" sz="2400" dirty="0">
                <a:solidFill>
                  <a:schemeClr val="bg1"/>
                </a:solidFill>
              </a:rPr>
              <a:t> Николаевны 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</a:rPr>
              <a:t>Руководитель проекта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</a:rPr>
              <a:t>Твердохлеб Юлия Алексеевна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98FA-EBF4-F8FC-4C2E-79212FCC0840}"/>
              </a:ext>
            </a:extLst>
          </p:cNvPr>
          <p:cNvSpPr txBox="1"/>
          <p:nvPr/>
        </p:nvSpPr>
        <p:spPr>
          <a:xfrm>
            <a:off x="1607360" y="225663"/>
            <a:ext cx="9183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ДЕПАРТАМЕНТ ОБРАЗОВАНИЯ ГОРОДА МОСКВЫ</a:t>
            </a:r>
          </a:p>
          <a:p>
            <a:pPr algn="ctr"/>
            <a:r>
              <a:rPr lang="ru-RU" sz="2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ОБЩЕОБРАЗОВАТЕЛЬНОЕ УЧРЕЖДЕНИЕ ГОРОДА МОСКВЫ</a:t>
            </a:r>
          </a:p>
          <a:p>
            <a:pPr algn="ctr"/>
            <a:r>
              <a:rPr lang="ru-RU" sz="24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«ШКОЛА № 1504»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95C69-FF2E-4AA5-4A0D-B38BDBBE8839}"/>
              </a:ext>
            </a:extLst>
          </p:cNvPr>
          <p:cNvSpPr txBox="1"/>
          <p:nvPr/>
        </p:nvSpPr>
        <p:spPr>
          <a:xfrm>
            <a:off x="3400426" y="6463060"/>
            <a:ext cx="398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13A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Москва, 2024-2025</a:t>
            </a:r>
          </a:p>
        </p:txBody>
      </p:sp>
    </p:spTree>
    <p:extLst>
      <p:ext uri="{BB962C8B-B14F-4D97-AF65-F5344CB8AC3E}">
        <p14:creationId xmlns:p14="http://schemas.microsoft.com/office/powerpoint/2010/main" val="299946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D3152-31D0-1DED-D8ED-5BA5FCFE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3AA1A-DB38-6062-B10C-28696AFBF1EE}"/>
              </a:ext>
            </a:extLst>
          </p:cNvPr>
          <p:cNvSpPr txBox="1"/>
          <p:nvPr/>
        </p:nvSpPr>
        <p:spPr>
          <a:xfrm>
            <a:off x="2627652" y="21824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CD4A3-5911-A745-7487-5E4D71D6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C209D-392A-CFDF-9EB5-65596AFA9CCD}"/>
              </a:ext>
            </a:extLst>
          </p:cNvPr>
          <p:cNvSpPr txBox="1"/>
          <p:nvPr/>
        </p:nvSpPr>
        <p:spPr>
          <a:xfrm>
            <a:off x="1276599" y="403754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CA427-9837-80D6-E20D-824EBC0F04EC}"/>
              </a:ext>
            </a:extLst>
          </p:cNvPr>
          <p:cNvSpPr txBox="1"/>
          <p:nvPr/>
        </p:nvSpPr>
        <p:spPr>
          <a:xfrm>
            <a:off x="6544019" y="5713052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0A1AB-369F-5E7F-B274-31A778DB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2" y="1235912"/>
            <a:ext cx="4583685" cy="2658935"/>
          </a:xfrm>
          <a:prstGeom prst="rect">
            <a:avLst/>
          </a:prstGeom>
        </p:spPr>
      </p:pic>
      <p:pic>
        <p:nvPicPr>
          <p:cNvPr id="1026" name="Picture 2" descr="Дети Школьного Возраста В Классе На Уроке Cartoon — стоковая векторная графика и другие изображения на тему Двигаться вверх - Двигаться вверх, Девочки, Девушки - iStock">
            <a:extLst>
              <a:ext uri="{FF2B5EF4-FFF2-40B4-BE49-F238E27FC236}">
                <a16:creationId xmlns:a16="http://schemas.microsoft.com/office/drawing/2014/main" id="{966F0CCD-39A6-BE2B-6546-64F382DC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39" y="2485866"/>
            <a:ext cx="4792438" cy="30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32C07A-7D3A-57AD-0AE0-7E481F181E94}"/>
              </a:ext>
            </a:extLst>
          </p:cNvPr>
          <p:cNvSpPr txBox="1"/>
          <p:nvPr/>
        </p:nvSpPr>
        <p:spPr>
          <a:xfrm>
            <a:off x="536955" y="4143392"/>
            <a:ext cx="4170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«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уравнений»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00A00-F659-3DE1-F12D-6B01A8624FB2}"/>
              </a:ext>
            </a:extLst>
          </p:cNvPr>
          <p:cNvSpPr txBox="1"/>
          <p:nvPr/>
        </p:nvSpPr>
        <p:spPr>
          <a:xfrm>
            <a:off x="6151207" y="932109"/>
            <a:ext cx="4434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 для школьников желающих научится быстро решать уравнения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8B8FB-83F5-F412-8637-0614F0A7D215}"/>
              </a:ext>
            </a:extLst>
          </p:cNvPr>
          <p:cNvSpPr txBox="1"/>
          <p:nvPr/>
        </p:nvSpPr>
        <p:spPr>
          <a:xfrm>
            <a:off x="6598874" y="1864747"/>
            <a:ext cx="52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Сложное</a:t>
            </a:r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E6AA6-80EB-8C01-F85E-8AC049D9BC71}"/>
              </a:ext>
            </a:extLst>
          </p:cNvPr>
          <p:cNvSpPr txBox="1"/>
          <p:nvPr/>
        </p:nvSpPr>
        <p:spPr>
          <a:xfrm>
            <a:off x="448332" y="207937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F1D0-A59A-E969-88B6-8F9EAE58F131}"/>
              </a:ext>
            </a:extLst>
          </p:cNvPr>
          <p:cNvSpPr txBox="1"/>
          <p:nvPr/>
        </p:nvSpPr>
        <p:spPr>
          <a:xfrm>
            <a:off x="371330" y="987584"/>
            <a:ext cx="444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+ 5 = 7</a:t>
            </a:r>
            <a:br>
              <a:rPr lang="ru-RU" sz="3600" i="1" dirty="0">
                <a:effectLst/>
                <a:ea typeface="Times New Roman" panose="02020603050405020304" pitchFamily="18" charset="0"/>
              </a:rPr>
            </a:br>
            <a:r>
              <a:rPr lang="en-US" sz="3600" i="1" dirty="0">
                <a:effectLst/>
                <a:ea typeface="Times New Roman" panose="02020603050405020304" pitchFamily="18" charset="0"/>
              </a:rPr>
              <a:t> x = 7 -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effectLst/>
                <a:ea typeface="Times New Roman" panose="02020603050405020304" pitchFamily="18" charset="0"/>
              </a:rPr>
              <a:t>5 </a:t>
            </a:r>
          </a:p>
          <a:p>
            <a:r>
              <a:rPr lang="en-US" sz="3600" i="1" dirty="0"/>
              <a:t> x = 2</a:t>
            </a:r>
            <a:endParaRPr lang="ru-RU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72BE3-8421-59EA-B5DB-C3819D9B9B93}"/>
              </a:ext>
            </a:extLst>
          </p:cNvPr>
          <p:cNvSpPr txBox="1"/>
          <p:nvPr/>
        </p:nvSpPr>
        <p:spPr>
          <a:xfrm>
            <a:off x="6733628" y="2662379"/>
            <a:ext cx="4441302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4(x + 1) - 6 = 2(x + 2)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+ 4 - 6 = 2x + 4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- 2x = 4 - 4 + 6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2x = 6</a:t>
            </a:r>
          </a:p>
          <a:p>
            <a:pPr>
              <a:lnSpc>
                <a:spcPct val="120000"/>
              </a:lnSpc>
            </a:pPr>
            <a:r>
              <a:rPr lang="en-US" sz="3600" b="0" i="0" dirty="0">
                <a:solidFill>
                  <a:srgbClr val="000000"/>
                </a:solidFill>
                <a:effectLst/>
                <a:latin typeface="system-ui"/>
              </a:rPr>
              <a:t>x = 3</a:t>
            </a:r>
            <a:endParaRPr lang="en-US" sz="36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2AC5-CB01-641B-E566-E46EFB31874B}"/>
              </a:ext>
            </a:extLst>
          </p:cNvPr>
          <p:cNvSpPr txBox="1"/>
          <p:nvPr/>
        </p:nvSpPr>
        <p:spPr>
          <a:xfrm>
            <a:off x="2058962" y="3349350"/>
            <a:ext cx="444130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Раскроем скобки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Выполним перенос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Упростим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Вычислим неизвестное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C3A1C6-68CF-D3E7-FA35-6355B2796480}"/>
              </a:ext>
            </a:extLst>
          </p:cNvPr>
          <p:cNvCxnSpPr/>
          <p:nvPr/>
        </p:nvCxnSpPr>
        <p:spPr>
          <a:xfrm>
            <a:off x="6516303" y="1944303"/>
            <a:ext cx="0" cy="473563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3AAAD-597B-BD12-EC90-81BE22F2418F}"/>
              </a:ext>
            </a:extLst>
          </p:cNvPr>
          <p:cNvSpPr txBox="1"/>
          <p:nvPr/>
        </p:nvSpPr>
        <p:spPr>
          <a:xfrm>
            <a:off x="6445230" y="158124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схема алгоритма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0F4B6-8BAB-1BB3-80C8-108B4504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3" y="246491"/>
            <a:ext cx="5036073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51653-CDA2-CA31-A2A2-623537ACAB81}"/>
              </a:ext>
            </a:extLst>
          </p:cNvPr>
          <p:cNvSpPr txBox="1"/>
          <p:nvPr/>
        </p:nvSpPr>
        <p:spPr>
          <a:xfrm>
            <a:off x="694937" y="234108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BC551FC-1E16-7CF2-F9CB-DFE8D819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7" y="1302385"/>
            <a:ext cx="5491741" cy="2126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56350D-DF90-BC00-2F24-23EB6B0D03BE}"/>
              </a:ext>
            </a:extLst>
          </p:cNvPr>
          <p:cNvSpPr txBox="1"/>
          <p:nvPr/>
        </p:nvSpPr>
        <p:spPr>
          <a:xfrm>
            <a:off x="1725448" y="3486152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работы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E6B84-450A-8B05-96F9-CD86F1A55DE9}"/>
              </a:ext>
            </a:extLst>
          </p:cNvPr>
          <p:cNvSpPr txBox="1"/>
          <p:nvPr/>
        </p:nvSpPr>
        <p:spPr>
          <a:xfrm>
            <a:off x="7917382" y="574286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Средства разработки</a:t>
            </a:r>
            <a:endParaRPr lang="ru-RU" dirty="0">
              <a:solidFill>
                <a:srgbClr val="015C6F"/>
              </a:solidFill>
            </a:endParaRPr>
          </a:p>
        </p:txBody>
      </p:sp>
      <p:pic>
        <p:nvPicPr>
          <p:cNvPr id="2075" name="Picture 27" descr="Python Community - Full Stack Python">
            <a:extLst>
              <a:ext uri="{FF2B5EF4-FFF2-40B4-BE49-F238E27FC236}">
                <a16:creationId xmlns:a16="http://schemas.microsoft.com/office/drawing/2014/main" id="{A0B355A8-5171-D233-1B56-2D87937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24" y="4223911"/>
            <a:ext cx="160520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F9672-D55C-3B26-6240-17297477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32" y="5138738"/>
            <a:ext cx="1681442" cy="5152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E0CFE7-C3FB-E785-3D90-6CCBCFBC74EC}"/>
              </a:ext>
            </a:extLst>
          </p:cNvPr>
          <p:cNvSpPr txBox="1"/>
          <p:nvPr/>
        </p:nvSpPr>
        <p:spPr>
          <a:xfrm>
            <a:off x="9715500" y="4650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</a:rPr>
              <a:t>+</a:t>
            </a:r>
            <a:endParaRPr lang="ru-RU" sz="3200" dirty="0">
              <a:solidFill>
                <a:srgbClr val="015C6F"/>
              </a:solidFill>
            </a:endParaRPr>
          </a:p>
        </p:txBody>
      </p:sp>
      <p:pic>
        <p:nvPicPr>
          <p:cNvPr id="2077" name="Picture 29" descr="UBC GitHub Instructor Guide | Learning Technology Hub">
            <a:extLst>
              <a:ext uri="{FF2B5EF4-FFF2-40B4-BE49-F238E27FC236}">
                <a16:creationId xmlns:a16="http://schemas.microsoft.com/office/drawing/2014/main" id="{AE51D047-E0B1-B24C-58AF-804CB29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2943597"/>
            <a:ext cx="1390650" cy="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CF7433BB-D216-67DF-37A3-E6D1290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23" y="4485848"/>
            <a:ext cx="102694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469EDFC0-AA9A-1158-C39B-79F0678A6059}"/>
              </a:ext>
            </a:extLst>
          </p:cNvPr>
          <p:cNvSpPr/>
          <p:nvPr/>
        </p:nvSpPr>
        <p:spPr>
          <a:xfrm>
            <a:off x="8257394" y="4825112"/>
            <a:ext cx="776929" cy="210410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1B7E9A54-0DC5-9446-28B9-FEC1FE499CC9}"/>
              </a:ext>
            </a:extLst>
          </p:cNvPr>
          <p:cNvSpPr/>
          <p:nvPr/>
        </p:nvSpPr>
        <p:spPr>
          <a:xfrm rot="1619478">
            <a:off x="5920551" y="2706112"/>
            <a:ext cx="633431" cy="215675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4F87-2552-EFE4-AF17-1594E5DB0E3B}"/>
              </a:ext>
            </a:extLst>
          </p:cNvPr>
          <p:cNvSpPr txBox="1"/>
          <p:nvPr/>
        </p:nvSpPr>
        <p:spPr>
          <a:xfrm>
            <a:off x="6285894" y="2467280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85402-B4C0-C060-4E2B-F54646494233}"/>
              </a:ext>
            </a:extLst>
          </p:cNvPr>
          <p:cNvSpPr txBox="1"/>
          <p:nvPr/>
        </p:nvSpPr>
        <p:spPr>
          <a:xfrm>
            <a:off x="7271878" y="3855484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8FBD79F-0AC1-61F1-7C34-8F1BDED2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594">
            <a:off x="6834934" y="4006331"/>
            <a:ext cx="774118" cy="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94AA-67AF-BB88-2E96-B8DF88717EC0}"/>
              </a:ext>
            </a:extLst>
          </p:cNvPr>
          <p:cNvSpPr txBox="1"/>
          <p:nvPr/>
        </p:nvSpPr>
        <p:spPr>
          <a:xfrm>
            <a:off x="520165" y="207505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A0DA9-324C-7339-4A23-6C532F35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3234"/>
              </p:ext>
            </p:extLst>
          </p:nvPr>
        </p:nvGraphicFramePr>
        <p:xfrm>
          <a:off x="4859972" y="7239991"/>
          <a:ext cx="4429760" cy="1475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64747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Выбрать алгоритм решения уравнений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54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языка программирования, ресурсов и среды разработки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2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Разбить разработку приложения на части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алгоритмов для каждой части задачи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5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Тестирование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960E52-A2A6-03B9-127D-BD34856BEE86}"/>
              </a:ext>
            </a:extLst>
          </p:cNvPr>
          <p:cNvSpPr txBox="1"/>
          <p:nvPr/>
        </p:nvSpPr>
        <p:spPr>
          <a:xfrm>
            <a:off x="3229929" y="1086806"/>
            <a:ext cx="648557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1. Выбрать алгоритм решения уравнений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1C46-679D-E2AC-3470-06706A96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86" y="203747"/>
            <a:ext cx="1698914" cy="2012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7C148-C925-0DEB-27A9-DA2539C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6" y="2126924"/>
            <a:ext cx="2380042" cy="147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2709D-A5FA-D1B1-AFB6-AA4B05399E60}"/>
              </a:ext>
            </a:extLst>
          </p:cNvPr>
          <p:cNvSpPr txBox="1"/>
          <p:nvPr/>
        </p:nvSpPr>
        <p:spPr>
          <a:xfrm>
            <a:off x="2362200" y="2340195"/>
            <a:ext cx="90678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2. Выбор языка программирования, ресурсов и среды разработки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8D891-2BBE-A2CE-8221-062341749973}"/>
              </a:ext>
            </a:extLst>
          </p:cNvPr>
          <p:cNvSpPr txBox="1"/>
          <p:nvPr/>
        </p:nvSpPr>
        <p:spPr>
          <a:xfrm>
            <a:off x="2549366" y="3516593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3. </a:t>
            </a:r>
            <a:r>
              <a:rPr lang="ru-RU" sz="2400" dirty="0">
                <a:effectLst/>
              </a:rPr>
              <a:t>Разбить разработку приложения на части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D086B-A953-BAD4-FCA4-25CEEAC8EA06}"/>
              </a:ext>
            </a:extLst>
          </p:cNvPr>
          <p:cNvSpPr txBox="1"/>
          <p:nvPr/>
        </p:nvSpPr>
        <p:spPr>
          <a:xfrm>
            <a:off x="2549366" y="3993938"/>
            <a:ext cx="70932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4. </a:t>
            </a:r>
            <a:r>
              <a:rPr lang="ru-RU" sz="2400" dirty="0">
                <a:effectLst/>
              </a:rPr>
              <a:t>Разработка алгоритмов для каждой части задачи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9174-1065-788D-6251-8B9C9393E7A8}"/>
              </a:ext>
            </a:extLst>
          </p:cNvPr>
          <p:cNvSpPr txBox="1"/>
          <p:nvPr/>
        </p:nvSpPr>
        <p:spPr>
          <a:xfrm>
            <a:off x="5692486" y="5363274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5. </a:t>
            </a:r>
            <a:r>
              <a:rPr lang="ru-RU" sz="2400" dirty="0">
                <a:effectLst/>
              </a:rPr>
              <a:t>Разработка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FEDB6-867D-A5F5-BB05-2D94A971AC90}"/>
              </a:ext>
            </a:extLst>
          </p:cNvPr>
          <p:cNvSpPr txBox="1"/>
          <p:nvPr/>
        </p:nvSpPr>
        <p:spPr>
          <a:xfrm>
            <a:off x="5692486" y="5836395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6. </a:t>
            </a:r>
            <a:r>
              <a:rPr lang="ru-RU" sz="2400" dirty="0">
                <a:effectLst/>
              </a:rPr>
              <a:t>Тестирование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D28406-B46E-596C-98D5-449DD0356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7" y="3466441"/>
            <a:ext cx="1725710" cy="10126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EF8437-5A13-F50F-8492-84824E15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810" y="3489863"/>
            <a:ext cx="922194" cy="14823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33D4BE-9610-3DD1-63D0-0FD380C2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9" y="5406768"/>
            <a:ext cx="1475993" cy="14759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D3B9F8-B5B0-0F5B-2266-7D6EFC2E9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02" y="4871448"/>
            <a:ext cx="1262144" cy="1578576"/>
          </a:xfrm>
          <a:prstGeom prst="rect">
            <a:avLst/>
          </a:prstGeom>
        </p:spPr>
      </p:pic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22770E82-3E50-2260-DFC9-BBEF9EBB1873}"/>
              </a:ext>
            </a:extLst>
          </p:cNvPr>
          <p:cNvSpPr/>
          <p:nvPr/>
        </p:nvSpPr>
        <p:spPr>
          <a:xfrm rot="16200000">
            <a:off x="5167219" y="1870166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17D01C2A-4743-AC7F-6943-851391213BB0}"/>
              </a:ext>
            </a:extLst>
          </p:cNvPr>
          <p:cNvSpPr/>
          <p:nvPr/>
        </p:nvSpPr>
        <p:spPr>
          <a:xfrm rot="16200000">
            <a:off x="3837188" y="3076199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EF70B77C-5A63-2F14-E416-32D61F443BE3}"/>
              </a:ext>
            </a:extLst>
          </p:cNvPr>
          <p:cNvSpPr/>
          <p:nvPr/>
        </p:nvSpPr>
        <p:spPr>
          <a:xfrm rot="16200000">
            <a:off x="7456688" y="4832703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FD99B-C034-4BBE-CC1F-033DBB8B1638}"/>
              </a:ext>
            </a:extLst>
          </p:cNvPr>
          <p:cNvSpPr txBox="1"/>
          <p:nvPr/>
        </p:nvSpPr>
        <p:spPr>
          <a:xfrm>
            <a:off x="473516" y="234604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C4D3A-D4D8-408A-277E-3E75DD5C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51" y="88396"/>
            <a:ext cx="6472849" cy="668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CA32-8D35-11BC-2CCB-5091430A814E}"/>
              </a:ext>
            </a:extLst>
          </p:cNvPr>
          <p:cNvSpPr txBox="1"/>
          <p:nvPr/>
        </p:nvSpPr>
        <p:spPr>
          <a:xfrm>
            <a:off x="0" y="2313916"/>
            <a:ext cx="535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https://alivia-school.github.io/project-equations/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FA9D-E519-77C2-2244-D1A3D04320CA}"/>
              </a:ext>
            </a:extLst>
          </p:cNvPr>
          <p:cNvSpPr txBox="1"/>
          <p:nvPr/>
        </p:nvSpPr>
        <p:spPr>
          <a:xfrm>
            <a:off x="16316" y="1802023"/>
            <a:ext cx="48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endParaRPr lang="ru-RU" sz="3200" dirty="0">
              <a:solidFill>
                <a:srgbClr val="015C6F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E2EC76D-2977-37B9-764E-9B4C286CEB73}"/>
              </a:ext>
            </a:extLst>
          </p:cNvPr>
          <p:cNvCxnSpPr/>
          <p:nvPr/>
        </p:nvCxnSpPr>
        <p:spPr>
          <a:xfrm>
            <a:off x="5312751" y="215396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84768D-E9B6-E548-11A9-B7159783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475" y="2761732"/>
            <a:ext cx="2396375" cy="24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04928-C0E3-2CAF-4005-CB3D366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BC8DE-81A0-116C-CAB5-E85720748348}"/>
              </a:ext>
            </a:extLst>
          </p:cNvPr>
          <p:cNvSpPr txBox="1"/>
          <p:nvPr/>
        </p:nvSpPr>
        <p:spPr>
          <a:xfrm>
            <a:off x="7644865" y="120650"/>
            <a:ext cx="435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DAF53-B0F9-1B2B-64F2-1DA3C1CB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650"/>
            <a:ext cx="6616700" cy="66167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9D84EC-7C2B-D9E9-13E0-00FA9C92105E}"/>
              </a:ext>
            </a:extLst>
          </p:cNvPr>
          <p:cNvCxnSpPr/>
          <p:nvPr/>
        </p:nvCxnSpPr>
        <p:spPr>
          <a:xfrm>
            <a:off x="7344751" y="225000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91581-F5BE-B274-98B5-046F2029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7DE1A-5D6B-E8F7-A2AE-85773C571CC7}"/>
              </a:ext>
            </a:extLst>
          </p:cNvPr>
          <p:cNvSpPr txBox="1"/>
          <p:nvPr/>
        </p:nvSpPr>
        <p:spPr>
          <a:xfrm>
            <a:off x="869866" y="391863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1026" name="Picture 2" descr="Ноутбук в подарок ребенку: какой купить настольный ПК качественный и  недорогой - Педагогический портал «О детстве»">
            <a:extLst>
              <a:ext uri="{FF2B5EF4-FFF2-40B4-BE49-F238E27FC236}">
                <a16:creationId xmlns:a16="http://schemas.microsoft.com/office/drawing/2014/main" id="{221DA824-A017-86C0-A3F0-860479CB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" y="1099749"/>
            <a:ext cx="4171121" cy="278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24AA4-F235-51D0-063D-0BB89064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33588"/>
            <a:ext cx="4658936" cy="2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3A4A6-5BC3-B72C-72C1-14C992EF1950}"/>
              </a:ext>
            </a:extLst>
          </p:cNvPr>
          <p:cNvSpPr txBox="1"/>
          <p:nvPr/>
        </p:nvSpPr>
        <p:spPr>
          <a:xfrm>
            <a:off x="973374" y="3921362"/>
            <a:ext cx="4369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может 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иметь практическое применение для школьников 5-7 классов, для изучения алгоритма решения линейных уравнений и как помощник для их решения в будущем.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39E3-5342-2823-0FF3-1B38746669BB}"/>
              </a:ext>
            </a:extLst>
          </p:cNvPr>
          <p:cNvSpPr txBox="1"/>
          <p:nvPr/>
        </p:nvSpPr>
        <p:spPr>
          <a:xfrm>
            <a:off x="6096000" y="2228671"/>
            <a:ext cx="432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процессе тестирования были выявлены моменты, которые можно улучшить в следующих версиях.</a:t>
            </a:r>
            <a:endParaRPr lang="ru-RU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272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Aly</dc:creator>
  <cp:lastModifiedBy>Aly</cp:lastModifiedBy>
  <cp:revision>35</cp:revision>
  <dcterms:created xsi:type="dcterms:W3CDTF">2025-01-14T13:39:54Z</dcterms:created>
  <dcterms:modified xsi:type="dcterms:W3CDTF">2025-01-24T19:02:05Z</dcterms:modified>
</cp:coreProperties>
</file>