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  <p:sldMasterId id="2147484881" r:id="rId2"/>
  </p:sldMasterIdLst>
  <p:notesMasterIdLst>
    <p:notesMasterId r:id="rId49"/>
  </p:notesMasterIdLst>
  <p:handoutMasterIdLst>
    <p:handoutMasterId r:id="rId50"/>
  </p:handoutMasterIdLst>
  <p:sldIdLst>
    <p:sldId id="776" r:id="rId3"/>
    <p:sldId id="679" r:id="rId4"/>
    <p:sldId id="717" r:id="rId5"/>
    <p:sldId id="716" r:id="rId6"/>
    <p:sldId id="641" r:id="rId7"/>
    <p:sldId id="712" r:id="rId8"/>
    <p:sldId id="764" r:id="rId9"/>
    <p:sldId id="765" r:id="rId10"/>
    <p:sldId id="766" r:id="rId11"/>
    <p:sldId id="768" r:id="rId12"/>
    <p:sldId id="775" r:id="rId13"/>
    <p:sldId id="718" r:id="rId14"/>
    <p:sldId id="719" r:id="rId15"/>
    <p:sldId id="720" r:id="rId16"/>
    <p:sldId id="721" r:id="rId17"/>
    <p:sldId id="722" r:id="rId18"/>
    <p:sldId id="723" r:id="rId19"/>
    <p:sldId id="730" r:id="rId20"/>
    <p:sldId id="731" r:id="rId21"/>
    <p:sldId id="732" r:id="rId22"/>
    <p:sldId id="739" r:id="rId23"/>
    <p:sldId id="740" r:id="rId24"/>
    <p:sldId id="771" r:id="rId25"/>
    <p:sldId id="741" r:id="rId26"/>
    <p:sldId id="742" r:id="rId27"/>
    <p:sldId id="743" r:id="rId28"/>
    <p:sldId id="770" r:id="rId29"/>
    <p:sldId id="744" r:id="rId30"/>
    <p:sldId id="745" r:id="rId31"/>
    <p:sldId id="746" r:id="rId32"/>
    <p:sldId id="772" r:id="rId33"/>
    <p:sldId id="747" r:id="rId34"/>
    <p:sldId id="748" r:id="rId35"/>
    <p:sldId id="749" r:id="rId36"/>
    <p:sldId id="750" r:id="rId37"/>
    <p:sldId id="751" r:id="rId38"/>
    <p:sldId id="752" r:id="rId39"/>
    <p:sldId id="773" r:id="rId40"/>
    <p:sldId id="753" r:id="rId41"/>
    <p:sldId id="754" r:id="rId42"/>
    <p:sldId id="755" r:id="rId43"/>
    <p:sldId id="756" r:id="rId44"/>
    <p:sldId id="760" r:id="rId45"/>
    <p:sldId id="761" r:id="rId46"/>
    <p:sldId id="762" r:id="rId47"/>
    <p:sldId id="763" r:id="rId48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99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99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99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99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99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99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99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99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99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8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0099"/>
    <a:srgbClr val="0000CC"/>
    <a:srgbClr val="FF0000"/>
    <a:srgbClr val="000066"/>
    <a:srgbClr val="CB23AB"/>
    <a:srgbClr val="FFFF00"/>
    <a:srgbClr val="FF7C80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029" autoAdjust="0"/>
    <p:restoredTop sz="99538" autoAdjust="0"/>
  </p:normalViewPr>
  <p:slideViewPr>
    <p:cSldViewPr>
      <p:cViewPr varScale="1">
        <p:scale>
          <a:sx n="81" d="100"/>
          <a:sy n="81" d="100"/>
        </p:scale>
        <p:origin x="-11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70"/>
    </p:cViewPr>
  </p:sorterViewPr>
  <p:notesViewPr>
    <p:cSldViewPr>
      <p:cViewPr varScale="1">
        <p:scale>
          <a:sx n="56" d="100"/>
          <a:sy n="56" d="100"/>
        </p:scale>
        <p:origin x="-1746" y="-96"/>
      </p:cViewPr>
      <p:guideLst>
        <p:guide orient="horz" pos="3108"/>
        <p:guide pos="212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6" tIns="45579" rIns="91156" bIns="455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6" tIns="45579" rIns="91156" bIns="455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6" tIns="45579" rIns="91156" bIns="4557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6" tIns="45579" rIns="91156" bIns="455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33B8F60-5C05-466E-A116-23EB9C1F01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6" tIns="45579" rIns="91156" bIns="455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6" tIns="45579" rIns="91156" bIns="455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41363"/>
            <a:ext cx="4927600" cy="3697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68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6300"/>
            <a:ext cx="5392737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6" tIns="45579" rIns="91156" bIns="455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68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6" tIns="45579" rIns="91156" bIns="4557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8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6" tIns="45579" rIns="91156" bIns="455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7C567AD-FB8B-490C-BC36-39AD9BA160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www.ban-sm.or.id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A3C1C-74C3-4B58-8461-F0C6B10F17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9244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www.ban-sm.or.id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7BF2A-D742-4503-9F22-514DD260CC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12122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www.ban-sm.or.id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B9B0B-238F-4DAD-A52B-EE92AF5E03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29206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B329179-D979-493A-BF58-C90DF56902EB}" type="datetime1">
              <a:rPr lang="en-US"/>
              <a:pPr>
                <a:defRPr/>
              </a:pPr>
              <a:t>3/24/2017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C793897-86C2-41B6-B4D6-E8A9039EF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89927-17C0-4A37-A712-882A3ECC9D26}" type="datetime1">
              <a:rPr lang="en-US"/>
              <a:pPr>
                <a:defRPr/>
              </a:pPr>
              <a:t>3/24/2017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B24AC-1FCB-428B-9687-A66BEEF18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FF95224-ACFB-44FF-9683-E5B2821A13CE}" type="datetime1">
              <a:rPr lang="en-US"/>
              <a:pPr>
                <a:defRPr/>
              </a:pPr>
              <a:t>3/24/2017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4AFFE-69E1-4708-9B06-65096D809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E855FA-DA8E-4760-80A0-667735F7808F}" type="datetime1">
              <a:rPr lang="en-US"/>
              <a:pPr>
                <a:defRPr/>
              </a:pPr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8654A-5E8A-49EB-8F8D-39F5992B14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1BECEC-BC49-431C-A64E-BB5E1644DB9B}" type="datetime1">
              <a:rPr lang="en-US"/>
              <a:pPr>
                <a:defRPr/>
              </a:pPr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DCAEB-AED4-41B1-8963-C9F0B4F756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D20BBFB-D895-409E-98FB-B33E821EEBAB}" type="datetime1">
              <a:rPr lang="en-US"/>
              <a:pPr>
                <a:defRPr/>
              </a:pPr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F252C-303A-4480-8586-72256B50E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413B4-32F7-4F2D-AD2D-D06B699AFA28}" type="datetime1">
              <a:rPr lang="en-US"/>
              <a:pPr>
                <a:defRPr/>
              </a:pPr>
              <a:t>3/24/2017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0ED1A-69F2-48CD-A7D6-8782BF41AD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7E5CDE7-B814-49C0-B938-AE2C4A85FB71}" type="datetime1">
              <a:rPr lang="en-US"/>
              <a:pPr>
                <a:defRPr/>
              </a:pPr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1DA8D-C03D-4469-8A4A-2BBBAAF4A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www.ban-sm.or.id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20428-714A-430B-AF0D-3C9394DBB2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92281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83777F8-18DC-4DF5-8099-D9F1B20D94C9}" type="datetime1">
              <a:rPr lang="en-US"/>
              <a:pPr>
                <a:defRPr/>
              </a:pPr>
              <a:t>3/24/2017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B3A74-806B-465B-9B1F-005AEEE3A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EF6FA-0AB1-433C-9FF8-EABCDE616622}" type="datetime1">
              <a:rPr lang="en-US"/>
              <a:pPr>
                <a:defRPr/>
              </a:pPr>
              <a:t>3/24/2017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2A667-80C1-4E77-A6CF-6C133B258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8B052-394A-4B35-BBA2-E0CFABA3F027}" type="datetime1">
              <a:rPr lang="en-US"/>
              <a:pPr>
                <a:defRPr/>
              </a:pPr>
              <a:t>3/24/2017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A25CE-39C0-494D-A082-F797D39D5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www.ban-sm.or.id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37006-D38D-4C1C-9558-8B6C074928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1251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www.ban-sm.or.id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89597-EF52-48EB-9B6D-DD78370411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6351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2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www.ban-sm.or.id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0AF16-19EF-44A3-AE51-173A5953E1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4954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www.ban-sm.or.id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FA0A9-1FAB-4626-9E38-AB4393D562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0343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www.ban-sm.or.id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68E97-51B9-4693-92ED-913D3C6B94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3983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1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www.ban-sm.or.id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9B631-32B3-4B58-97A1-DDC68DE810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5723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540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5400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5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Freeform 16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5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www.ban-sm.or.id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C1B575-D214-41B7-9D34-6F7249DF94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2121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5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5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text styles</a:t>
            </a:r>
          </a:p>
          <a:p>
            <a:pPr lvl="1"/>
            <a:r>
              <a:rPr lang="en-US" altLang="id-ID"/>
              <a:t>Second level</a:t>
            </a:r>
          </a:p>
          <a:p>
            <a:pPr lvl="2"/>
            <a:r>
              <a:rPr lang="en-US" altLang="id-ID"/>
              <a:t>Third level</a:t>
            </a:r>
          </a:p>
          <a:p>
            <a:pPr lvl="3"/>
            <a:r>
              <a:rPr lang="en-US" altLang="id-ID"/>
              <a:t>Fourth level</a:t>
            </a:r>
          </a:p>
          <a:p>
            <a:pPr lvl="4"/>
            <a:r>
              <a:rPr lang="en-US" altLang="id-ID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www.ban-sm.or.id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A93C93"/>
                </a:solidFill>
              </a:defRPr>
            </a:lvl1pPr>
          </a:lstStyle>
          <a:p>
            <a:pPr>
              <a:defRPr/>
            </a:pPr>
            <a:fld id="{51D3A12A-654E-4AD7-8233-EE7F5EA2B8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54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5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0" r:id="rId1"/>
    <p:sldLayoutId id="2147484871" r:id="rId2"/>
    <p:sldLayoutId id="2147484872" r:id="rId3"/>
    <p:sldLayoutId id="2147484873" r:id="rId4"/>
    <p:sldLayoutId id="2147484874" r:id="rId5"/>
    <p:sldLayoutId id="2147484875" r:id="rId6"/>
    <p:sldLayoutId id="2147484876" r:id="rId7"/>
    <p:sldLayoutId id="2147484877" r:id="rId8"/>
    <p:sldLayoutId id="2147484880" r:id="rId9"/>
    <p:sldLayoutId id="2147484878" r:id="rId10"/>
    <p:sldLayoutId id="214748487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cs typeface="Arial" charset="0"/>
              </a:defRPr>
            </a:lvl1pPr>
            <a:extLst/>
          </a:lstStyle>
          <a:p>
            <a:pPr>
              <a:defRPr/>
            </a:pPr>
            <a:fld id="{07F8853E-6AC4-470C-8C9E-9197DF6467CA}" type="datetime1">
              <a:rPr lang="en-US"/>
              <a:pPr>
                <a:defRPr/>
              </a:pPr>
              <a:t>3/24/2017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cs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CA355725-9B3E-46E5-B3FD-4B4571107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2" r:id="rId1"/>
    <p:sldLayoutId id="2147484883" r:id="rId2"/>
    <p:sldLayoutId id="2147484884" r:id="rId3"/>
    <p:sldLayoutId id="2147484885" r:id="rId4"/>
    <p:sldLayoutId id="2147484886" r:id="rId5"/>
    <p:sldLayoutId id="2147484887" r:id="rId6"/>
    <p:sldLayoutId id="2147484888" r:id="rId7"/>
    <p:sldLayoutId id="2147484889" r:id="rId8"/>
    <p:sldLayoutId id="2147484890" r:id="rId9"/>
    <p:sldLayoutId id="2147484891" r:id="rId10"/>
    <p:sldLayoutId id="2147484892" r:id="rId11"/>
  </p:sldLayoutIdLst>
  <p:transition spd="slow">
    <p:push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ormat%202.2.docx" TargetMode="External"/><Relationship Id="rId2" Type="http://schemas.openxmlformats.org/officeDocument/2006/relationships/hyperlink" Target="Format%202.1.docx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ormat%204.1.docx" TargetMode="External"/><Relationship Id="rId2" Type="http://schemas.openxmlformats.org/officeDocument/2006/relationships/hyperlink" Target="Format%202.2.docx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Format%204.3.docx" TargetMode="External"/><Relationship Id="rId2" Type="http://schemas.openxmlformats.org/officeDocument/2006/relationships/hyperlink" Target="Format%204.2.docx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Format%205.1.docx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Format%205.3.docx" TargetMode="External"/><Relationship Id="rId2" Type="http://schemas.openxmlformats.org/officeDocument/2006/relationships/hyperlink" Target="Format%205.2.docx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Format%205.4.docx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Format%206.2.docx" TargetMode="External"/><Relationship Id="rId2" Type="http://schemas.openxmlformats.org/officeDocument/2006/relationships/hyperlink" Target="Format%206.1.docx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Format%207.1.docx" TargetMode="External"/><Relationship Id="rId2" Type="http://schemas.openxmlformats.org/officeDocument/2006/relationships/hyperlink" Target="Format%207.2.docx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Format%208.1.docx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Format%208.3.docx" TargetMode="External"/><Relationship Id="rId2" Type="http://schemas.openxmlformats.org/officeDocument/2006/relationships/hyperlink" Target="Format%208.2.docx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2071678"/>
            <a:ext cx="9144000" cy="3152335"/>
          </a:xfrm>
        </p:spPr>
        <p:txBody>
          <a:bodyPr lIns="91440" tIns="45720" rIns="91440" bIns="45720" rtlCol="0">
            <a:no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algn="ctr">
              <a:defRPr/>
            </a:pPr>
            <a:r>
              <a:rPr lang="id-ID" sz="7200" dirty="0"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 </a:t>
            </a:r>
            <a:br>
              <a:rPr lang="id-ID" sz="7200" dirty="0"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id-ID" sz="4000" dirty="0"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PELAKSANAAN AKREDITASI</a:t>
            </a:r>
            <a:br>
              <a:rPr lang="id-ID" sz="4000" dirty="0"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id-ID" sz="4000" dirty="0"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SEKOLAH/MADRASAH</a:t>
            </a:r>
            <a:br>
              <a:rPr lang="id-ID" sz="4000" dirty="0"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id-ID" sz="4000" dirty="0"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TAHUN 2017</a:t>
            </a:r>
            <a:endParaRPr lang="en-GB" sz="4000" dirty="0">
              <a:solidFill>
                <a:srgbClr val="FF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rial Black" panose="020B0A040201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1285853" y="357188"/>
            <a:ext cx="77153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id-ID" sz="2000" b="1" dirty="0">
                <a:solidFill>
                  <a:schemeClr val="bg1"/>
                </a:solidFill>
              </a:rPr>
              <a:t>RAPAT KOORDINASI BAP-S/M DAN UPA </a:t>
            </a:r>
            <a:r>
              <a:rPr lang="id-ID" sz="2000" b="1" dirty="0" smtClean="0">
                <a:solidFill>
                  <a:schemeClr val="bg1"/>
                </a:solidFill>
              </a:rPr>
              <a:t>KABUPATEN/KOTA</a:t>
            </a:r>
            <a:endParaRPr lang="id-ID" sz="2000" b="1" dirty="0">
              <a:solidFill>
                <a:schemeClr val="bg1"/>
              </a:solidFill>
            </a:endParaRPr>
          </a:p>
          <a:p>
            <a:pPr algn="ctr"/>
            <a:r>
              <a:rPr lang="id-ID" sz="2000" b="1" dirty="0">
                <a:solidFill>
                  <a:schemeClr val="bg1"/>
                </a:solidFill>
              </a:rPr>
              <a:t>PROPINSI JAWA TIMUR TAHUN 2017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2449513" y="1643050"/>
            <a:ext cx="5765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altLang="id-ID" dirty="0">
                <a:latin typeface="Monotype Corsiva" pitchFamily="66" charset="0"/>
                <a:ea typeface="Arial Unicode MS" pitchFamily="34" charset="-128"/>
                <a:cs typeface="Arial Unicode MS" pitchFamily="34" charset="-128"/>
              </a:rPr>
              <a:t>“Akreditasi Bermutu untuk Pendidikan Bermutu”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8794" y="6000768"/>
            <a:ext cx="5357850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d-ID" sz="2000" b="1" dirty="0" smtClean="0"/>
              <a:t>Surabaya, Tanggal 30 Maret s.d. 1 April 2017</a:t>
            </a:r>
            <a:endParaRPr lang="id-ID" sz="2000" b="1" dirty="0"/>
          </a:p>
        </p:txBody>
      </p:sp>
      <p:sp>
        <p:nvSpPr>
          <p:cNvPr id="7" name="WordArt 2"/>
          <p:cNvSpPr>
            <a:spLocks noChangeArrowheads="1" noChangeShapeType="1" noTextEdit="1"/>
          </p:cNvSpPr>
          <p:nvPr/>
        </p:nvSpPr>
        <p:spPr bwMode="auto">
          <a:xfrm>
            <a:off x="74598" y="1362062"/>
            <a:ext cx="2354262" cy="209550"/>
          </a:xfrm>
          <a:prstGeom prst="rect">
            <a:avLst/>
          </a:prstGeom>
          <a:extLst>
            <a:ext uri="{AF507438-7753-43E0-B8FC-AC1667EBCBE1}">
              <a14:hiddenEffects xmlns=""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id-ID" sz="1600" i="1" kern="10" spc="0" dirty="0" smtClean="0">
                <a:ln w="9525">
                  <a:solidFill>
                    <a:srgbClr val="0000FF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Profesional, Tepercaya, dan Terbuka</a:t>
            </a:r>
            <a:endParaRPr lang="id-ID" sz="1600" i="1" kern="10" spc="0" dirty="0">
              <a:ln w="9525">
                <a:solidFill>
                  <a:srgbClr val="0000FF"/>
                </a:solidFill>
                <a:round/>
                <a:headEnd/>
                <a:tailEnd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265488" y="1223963"/>
            <a:ext cx="5345112" cy="1109662"/>
          </a:xfrm>
          <a:custGeom>
            <a:avLst/>
            <a:gdLst>
              <a:gd name="connsiteX0" fmla="*/ 184942 w 1109629"/>
              <a:gd name="connsiteY0" fmla="*/ 0 h 6050100"/>
              <a:gd name="connsiteX1" fmla="*/ 924687 w 1109629"/>
              <a:gd name="connsiteY1" fmla="*/ 0 h 6050100"/>
              <a:gd name="connsiteX2" fmla="*/ 1109629 w 1109629"/>
              <a:gd name="connsiteY2" fmla="*/ 184942 h 6050100"/>
              <a:gd name="connsiteX3" fmla="*/ 1109629 w 1109629"/>
              <a:gd name="connsiteY3" fmla="*/ 6050100 h 6050100"/>
              <a:gd name="connsiteX4" fmla="*/ 1109629 w 1109629"/>
              <a:gd name="connsiteY4" fmla="*/ 6050100 h 6050100"/>
              <a:gd name="connsiteX5" fmla="*/ 0 w 1109629"/>
              <a:gd name="connsiteY5" fmla="*/ 6050100 h 6050100"/>
              <a:gd name="connsiteX6" fmla="*/ 0 w 1109629"/>
              <a:gd name="connsiteY6" fmla="*/ 6050100 h 6050100"/>
              <a:gd name="connsiteX7" fmla="*/ 0 w 1109629"/>
              <a:gd name="connsiteY7" fmla="*/ 184942 h 6050100"/>
              <a:gd name="connsiteX8" fmla="*/ 184942 w 1109629"/>
              <a:gd name="connsiteY8" fmla="*/ 0 h 605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9629" h="6050100">
                <a:moveTo>
                  <a:pt x="1109629" y="1008373"/>
                </a:moveTo>
                <a:lnTo>
                  <a:pt x="1109629" y="5041727"/>
                </a:lnTo>
                <a:cubicBezTo>
                  <a:pt x="1109629" y="5598637"/>
                  <a:pt x="1094443" y="6050097"/>
                  <a:pt x="1075709" y="6050097"/>
                </a:cubicBezTo>
                <a:lnTo>
                  <a:pt x="0" y="6050097"/>
                </a:lnTo>
                <a:lnTo>
                  <a:pt x="0" y="6050097"/>
                </a:lnTo>
                <a:lnTo>
                  <a:pt x="0" y="3"/>
                </a:lnTo>
                <a:lnTo>
                  <a:pt x="0" y="3"/>
                </a:lnTo>
                <a:lnTo>
                  <a:pt x="1075709" y="3"/>
                </a:lnTo>
                <a:cubicBezTo>
                  <a:pt x="1094443" y="3"/>
                  <a:pt x="1109629" y="451463"/>
                  <a:pt x="1109629" y="1008373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5">
              <a:tint val="40000"/>
              <a:alpha val="90000"/>
              <a:hueOff val="2293114"/>
              <a:satOff val="759"/>
              <a:lumOff val="-5"/>
              <a:alphaOff val="0"/>
            </a:schemeClr>
          </a:lnRef>
          <a:fillRef idx="1">
            <a:schemeClr val="accent5">
              <a:tint val="40000"/>
              <a:alpha val="90000"/>
              <a:hueOff val="2293114"/>
              <a:satOff val="759"/>
              <a:lumOff val="-5"/>
              <a:alphaOff val="0"/>
            </a:schemeClr>
          </a:fillRef>
          <a:effectRef idx="2">
            <a:schemeClr val="accent5">
              <a:tint val="40000"/>
              <a:alpha val="90000"/>
              <a:hueOff val="2293114"/>
              <a:satOff val="759"/>
              <a:lumOff val="-5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47650" tIns="180565" rIns="304390" bIns="180565" spcCol="1270" anchor="ctr"/>
          <a:lstStyle/>
          <a:p>
            <a:pPr marL="0" lvl="1" defTabSz="1066800">
              <a:lnSpc>
                <a:spcPct val="90000"/>
              </a:lnSpc>
              <a:spcAft>
                <a:spcPct val="15000"/>
              </a:spcAft>
              <a:defRPr/>
            </a:pPr>
            <a:r>
              <a:rPr lang="id-ID" dirty="0">
                <a:latin typeface="Berlin Sans FB" panose="020E0602020502020306" pitchFamily="34" charset="0"/>
              </a:rPr>
              <a:t>Menjelaskan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id-ID" dirty="0">
                <a:latin typeface="Berlin Sans FB" panose="020E0602020502020306" pitchFamily="34" charset="0"/>
              </a:rPr>
              <a:t>latar belakang perlunya langkah </a:t>
            </a:r>
            <a:r>
              <a:rPr lang="en-US" dirty="0" err="1">
                <a:latin typeface="Berlin Sans FB" panose="020E0602020502020306" pitchFamily="34" charset="0"/>
              </a:rPr>
              <a:t>kegiatan</a:t>
            </a:r>
            <a:r>
              <a:rPr lang="id-ID" dirty="0">
                <a:latin typeface="Berlin Sans FB" panose="020E0602020502020306" pitchFamily="34" charset="0"/>
              </a:rPr>
              <a:t> dilaksanakan</a:t>
            </a:r>
          </a:p>
        </p:txBody>
      </p:sp>
      <p:sp>
        <p:nvSpPr>
          <p:cNvPr id="6" name="Freeform 5"/>
          <p:cNvSpPr/>
          <p:nvPr/>
        </p:nvSpPr>
        <p:spPr>
          <a:xfrm>
            <a:off x="665163" y="1173163"/>
            <a:ext cx="2600325" cy="1160462"/>
          </a:xfrm>
          <a:custGeom>
            <a:avLst/>
            <a:gdLst>
              <a:gd name="connsiteX0" fmla="*/ 0 w 2824878"/>
              <a:gd name="connsiteY0" fmla="*/ 231177 h 1387037"/>
              <a:gd name="connsiteX1" fmla="*/ 231177 w 2824878"/>
              <a:gd name="connsiteY1" fmla="*/ 0 h 1387037"/>
              <a:gd name="connsiteX2" fmla="*/ 2593701 w 2824878"/>
              <a:gd name="connsiteY2" fmla="*/ 0 h 1387037"/>
              <a:gd name="connsiteX3" fmla="*/ 2824878 w 2824878"/>
              <a:gd name="connsiteY3" fmla="*/ 231177 h 1387037"/>
              <a:gd name="connsiteX4" fmla="*/ 2824878 w 2824878"/>
              <a:gd name="connsiteY4" fmla="*/ 1155860 h 1387037"/>
              <a:gd name="connsiteX5" fmla="*/ 2593701 w 2824878"/>
              <a:gd name="connsiteY5" fmla="*/ 1387037 h 1387037"/>
              <a:gd name="connsiteX6" fmla="*/ 231177 w 2824878"/>
              <a:gd name="connsiteY6" fmla="*/ 1387037 h 1387037"/>
              <a:gd name="connsiteX7" fmla="*/ 0 w 2824878"/>
              <a:gd name="connsiteY7" fmla="*/ 1155860 h 1387037"/>
              <a:gd name="connsiteX8" fmla="*/ 0 w 2824878"/>
              <a:gd name="connsiteY8" fmla="*/ 231177 h 138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24878" h="1387037">
                <a:moveTo>
                  <a:pt x="0" y="231177"/>
                </a:moveTo>
                <a:cubicBezTo>
                  <a:pt x="0" y="103501"/>
                  <a:pt x="103501" y="0"/>
                  <a:pt x="231177" y="0"/>
                </a:cubicBezTo>
                <a:lnTo>
                  <a:pt x="2593701" y="0"/>
                </a:lnTo>
                <a:cubicBezTo>
                  <a:pt x="2721377" y="0"/>
                  <a:pt x="2824878" y="103501"/>
                  <a:pt x="2824878" y="231177"/>
                </a:cubicBezTo>
                <a:lnTo>
                  <a:pt x="2824878" y="1155860"/>
                </a:lnTo>
                <a:cubicBezTo>
                  <a:pt x="2824878" y="1283536"/>
                  <a:pt x="2721377" y="1387037"/>
                  <a:pt x="2593701" y="1387037"/>
                </a:cubicBezTo>
                <a:lnTo>
                  <a:pt x="231177" y="1387037"/>
                </a:lnTo>
                <a:cubicBezTo>
                  <a:pt x="103501" y="1387037"/>
                  <a:pt x="0" y="1283536"/>
                  <a:pt x="0" y="1155860"/>
                </a:cubicBezTo>
                <a:lnTo>
                  <a:pt x="0" y="231177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89630" tIns="128670" rIns="189630" bIns="128670" spcCol="1270" anchor="ctr"/>
          <a:lstStyle/>
          <a:p>
            <a:pPr algn="ctr" defTabSz="1422400">
              <a:lnSpc>
                <a:spcPct val="90000"/>
              </a:lnSpc>
              <a:spcAft>
                <a:spcPct val="35000"/>
              </a:spcAft>
              <a:defRPr/>
            </a:pPr>
            <a:r>
              <a:rPr lang="id-ID" sz="3200" b="1" dirty="0">
                <a:latin typeface="+mj-lt"/>
              </a:rPr>
              <a:t>RASIONAL</a:t>
            </a:r>
          </a:p>
        </p:txBody>
      </p:sp>
      <p:sp>
        <p:nvSpPr>
          <p:cNvPr id="7" name="Freeform 6"/>
          <p:cNvSpPr/>
          <p:nvPr/>
        </p:nvSpPr>
        <p:spPr>
          <a:xfrm>
            <a:off x="3228975" y="2624138"/>
            <a:ext cx="5381625" cy="1081087"/>
          </a:xfrm>
          <a:custGeom>
            <a:avLst/>
            <a:gdLst>
              <a:gd name="connsiteX0" fmla="*/ 184942 w 1109629"/>
              <a:gd name="connsiteY0" fmla="*/ 0 h 6050100"/>
              <a:gd name="connsiteX1" fmla="*/ 924687 w 1109629"/>
              <a:gd name="connsiteY1" fmla="*/ 0 h 6050100"/>
              <a:gd name="connsiteX2" fmla="*/ 1109629 w 1109629"/>
              <a:gd name="connsiteY2" fmla="*/ 184942 h 6050100"/>
              <a:gd name="connsiteX3" fmla="*/ 1109629 w 1109629"/>
              <a:gd name="connsiteY3" fmla="*/ 6050100 h 6050100"/>
              <a:gd name="connsiteX4" fmla="*/ 1109629 w 1109629"/>
              <a:gd name="connsiteY4" fmla="*/ 6050100 h 6050100"/>
              <a:gd name="connsiteX5" fmla="*/ 0 w 1109629"/>
              <a:gd name="connsiteY5" fmla="*/ 6050100 h 6050100"/>
              <a:gd name="connsiteX6" fmla="*/ 0 w 1109629"/>
              <a:gd name="connsiteY6" fmla="*/ 6050100 h 6050100"/>
              <a:gd name="connsiteX7" fmla="*/ 0 w 1109629"/>
              <a:gd name="connsiteY7" fmla="*/ 184942 h 6050100"/>
              <a:gd name="connsiteX8" fmla="*/ 184942 w 1109629"/>
              <a:gd name="connsiteY8" fmla="*/ 0 h 605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9629" h="6050100">
                <a:moveTo>
                  <a:pt x="1109629" y="1008373"/>
                </a:moveTo>
                <a:lnTo>
                  <a:pt x="1109629" y="5041727"/>
                </a:lnTo>
                <a:cubicBezTo>
                  <a:pt x="1109629" y="5598637"/>
                  <a:pt x="1094443" y="6050097"/>
                  <a:pt x="1075709" y="6050097"/>
                </a:cubicBezTo>
                <a:lnTo>
                  <a:pt x="0" y="6050097"/>
                </a:lnTo>
                <a:lnTo>
                  <a:pt x="0" y="6050097"/>
                </a:lnTo>
                <a:lnTo>
                  <a:pt x="0" y="3"/>
                </a:lnTo>
                <a:lnTo>
                  <a:pt x="0" y="3"/>
                </a:lnTo>
                <a:lnTo>
                  <a:pt x="1075709" y="3"/>
                </a:lnTo>
                <a:cubicBezTo>
                  <a:pt x="1094443" y="3"/>
                  <a:pt x="1109629" y="451463"/>
                  <a:pt x="1109629" y="1008373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5">
              <a:tint val="40000"/>
              <a:alpha val="90000"/>
              <a:hueOff val="2293114"/>
              <a:satOff val="759"/>
              <a:lumOff val="-5"/>
              <a:alphaOff val="0"/>
            </a:schemeClr>
          </a:lnRef>
          <a:fillRef idx="1">
            <a:schemeClr val="accent5">
              <a:tint val="40000"/>
              <a:alpha val="90000"/>
              <a:hueOff val="2293114"/>
              <a:satOff val="759"/>
              <a:lumOff val="-5"/>
              <a:alphaOff val="0"/>
            </a:schemeClr>
          </a:fillRef>
          <a:effectRef idx="2">
            <a:schemeClr val="accent5">
              <a:tint val="40000"/>
              <a:alpha val="90000"/>
              <a:hueOff val="2293114"/>
              <a:satOff val="759"/>
              <a:lumOff val="-5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47650" tIns="180565" rIns="304390" bIns="180565" spcCol="1270" anchor="ctr"/>
          <a:lstStyle/>
          <a:p>
            <a:pPr marL="0" lvl="1" defTabSz="1066800">
              <a:lnSpc>
                <a:spcPct val="90000"/>
              </a:lnSpc>
              <a:spcAft>
                <a:spcPct val="15000"/>
              </a:spcAft>
              <a:defRPr/>
            </a:pPr>
            <a:r>
              <a:rPr lang="id-ID" dirty="0">
                <a:latin typeface="Berlin Sans FB" panose="020E0602020502020306" pitchFamily="34" charset="0"/>
              </a:rPr>
              <a:t>Menjelaskan arah pelaksanaan kegiatan</a:t>
            </a:r>
          </a:p>
        </p:txBody>
      </p:sp>
      <p:sp>
        <p:nvSpPr>
          <p:cNvPr id="8" name="Freeform 7"/>
          <p:cNvSpPr/>
          <p:nvPr/>
        </p:nvSpPr>
        <p:spPr>
          <a:xfrm>
            <a:off x="628650" y="2590800"/>
            <a:ext cx="2600325" cy="1114425"/>
          </a:xfrm>
          <a:custGeom>
            <a:avLst/>
            <a:gdLst>
              <a:gd name="connsiteX0" fmla="*/ 0 w 2824878"/>
              <a:gd name="connsiteY0" fmla="*/ 231177 h 1387037"/>
              <a:gd name="connsiteX1" fmla="*/ 231177 w 2824878"/>
              <a:gd name="connsiteY1" fmla="*/ 0 h 1387037"/>
              <a:gd name="connsiteX2" fmla="*/ 2593701 w 2824878"/>
              <a:gd name="connsiteY2" fmla="*/ 0 h 1387037"/>
              <a:gd name="connsiteX3" fmla="*/ 2824878 w 2824878"/>
              <a:gd name="connsiteY3" fmla="*/ 231177 h 1387037"/>
              <a:gd name="connsiteX4" fmla="*/ 2824878 w 2824878"/>
              <a:gd name="connsiteY4" fmla="*/ 1155860 h 1387037"/>
              <a:gd name="connsiteX5" fmla="*/ 2593701 w 2824878"/>
              <a:gd name="connsiteY5" fmla="*/ 1387037 h 1387037"/>
              <a:gd name="connsiteX6" fmla="*/ 231177 w 2824878"/>
              <a:gd name="connsiteY6" fmla="*/ 1387037 h 1387037"/>
              <a:gd name="connsiteX7" fmla="*/ 0 w 2824878"/>
              <a:gd name="connsiteY7" fmla="*/ 1155860 h 1387037"/>
              <a:gd name="connsiteX8" fmla="*/ 0 w 2824878"/>
              <a:gd name="connsiteY8" fmla="*/ 231177 h 138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24878" h="1387037">
                <a:moveTo>
                  <a:pt x="0" y="231177"/>
                </a:moveTo>
                <a:cubicBezTo>
                  <a:pt x="0" y="103501"/>
                  <a:pt x="103501" y="0"/>
                  <a:pt x="231177" y="0"/>
                </a:cubicBezTo>
                <a:lnTo>
                  <a:pt x="2593701" y="0"/>
                </a:lnTo>
                <a:cubicBezTo>
                  <a:pt x="2721377" y="0"/>
                  <a:pt x="2824878" y="103501"/>
                  <a:pt x="2824878" y="231177"/>
                </a:cubicBezTo>
                <a:lnTo>
                  <a:pt x="2824878" y="1155860"/>
                </a:lnTo>
                <a:cubicBezTo>
                  <a:pt x="2824878" y="1283536"/>
                  <a:pt x="2721377" y="1387037"/>
                  <a:pt x="2593701" y="1387037"/>
                </a:cubicBezTo>
                <a:lnTo>
                  <a:pt x="231177" y="1387037"/>
                </a:lnTo>
                <a:cubicBezTo>
                  <a:pt x="103501" y="1387037"/>
                  <a:pt x="0" y="1283536"/>
                  <a:pt x="0" y="1155860"/>
                </a:cubicBezTo>
                <a:lnTo>
                  <a:pt x="0" y="231177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89630" tIns="128670" rIns="189630" bIns="128670" spcCol="1270" anchor="ctr"/>
          <a:lstStyle/>
          <a:p>
            <a:pPr algn="ctr" defTabSz="1422400">
              <a:lnSpc>
                <a:spcPct val="90000"/>
              </a:lnSpc>
              <a:spcAft>
                <a:spcPct val="35000"/>
              </a:spcAft>
              <a:defRPr/>
            </a:pPr>
            <a:r>
              <a:rPr lang="id-ID" sz="3200" b="1" dirty="0">
                <a:latin typeface="+mj-lt"/>
              </a:rPr>
              <a:t>TUJUAN</a:t>
            </a:r>
            <a:endParaRPr lang="id-ID" sz="3600" b="1" dirty="0">
              <a:latin typeface="+mj-lt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181350" y="4038600"/>
            <a:ext cx="5429250" cy="1066799"/>
          </a:xfrm>
          <a:custGeom>
            <a:avLst/>
            <a:gdLst>
              <a:gd name="connsiteX0" fmla="*/ 184942 w 1109629"/>
              <a:gd name="connsiteY0" fmla="*/ 0 h 6050100"/>
              <a:gd name="connsiteX1" fmla="*/ 924687 w 1109629"/>
              <a:gd name="connsiteY1" fmla="*/ 0 h 6050100"/>
              <a:gd name="connsiteX2" fmla="*/ 1109629 w 1109629"/>
              <a:gd name="connsiteY2" fmla="*/ 184942 h 6050100"/>
              <a:gd name="connsiteX3" fmla="*/ 1109629 w 1109629"/>
              <a:gd name="connsiteY3" fmla="*/ 6050100 h 6050100"/>
              <a:gd name="connsiteX4" fmla="*/ 1109629 w 1109629"/>
              <a:gd name="connsiteY4" fmla="*/ 6050100 h 6050100"/>
              <a:gd name="connsiteX5" fmla="*/ 0 w 1109629"/>
              <a:gd name="connsiteY5" fmla="*/ 6050100 h 6050100"/>
              <a:gd name="connsiteX6" fmla="*/ 0 w 1109629"/>
              <a:gd name="connsiteY6" fmla="*/ 6050100 h 6050100"/>
              <a:gd name="connsiteX7" fmla="*/ 0 w 1109629"/>
              <a:gd name="connsiteY7" fmla="*/ 184942 h 6050100"/>
              <a:gd name="connsiteX8" fmla="*/ 184942 w 1109629"/>
              <a:gd name="connsiteY8" fmla="*/ 0 h 605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9629" h="6050100">
                <a:moveTo>
                  <a:pt x="1109629" y="1008373"/>
                </a:moveTo>
                <a:lnTo>
                  <a:pt x="1109629" y="5041727"/>
                </a:lnTo>
                <a:cubicBezTo>
                  <a:pt x="1109629" y="5598637"/>
                  <a:pt x="1094443" y="6050097"/>
                  <a:pt x="1075709" y="6050097"/>
                </a:cubicBezTo>
                <a:lnTo>
                  <a:pt x="0" y="6050097"/>
                </a:lnTo>
                <a:lnTo>
                  <a:pt x="0" y="6050097"/>
                </a:lnTo>
                <a:lnTo>
                  <a:pt x="0" y="3"/>
                </a:lnTo>
                <a:lnTo>
                  <a:pt x="0" y="3"/>
                </a:lnTo>
                <a:lnTo>
                  <a:pt x="1075709" y="3"/>
                </a:lnTo>
                <a:cubicBezTo>
                  <a:pt x="1094443" y="3"/>
                  <a:pt x="1109629" y="451463"/>
                  <a:pt x="1109629" y="1008373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5">
              <a:tint val="40000"/>
              <a:alpha val="90000"/>
              <a:hueOff val="2293114"/>
              <a:satOff val="759"/>
              <a:lumOff val="-5"/>
              <a:alphaOff val="0"/>
            </a:schemeClr>
          </a:lnRef>
          <a:fillRef idx="1">
            <a:schemeClr val="accent5">
              <a:tint val="40000"/>
              <a:alpha val="90000"/>
              <a:hueOff val="2293114"/>
              <a:satOff val="759"/>
              <a:lumOff val="-5"/>
              <a:alphaOff val="0"/>
            </a:schemeClr>
          </a:fillRef>
          <a:effectRef idx="2">
            <a:schemeClr val="accent5">
              <a:tint val="40000"/>
              <a:alpha val="90000"/>
              <a:hueOff val="2293114"/>
              <a:satOff val="759"/>
              <a:lumOff val="-5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47650" tIns="180565" rIns="304390" bIns="180565" spcCol="1270" anchor="ctr"/>
          <a:lstStyle/>
          <a:p>
            <a:pPr marL="0" lvl="1" defTabSz="1066800">
              <a:lnSpc>
                <a:spcPct val="90000"/>
              </a:lnSpc>
              <a:spcAft>
                <a:spcPct val="15000"/>
              </a:spcAft>
              <a:defRPr/>
            </a:pPr>
            <a:r>
              <a:rPr lang="id-ID" dirty="0">
                <a:latin typeface="Berlin Sans FB" panose="020E0602020502020306" pitchFamily="34" charset="0"/>
              </a:rPr>
              <a:t>Menjelaskan cakupan kegiatan</a:t>
            </a:r>
          </a:p>
        </p:txBody>
      </p:sp>
      <p:sp>
        <p:nvSpPr>
          <p:cNvPr id="10" name="Freeform 9"/>
          <p:cNvSpPr/>
          <p:nvPr/>
        </p:nvSpPr>
        <p:spPr>
          <a:xfrm>
            <a:off x="628650" y="3967163"/>
            <a:ext cx="2600325" cy="1138237"/>
          </a:xfrm>
          <a:custGeom>
            <a:avLst/>
            <a:gdLst>
              <a:gd name="connsiteX0" fmla="*/ 0 w 2824878"/>
              <a:gd name="connsiteY0" fmla="*/ 231177 h 1387037"/>
              <a:gd name="connsiteX1" fmla="*/ 231177 w 2824878"/>
              <a:gd name="connsiteY1" fmla="*/ 0 h 1387037"/>
              <a:gd name="connsiteX2" fmla="*/ 2593701 w 2824878"/>
              <a:gd name="connsiteY2" fmla="*/ 0 h 1387037"/>
              <a:gd name="connsiteX3" fmla="*/ 2824878 w 2824878"/>
              <a:gd name="connsiteY3" fmla="*/ 231177 h 1387037"/>
              <a:gd name="connsiteX4" fmla="*/ 2824878 w 2824878"/>
              <a:gd name="connsiteY4" fmla="*/ 1155860 h 1387037"/>
              <a:gd name="connsiteX5" fmla="*/ 2593701 w 2824878"/>
              <a:gd name="connsiteY5" fmla="*/ 1387037 h 1387037"/>
              <a:gd name="connsiteX6" fmla="*/ 231177 w 2824878"/>
              <a:gd name="connsiteY6" fmla="*/ 1387037 h 1387037"/>
              <a:gd name="connsiteX7" fmla="*/ 0 w 2824878"/>
              <a:gd name="connsiteY7" fmla="*/ 1155860 h 1387037"/>
              <a:gd name="connsiteX8" fmla="*/ 0 w 2824878"/>
              <a:gd name="connsiteY8" fmla="*/ 231177 h 138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24878" h="1387037">
                <a:moveTo>
                  <a:pt x="0" y="231177"/>
                </a:moveTo>
                <a:cubicBezTo>
                  <a:pt x="0" y="103501"/>
                  <a:pt x="103501" y="0"/>
                  <a:pt x="231177" y="0"/>
                </a:cubicBezTo>
                <a:lnTo>
                  <a:pt x="2593701" y="0"/>
                </a:lnTo>
                <a:cubicBezTo>
                  <a:pt x="2721377" y="0"/>
                  <a:pt x="2824878" y="103501"/>
                  <a:pt x="2824878" y="231177"/>
                </a:cubicBezTo>
                <a:lnTo>
                  <a:pt x="2824878" y="1155860"/>
                </a:lnTo>
                <a:cubicBezTo>
                  <a:pt x="2824878" y="1283536"/>
                  <a:pt x="2721377" y="1387037"/>
                  <a:pt x="2593701" y="1387037"/>
                </a:cubicBezTo>
                <a:lnTo>
                  <a:pt x="231177" y="1387037"/>
                </a:lnTo>
                <a:cubicBezTo>
                  <a:pt x="103501" y="1387037"/>
                  <a:pt x="0" y="1283536"/>
                  <a:pt x="0" y="1155860"/>
                </a:cubicBezTo>
                <a:lnTo>
                  <a:pt x="0" y="231177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89630" tIns="128670" rIns="189630" bIns="128670" spcCol="1270" anchor="ctr"/>
          <a:lstStyle/>
          <a:p>
            <a:pPr algn="ctr" defTabSz="1422400">
              <a:lnSpc>
                <a:spcPct val="90000"/>
              </a:lnSpc>
              <a:spcAft>
                <a:spcPct val="35000"/>
              </a:spcAft>
              <a:defRPr/>
            </a:pPr>
            <a:r>
              <a:rPr lang="id-ID" sz="3200" b="1" dirty="0">
                <a:latin typeface="+mj-lt"/>
              </a:rPr>
              <a:t>RUANG LINGKUP</a:t>
            </a:r>
          </a:p>
        </p:txBody>
      </p:sp>
      <p:sp>
        <p:nvSpPr>
          <p:cNvPr id="17422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5053013" cy="795338"/>
          </a:xfrm>
        </p:spPr>
        <p:txBody>
          <a:bodyPr/>
          <a:lstStyle/>
          <a:p>
            <a:pPr algn="ctr" eaLnBrk="1" hangingPunct="1"/>
            <a:r>
              <a:rPr lang="id-ID" altLang="en-US" sz="30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UNSUR-UNSUR POS</a:t>
            </a:r>
          </a:p>
        </p:txBody>
      </p:sp>
      <p:sp>
        <p:nvSpPr>
          <p:cNvPr id="13" name="Freeform 12"/>
          <p:cNvSpPr/>
          <p:nvPr/>
        </p:nvSpPr>
        <p:spPr>
          <a:xfrm>
            <a:off x="620960" y="5334000"/>
            <a:ext cx="2608016" cy="1340729"/>
          </a:xfrm>
          <a:custGeom>
            <a:avLst/>
            <a:gdLst>
              <a:gd name="connsiteX0" fmla="*/ 0 w 3183243"/>
              <a:gd name="connsiteY0" fmla="*/ 309791 h 1858709"/>
              <a:gd name="connsiteX1" fmla="*/ 309791 w 3183243"/>
              <a:gd name="connsiteY1" fmla="*/ 0 h 1858709"/>
              <a:gd name="connsiteX2" fmla="*/ 2873452 w 3183243"/>
              <a:gd name="connsiteY2" fmla="*/ 0 h 1858709"/>
              <a:gd name="connsiteX3" fmla="*/ 3183243 w 3183243"/>
              <a:gd name="connsiteY3" fmla="*/ 309791 h 1858709"/>
              <a:gd name="connsiteX4" fmla="*/ 3183243 w 3183243"/>
              <a:gd name="connsiteY4" fmla="*/ 1548918 h 1858709"/>
              <a:gd name="connsiteX5" fmla="*/ 2873452 w 3183243"/>
              <a:gd name="connsiteY5" fmla="*/ 1858709 h 1858709"/>
              <a:gd name="connsiteX6" fmla="*/ 309791 w 3183243"/>
              <a:gd name="connsiteY6" fmla="*/ 1858709 h 1858709"/>
              <a:gd name="connsiteX7" fmla="*/ 0 w 3183243"/>
              <a:gd name="connsiteY7" fmla="*/ 1548918 h 1858709"/>
              <a:gd name="connsiteX8" fmla="*/ 0 w 3183243"/>
              <a:gd name="connsiteY8" fmla="*/ 309791 h 1858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3243" h="1858709">
                <a:moveTo>
                  <a:pt x="0" y="309791"/>
                </a:moveTo>
                <a:cubicBezTo>
                  <a:pt x="0" y="138698"/>
                  <a:pt x="138698" y="0"/>
                  <a:pt x="309791" y="0"/>
                </a:cubicBezTo>
                <a:lnTo>
                  <a:pt x="2873452" y="0"/>
                </a:lnTo>
                <a:cubicBezTo>
                  <a:pt x="3044545" y="0"/>
                  <a:pt x="3183243" y="138698"/>
                  <a:pt x="3183243" y="309791"/>
                </a:cubicBezTo>
                <a:lnTo>
                  <a:pt x="3183243" y="1548918"/>
                </a:lnTo>
                <a:cubicBezTo>
                  <a:pt x="3183243" y="1720011"/>
                  <a:pt x="3044545" y="1858709"/>
                  <a:pt x="2873452" y="1858709"/>
                </a:cubicBezTo>
                <a:lnTo>
                  <a:pt x="309791" y="1858709"/>
                </a:lnTo>
                <a:cubicBezTo>
                  <a:pt x="138698" y="1858709"/>
                  <a:pt x="0" y="1720011"/>
                  <a:pt x="0" y="1548918"/>
                </a:cubicBezTo>
                <a:lnTo>
                  <a:pt x="0" y="309791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66935" tIns="128835" rIns="166935" bIns="128835" spcCol="1270" anchor="ctr"/>
          <a:lstStyle/>
          <a:p>
            <a:pPr algn="ctr" defTabSz="889000">
              <a:lnSpc>
                <a:spcPct val="90000"/>
              </a:lnSpc>
              <a:spcAft>
                <a:spcPct val="35000"/>
              </a:spcAft>
              <a:defRPr/>
            </a:pPr>
            <a:r>
              <a:rPr lang="id-ID" b="1" dirty="0">
                <a:latin typeface="+mj-lt"/>
              </a:rPr>
              <a:t>TANGGUNG JAWAB</a:t>
            </a:r>
            <a:r>
              <a:rPr lang="en-US" b="1" dirty="0">
                <a:latin typeface="+mj-lt"/>
              </a:rPr>
              <a:t> DAN </a:t>
            </a:r>
            <a:r>
              <a:rPr lang="id-ID" b="1" dirty="0">
                <a:latin typeface="+mj-lt"/>
              </a:rPr>
              <a:t>WEWENANG</a:t>
            </a:r>
          </a:p>
        </p:txBody>
      </p:sp>
      <p:sp>
        <p:nvSpPr>
          <p:cNvPr id="14" name="Freeform 13"/>
          <p:cNvSpPr/>
          <p:nvPr/>
        </p:nvSpPr>
        <p:spPr>
          <a:xfrm>
            <a:off x="3278188" y="5334000"/>
            <a:ext cx="5332412" cy="1340729"/>
          </a:xfrm>
          <a:custGeom>
            <a:avLst/>
            <a:gdLst>
              <a:gd name="connsiteX0" fmla="*/ 294557 w 1767307"/>
              <a:gd name="connsiteY0" fmla="*/ 0 h 5659099"/>
              <a:gd name="connsiteX1" fmla="*/ 1472750 w 1767307"/>
              <a:gd name="connsiteY1" fmla="*/ 0 h 5659099"/>
              <a:gd name="connsiteX2" fmla="*/ 1767307 w 1767307"/>
              <a:gd name="connsiteY2" fmla="*/ 294557 h 5659099"/>
              <a:gd name="connsiteX3" fmla="*/ 1767307 w 1767307"/>
              <a:gd name="connsiteY3" fmla="*/ 5659099 h 5659099"/>
              <a:gd name="connsiteX4" fmla="*/ 1767307 w 1767307"/>
              <a:gd name="connsiteY4" fmla="*/ 5659099 h 5659099"/>
              <a:gd name="connsiteX5" fmla="*/ 0 w 1767307"/>
              <a:gd name="connsiteY5" fmla="*/ 5659099 h 5659099"/>
              <a:gd name="connsiteX6" fmla="*/ 0 w 1767307"/>
              <a:gd name="connsiteY6" fmla="*/ 5659099 h 5659099"/>
              <a:gd name="connsiteX7" fmla="*/ 0 w 1767307"/>
              <a:gd name="connsiteY7" fmla="*/ 294557 h 5659099"/>
              <a:gd name="connsiteX8" fmla="*/ 294557 w 1767307"/>
              <a:gd name="connsiteY8" fmla="*/ 0 h 565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7307" h="5659099">
                <a:moveTo>
                  <a:pt x="1767307" y="943202"/>
                </a:moveTo>
                <a:lnTo>
                  <a:pt x="1767307" y="4715897"/>
                </a:lnTo>
                <a:cubicBezTo>
                  <a:pt x="1767307" y="5236812"/>
                  <a:pt x="1726122" y="5659099"/>
                  <a:pt x="1675318" y="5659099"/>
                </a:cubicBezTo>
                <a:lnTo>
                  <a:pt x="0" y="5659099"/>
                </a:lnTo>
                <a:lnTo>
                  <a:pt x="0" y="5659099"/>
                </a:lnTo>
                <a:lnTo>
                  <a:pt x="0" y="0"/>
                </a:lnTo>
                <a:lnTo>
                  <a:pt x="0" y="0"/>
                </a:lnTo>
                <a:lnTo>
                  <a:pt x="1675318" y="0"/>
                </a:lnTo>
                <a:cubicBezTo>
                  <a:pt x="1726122" y="0"/>
                  <a:pt x="1767307" y="422287"/>
                  <a:pt x="1767307" y="943202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5">
              <a:tint val="40000"/>
              <a:alpha val="90000"/>
              <a:hueOff val="2293114"/>
              <a:satOff val="759"/>
              <a:lumOff val="-5"/>
              <a:alphaOff val="0"/>
            </a:schemeClr>
          </a:lnRef>
          <a:fillRef idx="1">
            <a:schemeClr val="accent5">
              <a:tint val="40000"/>
              <a:alpha val="90000"/>
              <a:hueOff val="2293114"/>
              <a:satOff val="759"/>
              <a:lumOff val="-5"/>
              <a:alphaOff val="0"/>
            </a:schemeClr>
          </a:fillRef>
          <a:effectRef idx="2">
            <a:schemeClr val="accent5">
              <a:tint val="40000"/>
              <a:alpha val="90000"/>
              <a:hueOff val="2293114"/>
              <a:satOff val="759"/>
              <a:lumOff val="-5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47650" tIns="180565" rIns="304390" bIns="180565" spcCol="1270" anchor="ctr"/>
          <a:lstStyle/>
          <a:p>
            <a:pPr marL="0" lvl="1" defTabSz="1066800">
              <a:lnSpc>
                <a:spcPct val="90000"/>
              </a:lnSpc>
              <a:spcAft>
                <a:spcPct val="15000"/>
              </a:spcAft>
              <a:defRPr/>
            </a:pPr>
            <a:r>
              <a:rPr lang="id-ID" dirty="0">
                <a:latin typeface="Berlin Sans FB" panose="020E0602020502020306" pitchFamily="34" charset="0"/>
              </a:rPr>
              <a:t>Menjelaskan pihak-pihak yg terlibat dalam pelaksanaan kegiatan beserta tugas, peran, fungsi, </a:t>
            </a:r>
            <a:r>
              <a:rPr lang="en-US" dirty="0" err="1">
                <a:latin typeface="Berlin Sans FB" panose="020E0602020502020306" pitchFamily="34" charset="0"/>
              </a:rPr>
              <a:t>tanggung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jawab</a:t>
            </a:r>
            <a:r>
              <a:rPr lang="id-ID" dirty="0">
                <a:latin typeface="Berlin Sans FB" panose="020E0602020502020306" pitchFamily="34" charset="0"/>
              </a:rPr>
              <a:t> dan wewenangnya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265488" y="1223963"/>
            <a:ext cx="5040312" cy="1109662"/>
          </a:xfrm>
          <a:custGeom>
            <a:avLst/>
            <a:gdLst>
              <a:gd name="connsiteX0" fmla="*/ 184942 w 1109629"/>
              <a:gd name="connsiteY0" fmla="*/ 0 h 6050100"/>
              <a:gd name="connsiteX1" fmla="*/ 924687 w 1109629"/>
              <a:gd name="connsiteY1" fmla="*/ 0 h 6050100"/>
              <a:gd name="connsiteX2" fmla="*/ 1109629 w 1109629"/>
              <a:gd name="connsiteY2" fmla="*/ 184942 h 6050100"/>
              <a:gd name="connsiteX3" fmla="*/ 1109629 w 1109629"/>
              <a:gd name="connsiteY3" fmla="*/ 6050100 h 6050100"/>
              <a:gd name="connsiteX4" fmla="*/ 1109629 w 1109629"/>
              <a:gd name="connsiteY4" fmla="*/ 6050100 h 6050100"/>
              <a:gd name="connsiteX5" fmla="*/ 0 w 1109629"/>
              <a:gd name="connsiteY5" fmla="*/ 6050100 h 6050100"/>
              <a:gd name="connsiteX6" fmla="*/ 0 w 1109629"/>
              <a:gd name="connsiteY6" fmla="*/ 6050100 h 6050100"/>
              <a:gd name="connsiteX7" fmla="*/ 0 w 1109629"/>
              <a:gd name="connsiteY7" fmla="*/ 184942 h 6050100"/>
              <a:gd name="connsiteX8" fmla="*/ 184942 w 1109629"/>
              <a:gd name="connsiteY8" fmla="*/ 0 h 605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9629" h="6050100">
                <a:moveTo>
                  <a:pt x="1109629" y="1008373"/>
                </a:moveTo>
                <a:lnTo>
                  <a:pt x="1109629" y="5041727"/>
                </a:lnTo>
                <a:cubicBezTo>
                  <a:pt x="1109629" y="5598637"/>
                  <a:pt x="1094443" y="6050097"/>
                  <a:pt x="1075709" y="6050097"/>
                </a:cubicBezTo>
                <a:lnTo>
                  <a:pt x="0" y="6050097"/>
                </a:lnTo>
                <a:lnTo>
                  <a:pt x="0" y="6050097"/>
                </a:lnTo>
                <a:lnTo>
                  <a:pt x="0" y="3"/>
                </a:lnTo>
                <a:lnTo>
                  <a:pt x="0" y="3"/>
                </a:lnTo>
                <a:lnTo>
                  <a:pt x="1075709" y="3"/>
                </a:lnTo>
                <a:cubicBezTo>
                  <a:pt x="1094443" y="3"/>
                  <a:pt x="1109629" y="451463"/>
                  <a:pt x="1109629" y="1008373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5">
              <a:tint val="40000"/>
              <a:alpha val="90000"/>
              <a:hueOff val="2293114"/>
              <a:satOff val="759"/>
              <a:lumOff val="-5"/>
              <a:alphaOff val="0"/>
            </a:schemeClr>
          </a:lnRef>
          <a:fillRef idx="1">
            <a:schemeClr val="accent5">
              <a:tint val="40000"/>
              <a:alpha val="90000"/>
              <a:hueOff val="2293114"/>
              <a:satOff val="759"/>
              <a:lumOff val="-5"/>
              <a:alphaOff val="0"/>
            </a:schemeClr>
          </a:fillRef>
          <a:effectRef idx="2">
            <a:schemeClr val="accent5">
              <a:tint val="40000"/>
              <a:alpha val="90000"/>
              <a:hueOff val="2293114"/>
              <a:satOff val="759"/>
              <a:lumOff val="-5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47650" tIns="180565" rIns="304390" bIns="180565" spcCol="1270" anchor="ctr"/>
          <a:lstStyle/>
          <a:p>
            <a:pPr marL="0" lvl="1" defTabSz="1066800">
              <a:lnSpc>
                <a:spcPct val="90000"/>
              </a:lnSpc>
              <a:spcAft>
                <a:spcPct val="15000"/>
              </a:spcAft>
              <a:defRPr/>
            </a:pPr>
            <a:r>
              <a:rPr lang="id-ID" dirty="0">
                <a:latin typeface="Berlin Sans FB" panose="020E0602020502020306" pitchFamily="34" charset="0"/>
              </a:rPr>
              <a:t>M</a:t>
            </a:r>
            <a:r>
              <a:rPr lang="en-US" dirty="0" err="1">
                <a:latin typeface="Berlin Sans FB" panose="020E0602020502020306" pitchFamily="34" charset="0"/>
              </a:rPr>
              <a:t>enguraikan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id-ID" dirty="0">
                <a:latin typeface="Berlin Sans FB" panose="020E0602020502020306" pitchFamily="34" charset="0"/>
              </a:rPr>
              <a:t>urutan langkah pelaksanaan kegiatan</a:t>
            </a:r>
          </a:p>
        </p:txBody>
      </p:sp>
      <p:sp>
        <p:nvSpPr>
          <p:cNvPr id="6" name="Freeform 5"/>
          <p:cNvSpPr/>
          <p:nvPr/>
        </p:nvSpPr>
        <p:spPr>
          <a:xfrm>
            <a:off x="665163" y="1173163"/>
            <a:ext cx="2600325" cy="1160462"/>
          </a:xfrm>
          <a:custGeom>
            <a:avLst/>
            <a:gdLst>
              <a:gd name="connsiteX0" fmla="*/ 0 w 2824878"/>
              <a:gd name="connsiteY0" fmla="*/ 231177 h 1387037"/>
              <a:gd name="connsiteX1" fmla="*/ 231177 w 2824878"/>
              <a:gd name="connsiteY1" fmla="*/ 0 h 1387037"/>
              <a:gd name="connsiteX2" fmla="*/ 2593701 w 2824878"/>
              <a:gd name="connsiteY2" fmla="*/ 0 h 1387037"/>
              <a:gd name="connsiteX3" fmla="*/ 2824878 w 2824878"/>
              <a:gd name="connsiteY3" fmla="*/ 231177 h 1387037"/>
              <a:gd name="connsiteX4" fmla="*/ 2824878 w 2824878"/>
              <a:gd name="connsiteY4" fmla="*/ 1155860 h 1387037"/>
              <a:gd name="connsiteX5" fmla="*/ 2593701 w 2824878"/>
              <a:gd name="connsiteY5" fmla="*/ 1387037 h 1387037"/>
              <a:gd name="connsiteX6" fmla="*/ 231177 w 2824878"/>
              <a:gd name="connsiteY6" fmla="*/ 1387037 h 1387037"/>
              <a:gd name="connsiteX7" fmla="*/ 0 w 2824878"/>
              <a:gd name="connsiteY7" fmla="*/ 1155860 h 1387037"/>
              <a:gd name="connsiteX8" fmla="*/ 0 w 2824878"/>
              <a:gd name="connsiteY8" fmla="*/ 231177 h 138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24878" h="1387037">
                <a:moveTo>
                  <a:pt x="0" y="231177"/>
                </a:moveTo>
                <a:cubicBezTo>
                  <a:pt x="0" y="103501"/>
                  <a:pt x="103501" y="0"/>
                  <a:pt x="231177" y="0"/>
                </a:cubicBezTo>
                <a:lnTo>
                  <a:pt x="2593701" y="0"/>
                </a:lnTo>
                <a:cubicBezTo>
                  <a:pt x="2721377" y="0"/>
                  <a:pt x="2824878" y="103501"/>
                  <a:pt x="2824878" y="231177"/>
                </a:cubicBezTo>
                <a:lnTo>
                  <a:pt x="2824878" y="1155860"/>
                </a:lnTo>
                <a:cubicBezTo>
                  <a:pt x="2824878" y="1283536"/>
                  <a:pt x="2721377" y="1387037"/>
                  <a:pt x="2593701" y="1387037"/>
                </a:cubicBezTo>
                <a:lnTo>
                  <a:pt x="231177" y="1387037"/>
                </a:lnTo>
                <a:cubicBezTo>
                  <a:pt x="103501" y="1387037"/>
                  <a:pt x="0" y="1283536"/>
                  <a:pt x="0" y="1155860"/>
                </a:cubicBezTo>
                <a:lnTo>
                  <a:pt x="0" y="231177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89630" tIns="128670" rIns="189630" bIns="128670" spcCol="1270" anchor="ctr"/>
          <a:lstStyle/>
          <a:p>
            <a:pPr algn="ctr" defTabSz="1422400">
              <a:lnSpc>
                <a:spcPct val="90000"/>
              </a:lnSpc>
              <a:spcAft>
                <a:spcPct val="35000"/>
              </a:spcAft>
              <a:defRPr/>
            </a:pPr>
            <a:r>
              <a:rPr lang="id-ID" sz="2800" b="1" dirty="0">
                <a:latin typeface="+mj-lt"/>
              </a:rPr>
              <a:t>LANGKAH KEGIATAN</a:t>
            </a:r>
          </a:p>
        </p:txBody>
      </p:sp>
      <p:sp>
        <p:nvSpPr>
          <p:cNvPr id="7" name="Freeform 6"/>
          <p:cNvSpPr/>
          <p:nvPr/>
        </p:nvSpPr>
        <p:spPr>
          <a:xfrm>
            <a:off x="3228975" y="2624138"/>
            <a:ext cx="5076825" cy="1081087"/>
          </a:xfrm>
          <a:custGeom>
            <a:avLst/>
            <a:gdLst>
              <a:gd name="connsiteX0" fmla="*/ 184942 w 1109629"/>
              <a:gd name="connsiteY0" fmla="*/ 0 h 6050100"/>
              <a:gd name="connsiteX1" fmla="*/ 924687 w 1109629"/>
              <a:gd name="connsiteY1" fmla="*/ 0 h 6050100"/>
              <a:gd name="connsiteX2" fmla="*/ 1109629 w 1109629"/>
              <a:gd name="connsiteY2" fmla="*/ 184942 h 6050100"/>
              <a:gd name="connsiteX3" fmla="*/ 1109629 w 1109629"/>
              <a:gd name="connsiteY3" fmla="*/ 6050100 h 6050100"/>
              <a:gd name="connsiteX4" fmla="*/ 1109629 w 1109629"/>
              <a:gd name="connsiteY4" fmla="*/ 6050100 h 6050100"/>
              <a:gd name="connsiteX5" fmla="*/ 0 w 1109629"/>
              <a:gd name="connsiteY5" fmla="*/ 6050100 h 6050100"/>
              <a:gd name="connsiteX6" fmla="*/ 0 w 1109629"/>
              <a:gd name="connsiteY6" fmla="*/ 6050100 h 6050100"/>
              <a:gd name="connsiteX7" fmla="*/ 0 w 1109629"/>
              <a:gd name="connsiteY7" fmla="*/ 184942 h 6050100"/>
              <a:gd name="connsiteX8" fmla="*/ 184942 w 1109629"/>
              <a:gd name="connsiteY8" fmla="*/ 0 h 605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9629" h="6050100">
                <a:moveTo>
                  <a:pt x="1109629" y="1008373"/>
                </a:moveTo>
                <a:lnTo>
                  <a:pt x="1109629" y="5041727"/>
                </a:lnTo>
                <a:cubicBezTo>
                  <a:pt x="1109629" y="5598637"/>
                  <a:pt x="1094443" y="6050097"/>
                  <a:pt x="1075709" y="6050097"/>
                </a:cubicBezTo>
                <a:lnTo>
                  <a:pt x="0" y="6050097"/>
                </a:lnTo>
                <a:lnTo>
                  <a:pt x="0" y="6050097"/>
                </a:lnTo>
                <a:lnTo>
                  <a:pt x="0" y="3"/>
                </a:lnTo>
                <a:lnTo>
                  <a:pt x="0" y="3"/>
                </a:lnTo>
                <a:lnTo>
                  <a:pt x="1075709" y="3"/>
                </a:lnTo>
                <a:cubicBezTo>
                  <a:pt x="1094443" y="3"/>
                  <a:pt x="1109629" y="451463"/>
                  <a:pt x="1109629" y="1008373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5">
              <a:tint val="40000"/>
              <a:alpha val="90000"/>
              <a:hueOff val="2293114"/>
              <a:satOff val="759"/>
              <a:lumOff val="-5"/>
              <a:alphaOff val="0"/>
            </a:schemeClr>
          </a:lnRef>
          <a:fillRef idx="1">
            <a:schemeClr val="accent5">
              <a:tint val="40000"/>
              <a:alpha val="90000"/>
              <a:hueOff val="2293114"/>
              <a:satOff val="759"/>
              <a:lumOff val="-5"/>
              <a:alphaOff val="0"/>
            </a:schemeClr>
          </a:fillRef>
          <a:effectRef idx="2">
            <a:schemeClr val="accent5">
              <a:tint val="40000"/>
              <a:alpha val="90000"/>
              <a:hueOff val="2293114"/>
              <a:satOff val="759"/>
              <a:lumOff val="-5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47650" tIns="180565" rIns="304390" bIns="180565" spcCol="1270" anchor="ctr"/>
          <a:lstStyle/>
          <a:p>
            <a:pPr marL="0" lvl="1" defTabSz="1066800">
              <a:lnSpc>
                <a:spcPct val="90000"/>
              </a:lnSpc>
              <a:spcAft>
                <a:spcPct val="15000"/>
              </a:spcAft>
              <a:defRPr/>
            </a:pPr>
            <a:r>
              <a:rPr lang="id-ID" dirty="0">
                <a:latin typeface="Berlin Sans FB" panose="020E0602020502020306" pitchFamily="34" charset="0"/>
              </a:rPr>
              <a:t>Menjelaskan lama, tenggat waktu dan tempat pelaksanaan kegiatan</a:t>
            </a:r>
          </a:p>
        </p:txBody>
      </p:sp>
      <p:sp>
        <p:nvSpPr>
          <p:cNvPr id="8" name="Freeform 7"/>
          <p:cNvSpPr/>
          <p:nvPr/>
        </p:nvSpPr>
        <p:spPr>
          <a:xfrm>
            <a:off x="628650" y="2590800"/>
            <a:ext cx="2600325" cy="1114425"/>
          </a:xfrm>
          <a:custGeom>
            <a:avLst/>
            <a:gdLst>
              <a:gd name="connsiteX0" fmla="*/ 0 w 2824878"/>
              <a:gd name="connsiteY0" fmla="*/ 231177 h 1387037"/>
              <a:gd name="connsiteX1" fmla="*/ 231177 w 2824878"/>
              <a:gd name="connsiteY1" fmla="*/ 0 h 1387037"/>
              <a:gd name="connsiteX2" fmla="*/ 2593701 w 2824878"/>
              <a:gd name="connsiteY2" fmla="*/ 0 h 1387037"/>
              <a:gd name="connsiteX3" fmla="*/ 2824878 w 2824878"/>
              <a:gd name="connsiteY3" fmla="*/ 231177 h 1387037"/>
              <a:gd name="connsiteX4" fmla="*/ 2824878 w 2824878"/>
              <a:gd name="connsiteY4" fmla="*/ 1155860 h 1387037"/>
              <a:gd name="connsiteX5" fmla="*/ 2593701 w 2824878"/>
              <a:gd name="connsiteY5" fmla="*/ 1387037 h 1387037"/>
              <a:gd name="connsiteX6" fmla="*/ 231177 w 2824878"/>
              <a:gd name="connsiteY6" fmla="*/ 1387037 h 1387037"/>
              <a:gd name="connsiteX7" fmla="*/ 0 w 2824878"/>
              <a:gd name="connsiteY7" fmla="*/ 1155860 h 1387037"/>
              <a:gd name="connsiteX8" fmla="*/ 0 w 2824878"/>
              <a:gd name="connsiteY8" fmla="*/ 231177 h 138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24878" h="1387037">
                <a:moveTo>
                  <a:pt x="0" y="231177"/>
                </a:moveTo>
                <a:cubicBezTo>
                  <a:pt x="0" y="103501"/>
                  <a:pt x="103501" y="0"/>
                  <a:pt x="231177" y="0"/>
                </a:cubicBezTo>
                <a:lnTo>
                  <a:pt x="2593701" y="0"/>
                </a:lnTo>
                <a:cubicBezTo>
                  <a:pt x="2721377" y="0"/>
                  <a:pt x="2824878" y="103501"/>
                  <a:pt x="2824878" y="231177"/>
                </a:cubicBezTo>
                <a:lnTo>
                  <a:pt x="2824878" y="1155860"/>
                </a:lnTo>
                <a:cubicBezTo>
                  <a:pt x="2824878" y="1283536"/>
                  <a:pt x="2721377" y="1387037"/>
                  <a:pt x="2593701" y="1387037"/>
                </a:cubicBezTo>
                <a:lnTo>
                  <a:pt x="231177" y="1387037"/>
                </a:lnTo>
                <a:cubicBezTo>
                  <a:pt x="103501" y="1387037"/>
                  <a:pt x="0" y="1283536"/>
                  <a:pt x="0" y="1155860"/>
                </a:cubicBezTo>
                <a:lnTo>
                  <a:pt x="0" y="231177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89630" tIns="128670" rIns="189630" bIns="128670" spcCol="1270" anchor="ctr"/>
          <a:lstStyle/>
          <a:p>
            <a:pPr algn="ctr" defTabSz="1422400">
              <a:lnSpc>
                <a:spcPct val="90000"/>
              </a:lnSpc>
              <a:spcAft>
                <a:spcPct val="35000"/>
              </a:spcAft>
              <a:defRPr/>
            </a:pPr>
            <a:r>
              <a:rPr lang="id-ID" sz="2800" b="1" dirty="0">
                <a:latin typeface="+mj-lt"/>
              </a:rPr>
              <a:t>WAKTU</a:t>
            </a:r>
            <a:r>
              <a:rPr lang="en-US" sz="2800" b="1" dirty="0">
                <a:latin typeface="+mj-lt"/>
              </a:rPr>
              <a:t> DAN </a:t>
            </a:r>
            <a:r>
              <a:rPr lang="id-ID" sz="2800" b="1" dirty="0">
                <a:latin typeface="+mj-lt"/>
              </a:rPr>
              <a:t>TEMPAT</a:t>
            </a:r>
          </a:p>
        </p:txBody>
      </p:sp>
      <p:sp>
        <p:nvSpPr>
          <p:cNvPr id="9" name="Freeform 8"/>
          <p:cNvSpPr/>
          <p:nvPr/>
        </p:nvSpPr>
        <p:spPr>
          <a:xfrm>
            <a:off x="3181350" y="4038600"/>
            <a:ext cx="5124450" cy="1066799"/>
          </a:xfrm>
          <a:custGeom>
            <a:avLst/>
            <a:gdLst>
              <a:gd name="connsiteX0" fmla="*/ 184942 w 1109629"/>
              <a:gd name="connsiteY0" fmla="*/ 0 h 6050100"/>
              <a:gd name="connsiteX1" fmla="*/ 924687 w 1109629"/>
              <a:gd name="connsiteY1" fmla="*/ 0 h 6050100"/>
              <a:gd name="connsiteX2" fmla="*/ 1109629 w 1109629"/>
              <a:gd name="connsiteY2" fmla="*/ 184942 h 6050100"/>
              <a:gd name="connsiteX3" fmla="*/ 1109629 w 1109629"/>
              <a:gd name="connsiteY3" fmla="*/ 6050100 h 6050100"/>
              <a:gd name="connsiteX4" fmla="*/ 1109629 w 1109629"/>
              <a:gd name="connsiteY4" fmla="*/ 6050100 h 6050100"/>
              <a:gd name="connsiteX5" fmla="*/ 0 w 1109629"/>
              <a:gd name="connsiteY5" fmla="*/ 6050100 h 6050100"/>
              <a:gd name="connsiteX6" fmla="*/ 0 w 1109629"/>
              <a:gd name="connsiteY6" fmla="*/ 6050100 h 6050100"/>
              <a:gd name="connsiteX7" fmla="*/ 0 w 1109629"/>
              <a:gd name="connsiteY7" fmla="*/ 184942 h 6050100"/>
              <a:gd name="connsiteX8" fmla="*/ 184942 w 1109629"/>
              <a:gd name="connsiteY8" fmla="*/ 0 h 605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9629" h="6050100">
                <a:moveTo>
                  <a:pt x="1109629" y="1008373"/>
                </a:moveTo>
                <a:lnTo>
                  <a:pt x="1109629" y="5041727"/>
                </a:lnTo>
                <a:cubicBezTo>
                  <a:pt x="1109629" y="5598637"/>
                  <a:pt x="1094443" y="6050097"/>
                  <a:pt x="1075709" y="6050097"/>
                </a:cubicBezTo>
                <a:lnTo>
                  <a:pt x="0" y="6050097"/>
                </a:lnTo>
                <a:lnTo>
                  <a:pt x="0" y="6050097"/>
                </a:lnTo>
                <a:lnTo>
                  <a:pt x="0" y="3"/>
                </a:lnTo>
                <a:lnTo>
                  <a:pt x="0" y="3"/>
                </a:lnTo>
                <a:lnTo>
                  <a:pt x="1075709" y="3"/>
                </a:lnTo>
                <a:cubicBezTo>
                  <a:pt x="1094443" y="3"/>
                  <a:pt x="1109629" y="451463"/>
                  <a:pt x="1109629" y="1008373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5">
              <a:tint val="40000"/>
              <a:alpha val="90000"/>
              <a:hueOff val="2293114"/>
              <a:satOff val="759"/>
              <a:lumOff val="-5"/>
              <a:alphaOff val="0"/>
            </a:schemeClr>
          </a:lnRef>
          <a:fillRef idx="1">
            <a:schemeClr val="accent5">
              <a:tint val="40000"/>
              <a:alpha val="90000"/>
              <a:hueOff val="2293114"/>
              <a:satOff val="759"/>
              <a:lumOff val="-5"/>
              <a:alphaOff val="0"/>
            </a:schemeClr>
          </a:fillRef>
          <a:effectRef idx="2">
            <a:schemeClr val="accent5">
              <a:tint val="40000"/>
              <a:alpha val="90000"/>
              <a:hueOff val="2293114"/>
              <a:satOff val="759"/>
              <a:lumOff val="-5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47650" tIns="180565" rIns="304390" bIns="180565" spcCol="1270" anchor="ctr"/>
          <a:lstStyle/>
          <a:p>
            <a:pPr marL="0" lvl="1" defTabSz="1066800">
              <a:lnSpc>
                <a:spcPct val="90000"/>
              </a:lnSpc>
              <a:spcAft>
                <a:spcPct val="15000"/>
              </a:spcAft>
              <a:defRPr/>
            </a:pPr>
            <a:r>
              <a:rPr lang="id-ID" dirty="0">
                <a:latin typeface="Berlin Sans FB" panose="020E0602020502020306" pitchFamily="34" charset="0"/>
              </a:rPr>
              <a:t>Menjelaskan tentang </a:t>
            </a:r>
            <a:r>
              <a:rPr lang="en-US" dirty="0" err="1">
                <a:latin typeface="Berlin Sans FB" panose="020E0602020502020306" pitchFamily="34" charset="0"/>
              </a:rPr>
              <a:t>dokumen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yg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diperlukan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untuk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id-ID" dirty="0">
                <a:latin typeface="Berlin Sans FB" panose="020E0602020502020306" pitchFamily="34" charset="0"/>
              </a:rPr>
              <a:t>p</a:t>
            </a:r>
            <a:r>
              <a:rPr lang="en-US" dirty="0" err="1">
                <a:latin typeface="Berlin Sans FB" panose="020E0602020502020306" pitchFamily="34" charset="0"/>
              </a:rPr>
              <a:t>elaksanaan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kegiatan</a:t>
            </a:r>
            <a:endParaRPr lang="id-ID" dirty="0">
              <a:latin typeface="Berlin Sans FB" panose="020E0602020502020306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28650" y="3967163"/>
            <a:ext cx="2600325" cy="1138237"/>
          </a:xfrm>
          <a:custGeom>
            <a:avLst/>
            <a:gdLst>
              <a:gd name="connsiteX0" fmla="*/ 0 w 2824878"/>
              <a:gd name="connsiteY0" fmla="*/ 231177 h 1387037"/>
              <a:gd name="connsiteX1" fmla="*/ 231177 w 2824878"/>
              <a:gd name="connsiteY1" fmla="*/ 0 h 1387037"/>
              <a:gd name="connsiteX2" fmla="*/ 2593701 w 2824878"/>
              <a:gd name="connsiteY2" fmla="*/ 0 h 1387037"/>
              <a:gd name="connsiteX3" fmla="*/ 2824878 w 2824878"/>
              <a:gd name="connsiteY3" fmla="*/ 231177 h 1387037"/>
              <a:gd name="connsiteX4" fmla="*/ 2824878 w 2824878"/>
              <a:gd name="connsiteY4" fmla="*/ 1155860 h 1387037"/>
              <a:gd name="connsiteX5" fmla="*/ 2593701 w 2824878"/>
              <a:gd name="connsiteY5" fmla="*/ 1387037 h 1387037"/>
              <a:gd name="connsiteX6" fmla="*/ 231177 w 2824878"/>
              <a:gd name="connsiteY6" fmla="*/ 1387037 h 1387037"/>
              <a:gd name="connsiteX7" fmla="*/ 0 w 2824878"/>
              <a:gd name="connsiteY7" fmla="*/ 1155860 h 1387037"/>
              <a:gd name="connsiteX8" fmla="*/ 0 w 2824878"/>
              <a:gd name="connsiteY8" fmla="*/ 231177 h 138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24878" h="1387037">
                <a:moveTo>
                  <a:pt x="0" y="231177"/>
                </a:moveTo>
                <a:cubicBezTo>
                  <a:pt x="0" y="103501"/>
                  <a:pt x="103501" y="0"/>
                  <a:pt x="231177" y="0"/>
                </a:cubicBezTo>
                <a:lnTo>
                  <a:pt x="2593701" y="0"/>
                </a:lnTo>
                <a:cubicBezTo>
                  <a:pt x="2721377" y="0"/>
                  <a:pt x="2824878" y="103501"/>
                  <a:pt x="2824878" y="231177"/>
                </a:cubicBezTo>
                <a:lnTo>
                  <a:pt x="2824878" y="1155860"/>
                </a:lnTo>
                <a:cubicBezTo>
                  <a:pt x="2824878" y="1283536"/>
                  <a:pt x="2721377" y="1387037"/>
                  <a:pt x="2593701" y="1387037"/>
                </a:cubicBezTo>
                <a:lnTo>
                  <a:pt x="231177" y="1387037"/>
                </a:lnTo>
                <a:cubicBezTo>
                  <a:pt x="103501" y="1387037"/>
                  <a:pt x="0" y="1283536"/>
                  <a:pt x="0" y="1155860"/>
                </a:cubicBezTo>
                <a:lnTo>
                  <a:pt x="0" y="231177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89630" tIns="128670" rIns="189630" bIns="128670" spcCol="1270" anchor="ctr"/>
          <a:lstStyle/>
          <a:p>
            <a:pPr algn="ctr" defTabSz="1422400">
              <a:lnSpc>
                <a:spcPct val="90000"/>
              </a:lnSpc>
              <a:spcAft>
                <a:spcPct val="35000"/>
              </a:spcAft>
              <a:defRPr/>
            </a:pPr>
            <a:r>
              <a:rPr lang="id-ID" b="1" dirty="0">
                <a:latin typeface="+mj-lt"/>
              </a:rPr>
              <a:t>DOKUMEN </a:t>
            </a:r>
            <a:r>
              <a:rPr lang="en-US" b="1" dirty="0">
                <a:latin typeface="+mj-lt"/>
              </a:rPr>
              <a:t>YANG </a:t>
            </a:r>
            <a:r>
              <a:rPr lang="id-ID" b="1" dirty="0">
                <a:latin typeface="+mj-lt"/>
              </a:rPr>
              <a:t>DIPERLUKAN</a:t>
            </a:r>
          </a:p>
        </p:txBody>
      </p:sp>
      <p:sp>
        <p:nvSpPr>
          <p:cNvPr id="19470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5053013" cy="795338"/>
          </a:xfrm>
        </p:spPr>
        <p:txBody>
          <a:bodyPr/>
          <a:lstStyle/>
          <a:p>
            <a:pPr algn="ctr" eaLnBrk="1" hangingPunct="1"/>
            <a:r>
              <a:rPr lang="id-ID" altLang="en-US" sz="3000" b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UNSUR-UNSUR POS</a:t>
            </a:r>
          </a:p>
        </p:txBody>
      </p:sp>
      <p:sp>
        <p:nvSpPr>
          <p:cNvPr id="13" name="Freeform 12"/>
          <p:cNvSpPr/>
          <p:nvPr/>
        </p:nvSpPr>
        <p:spPr>
          <a:xfrm>
            <a:off x="620960" y="5334000"/>
            <a:ext cx="2608016" cy="1340729"/>
          </a:xfrm>
          <a:custGeom>
            <a:avLst/>
            <a:gdLst>
              <a:gd name="connsiteX0" fmla="*/ 0 w 3183243"/>
              <a:gd name="connsiteY0" fmla="*/ 309791 h 1858709"/>
              <a:gd name="connsiteX1" fmla="*/ 309791 w 3183243"/>
              <a:gd name="connsiteY1" fmla="*/ 0 h 1858709"/>
              <a:gd name="connsiteX2" fmla="*/ 2873452 w 3183243"/>
              <a:gd name="connsiteY2" fmla="*/ 0 h 1858709"/>
              <a:gd name="connsiteX3" fmla="*/ 3183243 w 3183243"/>
              <a:gd name="connsiteY3" fmla="*/ 309791 h 1858709"/>
              <a:gd name="connsiteX4" fmla="*/ 3183243 w 3183243"/>
              <a:gd name="connsiteY4" fmla="*/ 1548918 h 1858709"/>
              <a:gd name="connsiteX5" fmla="*/ 2873452 w 3183243"/>
              <a:gd name="connsiteY5" fmla="*/ 1858709 h 1858709"/>
              <a:gd name="connsiteX6" fmla="*/ 309791 w 3183243"/>
              <a:gd name="connsiteY6" fmla="*/ 1858709 h 1858709"/>
              <a:gd name="connsiteX7" fmla="*/ 0 w 3183243"/>
              <a:gd name="connsiteY7" fmla="*/ 1548918 h 1858709"/>
              <a:gd name="connsiteX8" fmla="*/ 0 w 3183243"/>
              <a:gd name="connsiteY8" fmla="*/ 309791 h 1858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3243" h="1858709">
                <a:moveTo>
                  <a:pt x="0" y="309791"/>
                </a:moveTo>
                <a:cubicBezTo>
                  <a:pt x="0" y="138698"/>
                  <a:pt x="138698" y="0"/>
                  <a:pt x="309791" y="0"/>
                </a:cubicBezTo>
                <a:lnTo>
                  <a:pt x="2873452" y="0"/>
                </a:lnTo>
                <a:cubicBezTo>
                  <a:pt x="3044545" y="0"/>
                  <a:pt x="3183243" y="138698"/>
                  <a:pt x="3183243" y="309791"/>
                </a:cubicBezTo>
                <a:lnTo>
                  <a:pt x="3183243" y="1548918"/>
                </a:lnTo>
                <a:cubicBezTo>
                  <a:pt x="3183243" y="1720011"/>
                  <a:pt x="3044545" y="1858709"/>
                  <a:pt x="2873452" y="1858709"/>
                </a:cubicBezTo>
                <a:lnTo>
                  <a:pt x="309791" y="1858709"/>
                </a:lnTo>
                <a:cubicBezTo>
                  <a:pt x="138698" y="1858709"/>
                  <a:pt x="0" y="1720011"/>
                  <a:pt x="0" y="1548918"/>
                </a:cubicBezTo>
                <a:lnTo>
                  <a:pt x="0" y="309791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66935" tIns="128835" rIns="166935" bIns="128835" spcCol="1270" anchor="ctr"/>
          <a:lstStyle/>
          <a:p>
            <a:pPr algn="ctr" defTabSz="1422400">
              <a:lnSpc>
                <a:spcPct val="90000"/>
              </a:lnSpc>
              <a:spcAft>
                <a:spcPct val="35000"/>
              </a:spcAft>
              <a:defRPr/>
            </a:pPr>
            <a:r>
              <a:rPr lang="id-ID" sz="3200" b="1" dirty="0">
                <a:latin typeface="+mj-lt"/>
              </a:rPr>
              <a:t>HASIL</a:t>
            </a:r>
          </a:p>
        </p:txBody>
      </p:sp>
      <p:sp>
        <p:nvSpPr>
          <p:cNvPr id="14" name="Freeform 13"/>
          <p:cNvSpPr/>
          <p:nvPr/>
        </p:nvSpPr>
        <p:spPr>
          <a:xfrm>
            <a:off x="3278188" y="5334000"/>
            <a:ext cx="5027612" cy="1340729"/>
          </a:xfrm>
          <a:custGeom>
            <a:avLst/>
            <a:gdLst>
              <a:gd name="connsiteX0" fmla="*/ 294557 w 1767307"/>
              <a:gd name="connsiteY0" fmla="*/ 0 h 5659099"/>
              <a:gd name="connsiteX1" fmla="*/ 1472750 w 1767307"/>
              <a:gd name="connsiteY1" fmla="*/ 0 h 5659099"/>
              <a:gd name="connsiteX2" fmla="*/ 1767307 w 1767307"/>
              <a:gd name="connsiteY2" fmla="*/ 294557 h 5659099"/>
              <a:gd name="connsiteX3" fmla="*/ 1767307 w 1767307"/>
              <a:gd name="connsiteY3" fmla="*/ 5659099 h 5659099"/>
              <a:gd name="connsiteX4" fmla="*/ 1767307 w 1767307"/>
              <a:gd name="connsiteY4" fmla="*/ 5659099 h 5659099"/>
              <a:gd name="connsiteX5" fmla="*/ 0 w 1767307"/>
              <a:gd name="connsiteY5" fmla="*/ 5659099 h 5659099"/>
              <a:gd name="connsiteX6" fmla="*/ 0 w 1767307"/>
              <a:gd name="connsiteY6" fmla="*/ 5659099 h 5659099"/>
              <a:gd name="connsiteX7" fmla="*/ 0 w 1767307"/>
              <a:gd name="connsiteY7" fmla="*/ 294557 h 5659099"/>
              <a:gd name="connsiteX8" fmla="*/ 294557 w 1767307"/>
              <a:gd name="connsiteY8" fmla="*/ 0 h 565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7307" h="5659099">
                <a:moveTo>
                  <a:pt x="1767307" y="943202"/>
                </a:moveTo>
                <a:lnTo>
                  <a:pt x="1767307" y="4715897"/>
                </a:lnTo>
                <a:cubicBezTo>
                  <a:pt x="1767307" y="5236812"/>
                  <a:pt x="1726122" y="5659099"/>
                  <a:pt x="1675318" y="5659099"/>
                </a:cubicBezTo>
                <a:lnTo>
                  <a:pt x="0" y="5659099"/>
                </a:lnTo>
                <a:lnTo>
                  <a:pt x="0" y="5659099"/>
                </a:lnTo>
                <a:lnTo>
                  <a:pt x="0" y="0"/>
                </a:lnTo>
                <a:lnTo>
                  <a:pt x="0" y="0"/>
                </a:lnTo>
                <a:lnTo>
                  <a:pt x="1675318" y="0"/>
                </a:lnTo>
                <a:cubicBezTo>
                  <a:pt x="1726122" y="0"/>
                  <a:pt x="1767307" y="422287"/>
                  <a:pt x="1767307" y="943202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5">
              <a:tint val="40000"/>
              <a:alpha val="90000"/>
              <a:hueOff val="2293114"/>
              <a:satOff val="759"/>
              <a:lumOff val="-5"/>
              <a:alphaOff val="0"/>
            </a:schemeClr>
          </a:lnRef>
          <a:fillRef idx="1">
            <a:schemeClr val="accent5">
              <a:tint val="40000"/>
              <a:alpha val="90000"/>
              <a:hueOff val="2293114"/>
              <a:satOff val="759"/>
              <a:lumOff val="-5"/>
              <a:alphaOff val="0"/>
            </a:schemeClr>
          </a:fillRef>
          <a:effectRef idx="2">
            <a:schemeClr val="accent5">
              <a:tint val="40000"/>
              <a:alpha val="90000"/>
              <a:hueOff val="2293114"/>
              <a:satOff val="759"/>
              <a:lumOff val="-5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47650" tIns="180565" rIns="304390" bIns="180565" spcCol="1270" anchor="ctr"/>
          <a:lstStyle/>
          <a:p>
            <a:pPr marL="0" lvl="1" defTabSz="1066800">
              <a:lnSpc>
                <a:spcPct val="90000"/>
              </a:lnSpc>
              <a:spcAft>
                <a:spcPct val="15000"/>
              </a:spcAft>
              <a:defRPr/>
            </a:pPr>
            <a:r>
              <a:rPr lang="id-ID" dirty="0">
                <a:latin typeface="Berlin Sans FB" panose="020E0602020502020306" pitchFamily="34" charset="0"/>
              </a:rPr>
              <a:t>Menjelaskan produk dan keluaran pelaksanaan kegiatan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57200" y="769938"/>
            <a:ext cx="8305800" cy="555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01625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marL="457200" indent="-403225" algn="ctr" eaLnBrk="1" hangingPunct="1">
              <a:spcBef>
                <a:spcPts val="1200"/>
              </a:spcBef>
              <a:buClrTx/>
              <a:buSzTx/>
              <a:buFontTx/>
              <a:buAutoNum type="arabicPeriod"/>
              <a:defRPr/>
            </a:pPr>
            <a:r>
              <a:rPr lang="id-ID" sz="24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Pen</a:t>
            </a:r>
            <a:r>
              <a:rPr lang="en-US" sz="2400" b="1" cap="small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etapan</a:t>
            </a:r>
            <a:r>
              <a:rPr lang="en-US" sz="24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en-US" sz="2400" b="1" cap="small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Sasaran</a:t>
            </a:r>
            <a:r>
              <a:rPr lang="en-US" sz="24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en-US" sz="2400" b="1" cap="small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Akreditasi</a:t>
            </a:r>
            <a:r>
              <a:rPr lang="en-US" sz="24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en-US" sz="2400" b="1" cap="small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Sekolah</a:t>
            </a:r>
            <a:r>
              <a:rPr lang="en-US" sz="24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/Madrasah</a:t>
            </a:r>
            <a:r>
              <a:rPr lang="id-ID" sz="24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</a:t>
            </a:r>
            <a:endParaRPr lang="en-US" sz="2400" b="1" cap="smal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 marL="292100" indent="0" eaLnBrk="1" hangingPunct="1"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  <a:defRPr/>
            </a:pPr>
            <a:endParaRPr lang="en-US" sz="800" b="1" cap="smal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  <a:defRPr/>
            </a:pPr>
            <a:r>
              <a:rPr lang="en-US" sz="2200" dirty="0" err="1">
                <a:latin typeface="Berlin Sans FB" panose="020E0602020502020306" pitchFamily="34" charset="0"/>
              </a:rPr>
              <a:t>Tujuan</a:t>
            </a:r>
            <a:r>
              <a:rPr lang="en-US" sz="2200" dirty="0">
                <a:latin typeface="Berlin Sans FB" panose="020E0602020502020306" pitchFamily="34" charset="0"/>
              </a:rPr>
              <a:t>                                                                                                         </a:t>
            </a:r>
          </a:p>
          <a:p>
            <a:pPr marL="346075" indent="0" eaLnBrk="1" hangingPunct="1"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  <a:defRPr/>
            </a:pPr>
            <a:r>
              <a:rPr lang="id-ID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Menetapkan S/M sasaran pada tahun berjalan sesuai kuota yg ditetapkan oleh BAN-S/M, Kemenag, pemerintah provinsi, dan kabupaten/kota.</a:t>
            </a:r>
            <a:r>
              <a:rPr 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endParaRPr lang="en-US" altLang="en-US" sz="2400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344488" indent="-344488"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Wingdings 2" pitchFamily="18" charset="2"/>
              <a:buNone/>
              <a:defRPr/>
            </a:pPr>
            <a:r>
              <a:rPr lang="en-US" altLang="en-US" sz="2200" dirty="0" err="1">
                <a:latin typeface="Berlin Sans FB" panose="020E0602020502020306" pitchFamily="34" charset="0"/>
              </a:rPr>
              <a:t>Ruang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Lingkup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sz="2200" dirty="0">
                <a:latin typeface="Berlin Sans FB" panose="020E0602020502020306" pitchFamily="34" charset="0"/>
              </a:rPr>
              <a:t>  </a:t>
            </a:r>
          </a:p>
          <a:p>
            <a:pPr marL="346075" indent="0" eaLnBrk="1" hangingPunct="1"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  <a:defRPr/>
            </a:pPr>
            <a:r>
              <a:rPr lang="id-ID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Prosedur ini berlaku bagi BAP-S/M, Disdik Provinsi, Kanwil Kemenag, dan Disdik Kabupaten/Kota untuk menetapkan sasaran S/M yg akan diakreditasi.</a:t>
            </a:r>
            <a:endParaRPr lang="en-US" sz="2400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3175" indent="0" eaLnBrk="1" hangingPunct="1"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  <a:defRPr/>
            </a:pPr>
            <a:r>
              <a:rPr lang="en-US" altLang="en-US" sz="2200" dirty="0" err="1">
                <a:latin typeface="Berlin Sans FB" panose="020E0602020502020306" pitchFamily="34" charset="0"/>
              </a:rPr>
              <a:t>Tanggungjawab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dan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Wewenang</a:t>
            </a:r>
            <a:endParaRPr lang="en-US" altLang="en-US" sz="2200" dirty="0">
              <a:latin typeface="Berlin Sans FB" panose="020E0602020502020306" pitchFamily="34" charset="0"/>
            </a:endParaRPr>
          </a:p>
          <a:p>
            <a:pPr marL="346075" indent="0" eaLnBrk="1" hangingPunct="1"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  <a:defRPr/>
            </a:pPr>
            <a:r>
              <a:rPr lang="id-ID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BAP-S/M</a:t>
            </a:r>
            <a:r>
              <a:rPr 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, </a:t>
            </a:r>
            <a:r>
              <a:rPr lang="en-US" sz="24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Disdik</a:t>
            </a:r>
            <a:r>
              <a:rPr 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Provinsi</a:t>
            </a:r>
            <a:r>
              <a:rPr 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, </a:t>
            </a:r>
            <a:r>
              <a:rPr lang="en-US" sz="24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Kanwil</a:t>
            </a:r>
            <a:r>
              <a:rPr 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id-ID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Kemenag</a:t>
            </a:r>
            <a:r>
              <a:rPr 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, </a:t>
            </a:r>
            <a:r>
              <a:rPr lang="en-US" sz="24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dan</a:t>
            </a:r>
            <a:r>
              <a:rPr 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Disdik</a:t>
            </a:r>
            <a:r>
              <a:rPr 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Kabupaten</a:t>
            </a:r>
            <a:r>
              <a:rPr 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/Kota</a:t>
            </a:r>
            <a:r>
              <a:rPr lang="id-ID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.</a:t>
            </a:r>
            <a:endParaRPr lang="en-US" sz="2400" dirty="0">
              <a:solidFill>
                <a:srgbClr val="0000CC"/>
              </a:solidFill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893763"/>
            <a:ext cx="8305800" cy="527843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6350" indent="-6350" eaLnBrk="1" hangingPunct="1">
              <a:spcBef>
                <a:spcPts val="1200"/>
              </a:spcBef>
              <a:defRPr/>
            </a:pPr>
            <a:r>
              <a:rPr lang="en-US" altLang="en-US" sz="3200" dirty="0" err="1">
                <a:solidFill>
                  <a:schemeClr val="tx1"/>
                </a:solidFill>
                <a:latin typeface="Berlin Sans FB" panose="020E0602020502020306" pitchFamily="34" charset="0"/>
              </a:rPr>
              <a:t>Langkah</a:t>
            </a:r>
            <a:r>
              <a:rPr lang="en-US" altLang="en-US" sz="3200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latin typeface="Berlin Sans FB" panose="020E0602020502020306" pitchFamily="34" charset="0"/>
              </a:rPr>
              <a:t>Kegiatan</a:t>
            </a:r>
            <a:endParaRPr lang="en-US" altLang="en-US" sz="3200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339725" indent="-334963" eaLnBrk="1" hangingPunct="1">
              <a:spcBef>
                <a:spcPts val="600"/>
              </a:spcBef>
              <a:spcAft>
                <a:spcPts val="600"/>
              </a:spcAft>
              <a:buClr>
                <a:srgbClr val="0BD0D9"/>
              </a:buClr>
              <a:buSzPct val="95000"/>
              <a:buFont typeface="+mj-lt"/>
              <a:buAutoNum type="arabicPeriod"/>
              <a:defRPr/>
            </a:pPr>
            <a:r>
              <a:rPr lang="id-ID" sz="2800" dirty="0">
                <a:solidFill>
                  <a:srgbClr val="0000CC"/>
                </a:solidFill>
                <a:latin typeface="Berlin Sans FB" panose="020E0602020502020306" pitchFamily="34" charset="0"/>
              </a:rPr>
              <a:t>Ketua BAP-S/M mengundang anggota BAP-S/M, Disdik Provinsi, Kanwil Kemenag, dan Disdik Kabupaten/Kota untuk mengikuti rapat penetapan S/M sasaran. </a:t>
            </a:r>
            <a:endParaRPr lang="en-US" sz="2800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339725" indent="-334963" eaLnBrk="1" hangingPunct="1">
              <a:spcBef>
                <a:spcPts val="600"/>
              </a:spcBef>
              <a:spcAft>
                <a:spcPts val="600"/>
              </a:spcAft>
              <a:buClr>
                <a:srgbClr val="0BD0D9"/>
              </a:buClr>
              <a:buSzPct val="95000"/>
              <a:buFont typeface="+mj-lt"/>
              <a:buAutoNum type="arabicPeriod"/>
              <a:defRPr/>
            </a:pPr>
            <a:r>
              <a:rPr lang="id-ID" sz="2800" dirty="0">
                <a:solidFill>
                  <a:srgbClr val="0000CC"/>
                </a:solidFill>
                <a:latin typeface="Berlin Sans FB" panose="020E0602020502020306" pitchFamily="34" charset="0"/>
              </a:rPr>
              <a:t>Menyelenggarakan rapat dgn agenda: validasi, verifikasi, dan penetapan S/M sasaran. Jika terdapat perubahan, BAP-S/M mengusulkan perubahan tersebut kepada BAN-S/M.</a:t>
            </a:r>
            <a:endParaRPr lang="en-US" sz="2800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339725" indent="-334963" eaLnBrk="1" hangingPunct="1">
              <a:spcBef>
                <a:spcPts val="600"/>
              </a:spcBef>
              <a:spcAft>
                <a:spcPts val="600"/>
              </a:spcAft>
              <a:buClr>
                <a:srgbClr val="0BD0D9"/>
              </a:buClr>
              <a:buSzPct val="95000"/>
              <a:buFont typeface="+mj-lt"/>
              <a:buAutoNum type="arabicPeriod"/>
              <a:defRPr/>
            </a:pPr>
            <a:r>
              <a:rPr lang="id-ID" sz="2800" dirty="0">
                <a:solidFill>
                  <a:srgbClr val="0000CC"/>
                </a:solidFill>
                <a:latin typeface="Berlin Sans FB" panose="020E0602020502020306" pitchFamily="34" charset="0"/>
              </a:rPr>
              <a:t>Ketua BAP-S/M menyampaikan hasil rapat kepada BAN-S/M dgn dilampiri daftar hadir peserta rapat.</a:t>
            </a:r>
            <a:endParaRPr lang="en-US" sz="2800" dirty="0">
              <a:solidFill>
                <a:srgbClr val="0000CC"/>
              </a:solidFill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866775"/>
            <a:ext cx="8229600" cy="51657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en-US" sz="3200" dirty="0" err="1">
                <a:solidFill>
                  <a:schemeClr val="tx1"/>
                </a:solidFill>
                <a:latin typeface="Berlin Sans FB" panose="020E0602020502020306" pitchFamily="34" charset="0"/>
              </a:rPr>
              <a:t>Waktu</a:t>
            </a:r>
            <a:r>
              <a:rPr lang="en-US" altLang="en-US" sz="3200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latin typeface="Berlin Sans FB" panose="020E0602020502020306" pitchFamily="34" charset="0"/>
              </a:rPr>
              <a:t>dan</a:t>
            </a:r>
            <a:r>
              <a:rPr lang="en-US" altLang="en-US" sz="3200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latin typeface="Berlin Sans FB" panose="020E0602020502020306" pitchFamily="34" charset="0"/>
              </a:rPr>
              <a:t>Tempat</a:t>
            </a:r>
            <a:endParaRPr lang="en-US" altLang="en-US" sz="3200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349250" lvl="1" eaLnBrk="1" hangingPunct="1">
              <a:spcBef>
                <a:spcPts val="600"/>
              </a:spcBef>
              <a:spcAft>
                <a:spcPts val="600"/>
              </a:spcAft>
              <a:buClr>
                <a:srgbClr val="0BD0D9"/>
              </a:buClr>
              <a:buSzPct val="95000"/>
              <a:defRPr/>
            </a:pPr>
            <a:r>
              <a:rPr lang="id-ID" sz="2800" dirty="0">
                <a:solidFill>
                  <a:srgbClr val="0000CC"/>
                </a:solidFill>
                <a:latin typeface="Berlin Sans FB" panose="020E0602020502020306" pitchFamily="34" charset="0"/>
              </a:rPr>
              <a:t>Kegiatan ini dilaksanakan selama 1 (satu) hari di kantor BAP-S/M atau tempat lain yg ditetapkan BAP-S/M.</a:t>
            </a:r>
            <a:endParaRPr lang="en-US" altLang="en-US" sz="2800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6350" indent="-6350" eaLnBrk="1" hangingPunct="1">
              <a:lnSpc>
                <a:spcPts val="3400"/>
              </a:lnSpc>
              <a:spcBef>
                <a:spcPts val="1200"/>
              </a:spcBef>
              <a:defRPr/>
            </a:pPr>
            <a:endParaRPr lang="en-US" altLang="en-US" sz="3200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6350" indent="-6350" eaLnBrk="1" hangingPunct="1">
              <a:lnSpc>
                <a:spcPts val="3400"/>
              </a:lnSpc>
              <a:spcBef>
                <a:spcPts val="1200"/>
              </a:spcBef>
              <a:defRPr/>
            </a:pPr>
            <a:r>
              <a:rPr lang="en-US" altLang="en-US" sz="3200" dirty="0" err="1">
                <a:solidFill>
                  <a:schemeClr val="tx1"/>
                </a:solidFill>
                <a:latin typeface="Berlin Sans FB" panose="020E0602020502020306" pitchFamily="34" charset="0"/>
              </a:rPr>
              <a:t>Hasil</a:t>
            </a:r>
            <a:r>
              <a:rPr lang="en-US" altLang="en-US" sz="3200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</a:p>
          <a:p>
            <a:pPr marL="339725" indent="-334963" eaLnBrk="1" hangingPunct="1">
              <a:spcBef>
                <a:spcPts val="600"/>
              </a:spcBef>
              <a:spcAft>
                <a:spcPts val="600"/>
              </a:spcAft>
              <a:buClr>
                <a:srgbClr val="0BD0D9"/>
              </a:buClr>
              <a:buSzPct val="95000"/>
              <a:buFont typeface="+mj-lt"/>
              <a:buAutoNum type="arabicPeriod"/>
              <a:defRPr/>
            </a:pPr>
            <a:r>
              <a:rPr lang="id-ID" sz="2800" dirty="0">
                <a:solidFill>
                  <a:srgbClr val="0000CC"/>
                </a:solidFill>
                <a:latin typeface="Berlin Sans FB" panose="020E0602020502020306" pitchFamily="34" charset="0"/>
              </a:rPr>
              <a:t>Penetapan S/M sasaran pada tahun berjalan.</a:t>
            </a:r>
            <a:endParaRPr lang="en-US" sz="2800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339725" indent="-334963" eaLnBrk="1" hangingPunct="1">
              <a:spcBef>
                <a:spcPts val="600"/>
              </a:spcBef>
              <a:spcAft>
                <a:spcPts val="600"/>
              </a:spcAft>
              <a:buClr>
                <a:srgbClr val="0BD0D9"/>
              </a:buClr>
              <a:buSzPct val="95000"/>
              <a:buFont typeface="+mj-lt"/>
              <a:buAutoNum type="arabicPeriod"/>
              <a:defRPr/>
            </a:pPr>
            <a:r>
              <a:rPr lang="id-ID" sz="2800" dirty="0">
                <a:solidFill>
                  <a:srgbClr val="0000CC"/>
                </a:solidFill>
                <a:latin typeface="Berlin Sans FB" panose="020E0602020502020306" pitchFamily="34" charset="0"/>
              </a:rPr>
              <a:t>Usulan perubahan S/M sasaran, jika terdapat perubahan atas SK kuota dan sasaran akreditasi dari BAN-S/M.</a:t>
            </a:r>
            <a:endParaRPr lang="en-US" sz="2800" dirty="0">
              <a:solidFill>
                <a:srgbClr val="0000CC"/>
              </a:solidFill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57200" y="838200"/>
            <a:ext cx="8305800" cy="53244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 marL="355600" indent="-301625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marL="53975" indent="0" algn="ctr">
              <a:buFont typeface="Wingdings 2" pitchFamily="18" charset="2"/>
              <a:buNone/>
              <a:defRPr/>
            </a:pPr>
            <a:r>
              <a:rPr lang="en-US" altLang="en-US" sz="24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2. </a:t>
            </a:r>
            <a:r>
              <a:rPr lang="en-US" altLang="en-US" sz="2400" b="1" cap="small" dirty="0" err="1">
                <a:solidFill>
                  <a:srgbClr val="C00000"/>
                </a:solidFill>
                <a:latin typeface="Berlin Sans FB" panose="020E0602020502020306" pitchFamily="34" charset="0"/>
              </a:rPr>
              <a:t>Sosialisasi</a:t>
            </a:r>
            <a:r>
              <a:rPr lang="en-US" altLang="en-US" sz="24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sz="2400" b="1" cap="small" dirty="0" err="1">
                <a:solidFill>
                  <a:srgbClr val="C00000"/>
                </a:solidFill>
                <a:latin typeface="Berlin Sans FB" panose="020E0602020502020306" pitchFamily="34" charset="0"/>
              </a:rPr>
              <a:t>dan</a:t>
            </a:r>
            <a:r>
              <a:rPr lang="en-US" altLang="en-US" sz="24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sz="2400" b="1" cap="small" dirty="0" err="1">
                <a:solidFill>
                  <a:srgbClr val="C00000"/>
                </a:solidFill>
                <a:latin typeface="Berlin Sans FB" panose="020E0602020502020306" pitchFamily="34" charset="0"/>
              </a:rPr>
              <a:t>Penyampaian</a:t>
            </a:r>
            <a:r>
              <a:rPr lang="en-US" altLang="en-US" sz="24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 </a:t>
            </a:r>
            <a:r>
              <a:rPr lang="id-ID" sz="24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Pe</a:t>
            </a:r>
            <a:r>
              <a:rPr lang="en-US" sz="2400" b="1" cap="small" dirty="0" err="1">
                <a:solidFill>
                  <a:srgbClr val="C00000"/>
                </a:solidFill>
                <a:latin typeface="Berlin Sans FB" panose="020E0602020502020306" pitchFamily="34" charset="0"/>
              </a:rPr>
              <a:t>rangkat</a:t>
            </a:r>
            <a:r>
              <a:rPr lang="en-US" sz="24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 </a:t>
            </a:r>
            <a:r>
              <a:rPr lang="en-US" sz="2400" b="1" cap="small" dirty="0" err="1">
                <a:solidFill>
                  <a:srgbClr val="C00000"/>
                </a:solidFill>
                <a:latin typeface="Berlin Sans FB" panose="020E0602020502020306" pitchFamily="34" charset="0"/>
              </a:rPr>
              <a:t>Akreditasi</a:t>
            </a:r>
            <a:endParaRPr lang="id-ID" altLang="en-US" sz="2400" b="1" cap="small" dirty="0">
              <a:solidFill>
                <a:srgbClr val="C00000"/>
              </a:solidFill>
              <a:latin typeface="Berlin Sans FB" panose="020E0602020502020306" pitchFamily="34" charset="0"/>
            </a:endParaRPr>
          </a:p>
          <a:p>
            <a:pPr marL="6350" indent="-6350" eaLnBrk="1" hangingPunct="1">
              <a:spcBef>
                <a:spcPts val="12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en-US" sz="2400" dirty="0" err="1">
                <a:latin typeface="Berlin Sans FB" panose="020E0602020502020306" pitchFamily="34" charset="0"/>
              </a:rPr>
              <a:t>Tujuan</a:t>
            </a:r>
            <a:r>
              <a:rPr lang="en-US" sz="2400" dirty="0">
                <a:latin typeface="Berlin Sans FB" panose="020E0602020502020306" pitchFamily="34" charset="0"/>
              </a:rPr>
              <a:t> </a:t>
            </a:r>
          </a:p>
          <a:p>
            <a:pPr marL="349250" indent="0" eaLnBrk="1" hangingPunct="1">
              <a:spcBef>
                <a:spcPts val="12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id-ID" sz="2000" dirty="0">
                <a:solidFill>
                  <a:srgbClr val="0000CC"/>
                </a:solidFill>
                <a:latin typeface="Berlin Sans FB" panose="020E0602020502020306" pitchFamily="34" charset="0"/>
              </a:rPr>
              <a:t>Menyampaikan surat keputusan BAN-S/M tentang kuota S/M sasaran, menyampaikan perangkat, dan mensosialisasikan pelaksanaan akreditasi pada tahun berjalan.</a:t>
            </a:r>
            <a:endParaRPr lang="en-US" sz="2000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0" indent="0" eaLnBrk="1" hangingPunct="1">
              <a:spcBef>
                <a:spcPts val="12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en-US" altLang="en-US" sz="2400" dirty="0" err="1">
                <a:latin typeface="Berlin Sans FB" panose="020E0602020502020306" pitchFamily="34" charset="0"/>
              </a:rPr>
              <a:t>Ruang</a:t>
            </a:r>
            <a:r>
              <a:rPr lang="en-US" altLang="en-US" sz="2400" dirty="0">
                <a:latin typeface="Berlin Sans FB" panose="020E0602020502020306" pitchFamily="34" charset="0"/>
              </a:rPr>
              <a:t> </a:t>
            </a:r>
            <a:r>
              <a:rPr lang="en-US" altLang="en-US" sz="2400" dirty="0" err="1">
                <a:latin typeface="Berlin Sans FB" panose="020E0602020502020306" pitchFamily="34" charset="0"/>
              </a:rPr>
              <a:t>Lingkup</a:t>
            </a:r>
            <a:r>
              <a:rPr lang="en-US" altLang="en-US" sz="2400" dirty="0">
                <a:latin typeface="Berlin Sans FB" panose="020E0602020502020306" pitchFamily="34" charset="0"/>
              </a:rPr>
              <a:t>	</a:t>
            </a:r>
          </a:p>
          <a:p>
            <a:pPr marL="349250" lvl="1" indent="0" eaLnBrk="1" hangingPunct="1">
              <a:spcBef>
                <a:spcPts val="12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id-ID" sz="2000" dirty="0">
                <a:solidFill>
                  <a:srgbClr val="0000CC"/>
                </a:solidFill>
                <a:latin typeface="Berlin Sans FB" panose="020E0602020502020306" pitchFamily="34" charset="0"/>
              </a:rPr>
              <a:t>Prosedur ini berlaku bagi BAN-S/M, BAP-S/M, Disdik Provinsi, Disdik Kabupaten/Kota, Kanwil Kemenag, Kankemenag Kabupaten/Kota, UPA-S/M, dan S/M dalam rangka penyampaian perangkat dan sosialisasi pelaksanaan akreditasi</a:t>
            </a:r>
            <a:endParaRPr lang="en-US" sz="2000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0" lvl="1" indent="0" eaLnBrk="1" hangingPunct="1">
              <a:spcBef>
                <a:spcPts val="12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en-US" altLang="en-US" dirty="0" err="1">
                <a:latin typeface="Berlin Sans FB" panose="020E0602020502020306" pitchFamily="34" charset="0"/>
              </a:rPr>
              <a:t>Tanggungjawab</a:t>
            </a:r>
            <a:r>
              <a:rPr lang="en-US" altLang="en-US" dirty="0"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latin typeface="Berlin Sans FB" panose="020E0602020502020306" pitchFamily="34" charset="0"/>
              </a:rPr>
              <a:t>dan</a:t>
            </a:r>
            <a:r>
              <a:rPr lang="en-US" altLang="en-US" dirty="0"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latin typeface="Berlin Sans FB" panose="020E0602020502020306" pitchFamily="34" charset="0"/>
              </a:rPr>
              <a:t>Wewenang</a:t>
            </a:r>
            <a:endParaRPr lang="en-US" altLang="en-US" dirty="0">
              <a:latin typeface="Berlin Sans FB" panose="020E0602020502020306" pitchFamily="34" charset="0"/>
            </a:endParaRPr>
          </a:p>
          <a:p>
            <a:pPr marL="387350" lvl="1" indent="0" eaLnBrk="1" hangingPunct="1">
              <a:spcBef>
                <a:spcPts val="12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id-ID" sz="2000" dirty="0">
                <a:solidFill>
                  <a:srgbClr val="0000CC"/>
                </a:solidFill>
                <a:latin typeface="Berlin Sans FB" panose="020E0602020502020306" pitchFamily="34" charset="0"/>
              </a:rPr>
              <a:t>BAN-S/M, BAP-S/M, Disdik Provinsi</a:t>
            </a:r>
            <a:r>
              <a:rPr lang="en-US" sz="2000" dirty="0">
                <a:solidFill>
                  <a:srgbClr val="0000CC"/>
                </a:solidFill>
                <a:latin typeface="Berlin Sans FB" panose="020E0602020502020306" pitchFamily="34" charset="0"/>
              </a:rPr>
              <a:t>/</a:t>
            </a:r>
            <a:r>
              <a:rPr lang="id-ID" sz="2000" dirty="0">
                <a:solidFill>
                  <a:srgbClr val="0000CC"/>
                </a:solidFill>
                <a:latin typeface="Berlin Sans FB" panose="020E0602020502020306" pitchFamily="34" charset="0"/>
              </a:rPr>
              <a:t>Kab/Kota, Kanwil Kemenag, Kankemenag Kab/Kota</a:t>
            </a:r>
            <a:r>
              <a:rPr lang="en-US" sz="2000" dirty="0">
                <a:solidFill>
                  <a:srgbClr val="0000CC"/>
                </a:solidFill>
                <a:latin typeface="Berlin Sans FB" panose="020E0602020502020306" pitchFamily="34" charset="0"/>
              </a:rPr>
              <a:t>, UPA, </a:t>
            </a:r>
            <a:r>
              <a:rPr lang="en-US" sz="20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dan</a:t>
            </a:r>
            <a:r>
              <a:rPr lang="en-US" sz="2000" dirty="0">
                <a:solidFill>
                  <a:srgbClr val="0000CC"/>
                </a:solidFill>
                <a:latin typeface="Berlin Sans FB" panose="020E0602020502020306" pitchFamily="34" charset="0"/>
              </a:rPr>
              <a:t> S/M</a:t>
            </a: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.</a:t>
            </a:r>
            <a:endParaRPr lang="en-US" dirty="0">
              <a:solidFill>
                <a:srgbClr val="0000CC"/>
              </a:solidFill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560388"/>
            <a:ext cx="8610600" cy="606901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6350" indent="-6350" eaLnBrk="1" hangingPunct="1">
              <a:lnSpc>
                <a:spcPts val="3400"/>
              </a:lnSpc>
              <a:spcBef>
                <a:spcPts val="1200"/>
              </a:spcBef>
              <a:defRPr/>
            </a:pPr>
            <a:r>
              <a:rPr lang="en-US" altLang="en-US" sz="2200" dirty="0" err="1">
                <a:solidFill>
                  <a:schemeClr val="tx1"/>
                </a:solidFill>
                <a:latin typeface="Berlin Sans FB" panose="020E0602020502020306" pitchFamily="34" charset="0"/>
              </a:rPr>
              <a:t>Langkah</a:t>
            </a:r>
            <a:r>
              <a:rPr lang="en-US" altLang="en-US" sz="2200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Berlin Sans FB" panose="020E0602020502020306" pitchFamily="34" charset="0"/>
              </a:rPr>
              <a:t>Kegiatan</a:t>
            </a:r>
            <a:endParaRPr lang="en-US" altLang="en-US" sz="2200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341313" indent="-341313">
              <a:buFont typeface="+mj-lt"/>
              <a:buAutoNum type="arabicPeriod"/>
              <a:defRPr/>
            </a:pPr>
            <a:r>
              <a:rPr lang="id-ID" sz="2000" dirty="0">
                <a:latin typeface="Berlin Sans FB" panose="020E0602020502020306" pitchFamily="34" charset="0"/>
              </a:rPr>
              <a:t>BAN-S/M menyampaikan surat keputusan tentang S/M sasaran kepada BAP-S/M. </a:t>
            </a:r>
            <a:endParaRPr lang="en-US" sz="2000" dirty="0">
              <a:latin typeface="Berlin Sans FB" panose="020E0602020502020306" pitchFamily="34" charset="0"/>
            </a:endParaRPr>
          </a:p>
          <a:p>
            <a:pPr marL="341313" indent="-341313">
              <a:buFont typeface="+mj-lt"/>
              <a:buAutoNum type="arabicPeriod"/>
              <a:defRPr/>
            </a:pPr>
            <a:r>
              <a:rPr lang="id-ID" sz="2000" dirty="0">
                <a:latin typeface="Berlin Sans FB" panose="020E0602020502020306" pitchFamily="34" charset="0"/>
              </a:rPr>
              <a:t>BAN-S/M menyampaikan jadwal pelaksanaan akreditasi kepada BAP-S/M dan mengumumkan melalui </a:t>
            </a:r>
            <a:r>
              <a:rPr lang="id-ID" sz="2000" i="1" dirty="0">
                <a:latin typeface="Berlin Sans FB" panose="020E0602020502020306" pitchFamily="34" charset="0"/>
              </a:rPr>
              <a:t>website</a:t>
            </a:r>
            <a:r>
              <a:rPr lang="id-ID" sz="2000" dirty="0">
                <a:latin typeface="Berlin Sans FB" panose="020E0602020502020306" pitchFamily="34" charset="0"/>
              </a:rPr>
              <a:t> BAN-S/M.</a:t>
            </a:r>
            <a:endParaRPr lang="en-US" sz="2000" dirty="0">
              <a:latin typeface="Berlin Sans FB" panose="020E0602020502020306" pitchFamily="34" charset="0"/>
            </a:endParaRPr>
          </a:p>
          <a:p>
            <a:pPr marL="341313" indent="-341313">
              <a:buFont typeface="+mj-lt"/>
              <a:buAutoNum type="arabicPeriod"/>
              <a:defRPr/>
            </a:pPr>
            <a:r>
              <a:rPr lang="id-ID" sz="2000" dirty="0">
                <a:latin typeface="Berlin Sans FB" panose="020E0602020502020306" pitchFamily="34" charset="0"/>
              </a:rPr>
              <a:t>BAP-S/M menyampaikan surat keputusan BAN-S/M kepada S/M terkait, Disdik Provinsi, Kanwil Kemenag, Disdik Kabupaten/Kota, Kankemenag, dan UPA-S/M.</a:t>
            </a:r>
            <a:endParaRPr lang="en-US" sz="2000" dirty="0">
              <a:latin typeface="Berlin Sans FB" panose="020E0602020502020306" pitchFamily="34" charset="0"/>
            </a:endParaRPr>
          </a:p>
          <a:p>
            <a:pPr marL="341313" indent="-341313">
              <a:buFont typeface="+mj-lt"/>
              <a:buAutoNum type="arabicPeriod"/>
              <a:defRPr/>
            </a:pPr>
            <a:r>
              <a:rPr lang="id-ID" sz="2000" dirty="0">
                <a:latin typeface="Berlin Sans FB" panose="020E0602020502020306" pitchFamily="34" charset="0"/>
              </a:rPr>
              <a:t>Disdik Provinsi, Kanwil Kemenag, Disdik Kabupaten/Kota, dan Kankemenag berkoordinasi dgn pengawas dan S/M sasaran untuk mempersiapkan pelaksanaan akreditasi.</a:t>
            </a:r>
            <a:endParaRPr lang="en-US" sz="2000" dirty="0">
              <a:latin typeface="Berlin Sans FB" panose="020E0602020502020306" pitchFamily="34" charset="0"/>
            </a:endParaRPr>
          </a:p>
          <a:p>
            <a:pPr marL="341313" indent="-341313">
              <a:buFont typeface="+mj-lt"/>
              <a:buAutoNum type="arabicPeriod"/>
              <a:defRPr/>
            </a:pPr>
            <a:r>
              <a:rPr lang="id-ID" sz="2000" dirty="0">
                <a:latin typeface="Berlin Sans FB" panose="020E0602020502020306" pitchFamily="34" charset="0"/>
              </a:rPr>
              <a:t>BAN-S/M mengunggah Perangkat Akreditasi ke </a:t>
            </a:r>
            <a:r>
              <a:rPr lang="id-ID" sz="2000" i="1" dirty="0">
                <a:latin typeface="Berlin Sans FB" panose="020E0602020502020306" pitchFamily="34" charset="0"/>
              </a:rPr>
              <a:t>website </a:t>
            </a:r>
            <a:r>
              <a:rPr lang="id-ID" sz="2000" dirty="0">
                <a:latin typeface="Berlin Sans FB" panose="020E0602020502020306" pitchFamily="34" charset="0"/>
              </a:rPr>
              <a:t>BAN-S/M.</a:t>
            </a:r>
            <a:endParaRPr lang="en-US" sz="2000" dirty="0">
              <a:latin typeface="Berlin Sans FB" panose="020E0602020502020306" pitchFamily="34" charset="0"/>
            </a:endParaRPr>
          </a:p>
          <a:p>
            <a:pPr marL="341313" indent="-341313">
              <a:buFont typeface="+mj-lt"/>
              <a:buAutoNum type="arabicPeriod"/>
              <a:defRPr/>
            </a:pPr>
            <a:r>
              <a:rPr lang="id-ID" sz="2000" dirty="0">
                <a:latin typeface="Berlin Sans FB" panose="020E0602020502020306" pitchFamily="34" charset="0"/>
              </a:rPr>
              <a:t>BAP-S/M mengunduh Perangkat Akreditasi dari </a:t>
            </a:r>
            <a:r>
              <a:rPr lang="id-ID" sz="2000" i="1" dirty="0">
                <a:latin typeface="Berlin Sans FB" panose="020E0602020502020306" pitchFamily="34" charset="0"/>
              </a:rPr>
              <a:t>website </a:t>
            </a:r>
            <a:r>
              <a:rPr lang="id-ID" sz="2000" dirty="0">
                <a:latin typeface="Berlin Sans FB" panose="020E0602020502020306" pitchFamily="34" charset="0"/>
              </a:rPr>
              <a:t>BAN-S/M. </a:t>
            </a:r>
            <a:endParaRPr lang="en-US" sz="2000" dirty="0">
              <a:latin typeface="Berlin Sans FB" panose="020E0602020502020306" pitchFamily="34" charset="0"/>
            </a:endParaRPr>
          </a:p>
          <a:p>
            <a:pPr marL="341313" indent="-341313">
              <a:buFont typeface="+mj-lt"/>
              <a:buAutoNum type="arabicPeriod"/>
              <a:defRPr/>
            </a:pPr>
            <a:r>
              <a:rPr lang="id-ID" sz="2000" dirty="0">
                <a:latin typeface="Berlin Sans FB" panose="020E0602020502020306" pitchFamily="34" charset="0"/>
              </a:rPr>
              <a:t>BAP-S/M menyampaikan Perangkat Akreditasi ke S/M dalam bentuk </a:t>
            </a:r>
            <a:r>
              <a:rPr lang="id-ID" sz="2000" i="1" dirty="0">
                <a:latin typeface="Berlin Sans FB" panose="020E0602020502020306" pitchFamily="34" charset="0"/>
              </a:rPr>
              <a:t>softcopy</a:t>
            </a:r>
            <a:r>
              <a:rPr lang="id-ID" sz="2000" dirty="0">
                <a:latin typeface="Berlin Sans FB" panose="020E0602020502020306" pitchFamily="34" charset="0"/>
              </a:rPr>
              <a:t>.</a:t>
            </a:r>
            <a:endParaRPr lang="en-US" sz="2000" dirty="0">
              <a:latin typeface="Berlin Sans FB" panose="020E0602020502020306" pitchFamily="34" charset="0"/>
            </a:endParaRPr>
          </a:p>
          <a:p>
            <a:pPr marL="341313" indent="-341313">
              <a:buFont typeface="+mj-lt"/>
              <a:buAutoNum type="arabicPeriod"/>
              <a:defRPr/>
            </a:pPr>
            <a:r>
              <a:rPr lang="id-ID" sz="2000" dirty="0">
                <a:latin typeface="Berlin Sans FB" panose="020E0602020502020306" pitchFamily="34" charset="0"/>
              </a:rPr>
              <a:t>S/M membuat surat pernyataan kesediaan mengikuti pelaksanaan akreditasi (</a:t>
            </a:r>
            <a:r>
              <a:rPr lang="id-ID" sz="2000" dirty="0">
                <a:latin typeface="Berlin Sans FB" panose="020E0602020502020306" pitchFamily="34" charset="0"/>
                <a:hlinkClick r:id="rId2" action="ppaction://hlinkfile"/>
              </a:rPr>
              <a:t>Format 2.1</a:t>
            </a:r>
            <a:r>
              <a:rPr lang="id-ID" sz="2000" dirty="0">
                <a:latin typeface="Berlin Sans FB" panose="020E0602020502020306" pitchFamily="34" charset="0"/>
              </a:rPr>
              <a:t>).</a:t>
            </a:r>
            <a:endParaRPr lang="en-US" sz="2000" dirty="0">
              <a:latin typeface="Berlin Sans FB" panose="020E0602020502020306" pitchFamily="34" charset="0"/>
            </a:endParaRPr>
          </a:p>
          <a:p>
            <a:pPr marL="341313" indent="-341313">
              <a:buFont typeface="+mj-lt"/>
              <a:buAutoNum type="arabicPeriod"/>
              <a:defRPr/>
            </a:pPr>
            <a:r>
              <a:rPr lang="id-ID" sz="2000" dirty="0">
                <a:latin typeface="Berlin Sans FB" panose="020E0602020502020306" pitchFamily="34" charset="0"/>
              </a:rPr>
              <a:t>S/M mengirimkan surat pernyataan kesediaan mengikuti akreditasi yg dilampiri dgn dokumen persyaratan  (</a:t>
            </a:r>
            <a:r>
              <a:rPr lang="id-ID" sz="2000" dirty="0">
                <a:latin typeface="Berlin Sans FB" panose="020E0602020502020306" pitchFamily="34" charset="0"/>
                <a:hlinkClick r:id="rId3" action="ppaction://hlinkfile"/>
              </a:rPr>
              <a:t>Format 2.2</a:t>
            </a:r>
            <a:r>
              <a:rPr lang="id-ID" sz="2000" dirty="0">
                <a:latin typeface="Berlin Sans FB" panose="020E0602020502020306" pitchFamily="34" charset="0"/>
              </a:rPr>
              <a:t>)</a:t>
            </a:r>
            <a:r>
              <a:rPr lang="id-ID" sz="2000" dirty="0">
                <a:solidFill>
                  <a:srgbClr val="0000CC"/>
                </a:solidFill>
                <a:latin typeface="Berlin Sans FB" panose="020E0602020502020306" pitchFamily="34" charset="0"/>
              </a:rPr>
              <a:t>.</a:t>
            </a:r>
            <a:endParaRPr lang="en-US" sz="2000" dirty="0">
              <a:solidFill>
                <a:srgbClr val="0000CC"/>
              </a:solidFill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838200"/>
            <a:ext cx="8458200" cy="55086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6350" indent="-6350" eaLnBrk="1" hangingPunct="1">
              <a:spcBef>
                <a:spcPts val="600"/>
              </a:spcBef>
              <a:buFont typeface="Wingdings 2" pitchFamily="18" charset="2"/>
              <a:buNone/>
              <a:defRPr/>
            </a:pP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Waktu</a:t>
            </a:r>
            <a:r>
              <a:rPr lang="en-US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dan</a:t>
            </a:r>
            <a:r>
              <a:rPr lang="en-US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Tempat</a:t>
            </a:r>
            <a:endParaRPr lang="en-US" alt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231775" lvl="1" indent="-217488" eaLnBrk="1" hangingPunct="1">
              <a:spcBef>
                <a:spcPts val="600"/>
              </a:spcBef>
              <a:buClr>
                <a:schemeClr val="accent1"/>
              </a:buClr>
              <a:buSzPct val="85000"/>
              <a:buFont typeface="+mj-lt"/>
              <a:buAutoNum type="arabicPeriod"/>
              <a:defRPr/>
            </a:pP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Pemberitahuan S/M sasaran disampaikan segera setelah diterbitkannya </a:t>
            </a: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SK </a:t>
            </a: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BAN-S/M tentang penetapan kuota S/M sasaran. </a:t>
            </a:r>
            <a:endParaRPr lang="en-US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231775" lvl="1" indent="-217488" eaLnBrk="1" hangingPunct="1">
              <a:spcBef>
                <a:spcPts val="600"/>
              </a:spcBef>
              <a:buClr>
                <a:schemeClr val="accent1"/>
              </a:buClr>
              <a:buSzPct val="85000"/>
              <a:buFont typeface="+mj-lt"/>
              <a:buAutoNum type="arabicPeriod"/>
              <a:defRPr/>
            </a:pP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Sosialisasi dilaksanakan selama 1-2 hari di tempat yg</a:t>
            </a: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ditentukan BAP-S/M.</a:t>
            </a:r>
            <a:endParaRPr lang="en-US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6350" indent="-6350" eaLnBrk="1" hangingPunct="1">
              <a:spcBef>
                <a:spcPts val="600"/>
              </a:spcBef>
              <a:defRPr/>
            </a:pPr>
            <a:endParaRPr lang="en-US" alt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14287" lvl="1" eaLnBrk="1" hangingPunct="1">
              <a:spcBef>
                <a:spcPts val="600"/>
              </a:spcBef>
              <a:buClr>
                <a:schemeClr val="accent1"/>
              </a:buClr>
              <a:buSzPct val="85000"/>
              <a:defRPr/>
            </a:pP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Hasil</a:t>
            </a:r>
            <a:endParaRPr lang="en-US" alt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231775" lvl="1" indent="-217488" eaLnBrk="1" hangingPunct="1">
              <a:spcBef>
                <a:spcPts val="600"/>
              </a:spcBef>
              <a:buClr>
                <a:schemeClr val="accent1"/>
              </a:buClr>
              <a:buSzPct val="85000"/>
              <a:buFont typeface="+mj-lt"/>
              <a:buAutoNum type="arabicPeriod"/>
              <a:defRPr/>
            </a:pP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S/M sasaran memperoleh </a:t>
            </a: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SK</a:t>
            </a: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 BAN-S/M tentang kuota dan sasaran</a:t>
            </a:r>
            <a:endParaRPr lang="en-US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231775" lvl="1" indent="-217488" eaLnBrk="1" hangingPunct="1">
              <a:spcBef>
                <a:spcPts val="600"/>
              </a:spcBef>
              <a:buClr>
                <a:schemeClr val="accent1"/>
              </a:buClr>
              <a:buSzPct val="85000"/>
              <a:buFont typeface="+mj-lt"/>
              <a:buAutoNum type="arabicPeriod"/>
              <a:defRPr/>
            </a:pP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Sosialisasi akreditasi S/M terlaksana.</a:t>
            </a:r>
            <a:endParaRPr lang="en-US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231775" lvl="1" indent="-217488" eaLnBrk="1" hangingPunct="1">
              <a:spcBef>
                <a:spcPts val="600"/>
              </a:spcBef>
              <a:buClr>
                <a:schemeClr val="accent1"/>
              </a:buClr>
              <a:buSzPct val="85000"/>
              <a:buFont typeface="+mj-lt"/>
              <a:buAutoNum type="arabicPeriod"/>
              <a:defRPr/>
            </a:pP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Daftar S/M yg siap melaksanakan akreditasi</a:t>
            </a:r>
            <a:endParaRPr lang="en-US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231775" lvl="1" indent="-217488" eaLnBrk="1" hangingPunct="1">
              <a:spcBef>
                <a:spcPts val="600"/>
              </a:spcBef>
              <a:buClr>
                <a:schemeClr val="accent1"/>
              </a:buClr>
              <a:buSzPct val="85000"/>
              <a:buFont typeface="+mj-lt"/>
              <a:buAutoNum type="arabicPeriod"/>
              <a:defRPr/>
            </a:pP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S/M memperoleh Perangkat Akreditasi</a:t>
            </a:r>
            <a:endParaRPr lang="en-US" dirty="0">
              <a:solidFill>
                <a:srgbClr val="0000CC"/>
              </a:solidFill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9600" y="344488"/>
            <a:ext cx="8001000" cy="6324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/>
        </p:spPr>
        <p:txBody>
          <a:bodyPr>
            <a:spAutoFit/>
          </a:bodyPr>
          <a:lstStyle>
            <a:lvl1pPr marL="355600" indent="-35560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marL="53975" indent="0" algn="ctr" eaLnBrk="1" hangingPunct="1">
              <a:spcBef>
                <a:spcPts val="6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en-US" altLang="en-US" sz="22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3. </a:t>
            </a:r>
            <a:r>
              <a:rPr lang="id-ID" altLang="en-US" sz="22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Pe</a:t>
            </a:r>
            <a:r>
              <a:rPr lang="en-US" altLang="en-US" sz="2200" b="1" cap="small" dirty="0" err="1">
                <a:solidFill>
                  <a:srgbClr val="C00000"/>
                </a:solidFill>
                <a:latin typeface="Berlin Sans FB" panose="020E0602020502020306" pitchFamily="34" charset="0"/>
              </a:rPr>
              <a:t>ngisian</a:t>
            </a:r>
            <a:r>
              <a:rPr lang="en-US" altLang="en-US" sz="22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sz="2200" b="1" cap="small" dirty="0" err="1">
                <a:solidFill>
                  <a:srgbClr val="C00000"/>
                </a:solidFill>
                <a:latin typeface="Berlin Sans FB" panose="020E0602020502020306" pitchFamily="34" charset="0"/>
              </a:rPr>
              <a:t>dan</a:t>
            </a:r>
            <a:r>
              <a:rPr lang="en-US" altLang="en-US" sz="22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sz="2200" b="1" cap="small" dirty="0" err="1">
                <a:solidFill>
                  <a:srgbClr val="C00000"/>
                </a:solidFill>
                <a:latin typeface="Berlin Sans FB" panose="020E0602020502020306" pitchFamily="34" charset="0"/>
              </a:rPr>
              <a:t>Pengiriman</a:t>
            </a:r>
            <a:r>
              <a:rPr lang="en-US" altLang="en-US" sz="22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sz="2200" b="1" cap="small" dirty="0" err="1">
                <a:solidFill>
                  <a:srgbClr val="C00000"/>
                </a:solidFill>
                <a:latin typeface="Berlin Sans FB" panose="020E0602020502020306" pitchFamily="34" charset="0"/>
              </a:rPr>
              <a:t>Instrumen</a:t>
            </a:r>
            <a:r>
              <a:rPr lang="en-US" altLang="en-US" sz="22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sz="2200" b="1" cap="small" dirty="0" err="1">
                <a:solidFill>
                  <a:srgbClr val="C00000"/>
                </a:solidFill>
                <a:latin typeface="Berlin Sans FB" panose="020E0602020502020306" pitchFamily="34" charset="0"/>
              </a:rPr>
              <a:t>Akreditasi</a:t>
            </a:r>
            <a:endParaRPr lang="id-ID" altLang="en-US" sz="2200" b="1" cap="small" dirty="0">
              <a:solidFill>
                <a:srgbClr val="C00000"/>
              </a:solidFill>
              <a:latin typeface="Berlin Sans FB" panose="020E0602020502020306" pitchFamily="34" charset="0"/>
            </a:endParaRPr>
          </a:p>
          <a:p>
            <a:pPr marL="6350" lvl="1" indent="-6350" eaLnBrk="1" hangingPunct="1">
              <a:spcBef>
                <a:spcPts val="12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en-US" sz="2200" dirty="0" err="1">
                <a:latin typeface="Berlin Sans FB" panose="020E0602020502020306" pitchFamily="34" charset="0"/>
              </a:rPr>
              <a:t>Tujuan</a:t>
            </a:r>
            <a:r>
              <a:rPr lang="en-US" sz="2200" dirty="0">
                <a:latin typeface="Berlin Sans FB" panose="020E0602020502020306" pitchFamily="34" charset="0"/>
              </a:rPr>
              <a:t> </a:t>
            </a:r>
          </a:p>
          <a:p>
            <a:pPr marL="231775" lvl="1" indent="-231775">
              <a:spcBef>
                <a:spcPts val="600"/>
              </a:spcBef>
              <a:buFont typeface="+mj-lt"/>
              <a:buAutoNum type="arabicPeriod"/>
              <a:defRPr/>
            </a:pPr>
            <a:r>
              <a:rPr lang="id-ID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S/M mengisi instrumen akreditasi dan instrumen pengumpulan data dan informasi pendukung.</a:t>
            </a:r>
            <a:endParaRPr lang="en-US" sz="2200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231775" lvl="1" indent="-231775">
              <a:spcBef>
                <a:spcPts val="600"/>
              </a:spcBef>
              <a:buFont typeface="+mj-lt"/>
              <a:buAutoNum type="arabicPeriod"/>
              <a:defRPr/>
            </a:pPr>
            <a:r>
              <a:rPr lang="id-ID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S/M mengumpulkan bahan sebagai bukti fisik isian instrumen akreditasi yg mengacu kepada 8 standar nasional pendidikan  berupa dokumen tertulis, cetak, foto, dan material atau fisik.</a:t>
            </a:r>
            <a:endParaRPr lang="en-US" sz="2200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231775" lvl="1" indent="-231775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22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Mengunggah</a:t>
            </a:r>
            <a:r>
              <a:rPr lang="en-US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id-ID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hasil isian Instrumen Akreditasi dalam </a:t>
            </a:r>
            <a:r>
              <a:rPr lang="en-US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f</a:t>
            </a:r>
            <a:r>
              <a:rPr lang="id-ID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ormat </a:t>
            </a:r>
            <a:r>
              <a:rPr lang="en-US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pdf </a:t>
            </a:r>
            <a:r>
              <a:rPr lang="en-US" sz="22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ke</a:t>
            </a:r>
            <a:r>
              <a:rPr lang="en-US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 web BAN-S/M</a:t>
            </a:r>
            <a:r>
              <a:rPr lang="id-ID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.</a:t>
            </a:r>
            <a:endParaRPr lang="en-US" sz="2200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6350" indent="-6350" eaLnBrk="1" hangingPunct="1">
              <a:spcBef>
                <a:spcPts val="18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en-US" altLang="en-US" sz="2200" dirty="0">
                <a:solidFill>
                  <a:srgbClr val="FF0000"/>
                </a:solidFill>
                <a:latin typeface="Berlin Sans FB" panose="020E0602020502020306" pitchFamily="34" charset="0"/>
              </a:rPr>
              <a:t>	</a:t>
            </a:r>
            <a:r>
              <a:rPr lang="en-US" altLang="en-US" sz="2200" dirty="0" err="1">
                <a:latin typeface="Berlin Sans FB" panose="020E0602020502020306" pitchFamily="34" charset="0"/>
              </a:rPr>
              <a:t>Ruang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Lingkup</a:t>
            </a:r>
            <a:r>
              <a:rPr lang="en-US" altLang="en-US" sz="2200" dirty="0">
                <a:solidFill>
                  <a:srgbClr val="000066"/>
                </a:solidFill>
                <a:latin typeface="Berlin Sans FB" panose="020E0602020502020306" pitchFamily="34" charset="0"/>
              </a:rPr>
              <a:t>	</a:t>
            </a:r>
          </a:p>
          <a:p>
            <a:pPr marL="349250" lvl="1" indent="0" eaLnBrk="1" hangingPunct="1">
              <a:spcBef>
                <a:spcPts val="12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id-ID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Prosedur ini berlaku bagi tim akreditasi S/M dalam mengisi instrumen akreditasi dan instrumen pengumpulan data dan informasi pendukung.</a:t>
            </a:r>
            <a:endParaRPr lang="en-US" sz="2200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0" indent="0" eaLnBrk="1" hangingPunct="1">
              <a:spcBef>
                <a:spcPts val="1800"/>
              </a:spcBef>
              <a:buFont typeface="Wingdings 2" pitchFamily="18" charset="2"/>
              <a:buNone/>
              <a:defRPr/>
            </a:pPr>
            <a:r>
              <a:rPr lang="en-US" altLang="en-US" sz="2200" dirty="0" err="1">
                <a:latin typeface="Berlin Sans FB" panose="020E0602020502020306" pitchFamily="34" charset="0"/>
              </a:rPr>
              <a:t>Tanggungjawab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dan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Wewenang</a:t>
            </a:r>
            <a:endParaRPr lang="en-US" altLang="en-US" sz="2200" dirty="0">
              <a:latin typeface="Berlin Sans FB" panose="020E0602020502020306" pitchFamily="34" charset="0"/>
            </a:endParaRPr>
          </a:p>
          <a:p>
            <a:pPr marL="336550" indent="0" eaLnBrk="1" hangingPunct="1">
              <a:spcBef>
                <a:spcPts val="1200"/>
              </a:spcBef>
              <a:buFont typeface="Wingdings 2" pitchFamily="18" charset="2"/>
              <a:buNone/>
              <a:defRPr/>
            </a:pPr>
            <a:r>
              <a:rPr lang="en-US" sz="22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Kepala</a:t>
            </a:r>
            <a:r>
              <a:rPr lang="en-US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 S/M </a:t>
            </a:r>
            <a:r>
              <a:rPr lang="id-ID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dan </a:t>
            </a:r>
            <a:r>
              <a:rPr lang="en-US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BAP-S/M</a:t>
            </a:r>
            <a:r>
              <a:rPr lang="id-ID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.</a:t>
            </a:r>
            <a:endParaRPr lang="en-US" sz="2200" dirty="0">
              <a:solidFill>
                <a:srgbClr val="0000CC"/>
              </a:solidFill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228600" y="457200"/>
            <a:ext cx="8610600" cy="5816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6350" indent="-63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lvl="1"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>
                <a:latin typeface="Berlin Sans FB" panose="020E0602020502020306" pitchFamily="34" charset="0"/>
              </a:rPr>
              <a:t>Langkah Kegiatan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id-ID" altLang="en-US" sz="2000">
                <a:latin typeface="Berlin Sans FB" panose="020E0602020502020306" pitchFamily="34" charset="0"/>
              </a:rPr>
              <a:t>Kepala S/M membentuk tim akreditasi yg terdiri atas kepala S/M, guru, tenaga kependidikan, dan komite S/M.</a:t>
            </a:r>
            <a:endParaRPr lang="en-US" altLang="en-US" sz="2000">
              <a:latin typeface="Berlin Sans FB" panose="020E0602020502020306" pitchFamily="34" charset="0"/>
            </a:endParaRPr>
          </a:p>
          <a:p>
            <a:pPr>
              <a:buFont typeface="Calibri" panose="020F0502020204030204" pitchFamily="34" charset="0"/>
              <a:buAutoNum type="arabicPeriod"/>
            </a:pPr>
            <a:r>
              <a:rPr lang="id-ID" altLang="en-US" sz="2000">
                <a:latin typeface="Berlin Sans FB" panose="020E0602020502020306" pitchFamily="34" charset="0"/>
              </a:rPr>
              <a:t>Kepala S/M melakukan sosialisasi kegiatan akreditasi kepada warga </a:t>
            </a:r>
            <a:r>
              <a:rPr lang="en-US" altLang="en-US" sz="2000">
                <a:latin typeface="Berlin Sans FB" panose="020E0602020502020306" pitchFamily="34" charset="0"/>
              </a:rPr>
              <a:t>S/M</a:t>
            </a:r>
            <a:r>
              <a:rPr lang="id-ID" altLang="en-US" sz="2000">
                <a:latin typeface="Berlin Sans FB" panose="020E0602020502020306" pitchFamily="34" charset="0"/>
              </a:rPr>
              <a:t>.</a:t>
            </a:r>
            <a:endParaRPr lang="en-US" altLang="en-US" sz="2000">
              <a:latin typeface="Berlin Sans FB" panose="020E0602020502020306" pitchFamily="34" charset="0"/>
            </a:endParaRPr>
          </a:p>
          <a:p>
            <a:pPr>
              <a:buFont typeface="Calibri" panose="020F0502020204030204" pitchFamily="34" charset="0"/>
              <a:buAutoNum type="arabicPeriod"/>
            </a:pPr>
            <a:r>
              <a:rPr lang="id-ID" altLang="en-US" sz="2000">
                <a:latin typeface="Berlin Sans FB" panose="020E0602020502020306" pitchFamily="34" charset="0"/>
              </a:rPr>
              <a:t>Tim akreditasi </a:t>
            </a:r>
            <a:r>
              <a:rPr lang="en-US" altLang="en-US" sz="2000">
                <a:latin typeface="Berlin Sans FB" panose="020E0602020502020306" pitchFamily="34" charset="0"/>
              </a:rPr>
              <a:t>mengunduh dan </a:t>
            </a:r>
            <a:r>
              <a:rPr lang="id-ID" altLang="en-US" sz="2000">
                <a:latin typeface="Berlin Sans FB" panose="020E0602020502020306" pitchFamily="34" charset="0"/>
              </a:rPr>
              <a:t>mempelajari dokumen Perangkat akreditasi</a:t>
            </a:r>
            <a:r>
              <a:rPr lang="en-US" altLang="en-US" sz="2000">
                <a:latin typeface="Berlin Sans FB" panose="020E0602020502020306" pitchFamily="34" charset="0"/>
              </a:rPr>
              <a:t>. 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id-ID" altLang="en-US" sz="2000">
                <a:latin typeface="Berlin Sans FB" panose="020E0602020502020306" pitchFamily="34" charset="0"/>
              </a:rPr>
              <a:t>Tim akreditasi mengelompokkan dan mengklasifikasikan data dan dokumen masing-masing standar. </a:t>
            </a:r>
            <a:endParaRPr lang="en-US" altLang="en-US" sz="2000">
              <a:latin typeface="Berlin Sans FB" panose="020E0602020502020306" pitchFamily="34" charset="0"/>
            </a:endParaRPr>
          </a:p>
          <a:p>
            <a:pPr>
              <a:buFont typeface="Calibri" panose="020F0502020204030204" pitchFamily="34" charset="0"/>
              <a:buAutoNum type="arabicPeriod"/>
            </a:pPr>
            <a:r>
              <a:rPr lang="id-ID" altLang="en-US" sz="2000">
                <a:latin typeface="Berlin Sans FB" panose="020E0602020502020306" pitchFamily="34" charset="0"/>
              </a:rPr>
              <a:t>Tim akreditasi mengisi instrumen pengumpulan data dan informasi pendukung, berdasarkan data dan dokumen sesuai dgn kondisi terkini S/M. </a:t>
            </a:r>
            <a:r>
              <a:rPr lang="en-US" altLang="en-US" sz="2000">
                <a:latin typeface="Berlin Sans FB" panose="020E0602020502020306" pitchFamily="34" charset="0"/>
              </a:rPr>
              <a:t>Kemudian mengunggah file </a:t>
            </a:r>
            <a:r>
              <a:rPr lang="id-ID" altLang="en-US" sz="2000">
                <a:latin typeface="Berlin Sans FB" panose="020E0602020502020306" pitchFamily="34" charset="0"/>
              </a:rPr>
              <a:t>instrumen pengumpulan data dan informasi pendukung</a:t>
            </a:r>
            <a:r>
              <a:rPr lang="en-US" altLang="en-US" sz="2000">
                <a:latin typeface="Berlin Sans FB" panose="020E0602020502020306" pitchFamily="34" charset="0"/>
              </a:rPr>
              <a:t> dalam format pdf.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id-ID" altLang="en-US" sz="2000">
                <a:latin typeface="Berlin Sans FB" panose="020E0602020502020306" pitchFamily="34" charset="0"/>
              </a:rPr>
              <a:t>Tim akreditasi mengisi instrumen akreditasi </a:t>
            </a:r>
            <a:r>
              <a:rPr lang="en-US" altLang="en-US" sz="2000">
                <a:latin typeface="Berlin Sans FB" panose="020E0602020502020306" pitchFamily="34" charset="0"/>
              </a:rPr>
              <a:t>secara online </a:t>
            </a:r>
            <a:r>
              <a:rPr lang="id-ID" altLang="en-US" sz="2000">
                <a:latin typeface="Berlin Sans FB" panose="020E0602020502020306" pitchFamily="34" charset="0"/>
              </a:rPr>
              <a:t>sesuai dgn petunjuk teknis pengisian instrumen berdasarkan data dan informasi pendukung yg ada di langkah </a:t>
            </a:r>
            <a:r>
              <a:rPr lang="en-US" altLang="en-US" sz="2000">
                <a:latin typeface="Berlin Sans FB" panose="020E0602020502020306" pitchFamily="34" charset="0"/>
              </a:rPr>
              <a:t>(</a:t>
            </a:r>
            <a:r>
              <a:rPr lang="id-ID" altLang="en-US" sz="2000">
                <a:latin typeface="Berlin Sans FB" panose="020E0602020502020306" pitchFamily="34" charset="0"/>
              </a:rPr>
              <a:t>5</a:t>
            </a:r>
            <a:r>
              <a:rPr lang="en-US" altLang="en-US" sz="2000">
                <a:latin typeface="Berlin Sans FB" panose="020E0602020502020306" pitchFamily="34" charset="0"/>
              </a:rPr>
              <a:t>).</a:t>
            </a:r>
          </a:p>
          <a:p>
            <a:pPr>
              <a:buFont typeface="Calibri" panose="020F0502020204030204" pitchFamily="34" charset="0"/>
              <a:buAutoNum type="arabicPeriod"/>
            </a:pPr>
            <a:r>
              <a:rPr lang="id-ID" altLang="en-US" sz="2000">
                <a:latin typeface="Berlin Sans FB" panose="020E0602020502020306" pitchFamily="34" charset="0"/>
              </a:rPr>
              <a:t>Kepala S/M menandatangani surat pernyataan akreditasi, yg terdapat pada Perangkat Akreditasi</a:t>
            </a:r>
            <a:r>
              <a:rPr lang="en-US" altLang="en-US" sz="2000">
                <a:latin typeface="Berlin Sans FB" panose="020E0602020502020306" pitchFamily="34" charset="0"/>
              </a:rPr>
              <a:t>, </a:t>
            </a:r>
            <a:r>
              <a:rPr lang="id-ID" altLang="en-US" sz="2000">
                <a:latin typeface="Berlin Sans FB" panose="020E0602020502020306" pitchFamily="34" charset="0"/>
              </a:rPr>
              <a:t>, kemudian mengunggahnya pada aplikasi SISPENA S/M dalam format pdf.</a:t>
            </a:r>
            <a:endParaRPr lang="en-US" altLang="en-US" sz="2000"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8"/>
          <p:cNvSpPr txBox="1">
            <a:spLocks noChangeArrowheads="1"/>
          </p:cNvSpPr>
          <p:nvPr/>
        </p:nvSpPr>
        <p:spPr bwMode="auto">
          <a:xfrm>
            <a:off x="228600" y="2492375"/>
            <a:ext cx="8610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id-ID" sz="3600">
                <a:latin typeface="Berlin Sans FB" panose="020E0602020502020306" pitchFamily="34" charset="0"/>
              </a:rPr>
              <a:t>  </a:t>
            </a:r>
            <a:r>
              <a:rPr lang="id-ID" altLang="id-ID" sz="3600">
                <a:latin typeface="Berlin Sans FB" panose="020E0602020502020306" pitchFamily="34" charset="0"/>
              </a:rPr>
              <a:t> Melalui penjelasan dan diskusi tentang topik ini peserta diharapkan dapat memahami dan mampu me</a:t>
            </a:r>
            <a:r>
              <a:rPr lang="en-US" altLang="id-ID" sz="3600">
                <a:latin typeface="Berlin Sans FB" panose="020E0602020502020306" pitchFamily="34" charset="0"/>
              </a:rPr>
              <a:t>njelaskan POS Pelaksanaan A</a:t>
            </a:r>
            <a:r>
              <a:rPr lang="id-ID" altLang="id-ID" sz="3600">
                <a:latin typeface="Berlin Sans FB" panose="020E0602020502020306" pitchFamily="34" charset="0"/>
              </a:rPr>
              <a:t>kreditasi.</a:t>
            </a:r>
          </a:p>
        </p:txBody>
      </p:sp>
      <p:sp>
        <p:nvSpPr>
          <p:cNvPr id="7171" name="TextBox 1"/>
          <p:cNvSpPr txBox="1">
            <a:spLocks noChangeArrowheads="1"/>
          </p:cNvSpPr>
          <p:nvPr/>
        </p:nvSpPr>
        <p:spPr bwMode="auto">
          <a:xfrm>
            <a:off x="3289300" y="1300163"/>
            <a:ext cx="21463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d-ID" altLang="id-ID" sz="4400">
                <a:latin typeface="Berlin Sans FB" panose="020E0602020502020306" pitchFamily="34" charset="0"/>
              </a:rPr>
              <a:t>TUJUAN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923925"/>
            <a:ext cx="8382000" cy="38004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6350" indent="-6350" eaLnBrk="1" hangingPunct="1">
              <a:spcBef>
                <a:spcPts val="60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	</a:t>
            </a: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Waktu</a:t>
            </a:r>
            <a:r>
              <a:rPr lang="en-US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dan</a:t>
            </a:r>
            <a:r>
              <a:rPr lang="en-US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Tempat</a:t>
            </a:r>
            <a:endParaRPr lang="en-US" alt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349250" lvl="1" eaLnBrk="1" hangingPunct="1">
              <a:spcBef>
                <a:spcPts val="1200"/>
              </a:spcBef>
              <a:defRPr/>
            </a:pPr>
            <a:r>
              <a:rPr lang="id-ID" dirty="0">
                <a:latin typeface="Berlin Sans FB" panose="020E0602020502020306" pitchFamily="34" charset="0"/>
              </a:rPr>
              <a:t>Kegiatan ini dilaksanakan </a:t>
            </a:r>
            <a:r>
              <a:rPr lang="en-US" dirty="0">
                <a:latin typeface="Berlin Sans FB" panose="020E0602020502020306" pitchFamily="34" charset="0"/>
              </a:rPr>
              <a:t>di S/M </a:t>
            </a:r>
            <a:r>
              <a:rPr lang="en-US" dirty="0" err="1">
                <a:latin typeface="Berlin Sans FB" panose="020E0602020502020306" pitchFamily="34" charset="0"/>
              </a:rPr>
              <a:t>selama</a:t>
            </a:r>
            <a:r>
              <a:rPr lang="en-US" dirty="0">
                <a:latin typeface="Berlin Sans FB" panose="020E0602020502020306" pitchFamily="34" charset="0"/>
              </a:rPr>
              <a:t> 2 (</a:t>
            </a:r>
            <a:r>
              <a:rPr lang="en-US" dirty="0" err="1">
                <a:latin typeface="Berlin Sans FB" panose="020E0602020502020306" pitchFamily="34" charset="0"/>
              </a:rPr>
              <a:t>dua</a:t>
            </a:r>
            <a:r>
              <a:rPr lang="en-US" dirty="0">
                <a:latin typeface="Berlin Sans FB" panose="020E0602020502020306" pitchFamily="34" charset="0"/>
              </a:rPr>
              <a:t>) </a:t>
            </a:r>
            <a:r>
              <a:rPr lang="en-US" dirty="0" err="1">
                <a:latin typeface="Berlin Sans FB" panose="020E0602020502020306" pitchFamily="34" charset="0"/>
              </a:rPr>
              <a:t>minggu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id-ID" dirty="0">
                <a:latin typeface="Berlin Sans FB" panose="020E0602020502020306" pitchFamily="34" charset="0"/>
              </a:rPr>
              <a:t>setelah S/M menerima </a:t>
            </a:r>
            <a:r>
              <a:rPr lang="en-US" dirty="0" err="1">
                <a:latin typeface="Berlin Sans FB" panose="020E0602020502020306" pitchFamily="34" charset="0"/>
              </a:rPr>
              <a:t>sosialisasi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pelaksanaan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akreditasi</a:t>
            </a:r>
            <a:r>
              <a:rPr lang="id-ID" dirty="0">
                <a:latin typeface="Berlin Sans FB" panose="020E0602020502020306" pitchFamily="34" charset="0"/>
              </a:rPr>
              <a:t>. </a:t>
            </a:r>
            <a:endParaRPr lang="en-US" dirty="0">
              <a:latin typeface="Berlin Sans FB" panose="020E0602020502020306" pitchFamily="34" charset="0"/>
            </a:endParaRPr>
          </a:p>
          <a:p>
            <a:pPr marL="6350" indent="-6350" eaLnBrk="1" hangingPunct="1">
              <a:spcBef>
                <a:spcPts val="1800"/>
              </a:spcBef>
              <a:defRPr/>
            </a:pP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Hasil</a:t>
            </a:r>
            <a:endParaRPr lang="en-US" alt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288925" indent="-288925">
              <a:buFont typeface="+mj-lt"/>
              <a:buAutoNum type="arabicPeriod"/>
              <a:defRPr/>
            </a:pPr>
            <a:r>
              <a:rPr lang="id-ID" dirty="0">
                <a:latin typeface="Berlin Sans FB" panose="020E0602020502020306" pitchFamily="34" charset="0"/>
              </a:rPr>
              <a:t>Isian instrumen akreditasi.</a:t>
            </a:r>
            <a:endParaRPr lang="en-US" dirty="0">
              <a:latin typeface="Berlin Sans FB" panose="020E0602020502020306" pitchFamily="34" charset="0"/>
            </a:endParaRPr>
          </a:p>
          <a:p>
            <a:pPr marL="288925" indent="-288925">
              <a:buFont typeface="+mj-lt"/>
              <a:buAutoNum type="arabicPeriod"/>
              <a:defRPr/>
            </a:pPr>
            <a:r>
              <a:rPr lang="id-ID" dirty="0">
                <a:latin typeface="Berlin Sans FB" panose="020E0602020502020306" pitchFamily="34" charset="0"/>
              </a:rPr>
              <a:t>Isian instrumen pengumpulan data dan informasi pendukung.</a:t>
            </a:r>
            <a:endParaRPr lang="en-US" dirty="0">
              <a:latin typeface="Berlin Sans FB" panose="020E0602020502020306" pitchFamily="34" charset="0"/>
            </a:endParaRPr>
          </a:p>
          <a:p>
            <a:pPr marL="288925" indent="-288925">
              <a:buFont typeface="+mj-lt"/>
              <a:buAutoNum type="arabicPeriod"/>
              <a:defRPr/>
            </a:pPr>
            <a:r>
              <a:rPr lang="id-ID" dirty="0">
                <a:latin typeface="Berlin Sans FB" panose="020E0602020502020306" pitchFamily="34" charset="0"/>
              </a:rPr>
              <a:t>Format hasil isian Instrumen Akreditasi. </a:t>
            </a:r>
            <a:endParaRPr lang="en-US" dirty="0">
              <a:latin typeface="Berlin Sans FB" panose="020E0602020502020306" pitchFamily="34" charset="0"/>
            </a:endParaRPr>
          </a:p>
          <a:p>
            <a:pPr marL="288925" indent="-288925">
              <a:buFont typeface="+mj-lt"/>
              <a:buAutoNum type="arabicPeriod"/>
              <a:defRPr/>
            </a:pPr>
            <a:r>
              <a:rPr lang="id-ID" dirty="0">
                <a:latin typeface="Berlin Sans FB" panose="020E0602020502020306" pitchFamily="34" charset="0"/>
              </a:rPr>
              <a:t>Surat pernyataan akreditasi yg ditandatangani kepala S/M dan pengawas S/M</a:t>
            </a: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.</a:t>
            </a:r>
            <a:endParaRPr lang="en-US" dirty="0">
              <a:solidFill>
                <a:srgbClr val="0000CC"/>
              </a:solidFill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1000" y="625475"/>
            <a:ext cx="8458200" cy="59547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marL="53975" indent="0" algn="ctr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defRPr/>
            </a:pPr>
            <a:r>
              <a:rPr lang="en-US" altLang="en-US" sz="22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4</a:t>
            </a:r>
            <a:r>
              <a:rPr lang="id-ID" altLang="en-US" sz="22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.</a:t>
            </a:r>
            <a:r>
              <a:rPr lang="en-US" altLang="en-US" sz="22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 </a:t>
            </a:r>
            <a:r>
              <a:rPr lang="id-ID" altLang="en-US" sz="22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Penetapan Kelayakan Sekolah/Madrasah</a:t>
            </a:r>
            <a:r>
              <a:rPr lang="en-US" altLang="en-US" sz="22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 </a:t>
            </a:r>
          </a:p>
          <a:p>
            <a:pPr marL="53975" indent="0" algn="ctr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defRPr/>
            </a:pPr>
            <a:r>
              <a:rPr lang="en-US" altLang="en-US" sz="2200" b="1" cap="small" dirty="0" err="1">
                <a:solidFill>
                  <a:srgbClr val="C00000"/>
                </a:solidFill>
                <a:latin typeface="Berlin Sans FB" panose="020E0602020502020306" pitchFamily="34" charset="0"/>
              </a:rPr>
              <a:t>dan</a:t>
            </a:r>
            <a:r>
              <a:rPr lang="en-US" altLang="en-US" sz="22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sz="2200" b="1" cap="small" dirty="0" err="1">
                <a:solidFill>
                  <a:srgbClr val="C00000"/>
                </a:solidFill>
                <a:latin typeface="Berlin Sans FB" panose="020E0602020502020306" pitchFamily="34" charset="0"/>
              </a:rPr>
              <a:t>Penugasan</a:t>
            </a:r>
            <a:r>
              <a:rPr lang="en-US" altLang="en-US" sz="22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sz="2200" b="1" cap="small" dirty="0" err="1">
                <a:solidFill>
                  <a:srgbClr val="C00000"/>
                </a:solidFill>
                <a:latin typeface="Berlin Sans FB" panose="020E0602020502020306" pitchFamily="34" charset="0"/>
              </a:rPr>
              <a:t>Asesor</a:t>
            </a:r>
            <a:endParaRPr lang="id-ID" altLang="en-US" sz="2200" b="1" cap="small" dirty="0">
              <a:solidFill>
                <a:srgbClr val="C00000"/>
              </a:solidFill>
              <a:latin typeface="Berlin Sans FB" panose="020E0602020502020306" pitchFamily="34" charset="0"/>
            </a:endParaRPr>
          </a:p>
          <a:p>
            <a:pPr marL="6350" indent="-6350" eaLnBrk="1" hangingPunct="1">
              <a:spcBef>
                <a:spcPts val="18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en-US" sz="2200" dirty="0" err="1">
                <a:latin typeface="Berlin Sans FB" panose="020E0602020502020306" pitchFamily="34" charset="0"/>
              </a:rPr>
              <a:t>Tujuan</a:t>
            </a:r>
            <a:r>
              <a:rPr lang="en-US" sz="2200" dirty="0">
                <a:latin typeface="Berlin Sans FB" panose="020E0602020502020306" pitchFamily="34" charset="0"/>
              </a:rPr>
              <a:t> </a:t>
            </a:r>
          </a:p>
          <a:p>
            <a:pPr marL="354013" lvl="1" indent="-342900" eaLnBrk="1" hangingPunct="1">
              <a:spcBef>
                <a:spcPts val="1200"/>
              </a:spcBef>
              <a:buClrTx/>
              <a:buSzTx/>
              <a:defRPr/>
            </a:pPr>
            <a:r>
              <a:rPr lang="id-ID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Menetapkan sekolah/madrasah yang valid dan layak untuk divisitasi.</a:t>
            </a:r>
            <a:endParaRPr lang="en-US" sz="2200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354013" lvl="1" indent="-342900" eaLnBrk="1" hangingPunct="1">
              <a:spcBef>
                <a:spcPts val="1200"/>
              </a:spcBef>
              <a:buClrTx/>
              <a:buSzTx/>
              <a:defRPr/>
            </a:pPr>
            <a:r>
              <a:rPr lang="id-ID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Menerbitkan surat tugas asesor untuk melakukan visitasi. </a:t>
            </a:r>
            <a:endParaRPr lang="en-US" altLang="en-US" sz="2200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6350" indent="-6350" eaLnBrk="1" hangingPunct="1">
              <a:spcBef>
                <a:spcPts val="18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en-US" altLang="en-US" sz="2200" dirty="0" err="1">
                <a:latin typeface="Berlin Sans FB" panose="020E0602020502020306" pitchFamily="34" charset="0"/>
              </a:rPr>
              <a:t>Ruang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Lingkup</a:t>
            </a:r>
            <a:endParaRPr lang="en-US" altLang="en-US" sz="2200" dirty="0">
              <a:latin typeface="Berlin Sans FB" panose="020E0602020502020306" pitchFamily="34" charset="0"/>
            </a:endParaRPr>
          </a:p>
          <a:p>
            <a:pPr marL="354013" lvl="1" indent="-342900" eaLnBrk="1" hangingPunct="1">
              <a:spcBef>
                <a:spcPts val="1200"/>
              </a:spcBef>
              <a:buClrTx/>
              <a:buSzTx/>
              <a:defRPr/>
            </a:pPr>
            <a:r>
              <a:rPr lang="id-ID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Prosedur ini berlaku bagi BAP-S/M, UPA-S/M, dan Asesor untuk melakukan audit dokumen dan evaluasi isian instrumen akreditasi. </a:t>
            </a:r>
            <a:endParaRPr lang="en-US" sz="2200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354013" lvl="1" indent="-342900" eaLnBrk="1" hangingPunct="1">
              <a:spcBef>
                <a:spcPts val="1200"/>
              </a:spcBef>
              <a:buClrTx/>
              <a:buSzTx/>
              <a:defRPr/>
            </a:pPr>
            <a:r>
              <a:rPr lang="id-ID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BAP-S/M menetapkan kelayakan S/M untuk divisitasi dan menugaskan asesor untuk melaksanakan visitasi. </a:t>
            </a:r>
            <a:endParaRPr lang="en-US" altLang="en-US" sz="2200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0" indent="0" eaLnBrk="1" hangingPunct="1">
              <a:spcBef>
                <a:spcPts val="1800"/>
              </a:spcBef>
              <a:buFont typeface="Wingdings 2" pitchFamily="18" charset="2"/>
              <a:buNone/>
              <a:defRPr/>
            </a:pPr>
            <a:r>
              <a:rPr lang="en-US" altLang="en-US" sz="2200" dirty="0" err="1">
                <a:latin typeface="Berlin Sans FB" panose="020E0602020502020306" pitchFamily="34" charset="0"/>
              </a:rPr>
              <a:t>Tanggungjawab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dan</a:t>
            </a:r>
            <a:r>
              <a:rPr lang="en-US" altLang="en-US" sz="2200" dirty="0"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latin typeface="Berlin Sans FB" panose="020E0602020502020306" pitchFamily="34" charset="0"/>
              </a:rPr>
              <a:t>Wewenang</a:t>
            </a:r>
            <a:endParaRPr lang="en-US" altLang="en-US" sz="2200" dirty="0">
              <a:latin typeface="Berlin Sans FB" panose="020E0602020502020306" pitchFamily="34" charset="0"/>
            </a:endParaRPr>
          </a:p>
          <a:p>
            <a:pPr marL="349250" lvl="1" indent="0" eaLnBrk="1" hangingPunct="1">
              <a:spcBef>
                <a:spcPts val="12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en-US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BAP-S/M, UPA, </a:t>
            </a:r>
            <a:r>
              <a:rPr lang="en-US" sz="22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dan</a:t>
            </a:r>
            <a:r>
              <a:rPr lang="en-US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US" sz="22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Asesor</a:t>
            </a:r>
            <a:r>
              <a:rPr lang="en-US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.</a:t>
            </a:r>
            <a:endParaRPr lang="en-US" altLang="en-US" sz="2200" dirty="0">
              <a:solidFill>
                <a:srgbClr val="0000CC"/>
              </a:solidFill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685800"/>
            <a:ext cx="8686800" cy="56165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6350" indent="-6350" eaLnBrk="1" hangingPunct="1">
              <a:spcBef>
                <a:spcPts val="1800"/>
              </a:spcBef>
              <a:spcAft>
                <a:spcPts val="600"/>
              </a:spcAft>
              <a:defRPr/>
            </a:pP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Langkah</a:t>
            </a:r>
            <a:r>
              <a:rPr lang="en-US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Kegiatan</a:t>
            </a:r>
            <a:endParaRPr lang="en-US" alt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id-ID" sz="2200" dirty="0">
                <a:latin typeface="Berlin Sans FB" panose="020E0602020502020306" pitchFamily="34" charset="0"/>
              </a:rPr>
              <a:t>BAP-S/M </a:t>
            </a:r>
            <a:r>
              <a:rPr lang="en-US" sz="2200" dirty="0" err="1">
                <a:latin typeface="Berlin Sans FB" panose="020E0602020502020306" pitchFamily="34" charset="0"/>
              </a:rPr>
              <a:t>mengunduh</a:t>
            </a:r>
            <a:r>
              <a:rPr lang="id-ID" sz="2200" dirty="0">
                <a:latin typeface="Berlin Sans FB" panose="020E0602020502020306" pitchFamily="34" charset="0"/>
              </a:rPr>
              <a:t> hasil isian Instrumen Akreditasi </a:t>
            </a:r>
            <a:r>
              <a:rPr lang="en-US" sz="2200" dirty="0">
                <a:latin typeface="Berlin Sans FB" panose="020E0602020502020306" pitchFamily="34" charset="0"/>
              </a:rPr>
              <a:t>S/M </a:t>
            </a:r>
            <a:r>
              <a:rPr lang="en-US" sz="2200" dirty="0" err="1">
                <a:latin typeface="Berlin Sans FB" panose="020E0602020502020306" pitchFamily="34" charset="0"/>
              </a:rPr>
              <a:t>dari</a:t>
            </a:r>
            <a:r>
              <a:rPr lang="en-US" sz="2200" dirty="0">
                <a:latin typeface="Berlin Sans FB" panose="020E0602020502020306" pitchFamily="34" charset="0"/>
              </a:rPr>
              <a:t> SISPENA S/M.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id-ID" sz="2200" dirty="0">
                <a:latin typeface="Berlin Sans FB" panose="020E0602020502020306" pitchFamily="34" charset="0"/>
              </a:rPr>
              <a:t>Tim melakukan audit dokumen dan evaluasi isian instrumen : </a:t>
            </a:r>
            <a:endParaRPr lang="en-US" sz="2200" dirty="0">
              <a:latin typeface="Berlin Sans FB" panose="020E0602020502020306" pitchFamily="34" charset="0"/>
            </a:endParaRPr>
          </a:p>
          <a:p>
            <a:pPr marL="577850" lvl="1" indent="-349250">
              <a:buFont typeface="+mj-lt"/>
              <a:buAutoNum type="alphaLcPeriod"/>
              <a:defRPr/>
            </a:pPr>
            <a:r>
              <a:rPr lang="id-ID" sz="2200" dirty="0">
                <a:latin typeface="Berlin Sans FB" panose="020E0602020502020306" pitchFamily="34" charset="0"/>
              </a:rPr>
              <a:t>Memeriksa kelengkapan data, nama, nomor induk, masa berlaku akreditasi, dan data S/M yg akan diakreditasi.</a:t>
            </a:r>
            <a:endParaRPr lang="en-US" sz="2200" dirty="0">
              <a:latin typeface="Berlin Sans FB" panose="020E0602020502020306" pitchFamily="34" charset="0"/>
            </a:endParaRPr>
          </a:p>
          <a:p>
            <a:pPr marL="577850" lvl="1" indent="-349250">
              <a:buFont typeface="+mj-lt"/>
              <a:buAutoNum type="alphaLcPeriod"/>
              <a:defRPr/>
            </a:pPr>
            <a:r>
              <a:rPr lang="id-ID" sz="2200" dirty="0">
                <a:latin typeface="Berlin Sans FB" panose="020E0602020502020306" pitchFamily="34" charset="0"/>
              </a:rPr>
              <a:t>Memeriksa kelengkapan dokumen persyaratan yg disampaikan oleh S/M dgn memberi tanda centang (</a:t>
            </a:r>
            <a:r>
              <a:rPr lang="id-ID" sz="2200" dirty="0">
                <a:latin typeface="Berlin Sans FB" panose="020E0602020502020306" pitchFamily="34" charset="0"/>
                <a:sym typeface="Symbol"/>
              </a:rPr>
              <a:t></a:t>
            </a:r>
            <a:r>
              <a:rPr lang="id-ID" sz="2200" dirty="0">
                <a:latin typeface="Berlin Sans FB" panose="020E0602020502020306" pitchFamily="34" charset="0"/>
              </a:rPr>
              <a:t>) pada kolom “Ada” atau “Tidak Ada” </a:t>
            </a:r>
            <a:r>
              <a:rPr lang="en-US" sz="2200" dirty="0">
                <a:latin typeface="Berlin Sans FB" panose="020E0602020502020306" pitchFamily="34" charset="0"/>
              </a:rPr>
              <a:t>(</a:t>
            </a:r>
            <a:r>
              <a:rPr lang="id-ID" sz="2200" dirty="0">
                <a:latin typeface="Berlin Sans FB" panose="020E0602020502020306" pitchFamily="34" charset="0"/>
                <a:hlinkClick r:id="rId2" action="ppaction://hlinkfile"/>
              </a:rPr>
              <a:t>Format 2.2</a:t>
            </a:r>
            <a:r>
              <a:rPr lang="en-US" sz="2200" dirty="0">
                <a:latin typeface="Berlin Sans FB" panose="020E0602020502020306" pitchFamily="34" charset="0"/>
              </a:rPr>
              <a:t>)</a:t>
            </a:r>
            <a:r>
              <a:rPr lang="id-ID" sz="2200" dirty="0">
                <a:latin typeface="Berlin Sans FB" panose="020E0602020502020306" pitchFamily="34" charset="0"/>
              </a:rPr>
              <a:t>.</a:t>
            </a:r>
            <a:endParaRPr lang="en-US" sz="2200" dirty="0">
              <a:latin typeface="Berlin Sans FB" panose="020E0602020502020306" pitchFamily="34" charset="0"/>
            </a:endParaRPr>
          </a:p>
          <a:p>
            <a:pPr marL="577850" lvl="1" indent="-349250">
              <a:buFont typeface="+mj-lt"/>
              <a:buAutoNum type="alphaLcPeriod"/>
              <a:defRPr/>
            </a:pPr>
            <a:r>
              <a:rPr lang="id-ID" sz="2200" dirty="0">
                <a:latin typeface="Berlin Sans FB" panose="020E0602020502020306" pitchFamily="34" charset="0"/>
              </a:rPr>
              <a:t>Meminta hasil perhitungan skor komponen dan nilai akhir berdasarkan isian instrumen dari Tim Sekretariat BAP-S/M dgn menggunakan </a:t>
            </a:r>
            <a:r>
              <a:rPr lang="id-ID" sz="2200" dirty="0">
                <a:latin typeface="Berlin Sans FB" panose="020E0602020502020306" pitchFamily="34" charset="0"/>
                <a:hlinkClick r:id="rId3" action="ppaction://hlinkfile"/>
              </a:rPr>
              <a:t>Format 4.1</a:t>
            </a:r>
            <a:endParaRPr lang="en-US" sz="2200" dirty="0">
              <a:latin typeface="Berlin Sans FB" panose="020E0602020502020306" pitchFamily="34" charset="0"/>
            </a:endParaRPr>
          </a:p>
          <a:p>
            <a:pPr marL="577850" lvl="1" indent="-349250">
              <a:buFont typeface="+mj-lt"/>
              <a:buAutoNum type="alphaLcPeriod"/>
              <a:defRPr/>
            </a:pPr>
            <a:r>
              <a:rPr lang="id-ID" sz="2200" dirty="0">
                <a:latin typeface="Berlin Sans FB" panose="020E0602020502020306" pitchFamily="34" charset="0"/>
              </a:rPr>
              <a:t>Menyusun rekap hasil nilai akhir dari Format 4.1 berdasarkan urutan peringkatnya. </a:t>
            </a:r>
            <a:endParaRPr lang="en-US" sz="2200" dirty="0">
              <a:latin typeface="Berlin Sans FB" panose="020E0602020502020306" pitchFamily="34" charset="0"/>
            </a:endParaRPr>
          </a:p>
          <a:p>
            <a:pPr marL="577850" lvl="1" indent="-349250">
              <a:buFont typeface="+mj-lt"/>
              <a:buAutoNum type="alphaLcPeriod"/>
              <a:defRPr/>
            </a:pPr>
            <a:r>
              <a:rPr lang="id-ID" sz="2200" dirty="0">
                <a:latin typeface="Berlin Sans FB" panose="020E0602020502020306" pitchFamily="34" charset="0"/>
              </a:rPr>
              <a:t>Menyampaikan hasil evaluasi isian instrumen dan audit dokumen kepada ketua BAP-S/M. </a:t>
            </a:r>
            <a:endParaRPr lang="en-US" sz="2200" dirty="0"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762000"/>
            <a:ext cx="8686800" cy="529431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6350" indent="-6350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Langkah</a:t>
            </a:r>
            <a:r>
              <a:rPr lang="en-US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Kegiatan</a:t>
            </a:r>
            <a:endParaRPr lang="en-US" alt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228600" indent="-228600"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id-ID" sz="2200" dirty="0">
                <a:latin typeface="Berlin Sans FB" panose="020E0602020502020306" pitchFamily="34" charset="0"/>
              </a:rPr>
              <a:t>BAP-S/M menetapkan S/M yg layak untuk divisitasi dgn langkah :</a:t>
            </a:r>
            <a:endParaRPr lang="en-US" sz="2200" dirty="0">
              <a:latin typeface="Berlin Sans FB" panose="020E0602020502020306" pitchFamily="34" charset="0"/>
            </a:endParaRPr>
          </a:p>
          <a:p>
            <a:pPr marL="577850" lvl="1" indent="-349250">
              <a:spcBef>
                <a:spcPts val="600"/>
              </a:spcBef>
              <a:buFont typeface="+mj-lt"/>
              <a:buAutoNum type="alphaLcPeriod"/>
              <a:defRPr/>
            </a:pPr>
            <a:r>
              <a:rPr lang="id-ID" sz="2200" dirty="0">
                <a:latin typeface="Berlin Sans FB" panose="020E0602020502020306" pitchFamily="34" charset="0"/>
              </a:rPr>
              <a:t>Menerima daftar S/M yg sudah dievaluasi dan diaudit.</a:t>
            </a:r>
            <a:endParaRPr lang="en-US" sz="2200" dirty="0">
              <a:latin typeface="Berlin Sans FB" panose="020E0602020502020306" pitchFamily="34" charset="0"/>
            </a:endParaRPr>
          </a:p>
          <a:p>
            <a:pPr marL="577850" lvl="1" indent="-349250">
              <a:spcBef>
                <a:spcPts val="600"/>
              </a:spcBef>
              <a:buFont typeface="+mj-lt"/>
              <a:buAutoNum type="alphaLcPeriod"/>
              <a:defRPr/>
            </a:pPr>
            <a:r>
              <a:rPr lang="id-ID" sz="2200" dirty="0">
                <a:latin typeface="Berlin Sans FB" panose="020E0602020502020306" pitchFamily="34" charset="0"/>
              </a:rPr>
              <a:t>Menelaah</a:t>
            </a:r>
            <a:r>
              <a:rPr lang="en-US" sz="2200" dirty="0">
                <a:latin typeface="Berlin Sans FB" panose="020E0602020502020306" pitchFamily="34" charset="0"/>
              </a:rPr>
              <a:t> </a:t>
            </a:r>
            <a:r>
              <a:rPr lang="id-ID" sz="2200" dirty="0">
                <a:latin typeface="Berlin Sans FB" panose="020E0602020502020306" pitchFamily="34" charset="0"/>
              </a:rPr>
              <a:t>hasil evaluasi isian instrumen dan audit dokumen.</a:t>
            </a:r>
            <a:endParaRPr lang="en-US" sz="2200" dirty="0">
              <a:latin typeface="Berlin Sans FB" panose="020E0602020502020306" pitchFamily="34" charset="0"/>
            </a:endParaRPr>
          </a:p>
          <a:p>
            <a:pPr marL="577850" lvl="1" indent="-349250">
              <a:spcBef>
                <a:spcPts val="600"/>
              </a:spcBef>
              <a:buFont typeface="+mj-lt"/>
              <a:buAutoNum type="alphaLcPeriod"/>
              <a:defRPr/>
            </a:pPr>
            <a:r>
              <a:rPr lang="id-ID" sz="2200" dirty="0">
                <a:latin typeface="Berlin Sans FB" panose="020E0602020502020306" pitchFamily="34" charset="0"/>
              </a:rPr>
              <a:t>Menetapkan S/M yg layak divisitasi sesuai dgn kuota yg telah ditetapkan BAN-S/M, Kemenag, dan APBD.</a:t>
            </a:r>
            <a:endParaRPr lang="en-US" sz="2200" dirty="0">
              <a:latin typeface="Berlin Sans FB" panose="020E0602020502020306" pitchFamily="34" charset="0"/>
            </a:endParaRPr>
          </a:p>
          <a:p>
            <a:pPr marL="577850" lvl="1" indent="-349250">
              <a:spcBef>
                <a:spcPts val="600"/>
              </a:spcBef>
              <a:buFont typeface="+mj-lt"/>
              <a:buAutoNum type="alphaLcPeriod"/>
              <a:defRPr/>
            </a:pPr>
            <a:r>
              <a:rPr lang="id-ID" sz="2200" dirty="0">
                <a:latin typeface="Berlin Sans FB" panose="020E0602020502020306" pitchFamily="34" charset="0"/>
              </a:rPr>
              <a:t>Menerbitkan </a:t>
            </a:r>
            <a:r>
              <a:rPr lang="en-US" sz="2200" dirty="0">
                <a:latin typeface="Berlin Sans FB" panose="020E0602020502020306" pitchFamily="34" charset="0"/>
              </a:rPr>
              <a:t>SK </a:t>
            </a:r>
            <a:r>
              <a:rPr lang="id-ID" sz="2200" dirty="0">
                <a:latin typeface="Berlin Sans FB" panose="020E0602020502020306" pitchFamily="34" charset="0"/>
              </a:rPr>
              <a:t>tentang kelayakan S/M untuk divisitasi dan menyampaikannya kepada S/M y</a:t>
            </a:r>
            <a:r>
              <a:rPr lang="en-US" sz="2200" dirty="0" err="1">
                <a:latin typeface="Berlin Sans FB" panose="020E0602020502020306" pitchFamily="34" charset="0"/>
              </a:rPr>
              <a:t>bs</a:t>
            </a:r>
            <a:r>
              <a:rPr lang="id-ID" sz="2200" dirty="0">
                <a:latin typeface="Berlin Sans FB" panose="020E0602020502020306" pitchFamily="34" charset="0"/>
              </a:rPr>
              <a:t>, Disdik Provinsi/Kab/Kota, dan Kanwil Kemenag/ Kankemenag. (</a:t>
            </a:r>
            <a:r>
              <a:rPr lang="id-ID" sz="2200" dirty="0">
                <a:latin typeface="Berlin Sans FB" panose="020E0602020502020306" pitchFamily="34" charset="0"/>
                <a:hlinkClick r:id="rId2" action="ppaction://hlinkfile"/>
              </a:rPr>
              <a:t>Format 4.2</a:t>
            </a:r>
            <a:r>
              <a:rPr lang="id-ID" sz="2200" dirty="0">
                <a:latin typeface="Berlin Sans FB" panose="020E0602020502020306" pitchFamily="34" charset="0"/>
              </a:rPr>
              <a:t>)</a:t>
            </a:r>
            <a:endParaRPr lang="en-US" sz="2200" dirty="0">
              <a:latin typeface="Berlin Sans FB" panose="020E0602020502020306" pitchFamily="34" charset="0"/>
            </a:endParaRPr>
          </a:p>
          <a:p>
            <a:pPr marL="577850" lvl="1" indent="-349250">
              <a:spcBef>
                <a:spcPts val="600"/>
              </a:spcBef>
              <a:buFont typeface="+mj-lt"/>
              <a:buAutoNum type="alphaLcPeriod"/>
              <a:defRPr/>
            </a:pPr>
            <a:r>
              <a:rPr lang="id-ID" sz="2200" dirty="0">
                <a:latin typeface="Berlin Sans FB" panose="020E0602020502020306" pitchFamily="34" charset="0"/>
              </a:rPr>
              <a:t>Menugaskan asesor untuk melaksanakan visitasi dan menetapkan ketua tim asesor di masing-masing S/M. (</a:t>
            </a:r>
            <a:r>
              <a:rPr lang="id-ID" sz="2200" dirty="0">
                <a:latin typeface="Berlin Sans FB" panose="020E0602020502020306" pitchFamily="34" charset="0"/>
                <a:hlinkClick r:id="rId3" action="ppaction://hlinkfile"/>
              </a:rPr>
              <a:t>Format 4.3</a:t>
            </a:r>
            <a:r>
              <a:rPr lang="id-ID" sz="2200" dirty="0">
                <a:latin typeface="Berlin Sans FB" panose="020E0602020502020306" pitchFamily="34" charset="0"/>
              </a:rPr>
              <a:t>)</a:t>
            </a:r>
            <a:endParaRPr lang="en-US" sz="2200" dirty="0">
              <a:latin typeface="Berlin Sans FB" panose="020E0602020502020306" pitchFamily="34" charset="0"/>
            </a:endParaRPr>
          </a:p>
          <a:p>
            <a:pPr marL="577850" lvl="1" indent="-34925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id-ID" sz="2200" dirty="0">
                <a:latin typeface="Berlin Sans FB" panose="020E0602020502020306" pitchFamily="34" charset="0"/>
              </a:rPr>
              <a:t>Menyiapkan dokumen dan administrasi yg diperlukan.</a:t>
            </a:r>
            <a:endParaRPr lang="en-US" sz="2200" dirty="0">
              <a:latin typeface="Berlin Sans FB" panose="020E0602020502020306" pitchFamily="34" charset="0"/>
            </a:endParaRPr>
          </a:p>
          <a:p>
            <a:pPr marL="280988" lvl="1" indent="-280988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lang="id-ID" sz="2200" dirty="0">
                <a:latin typeface="Berlin Sans FB" panose="020E0602020502020306" pitchFamily="34" charset="0"/>
              </a:rPr>
              <a:t>Menginformasikan kepada S/M tentang kedatangan asesor ke S/M</a:t>
            </a:r>
            <a:endParaRPr lang="en-US" sz="2200" dirty="0"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914400"/>
            <a:ext cx="8534400" cy="504825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Waktu</a:t>
            </a:r>
            <a:r>
              <a:rPr lang="en-US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dan</a:t>
            </a:r>
            <a:r>
              <a:rPr lang="en-US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Tempat</a:t>
            </a:r>
            <a:endParaRPr lang="en-US" alt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id-ID" dirty="0">
                <a:latin typeface="Berlin Sans FB" panose="020E0602020502020306" pitchFamily="34" charset="0"/>
              </a:rPr>
              <a:t>Kegiatan ini dilaksanakan setelah seluruh isian instrumen akreditasi </a:t>
            </a:r>
            <a:r>
              <a:rPr lang="en-US" dirty="0">
                <a:latin typeface="Berlin Sans FB" panose="020E0602020502020306" pitchFamily="34" charset="0"/>
              </a:rPr>
              <a:t>S/M</a:t>
            </a:r>
            <a:r>
              <a:rPr lang="id-ID" dirty="0">
                <a:latin typeface="Berlin Sans FB" panose="020E0602020502020306" pitchFamily="34" charset="0"/>
              </a:rPr>
              <a:t> diterima BAP-S/M. </a:t>
            </a:r>
            <a:endParaRPr lang="en-US" dirty="0">
              <a:latin typeface="Berlin Sans FB" panose="020E0602020502020306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id-ID" dirty="0">
                <a:latin typeface="Berlin Sans FB" panose="020E0602020502020306" pitchFamily="34" charset="0"/>
              </a:rPr>
              <a:t>Kegiatan ini berlangsung selama 1 hari di tempat yg ditetapkan oleh BAP-S/M, disesuaikan dgn jumlah sasaran akreditasi di setiap provinsi.</a:t>
            </a:r>
            <a:endParaRPr lang="en-US" dirty="0">
              <a:latin typeface="Berlin Sans FB" panose="020E0602020502020306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id-ID" dirty="0">
                <a:latin typeface="Berlin Sans FB" panose="020E0602020502020306" pitchFamily="34" charset="0"/>
              </a:rPr>
              <a:t>Pemberitahuan keputusan kelayakan disampaikan paling lambat 5 (lima) hari sejak ditetapkan. </a:t>
            </a:r>
            <a:endParaRPr lang="en-US" alt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6350" indent="-6350" eaLnBrk="1" hangingPunct="1">
              <a:spcBef>
                <a:spcPts val="1200"/>
              </a:spcBef>
              <a:defRPr/>
            </a:pP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Hasil</a:t>
            </a:r>
            <a:endParaRPr lang="en-US" alt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349250" indent="-349250">
              <a:buFont typeface="+mj-lt"/>
              <a:buAutoNum type="arabicPeriod"/>
              <a:defRPr/>
            </a:pPr>
            <a:r>
              <a:rPr lang="id-ID" dirty="0">
                <a:latin typeface="Berlin Sans FB" panose="020E0602020502020306" pitchFamily="34" charset="0"/>
              </a:rPr>
              <a:t>S</a:t>
            </a:r>
            <a:r>
              <a:rPr lang="en-US" dirty="0">
                <a:latin typeface="Berlin Sans FB" panose="020E0602020502020306" pitchFamily="34" charset="0"/>
              </a:rPr>
              <a:t>K </a:t>
            </a:r>
            <a:r>
              <a:rPr lang="id-ID" dirty="0">
                <a:latin typeface="Berlin Sans FB" panose="020E0602020502020306" pitchFamily="34" charset="0"/>
              </a:rPr>
              <a:t>tentang kelayakan </a:t>
            </a:r>
            <a:r>
              <a:rPr lang="en-US" dirty="0">
                <a:latin typeface="Berlin Sans FB" panose="020E0602020502020306" pitchFamily="34" charset="0"/>
              </a:rPr>
              <a:t>S/M</a:t>
            </a:r>
            <a:r>
              <a:rPr lang="id-ID" dirty="0">
                <a:latin typeface="Berlin Sans FB" panose="020E0602020502020306" pitchFamily="34" charset="0"/>
              </a:rPr>
              <a:t> untuk divisitasi (Format 4.2).</a:t>
            </a:r>
            <a:endParaRPr lang="en-US" dirty="0">
              <a:latin typeface="Berlin Sans FB" panose="020E0602020502020306" pitchFamily="34" charset="0"/>
            </a:endParaRPr>
          </a:p>
          <a:p>
            <a:pPr marL="349250" indent="-349250">
              <a:buFont typeface="+mj-lt"/>
              <a:buAutoNum type="arabicPeriod"/>
              <a:defRPr/>
            </a:pPr>
            <a:r>
              <a:rPr lang="id-ID" dirty="0">
                <a:latin typeface="Berlin Sans FB" panose="020E0602020502020306" pitchFamily="34" charset="0"/>
              </a:rPr>
              <a:t>Surat Tugas Asesor (Format 4.3).</a:t>
            </a:r>
            <a:endParaRPr lang="en-US" dirty="0">
              <a:latin typeface="Berlin Sans FB" panose="020E0602020502020306" pitchFamily="34" charset="0"/>
            </a:endParaRPr>
          </a:p>
          <a:p>
            <a:pPr marL="349250" indent="-349250">
              <a:buFont typeface="+mj-lt"/>
              <a:buAutoNum type="arabicPeriod"/>
              <a:defRPr/>
            </a:pPr>
            <a:r>
              <a:rPr lang="id-ID" dirty="0">
                <a:latin typeface="Berlin Sans FB" panose="020E0602020502020306" pitchFamily="34" charset="0"/>
              </a:rPr>
              <a:t>Terkirim informasi kelayakan S/M kepada S/M ybs, Disdik Provinsi/Kab/Kota, dan Kanwil Kemenag/Kankemenag.</a:t>
            </a:r>
            <a:endParaRPr lang="en-US" dirty="0">
              <a:solidFill>
                <a:srgbClr val="0000CC"/>
              </a:solidFill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1000" y="569913"/>
            <a:ext cx="8458200" cy="52625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/>
        </p:spPr>
        <p:txBody>
          <a:bodyPr>
            <a:spAutoFit/>
          </a:bodyPr>
          <a:lstStyle>
            <a:lvl1pPr marL="355600" indent="-35560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12788" indent="-255588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marL="53975" indent="0" algn="ctr" eaLnBrk="1" hangingPunct="1">
              <a:spcBef>
                <a:spcPts val="12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en-US" altLang="en-US" sz="24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5. </a:t>
            </a:r>
            <a:r>
              <a:rPr lang="en-US" altLang="en-US" sz="2400" b="1" cap="small" dirty="0" err="1">
                <a:solidFill>
                  <a:srgbClr val="C00000"/>
                </a:solidFill>
                <a:latin typeface="Berlin Sans FB" panose="020E0602020502020306" pitchFamily="34" charset="0"/>
              </a:rPr>
              <a:t>Visitasi</a:t>
            </a:r>
            <a:r>
              <a:rPr lang="en-US" altLang="en-US" sz="24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sz="2400" b="1" cap="small" dirty="0" err="1">
                <a:solidFill>
                  <a:srgbClr val="C00000"/>
                </a:solidFill>
                <a:latin typeface="Berlin Sans FB" panose="020E0602020502020306" pitchFamily="34" charset="0"/>
              </a:rPr>
              <a:t>ke</a:t>
            </a:r>
            <a:r>
              <a:rPr lang="en-US" altLang="en-US" sz="24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sz="2400" b="1" cap="small" dirty="0" err="1">
                <a:solidFill>
                  <a:srgbClr val="C00000"/>
                </a:solidFill>
                <a:latin typeface="Berlin Sans FB" panose="020E0602020502020306" pitchFamily="34" charset="0"/>
              </a:rPr>
              <a:t>Sekolah</a:t>
            </a:r>
            <a:r>
              <a:rPr lang="en-US" altLang="en-US" sz="24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/Madrasah </a:t>
            </a:r>
            <a:endParaRPr lang="id-ID" altLang="en-US" sz="2400" b="1" cap="small" dirty="0">
              <a:solidFill>
                <a:srgbClr val="C00000"/>
              </a:solidFill>
              <a:latin typeface="Berlin Sans FB" panose="020E0602020502020306" pitchFamily="34" charset="0"/>
            </a:endParaRPr>
          </a:p>
          <a:p>
            <a:pPr marL="6350" indent="-6350" eaLnBrk="1" hangingPunct="1">
              <a:spcBef>
                <a:spcPts val="12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en-US" sz="2800" dirty="0" err="1">
                <a:latin typeface="Berlin Sans FB" panose="020E0602020502020306" pitchFamily="34" charset="0"/>
              </a:rPr>
              <a:t>Tujuan</a:t>
            </a:r>
            <a:r>
              <a:rPr lang="en-US" sz="2800" dirty="0">
                <a:latin typeface="Berlin Sans FB" panose="020E0602020502020306" pitchFamily="34" charset="0"/>
              </a:rPr>
              <a:t> </a:t>
            </a:r>
          </a:p>
          <a:p>
            <a:pPr marL="349250" lvl="1" indent="0" eaLnBrk="1" hangingPunct="1">
              <a:spcBef>
                <a:spcPts val="12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id-ID" sz="2800" dirty="0">
                <a:solidFill>
                  <a:srgbClr val="0000CC"/>
                </a:solidFill>
                <a:latin typeface="Berlin Sans FB" panose="020E0602020502020306" pitchFamily="34" charset="0"/>
              </a:rPr>
              <a:t>Mendapatkan data dan informasi tentang kondisi objektif S/M untuk menentukan status dan peringkat akreditasi.</a:t>
            </a:r>
            <a:endParaRPr lang="en-US" sz="2800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6350" indent="-6350" eaLnBrk="1" hangingPunct="1">
              <a:spcBef>
                <a:spcPts val="12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en-US" altLang="en-US" sz="2800" dirty="0">
                <a:solidFill>
                  <a:srgbClr val="FF0000"/>
                </a:solidFill>
                <a:latin typeface="Berlin Sans FB" panose="020E0602020502020306" pitchFamily="34" charset="0"/>
              </a:rPr>
              <a:t>	</a:t>
            </a:r>
            <a:r>
              <a:rPr lang="en-US" altLang="en-US" sz="2800" dirty="0" err="1">
                <a:latin typeface="Berlin Sans FB" panose="020E0602020502020306" pitchFamily="34" charset="0"/>
              </a:rPr>
              <a:t>Ruang</a:t>
            </a:r>
            <a:r>
              <a:rPr lang="en-US" altLang="en-US" sz="2800" dirty="0">
                <a:latin typeface="Berlin Sans FB" panose="020E0602020502020306" pitchFamily="34" charset="0"/>
              </a:rPr>
              <a:t> </a:t>
            </a:r>
            <a:r>
              <a:rPr lang="en-US" altLang="en-US" sz="2800" dirty="0" err="1">
                <a:latin typeface="Berlin Sans FB" panose="020E0602020502020306" pitchFamily="34" charset="0"/>
              </a:rPr>
              <a:t>Lingkup</a:t>
            </a:r>
            <a:r>
              <a:rPr lang="en-US" altLang="en-US" sz="2800" dirty="0">
                <a:solidFill>
                  <a:srgbClr val="000066"/>
                </a:solidFill>
                <a:latin typeface="Berlin Sans FB" panose="020E0602020502020306" pitchFamily="34" charset="0"/>
              </a:rPr>
              <a:t>	</a:t>
            </a:r>
          </a:p>
          <a:p>
            <a:pPr marL="349250" lvl="1" indent="0" eaLnBrk="1" hangingPunct="1">
              <a:spcBef>
                <a:spcPts val="12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id-ID" sz="2800" dirty="0">
                <a:solidFill>
                  <a:srgbClr val="0000CC"/>
                </a:solidFill>
                <a:latin typeface="Berlin Sans FB" panose="020E0602020502020306" pitchFamily="34" charset="0"/>
              </a:rPr>
              <a:t>Prosedur ini berlaku bagi asesor dan </a:t>
            </a:r>
            <a:r>
              <a:rPr lang="en-US" sz="2800" dirty="0">
                <a:solidFill>
                  <a:srgbClr val="0000CC"/>
                </a:solidFill>
                <a:latin typeface="Berlin Sans FB" panose="020E0602020502020306" pitchFamily="34" charset="0"/>
              </a:rPr>
              <a:t>S/M</a:t>
            </a:r>
            <a:r>
              <a:rPr lang="id-ID" sz="2800" dirty="0">
                <a:solidFill>
                  <a:srgbClr val="0000CC"/>
                </a:solidFill>
                <a:latin typeface="Berlin Sans FB" panose="020E0602020502020306" pitchFamily="34" charset="0"/>
              </a:rPr>
              <a:t> dalam pelaksanaan akreditasi</a:t>
            </a:r>
            <a:r>
              <a:rPr lang="en-GB" sz="2800" dirty="0">
                <a:solidFill>
                  <a:srgbClr val="0000CC"/>
                </a:solidFill>
                <a:latin typeface="Berlin Sans FB" panose="020E0602020502020306" pitchFamily="34" charset="0"/>
              </a:rPr>
              <a:t>.</a:t>
            </a:r>
            <a:endParaRPr lang="en-US" sz="2800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0" indent="0" eaLnBrk="1" hangingPunct="1">
              <a:spcBef>
                <a:spcPts val="1200"/>
              </a:spcBef>
              <a:buFont typeface="Wingdings 2" pitchFamily="18" charset="2"/>
              <a:buNone/>
              <a:defRPr/>
            </a:pPr>
            <a:r>
              <a:rPr lang="en-US" altLang="en-US" sz="2800" dirty="0" err="1">
                <a:latin typeface="Berlin Sans FB" panose="020E0602020502020306" pitchFamily="34" charset="0"/>
              </a:rPr>
              <a:t>Tanggungjawab</a:t>
            </a:r>
            <a:r>
              <a:rPr lang="en-US" altLang="en-US" sz="2800" dirty="0">
                <a:latin typeface="Berlin Sans FB" panose="020E0602020502020306" pitchFamily="34" charset="0"/>
              </a:rPr>
              <a:t> </a:t>
            </a:r>
            <a:r>
              <a:rPr lang="en-US" altLang="en-US" sz="2800" dirty="0" err="1">
                <a:latin typeface="Berlin Sans FB" panose="020E0602020502020306" pitchFamily="34" charset="0"/>
              </a:rPr>
              <a:t>dan</a:t>
            </a:r>
            <a:r>
              <a:rPr lang="en-US" altLang="en-US" sz="2800" dirty="0">
                <a:latin typeface="Berlin Sans FB" panose="020E0602020502020306" pitchFamily="34" charset="0"/>
              </a:rPr>
              <a:t> </a:t>
            </a:r>
            <a:r>
              <a:rPr lang="en-US" altLang="en-US" sz="2800" dirty="0" err="1">
                <a:latin typeface="Berlin Sans FB" panose="020E0602020502020306" pitchFamily="34" charset="0"/>
              </a:rPr>
              <a:t>Wewenang</a:t>
            </a:r>
            <a:endParaRPr lang="en-US" altLang="en-US" sz="2800" dirty="0">
              <a:latin typeface="Berlin Sans FB" panose="020E0602020502020306" pitchFamily="34" charset="0"/>
            </a:endParaRPr>
          </a:p>
          <a:p>
            <a:pPr marL="349250" lvl="1" indent="0" eaLnBrk="1" hangingPunct="1">
              <a:spcBef>
                <a:spcPts val="12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en-US" sz="2800" dirty="0">
                <a:solidFill>
                  <a:srgbClr val="0000CC"/>
                </a:solidFill>
                <a:latin typeface="Berlin Sans FB" panose="020E0602020502020306" pitchFamily="34" charset="0"/>
              </a:rPr>
              <a:t>A</a:t>
            </a:r>
            <a:r>
              <a:rPr lang="id-ID" sz="2800" dirty="0">
                <a:solidFill>
                  <a:srgbClr val="0000CC"/>
                </a:solidFill>
                <a:latin typeface="Berlin Sans FB" panose="020E0602020502020306" pitchFamily="34" charset="0"/>
              </a:rPr>
              <a:t>sesor dan </a:t>
            </a:r>
            <a:r>
              <a:rPr lang="en-US" sz="28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Kepala</a:t>
            </a:r>
            <a:r>
              <a:rPr lang="en-US" sz="2800" dirty="0">
                <a:solidFill>
                  <a:srgbClr val="0000CC"/>
                </a:solidFill>
                <a:latin typeface="Berlin Sans FB" panose="020E0602020502020306" pitchFamily="34" charset="0"/>
              </a:rPr>
              <a:t> S/M</a:t>
            </a:r>
            <a:r>
              <a:rPr lang="id-ID" sz="2800" dirty="0">
                <a:solidFill>
                  <a:srgbClr val="0000CC"/>
                </a:solidFill>
                <a:latin typeface="Berlin Sans FB" panose="020E0602020502020306" pitchFamily="34" charset="0"/>
              </a:rPr>
              <a:t>.</a:t>
            </a:r>
            <a:endParaRPr lang="en-US" sz="2800" dirty="0">
              <a:solidFill>
                <a:srgbClr val="0000CC"/>
              </a:solidFill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14400"/>
            <a:ext cx="8839200" cy="55403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6350" indent="-6350" eaLnBrk="1" hangingPunct="1">
              <a:spcBef>
                <a:spcPts val="300"/>
              </a:spcBef>
              <a:defRPr/>
            </a:pP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Langkah</a:t>
            </a:r>
            <a:r>
              <a:rPr lang="en-US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Kegiatan</a:t>
            </a:r>
            <a:endParaRPr lang="en-US" alt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346075" indent="-346075">
              <a:buFont typeface="+mj-lt"/>
              <a:buAutoNum type="arabicPeriod"/>
              <a:defRPr/>
            </a:pPr>
            <a:r>
              <a:rPr lang="id-ID" sz="2200" dirty="0">
                <a:latin typeface="Berlin Sans FB" panose="020E0602020502020306" pitchFamily="34" charset="0"/>
              </a:rPr>
              <a:t>Asesor menerima surat tugas dan dokumen yg diperlukan dan menandatangani surat pernyataan tentang pelaksanaan visitasi.</a:t>
            </a:r>
            <a:endParaRPr lang="en-US" sz="2200" dirty="0">
              <a:latin typeface="Berlin Sans FB" panose="020E0602020502020306" pitchFamily="34" charset="0"/>
            </a:endParaRPr>
          </a:p>
          <a:p>
            <a:pPr marL="346075" indent="-346075">
              <a:buFont typeface="+mj-lt"/>
              <a:buAutoNum type="arabicPeriod"/>
              <a:defRPr/>
            </a:pPr>
            <a:r>
              <a:rPr lang="id-ID" sz="2200" dirty="0">
                <a:latin typeface="Berlin Sans FB" panose="020E0602020502020306" pitchFamily="34" charset="0"/>
              </a:rPr>
              <a:t>Asesor menelaah dan mempelajari isian instrumen S/M yg akan divisitasi.</a:t>
            </a:r>
            <a:endParaRPr lang="en-US" sz="2200" dirty="0">
              <a:latin typeface="Berlin Sans FB" panose="020E0602020502020306" pitchFamily="34" charset="0"/>
            </a:endParaRPr>
          </a:p>
          <a:p>
            <a:pPr marL="346075" indent="-346075">
              <a:buFont typeface="+mj-lt"/>
              <a:buAutoNum type="arabicPeriod"/>
              <a:defRPr/>
            </a:pPr>
            <a:r>
              <a:rPr lang="id-ID" sz="2200" dirty="0">
                <a:latin typeface="Berlin Sans FB" panose="020E0602020502020306" pitchFamily="34" charset="0"/>
              </a:rPr>
              <a:t>Asesor melaksanakan visitasi ke S/M.</a:t>
            </a:r>
            <a:endParaRPr lang="en-US" sz="2200" dirty="0">
              <a:latin typeface="Berlin Sans FB" panose="020E0602020502020306" pitchFamily="34" charset="0"/>
            </a:endParaRPr>
          </a:p>
          <a:p>
            <a:pPr marL="346075" indent="-346075">
              <a:buFont typeface="+mj-lt"/>
              <a:buAutoNum type="arabicPeriod"/>
              <a:defRPr/>
            </a:pPr>
            <a:r>
              <a:rPr lang="id-ID" sz="2200" dirty="0">
                <a:latin typeface="Berlin Sans FB" panose="020E0602020502020306" pitchFamily="34" charset="0"/>
              </a:rPr>
              <a:t>Asesor menunjukkan surat tugas asesor kepada kepala S/M.</a:t>
            </a:r>
            <a:endParaRPr lang="en-US" sz="2200" dirty="0">
              <a:latin typeface="Berlin Sans FB" panose="020E0602020502020306" pitchFamily="34" charset="0"/>
            </a:endParaRPr>
          </a:p>
          <a:p>
            <a:pPr marL="346075" indent="-346075">
              <a:buFont typeface="+mj-lt"/>
              <a:buAutoNum type="arabicPeriod"/>
              <a:defRPr/>
            </a:pPr>
            <a:r>
              <a:rPr lang="id-ID" sz="2200" dirty="0">
                <a:latin typeface="Berlin Sans FB" panose="020E0602020502020306" pitchFamily="34" charset="0"/>
              </a:rPr>
              <a:t>S/M menjelaskan profil S/M di hadapan asesor.</a:t>
            </a:r>
            <a:endParaRPr lang="en-US" sz="2200" dirty="0">
              <a:latin typeface="Berlin Sans FB" panose="020E0602020502020306" pitchFamily="34" charset="0"/>
            </a:endParaRPr>
          </a:p>
          <a:p>
            <a:pPr marL="346075" indent="-346075">
              <a:buFont typeface="+mj-lt"/>
              <a:buAutoNum type="arabicPeriod"/>
              <a:defRPr/>
            </a:pPr>
            <a:r>
              <a:rPr lang="id-ID" sz="2200" dirty="0">
                <a:latin typeface="Berlin Sans FB" panose="020E0602020502020306" pitchFamily="34" charset="0"/>
              </a:rPr>
              <a:t>S/M menunjukkan dokumen, data, dan informasi  pendukung terkait pemenuhan S</a:t>
            </a:r>
            <a:r>
              <a:rPr lang="en-US" sz="2200" dirty="0">
                <a:latin typeface="Berlin Sans FB" panose="020E0602020502020306" pitchFamily="34" charset="0"/>
              </a:rPr>
              <a:t>NP</a:t>
            </a:r>
            <a:r>
              <a:rPr lang="id-ID" sz="2200" dirty="0">
                <a:latin typeface="Berlin Sans FB" panose="020E0602020502020306" pitchFamily="34" charset="0"/>
              </a:rPr>
              <a:t>.</a:t>
            </a:r>
            <a:endParaRPr lang="en-US" sz="2200" dirty="0">
              <a:latin typeface="Berlin Sans FB" panose="020E0602020502020306" pitchFamily="34" charset="0"/>
            </a:endParaRPr>
          </a:p>
          <a:p>
            <a:pPr marL="346075" indent="-346075">
              <a:buFont typeface="+mj-lt"/>
              <a:buAutoNum type="arabicPeriod"/>
              <a:defRPr/>
            </a:pPr>
            <a:r>
              <a:rPr lang="id-ID" sz="2200" dirty="0">
                <a:latin typeface="Berlin Sans FB" panose="020E0602020502020306" pitchFamily="34" charset="0"/>
              </a:rPr>
              <a:t>Asesor melakukan observasi dan mendokumentasikan kondisi sarana dan prasarana serta lingkungan S/M.</a:t>
            </a:r>
            <a:endParaRPr lang="en-US" sz="2200" dirty="0">
              <a:latin typeface="Berlin Sans FB" panose="020E0602020502020306" pitchFamily="34" charset="0"/>
            </a:endParaRPr>
          </a:p>
          <a:p>
            <a:pPr marL="346075" indent="-346075">
              <a:buFont typeface="+mj-lt"/>
              <a:buAutoNum type="arabicPeriod"/>
              <a:defRPr/>
            </a:pPr>
            <a:r>
              <a:rPr lang="id-ID" sz="2200" dirty="0">
                <a:latin typeface="Berlin Sans FB" panose="020E0602020502020306" pitchFamily="34" charset="0"/>
              </a:rPr>
              <a:t>Asesor melakukan observasi kelas minimal 2 (dua) jam pelajaran </a:t>
            </a:r>
            <a:endParaRPr lang="en-US" sz="2200" dirty="0">
              <a:latin typeface="Berlin Sans FB" panose="020E0602020502020306" pitchFamily="34" charset="0"/>
            </a:endParaRPr>
          </a:p>
          <a:p>
            <a:pPr marL="346075" indent="-346075">
              <a:buFont typeface="+mj-lt"/>
              <a:buAutoNum type="arabicPeriod"/>
              <a:defRPr/>
            </a:pPr>
            <a:r>
              <a:rPr lang="id-ID" sz="2200" dirty="0">
                <a:latin typeface="Berlin Sans FB" panose="020E0602020502020306" pitchFamily="34" charset="0"/>
              </a:rPr>
              <a:t>Asesor melakukan verifikasi, klarifikasi, dan penilaian sesuai instrumen akreditasi berdasarkan data, dokumen, dan hasil pengamatan di S/M. Penilaian terhadap 8 (delapan) standar dilakukan secara mandiri.</a:t>
            </a:r>
            <a:endParaRPr lang="en-US" sz="2200" dirty="0"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81000"/>
            <a:ext cx="8686800" cy="600233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6350" indent="-6350" eaLnBrk="1" hangingPunct="1">
              <a:spcBef>
                <a:spcPts val="300"/>
              </a:spcBef>
              <a:defRPr/>
            </a:pP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Langkah</a:t>
            </a:r>
            <a:r>
              <a:rPr lang="en-US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Kegiatan</a:t>
            </a:r>
            <a:endParaRPr lang="en-US" alt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349250" indent="-349250">
              <a:buFont typeface="+mj-lt"/>
              <a:buAutoNum type="arabicPeriod" startAt="10"/>
              <a:defRPr/>
            </a:pPr>
            <a:r>
              <a:rPr lang="id-ID" sz="2000" dirty="0">
                <a:latin typeface="Berlin Sans FB" panose="020E0602020502020306" pitchFamily="34" charset="0"/>
              </a:rPr>
              <a:t>Tim asesor mendiskusikan temuan-temuan dan hasil visitasi. </a:t>
            </a:r>
            <a:endParaRPr lang="en-US" sz="2000" dirty="0">
              <a:latin typeface="Berlin Sans FB" panose="020E0602020502020306" pitchFamily="34" charset="0"/>
            </a:endParaRPr>
          </a:p>
          <a:p>
            <a:pPr marL="349250" indent="-349250">
              <a:buFont typeface="+mj-lt"/>
              <a:buAutoNum type="arabicPeriod" startAt="10"/>
              <a:defRPr/>
            </a:pPr>
            <a:r>
              <a:rPr lang="id-ID" sz="2000" dirty="0">
                <a:latin typeface="Berlin Sans FB" panose="020E0602020502020306" pitchFamily="34" charset="0"/>
              </a:rPr>
              <a:t>Asesor menyampaikan dan mendiskusikan temuan</a:t>
            </a:r>
            <a:r>
              <a:rPr lang="en-US" sz="2000" dirty="0">
                <a:latin typeface="Berlin Sans FB" panose="020E0602020502020306" pitchFamily="34" charset="0"/>
              </a:rPr>
              <a:t>2</a:t>
            </a:r>
            <a:r>
              <a:rPr lang="id-ID" sz="2000" dirty="0">
                <a:latin typeface="Berlin Sans FB" panose="020E0602020502020306" pitchFamily="34" charset="0"/>
              </a:rPr>
              <a:t> visitasi kepada S/M. </a:t>
            </a:r>
            <a:endParaRPr lang="en-US" sz="2000" dirty="0">
              <a:latin typeface="Berlin Sans FB" panose="020E0602020502020306" pitchFamily="34" charset="0"/>
            </a:endParaRPr>
          </a:p>
          <a:p>
            <a:pPr marL="349250" indent="-349250">
              <a:buFont typeface="+mj-lt"/>
              <a:buAutoNum type="arabicPeriod" startAt="10"/>
              <a:defRPr/>
            </a:pPr>
            <a:r>
              <a:rPr lang="id-ID" sz="2000" dirty="0">
                <a:latin typeface="Berlin Sans FB" panose="020E0602020502020306" pitchFamily="34" charset="0"/>
              </a:rPr>
              <a:t>Kepala S/M </a:t>
            </a:r>
            <a:r>
              <a:rPr lang="en-US" sz="2000" dirty="0" err="1">
                <a:latin typeface="Berlin Sans FB" panose="020E0602020502020306" pitchFamily="34" charset="0"/>
              </a:rPr>
              <a:t>mengunduh</a:t>
            </a:r>
            <a:r>
              <a:rPr lang="en-US" sz="2000" dirty="0">
                <a:latin typeface="Berlin Sans FB" panose="020E0602020502020306" pitchFamily="34" charset="0"/>
              </a:rPr>
              <a:t> format </a:t>
            </a:r>
            <a:r>
              <a:rPr lang="id-ID" sz="2000" dirty="0">
                <a:latin typeface="Berlin Sans FB" panose="020E0602020502020306" pitchFamily="34" charset="0"/>
              </a:rPr>
              <a:t>Berita Acara Pelaksanaan Visitasi</a:t>
            </a:r>
            <a:r>
              <a:rPr lang="en-US" sz="2000" dirty="0">
                <a:latin typeface="Berlin Sans FB" panose="020E0602020502020306" pitchFamily="34" charset="0"/>
              </a:rPr>
              <a:t>, </a:t>
            </a:r>
            <a:r>
              <a:rPr lang="id-ID" sz="2000" dirty="0">
                <a:latin typeface="Berlin Sans FB" panose="020E0602020502020306" pitchFamily="34" charset="0"/>
              </a:rPr>
              <a:t>mengisi</a:t>
            </a:r>
            <a:r>
              <a:rPr lang="en-US" sz="2000" dirty="0">
                <a:latin typeface="Berlin Sans FB" panose="020E0602020502020306" pitchFamily="34" charset="0"/>
              </a:rPr>
              <a:t>,</a:t>
            </a:r>
            <a:r>
              <a:rPr lang="id-ID" sz="2000" dirty="0">
                <a:latin typeface="Berlin Sans FB" panose="020E0602020502020306" pitchFamily="34" charset="0"/>
              </a:rPr>
              <a:t> dan menandatangani</a:t>
            </a:r>
            <a:r>
              <a:rPr lang="en-US" sz="2000" dirty="0">
                <a:latin typeface="Berlin Sans FB" panose="020E0602020502020306" pitchFamily="34" charset="0"/>
              </a:rPr>
              <a:t>, </a:t>
            </a:r>
            <a:r>
              <a:rPr lang="en-US" sz="2000" dirty="0" err="1">
                <a:latin typeface="Berlin Sans FB" panose="020E0602020502020306" pitchFamily="34" charset="0"/>
              </a:rPr>
              <a:t>serta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mengunggah</a:t>
            </a:r>
            <a:r>
              <a:rPr lang="en-US" sz="2000" dirty="0">
                <a:latin typeface="Berlin Sans FB" panose="020E0602020502020306" pitchFamily="34" charset="0"/>
              </a:rPr>
              <a:t> file </a:t>
            </a:r>
            <a:r>
              <a:rPr lang="en-US" sz="2000" dirty="0" err="1">
                <a:latin typeface="Berlin Sans FB" panose="020E0602020502020306" pitchFamily="34" charset="0"/>
              </a:rPr>
              <a:t>hasil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pemindaian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id-ID" sz="2000" dirty="0">
                <a:latin typeface="Berlin Sans FB" panose="020E0602020502020306" pitchFamily="34" charset="0"/>
              </a:rPr>
              <a:t>Berita Acara Pelaksanaan Visitasi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pada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aplikasi</a:t>
            </a:r>
            <a:r>
              <a:rPr lang="en-US" sz="2000" dirty="0">
                <a:latin typeface="Berlin Sans FB" panose="020E0602020502020306" pitchFamily="34" charset="0"/>
              </a:rPr>
              <a:t> SISPENA S/M</a:t>
            </a:r>
            <a:r>
              <a:rPr lang="id-ID" sz="2000" dirty="0">
                <a:latin typeface="Berlin Sans FB" panose="020E0602020502020306" pitchFamily="34" charset="0"/>
              </a:rPr>
              <a:t>.</a:t>
            </a:r>
            <a:endParaRPr lang="en-US" sz="2000" dirty="0">
              <a:latin typeface="Berlin Sans FB" panose="020E0602020502020306" pitchFamily="34" charset="0"/>
            </a:endParaRPr>
          </a:p>
          <a:p>
            <a:pPr marL="349250" indent="-349250">
              <a:buFont typeface="+mj-lt"/>
              <a:buAutoNum type="arabicPeriod" startAt="10"/>
              <a:defRPr/>
            </a:pPr>
            <a:r>
              <a:rPr lang="id-ID" sz="2000" dirty="0">
                <a:latin typeface="Berlin Sans FB" panose="020E0602020502020306" pitchFamily="34" charset="0"/>
              </a:rPr>
              <a:t>Kepala S/M </a:t>
            </a:r>
            <a:r>
              <a:rPr lang="en-US" sz="2000" dirty="0" err="1">
                <a:latin typeface="Berlin Sans FB" panose="020E0602020502020306" pitchFamily="34" charset="0"/>
              </a:rPr>
              <a:t>mengunduh</a:t>
            </a:r>
            <a:r>
              <a:rPr lang="en-US" sz="2000" dirty="0">
                <a:latin typeface="Berlin Sans FB" panose="020E0602020502020306" pitchFamily="34" charset="0"/>
              </a:rPr>
              <a:t> format </a:t>
            </a:r>
            <a:r>
              <a:rPr lang="en-US" sz="2000" dirty="0" err="1">
                <a:latin typeface="Berlin Sans FB" panose="020E0602020502020306" pitchFamily="34" charset="0"/>
              </a:rPr>
              <a:t>Kartu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Kendali</a:t>
            </a:r>
            <a:r>
              <a:rPr lang="id-ID" sz="2000" dirty="0">
                <a:latin typeface="Berlin Sans FB" panose="020E0602020502020306" pitchFamily="34" charset="0"/>
              </a:rPr>
              <a:t> Proses Visitasi</a:t>
            </a:r>
            <a:r>
              <a:rPr lang="en-US" sz="2000" dirty="0">
                <a:latin typeface="Berlin Sans FB" panose="020E0602020502020306" pitchFamily="34" charset="0"/>
              </a:rPr>
              <a:t>, </a:t>
            </a:r>
            <a:r>
              <a:rPr lang="id-ID" sz="2000" dirty="0">
                <a:latin typeface="Berlin Sans FB" panose="020E0602020502020306" pitchFamily="34" charset="0"/>
              </a:rPr>
              <a:t>mengisi</a:t>
            </a:r>
            <a:r>
              <a:rPr lang="en-US" sz="2000" dirty="0">
                <a:latin typeface="Berlin Sans FB" panose="020E0602020502020306" pitchFamily="34" charset="0"/>
              </a:rPr>
              <a:t>,</a:t>
            </a:r>
            <a:r>
              <a:rPr lang="id-ID" sz="2000" dirty="0">
                <a:latin typeface="Berlin Sans FB" panose="020E0602020502020306" pitchFamily="34" charset="0"/>
              </a:rPr>
              <a:t> dan menandatangani</a:t>
            </a:r>
            <a:r>
              <a:rPr lang="en-US" sz="2000" dirty="0">
                <a:latin typeface="Berlin Sans FB" panose="020E0602020502020306" pitchFamily="34" charset="0"/>
              </a:rPr>
              <a:t>, </a:t>
            </a:r>
            <a:r>
              <a:rPr lang="en-US" sz="2000" dirty="0" err="1">
                <a:latin typeface="Berlin Sans FB" panose="020E0602020502020306" pitchFamily="34" charset="0"/>
              </a:rPr>
              <a:t>serta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mengunggah</a:t>
            </a:r>
            <a:r>
              <a:rPr lang="en-US" sz="2000" dirty="0">
                <a:latin typeface="Berlin Sans FB" panose="020E0602020502020306" pitchFamily="34" charset="0"/>
              </a:rPr>
              <a:t> file </a:t>
            </a:r>
            <a:r>
              <a:rPr lang="en-US" sz="2000" dirty="0" err="1">
                <a:latin typeface="Berlin Sans FB" panose="020E0602020502020306" pitchFamily="34" charset="0"/>
              </a:rPr>
              <a:t>hasil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pemindaian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kartu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kendali</a:t>
            </a:r>
            <a:r>
              <a:rPr lang="en-US" sz="2000" dirty="0">
                <a:latin typeface="Berlin Sans FB" panose="020E0602020502020306" pitchFamily="34" charset="0"/>
              </a:rPr>
              <a:t> proses </a:t>
            </a:r>
            <a:r>
              <a:rPr lang="en-US" sz="2000" dirty="0" err="1">
                <a:latin typeface="Berlin Sans FB" panose="020E0602020502020306" pitchFamily="34" charset="0"/>
              </a:rPr>
              <a:t>visitasi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pada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aplikasi</a:t>
            </a:r>
            <a:r>
              <a:rPr lang="en-US" sz="2000" dirty="0">
                <a:latin typeface="Berlin Sans FB" panose="020E0602020502020306" pitchFamily="34" charset="0"/>
              </a:rPr>
              <a:t> SISPENA S/M</a:t>
            </a:r>
            <a:r>
              <a:rPr lang="id-ID" sz="2000" dirty="0">
                <a:latin typeface="Berlin Sans FB" panose="020E0602020502020306" pitchFamily="34" charset="0"/>
              </a:rPr>
              <a:t>.</a:t>
            </a:r>
            <a:endParaRPr lang="en-US" sz="2000" dirty="0">
              <a:latin typeface="Berlin Sans FB" panose="020E0602020502020306" pitchFamily="34" charset="0"/>
            </a:endParaRPr>
          </a:p>
          <a:p>
            <a:pPr marL="349250" indent="-349250">
              <a:buFont typeface="+mj-lt"/>
              <a:buAutoNum type="arabicPeriod" startAt="10"/>
              <a:defRPr/>
            </a:pPr>
            <a:r>
              <a:rPr lang="en-US" sz="2000" dirty="0" err="1">
                <a:latin typeface="Berlin Sans FB" panose="020E0602020502020306" pitchFamily="34" charset="0"/>
              </a:rPr>
              <a:t>Masing-masing</a:t>
            </a:r>
            <a:r>
              <a:rPr lang="id-ID" sz="2000" dirty="0">
                <a:latin typeface="Berlin Sans FB" panose="020E0602020502020306" pitchFamily="34" charset="0"/>
              </a:rPr>
              <a:t> asesor </a:t>
            </a:r>
            <a:r>
              <a:rPr lang="en-US" sz="2000" dirty="0" err="1">
                <a:latin typeface="Berlin Sans FB" panose="020E0602020502020306" pitchFamily="34" charset="0"/>
              </a:rPr>
              <a:t>mengisi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hasil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visitasi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individu</a:t>
            </a:r>
            <a:r>
              <a:rPr lang="en-US" sz="2000" dirty="0">
                <a:latin typeface="Berlin Sans FB" panose="020E0602020502020306" pitchFamily="34" charset="0"/>
              </a:rPr>
              <a:t>; </a:t>
            </a:r>
            <a:r>
              <a:rPr lang="en-US" sz="2000" dirty="0" err="1">
                <a:latin typeface="Berlin Sans FB" panose="020E0602020502020306" pitchFamily="34" charset="0"/>
              </a:rPr>
              <a:t>dan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Ketua</a:t>
            </a:r>
            <a:r>
              <a:rPr lang="en-US" sz="2000" dirty="0">
                <a:latin typeface="Berlin Sans FB" panose="020E0602020502020306" pitchFamily="34" charset="0"/>
              </a:rPr>
              <a:t> Tim </a:t>
            </a:r>
            <a:r>
              <a:rPr lang="en-US" sz="2000" dirty="0" err="1">
                <a:latin typeface="Berlin Sans FB" panose="020E0602020502020306" pitchFamily="34" charset="0"/>
              </a:rPr>
              <a:t>Asesor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mengisi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hasil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visitasi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kelompok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dan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rekomendasi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hasil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visitasi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pada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aplikasi</a:t>
            </a:r>
            <a:r>
              <a:rPr lang="en-US" sz="2000" dirty="0">
                <a:latin typeface="Berlin Sans FB" panose="020E0602020502020306" pitchFamily="34" charset="0"/>
              </a:rPr>
              <a:t> SISPENA S/M</a:t>
            </a:r>
            <a:r>
              <a:rPr lang="id-ID" sz="2000" dirty="0">
                <a:latin typeface="Berlin Sans FB" panose="020E0602020502020306" pitchFamily="34" charset="0"/>
              </a:rPr>
              <a:t>. </a:t>
            </a:r>
            <a:endParaRPr lang="en-US" sz="2000" dirty="0">
              <a:latin typeface="Berlin Sans FB" panose="020E0602020502020306" pitchFamily="34" charset="0"/>
            </a:endParaRPr>
          </a:p>
          <a:p>
            <a:pPr marL="349250" indent="-349250">
              <a:buFont typeface="+mj-lt"/>
              <a:buAutoNum type="arabicPeriod" startAt="10"/>
              <a:defRPr/>
            </a:pPr>
            <a:r>
              <a:rPr lang="en-US" sz="2000" dirty="0" err="1">
                <a:latin typeface="Berlin Sans FB" panose="020E0602020502020306" pitchFamily="34" charset="0"/>
              </a:rPr>
              <a:t>Laporan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kelompok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dan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rekomendasi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dicetak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dari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aplikasi</a:t>
            </a:r>
            <a:r>
              <a:rPr lang="en-US" sz="2000" dirty="0">
                <a:latin typeface="Berlin Sans FB" panose="020E0602020502020306" pitchFamily="34" charset="0"/>
              </a:rPr>
              <a:t> SISPENA S/M </a:t>
            </a:r>
            <a:r>
              <a:rPr lang="en-US" sz="2000" dirty="0" err="1">
                <a:latin typeface="Berlin Sans FB" panose="020E0602020502020306" pitchFamily="34" charset="0"/>
              </a:rPr>
              <a:t>dan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ditandatangani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oleh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kedua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asesor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untuk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diserahkan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ke</a:t>
            </a:r>
            <a:r>
              <a:rPr lang="en-US" sz="2000" dirty="0">
                <a:latin typeface="Berlin Sans FB" panose="020E0602020502020306" pitchFamily="34" charset="0"/>
              </a:rPr>
              <a:t> BAP-S/M.</a:t>
            </a:r>
          </a:p>
          <a:p>
            <a:pPr marL="349250" indent="-349250">
              <a:buFont typeface="+mj-lt"/>
              <a:buAutoNum type="arabicPeriod" startAt="10"/>
              <a:defRPr/>
            </a:pPr>
            <a:r>
              <a:rPr lang="id-ID" sz="2000" dirty="0">
                <a:latin typeface="Berlin Sans FB" panose="020E0602020502020306" pitchFamily="34" charset="0"/>
              </a:rPr>
              <a:t>Asesor </a:t>
            </a:r>
            <a:r>
              <a:rPr lang="en-US" sz="2000" dirty="0" err="1">
                <a:latin typeface="Berlin Sans FB" panose="020E0602020502020306" pitchFamily="34" charset="0"/>
              </a:rPr>
              <a:t>mengunggah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dokumentasi</a:t>
            </a:r>
            <a:r>
              <a:rPr lang="id-ID" sz="2000" dirty="0">
                <a:latin typeface="Berlin Sans FB" panose="020E0602020502020306" pitchFamily="34" charset="0"/>
              </a:rPr>
              <a:t> visitasi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berupa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foto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id-ID" sz="2000" dirty="0">
                <a:latin typeface="Berlin Sans FB" panose="020E0602020502020306" pitchFamily="34" charset="0"/>
              </a:rPr>
              <a:t>sarana dan prasarana</a:t>
            </a:r>
            <a:r>
              <a:rPr lang="en-US" sz="2000" dirty="0">
                <a:latin typeface="Berlin Sans FB" panose="020E0602020502020306" pitchFamily="34" charset="0"/>
              </a:rPr>
              <a:t>,</a:t>
            </a:r>
            <a:r>
              <a:rPr lang="id-ID" sz="2000" dirty="0">
                <a:latin typeface="Berlin Sans FB" panose="020E0602020502020306" pitchFamily="34" charset="0"/>
              </a:rPr>
              <a:t> kegiatan S/M</a:t>
            </a:r>
            <a:r>
              <a:rPr lang="en-US" sz="2000" dirty="0">
                <a:latin typeface="Berlin Sans FB" panose="020E0602020502020306" pitchFamily="34" charset="0"/>
              </a:rPr>
              <a:t>, </a:t>
            </a:r>
            <a:r>
              <a:rPr lang="en-US" sz="2000" dirty="0" err="1">
                <a:latin typeface="Berlin Sans FB" panose="020E0602020502020306" pitchFamily="34" charset="0"/>
              </a:rPr>
              <a:t>dan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id-ID" sz="2000" dirty="0">
                <a:latin typeface="Berlin Sans FB" panose="020E0602020502020306" pitchFamily="34" charset="0"/>
              </a:rPr>
              <a:t>kegiatan visitasi</a:t>
            </a:r>
            <a:r>
              <a:rPr lang="en-US" sz="2000" dirty="0">
                <a:latin typeface="Berlin Sans FB" panose="020E0602020502020306" pitchFamily="34" charset="0"/>
              </a:rPr>
              <a:t>,</a:t>
            </a:r>
            <a:r>
              <a:rPr lang="id-ID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pada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aplikasi</a:t>
            </a:r>
            <a:r>
              <a:rPr lang="en-US" sz="2000" dirty="0">
                <a:latin typeface="Berlin Sans FB" panose="020E0602020502020306" pitchFamily="34" charset="0"/>
              </a:rPr>
              <a:t> SISPENA S/M.</a:t>
            </a:r>
          </a:p>
          <a:p>
            <a:pPr marL="349250" indent="-349250">
              <a:buFont typeface="+mj-lt"/>
              <a:buAutoNum type="arabicPeriod" startAt="10"/>
              <a:defRPr/>
            </a:pPr>
            <a:r>
              <a:rPr lang="id-ID" sz="2000" dirty="0">
                <a:latin typeface="Berlin Sans FB" panose="020E0602020502020306" pitchFamily="34" charset="0"/>
              </a:rPr>
              <a:t>BAP-S/M melakukan pengecekan kelengkapan laporan visitasi asesor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melalui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aplikasi</a:t>
            </a:r>
            <a:r>
              <a:rPr lang="en-US" sz="2000" dirty="0">
                <a:latin typeface="Berlin Sans FB" panose="020E0602020502020306" pitchFamily="34" charset="0"/>
              </a:rPr>
              <a:t> SISPENA S/M</a:t>
            </a:r>
            <a:r>
              <a:rPr lang="id-ID" sz="2000" dirty="0">
                <a:latin typeface="Berlin Sans FB" panose="020E0602020502020306" pitchFamily="34" charset="0"/>
              </a:rPr>
              <a:t>.</a:t>
            </a:r>
            <a:r>
              <a:rPr lang="en-US" sz="2000" dirty="0">
                <a:latin typeface="Berlin Sans FB" panose="020E0602020502020306" pitchFamily="34" charset="0"/>
              </a:rPr>
              <a:t> (</a:t>
            </a:r>
            <a:r>
              <a:rPr lang="en-US" sz="2000" dirty="0">
                <a:latin typeface="Berlin Sans FB" panose="020E0602020502020306" pitchFamily="34" charset="0"/>
                <a:hlinkClick r:id="rId2" action="ppaction://hlinkfile"/>
              </a:rPr>
              <a:t>Format 5.1</a:t>
            </a:r>
            <a:r>
              <a:rPr lang="en-US" sz="2000" dirty="0">
                <a:latin typeface="Berlin Sans FB" panose="020E0602020502020306" pitchFamily="34" charset="0"/>
              </a:rPr>
              <a:t>)</a:t>
            </a:r>
          </a:p>
          <a:p>
            <a:pPr marL="349250" indent="-349250">
              <a:buFont typeface="+mj-lt"/>
              <a:buAutoNum type="arabicPeriod" startAt="10"/>
              <a:defRPr/>
            </a:pPr>
            <a:r>
              <a:rPr lang="id-ID" sz="2000" dirty="0">
                <a:latin typeface="Berlin Sans FB" panose="020E0602020502020306" pitchFamily="34" charset="0"/>
              </a:rPr>
              <a:t>BAP-S/M mengecek Kartu Kendali Proses Visitasi </a:t>
            </a:r>
            <a:r>
              <a:rPr lang="en-US" sz="2000" dirty="0" err="1">
                <a:latin typeface="Berlin Sans FB" panose="020E0602020502020306" pitchFamily="34" charset="0"/>
              </a:rPr>
              <a:t>melalui</a:t>
            </a:r>
            <a:r>
              <a:rPr lang="en-US" sz="2000" dirty="0">
                <a:latin typeface="Berlin Sans FB" panose="020E0602020502020306" pitchFamily="34" charset="0"/>
              </a:rPr>
              <a:t> SISPENA S/M</a:t>
            </a:r>
            <a:r>
              <a:rPr lang="id-ID" sz="2000" dirty="0">
                <a:latin typeface="Berlin Sans FB" panose="020E0602020502020306" pitchFamily="34" charset="0"/>
              </a:rPr>
              <a:t>.</a:t>
            </a:r>
            <a:endParaRPr lang="en-US" sz="2000" dirty="0"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642938"/>
            <a:ext cx="8610600" cy="606266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6350" indent="-6350" eaLnBrk="1" hangingPunct="1">
              <a:spcBef>
                <a:spcPts val="300"/>
              </a:spcBef>
              <a:buFont typeface="Wingdings 2" pitchFamily="18" charset="2"/>
              <a:buNone/>
              <a:defRPr/>
            </a:pP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Waktu</a:t>
            </a:r>
            <a:r>
              <a:rPr lang="en-US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dan</a:t>
            </a:r>
            <a:r>
              <a:rPr lang="en-US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Tempat</a:t>
            </a:r>
            <a:endParaRPr lang="en-US" alt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349250" lvl="1" eaLnBrk="1" hangingPunct="1">
              <a:spcBef>
                <a:spcPts val="1200"/>
              </a:spcBef>
              <a:defRPr/>
            </a:pP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Kegiatan visitasi dilaksanakan selama 2 (dua) hari; (minimal 5 jam per hari) di S/M. Untuk S/M yg berlokasi di daerah 3T, waktu visitasi menyesuaikan kondisi lapangan.</a:t>
            </a:r>
            <a:endParaRPr lang="en-US" altLang="en-US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349250" lvl="1" indent="-6350" eaLnBrk="1" hangingPunct="1">
              <a:spcBef>
                <a:spcPts val="1200"/>
              </a:spcBef>
              <a:defRPr/>
            </a:pP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Tim </a:t>
            </a:r>
            <a:r>
              <a:rPr lang="en-US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asesor</a:t>
            </a: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menyerahkan</a:t>
            </a: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laporan</a:t>
            </a: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kelompok</a:t>
            </a: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dan</a:t>
            </a: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rekomendasi</a:t>
            </a: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ke</a:t>
            </a: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 BAP-S/M, </a:t>
            </a:r>
            <a:r>
              <a:rPr lang="en-US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selambat-lambatnya</a:t>
            </a: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satu</a:t>
            </a: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minggu</a:t>
            </a: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setelah</a:t>
            </a: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visitasi</a:t>
            </a: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.</a:t>
            </a:r>
          </a:p>
          <a:p>
            <a:pPr marL="349250" lvl="1" indent="-6350" eaLnBrk="1" hangingPunct="1">
              <a:spcBef>
                <a:spcPts val="1200"/>
              </a:spcBef>
              <a:defRPr/>
            </a:pPr>
            <a:endParaRPr lang="en-US" altLang="en-US" sz="1200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6350" indent="-6350" eaLnBrk="1" hangingPunct="1">
              <a:spcBef>
                <a:spcPts val="1200"/>
              </a:spcBef>
              <a:defRPr/>
            </a:pP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Hasil</a:t>
            </a:r>
            <a:endParaRPr lang="en-US" alt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350838" indent="-350838">
              <a:buFont typeface="+mj-lt"/>
              <a:buAutoNum type="arabicPeriod"/>
              <a:defRPr/>
            </a:pPr>
            <a:r>
              <a:rPr lang="id-ID" dirty="0">
                <a:latin typeface="Berlin Sans FB" panose="020E0602020502020306" pitchFamily="34" charset="0"/>
              </a:rPr>
              <a:t>Pakta Integritas Asesor</a:t>
            </a:r>
            <a:r>
              <a:rPr lang="en-US" dirty="0">
                <a:latin typeface="Berlin Sans FB" panose="020E0602020502020306" pitchFamily="34" charset="0"/>
              </a:rPr>
              <a:t> (</a:t>
            </a:r>
            <a:r>
              <a:rPr lang="en-US" dirty="0">
                <a:latin typeface="Berlin Sans FB" panose="020E0602020502020306" pitchFamily="34" charset="0"/>
                <a:hlinkClick r:id="rId2" action="ppaction://hlinkfile"/>
              </a:rPr>
              <a:t>Format 5.2</a:t>
            </a:r>
            <a:r>
              <a:rPr lang="en-US" dirty="0">
                <a:latin typeface="Berlin Sans FB" panose="020E0602020502020306" pitchFamily="34" charset="0"/>
              </a:rPr>
              <a:t>)</a:t>
            </a:r>
            <a:r>
              <a:rPr lang="id-ID" dirty="0">
                <a:latin typeface="Berlin Sans FB" panose="020E0602020502020306" pitchFamily="34" charset="0"/>
              </a:rPr>
              <a:t>. </a:t>
            </a:r>
            <a:r>
              <a:rPr lang="en-US" i="1" dirty="0">
                <a:latin typeface="Berlin Sans FB" panose="020E0602020502020306" pitchFamily="34" charset="0"/>
              </a:rPr>
              <a:t>(Hardcopy)</a:t>
            </a:r>
            <a:endParaRPr lang="en-US" dirty="0">
              <a:latin typeface="Berlin Sans FB" panose="020E0602020502020306" pitchFamily="34" charset="0"/>
            </a:endParaRPr>
          </a:p>
          <a:p>
            <a:pPr marL="350838" indent="-350838">
              <a:buFont typeface="+mj-lt"/>
              <a:buAutoNum type="arabicPeriod"/>
              <a:defRPr/>
            </a:pPr>
            <a:r>
              <a:rPr lang="id-ID" dirty="0">
                <a:latin typeface="Berlin Sans FB" panose="020E0602020502020306" pitchFamily="34" charset="0"/>
              </a:rPr>
              <a:t>Laporan Individu. </a:t>
            </a:r>
            <a:r>
              <a:rPr lang="en-US" i="1" dirty="0">
                <a:latin typeface="Berlin Sans FB" panose="020E0602020502020306" pitchFamily="34" charset="0"/>
              </a:rPr>
              <a:t>(Softcopy)</a:t>
            </a:r>
            <a:endParaRPr lang="en-US" dirty="0">
              <a:latin typeface="Berlin Sans FB" panose="020E0602020502020306" pitchFamily="34" charset="0"/>
            </a:endParaRPr>
          </a:p>
          <a:p>
            <a:pPr marL="350838" indent="-350838">
              <a:buFont typeface="+mj-lt"/>
              <a:buAutoNum type="arabicPeriod"/>
              <a:defRPr/>
            </a:pPr>
            <a:r>
              <a:rPr lang="id-ID" dirty="0">
                <a:latin typeface="Berlin Sans FB" panose="020E0602020502020306" pitchFamily="34" charset="0"/>
              </a:rPr>
              <a:t>Laporan Ke</a:t>
            </a:r>
            <a:r>
              <a:rPr lang="en-US" dirty="0" err="1">
                <a:latin typeface="Berlin Sans FB" panose="020E0602020502020306" pitchFamily="34" charset="0"/>
              </a:rPr>
              <a:t>lompok</a:t>
            </a:r>
            <a:r>
              <a:rPr lang="en-US" dirty="0">
                <a:latin typeface="Berlin Sans FB" panose="020E0602020502020306" pitchFamily="34" charset="0"/>
              </a:rPr>
              <a:t>. </a:t>
            </a:r>
            <a:r>
              <a:rPr lang="en-US" i="1" dirty="0">
                <a:latin typeface="Berlin Sans FB" panose="020E0602020502020306" pitchFamily="34" charset="0"/>
              </a:rPr>
              <a:t>(Hardcopy </a:t>
            </a:r>
            <a:r>
              <a:rPr lang="en-US" i="1" dirty="0" err="1">
                <a:latin typeface="Berlin Sans FB" panose="020E0602020502020306" pitchFamily="34" charset="0"/>
              </a:rPr>
              <a:t>dan</a:t>
            </a:r>
            <a:r>
              <a:rPr lang="en-US" i="1" dirty="0">
                <a:latin typeface="Berlin Sans FB" panose="020E0602020502020306" pitchFamily="34" charset="0"/>
              </a:rPr>
              <a:t> softcopy)</a:t>
            </a:r>
            <a:endParaRPr lang="en-US" dirty="0">
              <a:latin typeface="Berlin Sans FB" panose="020E0602020502020306" pitchFamily="34" charset="0"/>
            </a:endParaRPr>
          </a:p>
          <a:p>
            <a:pPr marL="350838" indent="-350838">
              <a:buFont typeface="+mj-lt"/>
              <a:buAutoNum type="arabicPeriod"/>
              <a:defRPr/>
            </a:pPr>
            <a:r>
              <a:rPr lang="id-ID" dirty="0">
                <a:latin typeface="Berlin Sans FB" panose="020E0602020502020306" pitchFamily="34" charset="0"/>
              </a:rPr>
              <a:t>Rekomendasi. </a:t>
            </a:r>
            <a:r>
              <a:rPr lang="en-US" i="1" dirty="0">
                <a:latin typeface="Berlin Sans FB" panose="020E0602020502020306" pitchFamily="34" charset="0"/>
              </a:rPr>
              <a:t>(Hardcopy </a:t>
            </a:r>
            <a:r>
              <a:rPr lang="en-US" i="1" dirty="0" err="1">
                <a:latin typeface="Berlin Sans FB" panose="020E0602020502020306" pitchFamily="34" charset="0"/>
              </a:rPr>
              <a:t>dan</a:t>
            </a:r>
            <a:r>
              <a:rPr lang="en-US" i="1" dirty="0">
                <a:latin typeface="Berlin Sans FB" panose="020E0602020502020306" pitchFamily="34" charset="0"/>
              </a:rPr>
              <a:t> softcopy)</a:t>
            </a:r>
            <a:endParaRPr lang="en-US" dirty="0">
              <a:latin typeface="Berlin Sans FB" panose="020E0602020502020306" pitchFamily="34" charset="0"/>
            </a:endParaRPr>
          </a:p>
          <a:p>
            <a:pPr marL="350838" indent="-350838">
              <a:buFont typeface="+mj-lt"/>
              <a:buAutoNum type="arabicPeriod"/>
              <a:defRPr/>
            </a:pPr>
            <a:r>
              <a:rPr lang="id-ID" dirty="0">
                <a:latin typeface="Berlin Sans FB" panose="020E0602020502020306" pitchFamily="34" charset="0"/>
              </a:rPr>
              <a:t>Kartu Kendali Proses Visitasi</a:t>
            </a:r>
            <a:r>
              <a:rPr lang="en-US" dirty="0">
                <a:latin typeface="Berlin Sans FB" panose="020E0602020502020306" pitchFamily="34" charset="0"/>
              </a:rPr>
              <a:t> (</a:t>
            </a:r>
            <a:r>
              <a:rPr lang="en-US" dirty="0">
                <a:latin typeface="Berlin Sans FB" panose="020E0602020502020306" pitchFamily="34" charset="0"/>
                <a:hlinkClick r:id="rId3" action="ppaction://hlinkfile"/>
              </a:rPr>
              <a:t>Format 5.3</a:t>
            </a:r>
            <a:r>
              <a:rPr lang="en-US" dirty="0">
                <a:latin typeface="Berlin Sans FB" panose="020E0602020502020306" pitchFamily="34" charset="0"/>
              </a:rPr>
              <a:t>)</a:t>
            </a:r>
            <a:r>
              <a:rPr lang="id-ID" dirty="0">
                <a:latin typeface="Berlin Sans FB" panose="020E0602020502020306" pitchFamily="34" charset="0"/>
              </a:rPr>
              <a:t>. </a:t>
            </a:r>
            <a:r>
              <a:rPr lang="en-US" i="1" dirty="0">
                <a:latin typeface="Berlin Sans FB" panose="020E0602020502020306" pitchFamily="34" charset="0"/>
              </a:rPr>
              <a:t>(Softcopy)</a:t>
            </a:r>
            <a:endParaRPr lang="en-US" dirty="0">
              <a:latin typeface="Berlin Sans FB" panose="020E0602020502020306" pitchFamily="34" charset="0"/>
            </a:endParaRPr>
          </a:p>
          <a:p>
            <a:pPr marL="350838" indent="-350838">
              <a:buFont typeface="+mj-lt"/>
              <a:buAutoNum type="arabicPeriod"/>
              <a:defRPr/>
            </a:pPr>
            <a:r>
              <a:rPr lang="id-ID" dirty="0">
                <a:latin typeface="Berlin Sans FB" panose="020E0602020502020306" pitchFamily="34" charset="0"/>
              </a:rPr>
              <a:t>Berita Acara Pelaksanaan Visitasi</a:t>
            </a:r>
            <a:r>
              <a:rPr lang="en-US" dirty="0">
                <a:latin typeface="Berlin Sans FB" panose="020E0602020502020306" pitchFamily="34" charset="0"/>
              </a:rPr>
              <a:t> (</a:t>
            </a:r>
            <a:r>
              <a:rPr lang="en-US" dirty="0">
                <a:latin typeface="Berlin Sans FB" panose="020E0602020502020306" pitchFamily="34" charset="0"/>
                <a:hlinkClick r:id="rId4" action="ppaction://hlinkfile"/>
              </a:rPr>
              <a:t>Format 5.4</a:t>
            </a:r>
            <a:r>
              <a:rPr lang="en-US" dirty="0">
                <a:latin typeface="Berlin Sans FB" panose="020E0602020502020306" pitchFamily="34" charset="0"/>
              </a:rPr>
              <a:t>)</a:t>
            </a:r>
            <a:r>
              <a:rPr lang="id-ID" dirty="0">
                <a:latin typeface="Berlin Sans FB" panose="020E0602020502020306" pitchFamily="34" charset="0"/>
              </a:rPr>
              <a:t>. </a:t>
            </a:r>
            <a:r>
              <a:rPr lang="en-US" i="1" dirty="0">
                <a:latin typeface="Berlin Sans FB" panose="020E0602020502020306" pitchFamily="34" charset="0"/>
              </a:rPr>
              <a:t>(Hardcopy)</a:t>
            </a:r>
            <a:endParaRPr lang="en-US" dirty="0">
              <a:latin typeface="Berlin Sans FB" panose="020E0602020502020306" pitchFamily="34" charset="0"/>
            </a:endParaRPr>
          </a:p>
          <a:p>
            <a:pPr marL="350838" indent="-350838">
              <a:buFont typeface="+mj-lt"/>
              <a:buAutoNum type="arabicPeriod"/>
              <a:defRPr/>
            </a:pPr>
            <a:r>
              <a:rPr lang="id-ID" dirty="0">
                <a:latin typeface="Berlin Sans FB" panose="020E0602020502020306" pitchFamily="34" charset="0"/>
              </a:rPr>
              <a:t>Dokumentasi S/M. </a:t>
            </a:r>
            <a:r>
              <a:rPr lang="en-US" i="1" dirty="0">
                <a:latin typeface="Berlin Sans FB" panose="020E0602020502020306" pitchFamily="34" charset="0"/>
              </a:rPr>
              <a:t>(Softcopy)</a:t>
            </a:r>
            <a:endParaRPr lang="en-US" dirty="0"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305800" cy="4786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marL="531813" indent="-531813" eaLnBrk="0" hangingPunct="0">
              <a:defRPr sz="2400">
                <a:solidFill>
                  <a:srgbClr val="000099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rgbClr val="000099"/>
                </a:solidFill>
                <a:latin typeface="Times New Roman" pitchFamily="18" charset="0"/>
              </a:defRPr>
            </a:lvl4pPr>
            <a:lvl5pPr marL="5549900" indent="-1028700" eaLnBrk="0" hangingPunct="0">
              <a:defRPr sz="2400">
                <a:solidFill>
                  <a:srgbClr val="000099"/>
                </a:solidFill>
                <a:latin typeface="Times New Roman" pitchFamily="18" charset="0"/>
              </a:defRPr>
            </a:lvl5pPr>
            <a:lvl6pPr marL="6007100" indent="-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18" charset="0"/>
              </a:defRPr>
            </a:lvl6pPr>
            <a:lvl7pPr marL="6464300" indent="-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18" charset="0"/>
              </a:defRPr>
            </a:lvl7pPr>
            <a:lvl8pPr marL="6921500" indent="-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18" charset="0"/>
              </a:defRPr>
            </a:lvl8pPr>
            <a:lvl9pPr marL="7378700" indent="-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18" charset="0"/>
              </a:defRPr>
            </a:lvl9pPr>
          </a:lstStyle>
          <a:p>
            <a:pPr marL="53975" indent="0" algn="ctr" eaLnBrk="1" hangingPunct="1">
              <a:spcBef>
                <a:spcPts val="1800"/>
              </a:spcBef>
              <a:defRPr/>
            </a:pPr>
            <a:r>
              <a:rPr lang="en-US" sz="28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6. </a:t>
            </a:r>
            <a:r>
              <a:rPr lang="id-ID" sz="28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Validasi </a:t>
            </a:r>
            <a:r>
              <a:rPr lang="en-US" sz="28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Proses </a:t>
            </a:r>
            <a:r>
              <a:rPr lang="en-US" sz="2800" b="1" cap="small" dirty="0" err="1">
                <a:solidFill>
                  <a:srgbClr val="C00000"/>
                </a:solidFill>
                <a:latin typeface="Berlin Sans FB" panose="020E0602020502020306" pitchFamily="34" charset="0"/>
              </a:rPr>
              <a:t>dan</a:t>
            </a:r>
            <a:r>
              <a:rPr lang="en-US" sz="28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 </a:t>
            </a:r>
            <a:r>
              <a:rPr lang="id-ID" sz="28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Hasil Visitasi</a:t>
            </a:r>
          </a:p>
          <a:p>
            <a:pPr marL="6350" indent="-6350" eaLnBrk="1" hangingPunct="1">
              <a:spcBef>
                <a:spcPts val="1800"/>
              </a:spcBef>
              <a:buFont typeface="Wingdings 2" pitchFamily="18" charset="2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Tujuan</a:t>
            </a:r>
            <a:r>
              <a:rPr 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</a:p>
          <a:p>
            <a:pPr marL="349250" lvl="1" indent="-11113" eaLnBrk="1" hangingPunct="1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Menjamin proses visitasi sesuai </a:t>
            </a:r>
            <a:r>
              <a:rPr lang="en-US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dgn</a:t>
            </a: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ketentuan. </a:t>
            </a:r>
            <a:endParaRPr lang="en-US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349250" lvl="1" indent="-11113" eaLnBrk="1" hangingPunct="1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Menjamin hasil visitasi sesuai kondisi ob</a:t>
            </a: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j</a:t>
            </a: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ektif.</a:t>
            </a:r>
            <a:endParaRPr lang="en-US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6350" indent="-6350" eaLnBrk="1" hangingPunct="1">
              <a:spcBef>
                <a:spcPts val="180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	</a:t>
            </a: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Ruang</a:t>
            </a:r>
            <a:r>
              <a:rPr lang="en-US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Lingkup</a:t>
            </a:r>
            <a:r>
              <a:rPr lang="en-US" altLang="en-US" dirty="0">
                <a:solidFill>
                  <a:srgbClr val="000066"/>
                </a:solidFill>
                <a:latin typeface="Berlin Sans FB" pitchFamily="34" charset="0"/>
              </a:rPr>
              <a:t>	</a:t>
            </a:r>
          </a:p>
          <a:p>
            <a:pPr marL="349250" lvl="1" indent="-11113" eaLnBrk="1" hangingPunct="1">
              <a:spcBef>
                <a:spcPts val="1200"/>
              </a:spcBef>
              <a:defRPr/>
            </a:pPr>
            <a:r>
              <a:rPr lang="en-GB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Prosedur</a:t>
            </a:r>
            <a:r>
              <a:rPr lang="en-GB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GB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ini</a:t>
            </a:r>
            <a:r>
              <a:rPr lang="en-GB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GB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berlaku</a:t>
            </a:r>
            <a:r>
              <a:rPr lang="en-GB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GB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bagi</a:t>
            </a:r>
            <a:r>
              <a:rPr lang="en-GB" dirty="0">
                <a:solidFill>
                  <a:srgbClr val="0000CC"/>
                </a:solidFill>
                <a:latin typeface="Berlin Sans FB" panose="020E0602020502020306" pitchFamily="34" charset="0"/>
              </a:rPr>
              <a:t> BAP-S/M, Tim </a:t>
            </a:r>
            <a:r>
              <a:rPr lang="en-GB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Teknis</a:t>
            </a:r>
            <a:r>
              <a:rPr lang="en-GB" dirty="0">
                <a:solidFill>
                  <a:srgbClr val="0000CC"/>
                </a:solidFill>
                <a:latin typeface="Berlin Sans FB" panose="020E0602020502020306" pitchFamily="34" charset="0"/>
              </a:rPr>
              <a:t>  BAP-S/M, </a:t>
            </a:r>
            <a:r>
              <a:rPr lang="en-GB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dan</a:t>
            </a:r>
            <a:r>
              <a:rPr lang="en-GB" dirty="0">
                <a:solidFill>
                  <a:srgbClr val="0000CC"/>
                </a:solidFill>
                <a:latin typeface="Berlin Sans FB" panose="020E0602020502020306" pitchFamily="34" charset="0"/>
              </a:rPr>
              <a:t> UPA </a:t>
            </a:r>
            <a:r>
              <a:rPr lang="en-GB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dalam</a:t>
            </a:r>
            <a:r>
              <a:rPr lang="en-GB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GB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melakukan</a:t>
            </a:r>
            <a:r>
              <a:rPr lang="en-GB" dirty="0">
                <a:solidFill>
                  <a:srgbClr val="0000CC"/>
                </a:solidFill>
                <a:latin typeface="Berlin Sans FB" panose="020E0602020502020306" pitchFamily="34" charset="0"/>
              </a:rPr>
              <a:t> v</a:t>
            </a: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alidasi proses </a:t>
            </a:r>
            <a:r>
              <a:rPr lang="en-US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dan</a:t>
            </a: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GB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hasil</a:t>
            </a:r>
            <a:r>
              <a:rPr lang="en-GB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GB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visitasi</a:t>
            </a:r>
            <a:r>
              <a:rPr lang="en-GB" dirty="0">
                <a:solidFill>
                  <a:srgbClr val="0000CC"/>
                </a:solidFill>
                <a:latin typeface="Berlin Sans FB" panose="020E0602020502020306" pitchFamily="34" charset="0"/>
              </a:rPr>
              <a:t>.</a:t>
            </a:r>
            <a:endParaRPr lang="en-US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6350" indent="-6350" eaLnBrk="1" hangingPunct="1">
              <a:spcBef>
                <a:spcPts val="1800"/>
              </a:spcBef>
              <a:defRPr/>
            </a:pP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Tanggungjawab</a:t>
            </a:r>
            <a:r>
              <a:rPr lang="en-US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dan</a:t>
            </a:r>
            <a:r>
              <a:rPr lang="en-US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Wewenang</a:t>
            </a:r>
            <a:endParaRPr lang="en-US" alt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349250" lvl="1" indent="-11113" eaLnBrk="1" hangingPunct="1">
              <a:spcBef>
                <a:spcPts val="1200"/>
              </a:spcBef>
              <a:defRPr/>
            </a:pP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BAP-S/M, Tim Teknis  BAP-S/M, dan UPA.</a:t>
            </a:r>
            <a:r>
              <a:rPr lang="en-US" alt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	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fld id="{DC45423A-5AD6-4C3A-B831-814FEFF032E7}" type="slidenum">
              <a:rPr lang="en-US" altLang="id-ID" sz="1200">
                <a:solidFill>
                  <a:srgbClr val="A93C93"/>
                </a:solidFill>
              </a:rPr>
              <a:pPr/>
              <a:t>3</a:t>
            </a:fld>
            <a:endParaRPr lang="en-US" altLang="id-ID" sz="1200">
              <a:solidFill>
                <a:srgbClr val="A93C93"/>
              </a:solidFill>
            </a:endParaRPr>
          </a:p>
        </p:txBody>
      </p:sp>
      <p:sp>
        <p:nvSpPr>
          <p:cNvPr id="8195" name="TextBox 3"/>
          <p:cNvSpPr txBox="1">
            <a:spLocks noChangeArrowheads="1"/>
          </p:cNvSpPr>
          <p:nvPr/>
        </p:nvSpPr>
        <p:spPr bwMode="auto">
          <a:xfrm>
            <a:off x="1565275" y="923925"/>
            <a:ext cx="6013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id-ID" altLang="id-ID" sz="4000">
                <a:latin typeface="Berlin Sans FB" panose="020E0602020502020306" pitchFamily="34" charset="0"/>
              </a:rPr>
              <a:t>RUANG LINGKUP MATERI: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141413" y="1981200"/>
            <a:ext cx="7240587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2788" indent="-619125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Calibri" panose="020F0502020204030204" pitchFamily="34" charset="0"/>
              <a:buAutoNum type="alphaUcPeriod"/>
            </a:pPr>
            <a:r>
              <a:rPr lang="en-US" altLang="id-ID" sz="3200">
                <a:latin typeface="Berlin Sans FB" panose="020E0602020502020306" pitchFamily="34" charset="0"/>
              </a:rPr>
              <a:t>Tingkat </a:t>
            </a:r>
            <a:r>
              <a:rPr lang="id-ID" altLang="id-ID" sz="3200">
                <a:latin typeface="Berlin Sans FB" panose="020E0602020502020306" pitchFamily="34" charset="0"/>
              </a:rPr>
              <a:t>d</a:t>
            </a:r>
            <a:r>
              <a:rPr lang="en-US" altLang="id-ID" sz="3200">
                <a:latin typeface="Berlin Sans FB" panose="020E0602020502020306" pitchFamily="34" charset="0"/>
              </a:rPr>
              <a:t>an Kewenangan </a:t>
            </a:r>
            <a:r>
              <a:rPr lang="id-ID" altLang="id-ID" sz="3200">
                <a:latin typeface="Berlin Sans FB" panose="020E0602020502020306" pitchFamily="34" charset="0"/>
              </a:rPr>
              <a:t>Badan Akreditasi Sekolah/Madrasah 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Calibri" panose="020F0502020204030204" pitchFamily="34" charset="0"/>
              <a:buAutoNum type="alphaUcPeriod"/>
            </a:pPr>
            <a:r>
              <a:rPr lang="id-ID" altLang="id-ID" sz="3200">
                <a:latin typeface="Berlin Sans FB" panose="020E0602020502020306" pitchFamily="34" charset="0"/>
              </a:rPr>
              <a:t>Unsur-unsur dalam Pelaksanaan Akreditasi Sekolah/Madrasah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Calibri" panose="020F0502020204030204" pitchFamily="34" charset="0"/>
              <a:buAutoNum type="alphaUcPeriod"/>
            </a:pPr>
            <a:r>
              <a:rPr lang="en-US" altLang="id-ID" sz="3200">
                <a:latin typeface="Berlin Sans FB" panose="020E0602020502020306" pitchFamily="34" charset="0"/>
              </a:rPr>
              <a:t>Prosedur Operasional Standar (POS)</a:t>
            </a:r>
            <a:endParaRPr lang="id-ID" altLang="id-ID" sz="3200"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228600" y="533400"/>
            <a:ext cx="8686800" cy="6124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50" indent="-63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349250" indent="-3492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685800" indent="-288925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>
                <a:solidFill>
                  <a:schemeClr val="tx1"/>
                </a:solidFill>
                <a:latin typeface="Berlin Sans FB" panose="020E0602020502020306" pitchFamily="34" charset="0"/>
              </a:rPr>
              <a:t>Langkah Kegiatan</a:t>
            </a:r>
          </a:p>
          <a:p>
            <a:pPr lvl="1" eaLnBrk="1" hangingPunct="1">
              <a:spcBef>
                <a:spcPts val="600"/>
              </a:spcBef>
              <a:buFont typeface="Calibri" panose="020F0502020204030204" pitchFamily="34" charset="0"/>
              <a:buAutoNum type="arabicPeriod"/>
            </a:pPr>
            <a:r>
              <a:rPr lang="id-ID" altLang="en-US" sz="2200">
                <a:solidFill>
                  <a:srgbClr val="0000CC"/>
                </a:solidFill>
                <a:latin typeface="Berlin Sans FB" panose="020E0602020502020306" pitchFamily="34" charset="0"/>
              </a:rPr>
              <a:t>Ketua BAP-S/M membentuk Tim Validasi yg terdiri dari anggota BAP-S/M dan UPA-S/M.</a:t>
            </a:r>
            <a:endParaRPr lang="en-US" altLang="en-US" sz="220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lvl="1" eaLnBrk="1" hangingPunct="1">
              <a:spcBef>
                <a:spcPts val="600"/>
              </a:spcBef>
              <a:buFont typeface="Calibri" panose="020F0502020204030204" pitchFamily="34" charset="0"/>
              <a:buAutoNum type="arabicPeriod"/>
            </a:pPr>
            <a:r>
              <a:rPr lang="id-ID" altLang="en-US" sz="2200">
                <a:solidFill>
                  <a:srgbClr val="0000CC"/>
                </a:solidFill>
                <a:latin typeface="Berlin Sans FB" panose="020E0602020502020306" pitchFamily="34" charset="0"/>
              </a:rPr>
              <a:t>Tim Validasi melakukan pemeriksaan terhadap proses visitasi dgn melihat Berita Acara Pelaksanaan Visitasi dan Kartu Kendali Proses Visitasi. </a:t>
            </a:r>
            <a:endParaRPr lang="en-US" altLang="en-US" sz="220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lvl="1" eaLnBrk="1" hangingPunct="1">
              <a:spcBef>
                <a:spcPts val="600"/>
              </a:spcBef>
              <a:buFont typeface="Calibri" panose="020F0502020204030204" pitchFamily="34" charset="0"/>
              <a:buAutoNum type="arabicPeriod"/>
            </a:pPr>
            <a:r>
              <a:rPr lang="id-ID" altLang="en-US" sz="2200">
                <a:solidFill>
                  <a:srgbClr val="0000CC"/>
                </a:solidFill>
                <a:latin typeface="Berlin Sans FB" panose="020E0602020502020306" pitchFamily="34" charset="0"/>
              </a:rPr>
              <a:t>Tim Validasi melakukan pemeriksaan terhadap hasil visitasi, meliputi: </a:t>
            </a:r>
            <a:endParaRPr lang="en-US" altLang="en-US" sz="220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lvl="2" eaLnBrk="1" hangingPunct="1">
              <a:spcBef>
                <a:spcPts val="600"/>
              </a:spcBef>
              <a:buFont typeface="Calibri" panose="020F0502020204030204" pitchFamily="34" charset="0"/>
              <a:buAutoNum type="alphaLcPeriod"/>
            </a:pPr>
            <a:r>
              <a:rPr lang="id-ID" altLang="en-US" sz="2200">
                <a:solidFill>
                  <a:srgbClr val="0000CC"/>
                </a:solidFill>
                <a:latin typeface="Berlin Sans FB" panose="020E0602020502020306" pitchFamily="34" charset="0"/>
              </a:rPr>
              <a:t>Ketepatan penghitungan nilai visitasi. </a:t>
            </a:r>
            <a:r>
              <a:rPr lang="en-US" altLang="en-US" sz="220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</a:p>
          <a:p>
            <a:pPr lvl="2" eaLnBrk="1" hangingPunct="1">
              <a:spcBef>
                <a:spcPts val="600"/>
              </a:spcBef>
              <a:buFont typeface="Calibri" panose="020F0502020204030204" pitchFamily="34" charset="0"/>
              <a:buAutoNum type="alphaLcPeriod"/>
            </a:pPr>
            <a:r>
              <a:rPr lang="id-ID" altLang="en-US" sz="2200">
                <a:solidFill>
                  <a:srgbClr val="0000CC"/>
                </a:solidFill>
                <a:latin typeface="Berlin Sans FB" panose="020E0602020502020306" pitchFamily="34" charset="0"/>
              </a:rPr>
              <a:t>Hubungan antar nilai standar. </a:t>
            </a:r>
            <a:endParaRPr lang="en-US" altLang="en-US" sz="220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lvl="2" eaLnBrk="1" hangingPunct="1">
              <a:spcBef>
                <a:spcPts val="600"/>
              </a:spcBef>
              <a:buFont typeface="Calibri" panose="020F0502020204030204" pitchFamily="34" charset="0"/>
              <a:buAutoNum type="alphaLcPeriod"/>
            </a:pPr>
            <a:r>
              <a:rPr lang="id-ID" altLang="en-US" sz="2200">
                <a:solidFill>
                  <a:srgbClr val="0000CC"/>
                </a:solidFill>
                <a:latin typeface="Berlin Sans FB" panose="020E0602020502020306" pitchFamily="34" charset="0"/>
              </a:rPr>
              <a:t>Kesesuaian kondisi objektif S/M secara umum dgn hasil visitasi, dibuktikan dgn foto S/M, dokumen pendukung lainnya, dan informasi dari UPA-S/M.</a:t>
            </a:r>
            <a:endParaRPr lang="en-US" altLang="en-US" sz="220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lvl="2" eaLnBrk="1" hangingPunct="1">
              <a:spcBef>
                <a:spcPts val="600"/>
              </a:spcBef>
              <a:buFont typeface="Calibri" panose="020F0502020204030204" pitchFamily="34" charset="0"/>
              <a:buAutoNum type="alphaLcPeriod"/>
            </a:pPr>
            <a:r>
              <a:rPr lang="id-ID" altLang="en-US" sz="2200">
                <a:solidFill>
                  <a:srgbClr val="0000CC"/>
                </a:solidFill>
                <a:latin typeface="Berlin Sans FB" panose="020E0602020502020306" pitchFamily="34" charset="0"/>
              </a:rPr>
              <a:t>Kesesuaian antara nilai visitasi dan rekomendasi.            </a:t>
            </a:r>
            <a:endParaRPr lang="en-US" altLang="en-US" sz="220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lvl="1" eaLnBrk="1" hangingPunct="1">
              <a:spcBef>
                <a:spcPts val="600"/>
              </a:spcBef>
              <a:buFont typeface="Calibri" panose="020F0502020204030204" pitchFamily="34" charset="0"/>
              <a:buAutoNum type="arabicPeriod"/>
            </a:pPr>
            <a:r>
              <a:rPr lang="id-ID" altLang="en-US" sz="2200">
                <a:solidFill>
                  <a:srgbClr val="0000CC"/>
                </a:solidFill>
                <a:latin typeface="Berlin Sans FB" panose="020E0602020502020306" pitchFamily="34" charset="0"/>
              </a:rPr>
              <a:t>Apabila Tim Validasi menemukan ketidaksesuaian data/informasi dgn ketentuan dalam proses dan hasil akreditasi, maka BAP-S/M melakukan klarifikasi kepada tim asesor.</a:t>
            </a:r>
            <a:endParaRPr lang="en-US" altLang="en-US" sz="2200">
              <a:solidFill>
                <a:srgbClr val="0000CC"/>
              </a:solidFill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228600" y="914400"/>
            <a:ext cx="8686800" cy="47545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50" indent="-63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341313" indent="-341313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2800">
                <a:solidFill>
                  <a:schemeClr val="tx1"/>
                </a:solidFill>
                <a:latin typeface="Berlin Sans FB" panose="020E0602020502020306" pitchFamily="34" charset="0"/>
              </a:rPr>
              <a:t>Langkah Kegiatan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AutoNum type="arabicPeriod" startAt="5"/>
            </a:pPr>
            <a:r>
              <a:rPr lang="id-ID" altLang="en-US">
                <a:solidFill>
                  <a:srgbClr val="0000CC"/>
                </a:solidFill>
                <a:latin typeface="Berlin Sans FB" panose="020E0602020502020306" pitchFamily="34" charset="0"/>
              </a:rPr>
              <a:t>Apabila diperlukan BAP-S/M dapat melakukan klarifikasi ke </a:t>
            </a:r>
            <a:r>
              <a:rPr lang="en-US" altLang="en-US">
                <a:solidFill>
                  <a:srgbClr val="0000CC"/>
                </a:solidFill>
                <a:latin typeface="Berlin Sans FB" panose="020E0602020502020306" pitchFamily="34" charset="0"/>
              </a:rPr>
              <a:t>S/M</a:t>
            </a:r>
            <a:r>
              <a:rPr lang="id-ID" altLang="en-US">
                <a:solidFill>
                  <a:srgbClr val="0000CC"/>
                </a:solidFill>
                <a:latin typeface="Berlin Sans FB" panose="020E0602020502020306" pitchFamily="34" charset="0"/>
              </a:rPr>
              <a:t>.</a:t>
            </a:r>
            <a:endParaRPr lang="en-US" altLang="en-US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AutoNum type="arabicPeriod" startAt="5"/>
            </a:pPr>
            <a:r>
              <a:rPr lang="id-ID" altLang="en-US">
                <a:solidFill>
                  <a:srgbClr val="0000CC"/>
                </a:solidFill>
                <a:latin typeface="Berlin Sans FB" panose="020E0602020502020306" pitchFamily="34" charset="0"/>
              </a:rPr>
              <a:t>Apabila Tim Validasi menemukan penyimpangan dalam proses dan hasil akreditasi, maka BAP-S/M dapat menugaskan asesor yg  berbeda untuk melakukan visitasi ulang.</a:t>
            </a:r>
            <a:endParaRPr lang="en-US" altLang="en-US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AutoNum type="arabicPeriod" startAt="5"/>
            </a:pPr>
            <a:r>
              <a:rPr lang="id-ID" altLang="en-US">
                <a:solidFill>
                  <a:srgbClr val="0000CC"/>
                </a:solidFill>
                <a:latin typeface="Berlin Sans FB" panose="020E0602020502020306" pitchFamily="34" charset="0"/>
              </a:rPr>
              <a:t>Masing-masing anggota Tim Validasi membuat berita acara validasi hasil visitasi untuk setiap S/M yg divalidasi (</a:t>
            </a:r>
            <a:r>
              <a:rPr lang="id-ID" altLang="en-US">
                <a:solidFill>
                  <a:srgbClr val="0000CC"/>
                </a:solidFill>
                <a:latin typeface="Berlin Sans FB" panose="020E0602020502020306" pitchFamily="34" charset="0"/>
                <a:hlinkClick r:id="rId2" action="ppaction://hlinkfile"/>
              </a:rPr>
              <a:t>Format 6.1</a:t>
            </a:r>
            <a:r>
              <a:rPr lang="id-ID" altLang="en-US">
                <a:solidFill>
                  <a:srgbClr val="0000CC"/>
                </a:solidFill>
                <a:latin typeface="Berlin Sans FB" panose="020E0602020502020306" pitchFamily="34" charset="0"/>
              </a:rPr>
              <a:t>)</a:t>
            </a:r>
            <a:r>
              <a:rPr lang="en-US" altLang="en-US">
                <a:solidFill>
                  <a:srgbClr val="0000CC"/>
                </a:solidFill>
                <a:latin typeface="Berlin Sans FB" panose="020E0602020502020306" pitchFamily="34" charset="0"/>
              </a:rPr>
              <a:t>,</a:t>
            </a:r>
            <a:r>
              <a:rPr lang="id-ID" altLang="en-US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>
                <a:solidFill>
                  <a:srgbClr val="0000CC"/>
                </a:solidFill>
                <a:latin typeface="Berlin Sans FB" panose="020E0602020502020306" pitchFamily="34" charset="0"/>
              </a:rPr>
              <a:t>yang</a:t>
            </a:r>
            <a:r>
              <a:rPr lang="id-ID" altLang="en-US">
                <a:solidFill>
                  <a:srgbClr val="0000CC"/>
                </a:solidFill>
                <a:latin typeface="Berlin Sans FB" panose="020E0602020502020306" pitchFamily="34" charset="0"/>
              </a:rPr>
              <a:t> ditandatangani oleh masing-masing petugas validasi. </a:t>
            </a:r>
            <a:endParaRPr lang="en-US" altLang="en-US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AutoNum type="arabicPeriod" startAt="5"/>
            </a:pPr>
            <a:r>
              <a:rPr lang="id-ID" altLang="en-US">
                <a:solidFill>
                  <a:srgbClr val="0000CC"/>
                </a:solidFill>
                <a:latin typeface="Berlin Sans FB" panose="020E0602020502020306" pitchFamily="34" charset="0"/>
              </a:rPr>
              <a:t>BAP-S/M membuat daftar rekapitulasi validasi proses dan hasil visitasi  (</a:t>
            </a:r>
            <a:r>
              <a:rPr lang="id-ID" altLang="en-US">
                <a:solidFill>
                  <a:srgbClr val="0000CC"/>
                </a:solidFill>
                <a:latin typeface="Berlin Sans FB" panose="020E0602020502020306" pitchFamily="34" charset="0"/>
                <a:hlinkClick r:id="rId3" action="ppaction://hlinkfile"/>
              </a:rPr>
              <a:t>Format 6.2</a:t>
            </a:r>
            <a:r>
              <a:rPr lang="id-ID" altLang="en-US">
                <a:solidFill>
                  <a:srgbClr val="0000CC"/>
                </a:solidFill>
                <a:latin typeface="Berlin Sans FB" panose="020E0602020502020306" pitchFamily="34" charset="0"/>
              </a:rPr>
              <a:t>.), yg ditandatangani oleh Ketua BAP-S/M.</a:t>
            </a:r>
            <a:endParaRPr lang="en-US" altLang="en-US">
              <a:solidFill>
                <a:srgbClr val="0000CC"/>
              </a:solidFill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128713"/>
            <a:ext cx="8077200" cy="306228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6350" indent="-6350" eaLnBrk="1" hangingPunct="1">
              <a:spcBef>
                <a:spcPts val="1200"/>
              </a:spcBef>
              <a:buFont typeface="Wingdings 2" pitchFamily="18" charset="2"/>
              <a:buNone/>
              <a:defRPr/>
            </a:pP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Waktu</a:t>
            </a:r>
            <a:r>
              <a:rPr lang="en-US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dan</a:t>
            </a:r>
            <a:r>
              <a:rPr lang="en-US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Tempat</a:t>
            </a:r>
            <a:endParaRPr lang="en-US" alt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263525" lvl="1" eaLnBrk="1" hangingPunct="1">
              <a:spcBef>
                <a:spcPts val="600"/>
              </a:spcBef>
              <a:defRPr/>
            </a:pP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D</a:t>
            </a: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ilaksanakan di kantor BAP-S/M selama 1 hari</a:t>
            </a: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id-ID" dirty="0">
                <a:latin typeface="Berlin Sans FB" panose="020E0602020502020306" pitchFamily="34" charset="0"/>
              </a:rPr>
              <a:t>atau sesuai dgn jumlah sasaran akreditasi di masing-masing provinsi. </a:t>
            </a:r>
            <a:endParaRPr lang="en-US" altLang="en-US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6350" indent="-6350" eaLnBrk="1" hangingPunct="1">
              <a:spcBef>
                <a:spcPts val="1200"/>
              </a:spcBef>
              <a:defRPr/>
            </a:pPr>
            <a:endParaRPr lang="en-US" alt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6350" indent="-6350" eaLnBrk="1" hangingPunct="1">
              <a:spcBef>
                <a:spcPts val="1200"/>
              </a:spcBef>
              <a:defRPr/>
            </a:pP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Hasil</a:t>
            </a:r>
            <a:endParaRPr lang="en-US" alt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280988">
              <a:defRPr/>
            </a:pPr>
            <a:r>
              <a:rPr lang="id-ID" dirty="0">
                <a:latin typeface="Berlin Sans FB" panose="020E0602020502020306" pitchFamily="34" charset="0"/>
              </a:rPr>
              <a:t>Berita acara validasi proses dan hasil visitasi.</a:t>
            </a:r>
            <a:endParaRPr lang="en-US" dirty="0">
              <a:latin typeface="Berlin Sans FB" panose="020E0602020502020306" pitchFamily="34" charset="0"/>
            </a:endParaRPr>
          </a:p>
          <a:p>
            <a:pPr marL="280988">
              <a:defRPr/>
            </a:pPr>
            <a:r>
              <a:rPr lang="id-ID" dirty="0">
                <a:latin typeface="Berlin Sans FB" panose="020E0602020502020306" pitchFamily="34" charset="0"/>
              </a:rPr>
              <a:t>Format rekapitulasi hasil validasi proses dan hasil visitasi</a:t>
            </a:r>
            <a:r>
              <a:rPr lang="en-US" dirty="0">
                <a:latin typeface="Berlin Sans FB" panose="020E0602020502020306" pitchFamily="34" charset="0"/>
              </a:rPr>
              <a:t>.</a:t>
            </a:r>
            <a:endParaRPr lang="en-US" u="heavy" dirty="0">
              <a:solidFill>
                <a:srgbClr val="0000CC"/>
              </a:solidFill>
              <a:uFill>
                <a:solidFill>
                  <a:srgbClr val="FF0000"/>
                </a:solidFill>
              </a:uFill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57200" y="914400"/>
            <a:ext cx="8534400" cy="524827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355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marL="53975" indent="0" algn="ctr"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en-US" sz="24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7. </a:t>
            </a:r>
            <a:r>
              <a:rPr lang="id-ID" altLang="en-US" sz="24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Verifikasi </a:t>
            </a:r>
            <a:r>
              <a:rPr lang="en-US" altLang="en-US" sz="2400" b="1" cap="small" dirty="0" err="1">
                <a:solidFill>
                  <a:srgbClr val="C00000"/>
                </a:solidFill>
                <a:latin typeface="Berlin Sans FB" panose="020E0602020502020306" pitchFamily="34" charset="0"/>
              </a:rPr>
              <a:t>Hasil</a:t>
            </a:r>
            <a:r>
              <a:rPr lang="en-US" altLang="en-US" sz="24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sz="2400" b="1" cap="small" dirty="0" err="1">
                <a:solidFill>
                  <a:srgbClr val="C00000"/>
                </a:solidFill>
                <a:latin typeface="Berlin Sans FB" panose="020E0602020502020306" pitchFamily="34" charset="0"/>
              </a:rPr>
              <a:t>Validasi</a:t>
            </a:r>
            <a:r>
              <a:rPr lang="en-US" altLang="en-US" sz="24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 d</a:t>
            </a:r>
            <a:r>
              <a:rPr lang="id-ID" altLang="en-US" sz="24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an</a:t>
            </a:r>
            <a:r>
              <a:rPr lang="en-US" altLang="en-US" sz="24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 </a:t>
            </a:r>
            <a:r>
              <a:rPr lang="id-ID" altLang="en-US" sz="24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Penyusunan Rekomendasi</a:t>
            </a:r>
          </a:p>
          <a:p>
            <a:pPr marL="6350" indent="-6350" eaLnBrk="1" hangingPunct="1">
              <a:spcBef>
                <a:spcPts val="18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en-US" sz="2400" dirty="0" err="1">
                <a:latin typeface="Berlin Sans FB" panose="020E0602020502020306" pitchFamily="34" charset="0"/>
              </a:rPr>
              <a:t>Tujuan</a:t>
            </a:r>
            <a:endParaRPr lang="en-US" sz="2400" dirty="0">
              <a:latin typeface="Berlin Sans FB" panose="020E0602020502020306" pitchFamily="34" charset="0"/>
            </a:endParaRPr>
          </a:p>
          <a:p>
            <a:pPr marL="636588" indent="-292100" eaLnBrk="1" hangingPunct="1">
              <a:spcBef>
                <a:spcPts val="1800"/>
              </a:spcBef>
              <a:buClrTx/>
              <a:buSzTx/>
              <a:buFont typeface="+mj-lt"/>
              <a:buAutoNum type="arabicPeriod"/>
              <a:defRPr/>
            </a:pPr>
            <a:r>
              <a:rPr lang="id-ID" sz="2400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Melakukan pengecekan ulang hasil validasi. </a:t>
            </a:r>
            <a:endParaRPr lang="en-US" sz="2400" u="heavy" dirty="0">
              <a:solidFill>
                <a:srgbClr val="0000CC"/>
              </a:solidFill>
              <a:uFill>
                <a:solidFill>
                  <a:srgbClr val="FF0000"/>
                </a:solidFill>
              </a:uFill>
              <a:latin typeface="Berlin Sans FB" panose="020E0602020502020306" pitchFamily="34" charset="0"/>
            </a:endParaRPr>
          </a:p>
          <a:p>
            <a:pPr marL="636588" indent="-292100" eaLnBrk="1" hangingPunct="1">
              <a:spcBef>
                <a:spcPts val="600"/>
              </a:spcBef>
              <a:buClrTx/>
              <a:buSzTx/>
              <a:buFont typeface="+mj-lt"/>
              <a:buAutoNum type="arabicPeriod"/>
              <a:defRPr/>
            </a:pPr>
            <a:r>
              <a:rPr lang="id-ID" sz="2400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Menyusun rekomendasi.</a:t>
            </a:r>
            <a:endParaRPr lang="en-US" sz="2400" u="heavy" dirty="0">
              <a:solidFill>
                <a:srgbClr val="0000CC"/>
              </a:solidFill>
              <a:uFill>
                <a:solidFill>
                  <a:srgbClr val="FF0000"/>
                </a:solidFill>
              </a:uFill>
              <a:latin typeface="Berlin Sans FB" panose="020E0602020502020306" pitchFamily="34" charset="0"/>
            </a:endParaRPr>
          </a:p>
          <a:p>
            <a:pPr marL="6350" indent="-6350" eaLnBrk="1" hangingPunct="1">
              <a:spcBef>
                <a:spcPts val="18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Berlin Sans FB" panose="020E0602020502020306" pitchFamily="34" charset="0"/>
              </a:rPr>
              <a:t>	</a:t>
            </a:r>
            <a:r>
              <a:rPr lang="en-US" altLang="en-US" sz="2400" dirty="0" err="1">
                <a:latin typeface="Berlin Sans FB" panose="020E0602020502020306" pitchFamily="34" charset="0"/>
              </a:rPr>
              <a:t>Ruang</a:t>
            </a:r>
            <a:r>
              <a:rPr lang="en-US" altLang="en-US" sz="2400" dirty="0">
                <a:latin typeface="Berlin Sans FB" panose="020E0602020502020306" pitchFamily="34" charset="0"/>
              </a:rPr>
              <a:t> </a:t>
            </a:r>
            <a:r>
              <a:rPr lang="en-US" altLang="en-US" sz="2400" dirty="0" err="1">
                <a:latin typeface="Berlin Sans FB" panose="020E0602020502020306" pitchFamily="34" charset="0"/>
              </a:rPr>
              <a:t>Lingkup</a:t>
            </a:r>
            <a:r>
              <a:rPr lang="en-US" altLang="en-US" sz="2400" dirty="0">
                <a:solidFill>
                  <a:srgbClr val="000066"/>
                </a:solidFill>
                <a:latin typeface="Berlin Sans FB" panose="020E0602020502020306" pitchFamily="34" charset="0"/>
              </a:rPr>
              <a:t>	</a:t>
            </a:r>
          </a:p>
          <a:p>
            <a:pPr marL="349250" indent="0" eaLnBrk="1" hangingPunct="1">
              <a:spcBef>
                <a:spcPts val="18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en-US" sz="24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Prosedur</a:t>
            </a:r>
            <a:r>
              <a:rPr 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id-ID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ini berlaku bagi </a:t>
            </a:r>
            <a:r>
              <a:rPr 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BAN-S/M </a:t>
            </a:r>
            <a:r>
              <a:rPr lang="en-US" sz="24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dan</a:t>
            </a:r>
            <a:r>
              <a:rPr 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id-ID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BAP-S/M untuk melakukan verifikasi hasil validasi dan penyusunan rekomendasi.</a:t>
            </a:r>
            <a:endParaRPr lang="en-US" sz="2400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0" indent="0" eaLnBrk="1" hangingPunct="1">
              <a:spcBef>
                <a:spcPts val="1800"/>
              </a:spcBef>
              <a:buFont typeface="Wingdings 2" pitchFamily="18" charset="2"/>
              <a:buNone/>
              <a:defRPr/>
            </a:pPr>
            <a:r>
              <a:rPr lang="en-US" altLang="en-US" sz="2400" dirty="0" err="1">
                <a:latin typeface="Berlin Sans FB" panose="020E0602020502020306" pitchFamily="34" charset="0"/>
              </a:rPr>
              <a:t>Tanggungjawab</a:t>
            </a:r>
            <a:r>
              <a:rPr lang="en-US" altLang="en-US" sz="2400" dirty="0">
                <a:latin typeface="Berlin Sans FB" panose="020E0602020502020306" pitchFamily="34" charset="0"/>
              </a:rPr>
              <a:t> </a:t>
            </a:r>
            <a:r>
              <a:rPr lang="en-US" altLang="en-US" sz="2400" dirty="0" err="1">
                <a:latin typeface="Berlin Sans FB" panose="020E0602020502020306" pitchFamily="34" charset="0"/>
              </a:rPr>
              <a:t>dan</a:t>
            </a:r>
            <a:r>
              <a:rPr lang="en-US" altLang="en-US" sz="2400" dirty="0">
                <a:latin typeface="Berlin Sans FB" panose="020E0602020502020306" pitchFamily="34" charset="0"/>
              </a:rPr>
              <a:t> </a:t>
            </a:r>
            <a:r>
              <a:rPr lang="en-US" altLang="en-US" sz="2400" dirty="0" err="1">
                <a:latin typeface="Berlin Sans FB" panose="020E0602020502020306" pitchFamily="34" charset="0"/>
              </a:rPr>
              <a:t>Wewenang</a:t>
            </a:r>
            <a:endParaRPr lang="en-US" altLang="en-US" sz="2400" dirty="0">
              <a:latin typeface="Berlin Sans FB" panose="020E0602020502020306" pitchFamily="34" charset="0"/>
            </a:endParaRPr>
          </a:p>
          <a:p>
            <a:pPr marL="333375" indent="0" eaLnBrk="1" hangingPunct="1">
              <a:spcBef>
                <a:spcPts val="1800"/>
              </a:spcBef>
              <a:buFont typeface="Wingdings 2" pitchFamily="18" charset="2"/>
              <a:buNone/>
              <a:defRPr/>
            </a:pPr>
            <a:r>
              <a:rPr lang="id-ID" sz="2400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BA</a:t>
            </a:r>
            <a:r>
              <a:rPr lang="en-US" sz="2400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N</a:t>
            </a:r>
            <a:r>
              <a:rPr lang="id-ID" sz="2400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-S/M dan BA</a:t>
            </a:r>
            <a:r>
              <a:rPr lang="en-US" sz="2400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P</a:t>
            </a:r>
            <a:r>
              <a:rPr lang="id-ID" sz="2400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-S/M</a:t>
            </a:r>
            <a:r>
              <a:rPr lang="id-ID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.</a:t>
            </a:r>
            <a:r>
              <a:rPr 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sz="2400" dirty="0">
                <a:solidFill>
                  <a:srgbClr val="0000CC"/>
                </a:solidFill>
                <a:latin typeface="Berlin Sans FB" pitchFamily="34" charset="0"/>
                <a:cs typeface="Arial" charset="0"/>
              </a:rPr>
              <a:t> </a:t>
            </a:r>
            <a:endParaRPr lang="id-ID" altLang="en-US" sz="2400" dirty="0">
              <a:solidFill>
                <a:srgbClr val="0000CC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946150"/>
            <a:ext cx="8382000" cy="48482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6350" indent="-6350" eaLnBrk="1" hangingPunct="1">
              <a:spcBef>
                <a:spcPts val="1800"/>
              </a:spcBef>
              <a:defRPr/>
            </a:pP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Langkah</a:t>
            </a:r>
            <a:r>
              <a:rPr lang="en-US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Kegiatan</a:t>
            </a:r>
            <a:endParaRPr lang="en-US" alt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512763" indent="-341313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BAP-S/M mengecek kehadiran peserta rapat verifikasi hasil validasi dan penyusunan rekomendasi sesuai dgn ketentuan kuorum.</a:t>
            </a:r>
            <a:endParaRPr lang="en-US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512763" indent="-341313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Mengecek dokumen berita acara validasi.</a:t>
            </a:r>
            <a:endParaRPr lang="en-US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512763" indent="-341313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Mengecek dokumen rekapitulasi hasil validasi.</a:t>
            </a:r>
            <a:endParaRPr lang="en-US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512763" indent="-341313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Menyusun rekomendasi berdasarkan jenjang dan jenis satuan pendidikan untuk Pemda provinsi/kabupaten/kota, Kanwil Kemenag, dan Kankemenag kabupaten/kota.</a:t>
            </a: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 (</a:t>
            </a: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  <a:hlinkClick r:id="rId2" action="ppaction://hlinkfile"/>
              </a:rPr>
              <a:t>Format 7.2</a:t>
            </a: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)</a:t>
            </a:r>
          </a:p>
          <a:p>
            <a:pPr marL="512763" indent="-341313"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Membuat berita acara verifikasi hasil validasi.</a:t>
            </a: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 (</a:t>
            </a: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  <a:hlinkClick r:id="rId3" action="ppaction://hlinkfile"/>
              </a:rPr>
              <a:t>Format 7.1</a:t>
            </a: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)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982663"/>
            <a:ext cx="8305800" cy="389413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6350" indent="-6350" eaLnBrk="1" hangingPunct="1">
              <a:spcBef>
                <a:spcPts val="1800"/>
              </a:spcBef>
              <a:buFont typeface="Wingdings 2" pitchFamily="18" charset="2"/>
              <a:buNone/>
              <a:defRPr/>
            </a:pP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Waktu</a:t>
            </a:r>
            <a:r>
              <a:rPr lang="en-US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dan</a:t>
            </a:r>
            <a:r>
              <a:rPr lang="en-US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Tempat</a:t>
            </a:r>
            <a:endParaRPr lang="en-US" alt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349250" eaLnBrk="1" hangingPunct="1">
              <a:spcBef>
                <a:spcPts val="1800"/>
              </a:spcBef>
              <a:defRPr/>
            </a:pP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Kegiatan ini dilaksanakan selama 2 (dua) hari atau lebih, sesuai jumlah sasaran di setiap provinsi</a:t>
            </a: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, </a:t>
            </a: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di tempat yg ditentukan oleh BAP-S/M.</a:t>
            </a:r>
            <a:endParaRPr lang="en-US" altLang="en-US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6350" indent="-6350" eaLnBrk="1" hangingPunct="1">
              <a:spcBef>
                <a:spcPts val="1200"/>
              </a:spcBef>
              <a:defRPr/>
            </a:pPr>
            <a:endParaRPr lang="en-US" alt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6350" indent="-6350" eaLnBrk="1" hangingPunct="1">
              <a:spcBef>
                <a:spcPts val="1200"/>
              </a:spcBef>
              <a:defRPr/>
            </a:pP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Hasil</a:t>
            </a:r>
            <a:endParaRPr lang="en-US" alt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685800" indent="-342900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u="heavy" dirty="0" err="1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Berita</a:t>
            </a:r>
            <a:r>
              <a:rPr lang="en-US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 acara </a:t>
            </a:r>
            <a:r>
              <a:rPr lang="id-ID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hasil verifikasi</a:t>
            </a:r>
            <a:r>
              <a:rPr lang="en-US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.</a:t>
            </a:r>
            <a:r>
              <a:rPr lang="id-ID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  </a:t>
            </a:r>
            <a:endParaRPr lang="en-US" u="heavy" dirty="0">
              <a:solidFill>
                <a:srgbClr val="0000CC"/>
              </a:solidFill>
              <a:uFill>
                <a:solidFill>
                  <a:srgbClr val="FF0000"/>
                </a:solidFill>
              </a:uFill>
              <a:latin typeface="Berlin Sans FB" panose="020E0602020502020306" pitchFamily="34" charset="0"/>
            </a:endParaRPr>
          </a:p>
          <a:p>
            <a:pPr marL="685800" indent="-342900">
              <a:spcBef>
                <a:spcPts val="1200"/>
              </a:spcBef>
              <a:buFont typeface="+mj-lt"/>
              <a:buAutoNum type="arabicPeriod"/>
              <a:defRPr/>
            </a:pPr>
            <a:r>
              <a:rPr lang="id-ID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Draf rekomendasi </a:t>
            </a:r>
            <a:r>
              <a:rPr lang="en-US" u="heavy" dirty="0" err="1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tindak</a:t>
            </a:r>
            <a:r>
              <a:rPr lang="en-US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 </a:t>
            </a:r>
            <a:r>
              <a:rPr lang="en-US" u="heavy" dirty="0" err="1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lanjut</a:t>
            </a:r>
            <a:r>
              <a:rPr lang="en-US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 </a:t>
            </a:r>
            <a:r>
              <a:rPr lang="id-ID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hasil akreditasi</a:t>
            </a: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. </a:t>
            </a:r>
            <a:endParaRPr lang="en-US" dirty="0">
              <a:solidFill>
                <a:srgbClr val="0000CC"/>
              </a:solidFill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610600" cy="560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355600" indent="-355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marL="53975" indent="0" algn="ctr" eaLnBrk="1" hangingPunct="1">
              <a:spcBef>
                <a:spcPts val="18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en-US" altLang="en-US" sz="24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8. </a:t>
            </a:r>
            <a:r>
              <a:rPr lang="id-ID" altLang="en-US" sz="24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Penetapan Hasil </a:t>
            </a:r>
            <a:r>
              <a:rPr lang="en-US" altLang="en-US" sz="24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d</a:t>
            </a:r>
            <a:r>
              <a:rPr lang="id-ID" altLang="en-US" sz="24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an Rekomendasi Akreditasi</a:t>
            </a:r>
          </a:p>
          <a:p>
            <a:pPr marL="6350" indent="-6350" eaLnBrk="1" hangingPunct="1">
              <a:spcBef>
                <a:spcPts val="12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en-US" sz="2400" dirty="0" err="1">
                <a:latin typeface="Berlin Sans FB" panose="020E0602020502020306" pitchFamily="34" charset="0"/>
              </a:rPr>
              <a:t>Tujuan</a:t>
            </a:r>
            <a:r>
              <a:rPr lang="en-US" sz="2400" dirty="0">
                <a:latin typeface="Berlin Sans FB" panose="020E0602020502020306" pitchFamily="34" charset="0"/>
              </a:rPr>
              <a:t> </a:t>
            </a:r>
          </a:p>
          <a:p>
            <a:pPr marL="687388" lvl="4" indent="-339725" eaLnBrk="1" hangingPunct="1">
              <a:spcBef>
                <a:spcPts val="1200"/>
              </a:spcBef>
              <a:buClrTx/>
              <a:buSzTx/>
              <a:buFont typeface="+mj-lt"/>
              <a:buAutoNum type="arabicPeriod"/>
              <a:defRPr/>
            </a:pPr>
            <a:r>
              <a:rPr lang="id-ID" sz="2400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M</a:t>
            </a:r>
            <a:r>
              <a:rPr lang="pt-BR" sz="2400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enetapkan hasil </a:t>
            </a:r>
            <a:r>
              <a:rPr lang="id-ID" sz="2400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dan </a:t>
            </a:r>
            <a:r>
              <a:rPr lang="pt-BR" sz="2400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peringkat akreditasi S/M</a:t>
            </a:r>
            <a:r>
              <a:rPr lang="id-ID" sz="2400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.</a:t>
            </a:r>
            <a:endParaRPr lang="en-US" sz="2400" u="heavy" dirty="0">
              <a:solidFill>
                <a:srgbClr val="0000CC"/>
              </a:solidFill>
              <a:uFill>
                <a:solidFill>
                  <a:srgbClr val="FF0000"/>
                </a:solidFill>
              </a:uFill>
              <a:latin typeface="Berlin Sans FB" panose="020E0602020502020306" pitchFamily="34" charset="0"/>
            </a:endParaRPr>
          </a:p>
          <a:p>
            <a:pPr marL="687388" lvl="4" indent="-339725" eaLnBrk="1" hangingPunct="1">
              <a:spcBef>
                <a:spcPts val="1200"/>
              </a:spcBef>
              <a:buClrTx/>
              <a:buSzTx/>
              <a:buFont typeface="+mj-lt"/>
              <a:buAutoNum type="arabicPeriod"/>
              <a:defRPr/>
            </a:pPr>
            <a:r>
              <a:rPr lang="id-ID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Menetapkan rekomendasi tindak lanjut hasil akreditasi setiap jenjang dan jenis satuan pendidikan di setiap kab/kota, untuk disampaikan kepada pihak terkait.</a:t>
            </a:r>
            <a:endParaRPr lang="en-US" sz="2400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6350" indent="-6350" eaLnBrk="1" hangingPunct="1">
              <a:spcBef>
                <a:spcPts val="12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Berlin Sans FB" panose="020E0602020502020306" pitchFamily="34" charset="0"/>
              </a:rPr>
              <a:t>	</a:t>
            </a:r>
            <a:r>
              <a:rPr lang="en-US" altLang="en-US" sz="2400" dirty="0" err="1">
                <a:latin typeface="Berlin Sans FB" panose="020E0602020502020306" pitchFamily="34" charset="0"/>
              </a:rPr>
              <a:t>Ruang</a:t>
            </a:r>
            <a:r>
              <a:rPr lang="en-US" altLang="en-US" sz="2400" dirty="0">
                <a:latin typeface="Berlin Sans FB" panose="020E0602020502020306" pitchFamily="34" charset="0"/>
              </a:rPr>
              <a:t> </a:t>
            </a:r>
            <a:r>
              <a:rPr lang="en-US" altLang="en-US" sz="2400" dirty="0" err="1">
                <a:latin typeface="Berlin Sans FB" panose="020E0602020502020306" pitchFamily="34" charset="0"/>
              </a:rPr>
              <a:t>Lingkup</a:t>
            </a:r>
            <a:r>
              <a:rPr lang="en-US" altLang="en-US" sz="2400" dirty="0">
                <a:solidFill>
                  <a:srgbClr val="000066"/>
                </a:solidFill>
                <a:latin typeface="Berlin Sans FB" pitchFamily="34" charset="0"/>
              </a:rPr>
              <a:t>	</a:t>
            </a:r>
          </a:p>
          <a:p>
            <a:pPr marL="349250" indent="0" eaLnBrk="1" hangingPunct="1">
              <a:spcBef>
                <a:spcPts val="12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en-US" sz="24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Prosedur</a:t>
            </a:r>
            <a:r>
              <a:rPr 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ini</a:t>
            </a:r>
            <a:r>
              <a:rPr 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berlaku</a:t>
            </a:r>
            <a:r>
              <a:rPr 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bagi</a:t>
            </a:r>
            <a:r>
              <a:rPr lang="id-ID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BAN-S/M </a:t>
            </a:r>
            <a:r>
              <a:rPr lang="en-US" sz="24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dan</a:t>
            </a:r>
            <a:r>
              <a:rPr 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id-ID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BAP-S/M </a:t>
            </a:r>
            <a:r>
              <a:rPr lang="en-US" sz="24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untuk</a:t>
            </a:r>
            <a:r>
              <a:rPr 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menetapkan</a:t>
            </a:r>
            <a:r>
              <a:rPr lang="id-ID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 hasil dan rekomendasi </a:t>
            </a:r>
            <a:r>
              <a:rPr lang="en-GB" sz="24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akreditasi</a:t>
            </a:r>
            <a:r>
              <a:rPr lang="id-ID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. </a:t>
            </a:r>
            <a:endParaRPr lang="en-US" altLang="en-US" sz="2400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0" indent="0" eaLnBrk="1" hangingPunct="1">
              <a:spcBef>
                <a:spcPts val="1200"/>
              </a:spcBef>
              <a:buFont typeface="Wingdings 2" pitchFamily="18" charset="2"/>
              <a:buNone/>
              <a:defRPr/>
            </a:pPr>
            <a:r>
              <a:rPr lang="en-US" altLang="en-US" sz="2400" dirty="0" err="1">
                <a:latin typeface="Berlin Sans FB" panose="020E0602020502020306" pitchFamily="34" charset="0"/>
              </a:rPr>
              <a:t>Tanggungjawab</a:t>
            </a:r>
            <a:r>
              <a:rPr lang="en-US" altLang="en-US" sz="2400" dirty="0">
                <a:latin typeface="Berlin Sans FB" panose="020E0602020502020306" pitchFamily="34" charset="0"/>
              </a:rPr>
              <a:t> </a:t>
            </a:r>
            <a:r>
              <a:rPr lang="en-US" altLang="en-US" sz="2400" dirty="0" err="1">
                <a:latin typeface="Berlin Sans FB" panose="020E0602020502020306" pitchFamily="34" charset="0"/>
              </a:rPr>
              <a:t>dan</a:t>
            </a:r>
            <a:r>
              <a:rPr lang="en-US" altLang="en-US" sz="2400" dirty="0">
                <a:latin typeface="Berlin Sans FB" panose="020E0602020502020306" pitchFamily="34" charset="0"/>
              </a:rPr>
              <a:t> </a:t>
            </a:r>
            <a:r>
              <a:rPr lang="en-US" altLang="en-US" sz="2400" dirty="0" err="1">
                <a:latin typeface="Berlin Sans FB" panose="020E0602020502020306" pitchFamily="34" charset="0"/>
              </a:rPr>
              <a:t>Wewenang</a:t>
            </a:r>
            <a:endParaRPr lang="en-US" altLang="en-US" sz="2400" dirty="0">
              <a:latin typeface="Berlin Sans FB" panose="020E0602020502020306" pitchFamily="34" charset="0"/>
            </a:endParaRPr>
          </a:p>
          <a:p>
            <a:pPr marL="349250" lvl="1" indent="0" eaLnBrk="1" hangingPunct="1">
              <a:spcBef>
                <a:spcPts val="12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en-US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BAN-S/M</a:t>
            </a:r>
            <a:r>
              <a:rPr lang="id-ID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, </a:t>
            </a:r>
            <a:r>
              <a:rPr lang="en-US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BAP-S/M</a:t>
            </a:r>
            <a:r>
              <a:rPr lang="id-ID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, Tim Teknis/Sekretariat BAN-S/M Sekretariat BAP-S/M</a:t>
            </a: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.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609600"/>
            <a:ext cx="8534400" cy="606266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6350" indent="-6350" eaLnBrk="1" hangingPunct="1">
              <a:spcBef>
                <a:spcPts val="1200"/>
              </a:spcBef>
              <a:defRPr/>
            </a:pPr>
            <a:r>
              <a:rPr lang="en-US" altLang="en-US" sz="2800" dirty="0" err="1">
                <a:solidFill>
                  <a:schemeClr val="tx1"/>
                </a:solidFill>
                <a:latin typeface="Berlin Sans FB" panose="020E0602020502020306" pitchFamily="34" charset="0"/>
              </a:rPr>
              <a:t>Langkah</a:t>
            </a:r>
            <a:r>
              <a:rPr lang="en-US" altLang="en-US" sz="2800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Berlin Sans FB" panose="020E0602020502020306" pitchFamily="34" charset="0"/>
              </a:rPr>
              <a:t>Kegiatan</a:t>
            </a:r>
            <a:endParaRPr lang="en-US" altLang="en-US" sz="2800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346075" indent="-346075">
              <a:buFont typeface="+mj-lt"/>
              <a:buAutoNum type="arabicPeriod"/>
              <a:defRPr/>
            </a:pPr>
            <a:r>
              <a:rPr lang="id-ID" dirty="0">
                <a:latin typeface="Berlin Sans FB" panose="020E0602020502020306" pitchFamily="34" charset="0"/>
              </a:rPr>
              <a:t>Ketua BAP-S/M memeriksa kehadiran peserta rapat pleno.  Rapat pleno dinyatakan memenuhi syarat (kuorum) apabila dihadiri </a:t>
            </a:r>
            <a:r>
              <a:rPr lang="en-US" dirty="0">
                <a:latin typeface="Berlin Sans FB" panose="020E0602020502020306" pitchFamily="34" charset="0"/>
              </a:rPr>
              <a:t>minimal ½ </a:t>
            </a:r>
            <a:r>
              <a:rPr lang="id-ID" dirty="0">
                <a:latin typeface="Berlin Sans FB" panose="020E0602020502020306" pitchFamily="34" charset="0"/>
              </a:rPr>
              <a:t>dari jumlah anggota BAP-S/M dan satu orang anggota BAN-SM.</a:t>
            </a:r>
            <a:endParaRPr lang="en-US" dirty="0">
              <a:latin typeface="Berlin Sans FB" panose="020E0602020502020306" pitchFamily="34" charset="0"/>
            </a:endParaRPr>
          </a:p>
          <a:p>
            <a:pPr marL="346075" indent="-346075">
              <a:buFont typeface="+mj-lt"/>
              <a:buAutoNum type="arabicPeriod"/>
              <a:defRPr/>
            </a:pPr>
            <a:r>
              <a:rPr lang="id-ID" dirty="0">
                <a:latin typeface="Berlin Sans FB" panose="020E0602020502020306" pitchFamily="34" charset="0"/>
              </a:rPr>
              <a:t>Anggota BAN-S/M menyampaikan sambutan/arahan kepada peserta rapat. </a:t>
            </a:r>
            <a:endParaRPr lang="en-US" dirty="0">
              <a:latin typeface="Berlin Sans FB" panose="020E0602020502020306" pitchFamily="34" charset="0"/>
            </a:endParaRPr>
          </a:p>
          <a:p>
            <a:pPr marL="346075" indent="-346075">
              <a:buFont typeface="+mj-lt"/>
              <a:buAutoNum type="arabicPeriod"/>
              <a:defRPr/>
            </a:pPr>
            <a:r>
              <a:rPr lang="id-ID" dirty="0">
                <a:latin typeface="Berlin Sans FB" panose="020E0602020502020306" pitchFamily="34" charset="0"/>
              </a:rPr>
              <a:t>Ketua BAP-S/M melaporkan kegiatan</a:t>
            </a:r>
            <a:r>
              <a:rPr lang="en-US" dirty="0">
                <a:latin typeface="Berlin Sans FB" panose="020E0602020502020306" pitchFamily="34" charset="0"/>
              </a:rPr>
              <a:t>2</a:t>
            </a:r>
            <a:r>
              <a:rPr lang="id-ID" dirty="0">
                <a:latin typeface="Berlin Sans FB" panose="020E0602020502020306" pitchFamily="34" charset="0"/>
              </a:rPr>
              <a:t> yg telah dilaksanakan sebelumnya.</a:t>
            </a:r>
            <a:endParaRPr lang="en-US" dirty="0">
              <a:latin typeface="Berlin Sans FB" panose="020E0602020502020306" pitchFamily="34" charset="0"/>
            </a:endParaRPr>
          </a:p>
          <a:p>
            <a:pPr marL="346075" indent="-346075">
              <a:buFont typeface="+mj-lt"/>
              <a:buAutoNum type="arabicPeriod"/>
              <a:defRPr/>
            </a:pPr>
            <a:r>
              <a:rPr lang="id-ID" dirty="0">
                <a:latin typeface="Berlin Sans FB" panose="020E0602020502020306" pitchFamily="34" charset="0"/>
              </a:rPr>
              <a:t>Peserta rapat mempelajari dan mendiskusikan hasil verifikasi dan rekomendasi. Apabila dipandang perlu peserta dapat meninjau hasil laporan tim verikasi dan rekomendasi.</a:t>
            </a:r>
            <a:endParaRPr lang="en-US" dirty="0">
              <a:latin typeface="Berlin Sans FB" panose="020E0602020502020306" pitchFamily="34" charset="0"/>
            </a:endParaRPr>
          </a:p>
          <a:p>
            <a:pPr marL="346075" indent="-346075">
              <a:buFont typeface="+mj-lt"/>
              <a:buAutoNum type="arabicPeriod"/>
              <a:defRPr/>
            </a:pPr>
            <a:r>
              <a:rPr lang="id-ID" dirty="0">
                <a:latin typeface="Berlin Sans FB" panose="020E0602020502020306" pitchFamily="34" charset="0"/>
              </a:rPr>
              <a:t>Rapat pleno menetapkan hasil akreditasi S/M sesuai pedoman akreditasi.</a:t>
            </a:r>
            <a:endParaRPr lang="en-US" dirty="0">
              <a:latin typeface="Berlin Sans FB" panose="020E0602020502020306" pitchFamily="34" charset="0"/>
            </a:endParaRPr>
          </a:p>
          <a:p>
            <a:pPr marL="346075" indent="-346075">
              <a:buFont typeface="+mj-lt"/>
              <a:buAutoNum type="arabicPeriod"/>
              <a:defRPr/>
            </a:pPr>
            <a:r>
              <a:rPr lang="id-ID" dirty="0">
                <a:latin typeface="Berlin Sans FB" panose="020E0602020502020306" pitchFamily="34" charset="0"/>
              </a:rPr>
              <a:t>Ketua BAP-S/M menerbitkan </a:t>
            </a:r>
            <a:r>
              <a:rPr lang="en-US" dirty="0">
                <a:latin typeface="Berlin Sans FB" panose="020E0602020502020306" pitchFamily="34" charset="0"/>
              </a:rPr>
              <a:t>SK</a:t>
            </a:r>
            <a:r>
              <a:rPr lang="id-ID" dirty="0">
                <a:latin typeface="Berlin Sans FB" panose="020E0602020502020306" pitchFamily="34" charset="0"/>
              </a:rPr>
              <a:t> BAP-S/M tentang hasil akreditasi S/M. </a:t>
            </a:r>
            <a:r>
              <a:rPr lang="en-US" dirty="0">
                <a:latin typeface="Berlin Sans FB" panose="020E0602020502020306" pitchFamily="34" charset="0"/>
              </a:rPr>
              <a:t>(</a:t>
            </a:r>
            <a:r>
              <a:rPr lang="en-US" dirty="0">
                <a:latin typeface="Berlin Sans FB" panose="020E0602020502020306" pitchFamily="34" charset="0"/>
                <a:hlinkClick r:id="rId2" action="ppaction://hlinkfile"/>
              </a:rPr>
              <a:t>Format 8.1</a:t>
            </a:r>
            <a:r>
              <a:rPr lang="en-US" dirty="0">
                <a:latin typeface="Berlin Sans FB" panose="020E0602020502020306" pitchFamily="34" charset="0"/>
              </a:rPr>
              <a:t>)</a:t>
            </a:r>
            <a:r>
              <a:rPr lang="id-ID" dirty="0">
                <a:latin typeface="Berlin Sans FB" panose="020E0602020502020306" pitchFamily="34" charset="0"/>
              </a:rPr>
              <a:t> </a:t>
            </a:r>
            <a:endParaRPr lang="en-US" dirty="0"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762000"/>
            <a:ext cx="8534400" cy="557053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6350" indent="-6350" eaLnBrk="1" hangingPunct="1">
              <a:spcBef>
                <a:spcPts val="1200"/>
              </a:spcBef>
              <a:defRPr/>
            </a:pPr>
            <a:r>
              <a:rPr lang="en-US" altLang="en-US" sz="2800" dirty="0" err="1">
                <a:solidFill>
                  <a:schemeClr val="tx1"/>
                </a:solidFill>
                <a:latin typeface="Berlin Sans FB" panose="020E0602020502020306" pitchFamily="34" charset="0"/>
              </a:rPr>
              <a:t>Langkah</a:t>
            </a:r>
            <a:r>
              <a:rPr lang="en-US" altLang="en-US" sz="2800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Berlin Sans FB" panose="020E0602020502020306" pitchFamily="34" charset="0"/>
              </a:rPr>
              <a:t>Kegiatan</a:t>
            </a:r>
            <a:endParaRPr lang="en-US" altLang="en-US" sz="2800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341313" indent="-341313">
              <a:spcBef>
                <a:spcPts val="600"/>
              </a:spcBef>
              <a:buFont typeface="+mj-lt"/>
              <a:buAutoNum type="arabicPeriod" startAt="7"/>
              <a:defRPr/>
            </a:pPr>
            <a:r>
              <a:rPr lang="id-ID" dirty="0">
                <a:latin typeface="Berlin Sans FB" panose="020E0602020502020306" pitchFamily="34" charset="0"/>
              </a:rPr>
              <a:t>Rapat pleno menetapkan rekomendasi akreditasi S/M sesuai dgn hasil akreditasi dan temuan visitasi. </a:t>
            </a:r>
            <a:endParaRPr lang="en-US" dirty="0">
              <a:latin typeface="Berlin Sans FB" panose="020E0602020502020306" pitchFamily="34" charset="0"/>
            </a:endParaRPr>
          </a:p>
          <a:p>
            <a:pPr marL="341313" indent="-341313">
              <a:spcBef>
                <a:spcPts val="600"/>
              </a:spcBef>
              <a:buFont typeface="+mj-lt"/>
              <a:buAutoNum type="arabicPeriod" startAt="7"/>
              <a:defRPr/>
            </a:pPr>
            <a:r>
              <a:rPr lang="id-ID" dirty="0">
                <a:latin typeface="Berlin Sans FB" panose="020E0602020502020306" pitchFamily="34" charset="0"/>
              </a:rPr>
              <a:t>Ketua BAP-S/M dan anggota BAN-S/M menandatangani berita acara penetapan hasil akreditasi S/M.</a:t>
            </a:r>
            <a:r>
              <a:rPr lang="en-US" dirty="0">
                <a:latin typeface="Berlin Sans FB" panose="020E0602020502020306" pitchFamily="34" charset="0"/>
              </a:rPr>
              <a:t> (</a:t>
            </a:r>
            <a:r>
              <a:rPr lang="en-US" dirty="0">
                <a:latin typeface="Berlin Sans FB" panose="020E0602020502020306" pitchFamily="34" charset="0"/>
                <a:hlinkClick r:id="rId2" action="ppaction://hlinkfile"/>
              </a:rPr>
              <a:t>Format 8.2.</a:t>
            </a:r>
            <a:r>
              <a:rPr lang="en-US" dirty="0">
                <a:latin typeface="Berlin Sans FB" panose="020E0602020502020306" pitchFamily="34" charset="0"/>
              </a:rPr>
              <a:t>)</a:t>
            </a:r>
          </a:p>
          <a:p>
            <a:pPr marL="341313" indent="-341313">
              <a:spcBef>
                <a:spcPts val="600"/>
              </a:spcBef>
              <a:buFont typeface="+mj-lt"/>
              <a:buAutoNum type="arabicPeriod" startAt="7"/>
              <a:defRPr/>
            </a:pPr>
            <a:r>
              <a:rPr lang="id-ID" dirty="0">
                <a:latin typeface="Berlin Sans FB" panose="020E0602020502020306" pitchFamily="34" charset="0"/>
              </a:rPr>
              <a:t>Ketua BAP-S/M menyerahkan kepada BAN-S/M dokumen</a:t>
            </a:r>
            <a:r>
              <a:rPr lang="en-US" dirty="0">
                <a:latin typeface="Berlin Sans FB" panose="020E0602020502020306" pitchFamily="34" charset="0"/>
              </a:rPr>
              <a:t>:</a:t>
            </a:r>
          </a:p>
          <a:p>
            <a:pPr marL="682625" lvl="1" indent="-341313">
              <a:spcBef>
                <a:spcPts val="600"/>
              </a:spcBef>
              <a:buFont typeface="+mj-lt"/>
              <a:buAutoNum type="alphaLcPeriod"/>
              <a:defRPr/>
            </a:pPr>
            <a:r>
              <a:rPr lang="id-ID" dirty="0">
                <a:latin typeface="Berlin Sans FB" panose="020E0602020502020306" pitchFamily="34" charset="0"/>
              </a:rPr>
              <a:t>Surat keputusan BAP-S/M tentang hasil akreditasi S/M.</a:t>
            </a:r>
            <a:endParaRPr lang="en-US" dirty="0">
              <a:latin typeface="Berlin Sans FB" panose="020E0602020502020306" pitchFamily="34" charset="0"/>
            </a:endParaRPr>
          </a:p>
          <a:p>
            <a:pPr marL="682625" lvl="1" indent="-341313">
              <a:spcBef>
                <a:spcPts val="600"/>
              </a:spcBef>
              <a:buFont typeface="+mj-lt"/>
              <a:buAutoNum type="alphaLcPeriod"/>
              <a:defRPr/>
            </a:pPr>
            <a:r>
              <a:rPr lang="id-ID" dirty="0">
                <a:latin typeface="Berlin Sans FB" panose="020E0602020502020306" pitchFamily="34" charset="0"/>
              </a:rPr>
              <a:t>Rekomendasi akreditasi S/M. </a:t>
            </a:r>
            <a:endParaRPr lang="en-US" dirty="0">
              <a:latin typeface="Berlin Sans FB" panose="020E0602020502020306" pitchFamily="34" charset="0"/>
            </a:endParaRPr>
          </a:p>
          <a:p>
            <a:pPr marL="682625" lvl="1" indent="-341313">
              <a:spcBef>
                <a:spcPts val="600"/>
              </a:spcBef>
              <a:buFont typeface="+mj-lt"/>
              <a:buAutoNum type="alphaLcPeriod"/>
              <a:defRPr/>
            </a:pPr>
            <a:r>
              <a:rPr lang="id-ID" dirty="0">
                <a:latin typeface="Berlin Sans FB" panose="020E0602020502020306" pitchFamily="34" charset="0"/>
              </a:rPr>
              <a:t>Berita acara penetapan hasil akreditasi S/M.</a:t>
            </a:r>
            <a:endParaRPr lang="en-US" dirty="0">
              <a:latin typeface="Berlin Sans FB" panose="020E0602020502020306" pitchFamily="34" charset="0"/>
            </a:endParaRPr>
          </a:p>
          <a:p>
            <a:pPr marL="682625" lvl="1" indent="-341313">
              <a:spcBef>
                <a:spcPts val="600"/>
              </a:spcBef>
              <a:buFont typeface="+mj-lt"/>
              <a:buAutoNum type="alphaLcPeriod"/>
              <a:defRPr/>
            </a:pPr>
            <a:r>
              <a:rPr lang="id-ID" dirty="0">
                <a:latin typeface="Berlin Sans FB" panose="020E0602020502020306" pitchFamily="34" charset="0"/>
              </a:rPr>
              <a:t>Data mentah </a:t>
            </a:r>
            <a:r>
              <a:rPr lang="id-ID" i="1" dirty="0">
                <a:latin typeface="Berlin Sans FB" panose="020E0602020502020306" pitchFamily="34" charset="0"/>
              </a:rPr>
              <a:t>(raw data)</a:t>
            </a:r>
            <a:r>
              <a:rPr lang="id-ID" dirty="0">
                <a:latin typeface="Berlin Sans FB" panose="020E0602020502020306" pitchFamily="34" charset="0"/>
              </a:rPr>
              <a:t> S/M yg diakreditasi pada tahun berjalan.</a:t>
            </a:r>
            <a:endParaRPr lang="en-US" dirty="0">
              <a:latin typeface="Berlin Sans FB" panose="020E0602020502020306" pitchFamily="34" charset="0"/>
            </a:endParaRPr>
          </a:p>
          <a:p>
            <a:pPr marL="341313" indent="-341313">
              <a:spcBef>
                <a:spcPts val="600"/>
              </a:spcBef>
              <a:buFont typeface="+mj-lt"/>
              <a:buAutoNum type="arabicPeriod" startAt="7"/>
              <a:defRPr/>
            </a:pPr>
            <a:r>
              <a:rPr lang="id-ID" dirty="0">
                <a:latin typeface="Berlin Sans FB" panose="020E0602020502020306" pitchFamily="34" charset="0"/>
              </a:rPr>
              <a:t>BAN-S/M menyerahkan blanko sertifikat akreditasi S/M sesuai dgn jumlah S/M yg terakreditasi. </a:t>
            </a:r>
            <a:r>
              <a:rPr lang="en-US" dirty="0">
                <a:latin typeface="Berlin Sans FB" panose="020E0602020502020306" pitchFamily="34" charset="0"/>
              </a:rPr>
              <a:t>(</a:t>
            </a:r>
            <a:r>
              <a:rPr lang="en-US" dirty="0">
                <a:latin typeface="Berlin Sans FB" panose="020E0602020502020306" pitchFamily="34" charset="0"/>
                <a:hlinkClick r:id="rId3" action="ppaction://hlinkfile"/>
              </a:rPr>
              <a:t>Format 8.3.</a:t>
            </a:r>
            <a:r>
              <a:rPr lang="en-US" dirty="0">
                <a:latin typeface="Berlin Sans FB" panose="020E0602020502020306" pitchFamily="34" charset="0"/>
              </a:rPr>
              <a:t>)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000125"/>
            <a:ext cx="8686800" cy="38004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6350" indent="-6350" eaLnBrk="1" hangingPunct="1">
              <a:spcBef>
                <a:spcPts val="600"/>
              </a:spcBef>
              <a:buFont typeface="Wingdings 2" pitchFamily="18" charset="2"/>
              <a:buNone/>
              <a:defRPr/>
            </a:pP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Waktu</a:t>
            </a:r>
            <a:r>
              <a:rPr lang="en-US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dan</a:t>
            </a:r>
            <a:r>
              <a:rPr lang="en-US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Tempat</a:t>
            </a:r>
            <a:endParaRPr lang="en-US" alt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349250" eaLnBrk="1" hangingPunct="1">
              <a:spcBef>
                <a:spcPts val="600"/>
              </a:spcBef>
              <a:buFont typeface="Wingdings 2" pitchFamily="18" charset="2"/>
              <a:buNone/>
              <a:defRPr/>
            </a:pPr>
            <a:r>
              <a:rPr lang="en-US" u="heavy" dirty="0" err="1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Dilaksanakan</a:t>
            </a:r>
            <a:r>
              <a:rPr lang="en-US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 </a:t>
            </a:r>
            <a:r>
              <a:rPr lang="id-ID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selama 1 hari di tempat yg ditentukan BAP-S/M</a:t>
            </a: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.</a:t>
            </a:r>
            <a:r>
              <a:rPr lang="en-US" alt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</a:p>
          <a:p>
            <a:pPr marL="6350" indent="-6350" eaLnBrk="1" hangingPunct="1">
              <a:spcBef>
                <a:spcPts val="600"/>
              </a:spcBef>
              <a:defRPr/>
            </a:pPr>
            <a:endParaRPr lang="en-US" alt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6350" indent="-6350" eaLnBrk="1" hangingPunct="1">
              <a:spcBef>
                <a:spcPts val="600"/>
              </a:spcBef>
              <a:defRPr/>
            </a:pP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Hasil</a:t>
            </a:r>
            <a:endParaRPr lang="en-US" alt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685800" lvl="1" indent="-342900">
              <a:spcBef>
                <a:spcPts val="300"/>
              </a:spcBef>
              <a:buFont typeface="+mj-lt"/>
              <a:buAutoNum type="arabicPeriod"/>
              <a:defRPr/>
            </a:pPr>
            <a:r>
              <a:rPr lang="id-ID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Surat Keputusan BAP-S/M tentang hasil akreditasi.  </a:t>
            </a:r>
            <a:endParaRPr lang="en-US" u="heavy" dirty="0">
              <a:solidFill>
                <a:srgbClr val="0000CC"/>
              </a:solidFill>
              <a:uFill>
                <a:solidFill>
                  <a:srgbClr val="FF0000"/>
                </a:solidFill>
              </a:uFill>
              <a:latin typeface="Berlin Sans FB" panose="020E0602020502020306" pitchFamily="34" charset="0"/>
            </a:endParaRPr>
          </a:p>
          <a:p>
            <a:pPr marL="685800" lvl="1" indent="-342900">
              <a:spcBef>
                <a:spcPts val="300"/>
              </a:spcBef>
              <a:buFont typeface="+mj-lt"/>
              <a:buAutoNum type="arabicPeriod"/>
              <a:defRPr/>
            </a:pPr>
            <a:r>
              <a:rPr lang="id-ID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Rekomendasi tindak lanjut hasil akreditasi.</a:t>
            </a:r>
            <a:endParaRPr lang="en-US" u="heavy" dirty="0">
              <a:solidFill>
                <a:srgbClr val="0000CC"/>
              </a:solidFill>
              <a:uFill>
                <a:solidFill>
                  <a:srgbClr val="FF0000"/>
                </a:solidFill>
              </a:uFill>
              <a:latin typeface="Berlin Sans FB" panose="020E0602020502020306" pitchFamily="34" charset="0"/>
            </a:endParaRPr>
          </a:p>
          <a:p>
            <a:pPr marL="685800" lvl="1" indent="-342900">
              <a:spcBef>
                <a:spcPts val="300"/>
              </a:spcBef>
              <a:buFont typeface="+mj-lt"/>
              <a:buAutoNum type="arabicPeriod"/>
              <a:defRPr/>
            </a:pPr>
            <a:r>
              <a:rPr lang="id-ID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Soft copy file raw data hasil akreditasi.</a:t>
            </a:r>
            <a:endParaRPr lang="en-US" u="heavy" dirty="0">
              <a:solidFill>
                <a:srgbClr val="0000CC"/>
              </a:solidFill>
              <a:uFill>
                <a:solidFill>
                  <a:srgbClr val="FF0000"/>
                </a:solidFill>
              </a:uFill>
              <a:latin typeface="Berlin Sans FB" panose="020E0602020502020306" pitchFamily="34" charset="0"/>
            </a:endParaRPr>
          </a:p>
          <a:p>
            <a:pPr marL="685800" lvl="1" indent="-342900">
              <a:spcBef>
                <a:spcPts val="300"/>
              </a:spcBef>
              <a:buFont typeface="+mj-lt"/>
              <a:buAutoNum type="arabicPeriod"/>
              <a:defRPr/>
            </a:pPr>
            <a:r>
              <a:rPr lang="id-ID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Berita acara rapat pleno penetapan hasil dan rekomendasi akreditasi</a:t>
            </a: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.</a:t>
            </a:r>
            <a:endParaRPr lang="en-US" dirty="0">
              <a:solidFill>
                <a:srgbClr val="0000CC"/>
              </a:solidFill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 idx="4294967295"/>
          </p:nvPr>
        </p:nvSpPr>
        <p:spPr>
          <a:xfrm>
            <a:off x="1143000" y="1274763"/>
            <a:ext cx="2286000" cy="782637"/>
          </a:xfrm>
        </p:spPr>
        <p:txBody>
          <a:bodyPr/>
          <a:lstStyle/>
          <a:p>
            <a:r>
              <a:rPr lang="id-ID" altLang="id-ID" sz="4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</a:t>
            </a:r>
          </a:p>
        </p:txBody>
      </p:sp>
      <p:sp>
        <p:nvSpPr>
          <p:cNvPr id="11267" name="AutoShape 5"/>
          <p:cNvSpPr>
            <a:spLocks noChangeArrowheads="1"/>
          </p:cNvSpPr>
          <p:nvPr/>
        </p:nvSpPr>
        <p:spPr bwMode="auto">
          <a:xfrm>
            <a:off x="1219200" y="2590800"/>
            <a:ext cx="3124200" cy="1676400"/>
          </a:xfrm>
          <a:prstGeom prst="homePlate">
            <a:avLst>
              <a:gd name="adj" fmla="val 21370"/>
            </a:avLst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id-ID" sz="2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Penjelasan</a:t>
            </a:r>
          </a:p>
          <a:p>
            <a:pPr algn="ctr" eaLnBrk="1" hangingPunct="1">
              <a:defRPr/>
            </a:pPr>
            <a:r>
              <a:rPr lang="en-US" sz="2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(60’)</a:t>
            </a:r>
          </a:p>
        </p:txBody>
      </p:sp>
      <p:sp>
        <p:nvSpPr>
          <p:cNvPr id="11268" name="AutoShape 9"/>
          <p:cNvSpPr>
            <a:spLocks noChangeArrowheads="1"/>
          </p:cNvSpPr>
          <p:nvPr/>
        </p:nvSpPr>
        <p:spPr bwMode="auto">
          <a:xfrm>
            <a:off x="4191000" y="2590800"/>
            <a:ext cx="2133600" cy="1676400"/>
          </a:xfrm>
          <a:prstGeom prst="chevron">
            <a:avLst>
              <a:gd name="adj" fmla="val 17396"/>
            </a:avLst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174625" algn="ctr" eaLnBrk="1" hangingPunct="1">
              <a:defRPr/>
            </a:pPr>
            <a:r>
              <a:rPr lang="id-ID" sz="2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Tanya </a:t>
            </a:r>
            <a:endParaRPr lang="en-US" sz="28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625" algn="ctr" eaLnBrk="1" hangingPunct="1">
              <a:defRPr/>
            </a:pPr>
            <a:r>
              <a:rPr lang="id-ID" sz="2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jawab</a:t>
            </a:r>
          </a:p>
          <a:p>
            <a:pPr marL="174625" algn="ctr" eaLnBrk="1" hangingPunct="1">
              <a:defRPr/>
            </a:pPr>
            <a:r>
              <a:rPr lang="en-US" sz="2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(45’)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6248400" y="2590800"/>
            <a:ext cx="1447800" cy="1676400"/>
          </a:xfrm>
          <a:prstGeom prst="chevron">
            <a:avLst>
              <a:gd name="adj" fmla="val 17396"/>
            </a:avLst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174625" algn="ctr" eaLnBrk="1" hangingPunct="1">
              <a:defRPr/>
            </a:pPr>
            <a:r>
              <a:rPr lang="en-US" sz="28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Kuis</a:t>
            </a:r>
            <a:endParaRPr lang="id-ID" sz="28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625" algn="ctr" eaLnBrk="1" hangingPunct="1">
              <a:defRPr/>
            </a:pPr>
            <a:r>
              <a:rPr lang="en-US" sz="2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(15’)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11267" grpId="0" animBg="1"/>
      <p:bldP spid="11268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57200" y="938213"/>
            <a:ext cx="8305800" cy="5770562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marL="53975" indent="0" algn="ctr" eaLnBrk="1" hangingPunct="1">
              <a:spcBef>
                <a:spcPts val="18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en-US" altLang="en-US" sz="24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9. </a:t>
            </a:r>
            <a:r>
              <a:rPr lang="id-ID" altLang="en-US" sz="24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Penerbitan </a:t>
            </a:r>
            <a:r>
              <a:rPr lang="en-US" altLang="en-US" sz="2400" b="1" cap="small" dirty="0" err="1">
                <a:solidFill>
                  <a:srgbClr val="C00000"/>
                </a:solidFill>
                <a:latin typeface="Berlin Sans FB" panose="020E0602020502020306" pitchFamily="34" charset="0"/>
              </a:rPr>
              <a:t>dan</a:t>
            </a:r>
            <a:r>
              <a:rPr lang="en-US" altLang="en-US" sz="24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sz="2400" b="1" cap="small" dirty="0" err="1">
                <a:solidFill>
                  <a:srgbClr val="C00000"/>
                </a:solidFill>
                <a:latin typeface="Berlin Sans FB" panose="020E0602020502020306" pitchFamily="34" charset="0"/>
              </a:rPr>
              <a:t>Penyerahan</a:t>
            </a:r>
            <a:r>
              <a:rPr lang="en-US" altLang="en-US" sz="24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 </a:t>
            </a:r>
            <a:r>
              <a:rPr lang="id-ID" altLang="en-US" sz="2400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Sertifikat Akreditasi</a:t>
            </a:r>
          </a:p>
          <a:p>
            <a:pPr marL="6350" indent="-6350" eaLnBrk="1" hangingPunct="1">
              <a:spcBef>
                <a:spcPts val="18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en-US" sz="2400" dirty="0" err="1">
                <a:latin typeface="Berlin Sans FB" panose="020E0602020502020306" pitchFamily="34" charset="0"/>
              </a:rPr>
              <a:t>Tujuan</a:t>
            </a:r>
            <a:r>
              <a:rPr lang="en-US" sz="2400" dirty="0">
                <a:latin typeface="Berlin Sans FB" panose="020E0602020502020306" pitchFamily="34" charset="0"/>
              </a:rPr>
              <a:t> </a:t>
            </a:r>
          </a:p>
          <a:p>
            <a:pPr marL="349250" indent="0" eaLnBrk="1" hangingPunct="1">
              <a:spcBef>
                <a:spcPts val="18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en-US" sz="24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Menerbitkan</a:t>
            </a:r>
            <a:r>
              <a:rPr 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dan</a:t>
            </a:r>
            <a:r>
              <a:rPr 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menyerahkan</a:t>
            </a:r>
            <a:r>
              <a:rPr 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sertifikat</a:t>
            </a:r>
            <a:r>
              <a:rPr 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akreditasi</a:t>
            </a:r>
            <a:r>
              <a:rPr 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kepada</a:t>
            </a:r>
            <a:r>
              <a:rPr 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setiap</a:t>
            </a:r>
            <a:r>
              <a:rPr 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 S/M </a:t>
            </a:r>
            <a:r>
              <a:rPr lang="en-US" sz="24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yg</a:t>
            </a:r>
            <a:r>
              <a:rPr 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terakreditasi</a:t>
            </a:r>
            <a:r>
              <a:rPr 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. </a:t>
            </a:r>
            <a:r>
              <a:rPr lang="en-US" alt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	</a:t>
            </a:r>
          </a:p>
          <a:p>
            <a:pPr marL="6350" indent="-6350" eaLnBrk="1" hangingPunct="1">
              <a:spcBef>
                <a:spcPts val="18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en-US" altLang="en-US" sz="2400" dirty="0" err="1">
                <a:latin typeface="Berlin Sans FB" panose="020E0602020502020306" pitchFamily="34" charset="0"/>
              </a:rPr>
              <a:t>Ruang</a:t>
            </a:r>
            <a:r>
              <a:rPr lang="en-US" altLang="en-US" sz="2400" dirty="0">
                <a:latin typeface="Berlin Sans FB" panose="020E0602020502020306" pitchFamily="34" charset="0"/>
              </a:rPr>
              <a:t> </a:t>
            </a:r>
            <a:r>
              <a:rPr lang="en-US" altLang="en-US" sz="2400" dirty="0" err="1">
                <a:latin typeface="Berlin Sans FB" panose="020E0602020502020306" pitchFamily="34" charset="0"/>
              </a:rPr>
              <a:t>Lingkup</a:t>
            </a:r>
            <a:r>
              <a:rPr lang="en-US" altLang="en-US" sz="2400" dirty="0">
                <a:latin typeface="Berlin Sans FB" panose="020E0602020502020306" pitchFamily="34" charset="0"/>
              </a:rPr>
              <a:t>	</a:t>
            </a:r>
          </a:p>
          <a:p>
            <a:pPr marL="349250" indent="0" eaLnBrk="1" hangingPunct="1">
              <a:spcBef>
                <a:spcPts val="18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id-ID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Prosedur ini berlaku bagi BAP-S/M untuk menerbitkan dan menyerahkan sertifikat akreditasi kepada </a:t>
            </a:r>
            <a:r>
              <a:rPr 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S/M </a:t>
            </a:r>
            <a:r>
              <a:rPr lang="en-US" sz="24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yg</a:t>
            </a:r>
            <a:r>
              <a:rPr 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id-ID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terakreditasi.</a:t>
            </a:r>
            <a:endParaRPr lang="en-US" altLang="en-US" sz="2400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0" indent="0" eaLnBrk="1" hangingPunct="1">
              <a:spcBef>
                <a:spcPts val="1800"/>
              </a:spcBef>
              <a:buFont typeface="Wingdings 2" pitchFamily="18" charset="2"/>
              <a:buNone/>
              <a:defRPr/>
            </a:pPr>
            <a:r>
              <a:rPr lang="en-US" altLang="en-US" sz="2400" dirty="0" err="1">
                <a:latin typeface="Berlin Sans FB" panose="020E0602020502020306" pitchFamily="34" charset="0"/>
              </a:rPr>
              <a:t>Tanggungjawab</a:t>
            </a:r>
            <a:r>
              <a:rPr lang="en-US" altLang="en-US" sz="2400" dirty="0">
                <a:latin typeface="Berlin Sans FB" panose="020E0602020502020306" pitchFamily="34" charset="0"/>
              </a:rPr>
              <a:t> </a:t>
            </a:r>
            <a:r>
              <a:rPr lang="en-US" altLang="en-US" sz="2400" dirty="0" err="1">
                <a:latin typeface="Berlin Sans FB" panose="020E0602020502020306" pitchFamily="34" charset="0"/>
              </a:rPr>
              <a:t>dan</a:t>
            </a:r>
            <a:r>
              <a:rPr lang="en-US" altLang="en-US" sz="2400" dirty="0">
                <a:latin typeface="Berlin Sans FB" panose="020E0602020502020306" pitchFamily="34" charset="0"/>
              </a:rPr>
              <a:t> </a:t>
            </a:r>
            <a:r>
              <a:rPr lang="en-US" altLang="en-US" sz="2400" dirty="0" err="1">
                <a:latin typeface="Berlin Sans FB" panose="020E0602020502020306" pitchFamily="34" charset="0"/>
              </a:rPr>
              <a:t>Wewenang</a:t>
            </a:r>
            <a:endParaRPr lang="en-US" altLang="en-US" sz="2400" dirty="0">
              <a:latin typeface="Berlin Sans FB" panose="020E0602020502020306" pitchFamily="34" charset="0"/>
            </a:endParaRPr>
          </a:p>
          <a:p>
            <a:pPr marL="349250" indent="0" eaLnBrk="1" hangingPunct="1">
              <a:spcBef>
                <a:spcPts val="1800"/>
              </a:spcBef>
              <a:buClrTx/>
              <a:buSzTx/>
              <a:buFont typeface="Wingdings 2" pitchFamily="18" charset="2"/>
              <a:buNone/>
              <a:defRPr/>
            </a:pPr>
            <a:r>
              <a:rPr lang="en-US" alt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BAP-S/M </a:t>
            </a:r>
            <a:r>
              <a:rPr lang="en-US" altLang="en-US" sz="24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dan</a:t>
            </a:r>
            <a:r>
              <a:rPr lang="en-US" alt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id-ID" alt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Sekretariat BAP-S/M</a:t>
            </a:r>
            <a:r>
              <a:rPr lang="en-US" altLang="en-US" sz="2400" dirty="0">
                <a:solidFill>
                  <a:srgbClr val="0000CC"/>
                </a:solidFill>
                <a:latin typeface="Berlin Sans FB" panose="020E0602020502020306" pitchFamily="34" charset="0"/>
              </a:rPr>
              <a:t>.</a:t>
            </a:r>
          </a:p>
          <a:p>
            <a:pPr eaLnBrk="1" hangingPunct="1">
              <a:spcBef>
                <a:spcPts val="1800"/>
              </a:spcBef>
              <a:buClrTx/>
              <a:buSzTx/>
              <a:buFontTx/>
              <a:buNone/>
              <a:defRPr/>
            </a:pPr>
            <a:endParaRPr lang="id-ID" altLang="en-US" sz="2400" dirty="0">
              <a:solidFill>
                <a:srgbClr val="000099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746125"/>
            <a:ext cx="8382000" cy="4032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50" indent="-63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339725" indent="-63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685800" indent="-3429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en-US">
                <a:solidFill>
                  <a:schemeClr val="tx1"/>
                </a:solidFill>
                <a:latin typeface="Berlin Sans FB" panose="020E0602020502020306" pitchFamily="34" charset="0"/>
              </a:rPr>
              <a:t>Langkah Kegiatan</a:t>
            </a:r>
          </a:p>
          <a:p>
            <a:pPr lvl="3">
              <a:spcBef>
                <a:spcPts val="1200"/>
              </a:spcBef>
              <a:buFont typeface="Lucida Sans Unicode" panose="020B0602030504020204" pitchFamily="34" charset="0"/>
              <a:buAutoNum type="arabicPeriod"/>
            </a:pPr>
            <a:r>
              <a:rPr lang="id-ID" altLang="en-US">
                <a:solidFill>
                  <a:srgbClr val="0000CC"/>
                </a:solidFill>
                <a:latin typeface="Berlin Sans FB" panose="020E0602020502020306" pitchFamily="34" charset="0"/>
              </a:rPr>
              <a:t>Sekretariat BAP-S/M menulis/mencetak data dan hasil akreditasi setiap S/M pada blanko sertifikat</a:t>
            </a:r>
            <a:r>
              <a:rPr lang="en-US" altLang="en-US">
                <a:solidFill>
                  <a:srgbClr val="0000CC"/>
                </a:solidFill>
                <a:latin typeface="Berlin Sans FB" panose="020E0602020502020306" pitchFamily="34" charset="0"/>
              </a:rPr>
              <a:t>, yg telah diterima dari BAN-S/M</a:t>
            </a:r>
            <a:r>
              <a:rPr lang="id-ID" altLang="en-US">
                <a:solidFill>
                  <a:srgbClr val="0000CC"/>
                </a:solidFill>
                <a:latin typeface="Berlin Sans FB" panose="020E0602020502020306" pitchFamily="34" charset="0"/>
              </a:rPr>
              <a:t>.</a:t>
            </a:r>
            <a:endParaRPr lang="en-US" altLang="en-US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lvl="3">
              <a:spcBef>
                <a:spcPts val="1200"/>
              </a:spcBef>
              <a:buFont typeface="Lucida Sans Unicode" panose="020B0602030504020204" pitchFamily="34" charset="0"/>
              <a:buAutoNum type="arabicPeriod"/>
            </a:pPr>
            <a:r>
              <a:rPr lang="id-ID" altLang="en-US">
                <a:solidFill>
                  <a:srgbClr val="0000CC"/>
                </a:solidFill>
                <a:latin typeface="Berlin Sans FB" panose="020E0602020502020306" pitchFamily="34" charset="0"/>
              </a:rPr>
              <a:t>Ketua BAP-S/M menandatangani sertifikat akreditasi </a:t>
            </a:r>
            <a:r>
              <a:rPr lang="en-US" altLang="en-US">
                <a:solidFill>
                  <a:srgbClr val="0000CC"/>
                </a:solidFill>
                <a:latin typeface="Berlin Sans FB" panose="020E0602020502020306" pitchFamily="34" charset="0"/>
              </a:rPr>
              <a:t>S/M</a:t>
            </a:r>
            <a:r>
              <a:rPr lang="id-ID" altLang="en-US">
                <a:solidFill>
                  <a:srgbClr val="0000CC"/>
                </a:solidFill>
                <a:latin typeface="Berlin Sans FB" panose="020E0602020502020306" pitchFamily="34" charset="0"/>
              </a:rPr>
              <a:t>.</a:t>
            </a:r>
            <a:endParaRPr lang="en-US" altLang="en-US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lvl="3">
              <a:spcBef>
                <a:spcPts val="1200"/>
              </a:spcBef>
              <a:buFont typeface="Lucida Sans Unicode" panose="020B0602030504020204" pitchFamily="34" charset="0"/>
              <a:buAutoNum type="arabicPeriod"/>
            </a:pPr>
            <a:r>
              <a:rPr lang="id-ID" altLang="en-US">
                <a:solidFill>
                  <a:srgbClr val="0000CC"/>
                </a:solidFill>
                <a:latin typeface="Berlin Sans FB" panose="020E0602020502020306" pitchFamily="34" charset="0"/>
              </a:rPr>
              <a:t>BAP-S/M memfotocopy seluruh sertifikat sebagai arsip.</a:t>
            </a:r>
            <a:endParaRPr lang="en-US" altLang="en-US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lvl="3">
              <a:spcBef>
                <a:spcPts val="1200"/>
              </a:spcBef>
              <a:buFont typeface="Lucida Sans Unicode" panose="020B0602030504020204" pitchFamily="34" charset="0"/>
              <a:buAutoNum type="arabicPeriod"/>
            </a:pPr>
            <a:r>
              <a:rPr lang="id-ID" altLang="en-US">
                <a:solidFill>
                  <a:srgbClr val="0000CC"/>
                </a:solidFill>
                <a:latin typeface="Berlin Sans FB" panose="020E0602020502020306" pitchFamily="34" charset="0"/>
              </a:rPr>
              <a:t>BAP-S/M menyerahkan sertifikat akreditasi kepada </a:t>
            </a:r>
            <a:r>
              <a:rPr lang="en-US" altLang="en-US">
                <a:solidFill>
                  <a:srgbClr val="0000CC"/>
                </a:solidFill>
                <a:latin typeface="Berlin Sans FB" panose="020E0602020502020306" pitchFamily="34" charset="0"/>
              </a:rPr>
              <a:t>S/M</a:t>
            </a:r>
            <a:r>
              <a:rPr lang="id-ID" altLang="en-US">
                <a:solidFill>
                  <a:srgbClr val="0000CC"/>
                </a:solidFill>
                <a:latin typeface="Berlin Sans FB" panose="020E0602020502020306" pitchFamily="34" charset="0"/>
              </a:rPr>
              <a:t>. Penyerahan sertifikat akreditasi dibuktikan dgn tanda terima yg ditandatangani oleh kepala </a:t>
            </a:r>
            <a:r>
              <a:rPr lang="en-US" altLang="en-US">
                <a:solidFill>
                  <a:srgbClr val="0000CC"/>
                </a:solidFill>
                <a:latin typeface="Berlin Sans FB" panose="020E0602020502020306" pitchFamily="34" charset="0"/>
              </a:rPr>
              <a:t>S/M</a:t>
            </a:r>
            <a:r>
              <a:rPr lang="id-ID" altLang="en-US">
                <a:solidFill>
                  <a:srgbClr val="0000CC"/>
                </a:solidFill>
                <a:latin typeface="Berlin Sans FB" panose="020E0602020502020306" pitchFamily="34" charset="0"/>
              </a:rPr>
              <a:t>.</a:t>
            </a:r>
            <a:endParaRPr lang="en-US" altLang="en-US">
              <a:solidFill>
                <a:srgbClr val="0000CC"/>
              </a:solidFill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990600"/>
            <a:ext cx="8305800" cy="455453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6350" indent="-6350" eaLnBrk="1" hangingPunct="1">
              <a:spcBef>
                <a:spcPts val="1200"/>
              </a:spcBef>
              <a:buFont typeface="Wingdings 2" pitchFamily="18" charset="2"/>
              <a:buNone/>
              <a:defRPr/>
            </a:pPr>
            <a:r>
              <a:rPr lang="en-US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	</a:t>
            </a: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Waktu</a:t>
            </a:r>
            <a:r>
              <a:rPr lang="en-US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dan</a:t>
            </a:r>
            <a:r>
              <a:rPr lang="en-US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Tempat</a:t>
            </a:r>
            <a:endParaRPr lang="en-US" alt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349250" eaLnBrk="1" hangingPunct="1">
              <a:spcBef>
                <a:spcPts val="600"/>
              </a:spcBef>
              <a:buFont typeface="Wingdings 2" pitchFamily="18" charset="2"/>
              <a:buNone/>
              <a:defRPr/>
            </a:pPr>
            <a:r>
              <a:rPr lang="en-US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D</a:t>
            </a:r>
            <a:r>
              <a:rPr lang="id-ID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ilaksanakan di kantor BAP-S/M 2 minggu setelah BAP-S/M menetapkan hasil akreditasi.   </a:t>
            </a:r>
            <a:endParaRPr lang="en-US" u="heavy" dirty="0">
              <a:solidFill>
                <a:srgbClr val="0000CC"/>
              </a:solidFill>
              <a:uFill>
                <a:solidFill>
                  <a:srgbClr val="FF0000"/>
                </a:solidFill>
              </a:uFill>
              <a:latin typeface="Berlin Sans FB" panose="020E0602020502020306" pitchFamily="34" charset="0"/>
            </a:endParaRPr>
          </a:p>
          <a:p>
            <a:pPr marL="349250" eaLnBrk="1" hangingPunct="1">
              <a:spcBef>
                <a:spcPts val="600"/>
              </a:spcBef>
              <a:buFont typeface="Wingdings 2" pitchFamily="18" charset="2"/>
              <a:buNone/>
              <a:defRPr/>
            </a:pPr>
            <a:r>
              <a:rPr lang="id-ID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Sertifikat akreditasi dan rekomendasi hasil akreditasi diserahkan kepada </a:t>
            </a:r>
            <a:r>
              <a:rPr lang="en-US" u="heavy" dirty="0" err="1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setiap</a:t>
            </a:r>
            <a:r>
              <a:rPr lang="id-ID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 kepala </a:t>
            </a:r>
            <a:r>
              <a:rPr lang="en-US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S/M </a:t>
            </a:r>
            <a:r>
              <a:rPr lang="id-ID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paling lambat 1 minggu setelah diterbitkan</a:t>
            </a: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. </a:t>
            </a:r>
            <a:endParaRPr lang="en-US" alt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6350" indent="-6350" eaLnBrk="1" hangingPunct="1">
              <a:spcBef>
                <a:spcPts val="1200"/>
              </a:spcBef>
              <a:defRPr/>
            </a:pPr>
            <a:endParaRPr lang="en-US" alt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6350" indent="-6350" eaLnBrk="1" hangingPunct="1">
              <a:spcBef>
                <a:spcPts val="1200"/>
              </a:spcBef>
              <a:defRPr/>
            </a:pP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Hasil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685800" indent="-342900">
              <a:spcBef>
                <a:spcPts val="1200"/>
              </a:spcBef>
              <a:buFont typeface="+mj-lt"/>
              <a:buAutoNum type="arabicPeriod"/>
              <a:defRPr/>
            </a:pP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Sertifikat akreditasi telah diterbitkan oleh BAP-S/M. </a:t>
            </a:r>
            <a:endParaRPr lang="en-US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685800" indent="-342900">
              <a:spcBef>
                <a:spcPts val="1200"/>
              </a:spcBef>
              <a:buFont typeface="+mj-lt"/>
              <a:buAutoNum type="arabicPeriod"/>
              <a:defRPr/>
            </a:pPr>
            <a:r>
              <a:rPr lang="id-ID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Sertifikat akreditasi telah diterima oleh </a:t>
            </a:r>
            <a:r>
              <a:rPr lang="en-US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S/M</a:t>
            </a: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. </a:t>
            </a:r>
            <a:endParaRPr lang="en-US" dirty="0">
              <a:solidFill>
                <a:srgbClr val="0000CC"/>
              </a:solidFill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57200" y="992188"/>
            <a:ext cx="8305800" cy="48942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/>
        </p:spPr>
        <p:txBody>
          <a:bodyPr>
            <a:spAutoFit/>
          </a:bodyPr>
          <a:lstStyle>
            <a:lvl1pPr marL="450850" indent="-450850" eaLnBrk="0" hangingPunct="0">
              <a:defRPr sz="2400">
                <a:solidFill>
                  <a:srgbClr val="000099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rgbClr val="000099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rgbClr val="000099"/>
                </a:solidFill>
                <a:latin typeface="Times New Roman" pitchFamily="18" charset="0"/>
              </a:defRPr>
            </a:lvl3pPr>
            <a:lvl4pPr marL="4606925" indent="-1028700" eaLnBrk="0" hangingPunct="0">
              <a:defRPr sz="2400">
                <a:solidFill>
                  <a:srgbClr val="000099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rgbClr val="0000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18" charset="0"/>
              </a:defRPr>
            </a:lvl9pPr>
          </a:lstStyle>
          <a:p>
            <a:pPr marL="53975" indent="0" algn="ctr" eaLnBrk="1" hangingPunct="1">
              <a:spcBef>
                <a:spcPts val="1200"/>
              </a:spcBef>
              <a:defRPr/>
            </a:pPr>
            <a:r>
              <a:rPr lang="en-US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10. </a:t>
            </a:r>
            <a:r>
              <a:rPr lang="id-ID" b="1" cap="small" dirty="0">
                <a:solidFill>
                  <a:srgbClr val="C00000"/>
                </a:solidFill>
                <a:latin typeface="Berlin Sans FB" panose="020E0602020502020306" pitchFamily="34" charset="0"/>
              </a:rPr>
              <a:t>Sosialisasi Hasil Akreditasi</a:t>
            </a:r>
          </a:p>
          <a:p>
            <a:pPr marL="6350" indent="-6350" eaLnBrk="1" hangingPunct="1">
              <a:lnSpc>
                <a:spcPct val="150000"/>
              </a:lnSpc>
              <a:spcBef>
                <a:spcPts val="1200"/>
              </a:spcBef>
              <a:buFont typeface="Wingdings 2" pitchFamily="18" charset="2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Tujuan</a:t>
            </a:r>
            <a:r>
              <a:rPr 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</a:p>
          <a:p>
            <a:pPr marL="349250" indent="0" eaLnBrk="1" hangingPunct="1">
              <a:spcBef>
                <a:spcPts val="1200"/>
              </a:spcBef>
              <a:defRPr/>
            </a:pPr>
            <a:r>
              <a:rPr lang="en-US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Meny</a:t>
            </a: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osialisasikan hasil akreditasi kepada masyarakat dan pihak-pihak terkait. </a:t>
            </a:r>
            <a:endParaRPr lang="en-US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6350" indent="-6350"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en-US" altLang="en-US" dirty="0">
                <a:solidFill>
                  <a:srgbClr val="FF0000"/>
                </a:solidFill>
                <a:latin typeface="Berlin Sans FB" panose="020E0602020502020306" pitchFamily="34" charset="0"/>
              </a:rPr>
              <a:t>	</a:t>
            </a: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Ruang</a:t>
            </a:r>
            <a:r>
              <a:rPr lang="en-US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Lingkup</a:t>
            </a:r>
            <a:r>
              <a:rPr lang="en-US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	</a:t>
            </a:r>
          </a:p>
          <a:p>
            <a:pPr marL="349250" indent="0" eaLnBrk="1" hangingPunct="1">
              <a:spcBef>
                <a:spcPts val="1200"/>
              </a:spcBef>
              <a:defRPr/>
            </a:pPr>
            <a:r>
              <a:rPr lang="id-ID" dirty="0">
                <a:solidFill>
                  <a:srgbClr val="0000CC"/>
                </a:solidFill>
                <a:latin typeface="Berlin Sans FB" panose="020E0602020502020306" pitchFamily="34" charset="0"/>
              </a:rPr>
              <a:t>Prosedur ini berlaku bagi BAN-S/M dan BAP-S/M dalam menyosialisasikan hasil akreditasi.</a:t>
            </a:r>
            <a:endParaRPr lang="en-US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6350" indent="-6350"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Tanggungjawab</a:t>
            </a:r>
            <a:r>
              <a:rPr lang="en-US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dan</a:t>
            </a:r>
            <a:r>
              <a:rPr lang="en-US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Wewenang</a:t>
            </a:r>
            <a:endParaRPr lang="en-US" alt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339725" indent="3175" eaLnBrk="1" hangingPunct="1">
              <a:spcBef>
                <a:spcPts val="1200"/>
              </a:spcBef>
              <a:defRPr/>
            </a:pP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BAN-S/M </a:t>
            </a:r>
            <a:r>
              <a:rPr lang="en-US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dan</a:t>
            </a:r>
            <a:r>
              <a:rPr lang="en-US" dirty="0">
                <a:solidFill>
                  <a:srgbClr val="0000CC"/>
                </a:solidFill>
                <a:latin typeface="Berlin Sans FB" panose="020E0602020502020306" pitchFamily="34" charset="0"/>
              </a:rPr>
              <a:t> BAP-S/M. 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34963"/>
            <a:ext cx="8382000" cy="610870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6350" indent="-6350"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Langkah</a:t>
            </a:r>
            <a:r>
              <a:rPr lang="en-US" alt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Berlin Sans FB" panose="020E0602020502020306" pitchFamily="34" charset="0"/>
              </a:rPr>
              <a:t>Kegiatan</a:t>
            </a:r>
            <a:endParaRPr lang="en-US" alt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id-ID" sz="2000" b="1" u="sng" dirty="0">
                <a:solidFill>
                  <a:srgbClr val="0000CC"/>
                </a:solidFill>
                <a:latin typeface="Berlin Sans FB" panose="020E0602020502020306" pitchFamily="34" charset="0"/>
              </a:rPr>
              <a:t>Seminar</a:t>
            </a:r>
            <a:endParaRPr lang="en-US" sz="2000" b="1" u="sng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  <a:defRPr/>
            </a:pPr>
            <a:r>
              <a:rPr lang="id-ID" sz="2000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BAN-S/M menerbitkan panduan seminar nasional dan provinsi.</a:t>
            </a:r>
            <a:endParaRPr lang="en-US" sz="2000" u="heavy" dirty="0">
              <a:solidFill>
                <a:srgbClr val="0000CC"/>
              </a:solidFill>
              <a:uFill>
                <a:solidFill>
                  <a:srgbClr val="FF0000"/>
                </a:solidFill>
              </a:uFill>
              <a:latin typeface="Berlin Sans FB" panose="020E0602020502020306" pitchFamily="3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  <a:defRPr/>
            </a:pPr>
            <a:r>
              <a:rPr lang="id-ID" sz="2000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BAN-S/M melaksanakan seminar nasional.</a:t>
            </a:r>
            <a:endParaRPr lang="en-US" sz="2000" u="heavy" dirty="0">
              <a:solidFill>
                <a:srgbClr val="0000CC"/>
              </a:solidFill>
              <a:uFill>
                <a:solidFill>
                  <a:srgbClr val="FF0000"/>
                </a:solidFill>
              </a:uFill>
              <a:latin typeface="Berlin Sans FB" panose="020E0602020502020306" pitchFamily="3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  <a:defRPr/>
            </a:pPr>
            <a:r>
              <a:rPr lang="id-ID" sz="2000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BAN-S/M menyusun laporan pelaksanaan seminar nasional.</a:t>
            </a:r>
            <a:endParaRPr lang="en-US" sz="2000" u="heavy" dirty="0">
              <a:solidFill>
                <a:srgbClr val="0000CC"/>
              </a:solidFill>
              <a:uFill>
                <a:solidFill>
                  <a:srgbClr val="FF0000"/>
                </a:solidFill>
              </a:uFill>
              <a:latin typeface="Berlin Sans FB" panose="020E0602020502020306" pitchFamily="3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  <a:defRPr/>
            </a:pPr>
            <a:r>
              <a:rPr lang="id-ID" sz="2000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BAP-S/M melaksanakan seminar provinsi.</a:t>
            </a:r>
            <a:endParaRPr lang="en-US" sz="2000" u="heavy" dirty="0">
              <a:solidFill>
                <a:srgbClr val="0000CC"/>
              </a:solidFill>
              <a:uFill>
                <a:solidFill>
                  <a:srgbClr val="FF0000"/>
                </a:solidFill>
              </a:uFill>
              <a:latin typeface="Berlin Sans FB" panose="020E0602020502020306" pitchFamily="3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  <a:defRPr/>
            </a:pPr>
            <a:r>
              <a:rPr lang="id-ID" sz="2000" u="heavy" dirty="0">
                <a:solidFill>
                  <a:srgbClr val="0000CC"/>
                </a:solidFill>
                <a:uFill>
                  <a:solidFill>
                    <a:srgbClr val="FF0000"/>
                  </a:solidFill>
                </a:uFill>
                <a:latin typeface="Berlin Sans FB" panose="020E0602020502020306" pitchFamily="34" charset="0"/>
              </a:rPr>
              <a:t>BAP-S/M melaporkan pelaksanaan dan hasil seminar provinsi kepada BAN-S/M.</a:t>
            </a:r>
            <a:endParaRPr lang="en-US" sz="2000" u="heavy" dirty="0">
              <a:solidFill>
                <a:srgbClr val="0000CC"/>
              </a:solidFill>
              <a:uFill>
                <a:solidFill>
                  <a:srgbClr val="FF0000"/>
                </a:solidFill>
              </a:uFill>
              <a:latin typeface="Berlin Sans FB" panose="020E0602020502020306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id-ID" sz="2000" dirty="0">
                <a:solidFill>
                  <a:srgbClr val="0000CC"/>
                </a:solidFill>
                <a:latin typeface="Berlin Sans FB" panose="020E0602020502020306" pitchFamily="34" charset="0"/>
              </a:rPr>
              <a:t> </a:t>
            </a:r>
            <a:endParaRPr lang="en-US" sz="2000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id-ID" sz="2000" b="1" u="sng" dirty="0">
                <a:solidFill>
                  <a:srgbClr val="0000CC"/>
                </a:solidFill>
                <a:latin typeface="Berlin Sans FB" panose="020E0602020502020306" pitchFamily="34" charset="0"/>
              </a:rPr>
              <a:t>Sosialisasi</a:t>
            </a:r>
            <a:r>
              <a:rPr lang="id-ID" sz="2000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endParaRPr lang="en-US" sz="2000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  <a:defRPr/>
            </a:pPr>
            <a:r>
              <a:rPr lang="id-ID" sz="2000" dirty="0">
                <a:solidFill>
                  <a:srgbClr val="0000CC"/>
                </a:solidFill>
                <a:latin typeface="Berlin Sans FB" panose="020E0602020502020306" pitchFamily="34" charset="0"/>
              </a:rPr>
              <a:t>BAN-S/M menerbitkan buku direktori, menyosialisasikan kepada masyarakat melalui website, media massa, </a:t>
            </a:r>
            <a:r>
              <a:rPr lang="en-US" sz="2000" dirty="0">
                <a:solidFill>
                  <a:srgbClr val="0000CC"/>
                </a:solidFill>
                <a:latin typeface="Berlin Sans FB" panose="020E0602020502020306" pitchFamily="34" charset="0"/>
              </a:rPr>
              <a:t>CD</a:t>
            </a:r>
            <a:r>
              <a:rPr lang="id-ID" sz="2000" dirty="0">
                <a:solidFill>
                  <a:srgbClr val="0000CC"/>
                </a:solidFill>
                <a:latin typeface="Berlin Sans FB" panose="020E0602020502020306" pitchFamily="34" charset="0"/>
              </a:rPr>
              <a:t>, dan media lainnya.</a:t>
            </a:r>
            <a:endParaRPr lang="en-US" sz="2000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  <a:defRPr/>
            </a:pPr>
            <a:r>
              <a:rPr lang="id-ID" sz="2000" dirty="0">
                <a:solidFill>
                  <a:srgbClr val="0000CC"/>
                </a:solidFill>
                <a:latin typeface="Berlin Sans FB" panose="020E0602020502020306" pitchFamily="34" charset="0"/>
              </a:rPr>
              <a:t>BAP-S/M melakukan siaran pers hasil akreditasi kepada media massa lokal.</a:t>
            </a:r>
            <a:endParaRPr lang="en-US" sz="2000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  <a:defRPr/>
            </a:pPr>
            <a:r>
              <a:rPr lang="id-ID" sz="2000" dirty="0">
                <a:solidFill>
                  <a:srgbClr val="0000CC"/>
                </a:solidFill>
                <a:latin typeface="Berlin Sans FB" panose="020E0602020502020306" pitchFamily="34" charset="0"/>
              </a:rPr>
              <a:t>BAP-S/M memperbanyak hasil akreditasi dalam bentuk compact disk dan menyampaikannya kepada pihak terkait.</a:t>
            </a:r>
            <a:endParaRPr lang="en-US" sz="2000" dirty="0">
              <a:solidFill>
                <a:srgbClr val="0000CC"/>
              </a:solidFill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019175"/>
            <a:ext cx="7924800" cy="48482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6350" indent="-6350" eaLnBrk="1" hangingPunct="1">
              <a:lnSpc>
                <a:spcPct val="150000"/>
              </a:lnSpc>
              <a:spcBef>
                <a:spcPts val="1200"/>
              </a:spcBef>
              <a:buFont typeface="Wingdings 2" pitchFamily="18" charset="2"/>
              <a:buNone/>
              <a:defRPr/>
            </a:pPr>
            <a:r>
              <a:rPr lang="en-US" altLang="en-US" sz="2200" dirty="0">
                <a:solidFill>
                  <a:srgbClr val="FF0000"/>
                </a:solidFill>
                <a:latin typeface="Berlin Sans FB" panose="020E0602020502020306" pitchFamily="34" charset="0"/>
              </a:rPr>
              <a:t>	</a:t>
            </a:r>
            <a:r>
              <a:rPr lang="en-US" altLang="en-US" sz="2200" dirty="0" err="1">
                <a:solidFill>
                  <a:schemeClr val="tx1"/>
                </a:solidFill>
                <a:latin typeface="Berlin Sans FB" panose="020E0602020502020306" pitchFamily="34" charset="0"/>
              </a:rPr>
              <a:t>Waktu</a:t>
            </a:r>
            <a:r>
              <a:rPr lang="en-US" altLang="en-US" sz="2200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Berlin Sans FB" panose="020E0602020502020306" pitchFamily="34" charset="0"/>
              </a:rPr>
              <a:t>dan</a:t>
            </a:r>
            <a:r>
              <a:rPr lang="en-US" altLang="en-US" sz="2200" dirty="0">
                <a:solidFill>
                  <a:schemeClr val="tx1"/>
                </a:solidFill>
                <a:latin typeface="Berlin Sans FB" panose="020E0602020502020306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Berlin Sans FB" panose="020E0602020502020306" pitchFamily="34" charset="0"/>
              </a:rPr>
              <a:t>Tempat</a:t>
            </a:r>
            <a:endParaRPr lang="en-US" altLang="en-US" sz="2200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S</a:t>
            </a:r>
            <a:r>
              <a:rPr lang="id-ID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eminar nasional dilaksanakan di Jakarta selama 2 hari. </a:t>
            </a:r>
            <a:endParaRPr lang="en-US" sz="2200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S</a:t>
            </a:r>
            <a:r>
              <a:rPr lang="id-ID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eminar provinsi dilaksanakan di tempat yg ditentukan oleh BAP-S/M selama 1 hari. </a:t>
            </a:r>
            <a:endParaRPr lang="en-US" sz="2200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  <a:defRPr/>
            </a:pPr>
            <a:r>
              <a:rPr lang="id-ID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Sosialisasi di media masa dilaksanakan selambat-lambatnya 1 minggu  setelah laporan hasil akreditasi diterbitkan.</a:t>
            </a:r>
            <a:endParaRPr lang="en-US" altLang="en-US" sz="2200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6350" indent="-6350"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en-US" altLang="en-US" sz="2200" dirty="0" err="1">
                <a:solidFill>
                  <a:schemeClr val="tx1"/>
                </a:solidFill>
                <a:latin typeface="Berlin Sans FB" panose="020E0602020502020306" pitchFamily="34" charset="0"/>
              </a:rPr>
              <a:t>Hasil</a:t>
            </a:r>
            <a:endParaRPr lang="en-US" altLang="en-US" sz="2200" dirty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  <a:defRPr/>
            </a:pPr>
            <a:r>
              <a:rPr lang="id-ID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Laporan seminar </a:t>
            </a:r>
            <a:r>
              <a:rPr lang="en-US" sz="2200" dirty="0" err="1">
                <a:solidFill>
                  <a:srgbClr val="0000CC"/>
                </a:solidFill>
                <a:latin typeface="Berlin Sans FB" panose="020E0602020502020306" pitchFamily="34" charset="0"/>
              </a:rPr>
              <a:t>nasional</a:t>
            </a:r>
            <a:r>
              <a:rPr lang="en-US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 </a:t>
            </a:r>
            <a:r>
              <a:rPr lang="id-ID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hasil akreditasi </a:t>
            </a:r>
            <a:endParaRPr lang="en-US" sz="2200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  <a:defRPr/>
            </a:pPr>
            <a:r>
              <a:rPr lang="id-ID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Laporan seminar hasil akreditasi tingkat provinsi.</a:t>
            </a:r>
            <a:endParaRPr lang="en-US" sz="2200" dirty="0">
              <a:solidFill>
                <a:srgbClr val="0000CC"/>
              </a:solidFill>
              <a:latin typeface="Berlin Sans FB" panose="020E0602020502020306" pitchFamily="3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  <a:defRPr/>
            </a:pPr>
            <a:r>
              <a:rPr lang="id-ID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Laporan kegiatan sosialisasi yg dilaksanakan oleh </a:t>
            </a:r>
            <a:r>
              <a:rPr lang="en-US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BAN-S/M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  <a:defRPr/>
            </a:pPr>
            <a:r>
              <a:rPr lang="id-ID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Laporan kegiatan sosialisasi yg dilaksanakan oleh </a:t>
            </a:r>
            <a:r>
              <a:rPr lang="en-US" sz="2200" dirty="0">
                <a:solidFill>
                  <a:srgbClr val="0000CC"/>
                </a:solidFill>
                <a:latin typeface="Berlin Sans FB" panose="020E0602020502020306" pitchFamily="34" charset="0"/>
              </a:rPr>
              <a:t>BAP-S/M 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62000" y="1300163"/>
            <a:ext cx="77724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en-US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Pelaksanaan</a:t>
            </a:r>
            <a:r>
              <a:rPr lang="en-US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 </a:t>
            </a:r>
            <a:r>
              <a:rPr lang="en-US" altLang="en-US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akreditasi</a:t>
            </a:r>
            <a:r>
              <a:rPr lang="en-US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 </a:t>
            </a:r>
            <a:r>
              <a:rPr lang="en-US" altLang="en-US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sesuai</a:t>
            </a:r>
            <a:r>
              <a:rPr lang="en-US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 POS </a:t>
            </a:r>
            <a:r>
              <a:rPr lang="en-US" altLang="en-US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akan</a:t>
            </a:r>
            <a:r>
              <a:rPr lang="en-US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 </a:t>
            </a:r>
            <a:r>
              <a:rPr lang="en-US" altLang="en-US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Menentukan</a:t>
            </a:r>
            <a:r>
              <a:rPr lang="en-US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 </a:t>
            </a:r>
            <a:r>
              <a:rPr lang="en-US" altLang="en-US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sym typeface="Wingdings" panose="05000000000000000000" pitchFamily="2" charset="2"/>
              </a:rPr>
              <a:t>Kualitas</a:t>
            </a:r>
            <a:r>
              <a:rPr lang="en-US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sym typeface="Wingdings" panose="05000000000000000000" pitchFamily="2" charset="2"/>
              </a:rPr>
              <a:t>                                      </a:t>
            </a:r>
            <a:r>
              <a:rPr lang="en-US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Proses </a:t>
            </a:r>
            <a:r>
              <a:rPr lang="en-US" altLang="en-US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dan</a:t>
            </a:r>
            <a:r>
              <a:rPr lang="en-US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 </a:t>
            </a:r>
            <a:r>
              <a:rPr lang="en-US" altLang="en-US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Hasil</a:t>
            </a:r>
            <a:r>
              <a:rPr lang="en-US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 </a:t>
            </a:r>
            <a:r>
              <a:rPr lang="en-US" altLang="en-US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Akreditasi</a:t>
            </a:r>
            <a:endParaRPr lang="en-US" alt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19138" y="4999038"/>
            <a:ext cx="7772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50000"/>
              </a:lnSpc>
              <a:defRPr/>
            </a:pPr>
            <a:r>
              <a:rPr lang="en-US" altLang="en-US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Terima</a:t>
            </a:r>
            <a:r>
              <a:rPr lang="en-US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 </a:t>
            </a:r>
            <a:r>
              <a:rPr lang="en-US" altLang="en-US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kasih</a:t>
            </a:r>
            <a:endParaRPr lang="en-US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ChangeArrowheads="1"/>
          </p:cNvSpPr>
          <p:nvPr/>
        </p:nvSpPr>
        <p:spPr bwMode="auto">
          <a:xfrm>
            <a:off x="533400" y="1600200"/>
            <a:ext cx="8001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57200" indent="-457200" eaLnBrk="1" hangingPunct="1">
              <a:lnSpc>
                <a:spcPct val="90000"/>
              </a:lnSpc>
              <a:buClr>
                <a:srgbClr val="66FFFF"/>
              </a:buClr>
              <a:buSzPct val="75000"/>
              <a:buFont typeface="Wingdings" pitchFamily="2" charset="2"/>
              <a:buChar char="q"/>
              <a:defRPr/>
            </a:pPr>
            <a:endParaRPr lang="en-US" sz="900" dirty="0">
              <a:solidFill>
                <a:srgbClr val="FFFFFF"/>
              </a:solidFill>
              <a:latin typeface="Berlin Sans FB" panose="020E0602020502020306" pitchFamily="34" charset="0"/>
              <a:cs typeface="Times New Roman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  <a:buClr>
                <a:srgbClr val="66FFFF"/>
              </a:buClr>
              <a:buSzPct val="75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Berlin Sans FB" panose="020E0602020502020306" pitchFamily="34" charset="0"/>
                <a:cs typeface="Times New Roman" pitchFamily="18" charset="0"/>
              </a:rPr>
              <a:t>1.  </a:t>
            </a:r>
            <a:r>
              <a:rPr lang="id-ID" sz="2800" dirty="0">
                <a:solidFill>
                  <a:srgbClr val="C00000"/>
                </a:solidFill>
                <a:latin typeface="Berlin Sans FB" panose="020E0602020502020306" pitchFamily="34" charset="0"/>
                <a:cs typeface="Times New Roman" pitchFamily="18" charset="0"/>
              </a:rPr>
              <a:t>BAN-S/M</a:t>
            </a:r>
          </a:p>
          <a:p>
            <a:pPr marL="712788" indent="-357188" eaLnBrk="1" hangingPunct="1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  <a:buSzPct val="100000"/>
              <a:buFont typeface="+mj-lt"/>
              <a:buAutoNum type="alphaLcPeriod"/>
              <a:defRPr/>
            </a:pPr>
            <a:r>
              <a:rPr lang="id-ID" sz="2800" dirty="0">
                <a:solidFill>
                  <a:schemeClr val="tx1"/>
                </a:solidFill>
                <a:latin typeface="Berlin Sans FB" panose="020E0602020502020306" pitchFamily="34" charset="0"/>
              </a:rPr>
              <a:t>Merumuskan kebijakan operasional.</a:t>
            </a:r>
          </a:p>
          <a:p>
            <a:pPr marL="712788" indent="-357188" eaLnBrk="1" hangingPunct="1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  <a:buSzPct val="100000"/>
              <a:buFont typeface="+mj-lt"/>
              <a:buAutoNum type="alphaLcPeriod"/>
              <a:defRPr/>
            </a:pPr>
            <a:r>
              <a:rPr lang="id-ID" sz="2800" dirty="0">
                <a:solidFill>
                  <a:schemeClr val="tx1"/>
                </a:solidFill>
                <a:latin typeface="Berlin Sans FB" panose="020E0602020502020306" pitchFamily="34" charset="0"/>
              </a:rPr>
              <a:t>Melakukan sosialisasi kebijakan.</a:t>
            </a:r>
          </a:p>
          <a:p>
            <a:pPr marL="712788" indent="-357188" eaLnBrk="1" hangingPunct="1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  <a:buSzPct val="100000"/>
              <a:buFont typeface="+mj-lt"/>
              <a:buAutoNum type="alphaLcPeriod"/>
              <a:defRPr/>
            </a:pPr>
            <a:r>
              <a:rPr lang="id-ID" sz="2800" dirty="0">
                <a:solidFill>
                  <a:schemeClr val="tx1"/>
                </a:solidFill>
                <a:latin typeface="Berlin Sans FB" panose="020E0602020502020306" pitchFamily="34" charset="0"/>
              </a:rPr>
              <a:t>Melaksanakan akreditasi sekolah/madrasah.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  <a:buClr>
                <a:srgbClr val="66FFFF"/>
              </a:buClr>
              <a:buSzPct val="75000"/>
              <a:buFont typeface="Wingdings" pitchFamily="2" charset="2"/>
              <a:buNone/>
              <a:defRPr/>
            </a:pPr>
            <a:endParaRPr lang="id-ID" sz="2800" dirty="0">
              <a:solidFill>
                <a:srgbClr val="C00000"/>
              </a:solidFill>
              <a:latin typeface="Berlin Sans FB" panose="020E0602020502020306" pitchFamily="34" charset="0"/>
              <a:cs typeface="Times New Roman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  <a:buClr>
                <a:srgbClr val="66FFFF"/>
              </a:buClr>
              <a:buSzPct val="75000"/>
              <a:buFont typeface="Wingdings" pitchFamily="2" charset="2"/>
              <a:buNone/>
              <a:defRPr/>
            </a:pPr>
            <a:r>
              <a:rPr lang="id-ID" sz="2800" dirty="0">
                <a:solidFill>
                  <a:srgbClr val="C00000"/>
                </a:solidFill>
                <a:latin typeface="Berlin Sans FB" panose="020E0602020502020306" pitchFamily="34" charset="0"/>
                <a:cs typeface="Times New Roman" pitchFamily="18" charset="0"/>
              </a:rPr>
              <a:t>2.  BAP-S/M 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  <a:buClr>
                <a:srgbClr val="66FFFF"/>
              </a:buClr>
              <a:buSzPct val="75000"/>
              <a:buFont typeface="Wingdings" pitchFamily="2" charset="2"/>
              <a:buNone/>
              <a:defRPr/>
            </a:pPr>
            <a:r>
              <a:rPr lang="id-ID" sz="2800" dirty="0">
                <a:solidFill>
                  <a:srgbClr val="FFFFFF"/>
                </a:solidFill>
                <a:latin typeface="Berlin Sans FB" panose="020E0602020502020306" pitchFamily="34" charset="0"/>
                <a:cs typeface="Times New Roman" pitchFamily="18" charset="0"/>
              </a:rPr>
              <a:t>	</a:t>
            </a:r>
            <a:r>
              <a:rPr lang="id-ID" sz="2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itchFamily="18" charset="0"/>
              </a:rPr>
              <a:t>M</a:t>
            </a:r>
            <a:r>
              <a:rPr lang="en-US" sz="2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itchFamily="18" charset="0"/>
              </a:rPr>
              <a:t>embantu</a:t>
            </a:r>
            <a:r>
              <a:rPr lang="en-US" sz="2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itchFamily="18" charset="0"/>
              </a:rPr>
              <a:t> BAN-S/M </a:t>
            </a:r>
            <a:r>
              <a:rPr lang="en-US" sz="2800" dirty="0" err="1">
                <a:solidFill>
                  <a:schemeClr val="tx1"/>
                </a:solidFill>
                <a:latin typeface="Berlin Sans FB" panose="020E0602020502020306" pitchFamily="34" charset="0"/>
                <a:cs typeface="Times New Roman" pitchFamily="18" charset="0"/>
              </a:rPr>
              <a:t>m</a:t>
            </a:r>
            <a:r>
              <a:rPr lang="id-ID" sz="2800" dirty="0">
                <a:solidFill>
                  <a:schemeClr val="tx1"/>
                </a:solidFill>
                <a:latin typeface="Berlin Sans FB" panose="020E0602020502020306" pitchFamily="34" charset="0"/>
                <a:cs typeface="Times New Roman" pitchFamily="18" charset="0"/>
              </a:rPr>
              <a:t>elaksanakan akreditasi SD/MI, SMP/MTs, SMA/MA, SMK/MAK, dan SLB. </a:t>
            </a:r>
          </a:p>
          <a:p>
            <a:pPr marL="450850" lvl="1" indent="6350" eaLnBrk="1" hangingPunct="1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  <a:buClr>
                <a:srgbClr val="66FFFF"/>
              </a:buClr>
              <a:buSzPct val="75000"/>
              <a:buFont typeface="Wingdings" pitchFamily="2" charset="2"/>
              <a:buNone/>
              <a:defRPr/>
            </a:pPr>
            <a:r>
              <a:rPr lang="id-ID" sz="2800" dirty="0">
                <a:solidFill>
                  <a:srgbClr val="0000CC"/>
                </a:solidFill>
                <a:latin typeface="Berlin Sans FB" panose="020E0602020502020306" pitchFamily="34" charset="0"/>
                <a:cs typeface="Times New Roman" pitchFamily="18" charset="0"/>
              </a:rPr>
              <a:t>Untuk membantu kegiatan akreditasi, BAP-S/M dapat membentuk UPA di setiap Kab/Kota.</a:t>
            </a:r>
            <a:endParaRPr lang="en-US" sz="2800" dirty="0">
              <a:solidFill>
                <a:srgbClr val="0000CC"/>
              </a:solidFill>
              <a:latin typeface="Berlin Sans FB" panose="020E0602020502020306" pitchFamily="34" charset="0"/>
              <a:cs typeface="Times New Roman" pitchFamily="18" charset="0"/>
            </a:endParaRPr>
          </a:p>
        </p:txBody>
      </p:sp>
      <p:sp>
        <p:nvSpPr>
          <p:cNvPr id="10243" name="Rectangle 7"/>
          <p:cNvSpPr>
            <a:spLocks noChangeArrowheads="1"/>
          </p:cNvSpPr>
          <p:nvPr/>
        </p:nvSpPr>
        <p:spPr bwMode="auto">
          <a:xfrm>
            <a:off x="685800" y="533400"/>
            <a:ext cx="78486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41375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defTabSz="841375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defTabSz="841375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defTabSz="841375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defTabSz="841375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8413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2800" b="1" u="sng">
                <a:solidFill>
                  <a:srgbClr val="0000CC"/>
                </a:solidFill>
                <a:latin typeface="Berlin Sans FB" panose="020E0602020502020306" pitchFamily="34" charset="0"/>
              </a:rPr>
              <a:t>TINGKAT DAN KEWENANGAN 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2800" b="1" u="sng">
                <a:solidFill>
                  <a:srgbClr val="0000CC"/>
                </a:solidFill>
                <a:latin typeface="Berlin Sans FB" panose="020E0602020502020306" pitchFamily="34" charset="0"/>
              </a:rPr>
              <a:t>BADAN AKREDITASI SEKOLAH/MADRASAH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2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2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20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20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1"/>
          <p:cNvSpPr txBox="1">
            <a:spLocks noChangeArrowheads="1"/>
          </p:cNvSpPr>
          <p:nvPr/>
        </p:nvSpPr>
        <p:spPr bwMode="auto">
          <a:xfrm>
            <a:off x="838200" y="674688"/>
            <a:ext cx="6858000" cy="10779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id-ID" sz="3200">
                <a:latin typeface="Berlin Sans FB" panose="020E0602020502020306" pitchFamily="34" charset="0"/>
              </a:rPr>
              <a:t>Unsur-unsur dalam Pelaksanaan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id-ID" sz="3200">
                <a:latin typeface="Berlin Sans FB" panose="020E0602020502020306" pitchFamily="34" charset="0"/>
              </a:rPr>
              <a:t>Akreditasi Sekolah/Madrasah</a:t>
            </a:r>
          </a:p>
        </p:txBody>
      </p:sp>
      <p:grpSp>
        <p:nvGrpSpPr>
          <p:cNvPr id="6148" name="Group 1"/>
          <p:cNvGrpSpPr>
            <a:grpSpLocks/>
          </p:cNvGrpSpPr>
          <p:nvPr/>
        </p:nvGrpSpPr>
        <p:grpSpPr bwMode="auto">
          <a:xfrm>
            <a:off x="914400" y="2095500"/>
            <a:ext cx="7315200" cy="3848100"/>
            <a:chOff x="914400" y="1581150"/>
            <a:chExt cx="7315200" cy="3619500"/>
          </a:xfrm>
        </p:grpSpPr>
        <p:sp>
          <p:nvSpPr>
            <p:cNvPr id="11268" name="Rounded Rectangle 53"/>
            <p:cNvSpPr>
              <a:spLocks noChangeArrowheads="1"/>
            </p:cNvSpPr>
            <p:nvPr/>
          </p:nvSpPr>
          <p:spPr bwMode="auto">
            <a:xfrm>
              <a:off x="3311525" y="2457450"/>
              <a:ext cx="1828800" cy="2743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endParaRPr lang="id-ID" altLang="id-ID" sz="16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69" name="Text Box 31"/>
            <p:cNvSpPr txBox="1">
              <a:spLocks noChangeArrowheads="1"/>
            </p:cNvSpPr>
            <p:nvPr/>
          </p:nvSpPr>
          <p:spPr bwMode="auto">
            <a:xfrm>
              <a:off x="3505200" y="1581150"/>
              <a:ext cx="1447800" cy="5334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>
              <a:lvl1pPr marL="358775" indent="-27305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id-ID" altLang="id-ID" sz="1800" b="1">
                  <a:latin typeface="Arial" panose="020B0604020202020204" pitchFamily="34" charset="0"/>
                </a:rPr>
                <a:t>BAN-S/M</a:t>
              </a:r>
              <a:endParaRPr lang="en-US" altLang="id-ID" sz="1800" b="1">
                <a:latin typeface="Arial" panose="020B0604020202020204" pitchFamily="34" charset="0"/>
              </a:endParaRPr>
            </a:p>
          </p:txBody>
        </p:sp>
        <p:sp>
          <p:nvSpPr>
            <p:cNvPr id="11270" name="Text Box 31"/>
            <p:cNvSpPr txBox="1">
              <a:spLocks noChangeArrowheads="1"/>
            </p:cNvSpPr>
            <p:nvPr/>
          </p:nvSpPr>
          <p:spPr bwMode="auto">
            <a:xfrm>
              <a:off x="3505200" y="2647950"/>
              <a:ext cx="1447800" cy="53340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>
              <a:lvl1pPr marL="358775" indent="-27305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id-ID" altLang="id-ID" sz="1800" b="1">
                  <a:latin typeface="Arial" panose="020B0604020202020204" pitchFamily="34" charset="0"/>
                </a:rPr>
                <a:t>BAP-S/M</a:t>
              </a:r>
              <a:endParaRPr lang="en-US" altLang="id-ID" sz="1800" b="1">
                <a:latin typeface="Arial" panose="020B0604020202020204" pitchFamily="34" charset="0"/>
              </a:endParaRPr>
            </a:p>
          </p:txBody>
        </p:sp>
        <p:sp>
          <p:nvSpPr>
            <p:cNvPr id="11271" name="Text Box 31"/>
            <p:cNvSpPr txBox="1">
              <a:spLocks noChangeArrowheads="1"/>
            </p:cNvSpPr>
            <p:nvPr/>
          </p:nvSpPr>
          <p:spPr bwMode="auto">
            <a:xfrm>
              <a:off x="3598863" y="3562350"/>
              <a:ext cx="1243012" cy="533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marL="358775" indent="-27305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id-ID" altLang="id-ID" sz="1800" b="1">
                  <a:solidFill>
                    <a:srgbClr val="000099"/>
                  </a:solidFill>
                  <a:latin typeface="Arial" panose="020B0604020202020204" pitchFamily="34" charset="0"/>
                </a:rPr>
                <a:t>UPA-S/M</a:t>
              </a:r>
              <a:endParaRPr lang="en-US" altLang="id-ID" sz="18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72" name="Text Box 31"/>
            <p:cNvSpPr txBox="1">
              <a:spLocks noChangeArrowheads="1"/>
            </p:cNvSpPr>
            <p:nvPr/>
          </p:nvSpPr>
          <p:spPr bwMode="auto">
            <a:xfrm>
              <a:off x="3695700" y="4484837"/>
              <a:ext cx="1066800" cy="533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marL="358775" indent="-27305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id-ID" altLang="id-ID" sz="1800" b="1">
                  <a:solidFill>
                    <a:srgbClr val="000099"/>
                  </a:solidFill>
                  <a:latin typeface="Arial" panose="020B0604020202020204" pitchFamily="34" charset="0"/>
                </a:rPr>
                <a:t>Asesor</a:t>
              </a:r>
              <a:endParaRPr lang="en-US" altLang="id-ID" sz="18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73" name="Text Box 31"/>
            <p:cNvSpPr txBox="1">
              <a:spLocks noChangeArrowheads="1"/>
            </p:cNvSpPr>
            <p:nvPr/>
          </p:nvSpPr>
          <p:spPr bwMode="auto">
            <a:xfrm>
              <a:off x="990600" y="2636838"/>
              <a:ext cx="1981200" cy="533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marL="358775" indent="-27305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id-ID" altLang="id-ID" sz="1800" b="1">
                  <a:solidFill>
                    <a:srgbClr val="000099"/>
                  </a:solidFill>
                  <a:latin typeface="Arial" panose="020B0604020202020204" pitchFamily="34" charset="0"/>
                </a:rPr>
                <a:t>Disdik Provinsi</a:t>
              </a:r>
              <a:endParaRPr lang="en-US" altLang="id-ID" sz="18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74" name="Text Box 31"/>
            <p:cNvSpPr txBox="1">
              <a:spLocks noChangeArrowheads="1"/>
            </p:cNvSpPr>
            <p:nvPr/>
          </p:nvSpPr>
          <p:spPr bwMode="auto">
            <a:xfrm>
              <a:off x="5638800" y="2647950"/>
              <a:ext cx="2286000" cy="533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marL="358775" indent="-27305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id-ID" altLang="id-ID" sz="1800" b="1">
                  <a:solidFill>
                    <a:srgbClr val="000099"/>
                  </a:solidFill>
                  <a:latin typeface="Arial" panose="020B0604020202020204" pitchFamily="34" charset="0"/>
                </a:rPr>
                <a:t>Kanwil Kemenag</a:t>
              </a:r>
              <a:endParaRPr lang="en-US" altLang="id-ID" sz="18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75" name="Text Box 31"/>
            <p:cNvSpPr txBox="1">
              <a:spLocks noChangeArrowheads="1"/>
            </p:cNvSpPr>
            <p:nvPr/>
          </p:nvSpPr>
          <p:spPr bwMode="auto">
            <a:xfrm>
              <a:off x="914400" y="3562350"/>
              <a:ext cx="2133600" cy="533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marL="358775" indent="-27305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id-ID" altLang="id-ID" sz="1800" b="1">
                  <a:solidFill>
                    <a:srgbClr val="000099"/>
                  </a:solidFill>
                  <a:latin typeface="Arial" panose="020B0604020202020204" pitchFamily="34" charset="0"/>
                </a:rPr>
                <a:t>Disdik Kab/Kota</a:t>
              </a:r>
              <a:endParaRPr lang="en-US" altLang="id-ID" sz="18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76" name="Text Box 31"/>
            <p:cNvSpPr txBox="1">
              <a:spLocks noChangeArrowheads="1"/>
            </p:cNvSpPr>
            <p:nvPr/>
          </p:nvSpPr>
          <p:spPr bwMode="auto">
            <a:xfrm>
              <a:off x="5410200" y="3562350"/>
              <a:ext cx="2819400" cy="533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>
              <a:lvl1pPr marL="358775" indent="-27305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id-ID" altLang="id-ID" sz="1800" b="1">
                  <a:solidFill>
                    <a:srgbClr val="000099"/>
                  </a:solidFill>
                  <a:latin typeface="Arial" panose="020B0604020202020204" pitchFamily="34" charset="0"/>
                </a:rPr>
                <a:t>Kankemenag Kab/Kota</a:t>
              </a:r>
              <a:endParaRPr lang="en-US" altLang="id-ID" sz="18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77" name="Text Box 31"/>
            <p:cNvSpPr txBox="1">
              <a:spLocks noChangeArrowheads="1"/>
            </p:cNvSpPr>
            <p:nvPr/>
          </p:nvSpPr>
          <p:spPr bwMode="auto">
            <a:xfrm>
              <a:off x="6019800" y="4467225"/>
              <a:ext cx="1524000" cy="533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marL="358775" indent="-27305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id-ID" altLang="id-ID" sz="1800" b="1">
                  <a:solidFill>
                    <a:srgbClr val="000099"/>
                  </a:solidFill>
                  <a:latin typeface="Arial" panose="020B0604020202020204" pitchFamily="34" charset="0"/>
                </a:rPr>
                <a:t>Madrasah</a:t>
              </a:r>
              <a:endParaRPr lang="en-US" altLang="id-ID" sz="18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4" name="Straight Connector 63"/>
            <p:cNvCxnSpPr>
              <a:stCxn id="11269" idx="2"/>
              <a:endCxn id="11270" idx="0"/>
            </p:cNvCxnSpPr>
            <p:nvPr/>
          </p:nvCxnSpPr>
          <p:spPr>
            <a:xfrm>
              <a:off x="4229100" y="2114220"/>
              <a:ext cx="0" cy="533069"/>
            </a:xfrm>
            <a:prstGeom prst="line">
              <a:avLst/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981200" y="3181853"/>
              <a:ext cx="0" cy="380765"/>
            </a:xfrm>
            <a:prstGeom prst="line">
              <a:avLst/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781800" y="3181853"/>
              <a:ext cx="0" cy="380765"/>
            </a:xfrm>
            <a:prstGeom prst="line">
              <a:avLst/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229100" y="4095687"/>
              <a:ext cx="0" cy="380765"/>
            </a:xfrm>
            <a:prstGeom prst="line">
              <a:avLst/>
            </a:prstGeom>
            <a:ln w="25400">
              <a:solidFill>
                <a:srgbClr val="0000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229100" y="3181853"/>
              <a:ext cx="0" cy="380765"/>
            </a:xfrm>
            <a:prstGeom prst="line">
              <a:avLst/>
            </a:prstGeom>
            <a:ln w="19050">
              <a:solidFill>
                <a:srgbClr val="0000CC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11273" idx="3"/>
              <a:endCxn id="11270" idx="1"/>
            </p:cNvCxnSpPr>
            <p:nvPr/>
          </p:nvCxnSpPr>
          <p:spPr>
            <a:xfrm>
              <a:off x="2971800" y="2904119"/>
              <a:ext cx="533400" cy="10453"/>
            </a:xfrm>
            <a:prstGeom prst="line">
              <a:avLst/>
            </a:prstGeom>
            <a:ln w="25400">
              <a:solidFill>
                <a:srgbClr val="0000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11271" idx="3"/>
            </p:cNvCxnSpPr>
            <p:nvPr/>
          </p:nvCxnSpPr>
          <p:spPr>
            <a:xfrm flipV="1">
              <a:off x="4841875" y="3826912"/>
              <a:ext cx="568325" cy="1494"/>
            </a:xfrm>
            <a:prstGeom prst="line">
              <a:avLst/>
            </a:prstGeom>
            <a:ln w="25400">
              <a:solidFill>
                <a:srgbClr val="0000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endCxn id="11271" idx="1"/>
            </p:cNvCxnSpPr>
            <p:nvPr/>
          </p:nvCxnSpPr>
          <p:spPr>
            <a:xfrm flipV="1">
              <a:off x="3033713" y="3828406"/>
              <a:ext cx="565150" cy="14932"/>
            </a:xfrm>
            <a:prstGeom prst="line">
              <a:avLst/>
            </a:prstGeom>
            <a:ln w="25400">
              <a:solidFill>
                <a:srgbClr val="0000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endCxn id="11274" idx="1"/>
            </p:cNvCxnSpPr>
            <p:nvPr/>
          </p:nvCxnSpPr>
          <p:spPr>
            <a:xfrm>
              <a:off x="4953000" y="2914572"/>
              <a:ext cx="685800" cy="0"/>
            </a:xfrm>
            <a:prstGeom prst="line">
              <a:avLst/>
            </a:prstGeom>
            <a:ln w="25400">
              <a:solidFill>
                <a:srgbClr val="0000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87" name="Text Box 31"/>
            <p:cNvSpPr txBox="1">
              <a:spLocks noChangeArrowheads="1"/>
            </p:cNvSpPr>
            <p:nvPr/>
          </p:nvSpPr>
          <p:spPr bwMode="auto">
            <a:xfrm>
              <a:off x="1295400" y="4465638"/>
              <a:ext cx="1308100" cy="533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marL="358775" indent="-27305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r>
                <a:rPr lang="id-ID" altLang="id-ID" sz="1800" b="1">
                  <a:solidFill>
                    <a:srgbClr val="000099"/>
                  </a:solidFill>
                  <a:latin typeface="Arial" panose="020B0604020202020204" pitchFamily="34" charset="0"/>
                </a:rPr>
                <a:t>Sekolah</a:t>
              </a:r>
              <a:endParaRPr lang="en-US" altLang="id-ID" sz="18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2624138" y="4731787"/>
              <a:ext cx="1033462" cy="0"/>
            </a:xfrm>
            <a:prstGeom prst="line">
              <a:avLst/>
            </a:prstGeom>
            <a:ln w="25400">
              <a:solidFill>
                <a:srgbClr val="0000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748213" y="4724322"/>
              <a:ext cx="1271587" cy="0"/>
            </a:xfrm>
            <a:prstGeom prst="line">
              <a:avLst/>
            </a:prstGeom>
            <a:ln w="25400">
              <a:solidFill>
                <a:srgbClr val="0000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781800" y="4095687"/>
              <a:ext cx="0" cy="380765"/>
            </a:xfrm>
            <a:prstGeom prst="line">
              <a:avLst/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987550" y="4086728"/>
              <a:ext cx="0" cy="380765"/>
            </a:xfrm>
            <a:prstGeom prst="line">
              <a:avLst/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3413" y="457200"/>
            <a:ext cx="5030787" cy="781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d-ID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LATAR BELAKANG</a:t>
            </a:r>
            <a:endParaRPr lang="id-ID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</p:nvPr>
        </p:nvSpPr>
        <p:spPr>
          <a:xfrm>
            <a:off x="396875" y="1554163"/>
            <a:ext cx="8423275" cy="4930775"/>
          </a:xfrm>
        </p:spPr>
        <p:txBody>
          <a:bodyPr/>
          <a:lstStyle/>
          <a:p>
            <a:pPr marL="365125" indent="-365125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id-ID" altLang="en-US" sz="240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Penyelenggaraan akreditasi yg bervariasi mengakibatkan perbedaan proses dan hasil</a:t>
            </a:r>
            <a:r>
              <a:rPr lang="en-US" altLang="en-US" sz="240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lang="id-ID" altLang="en-US" sz="240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sehingga tidak menggambarkan pencapaian standar yg objektif</a:t>
            </a:r>
          </a:p>
          <a:p>
            <a:pPr marL="365125" indent="-365125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id-ID" altLang="en-US" sz="240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Diperlukan standar, mekanisme, dan proses akreditasi yg baku sehingga secara normatif dapat menjadi pedoman dalam sistem penyelenggaraan akreditasi bermutu </a:t>
            </a:r>
            <a:r>
              <a:rPr lang="en-US" altLang="en-US" sz="240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guna </a:t>
            </a:r>
            <a:r>
              <a:rPr lang="id-ID" altLang="en-US" sz="240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menjamin pendidikan bermutu</a:t>
            </a:r>
          </a:p>
          <a:p>
            <a:pPr marL="365125" indent="-365125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id-ID" altLang="en-US" sz="2400">
                <a:latin typeface="Berlin Sans FB" panose="020E0602020502020306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Prosedur Operasional Standar (POS) Pelaksanaan Akreditasi tahun 2017 mengalami penyederhanaan dari 15 langkah menjadi 10 langkah.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2622176" y="369888"/>
            <a:ext cx="6320118" cy="120341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349250" indent="-3492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id-ID" sz="2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erlin Sans FB" panose="020E0602020502020306" pitchFamily="34" charset="0"/>
              </a:rPr>
              <a:t>Memberikan pedoman, standar, mekanisme dan proses akreditasi.</a:t>
            </a:r>
          </a:p>
        </p:txBody>
      </p:sp>
      <p:sp>
        <p:nvSpPr>
          <p:cNvPr id="14" name="Right Arrow 13"/>
          <p:cNvSpPr/>
          <p:nvPr/>
        </p:nvSpPr>
        <p:spPr bwMode="auto">
          <a:xfrm>
            <a:off x="171735" y="304800"/>
            <a:ext cx="2266665" cy="1676400"/>
          </a:xfrm>
          <a:prstGeom prst="rightArrow">
            <a:avLst>
              <a:gd name="adj1" fmla="val 68660"/>
              <a:gd name="adj2" fmla="val 46019"/>
            </a:avLst>
          </a:prstGeom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d-ID" sz="3600" b="1" dirty="0">
                <a:latin typeface="Berlin Sans FB" panose="020E0602020502020306" pitchFamily="34" charset="0"/>
              </a:rPr>
              <a:t>Tujuan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622176" y="1781023"/>
            <a:ext cx="6320118" cy="145228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349250" indent="-349250" eaLnBrk="1" fontAlgn="auto" hangingPunct="1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id-ID" sz="2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erlin Sans FB" panose="020E0602020502020306" pitchFamily="34" charset="0"/>
              </a:rPr>
              <a:t>Menjelaskan langkah-langkah kegiatan secara terperinci, </a:t>
            </a:r>
            <a:r>
              <a:rPr lang="en-US" sz="2800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erlin Sans FB" panose="020E0602020502020306" pitchFamily="34" charset="0"/>
              </a:rPr>
              <a:t>teratur</a:t>
            </a:r>
            <a:r>
              <a:rPr lang="en-US" sz="2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erlin Sans FB" panose="020E0602020502020306" pitchFamily="34" charset="0"/>
              </a:rPr>
              <a:t>, </a:t>
            </a:r>
            <a:r>
              <a:rPr lang="id-ID" sz="2800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erlin Sans FB" panose="020E0602020502020306" pitchFamily="34" charset="0"/>
              </a:rPr>
              <a:t>terdokumentasi</a:t>
            </a:r>
            <a:r>
              <a:rPr lang="id-ID" sz="2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erlin Sans FB" panose="020E0602020502020306" pitchFamily="34" charset="0"/>
              </a:rPr>
              <a:t>, </a:t>
            </a:r>
            <a:r>
              <a:rPr lang="en-US" sz="2800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erlin Sans FB" panose="020E0602020502020306" pitchFamily="34" charset="0"/>
              </a:rPr>
              <a:t>dan</a:t>
            </a:r>
            <a:r>
              <a:rPr lang="en-US" sz="2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erlin Sans FB" panose="020E0602020502020306" pitchFamily="34" charset="0"/>
              </a:rPr>
              <a:t> </a:t>
            </a:r>
            <a:r>
              <a:rPr lang="en-US" sz="2800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erlin Sans FB" panose="020E0602020502020306" pitchFamily="34" charset="0"/>
              </a:rPr>
              <a:t>terukur</a:t>
            </a:r>
            <a:r>
              <a:rPr lang="id-ID" sz="2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erlin Sans FB" panose="020E0602020502020306" pitchFamily="34" charset="0"/>
              </a:rPr>
              <a:t>.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2622176" y="3441022"/>
            <a:ext cx="6320118" cy="170318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349250" indent="-349250" eaLnBrk="1" fontAlgn="auto" hangingPunct="1"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id-ID" sz="2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erlin Sans FB" panose="020E0602020502020306" pitchFamily="34" charset="0"/>
              </a:rPr>
              <a:t>Menjelaskan peran, tugas, fungsi, </a:t>
            </a:r>
            <a:r>
              <a:rPr lang="en-US" sz="2800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erlin Sans FB" panose="020E0602020502020306" pitchFamily="34" charset="0"/>
              </a:rPr>
              <a:t>tanggung</a:t>
            </a:r>
            <a:r>
              <a:rPr lang="en-US" sz="2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erlin Sans FB" panose="020E0602020502020306" pitchFamily="34" charset="0"/>
              </a:rPr>
              <a:t> </a:t>
            </a:r>
            <a:r>
              <a:rPr lang="en-US" sz="2800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erlin Sans FB" panose="020E0602020502020306" pitchFamily="34" charset="0"/>
              </a:rPr>
              <a:t>jawab</a:t>
            </a:r>
            <a:r>
              <a:rPr lang="id-ID" sz="2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erlin Sans FB" panose="020E0602020502020306" pitchFamily="34" charset="0"/>
              </a:rPr>
              <a:t> dan wewenang pihak-pihak yg terkait dgn akreditasi. </a:t>
            </a:r>
            <a:endParaRPr lang="en-US" sz="28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Berlin Sans FB" panose="020E0602020502020306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622176" y="5351929"/>
            <a:ext cx="6320118" cy="124129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349250" indent="-349250" eaLnBrk="1" fontAlgn="auto" hangingPunct="1"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id-ID" sz="2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erlin Sans FB" panose="020E0602020502020306" pitchFamily="34" charset="0"/>
              </a:rPr>
              <a:t>Menjamin </a:t>
            </a:r>
            <a:r>
              <a:rPr lang="id-ID" sz="2800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erlin Sans FB" panose="020E0602020502020306" pitchFamily="34" charset="0"/>
              </a:rPr>
              <a:t>obyektivitas</a:t>
            </a:r>
            <a:r>
              <a:rPr lang="id-ID" sz="2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Berlin Sans FB" panose="020E0602020502020306" pitchFamily="34" charset="0"/>
              </a:rPr>
              <a:t> pelaksanaan, kinerja dan hasil akreditasi.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build="p"/>
      <p:bldP spid="12" grpId="0" build="p"/>
      <p:bldP spid="1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"/>
          <p:cNvSpPr txBox="1">
            <a:spLocks noChangeArrowheads="1"/>
          </p:cNvSpPr>
          <p:nvPr/>
        </p:nvSpPr>
        <p:spPr bwMode="auto">
          <a:xfrm>
            <a:off x="593725" y="1662113"/>
            <a:ext cx="797242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600"/>
              </a:spcAft>
              <a:buFont typeface="Lucida Sans Unicode" panose="020B0602030504020204" pitchFamily="34" charset="0"/>
              <a:buAutoNum type="arabicPeriod"/>
            </a:pPr>
            <a:r>
              <a:rPr lang="id-ID" altLang="en-US" sz="2800">
                <a:solidFill>
                  <a:schemeClr val="tx1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Adanya pedoman, standar, mekanisme dan proses akreditasi.</a:t>
            </a:r>
          </a:p>
          <a:p>
            <a:pPr>
              <a:spcAft>
                <a:spcPts val="600"/>
              </a:spcAft>
              <a:buFont typeface="Lucida Sans Unicode" panose="020B0602030504020204" pitchFamily="34" charset="0"/>
              <a:buAutoNum type="arabicPeriod"/>
            </a:pPr>
            <a:r>
              <a:rPr lang="id-ID" altLang="en-US" sz="2800">
                <a:solidFill>
                  <a:schemeClr val="tx1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Tersusunnya  langkah-langkah kegiatan secara terperinci, </a:t>
            </a:r>
            <a:r>
              <a:rPr lang="en-US" altLang="en-US" sz="2800">
                <a:solidFill>
                  <a:schemeClr val="tx1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teratur, </a:t>
            </a:r>
            <a:r>
              <a:rPr lang="id-ID" altLang="en-US" sz="2800">
                <a:solidFill>
                  <a:schemeClr val="tx1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terdokumentasi, </a:t>
            </a:r>
            <a:r>
              <a:rPr lang="en-US" altLang="en-US" sz="2800">
                <a:solidFill>
                  <a:schemeClr val="tx1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dan terukur</a:t>
            </a:r>
            <a:r>
              <a:rPr lang="id-ID" altLang="en-US" sz="2800">
                <a:solidFill>
                  <a:schemeClr val="tx1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600"/>
              </a:spcAft>
              <a:buFont typeface="Lucida Sans Unicode" panose="020B0602030504020204" pitchFamily="34" charset="0"/>
              <a:buAutoNum type="arabicPeriod"/>
            </a:pPr>
            <a:r>
              <a:rPr lang="id-ID" altLang="en-US" sz="2800">
                <a:solidFill>
                  <a:schemeClr val="tx1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Terdapat kejelasan peran, tugas, fungsi, </a:t>
            </a:r>
            <a:r>
              <a:rPr lang="en-US" altLang="en-US" sz="2800">
                <a:solidFill>
                  <a:schemeClr val="tx1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tanggung jawab</a:t>
            </a:r>
            <a:r>
              <a:rPr lang="id-ID" altLang="en-US" sz="2800">
                <a:solidFill>
                  <a:schemeClr val="tx1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 dan wewenang pihak-pihak yg terkait dgn akreditasi.</a:t>
            </a:r>
          </a:p>
          <a:p>
            <a:pPr>
              <a:spcAft>
                <a:spcPts val="600"/>
              </a:spcAft>
              <a:buFont typeface="Lucida Sans Unicode" panose="020B0602030504020204" pitchFamily="34" charset="0"/>
              <a:buAutoNum type="arabicPeriod"/>
            </a:pPr>
            <a:r>
              <a:rPr lang="id-ID" altLang="en-US" sz="2800">
                <a:solidFill>
                  <a:schemeClr val="tx1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Adanya obyektivitas pelaksanaan, kinerja dan hasil akreditasi.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1143000" y="800100"/>
            <a:ext cx="6753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C0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MANFAAT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solidFill>
          <a:srgbClr val="FFFFFF"/>
        </a:solidFill>
        <a:ln w="38100">
          <a:solidFill>
            <a:schemeClr val="tx2"/>
          </a:solidFill>
          <a:miter lim="800000"/>
          <a:headEnd/>
          <a:tailEnd/>
        </a:ln>
        <a:effectLst>
          <a:outerShdw dist="35921" dir="2700000" algn="ctr" rotWithShape="0">
            <a:schemeClr val="bg1"/>
          </a:outerShdw>
        </a:effectLst>
      </a:spPr>
      <a:bodyPr/>
      <a:lstStyle>
        <a:defPPr algn="ctr" eaLnBrk="1" hangingPunct="1">
          <a:spcAft>
            <a:spcPts val="1000"/>
          </a:spcAft>
          <a:defRPr sz="1600" b="1" dirty="0" smtClean="0">
            <a:solidFill>
              <a:srgbClr val="FF0000"/>
            </a:solidFill>
            <a:latin typeface="Arial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9738</TotalTime>
  <Words>2562</Words>
  <Application>Microsoft Office PowerPoint</Application>
  <PresentationFormat>On-screen Show (4:3)</PresentationFormat>
  <Paragraphs>347</Paragraphs>
  <Slides>46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Flow</vt:lpstr>
      <vt:lpstr>Concourse</vt:lpstr>
      <vt:lpstr>POS  PELAKSANAAN AKREDITASI SEKOLAH/MADRASAH TAHUN 2017</vt:lpstr>
      <vt:lpstr>Slide 2</vt:lpstr>
      <vt:lpstr>Slide 3</vt:lpstr>
      <vt:lpstr>Strategi</vt:lpstr>
      <vt:lpstr>Slide 5</vt:lpstr>
      <vt:lpstr>Slide 6</vt:lpstr>
      <vt:lpstr>Slide 7</vt:lpstr>
      <vt:lpstr>Slide 8</vt:lpstr>
      <vt:lpstr>Slide 9</vt:lpstr>
      <vt:lpstr>UNSUR-UNSUR POS</vt:lpstr>
      <vt:lpstr>UNSUR-UNSUR POS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7</cp:lastModifiedBy>
  <cp:revision>918</cp:revision>
  <cp:lastPrinted>2014-04-30T02:15:46Z</cp:lastPrinted>
  <dcterms:created xsi:type="dcterms:W3CDTF">2002-06-27T06:21:29Z</dcterms:created>
  <dcterms:modified xsi:type="dcterms:W3CDTF">2017-03-24T15:50:49Z</dcterms:modified>
</cp:coreProperties>
</file>