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gif" ContentType="image/gi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Lst>
  <p:notesMasterIdLst>
    <p:notesMasterId r:id="rId38"/>
  </p:notesMasterIdLst>
  <p:sldIdLst>
    <p:sldId id="328" r:id="rId3"/>
    <p:sldId id="256" r:id="rId4"/>
    <p:sldId id="258" r:id="rId5"/>
    <p:sldId id="264" r:id="rId6"/>
    <p:sldId id="304" r:id="rId7"/>
    <p:sldId id="261" r:id="rId8"/>
    <p:sldId id="302" r:id="rId9"/>
    <p:sldId id="299" r:id="rId10"/>
    <p:sldId id="314" r:id="rId11"/>
    <p:sldId id="315" r:id="rId12"/>
    <p:sldId id="316" r:id="rId13"/>
    <p:sldId id="317" r:id="rId14"/>
    <p:sldId id="318" r:id="rId15"/>
    <p:sldId id="320" r:id="rId16"/>
    <p:sldId id="319" r:id="rId17"/>
    <p:sldId id="322" r:id="rId18"/>
    <p:sldId id="325" r:id="rId19"/>
    <p:sldId id="323" r:id="rId20"/>
    <p:sldId id="324" r:id="rId21"/>
    <p:sldId id="305" r:id="rId22"/>
    <p:sldId id="303" r:id="rId23"/>
    <p:sldId id="307" r:id="rId24"/>
    <p:sldId id="306" r:id="rId25"/>
    <p:sldId id="308" r:id="rId26"/>
    <p:sldId id="309" r:id="rId27"/>
    <p:sldId id="310" r:id="rId28"/>
    <p:sldId id="311" r:id="rId29"/>
    <p:sldId id="263" r:id="rId30"/>
    <p:sldId id="259" r:id="rId31"/>
    <p:sldId id="268" r:id="rId32"/>
    <p:sldId id="312" r:id="rId33"/>
    <p:sldId id="300" r:id="rId34"/>
    <p:sldId id="301" r:id="rId35"/>
    <p:sldId id="313" r:id="rId36"/>
    <p:sldId id="273"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8971" autoAdjust="0"/>
    <p:restoredTop sz="93825" autoAdjust="0"/>
  </p:normalViewPr>
  <p:slideViewPr>
    <p:cSldViewPr>
      <p:cViewPr varScale="1">
        <p:scale>
          <a:sx n="65" d="100"/>
          <a:sy n="65" d="100"/>
        </p:scale>
        <p:origin x="-172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4BCF9B-2E75-4AD0-8AFB-74CF4FBFF639}" type="doc">
      <dgm:prSet loTypeId="urn:microsoft.com/office/officeart/2005/8/layout/process4" loCatId="process" qsTypeId="urn:microsoft.com/office/officeart/2005/8/quickstyle/simple2" qsCatId="simple" csTypeId="urn:microsoft.com/office/officeart/2005/8/colors/colorful1#1" csCatId="colorful" phldr="1"/>
      <dgm:spPr/>
      <dgm:t>
        <a:bodyPr/>
        <a:lstStyle/>
        <a:p>
          <a:endParaRPr lang="en-US"/>
        </a:p>
      </dgm:t>
    </dgm:pt>
    <dgm:pt modelId="{09730D7C-0603-4066-8DAB-AE3C2237A847}">
      <dgm:prSet phldrT="[Text]" custT="1"/>
      <dgm:spPr/>
      <dgm:t>
        <a:bodyPr/>
        <a:lstStyle/>
        <a:p>
          <a:r>
            <a:rPr lang="en-US" sz="1600" b="1" dirty="0"/>
            <a:t>Administrator</a:t>
          </a:r>
        </a:p>
      </dgm:t>
    </dgm:pt>
    <dgm:pt modelId="{67E22513-C84B-4020-B279-2932C154C742}" type="parTrans" cxnId="{E9DF2CE8-B952-4477-9A37-6F166A45ACC7}">
      <dgm:prSet/>
      <dgm:spPr/>
      <dgm:t>
        <a:bodyPr/>
        <a:lstStyle/>
        <a:p>
          <a:endParaRPr lang="en-US"/>
        </a:p>
      </dgm:t>
    </dgm:pt>
    <dgm:pt modelId="{AE1B5659-A39D-4FFC-814C-38A114A52AA6}" type="sibTrans" cxnId="{E9DF2CE8-B952-4477-9A37-6F166A45ACC7}">
      <dgm:prSet/>
      <dgm:spPr/>
      <dgm:t>
        <a:bodyPr/>
        <a:lstStyle/>
        <a:p>
          <a:endParaRPr lang="en-US"/>
        </a:p>
      </dgm:t>
    </dgm:pt>
    <dgm:pt modelId="{2CA5F3ED-34DA-48D4-A1EB-675A941C0E3C}">
      <dgm:prSet phldrT="[Text]"/>
      <dgm:spPr/>
      <dgm:t>
        <a:bodyPr/>
        <a:lstStyle/>
        <a:p>
          <a:r>
            <a:rPr lang="en-US" dirty="0"/>
            <a:t>BAN - SM</a:t>
          </a:r>
        </a:p>
      </dgm:t>
    </dgm:pt>
    <dgm:pt modelId="{8BECCC1E-4B96-43F1-AC3A-DDBD850B351E}" type="parTrans" cxnId="{3288C7DB-BCF3-4DED-B93D-42F71EBE1EAF}">
      <dgm:prSet/>
      <dgm:spPr/>
      <dgm:t>
        <a:bodyPr/>
        <a:lstStyle/>
        <a:p>
          <a:endParaRPr lang="en-US"/>
        </a:p>
      </dgm:t>
    </dgm:pt>
    <dgm:pt modelId="{27C0D0CA-D497-485D-AE80-2558FD58B051}" type="sibTrans" cxnId="{3288C7DB-BCF3-4DED-B93D-42F71EBE1EAF}">
      <dgm:prSet/>
      <dgm:spPr/>
      <dgm:t>
        <a:bodyPr/>
        <a:lstStyle/>
        <a:p>
          <a:endParaRPr lang="en-US"/>
        </a:p>
      </dgm:t>
    </dgm:pt>
    <dgm:pt modelId="{478D7180-5CB3-426B-BEB8-D07412B931F2}">
      <dgm:prSet phldrT="[Text]" custT="1"/>
      <dgm:spPr/>
      <dgm:t>
        <a:bodyPr/>
        <a:lstStyle/>
        <a:p>
          <a:r>
            <a:rPr lang="en-US" sz="1600" b="1" dirty="0"/>
            <a:t>Admin</a:t>
          </a:r>
        </a:p>
      </dgm:t>
    </dgm:pt>
    <dgm:pt modelId="{89E3C89A-9B25-45F8-AF1D-63D8BC6F61B1}" type="parTrans" cxnId="{A09220B1-29C1-4070-A26E-CF07B50BA77B}">
      <dgm:prSet/>
      <dgm:spPr/>
      <dgm:t>
        <a:bodyPr/>
        <a:lstStyle/>
        <a:p>
          <a:endParaRPr lang="en-US"/>
        </a:p>
      </dgm:t>
    </dgm:pt>
    <dgm:pt modelId="{68A272D5-458C-4EF5-8A82-7CF9AE26FB9C}" type="sibTrans" cxnId="{A09220B1-29C1-4070-A26E-CF07B50BA77B}">
      <dgm:prSet/>
      <dgm:spPr/>
      <dgm:t>
        <a:bodyPr/>
        <a:lstStyle/>
        <a:p>
          <a:endParaRPr lang="en-US"/>
        </a:p>
      </dgm:t>
    </dgm:pt>
    <dgm:pt modelId="{160D8994-C0EA-4C03-92EA-F954CE49DECB}">
      <dgm:prSet phldrT="[Text]"/>
      <dgm:spPr/>
      <dgm:t>
        <a:bodyPr/>
        <a:lstStyle/>
        <a:p>
          <a:r>
            <a:rPr lang="en-US" dirty="0"/>
            <a:t>BAP 1</a:t>
          </a:r>
        </a:p>
      </dgm:t>
    </dgm:pt>
    <dgm:pt modelId="{199BAAF0-8B19-4EF3-BDD9-8062655E73F6}" type="parTrans" cxnId="{FCA2476C-DC22-4279-8BD4-D1045DC01AB3}">
      <dgm:prSet/>
      <dgm:spPr/>
      <dgm:t>
        <a:bodyPr/>
        <a:lstStyle/>
        <a:p>
          <a:endParaRPr lang="en-US"/>
        </a:p>
      </dgm:t>
    </dgm:pt>
    <dgm:pt modelId="{9E5868CB-C48D-410D-B174-5242921090FD}" type="sibTrans" cxnId="{FCA2476C-DC22-4279-8BD4-D1045DC01AB3}">
      <dgm:prSet/>
      <dgm:spPr/>
      <dgm:t>
        <a:bodyPr/>
        <a:lstStyle/>
        <a:p>
          <a:endParaRPr lang="en-US"/>
        </a:p>
      </dgm:t>
    </dgm:pt>
    <dgm:pt modelId="{328B2C7A-E7FC-4F61-9643-55D8AFF430F4}">
      <dgm:prSet phldrT="[Text]"/>
      <dgm:spPr/>
      <dgm:t>
        <a:bodyPr/>
        <a:lstStyle/>
        <a:p>
          <a:r>
            <a:rPr lang="en-US" dirty="0"/>
            <a:t>BAP 2</a:t>
          </a:r>
        </a:p>
      </dgm:t>
    </dgm:pt>
    <dgm:pt modelId="{B003CF08-7399-4CE2-B2AD-53907624FB33}" type="parTrans" cxnId="{075A220C-8B52-400A-B969-54B3AD85F1E0}">
      <dgm:prSet/>
      <dgm:spPr/>
      <dgm:t>
        <a:bodyPr/>
        <a:lstStyle/>
        <a:p>
          <a:endParaRPr lang="en-US"/>
        </a:p>
      </dgm:t>
    </dgm:pt>
    <dgm:pt modelId="{1071108B-79C2-45AA-AF1A-20D5E1982FB9}" type="sibTrans" cxnId="{075A220C-8B52-400A-B969-54B3AD85F1E0}">
      <dgm:prSet/>
      <dgm:spPr/>
      <dgm:t>
        <a:bodyPr/>
        <a:lstStyle/>
        <a:p>
          <a:endParaRPr lang="en-US"/>
        </a:p>
      </dgm:t>
    </dgm:pt>
    <dgm:pt modelId="{EEEFBA2E-B890-4DD4-90BE-272741C9E8F2}">
      <dgm:prSet phldrT="[Text]" custT="1"/>
      <dgm:spPr/>
      <dgm:t>
        <a:bodyPr/>
        <a:lstStyle/>
        <a:p>
          <a:r>
            <a:rPr lang="en-US" sz="1600" b="1" dirty="0" err="1"/>
            <a:t>Asesor</a:t>
          </a:r>
          <a:endParaRPr lang="en-US" sz="1600" b="1" dirty="0"/>
        </a:p>
      </dgm:t>
    </dgm:pt>
    <dgm:pt modelId="{494BF7BC-00C4-4616-A037-705CBE8A8FB1}" type="parTrans" cxnId="{9F10F32C-FD52-437A-BA1E-C69177E50D35}">
      <dgm:prSet/>
      <dgm:spPr/>
      <dgm:t>
        <a:bodyPr/>
        <a:lstStyle/>
        <a:p>
          <a:endParaRPr lang="en-US"/>
        </a:p>
      </dgm:t>
    </dgm:pt>
    <dgm:pt modelId="{4F3E9E16-6C15-4CDF-8C39-41FA46B36DCD}" type="sibTrans" cxnId="{9F10F32C-FD52-437A-BA1E-C69177E50D35}">
      <dgm:prSet/>
      <dgm:spPr/>
      <dgm:t>
        <a:bodyPr/>
        <a:lstStyle/>
        <a:p>
          <a:endParaRPr lang="en-US"/>
        </a:p>
      </dgm:t>
    </dgm:pt>
    <dgm:pt modelId="{622B9526-42C5-4877-9C47-F36285CF4C61}">
      <dgm:prSet phldrT="[Text]"/>
      <dgm:spPr/>
      <dgm:t>
        <a:bodyPr/>
        <a:lstStyle/>
        <a:p>
          <a:r>
            <a:rPr lang="en-US" dirty="0" err="1"/>
            <a:t>Sekolah</a:t>
          </a:r>
          <a:r>
            <a:rPr lang="en-US" dirty="0"/>
            <a:t> 1</a:t>
          </a:r>
        </a:p>
      </dgm:t>
    </dgm:pt>
    <dgm:pt modelId="{8A7B085E-2DF1-46F2-916E-FD027E8CCF9A}" type="parTrans" cxnId="{69B6166B-E733-42CF-AA4F-6CC5020C96AC}">
      <dgm:prSet/>
      <dgm:spPr/>
      <dgm:t>
        <a:bodyPr/>
        <a:lstStyle/>
        <a:p>
          <a:endParaRPr lang="en-US"/>
        </a:p>
      </dgm:t>
    </dgm:pt>
    <dgm:pt modelId="{E3A36CE4-660D-418D-8C02-45D93998D90D}" type="sibTrans" cxnId="{69B6166B-E733-42CF-AA4F-6CC5020C96AC}">
      <dgm:prSet/>
      <dgm:spPr/>
      <dgm:t>
        <a:bodyPr/>
        <a:lstStyle/>
        <a:p>
          <a:endParaRPr lang="en-US"/>
        </a:p>
      </dgm:t>
    </dgm:pt>
    <dgm:pt modelId="{DBD10653-35C9-4978-ADF3-2BA11F22CB2E}">
      <dgm:prSet phldrT="[Text]"/>
      <dgm:spPr/>
      <dgm:t>
        <a:bodyPr/>
        <a:lstStyle/>
        <a:p>
          <a:r>
            <a:rPr lang="en-US" dirty="0" err="1"/>
            <a:t>Sekolah</a:t>
          </a:r>
          <a:r>
            <a:rPr lang="en-US" dirty="0"/>
            <a:t> 2</a:t>
          </a:r>
        </a:p>
      </dgm:t>
    </dgm:pt>
    <dgm:pt modelId="{F3EC26D0-1318-405D-B08E-13B9CDABC30A}" type="parTrans" cxnId="{81A95735-17FF-4C6F-938D-002C0E7B0648}">
      <dgm:prSet/>
      <dgm:spPr/>
      <dgm:t>
        <a:bodyPr/>
        <a:lstStyle/>
        <a:p>
          <a:endParaRPr lang="en-US"/>
        </a:p>
      </dgm:t>
    </dgm:pt>
    <dgm:pt modelId="{10CAF3C4-2051-47F0-8C27-EA2FE14872BF}" type="sibTrans" cxnId="{81A95735-17FF-4C6F-938D-002C0E7B0648}">
      <dgm:prSet/>
      <dgm:spPr/>
      <dgm:t>
        <a:bodyPr/>
        <a:lstStyle/>
        <a:p>
          <a:endParaRPr lang="en-US"/>
        </a:p>
      </dgm:t>
    </dgm:pt>
    <dgm:pt modelId="{562A4BD3-F460-4759-A512-C2C643ECC487}">
      <dgm:prSet phldrT="[Text]"/>
      <dgm:spPr/>
      <dgm:t>
        <a:bodyPr/>
        <a:lstStyle/>
        <a:p>
          <a:r>
            <a:rPr lang="en-US" dirty="0"/>
            <a:t>BAP N</a:t>
          </a:r>
        </a:p>
      </dgm:t>
    </dgm:pt>
    <dgm:pt modelId="{7CF77AB8-D0E0-4F9A-9036-8AA93C854298}" type="parTrans" cxnId="{97F31503-E502-4C14-AB1C-D4EE9A7B78CD}">
      <dgm:prSet/>
      <dgm:spPr/>
      <dgm:t>
        <a:bodyPr/>
        <a:lstStyle/>
        <a:p>
          <a:endParaRPr lang="en-US"/>
        </a:p>
      </dgm:t>
    </dgm:pt>
    <dgm:pt modelId="{16DEA324-DC88-4ADE-9627-939435D41AE5}" type="sibTrans" cxnId="{97F31503-E502-4C14-AB1C-D4EE9A7B78CD}">
      <dgm:prSet/>
      <dgm:spPr/>
      <dgm:t>
        <a:bodyPr/>
        <a:lstStyle/>
        <a:p>
          <a:endParaRPr lang="en-US"/>
        </a:p>
      </dgm:t>
    </dgm:pt>
    <dgm:pt modelId="{BAC3D40D-69AD-45B2-8C69-82C48430BC4E}">
      <dgm:prSet phldrT="[Text]" custT="1"/>
      <dgm:spPr/>
      <dgm:t>
        <a:bodyPr/>
        <a:lstStyle/>
        <a:p>
          <a:r>
            <a:rPr lang="en-US" sz="1600" b="1" dirty="0" err="1"/>
            <a:t>Sekolah</a:t>
          </a:r>
          <a:endParaRPr lang="en-US" sz="1600" b="1" dirty="0"/>
        </a:p>
      </dgm:t>
    </dgm:pt>
    <dgm:pt modelId="{1351E120-EAFE-42D9-AB6F-D16D8F348E90}" type="parTrans" cxnId="{0E400F8B-E635-4FE0-A470-C040A3A9D934}">
      <dgm:prSet/>
      <dgm:spPr/>
      <dgm:t>
        <a:bodyPr/>
        <a:lstStyle/>
        <a:p>
          <a:endParaRPr lang="en-US"/>
        </a:p>
      </dgm:t>
    </dgm:pt>
    <dgm:pt modelId="{B48E4536-B6BB-4BEE-ABEC-88293F53E5D3}" type="sibTrans" cxnId="{0E400F8B-E635-4FE0-A470-C040A3A9D934}">
      <dgm:prSet/>
      <dgm:spPr/>
      <dgm:t>
        <a:bodyPr/>
        <a:lstStyle/>
        <a:p>
          <a:endParaRPr lang="en-US"/>
        </a:p>
      </dgm:t>
    </dgm:pt>
    <dgm:pt modelId="{AC87EB7C-AD70-4727-8D55-999D5D159EA1}">
      <dgm:prSet phldrT="[Text]"/>
      <dgm:spPr/>
      <dgm:t>
        <a:bodyPr/>
        <a:lstStyle/>
        <a:p>
          <a:r>
            <a:rPr lang="en-US" dirty="0"/>
            <a:t>SD</a:t>
          </a:r>
        </a:p>
      </dgm:t>
    </dgm:pt>
    <dgm:pt modelId="{A505E87D-7420-4C5D-8156-090D179E3DDF}" type="parTrans" cxnId="{216F6143-6FB8-4F9F-A37F-8ECE0158A248}">
      <dgm:prSet/>
      <dgm:spPr/>
      <dgm:t>
        <a:bodyPr/>
        <a:lstStyle/>
        <a:p>
          <a:endParaRPr lang="en-US"/>
        </a:p>
      </dgm:t>
    </dgm:pt>
    <dgm:pt modelId="{5878267F-A0BA-44EE-A851-C28D6C775F0E}" type="sibTrans" cxnId="{216F6143-6FB8-4F9F-A37F-8ECE0158A248}">
      <dgm:prSet/>
      <dgm:spPr/>
      <dgm:t>
        <a:bodyPr/>
        <a:lstStyle/>
        <a:p>
          <a:endParaRPr lang="en-US"/>
        </a:p>
      </dgm:t>
    </dgm:pt>
    <dgm:pt modelId="{EEF5CAAB-90F6-46DF-8D21-329942966342}">
      <dgm:prSet phldrT="[Text]"/>
      <dgm:spPr/>
      <dgm:t>
        <a:bodyPr/>
        <a:lstStyle/>
        <a:p>
          <a:r>
            <a:rPr lang="en-US" dirty="0"/>
            <a:t>SMP</a:t>
          </a:r>
        </a:p>
      </dgm:t>
    </dgm:pt>
    <dgm:pt modelId="{5CC62CE5-5B92-425E-8BBB-30B7ABAB1C6A}" type="parTrans" cxnId="{A72F9DF7-A57D-4DC8-A9E2-D3BF0F1CAE3A}">
      <dgm:prSet/>
      <dgm:spPr/>
      <dgm:t>
        <a:bodyPr/>
        <a:lstStyle/>
        <a:p>
          <a:endParaRPr lang="en-US"/>
        </a:p>
      </dgm:t>
    </dgm:pt>
    <dgm:pt modelId="{263FF921-DCF1-4C2B-96AF-59DAD37023FB}" type="sibTrans" cxnId="{A72F9DF7-A57D-4DC8-A9E2-D3BF0F1CAE3A}">
      <dgm:prSet/>
      <dgm:spPr/>
      <dgm:t>
        <a:bodyPr/>
        <a:lstStyle/>
        <a:p>
          <a:endParaRPr lang="en-US"/>
        </a:p>
      </dgm:t>
    </dgm:pt>
    <dgm:pt modelId="{71B5B480-41BE-4CF2-A669-8F97F2AD5293}">
      <dgm:prSet phldrT="[Text]"/>
      <dgm:spPr/>
      <dgm:t>
        <a:bodyPr/>
        <a:lstStyle/>
        <a:p>
          <a:r>
            <a:rPr lang="en-US" dirty="0"/>
            <a:t>SMA</a:t>
          </a:r>
        </a:p>
      </dgm:t>
    </dgm:pt>
    <dgm:pt modelId="{8209BA8D-239E-4E6F-A133-62FDDB46BA00}" type="parTrans" cxnId="{358C7DD1-5169-4AD7-B21C-2A543B38E73D}">
      <dgm:prSet/>
      <dgm:spPr/>
      <dgm:t>
        <a:bodyPr/>
        <a:lstStyle/>
        <a:p>
          <a:endParaRPr lang="en-US"/>
        </a:p>
      </dgm:t>
    </dgm:pt>
    <dgm:pt modelId="{1DF3C38A-4F0F-4A4F-AAE8-C2F848E167A8}" type="sibTrans" cxnId="{358C7DD1-5169-4AD7-B21C-2A543B38E73D}">
      <dgm:prSet/>
      <dgm:spPr/>
      <dgm:t>
        <a:bodyPr/>
        <a:lstStyle/>
        <a:p>
          <a:endParaRPr lang="en-US"/>
        </a:p>
      </dgm:t>
    </dgm:pt>
    <dgm:pt modelId="{A76D2ED6-D144-4EFD-BD3C-AFCB00F056D4}">
      <dgm:prSet phldrT="[Text]"/>
      <dgm:spPr/>
      <dgm:t>
        <a:bodyPr/>
        <a:lstStyle/>
        <a:p>
          <a:r>
            <a:rPr lang="en-US" dirty="0"/>
            <a:t>SMK</a:t>
          </a:r>
        </a:p>
      </dgm:t>
    </dgm:pt>
    <dgm:pt modelId="{067316B5-CDE1-477F-8BD7-508C9BA9D974}" type="parTrans" cxnId="{C951BC6D-1B4F-4BDE-B5E4-37EFBD8B8F57}">
      <dgm:prSet/>
      <dgm:spPr/>
      <dgm:t>
        <a:bodyPr/>
        <a:lstStyle/>
        <a:p>
          <a:endParaRPr lang="en-US"/>
        </a:p>
      </dgm:t>
    </dgm:pt>
    <dgm:pt modelId="{3207B0DD-5E37-4AD5-8361-1513387D4E89}" type="sibTrans" cxnId="{C951BC6D-1B4F-4BDE-B5E4-37EFBD8B8F57}">
      <dgm:prSet/>
      <dgm:spPr/>
      <dgm:t>
        <a:bodyPr/>
        <a:lstStyle/>
        <a:p>
          <a:endParaRPr lang="en-US"/>
        </a:p>
      </dgm:t>
    </dgm:pt>
    <dgm:pt modelId="{A7EDA70C-CFAE-47B7-94E4-3D661FBFE920}">
      <dgm:prSet phldrT="[Text]"/>
      <dgm:spPr/>
      <dgm:t>
        <a:bodyPr/>
        <a:lstStyle/>
        <a:p>
          <a:r>
            <a:rPr lang="en-US" dirty="0" err="1"/>
            <a:t>Sekolah</a:t>
          </a:r>
          <a:r>
            <a:rPr lang="en-US" dirty="0"/>
            <a:t> N</a:t>
          </a:r>
        </a:p>
      </dgm:t>
    </dgm:pt>
    <dgm:pt modelId="{272AFC88-63D8-435D-BADB-E8A4BA29AE51}" type="parTrans" cxnId="{C53EFD00-A6B1-41DB-8BAE-9FCF34625D13}">
      <dgm:prSet/>
      <dgm:spPr/>
      <dgm:t>
        <a:bodyPr/>
        <a:lstStyle/>
        <a:p>
          <a:endParaRPr lang="en-US"/>
        </a:p>
      </dgm:t>
    </dgm:pt>
    <dgm:pt modelId="{08097E28-7766-42CE-8911-33E33C0C4158}" type="sibTrans" cxnId="{C53EFD00-A6B1-41DB-8BAE-9FCF34625D13}">
      <dgm:prSet/>
      <dgm:spPr/>
      <dgm:t>
        <a:bodyPr/>
        <a:lstStyle/>
        <a:p>
          <a:endParaRPr lang="en-US"/>
        </a:p>
      </dgm:t>
    </dgm:pt>
    <dgm:pt modelId="{42284B7B-AD9B-4C26-B233-C986EEAD12DE}" type="pres">
      <dgm:prSet presAssocID="{A74BCF9B-2E75-4AD0-8AFB-74CF4FBFF639}" presName="Name0" presStyleCnt="0">
        <dgm:presLayoutVars>
          <dgm:dir/>
          <dgm:animLvl val="lvl"/>
          <dgm:resizeHandles val="exact"/>
        </dgm:presLayoutVars>
      </dgm:prSet>
      <dgm:spPr/>
      <dgm:t>
        <a:bodyPr/>
        <a:lstStyle/>
        <a:p>
          <a:endParaRPr lang="id-ID"/>
        </a:p>
      </dgm:t>
    </dgm:pt>
    <dgm:pt modelId="{90A8C43B-DFAF-402A-B474-0FF72B0389E2}" type="pres">
      <dgm:prSet presAssocID="{BAC3D40D-69AD-45B2-8C69-82C48430BC4E}" presName="boxAndChildren" presStyleCnt="0"/>
      <dgm:spPr/>
    </dgm:pt>
    <dgm:pt modelId="{4F2D3CE9-3E80-4F08-856F-6030100143C9}" type="pres">
      <dgm:prSet presAssocID="{BAC3D40D-69AD-45B2-8C69-82C48430BC4E}" presName="parentTextBox" presStyleLbl="node1" presStyleIdx="0" presStyleCnt="4"/>
      <dgm:spPr/>
      <dgm:t>
        <a:bodyPr/>
        <a:lstStyle/>
        <a:p>
          <a:endParaRPr lang="id-ID"/>
        </a:p>
      </dgm:t>
    </dgm:pt>
    <dgm:pt modelId="{E05D92F9-3CED-41A2-A5FC-5770DF9C84F2}" type="pres">
      <dgm:prSet presAssocID="{BAC3D40D-69AD-45B2-8C69-82C48430BC4E}" presName="entireBox" presStyleLbl="node1" presStyleIdx="0" presStyleCnt="4"/>
      <dgm:spPr/>
      <dgm:t>
        <a:bodyPr/>
        <a:lstStyle/>
        <a:p>
          <a:endParaRPr lang="id-ID"/>
        </a:p>
      </dgm:t>
    </dgm:pt>
    <dgm:pt modelId="{3CA36619-63E2-4532-A745-F721F9AE9126}" type="pres">
      <dgm:prSet presAssocID="{BAC3D40D-69AD-45B2-8C69-82C48430BC4E}" presName="descendantBox" presStyleCnt="0"/>
      <dgm:spPr/>
    </dgm:pt>
    <dgm:pt modelId="{C0F98D50-EBE5-422E-A403-546765E15CF3}" type="pres">
      <dgm:prSet presAssocID="{622B9526-42C5-4877-9C47-F36285CF4C61}" presName="childTextBox" presStyleLbl="fgAccFollowNode1" presStyleIdx="0" presStyleCnt="11">
        <dgm:presLayoutVars>
          <dgm:bulletEnabled val="1"/>
        </dgm:presLayoutVars>
      </dgm:prSet>
      <dgm:spPr/>
      <dgm:t>
        <a:bodyPr/>
        <a:lstStyle/>
        <a:p>
          <a:endParaRPr lang="id-ID"/>
        </a:p>
      </dgm:t>
    </dgm:pt>
    <dgm:pt modelId="{17ED191B-DB9A-4D9B-B0ED-D44D67DBF3AD}" type="pres">
      <dgm:prSet presAssocID="{DBD10653-35C9-4978-ADF3-2BA11F22CB2E}" presName="childTextBox" presStyleLbl="fgAccFollowNode1" presStyleIdx="1" presStyleCnt="11">
        <dgm:presLayoutVars>
          <dgm:bulletEnabled val="1"/>
        </dgm:presLayoutVars>
      </dgm:prSet>
      <dgm:spPr/>
      <dgm:t>
        <a:bodyPr/>
        <a:lstStyle/>
        <a:p>
          <a:endParaRPr lang="id-ID"/>
        </a:p>
      </dgm:t>
    </dgm:pt>
    <dgm:pt modelId="{E3584E7A-4D19-4C83-8C78-C783D0C1CCEA}" type="pres">
      <dgm:prSet presAssocID="{A7EDA70C-CFAE-47B7-94E4-3D661FBFE920}" presName="childTextBox" presStyleLbl="fgAccFollowNode1" presStyleIdx="2" presStyleCnt="11">
        <dgm:presLayoutVars>
          <dgm:bulletEnabled val="1"/>
        </dgm:presLayoutVars>
      </dgm:prSet>
      <dgm:spPr/>
      <dgm:t>
        <a:bodyPr/>
        <a:lstStyle/>
        <a:p>
          <a:endParaRPr lang="id-ID"/>
        </a:p>
      </dgm:t>
    </dgm:pt>
    <dgm:pt modelId="{8812A0E7-AD1E-40A7-8E43-832EE13F3D1D}" type="pres">
      <dgm:prSet presAssocID="{4F3E9E16-6C15-4CDF-8C39-41FA46B36DCD}" presName="sp" presStyleCnt="0"/>
      <dgm:spPr/>
    </dgm:pt>
    <dgm:pt modelId="{77412D1C-5C8C-4EC8-85D4-FE1E803F0A26}" type="pres">
      <dgm:prSet presAssocID="{EEEFBA2E-B890-4DD4-90BE-272741C9E8F2}" presName="arrowAndChildren" presStyleCnt="0"/>
      <dgm:spPr/>
    </dgm:pt>
    <dgm:pt modelId="{F8E17884-2A72-446E-BC29-E36922E0B608}" type="pres">
      <dgm:prSet presAssocID="{EEEFBA2E-B890-4DD4-90BE-272741C9E8F2}" presName="parentTextArrow" presStyleLbl="node1" presStyleIdx="0" presStyleCnt="4"/>
      <dgm:spPr/>
      <dgm:t>
        <a:bodyPr/>
        <a:lstStyle/>
        <a:p>
          <a:endParaRPr lang="id-ID"/>
        </a:p>
      </dgm:t>
    </dgm:pt>
    <dgm:pt modelId="{E94CF4E8-A8BE-4AF9-A05C-9C72B9B3A882}" type="pres">
      <dgm:prSet presAssocID="{EEEFBA2E-B890-4DD4-90BE-272741C9E8F2}" presName="arrow" presStyleLbl="node1" presStyleIdx="1" presStyleCnt="4"/>
      <dgm:spPr/>
      <dgm:t>
        <a:bodyPr/>
        <a:lstStyle/>
        <a:p>
          <a:endParaRPr lang="id-ID"/>
        </a:p>
      </dgm:t>
    </dgm:pt>
    <dgm:pt modelId="{C38F3BC5-B530-455C-B04A-EF6DB259B461}" type="pres">
      <dgm:prSet presAssocID="{EEEFBA2E-B890-4DD4-90BE-272741C9E8F2}" presName="descendantArrow" presStyleCnt="0"/>
      <dgm:spPr/>
    </dgm:pt>
    <dgm:pt modelId="{0FBA289A-0B46-4891-801C-5E5885F19F4C}" type="pres">
      <dgm:prSet presAssocID="{AC87EB7C-AD70-4727-8D55-999D5D159EA1}" presName="childTextArrow" presStyleLbl="fgAccFollowNode1" presStyleIdx="3" presStyleCnt="11">
        <dgm:presLayoutVars>
          <dgm:bulletEnabled val="1"/>
        </dgm:presLayoutVars>
      </dgm:prSet>
      <dgm:spPr/>
      <dgm:t>
        <a:bodyPr/>
        <a:lstStyle/>
        <a:p>
          <a:endParaRPr lang="id-ID"/>
        </a:p>
      </dgm:t>
    </dgm:pt>
    <dgm:pt modelId="{934EF964-0636-485A-A468-C94F7BFD0F01}" type="pres">
      <dgm:prSet presAssocID="{EEF5CAAB-90F6-46DF-8D21-329942966342}" presName="childTextArrow" presStyleLbl="fgAccFollowNode1" presStyleIdx="4" presStyleCnt="11">
        <dgm:presLayoutVars>
          <dgm:bulletEnabled val="1"/>
        </dgm:presLayoutVars>
      </dgm:prSet>
      <dgm:spPr/>
      <dgm:t>
        <a:bodyPr/>
        <a:lstStyle/>
        <a:p>
          <a:endParaRPr lang="id-ID"/>
        </a:p>
      </dgm:t>
    </dgm:pt>
    <dgm:pt modelId="{278510D9-188D-416D-9BEE-F33F3A8D928C}" type="pres">
      <dgm:prSet presAssocID="{71B5B480-41BE-4CF2-A669-8F97F2AD5293}" presName="childTextArrow" presStyleLbl="fgAccFollowNode1" presStyleIdx="5" presStyleCnt="11">
        <dgm:presLayoutVars>
          <dgm:bulletEnabled val="1"/>
        </dgm:presLayoutVars>
      </dgm:prSet>
      <dgm:spPr/>
      <dgm:t>
        <a:bodyPr/>
        <a:lstStyle/>
        <a:p>
          <a:endParaRPr lang="id-ID"/>
        </a:p>
      </dgm:t>
    </dgm:pt>
    <dgm:pt modelId="{302A1483-51FE-4C19-8EEC-AEA6214C738F}" type="pres">
      <dgm:prSet presAssocID="{A76D2ED6-D144-4EFD-BD3C-AFCB00F056D4}" presName="childTextArrow" presStyleLbl="fgAccFollowNode1" presStyleIdx="6" presStyleCnt="11">
        <dgm:presLayoutVars>
          <dgm:bulletEnabled val="1"/>
        </dgm:presLayoutVars>
      </dgm:prSet>
      <dgm:spPr/>
      <dgm:t>
        <a:bodyPr/>
        <a:lstStyle/>
        <a:p>
          <a:endParaRPr lang="id-ID"/>
        </a:p>
      </dgm:t>
    </dgm:pt>
    <dgm:pt modelId="{A487ED5F-77B0-4EE4-8219-AEC66A8A9860}" type="pres">
      <dgm:prSet presAssocID="{68A272D5-458C-4EF5-8A82-7CF9AE26FB9C}" presName="sp" presStyleCnt="0"/>
      <dgm:spPr/>
    </dgm:pt>
    <dgm:pt modelId="{CFB89BD2-C712-4788-8792-F6562A6BF564}" type="pres">
      <dgm:prSet presAssocID="{478D7180-5CB3-426B-BEB8-D07412B931F2}" presName="arrowAndChildren" presStyleCnt="0"/>
      <dgm:spPr/>
    </dgm:pt>
    <dgm:pt modelId="{4F95A867-F75E-4D2C-960C-7B79DB2A76D7}" type="pres">
      <dgm:prSet presAssocID="{478D7180-5CB3-426B-BEB8-D07412B931F2}" presName="parentTextArrow" presStyleLbl="node1" presStyleIdx="1" presStyleCnt="4"/>
      <dgm:spPr/>
      <dgm:t>
        <a:bodyPr/>
        <a:lstStyle/>
        <a:p>
          <a:endParaRPr lang="id-ID"/>
        </a:p>
      </dgm:t>
    </dgm:pt>
    <dgm:pt modelId="{D735BCBE-4B83-4773-8E7F-D5FA6B7E0B6C}" type="pres">
      <dgm:prSet presAssocID="{478D7180-5CB3-426B-BEB8-D07412B931F2}" presName="arrow" presStyleLbl="node1" presStyleIdx="2" presStyleCnt="4"/>
      <dgm:spPr/>
      <dgm:t>
        <a:bodyPr/>
        <a:lstStyle/>
        <a:p>
          <a:endParaRPr lang="id-ID"/>
        </a:p>
      </dgm:t>
    </dgm:pt>
    <dgm:pt modelId="{3FA34018-692D-43AD-BE10-22B29D08FA33}" type="pres">
      <dgm:prSet presAssocID="{478D7180-5CB3-426B-BEB8-D07412B931F2}" presName="descendantArrow" presStyleCnt="0"/>
      <dgm:spPr/>
    </dgm:pt>
    <dgm:pt modelId="{627D8A44-DB17-45A9-AB43-AAB97DA2829A}" type="pres">
      <dgm:prSet presAssocID="{160D8994-C0EA-4C03-92EA-F954CE49DECB}" presName="childTextArrow" presStyleLbl="fgAccFollowNode1" presStyleIdx="7" presStyleCnt="11">
        <dgm:presLayoutVars>
          <dgm:bulletEnabled val="1"/>
        </dgm:presLayoutVars>
      </dgm:prSet>
      <dgm:spPr/>
      <dgm:t>
        <a:bodyPr/>
        <a:lstStyle/>
        <a:p>
          <a:endParaRPr lang="id-ID"/>
        </a:p>
      </dgm:t>
    </dgm:pt>
    <dgm:pt modelId="{CFB26ED9-59EF-48C9-A5B7-7F4D7A1D3302}" type="pres">
      <dgm:prSet presAssocID="{328B2C7A-E7FC-4F61-9643-55D8AFF430F4}" presName="childTextArrow" presStyleLbl="fgAccFollowNode1" presStyleIdx="8" presStyleCnt="11">
        <dgm:presLayoutVars>
          <dgm:bulletEnabled val="1"/>
        </dgm:presLayoutVars>
      </dgm:prSet>
      <dgm:spPr/>
      <dgm:t>
        <a:bodyPr/>
        <a:lstStyle/>
        <a:p>
          <a:endParaRPr lang="id-ID"/>
        </a:p>
      </dgm:t>
    </dgm:pt>
    <dgm:pt modelId="{D82022A4-A303-4731-B845-FCE91DAFA53C}" type="pres">
      <dgm:prSet presAssocID="{562A4BD3-F460-4759-A512-C2C643ECC487}" presName="childTextArrow" presStyleLbl="fgAccFollowNode1" presStyleIdx="9" presStyleCnt="11">
        <dgm:presLayoutVars>
          <dgm:bulletEnabled val="1"/>
        </dgm:presLayoutVars>
      </dgm:prSet>
      <dgm:spPr/>
      <dgm:t>
        <a:bodyPr/>
        <a:lstStyle/>
        <a:p>
          <a:endParaRPr lang="id-ID"/>
        </a:p>
      </dgm:t>
    </dgm:pt>
    <dgm:pt modelId="{455A9E0F-EE1F-47BA-A5E4-2BA67C5F841C}" type="pres">
      <dgm:prSet presAssocID="{AE1B5659-A39D-4FFC-814C-38A114A52AA6}" presName="sp" presStyleCnt="0"/>
      <dgm:spPr/>
    </dgm:pt>
    <dgm:pt modelId="{BBFC37AA-2058-46B3-9465-5958B2C01ECF}" type="pres">
      <dgm:prSet presAssocID="{09730D7C-0603-4066-8DAB-AE3C2237A847}" presName="arrowAndChildren" presStyleCnt="0"/>
      <dgm:spPr/>
    </dgm:pt>
    <dgm:pt modelId="{10C48E7E-DD02-4D22-8B74-13EE245B8D3B}" type="pres">
      <dgm:prSet presAssocID="{09730D7C-0603-4066-8DAB-AE3C2237A847}" presName="parentTextArrow" presStyleLbl="node1" presStyleIdx="2" presStyleCnt="4"/>
      <dgm:spPr/>
      <dgm:t>
        <a:bodyPr/>
        <a:lstStyle/>
        <a:p>
          <a:endParaRPr lang="id-ID"/>
        </a:p>
      </dgm:t>
    </dgm:pt>
    <dgm:pt modelId="{52BDBF5B-33B6-443A-A693-DFE9F0C93652}" type="pres">
      <dgm:prSet presAssocID="{09730D7C-0603-4066-8DAB-AE3C2237A847}" presName="arrow" presStyleLbl="node1" presStyleIdx="3" presStyleCnt="4" custLinFactNeighborX="363" custLinFactNeighborY="-123"/>
      <dgm:spPr/>
      <dgm:t>
        <a:bodyPr/>
        <a:lstStyle/>
        <a:p>
          <a:endParaRPr lang="id-ID"/>
        </a:p>
      </dgm:t>
    </dgm:pt>
    <dgm:pt modelId="{FB70C539-8377-4C0F-B6D6-4F6EDA13699B}" type="pres">
      <dgm:prSet presAssocID="{09730D7C-0603-4066-8DAB-AE3C2237A847}" presName="descendantArrow" presStyleCnt="0"/>
      <dgm:spPr/>
    </dgm:pt>
    <dgm:pt modelId="{9C4EF0A1-EAAC-4ED6-A855-2899A9B8EB7C}" type="pres">
      <dgm:prSet presAssocID="{2CA5F3ED-34DA-48D4-A1EB-675A941C0E3C}" presName="childTextArrow" presStyleLbl="fgAccFollowNode1" presStyleIdx="10" presStyleCnt="11">
        <dgm:presLayoutVars>
          <dgm:bulletEnabled val="1"/>
        </dgm:presLayoutVars>
      </dgm:prSet>
      <dgm:spPr/>
      <dgm:t>
        <a:bodyPr/>
        <a:lstStyle/>
        <a:p>
          <a:endParaRPr lang="id-ID"/>
        </a:p>
      </dgm:t>
    </dgm:pt>
  </dgm:ptLst>
  <dgm:cxnLst>
    <dgm:cxn modelId="{73FEEFDD-1004-451B-827A-1A3DCBAE8378}" type="presOf" srcId="{EEEFBA2E-B890-4DD4-90BE-272741C9E8F2}" destId="{E94CF4E8-A8BE-4AF9-A05C-9C72B9B3A882}" srcOrd="1" destOrd="0" presId="urn:microsoft.com/office/officeart/2005/8/layout/process4"/>
    <dgm:cxn modelId="{71BD6A64-4A78-44D9-A618-67F65957F244}" type="presOf" srcId="{EEF5CAAB-90F6-46DF-8D21-329942966342}" destId="{934EF964-0636-485A-A468-C94F7BFD0F01}" srcOrd="0" destOrd="0" presId="urn:microsoft.com/office/officeart/2005/8/layout/process4"/>
    <dgm:cxn modelId="{F2953600-0BA8-4BAB-B1F6-BCCB378205DB}" type="presOf" srcId="{478D7180-5CB3-426B-BEB8-D07412B931F2}" destId="{D735BCBE-4B83-4773-8E7F-D5FA6B7E0B6C}" srcOrd="1" destOrd="0" presId="urn:microsoft.com/office/officeart/2005/8/layout/process4"/>
    <dgm:cxn modelId="{075A220C-8B52-400A-B969-54B3AD85F1E0}" srcId="{478D7180-5CB3-426B-BEB8-D07412B931F2}" destId="{328B2C7A-E7FC-4F61-9643-55D8AFF430F4}" srcOrd="1" destOrd="0" parTransId="{B003CF08-7399-4CE2-B2AD-53907624FB33}" sibTransId="{1071108B-79C2-45AA-AF1A-20D5E1982FB9}"/>
    <dgm:cxn modelId="{FC90120C-BA1B-43F7-ADA4-EAD2BBF34102}" type="presOf" srcId="{A74BCF9B-2E75-4AD0-8AFB-74CF4FBFF639}" destId="{42284B7B-AD9B-4C26-B233-C986EEAD12DE}" srcOrd="0" destOrd="0" presId="urn:microsoft.com/office/officeart/2005/8/layout/process4"/>
    <dgm:cxn modelId="{A72F9DF7-A57D-4DC8-A9E2-D3BF0F1CAE3A}" srcId="{EEEFBA2E-B890-4DD4-90BE-272741C9E8F2}" destId="{EEF5CAAB-90F6-46DF-8D21-329942966342}" srcOrd="1" destOrd="0" parTransId="{5CC62CE5-5B92-425E-8BBB-30B7ABAB1C6A}" sibTransId="{263FF921-DCF1-4C2B-96AF-59DAD37023FB}"/>
    <dgm:cxn modelId="{216F6143-6FB8-4F9F-A37F-8ECE0158A248}" srcId="{EEEFBA2E-B890-4DD4-90BE-272741C9E8F2}" destId="{AC87EB7C-AD70-4727-8D55-999D5D159EA1}" srcOrd="0" destOrd="0" parTransId="{A505E87D-7420-4C5D-8156-090D179E3DDF}" sibTransId="{5878267F-A0BA-44EE-A851-C28D6C775F0E}"/>
    <dgm:cxn modelId="{65F0AE0A-3CA0-4E0E-ACC1-A8ABC180E6A4}" type="presOf" srcId="{09730D7C-0603-4066-8DAB-AE3C2237A847}" destId="{52BDBF5B-33B6-443A-A693-DFE9F0C93652}" srcOrd="1" destOrd="0" presId="urn:microsoft.com/office/officeart/2005/8/layout/process4"/>
    <dgm:cxn modelId="{97F31503-E502-4C14-AB1C-D4EE9A7B78CD}" srcId="{478D7180-5CB3-426B-BEB8-D07412B931F2}" destId="{562A4BD3-F460-4759-A512-C2C643ECC487}" srcOrd="2" destOrd="0" parTransId="{7CF77AB8-D0E0-4F9A-9036-8AA93C854298}" sibTransId="{16DEA324-DC88-4ADE-9627-939435D41AE5}"/>
    <dgm:cxn modelId="{3CE035EE-9618-4EC4-A9DD-8A605D5A8603}" type="presOf" srcId="{328B2C7A-E7FC-4F61-9643-55D8AFF430F4}" destId="{CFB26ED9-59EF-48C9-A5B7-7F4D7A1D3302}" srcOrd="0" destOrd="0" presId="urn:microsoft.com/office/officeart/2005/8/layout/process4"/>
    <dgm:cxn modelId="{1FC29CA2-C4CE-4B9E-A2FE-AD5F40512A8C}" type="presOf" srcId="{DBD10653-35C9-4978-ADF3-2BA11F22CB2E}" destId="{17ED191B-DB9A-4D9B-B0ED-D44D67DBF3AD}" srcOrd="0" destOrd="0" presId="urn:microsoft.com/office/officeart/2005/8/layout/process4"/>
    <dgm:cxn modelId="{A938B5B6-1F2C-4A83-AFA8-F73128230BC7}" type="presOf" srcId="{71B5B480-41BE-4CF2-A669-8F97F2AD5293}" destId="{278510D9-188D-416D-9BEE-F33F3A8D928C}" srcOrd="0" destOrd="0" presId="urn:microsoft.com/office/officeart/2005/8/layout/process4"/>
    <dgm:cxn modelId="{69B6166B-E733-42CF-AA4F-6CC5020C96AC}" srcId="{BAC3D40D-69AD-45B2-8C69-82C48430BC4E}" destId="{622B9526-42C5-4877-9C47-F36285CF4C61}" srcOrd="0" destOrd="0" parTransId="{8A7B085E-2DF1-46F2-916E-FD027E8CCF9A}" sibTransId="{E3A36CE4-660D-418D-8C02-45D93998D90D}"/>
    <dgm:cxn modelId="{85AE5967-41BF-458C-A311-E2BF3AC0D98E}" type="presOf" srcId="{BAC3D40D-69AD-45B2-8C69-82C48430BC4E}" destId="{E05D92F9-3CED-41A2-A5FC-5770DF9C84F2}" srcOrd="1" destOrd="0" presId="urn:microsoft.com/office/officeart/2005/8/layout/process4"/>
    <dgm:cxn modelId="{9DF15A37-D8C1-4451-B529-8A4C49855202}" type="presOf" srcId="{622B9526-42C5-4877-9C47-F36285CF4C61}" destId="{C0F98D50-EBE5-422E-A403-546765E15CF3}" srcOrd="0" destOrd="0" presId="urn:microsoft.com/office/officeart/2005/8/layout/process4"/>
    <dgm:cxn modelId="{358C7DD1-5169-4AD7-B21C-2A543B38E73D}" srcId="{EEEFBA2E-B890-4DD4-90BE-272741C9E8F2}" destId="{71B5B480-41BE-4CF2-A669-8F97F2AD5293}" srcOrd="2" destOrd="0" parTransId="{8209BA8D-239E-4E6F-A133-62FDDB46BA00}" sibTransId="{1DF3C38A-4F0F-4A4F-AAE8-C2F848E167A8}"/>
    <dgm:cxn modelId="{B1055094-5A34-4E01-8A33-6B385F6A40D3}" type="presOf" srcId="{562A4BD3-F460-4759-A512-C2C643ECC487}" destId="{D82022A4-A303-4731-B845-FCE91DAFA53C}" srcOrd="0" destOrd="0" presId="urn:microsoft.com/office/officeart/2005/8/layout/process4"/>
    <dgm:cxn modelId="{C45635C0-5AE9-4160-8040-6A49CB997597}" type="presOf" srcId="{478D7180-5CB3-426B-BEB8-D07412B931F2}" destId="{4F95A867-F75E-4D2C-960C-7B79DB2A76D7}" srcOrd="0" destOrd="0" presId="urn:microsoft.com/office/officeart/2005/8/layout/process4"/>
    <dgm:cxn modelId="{A9BC6C7C-B8D0-4C10-BFC2-F9129115A068}" type="presOf" srcId="{A7EDA70C-CFAE-47B7-94E4-3D661FBFE920}" destId="{E3584E7A-4D19-4C83-8C78-C783D0C1CCEA}" srcOrd="0" destOrd="0" presId="urn:microsoft.com/office/officeart/2005/8/layout/process4"/>
    <dgm:cxn modelId="{0D0FA370-0C05-4365-944A-39DB0116EA25}" type="presOf" srcId="{BAC3D40D-69AD-45B2-8C69-82C48430BC4E}" destId="{4F2D3CE9-3E80-4F08-856F-6030100143C9}" srcOrd="0" destOrd="0" presId="urn:microsoft.com/office/officeart/2005/8/layout/process4"/>
    <dgm:cxn modelId="{A09220B1-29C1-4070-A26E-CF07B50BA77B}" srcId="{A74BCF9B-2E75-4AD0-8AFB-74CF4FBFF639}" destId="{478D7180-5CB3-426B-BEB8-D07412B931F2}" srcOrd="1" destOrd="0" parTransId="{89E3C89A-9B25-45F8-AF1D-63D8BC6F61B1}" sibTransId="{68A272D5-458C-4EF5-8A82-7CF9AE26FB9C}"/>
    <dgm:cxn modelId="{DF5D3ABC-3B4D-4577-8C65-A14FA6E3A5CD}" type="presOf" srcId="{AC87EB7C-AD70-4727-8D55-999D5D159EA1}" destId="{0FBA289A-0B46-4891-801C-5E5885F19F4C}" srcOrd="0" destOrd="0" presId="urn:microsoft.com/office/officeart/2005/8/layout/process4"/>
    <dgm:cxn modelId="{0E400F8B-E635-4FE0-A470-C040A3A9D934}" srcId="{A74BCF9B-2E75-4AD0-8AFB-74CF4FBFF639}" destId="{BAC3D40D-69AD-45B2-8C69-82C48430BC4E}" srcOrd="3" destOrd="0" parTransId="{1351E120-EAFE-42D9-AB6F-D16D8F348E90}" sibTransId="{B48E4536-B6BB-4BEE-ABEC-88293F53E5D3}"/>
    <dgm:cxn modelId="{81A95735-17FF-4C6F-938D-002C0E7B0648}" srcId="{BAC3D40D-69AD-45B2-8C69-82C48430BC4E}" destId="{DBD10653-35C9-4978-ADF3-2BA11F22CB2E}" srcOrd="1" destOrd="0" parTransId="{F3EC26D0-1318-405D-B08E-13B9CDABC30A}" sibTransId="{10CAF3C4-2051-47F0-8C27-EA2FE14872BF}"/>
    <dgm:cxn modelId="{FCA2476C-DC22-4279-8BD4-D1045DC01AB3}" srcId="{478D7180-5CB3-426B-BEB8-D07412B931F2}" destId="{160D8994-C0EA-4C03-92EA-F954CE49DECB}" srcOrd="0" destOrd="0" parTransId="{199BAAF0-8B19-4EF3-BDD9-8062655E73F6}" sibTransId="{9E5868CB-C48D-410D-B174-5242921090FD}"/>
    <dgm:cxn modelId="{7F5C748C-3575-449E-BE5A-4B8B6EF34723}" type="presOf" srcId="{09730D7C-0603-4066-8DAB-AE3C2237A847}" destId="{10C48E7E-DD02-4D22-8B74-13EE245B8D3B}" srcOrd="0" destOrd="0" presId="urn:microsoft.com/office/officeart/2005/8/layout/process4"/>
    <dgm:cxn modelId="{21BF6540-A9AC-46C2-8749-B9ED7B786032}" type="presOf" srcId="{A76D2ED6-D144-4EFD-BD3C-AFCB00F056D4}" destId="{302A1483-51FE-4C19-8EEC-AEA6214C738F}" srcOrd="0" destOrd="0" presId="urn:microsoft.com/office/officeart/2005/8/layout/process4"/>
    <dgm:cxn modelId="{3288C7DB-BCF3-4DED-B93D-42F71EBE1EAF}" srcId="{09730D7C-0603-4066-8DAB-AE3C2237A847}" destId="{2CA5F3ED-34DA-48D4-A1EB-675A941C0E3C}" srcOrd="0" destOrd="0" parTransId="{8BECCC1E-4B96-43F1-AC3A-DDBD850B351E}" sibTransId="{27C0D0CA-D497-485D-AE80-2558FD58B051}"/>
    <dgm:cxn modelId="{1D57AD0D-C62E-41A6-8AB2-9270C21B7964}" type="presOf" srcId="{2CA5F3ED-34DA-48D4-A1EB-675A941C0E3C}" destId="{9C4EF0A1-EAAC-4ED6-A855-2899A9B8EB7C}" srcOrd="0" destOrd="0" presId="urn:microsoft.com/office/officeart/2005/8/layout/process4"/>
    <dgm:cxn modelId="{9F10F32C-FD52-437A-BA1E-C69177E50D35}" srcId="{A74BCF9B-2E75-4AD0-8AFB-74CF4FBFF639}" destId="{EEEFBA2E-B890-4DD4-90BE-272741C9E8F2}" srcOrd="2" destOrd="0" parTransId="{494BF7BC-00C4-4616-A037-705CBE8A8FB1}" sibTransId="{4F3E9E16-6C15-4CDF-8C39-41FA46B36DCD}"/>
    <dgm:cxn modelId="{3390BB3C-94AC-4075-B68C-963A7A7A659C}" type="presOf" srcId="{160D8994-C0EA-4C03-92EA-F954CE49DECB}" destId="{627D8A44-DB17-45A9-AB43-AAB97DA2829A}" srcOrd="0" destOrd="0" presId="urn:microsoft.com/office/officeart/2005/8/layout/process4"/>
    <dgm:cxn modelId="{E9DF2CE8-B952-4477-9A37-6F166A45ACC7}" srcId="{A74BCF9B-2E75-4AD0-8AFB-74CF4FBFF639}" destId="{09730D7C-0603-4066-8DAB-AE3C2237A847}" srcOrd="0" destOrd="0" parTransId="{67E22513-C84B-4020-B279-2932C154C742}" sibTransId="{AE1B5659-A39D-4FFC-814C-38A114A52AA6}"/>
    <dgm:cxn modelId="{78E50220-92B9-4A1B-B771-A917C49232E2}" type="presOf" srcId="{EEEFBA2E-B890-4DD4-90BE-272741C9E8F2}" destId="{F8E17884-2A72-446E-BC29-E36922E0B608}" srcOrd="0" destOrd="0" presId="urn:microsoft.com/office/officeart/2005/8/layout/process4"/>
    <dgm:cxn modelId="{C951BC6D-1B4F-4BDE-B5E4-37EFBD8B8F57}" srcId="{EEEFBA2E-B890-4DD4-90BE-272741C9E8F2}" destId="{A76D2ED6-D144-4EFD-BD3C-AFCB00F056D4}" srcOrd="3" destOrd="0" parTransId="{067316B5-CDE1-477F-8BD7-508C9BA9D974}" sibTransId="{3207B0DD-5E37-4AD5-8361-1513387D4E89}"/>
    <dgm:cxn modelId="{C53EFD00-A6B1-41DB-8BAE-9FCF34625D13}" srcId="{BAC3D40D-69AD-45B2-8C69-82C48430BC4E}" destId="{A7EDA70C-CFAE-47B7-94E4-3D661FBFE920}" srcOrd="2" destOrd="0" parTransId="{272AFC88-63D8-435D-BADB-E8A4BA29AE51}" sibTransId="{08097E28-7766-42CE-8911-33E33C0C4158}"/>
    <dgm:cxn modelId="{BA4D57F1-9E8F-443B-8412-168F86C3029E}" type="presParOf" srcId="{42284B7B-AD9B-4C26-B233-C986EEAD12DE}" destId="{90A8C43B-DFAF-402A-B474-0FF72B0389E2}" srcOrd="0" destOrd="0" presId="urn:microsoft.com/office/officeart/2005/8/layout/process4"/>
    <dgm:cxn modelId="{F5B7B3FE-805B-4892-B8A9-9550B1EE298A}" type="presParOf" srcId="{90A8C43B-DFAF-402A-B474-0FF72B0389E2}" destId="{4F2D3CE9-3E80-4F08-856F-6030100143C9}" srcOrd="0" destOrd="0" presId="urn:microsoft.com/office/officeart/2005/8/layout/process4"/>
    <dgm:cxn modelId="{E43ECD9B-720F-4F75-966C-1683319D8C48}" type="presParOf" srcId="{90A8C43B-DFAF-402A-B474-0FF72B0389E2}" destId="{E05D92F9-3CED-41A2-A5FC-5770DF9C84F2}" srcOrd="1" destOrd="0" presId="urn:microsoft.com/office/officeart/2005/8/layout/process4"/>
    <dgm:cxn modelId="{96F2F1BC-BD49-4168-AF38-76308127EC87}" type="presParOf" srcId="{90A8C43B-DFAF-402A-B474-0FF72B0389E2}" destId="{3CA36619-63E2-4532-A745-F721F9AE9126}" srcOrd="2" destOrd="0" presId="urn:microsoft.com/office/officeart/2005/8/layout/process4"/>
    <dgm:cxn modelId="{807BCEA0-A9D1-491F-A834-DE26807EB08F}" type="presParOf" srcId="{3CA36619-63E2-4532-A745-F721F9AE9126}" destId="{C0F98D50-EBE5-422E-A403-546765E15CF3}" srcOrd="0" destOrd="0" presId="urn:microsoft.com/office/officeart/2005/8/layout/process4"/>
    <dgm:cxn modelId="{6787FFF0-3BF9-4E46-A245-0B13222460AD}" type="presParOf" srcId="{3CA36619-63E2-4532-A745-F721F9AE9126}" destId="{17ED191B-DB9A-4D9B-B0ED-D44D67DBF3AD}" srcOrd="1" destOrd="0" presId="urn:microsoft.com/office/officeart/2005/8/layout/process4"/>
    <dgm:cxn modelId="{B8B9012C-2715-4A65-8D06-88C9193A2DA6}" type="presParOf" srcId="{3CA36619-63E2-4532-A745-F721F9AE9126}" destId="{E3584E7A-4D19-4C83-8C78-C783D0C1CCEA}" srcOrd="2" destOrd="0" presId="urn:microsoft.com/office/officeart/2005/8/layout/process4"/>
    <dgm:cxn modelId="{E20377B9-40BF-40C0-AB2D-C668CB70E863}" type="presParOf" srcId="{42284B7B-AD9B-4C26-B233-C986EEAD12DE}" destId="{8812A0E7-AD1E-40A7-8E43-832EE13F3D1D}" srcOrd="1" destOrd="0" presId="urn:microsoft.com/office/officeart/2005/8/layout/process4"/>
    <dgm:cxn modelId="{CACC3A57-F3C8-4287-9127-B693CE762452}" type="presParOf" srcId="{42284B7B-AD9B-4C26-B233-C986EEAD12DE}" destId="{77412D1C-5C8C-4EC8-85D4-FE1E803F0A26}" srcOrd="2" destOrd="0" presId="urn:microsoft.com/office/officeart/2005/8/layout/process4"/>
    <dgm:cxn modelId="{3292ABF6-D453-4EA5-A00B-289AE9EEB5CE}" type="presParOf" srcId="{77412D1C-5C8C-4EC8-85D4-FE1E803F0A26}" destId="{F8E17884-2A72-446E-BC29-E36922E0B608}" srcOrd="0" destOrd="0" presId="urn:microsoft.com/office/officeart/2005/8/layout/process4"/>
    <dgm:cxn modelId="{4CD2C8C3-D892-4D95-BE4B-544AC7275DE0}" type="presParOf" srcId="{77412D1C-5C8C-4EC8-85D4-FE1E803F0A26}" destId="{E94CF4E8-A8BE-4AF9-A05C-9C72B9B3A882}" srcOrd="1" destOrd="0" presId="urn:microsoft.com/office/officeart/2005/8/layout/process4"/>
    <dgm:cxn modelId="{7C58854E-CF0C-464D-9860-2CA43B3D2F7F}" type="presParOf" srcId="{77412D1C-5C8C-4EC8-85D4-FE1E803F0A26}" destId="{C38F3BC5-B530-455C-B04A-EF6DB259B461}" srcOrd="2" destOrd="0" presId="urn:microsoft.com/office/officeart/2005/8/layout/process4"/>
    <dgm:cxn modelId="{BC633F39-0044-4B09-894F-8ABB0CA1391E}" type="presParOf" srcId="{C38F3BC5-B530-455C-B04A-EF6DB259B461}" destId="{0FBA289A-0B46-4891-801C-5E5885F19F4C}" srcOrd="0" destOrd="0" presId="urn:microsoft.com/office/officeart/2005/8/layout/process4"/>
    <dgm:cxn modelId="{80DB35C3-A863-4632-BC61-560B2E6217CE}" type="presParOf" srcId="{C38F3BC5-B530-455C-B04A-EF6DB259B461}" destId="{934EF964-0636-485A-A468-C94F7BFD0F01}" srcOrd="1" destOrd="0" presId="urn:microsoft.com/office/officeart/2005/8/layout/process4"/>
    <dgm:cxn modelId="{F0B55B78-1E44-4D0B-8394-4FA9BE87EB43}" type="presParOf" srcId="{C38F3BC5-B530-455C-B04A-EF6DB259B461}" destId="{278510D9-188D-416D-9BEE-F33F3A8D928C}" srcOrd="2" destOrd="0" presId="urn:microsoft.com/office/officeart/2005/8/layout/process4"/>
    <dgm:cxn modelId="{1DA4FBD8-7B8B-49BD-9B7F-7C44B5A7D3AA}" type="presParOf" srcId="{C38F3BC5-B530-455C-B04A-EF6DB259B461}" destId="{302A1483-51FE-4C19-8EEC-AEA6214C738F}" srcOrd="3" destOrd="0" presId="urn:microsoft.com/office/officeart/2005/8/layout/process4"/>
    <dgm:cxn modelId="{EF229FAF-2248-459E-9743-DF0490C88E23}" type="presParOf" srcId="{42284B7B-AD9B-4C26-B233-C986EEAD12DE}" destId="{A487ED5F-77B0-4EE4-8219-AEC66A8A9860}" srcOrd="3" destOrd="0" presId="urn:microsoft.com/office/officeart/2005/8/layout/process4"/>
    <dgm:cxn modelId="{4B8C716F-8688-4ACA-A1F9-9E2284E76112}" type="presParOf" srcId="{42284B7B-AD9B-4C26-B233-C986EEAD12DE}" destId="{CFB89BD2-C712-4788-8792-F6562A6BF564}" srcOrd="4" destOrd="0" presId="urn:microsoft.com/office/officeart/2005/8/layout/process4"/>
    <dgm:cxn modelId="{43EB2D10-009B-4207-B221-067EEAB1ABDA}" type="presParOf" srcId="{CFB89BD2-C712-4788-8792-F6562A6BF564}" destId="{4F95A867-F75E-4D2C-960C-7B79DB2A76D7}" srcOrd="0" destOrd="0" presId="urn:microsoft.com/office/officeart/2005/8/layout/process4"/>
    <dgm:cxn modelId="{63CC53C5-3AA4-48D5-A1E2-EE6871CBBA9D}" type="presParOf" srcId="{CFB89BD2-C712-4788-8792-F6562A6BF564}" destId="{D735BCBE-4B83-4773-8E7F-D5FA6B7E0B6C}" srcOrd="1" destOrd="0" presId="urn:microsoft.com/office/officeart/2005/8/layout/process4"/>
    <dgm:cxn modelId="{8699367C-D403-43A1-A6DF-7E4BD675F66F}" type="presParOf" srcId="{CFB89BD2-C712-4788-8792-F6562A6BF564}" destId="{3FA34018-692D-43AD-BE10-22B29D08FA33}" srcOrd="2" destOrd="0" presId="urn:microsoft.com/office/officeart/2005/8/layout/process4"/>
    <dgm:cxn modelId="{12C5BDC6-0395-48CF-B87B-B15A564A008B}" type="presParOf" srcId="{3FA34018-692D-43AD-BE10-22B29D08FA33}" destId="{627D8A44-DB17-45A9-AB43-AAB97DA2829A}" srcOrd="0" destOrd="0" presId="urn:microsoft.com/office/officeart/2005/8/layout/process4"/>
    <dgm:cxn modelId="{DA3A2CCE-986D-48B3-9484-08A4B6434ABC}" type="presParOf" srcId="{3FA34018-692D-43AD-BE10-22B29D08FA33}" destId="{CFB26ED9-59EF-48C9-A5B7-7F4D7A1D3302}" srcOrd="1" destOrd="0" presId="urn:microsoft.com/office/officeart/2005/8/layout/process4"/>
    <dgm:cxn modelId="{F6C633CC-5833-4BCD-99FE-960E94FF430D}" type="presParOf" srcId="{3FA34018-692D-43AD-BE10-22B29D08FA33}" destId="{D82022A4-A303-4731-B845-FCE91DAFA53C}" srcOrd="2" destOrd="0" presId="urn:microsoft.com/office/officeart/2005/8/layout/process4"/>
    <dgm:cxn modelId="{0EF78259-4420-4225-93F7-AB2F63113F4E}" type="presParOf" srcId="{42284B7B-AD9B-4C26-B233-C986EEAD12DE}" destId="{455A9E0F-EE1F-47BA-A5E4-2BA67C5F841C}" srcOrd="5" destOrd="0" presId="urn:microsoft.com/office/officeart/2005/8/layout/process4"/>
    <dgm:cxn modelId="{AB4B8F3B-3D29-4F5B-8A14-5599A7B653ED}" type="presParOf" srcId="{42284B7B-AD9B-4C26-B233-C986EEAD12DE}" destId="{BBFC37AA-2058-46B3-9465-5958B2C01ECF}" srcOrd="6" destOrd="0" presId="urn:microsoft.com/office/officeart/2005/8/layout/process4"/>
    <dgm:cxn modelId="{A703AF93-9274-4E62-A5A9-42FC71B7D10D}" type="presParOf" srcId="{BBFC37AA-2058-46B3-9465-5958B2C01ECF}" destId="{10C48E7E-DD02-4D22-8B74-13EE245B8D3B}" srcOrd="0" destOrd="0" presId="urn:microsoft.com/office/officeart/2005/8/layout/process4"/>
    <dgm:cxn modelId="{7C4A8C06-92AC-4768-83F5-6F48D64FCDCD}" type="presParOf" srcId="{BBFC37AA-2058-46B3-9465-5958B2C01ECF}" destId="{52BDBF5B-33B6-443A-A693-DFE9F0C93652}" srcOrd="1" destOrd="0" presId="urn:microsoft.com/office/officeart/2005/8/layout/process4"/>
    <dgm:cxn modelId="{5E31702E-A986-4B30-9AD1-0AAD00C36A6E}" type="presParOf" srcId="{BBFC37AA-2058-46B3-9465-5958B2C01ECF}" destId="{FB70C539-8377-4C0F-B6D6-4F6EDA13699B}" srcOrd="2" destOrd="0" presId="urn:microsoft.com/office/officeart/2005/8/layout/process4"/>
    <dgm:cxn modelId="{4B05DCC1-704B-481B-887A-27613B9D053C}" type="presParOf" srcId="{FB70C539-8377-4C0F-B6D6-4F6EDA13699B}" destId="{9C4EF0A1-EAAC-4ED6-A855-2899A9B8EB7C}" srcOrd="0" destOrd="0" presId="urn:microsoft.com/office/officeart/2005/8/layout/process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5D92F9-3CED-41A2-A5FC-5770DF9C84F2}">
      <dsp:nvSpPr>
        <dsp:cNvPr id="0" name=""/>
        <dsp:cNvSpPr/>
      </dsp:nvSpPr>
      <dsp:spPr>
        <a:xfrm>
          <a:off x="0" y="3128863"/>
          <a:ext cx="5647592" cy="684518"/>
        </a:xfrm>
        <a:prstGeom prst="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b="1" kern="1200" dirty="0" err="1"/>
            <a:t>Sekolah</a:t>
          </a:r>
          <a:endParaRPr lang="en-US" sz="1600" b="1" kern="1200" dirty="0"/>
        </a:p>
      </dsp:txBody>
      <dsp:txXfrm>
        <a:off x="0" y="3128863"/>
        <a:ext cx="5647592" cy="369640"/>
      </dsp:txXfrm>
    </dsp:sp>
    <dsp:sp modelId="{C0F98D50-EBE5-422E-A403-546765E15CF3}">
      <dsp:nvSpPr>
        <dsp:cNvPr id="0" name=""/>
        <dsp:cNvSpPr/>
      </dsp:nvSpPr>
      <dsp:spPr>
        <a:xfrm>
          <a:off x="2757" y="3484813"/>
          <a:ext cx="1880692" cy="314878"/>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marL="0" lvl="0" indent="0" algn="ctr" defTabSz="844550">
            <a:lnSpc>
              <a:spcPct val="90000"/>
            </a:lnSpc>
            <a:spcBef>
              <a:spcPct val="0"/>
            </a:spcBef>
            <a:spcAft>
              <a:spcPct val="35000"/>
            </a:spcAft>
            <a:buNone/>
          </a:pPr>
          <a:r>
            <a:rPr lang="en-US" sz="1900" kern="1200" dirty="0" err="1"/>
            <a:t>Sekolah</a:t>
          </a:r>
          <a:r>
            <a:rPr lang="en-US" sz="1900" kern="1200" dirty="0"/>
            <a:t> 1</a:t>
          </a:r>
        </a:p>
      </dsp:txBody>
      <dsp:txXfrm>
        <a:off x="2757" y="3484813"/>
        <a:ext cx="1880692" cy="314878"/>
      </dsp:txXfrm>
    </dsp:sp>
    <dsp:sp modelId="{17ED191B-DB9A-4D9B-B0ED-D44D67DBF3AD}">
      <dsp:nvSpPr>
        <dsp:cNvPr id="0" name=""/>
        <dsp:cNvSpPr/>
      </dsp:nvSpPr>
      <dsp:spPr>
        <a:xfrm>
          <a:off x="1883449" y="3484813"/>
          <a:ext cx="1880692" cy="314878"/>
        </a:xfrm>
        <a:prstGeom prst="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marL="0" lvl="0" indent="0" algn="ctr" defTabSz="844550">
            <a:lnSpc>
              <a:spcPct val="90000"/>
            </a:lnSpc>
            <a:spcBef>
              <a:spcPct val="0"/>
            </a:spcBef>
            <a:spcAft>
              <a:spcPct val="35000"/>
            </a:spcAft>
            <a:buNone/>
          </a:pPr>
          <a:r>
            <a:rPr lang="en-US" sz="1900" kern="1200" dirty="0" err="1"/>
            <a:t>Sekolah</a:t>
          </a:r>
          <a:r>
            <a:rPr lang="en-US" sz="1900" kern="1200" dirty="0"/>
            <a:t> 2</a:t>
          </a:r>
        </a:p>
      </dsp:txBody>
      <dsp:txXfrm>
        <a:off x="1883449" y="3484813"/>
        <a:ext cx="1880692" cy="314878"/>
      </dsp:txXfrm>
    </dsp:sp>
    <dsp:sp modelId="{E3584E7A-4D19-4C83-8C78-C783D0C1CCEA}">
      <dsp:nvSpPr>
        <dsp:cNvPr id="0" name=""/>
        <dsp:cNvSpPr/>
      </dsp:nvSpPr>
      <dsp:spPr>
        <a:xfrm>
          <a:off x="3764142" y="3484813"/>
          <a:ext cx="1880692" cy="314878"/>
        </a:xfrm>
        <a:prstGeom prst="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marL="0" lvl="0" indent="0" algn="ctr" defTabSz="844550">
            <a:lnSpc>
              <a:spcPct val="90000"/>
            </a:lnSpc>
            <a:spcBef>
              <a:spcPct val="0"/>
            </a:spcBef>
            <a:spcAft>
              <a:spcPct val="35000"/>
            </a:spcAft>
            <a:buNone/>
          </a:pPr>
          <a:r>
            <a:rPr lang="en-US" sz="1900" kern="1200" dirty="0" err="1"/>
            <a:t>Sekolah</a:t>
          </a:r>
          <a:r>
            <a:rPr lang="en-US" sz="1900" kern="1200" dirty="0"/>
            <a:t> N</a:t>
          </a:r>
        </a:p>
      </dsp:txBody>
      <dsp:txXfrm>
        <a:off x="3764142" y="3484813"/>
        <a:ext cx="1880692" cy="314878"/>
      </dsp:txXfrm>
    </dsp:sp>
    <dsp:sp modelId="{E94CF4E8-A8BE-4AF9-A05C-9C72B9B3A882}">
      <dsp:nvSpPr>
        <dsp:cNvPr id="0" name=""/>
        <dsp:cNvSpPr/>
      </dsp:nvSpPr>
      <dsp:spPr>
        <a:xfrm rot="10800000">
          <a:off x="0" y="2086341"/>
          <a:ext cx="5647592" cy="1052789"/>
        </a:xfrm>
        <a:prstGeom prst="upArrowCallou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b="1" kern="1200" dirty="0" err="1"/>
            <a:t>Asesor</a:t>
          </a:r>
          <a:endParaRPr lang="en-US" sz="1600" b="1" kern="1200" dirty="0"/>
        </a:p>
      </dsp:txBody>
      <dsp:txXfrm rot="-10800000">
        <a:off x="0" y="2086341"/>
        <a:ext cx="5647592" cy="369529"/>
      </dsp:txXfrm>
    </dsp:sp>
    <dsp:sp modelId="{0FBA289A-0B46-4891-801C-5E5885F19F4C}">
      <dsp:nvSpPr>
        <dsp:cNvPr id="0" name=""/>
        <dsp:cNvSpPr/>
      </dsp:nvSpPr>
      <dsp:spPr>
        <a:xfrm>
          <a:off x="0" y="2455870"/>
          <a:ext cx="1411898" cy="314784"/>
        </a:xfrm>
        <a:prstGeom prst="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marL="0" lvl="0" indent="0" algn="ctr" defTabSz="844550">
            <a:lnSpc>
              <a:spcPct val="90000"/>
            </a:lnSpc>
            <a:spcBef>
              <a:spcPct val="0"/>
            </a:spcBef>
            <a:spcAft>
              <a:spcPct val="35000"/>
            </a:spcAft>
            <a:buNone/>
          </a:pPr>
          <a:r>
            <a:rPr lang="en-US" sz="1900" kern="1200" dirty="0"/>
            <a:t>SD</a:t>
          </a:r>
        </a:p>
      </dsp:txBody>
      <dsp:txXfrm>
        <a:off x="0" y="2455870"/>
        <a:ext cx="1411898" cy="314784"/>
      </dsp:txXfrm>
    </dsp:sp>
    <dsp:sp modelId="{934EF964-0636-485A-A468-C94F7BFD0F01}">
      <dsp:nvSpPr>
        <dsp:cNvPr id="0" name=""/>
        <dsp:cNvSpPr/>
      </dsp:nvSpPr>
      <dsp:spPr>
        <a:xfrm>
          <a:off x="1411898" y="2455870"/>
          <a:ext cx="1411898" cy="314784"/>
        </a:xfrm>
        <a:prstGeom prst="rect">
          <a:avLst/>
        </a:prstGeom>
        <a:solidFill>
          <a:schemeClr val="accent6">
            <a:tint val="40000"/>
            <a:alpha val="90000"/>
            <a:hueOff val="0"/>
            <a:satOff val="0"/>
            <a:lumOff val="0"/>
            <a:alphaOff val="0"/>
          </a:schemeClr>
        </a:solidFill>
        <a:ln w="25400" cap="flat"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marL="0" lvl="0" indent="0" algn="ctr" defTabSz="844550">
            <a:lnSpc>
              <a:spcPct val="90000"/>
            </a:lnSpc>
            <a:spcBef>
              <a:spcPct val="0"/>
            </a:spcBef>
            <a:spcAft>
              <a:spcPct val="35000"/>
            </a:spcAft>
            <a:buNone/>
          </a:pPr>
          <a:r>
            <a:rPr lang="en-US" sz="1900" kern="1200" dirty="0"/>
            <a:t>SMP</a:t>
          </a:r>
        </a:p>
      </dsp:txBody>
      <dsp:txXfrm>
        <a:off x="1411898" y="2455870"/>
        <a:ext cx="1411898" cy="314784"/>
      </dsp:txXfrm>
    </dsp:sp>
    <dsp:sp modelId="{278510D9-188D-416D-9BEE-F33F3A8D928C}">
      <dsp:nvSpPr>
        <dsp:cNvPr id="0" name=""/>
        <dsp:cNvSpPr/>
      </dsp:nvSpPr>
      <dsp:spPr>
        <a:xfrm>
          <a:off x="2823796" y="2455870"/>
          <a:ext cx="1411898" cy="314784"/>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marL="0" lvl="0" indent="0" algn="ctr" defTabSz="844550">
            <a:lnSpc>
              <a:spcPct val="90000"/>
            </a:lnSpc>
            <a:spcBef>
              <a:spcPct val="0"/>
            </a:spcBef>
            <a:spcAft>
              <a:spcPct val="35000"/>
            </a:spcAft>
            <a:buNone/>
          </a:pPr>
          <a:r>
            <a:rPr lang="en-US" sz="1900" kern="1200" dirty="0"/>
            <a:t>SMA</a:t>
          </a:r>
        </a:p>
      </dsp:txBody>
      <dsp:txXfrm>
        <a:off x="2823796" y="2455870"/>
        <a:ext cx="1411898" cy="314784"/>
      </dsp:txXfrm>
    </dsp:sp>
    <dsp:sp modelId="{302A1483-51FE-4C19-8EEC-AEA6214C738F}">
      <dsp:nvSpPr>
        <dsp:cNvPr id="0" name=""/>
        <dsp:cNvSpPr/>
      </dsp:nvSpPr>
      <dsp:spPr>
        <a:xfrm>
          <a:off x="4235694" y="2455870"/>
          <a:ext cx="1411898" cy="314784"/>
        </a:xfrm>
        <a:prstGeom prst="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marL="0" lvl="0" indent="0" algn="ctr" defTabSz="844550">
            <a:lnSpc>
              <a:spcPct val="90000"/>
            </a:lnSpc>
            <a:spcBef>
              <a:spcPct val="0"/>
            </a:spcBef>
            <a:spcAft>
              <a:spcPct val="35000"/>
            </a:spcAft>
            <a:buNone/>
          </a:pPr>
          <a:r>
            <a:rPr lang="en-US" sz="1900" kern="1200" dirty="0"/>
            <a:t>SMK</a:t>
          </a:r>
        </a:p>
      </dsp:txBody>
      <dsp:txXfrm>
        <a:off x="4235694" y="2455870"/>
        <a:ext cx="1411898" cy="314784"/>
      </dsp:txXfrm>
    </dsp:sp>
    <dsp:sp modelId="{D735BCBE-4B83-4773-8E7F-D5FA6B7E0B6C}">
      <dsp:nvSpPr>
        <dsp:cNvPr id="0" name=""/>
        <dsp:cNvSpPr/>
      </dsp:nvSpPr>
      <dsp:spPr>
        <a:xfrm rot="10800000">
          <a:off x="0" y="1043819"/>
          <a:ext cx="5647592" cy="1052789"/>
        </a:xfrm>
        <a:prstGeom prst="upArrowCallout">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b="1" kern="1200" dirty="0"/>
            <a:t>Admin</a:t>
          </a:r>
        </a:p>
      </dsp:txBody>
      <dsp:txXfrm rot="-10800000">
        <a:off x="0" y="1043819"/>
        <a:ext cx="5647592" cy="369529"/>
      </dsp:txXfrm>
    </dsp:sp>
    <dsp:sp modelId="{627D8A44-DB17-45A9-AB43-AAB97DA2829A}">
      <dsp:nvSpPr>
        <dsp:cNvPr id="0" name=""/>
        <dsp:cNvSpPr/>
      </dsp:nvSpPr>
      <dsp:spPr>
        <a:xfrm>
          <a:off x="2757" y="1413348"/>
          <a:ext cx="1880692" cy="314784"/>
        </a:xfrm>
        <a:prstGeom prst="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marL="0" lvl="0" indent="0" algn="ctr" defTabSz="844550">
            <a:lnSpc>
              <a:spcPct val="90000"/>
            </a:lnSpc>
            <a:spcBef>
              <a:spcPct val="0"/>
            </a:spcBef>
            <a:spcAft>
              <a:spcPct val="35000"/>
            </a:spcAft>
            <a:buNone/>
          </a:pPr>
          <a:r>
            <a:rPr lang="en-US" sz="1900" kern="1200" dirty="0"/>
            <a:t>BAP 1</a:t>
          </a:r>
        </a:p>
      </dsp:txBody>
      <dsp:txXfrm>
        <a:off x="2757" y="1413348"/>
        <a:ext cx="1880692" cy="314784"/>
      </dsp:txXfrm>
    </dsp:sp>
    <dsp:sp modelId="{CFB26ED9-59EF-48C9-A5B7-7F4D7A1D3302}">
      <dsp:nvSpPr>
        <dsp:cNvPr id="0" name=""/>
        <dsp:cNvSpPr/>
      </dsp:nvSpPr>
      <dsp:spPr>
        <a:xfrm>
          <a:off x="1883449" y="1413348"/>
          <a:ext cx="1880692" cy="314784"/>
        </a:xfrm>
        <a:prstGeom prst="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marL="0" lvl="0" indent="0" algn="ctr" defTabSz="844550">
            <a:lnSpc>
              <a:spcPct val="90000"/>
            </a:lnSpc>
            <a:spcBef>
              <a:spcPct val="0"/>
            </a:spcBef>
            <a:spcAft>
              <a:spcPct val="35000"/>
            </a:spcAft>
            <a:buNone/>
          </a:pPr>
          <a:r>
            <a:rPr lang="en-US" sz="1900" kern="1200" dirty="0"/>
            <a:t>BAP 2</a:t>
          </a:r>
        </a:p>
      </dsp:txBody>
      <dsp:txXfrm>
        <a:off x="1883449" y="1413348"/>
        <a:ext cx="1880692" cy="314784"/>
      </dsp:txXfrm>
    </dsp:sp>
    <dsp:sp modelId="{D82022A4-A303-4731-B845-FCE91DAFA53C}">
      <dsp:nvSpPr>
        <dsp:cNvPr id="0" name=""/>
        <dsp:cNvSpPr/>
      </dsp:nvSpPr>
      <dsp:spPr>
        <a:xfrm>
          <a:off x="3764142" y="1413348"/>
          <a:ext cx="1880692" cy="314784"/>
        </a:xfrm>
        <a:prstGeom prst="rect">
          <a:avLst/>
        </a:prstGeom>
        <a:solidFill>
          <a:schemeClr val="accent6">
            <a:tint val="40000"/>
            <a:alpha val="90000"/>
            <a:hueOff val="0"/>
            <a:satOff val="0"/>
            <a:lumOff val="0"/>
            <a:alphaOff val="0"/>
          </a:schemeClr>
        </a:solidFill>
        <a:ln w="25400" cap="flat"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marL="0" lvl="0" indent="0" algn="ctr" defTabSz="844550">
            <a:lnSpc>
              <a:spcPct val="90000"/>
            </a:lnSpc>
            <a:spcBef>
              <a:spcPct val="0"/>
            </a:spcBef>
            <a:spcAft>
              <a:spcPct val="35000"/>
            </a:spcAft>
            <a:buNone/>
          </a:pPr>
          <a:r>
            <a:rPr lang="en-US" sz="1900" kern="1200" dirty="0"/>
            <a:t>BAP N</a:t>
          </a:r>
        </a:p>
      </dsp:txBody>
      <dsp:txXfrm>
        <a:off x="3764142" y="1413348"/>
        <a:ext cx="1880692" cy="314784"/>
      </dsp:txXfrm>
    </dsp:sp>
    <dsp:sp modelId="{52BDBF5B-33B6-443A-A693-DFE9F0C93652}">
      <dsp:nvSpPr>
        <dsp:cNvPr id="0" name=""/>
        <dsp:cNvSpPr/>
      </dsp:nvSpPr>
      <dsp:spPr>
        <a:xfrm rot="10800000">
          <a:off x="0" y="1"/>
          <a:ext cx="5647592" cy="1052789"/>
        </a:xfrm>
        <a:prstGeom prst="upArrowCallou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b="1" kern="1200" dirty="0"/>
            <a:t>Administrator</a:t>
          </a:r>
        </a:p>
      </dsp:txBody>
      <dsp:txXfrm rot="-10800000">
        <a:off x="0" y="1"/>
        <a:ext cx="5647592" cy="369529"/>
      </dsp:txXfrm>
    </dsp:sp>
    <dsp:sp modelId="{9C4EF0A1-EAAC-4ED6-A855-2899A9B8EB7C}">
      <dsp:nvSpPr>
        <dsp:cNvPr id="0" name=""/>
        <dsp:cNvSpPr/>
      </dsp:nvSpPr>
      <dsp:spPr>
        <a:xfrm>
          <a:off x="0" y="370826"/>
          <a:ext cx="5647592" cy="314784"/>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marL="0" lvl="0" indent="0" algn="ctr" defTabSz="844550">
            <a:lnSpc>
              <a:spcPct val="90000"/>
            </a:lnSpc>
            <a:spcBef>
              <a:spcPct val="0"/>
            </a:spcBef>
            <a:spcAft>
              <a:spcPct val="35000"/>
            </a:spcAft>
            <a:buNone/>
          </a:pPr>
          <a:r>
            <a:rPr lang="en-US" sz="1900" kern="1200" dirty="0"/>
            <a:t>BAN - SM</a:t>
          </a:r>
        </a:p>
      </dsp:txBody>
      <dsp:txXfrm>
        <a:off x="0" y="370826"/>
        <a:ext cx="5647592" cy="314784"/>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179484-D52C-402D-9E0A-25FE10DDC301}" type="datetimeFigureOut">
              <a:rPr lang="en-US" smtClean="0"/>
              <a:pPr/>
              <a:t>3/27/2017</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7CA6D-6327-4323-8316-025AB85FEB7B}"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27CA6D-6327-4323-8316-025AB85FEB7B}" type="slidenum">
              <a:rPr lang="en-GB" smtClean="0"/>
              <a:pPr/>
              <a:t>8</a:t>
            </a:fld>
            <a:endParaRPr lang="en-GB"/>
          </a:p>
        </p:txBody>
      </p:sp>
    </p:spTree>
    <p:extLst>
      <p:ext uri="{BB962C8B-B14F-4D97-AF65-F5344CB8AC3E}">
        <p14:creationId xmlns:p14="http://schemas.microsoft.com/office/powerpoint/2010/main" xmlns="" val="3498676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id-ID" dirty="0"/>
              <a:t>Pada halaman depan akan diperlihatkan</a:t>
            </a:r>
            <a:r>
              <a:rPr lang="id-ID" baseline="0" dirty="0"/>
              <a:t> berbagai macam statistik dan fasilitas komunikasi dengan sekolah yang memungkinkan dinas pendidikan untuk memantau pergerakan data dari sistem yang ada. Adapun beberapa statistik dan fasilitas yang muncul pada halaman depan diantaranya adalah.</a:t>
            </a:r>
            <a:endParaRPr lang="en-GB" dirty="0"/>
          </a:p>
        </p:txBody>
      </p:sp>
      <p:sp>
        <p:nvSpPr>
          <p:cNvPr id="4" name="Slide Number Placeholder 3"/>
          <p:cNvSpPr>
            <a:spLocks noGrp="1"/>
          </p:cNvSpPr>
          <p:nvPr>
            <p:ph type="sldNum" sz="quarter" idx="10"/>
          </p:nvPr>
        </p:nvSpPr>
        <p:spPr/>
        <p:txBody>
          <a:bodyPr/>
          <a:lstStyle/>
          <a:p>
            <a:fld id="{CA27CA6D-6327-4323-8316-025AB85FEB7B}" type="slidenum">
              <a:rPr lang="en-GB" smtClean="0"/>
              <a:pPr/>
              <a:t>29</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dirty="0"/>
              <a:t>Yang memiliki akses pengguna adalah</a:t>
            </a:r>
            <a:r>
              <a:rPr lang="id-ID" baseline="0" dirty="0"/>
              <a:t> administrator, operator dinas, operator sekolah, PTK</a:t>
            </a:r>
            <a:endParaRPr lang="en-GB" dirty="0"/>
          </a:p>
          <a:p>
            <a:endParaRPr lang="en-GB" dirty="0"/>
          </a:p>
        </p:txBody>
      </p:sp>
      <p:sp>
        <p:nvSpPr>
          <p:cNvPr id="4" name="Slide Number Placeholder 3"/>
          <p:cNvSpPr>
            <a:spLocks noGrp="1"/>
          </p:cNvSpPr>
          <p:nvPr>
            <p:ph type="sldNum" sz="quarter" idx="10"/>
          </p:nvPr>
        </p:nvSpPr>
        <p:spPr/>
        <p:txBody>
          <a:bodyPr/>
          <a:lstStyle/>
          <a:p>
            <a:fld id="{CA27CA6D-6327-4323-8316-025AB85FEB7B}" type="slidenum">
              <a:rPr lang="en-GB" smtClean="0"/>
              <a:pPr/>
              <a:t>30</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id-ID" dirty="0"/>
              <a:t>Pada halaman depan akan diperlihatkan</a:t>
            </a:r>
            <a:r>
              <a:rPr lang="id-ID" baseline="0" dirty="0"/>
              <a:t> berbagai macam statistik dan fasilitas komunikasi dengan sekolah yang memungkinkan dinas pendidikan untuk memantau pergerakan data dari sistem yang ada. Adapun beberapa statistik dan fasilitas yang muncul pada halaman depan diantaranya adalah.</a:t>
            </a:r>
            <a:endParaRPr lang="en-GB" dirty="0"/>
          </a:p>
        </p:txBody>
      </p:sp>
      <p:sp>
        <p:nvSpPr>
          <p:cNvPr id="4" name="Slide Number Placeholder 3"/>
          <p:cNvSpPr>
            <a:spLocks noGrp="1"/>
          </p:cNvSpPr>
          <p:nvPr>
            <p:ph type="sldNum" sz="quarter" idx="10"/>
          </p:nvPr>
        </p:nvSpPr>
        <p:spPr/>
        <p:txBody>
          <a:bodyPr/>
          <a:lstStyle/>
          <a:p>
            <a:fld id="{CA27CA6D-6327-4323-8316-025AB85FEB7B}" type="slidenum">
              <a:rPr lang="en-GB" smtClean="0"/>
              <a:pPr/>
              <a:t>31</a:t>
            </a:fld>
            <a:endParaRPr lang="en-GB"/>
          </a:p>
        </p:txBody>
      </p:sp>
    </p:spTree>
    <p:extLst>
      <p:ext uri="{BB962C8B-B14F-4D97-AF65-F5344CB8AC3E}">
        <p14:creationId xmlns:p14="http://schemas.microsoft.com/office/powerpoint/2010/main" xmlns="" val="2931312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464A29A7-4FFA-4A76-B3E9-EF26057A8597}" type="datetimeFigureOut">
              <a:rPr lang="en-US" smtClean="0"/>
              <a:pPr/>
              <a:t>3/27/2017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968E789-5508-4897-B912-E4280E5CE22C}"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64A29A7-4FFA-4A76-B3E9-EF26057A8597}" type="datetimeFigureOut">
              <a:rPr lang="en-US" smtClean="0"/>
              <a:pPr/>
              <a:t>3/27/2017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968E789-5508-4897-B912-E4280E5CE22C}"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64A29A7-4FFA-4A76-B3E9-EF26057A8597}" type="datetimeFigureOut">
              <a:rPr lang="en-US" smtClean="0"/>
              <a:pPr/>
              <a:t>3/27/2017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968E789-5508-4897-B912-E4280E5CE22C}" type="slidenum">
              <a:rPr lang="en-GB" smtClean="0"/>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44299D1-7F55-4667-B1F1-55B8F5BBD14D}" type="datetimeFigureOut">
              <a:rPr lang="en-US" smtClean="0"/>
              <a:pPr/>
              <a:t>3/27/2017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F60DA-8709-4BC4-937B-EE3076CE2DC5}" type="slidenum">
              <a:rPr lang="en-US" smtClean="0"/>
              <a:pPr/>
              <a:t>‹#›</a:t>
            </a:fld>
            <a:endParaRPr lang="en-US"/>
          </a:p>
        </p:txBody>
      </p:sp>
      <p:sp>
        <p:nvSpPr>
          <p:cNvPr id="7" name="Rectangle 6"/>
          <p:cNvSpPr/>
          <p:nvPr userDrawn="1"/>
        </p:nvSpPr>
        <p:spPr>
          <a:xfrm>
            <a:off x="0" y="0"/>
            <a:ext cx="9144000" cy="685800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6447658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4299D1-7F55-4667-B1F1-55B8F5BBD14D}" type="datetimeFigureOut">
              <a:rPr lang="en-US" smtClean="0"/>
              <a:pPr/>
              <a:t>3/27/2017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F60DA-8709-4BC4-937B-EE3076CE2DC5}" type="slidenum">
              <a:rPr lang="en-US" smtClean="0"/>
              <a:pPr/>
              <a:t>‹#›</a:t>
            </a:fld>
            <a:endParaRPr lang="en-US"/>
          </a:p>
        </p:txBody>
      </p:sp>
      <p:sp>
        <p:nvSpPr>
          <p:cNvPr id="7" name="Rectangle 6"/>
          <p:cNvSpPr/>
          <p:nvPr userDrawn="1"/>
        </p:nvSpPr>
        <p:spPr>
          <a:xfrm>
            <a:off x="0" y="0"/>
            <a:ext cx="9144000" cy="685800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412275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44299D1-7F55-4667-B1F1-55B8F5BBD14D}" type="datetimeFigureOut">
              <a:rPr lang="en-US" smtClean="0"/>
              <a:pPr/>
              <a:t>3/27/2017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F60DA-8709-4BC4-937B-EE3076CE2DC5}" type="slidenum">
              <a:rPr lang="en-US" smtClean="0"/>
              <a:pPr/>
              <a:t>‹#›</a:t>
            </a:fld>
            <a:endParaRPr lang="en-US"/>
          </a:p>
        </p:txBody>
      </p:sp>
    </p:spTree>
    <p:extLst>
      <p:ext uri="{BB962C8B-B14F-4D97-AF65-F5344CB8AC3E}">
        <p14:creationId xmlns:p14="http://schemas.microsoft.com/office/powerpoint/2010/main" xmlns="" val="41673393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44299D1-7F55-4667-B1F1-55B8F5BBD14D}" type="datetimeFigureOut">
              <a:rPr lang="en-US" smtClean="0"/>
              <a:pPr/>
              <a:t>3/27/2017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DF60DA-8709-4BC4-937B-EE3076CE2DC5}" type="slidenum">
              <a:rPr lang="en-US" smtClean="0"/>
              <a:pPr/>
              <a:t>‹#›</a:t>
            </a:fld>
            <a:endParaRPr lang="en-US"/>
          </a:p>
        </p:txBody>
      </p:sp>
    </p:spTree>
    <p:extLst>
      <p:ext uri="{BB962C8B-B14F-4D97-AF65-F5344CB8AC3E}">
        <p14:creationId xmlns:p14="http://schemas.microsoft.com/office/powerpoint/2010/main" xmlns="" val="4400621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44299D1-7F55-4667-B1F1-55B8F5BBD14D}" type="datetimeFigureOut">
              <a:rPr lang="en-US" smtClean="0"/>
              <a:pPr/>
              <a:t>3/27/2017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DF60DA-8709-4BC4-937B-EE3076CE2DC5}" type="slidenum">
              <a:rPr lang="en-US" smtClean="0"/>
              <a:pPr/>
              <a:t>‹#›</a:t>
            </a:fld>
            <a:endParaRPr lang="en-US"/>
          </a:p>
        </p:txBody>
      </p:sp>
    </p:spTree>
    <p:extLst>
      <p:ext uri="{BB962C8B-B14F-4D97-AF65-F5344CB8AC3E}">
        <p14:creationId xmlns:p14="http://schemas.microsoft.com/office/powerpoint/2010/main" xmlns="" val="30300684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44299D1-7F55-4667-B1F1-55B8F5BBD14D}" type="datetimeFigureOut">
              <a:rPr lang="en-US" smtClean="0"/>
              <a:pPr/>
              <a:t>3/27/2017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DF60DA-8709-4BC4-937B-EE3076CE2DC5}" type="slidenum">
              <a:rPr lang="en-US" smtClean="0"/>
              <a:pPr/>
              <a:t>‹#›</a:t>
            </a:fld>
            <a:endParaRPr lang="en-US"/>
          </a:p>
        </p:txBody>
      </p:sp>
    </p:spTree>
    <p:extLst>
      <p:ext uri="{BB962C8B-B14F-4D97-AF65-F5344CB8AC3E}">
        <p14:creationId xmlns:p14="http://schemas.microsoft.com/office/powerpoint/2010/main" xmlns="" val="8023991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4299D1-7F55-4667-B1F1-55B8F5BBD14D}" type="datetimeFigureOut">
              <a:rPr lang="en-US" smtClean="0"/>
              <a:pPr/>
              <a:t>3/27/2017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DF60DA-8709-4BC4-937B-EE3076CE2DC5}" type="slidenum">
              <a:rPr lang="en-US" smtClean="0"/>
              <a:pPr/>
              <a:t>‹#›</a:t>
            </a:fld>
            <a:endParaRPr lang="en-US"/>
          </a:p>
        </p:txBody>
      </p:sp>
    </p:spTree>
    <p:extLst>
      <p:ext uri="{BB962C8B-B14F-4D97-AF65-F5344CB8AC3E}">
        <p14:creationId xmlns:p14="http://schemas.microsoft.com/office/powerpoint/2010/main" xmlns="" val="35675234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44299D1-7F55-4667-B1F1-55B8F5BBD14D}" type="datetimeFigureOut">
              <a:rPr lang="en-US" smtClean="0"/>
              <a:pPr/>
              <a:t>3/27/2017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DF60DA-8709-4BC4-937B-EE3076CE2DC5}" type="slidenum">
              <a:rPr lang="en-US" smtClean="0"/>
              <a:pPr/>
              <a:t>‹#›</a:t>
            </a:fld>
            <a:endParaRPr lang="en-US"/>
          </a:p>
        </p:txBody>
      </p:sp>
    </p:spTree>
    <p:extLst>
      <p:ext uri="{BB962C8B-B14F-4D97-AF65-F5344CB8AC3E}">
        <p14:creationId xmlns:p14="http://schemas.microsoft.com/office/powerpoint/2010/main" xmlns="" val="548728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64A29A7-4FFA-4A76-B3E9-EF26057A8597}" type="datetimeFigureOut">
              <a:rPr lang="en-US" smtClean="0"/>
              <a:pPr/>
              <a:t>3/27/2017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968E789-5508-4897-B912-E4280E5CE22C}" type="slidenum">
              <a:rPr lang="en-GB" smtClean="0"/>
              <a:pPr/>
              <a:t>‹#›</a:t>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44299D1-7F55-4667-B1F1-55B8F5BBD14D}" type="datetimeFigureOut">
              <a:rPr lang="en-US" smtClean="0"/>
              <a:pPr/>
              <a:t>3/27/2017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DF60DA-8709-4BC4-937B-EE3076CE2DC5}" type="slidenum">
              <a:rPr lang="en-US" smtClean="0"/>
              <a:pPr/>
              <a:t>‹#›</a:t>
            </a:fld>
            <a:endParaRPr lang="en-US"/>
          </a:p>
        </p:txBody>
      </p:sp>
    </p:spTree>
    <p:extLst>
      <p:ext uri="{BB962C8B-B14F-4D97-AF65-F5344CB8AC3E}">
        <p14:creationId xmlns:p14="http://schemas.microsoft.com/office/powerpoint/2010/main" xmlns="" val="24469254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4299D1-7F55-4667-B1F1-55B8F5BBD14D}" type="datetimeFigureOut">
              <a:rPr lang="en-US" smtClean="0"/>
              <a:pPr/>
              <a:t>3/27/2017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F60DA-8709-4BC4-937B-EE3076CE2DC5}" type="slidenum">
              <a:rPr lang="en-US" smtClean="0"/>
              <a:pPr/>
              <a:t>‹#›</a:t>
            </a:fld>
            <a:endParaRPr lang="en-US"/>
          </a:p>
        </p:txBody>
      </p:sp>
    </p:spTree>
    <p:extLst>
      <p:ext uri="{BB962C8B-B14F-4D97-AF65-F5344CB8AC3E}">
        <p14:creationId xmlns:p14="http://schemas.microsoft.com/office/powerpoint/2010/main" xmlns="" val="27442178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4299D1-7F55-4667-B1F1-55B8F5BBD14D}" type="datetimeFigureOut">
              <a:rPr lang="en-US" smtClean="0"/>
              <a:pPr/>
              <a:t>3/27/2017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F60DA-8709-4BC4-937B-EE3076CE2DC5}" type="slidenum">
              <a:rPr lang="en-US" smtClean="0"/>
              <a:pPr/>
              <a:t>‹#›</a:t>
            </a:fld>
            <a:endParaRPr lang="en-US"/>
          </a:p>
        </p:txBody>
      </p:sp>
    </p:spTree>
    <p:extLst>
      <p:ext uri="{BB962C8B-B14F-4D97-AF65-F5344CB8AC3E}">
        <p14:creationId xmlns:p14="http://schemas.microsoft.com/office/powerpoint/2010/main" xmlns="" val="34013437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319088"/>
            <a:ext cx="8229600" cy="6191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pPr>
              <a:defRPr/>
            </a:pPr>
            <a:r>
              <a:rPr lang="en-US"/>
              <a:t>www.themegallery.com</a:t>
            </a:r>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9920FD0-E8AE-4729-8236-25CC514FF4E7}" type="slidenum">
              <a:rPr lang="en-US"/>
              <a:pPr>
                <a:defRPr/>
              </a:pPr>
              <a:t>‹#›</a:t>
            </a:fld>
            <a:endParaRPr lang="en-US"/>
          </a:p>
        </p:txBody>
      </p:sp>
    </p:spTree>
    <p:extLst>
      <p:ext uri="{BB962C8B-B14F-4D97-AF65-F5344CB8AC3E}">
        <p14:creationId xmlns:p14="http://schemas.microsoft.com/office/powerpoint/2010/main" xmlns="" val="330620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4A29A7-4FFA-4A76-B3E9-EF26057A8597}" type="datetimeFigureOut">
              <a:rPr lang="en-US" smtClean="0"/>
              <a:pPr/>
              <a:t>3/27/2017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968E789-5508-4897-B912-E4280E5CE22C}"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464A29A7-4FFA-4A76-B3E9-EF26057A8597}" type="datetimeFigureOut">
              <a:rPr lang="en-US" smtClean="0"/>
              <a:pPr/>
              <a:t>3/27/2017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968E789-5508-4897-B912-E4280E5CE22C}"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464A29A7-4FFA-4A76-B3E9-EF26057A8597}" type="datetimeFigureOut">
              <a:rPr lang="en-US" smtClean="0"/>
              <a:pPr/>
              <a:t>3/27/2017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968E789-5508-4897-B912-E4280E5CE22C}"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464A29A7-4FFA-4A76-B3E9-EF26057A8597}" type="datetimeFigureOut">
              <a:rPr lang="en-US" smtClean="0"/>
              <a:pPr/>
              <a:t>3/27/2017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968E789-5508-4897-B912-E4280E5CE22C}"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4A29A7-4FFA-4A76-B3E9-EF26057A8597}" type="datetimeFigureOut">
              <a:rPr lang="en-US" smtClean="0"/>
              <a:pPr/>
              <a:t>3/27/2017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968E789-5508-4897-B912-E4280E5CE22C}"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4A29A7-4FFA-4A76-B3E9-EF26057A8597}" type="datetimeFigureOut">
              <a:rPr lang="en-US" smtClean="0"/>
              <a:pPr/>
              <a:t>3/27/2017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968E789-5508-4897-B912-E4280E5CE22C}"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4A29A7-4FFA-4A76-B3E9-EF26057A8597}" type="datetimeFigureOut">
              <a:rPr lang="en-US" smtClean="0"/>
              <a:pPr/>
              <a:t>3/27/2017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968E789-5508-4897-B912-E4280E5CE22C}"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4A29A7-4FFA-4A76-B3E9-EF26057A8597}" type="datetimeFigureOut">
              <a:rPr lang="en-US" smtClean="0"/>
              <a:pPr/>
              <a:t>3/27/2017</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68E789-5508-4897-B912-E4280E5CE22C}"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4299D1-7F55-4667-B1F1-55B8F5BBD14D}" type="datetimeFigureOut">
              <a:rPr lang="en-US" smtClean="0"/>
              <a:pPr/>
              <a:t>3/27/2017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DF60DA-8709-4BC4-937B-EE3076CE2DC5}" type="slidenum">
              <a:rPr lang="en-US" smtClean="0"/>
              <a:pPr/>
              <a:t>‹#›</a:t>
            </a:fld>
            <a:endParaRPr lang="en-US"/>
          </a:p>
        </p:txBody>
      </p:sp>
    </p:spTree>
    <p:extLst>
      <p:ext uri="{BB962C8B-B14F-4D97-AF65-F5344CB8AC3E}">
        <p14:creationId xmlns:p14="http://schemas.microsoft.com/office/powerpoint/2010/main" xmlns="" val="2036431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jpe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hyperlink" Target="u.%20In%20Put%20Prasyarat.docx" TargetMode="External"/><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2.jpe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4.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7.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7" Type="http://schemas.microsoft.com/office/2007/relationships/diagramDrawing" Target="../diagrams/drawing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4.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8.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33.gi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6.pn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jpeg"/><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05076"/>
            <a:ext cx="9006436" cy="994304"/>
          </a:xfrm>
        </p:spPr>
        <p:txBody>
          <a:bodyPr>
            <a:normAutofit/>
          </a:bodyPr>
          <a:lstStyle/>
          <a:p>
            <a:pPr algn="r"/>
            <a:r>
              <a:rPr lang="en-US" sz="4000" b="1" dirty="0"/>
              <a:t> </a:t>
            </a:r>
            <a:endParaRPr lang="en-US" sz="4800" b="1" i="1" dirty="0">
              <a:solidFill>
                <a:schemeClr val="tx1">
                  <a:lumMod val="50000"/>
                  <a:lumOff val="50000"/>
                </a:schemeClr>
              </a:solidFill>
            </a:endParaRPr>
          </a:p>
        </p:txBody>
      </p:sp>
      <p:sp>
        <p:nvSpPr>
          <p:cNvPr id="7" name="Rectangle 6"/>
          <p:cNvSpPr/>
          <p:nvPr/>
        </p:nvSpPr>
        <p:spPr>
          <a:xfrm>
            <a:off x="-48911" y="4647530"/>
            <a:ext cx="8693150" cy="830997"/>
          </a:xfrm>
          <a:prstGeom prst="rect">
            <a:avLst/>
          </a:prstGeom>
        </p:spPr>
        <p:txBody>
          <a:bodyPr wrap="square">
            <a:spAutoFit/>
          </a:bodyPr>
          <a:lstStyle/>
          <a:p>
            <a:pPr algn="r"/>
            <a:endParaRPr lang="en-US" sz="4800" dirty="0"/>
          </a:p>
        </p:txBody>
      </p:sp>
      <p:grpSp>
        <p:nvGrpSpPr>
          <p:cNvPr id="3" name="Group 5"/>
          <p:cNvGrpSpPr/>
          <p:nvPr/>
        </p:nvGrpSpPr>
        <p:grpSpPr>
          <a:xfrm>
            <a:off x="1" y="875655"/>
            <a:ext cx="5148596" cy="212955"/>
            <a:chOff x="0" y="2631522"/>
            <a:chExt cx="15040549" cy="828013"/>
          </a:xfrm>
        </p:grpSpPr>
        <p:grpSp>
          <p:nvGrpSpPr>
            <p:cNvPr id="4" name="Group 6"/>
            <p:cNvGrpSpPr/>
            <p:nvPr/>
          </p:nvGrpSpPr>
          <p:grpSpPr>
            <a:xfrm>
              <a:off x="0" y="2632049"/>
              <a:ext cx="10872788" cy="827486"/>
              <a:chOff x="3886200" y="942975"/>
              <a:chExt cx="6986588" cy="628650"/>
            </a:xfrm>
            <a:solidFill>
              <a:srgbClr val="277AC0"/>
            </a:solidFill>
          </p:grpSpPr>
          <p:sp>
            <p:nvSpPr>
              <p:cNvPr id="12" name="Rectangle 8"/>
              <p:cNvSpPr/>
              <p:nvPr/>
            </p:nvSpPr>
            <p:spPr>
              <a:xfrm>
                <a:off x="3886200" y="942975"/>
                <a:ext cx="4686300" cy="6286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57175" indent="-257175" algn="ctr">
                  <a:buFont typeface="+mj-lt"/>
                  <a:buAutoNum type="arabicPeriod"/>
                </a:pPr>
                <a:endParaRPr lang="en-US" sz="1196">
                  <a:latin typeface="Helvetica Neue" charset="0"/>
                  <a:ea typeface="Helvetica Neue" charset="0"/>
                  <a:cs typeface="Helvetica Neue" charset="0"/>
                </a:endParaRPr>
              </a:p>
            </p:txBody>
          </p:sp>
          <p:sp>
            <p:nvSpPr>
              <p:cNvPr id="13" name="Parallelogram 9"/>
              <p:cNvSpPr/>
              <p:nvPr/>
            </p:nvSpPr>
            <p:spPr>
              <a:xfrm>
                <a:off x="7529513" y="942975"/>
                <a:ext cx="3343275" cy="628650"/>
              </a:xfrm>
              <a:prstGeom prst="parallelogram">
                <a:avLst>
                  <a:gd name="adj" fmla="val 7045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57175" indent="-257175" algn="ctr">
                  <a:buFont typeface="+mj-lt"/>
                  <a:buAutoNum type="arabicPeriod"/>
                </a:pPr>
                <a:endParaRPr lang="en-US" sz="1196">
                  <a:latin typeface="Helvetica Neue" charset="0"/>
                  <a:ea typeface="Helvetica Neue" charset="0"/>
                  <a:cs typeface="Helvetica Neue" charset="0"/>
                </a:endParaRPr>
              </a:p>
            </p:txBody>
          </p:sp>
        </p:grpSp>
        <p:sp>
          <p:nvSpPr>
            <p:cNvPr id="11" name="Parallelogram 7"/>
            <p:cNvSpPr/>
            <p:nvPr/>
          </p:nvSpPr>
          <p:spPr>
            <a:xfrm>
              <a:off x="10276643" y="2631522"/>
              <a:ext cx="4763906" cy="828013"/>
            </a:xfrm>
            <a:prstGeom prst="parallelogram">
              <a:avLst>
                <a:gd name="adj" fmla="val 70455"/>
              </a:avLst>
            </a:prstGeom>
            <a:solidFill>
              <a:srgbClr val="F5A3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57175" indent="-257175" algn="ctr">
                <a:buFont typeface="+mj-lt"/>
                <a:buAutoNum type="arabicPeriod"/>
              </a:pPr>
              <a:endParaRPr lang="en-US" sz="1196">
                <a:latin typeface="Helvetica Neue" charset="0"/>
                <a:ea typeface="Helvetica Neue" charset="0"/>
                <a:cs typeface="Helvetica Neue" charset="0"/>
              </a:endParaRPr>
            </a:p>
          </p:txBody>
        </p:sp>
      </p:grpSp>
      <p:pic>
        <p:nvPicPr>
          <p:cNvPr id="14" name="Picture 8" descr="logo_final"/>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90156" y="33298"/>
            <a:ext cx="904053" cy="1140644"/>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pic>
      <p:sp>
        <p:nvSpPr>
          <p:cNvPr id="16" name="Subtitle 2"/>
          <p:cNvSpPr txBox="1">
            <a:spLocks/>
          </p:cNvSpPr>
          <p:nvPr/>
        </p:nvSpPr>
        <p:spPr>
          <a:xfrm>
            <a:off x="0" y="5000636"/>
            <a:ext cx="8929718" cy="663815"/>
          </a:xfrm>
          <a:prstGeom prst="rect">
            <a:avLst/>
          </a:prstGeom>
          <a:solidFill>
            <a:srgbClr val="0070C0"/>
          </a:solidFill>
        </p:spPr>
        <p:txBody>
          <a:bodyPr vert="horz" lIns="91440" tIns="45720" rIns="91440" bIns="45720" rtlCol="0" anchor="ctr">
            <a:normAutofit fontScale="92500" lnSpcReduction="20000"/>
          </a:bodyPr>
          <a:lstStyle/>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id-ID" sz="2000" b="0" i="1" u="none" strike="noStrike" kern="1200" cap="none" spc="0" normalizeH="0" baseline="0" noProof="0" dirty="0" smtClean="0">
                <a:ln>
                  <a:noFill/>
                </a:ln>
                <a:solidFill>
                  <a:schemeClr val="bg1"/>
                </a:solidFill>
                <a:effectLst/>
                <a:uLnTx/>
                <a:uFillTx/>
                <a:latin typeface="+mn-lt"/>
                <a:ea typeface="+mn-ea"/>
                <a:cs typeface="+mn-cs"/>
              </a:rPr>
              <a:t>RAKOR BAP-S/M PROPINSI JAWA TIMUR DENGAN</a:t>
            </a:r>
            <a:r>
              <a:rPr kumimoji="0" lang="id-ID" sz="2000" b="0" i="1" u="none" strike="noStrike" kern="1200" cap="none" spc="0" normalizeH="0" noProof="0" dirty="0" smtClean="0">
                <a:ln>
                  <a:noFill/>
                </a:ln>
                <a:solidFill>
                  <a:schemeClr val="bg1"/>
                </a:solidFill>
                <a:effectLst/>
                <a:uLnTx/>
                <a:uFillTx/>
                <a:latin typeface="+mn-lt"/>
                <a:ea typeface="+mn-ea"/>
                <a:cs typeface="+mn-cs"/>
              </a:rPr>
              <a:t> UPA KABUPATEN/KOTA SE JAWA TIMUR</a:t>
            </a:r>
            <a:r>
              <a:rPr kumimoji="0" lang="id-ID" sz="2000" b="0" i="1" u="none" strike="noStrike" kern="1200" cap="none" spc="0" normalizeH="0" baseline="0" noProof="0" dirty="0" smtClean="0">
                <a:ln>
                  <a:noFill/>
                </a:ln>
                <a:solidFill>
                  <a:schemeClr val="bg1"/>
                </a:solidFill>
                <a:effectLst/>
                <a:uLnTx/>
                <a:uFillTx/>
                <a:latin typeface="+mn-lt"/>
                <a:ea typeface="+mn-ea"/>
                <a:cs typeface="+mn-cs"/>
              </a:rPr>
              <a:t>  </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id-ID" sz="2000" b="0" i="1" u="none" strike="noStrike" kern="1200" cap="none" spc="0" normalizeH="0" baseline="0" noProof="0" dirty="0" smtClean="0">
                <a:ln>
                  <a:noFill/>
                </a:ln>
                <a:solidFill>
                  <a:schemeClr val="bg1"/>
                </a:solidFill>
                <a:effectLst/>
                <a:uLnTx/>
                <a:uFillTx/>
                <a:latin typeface="+mn-lt"/>
                <a:ea typeface="+mn-ea"/>
                <a:cs typeface="+mn-cs"/>
              </a:rPr>
              <a:t>SURABAYA TGL. 30 MARET S.D. 1 APRIL  </a:t>
            </a:r>
            <a:r>
              <a:rPr kumimoji="0" lang="en-US" sz="2000" b="0" i="1" u="none" strike="noStrike" kern="1200" cap="none" spc="0" normalizeH="0" baseline="0" noProof="0" dirty="0" smtClean="0">
                <a:ln>
                  <a:noFill/>
                </a:ln>
                <a:solidFill>
                  <a:schemeClr val="bg1"/>
                </a:solidFill>
                <a:effectLst/>
                <a:uLnTx/>
                <a:uFillTx/>
                <a:latin typeface="+mn-lt"/>
                <a:ea typeface="+mn-ea"/>
                <a:cs typeface="+mn-cs"/>
              </a:rPr>
              <a:t>2017</a:t>
            </a:r>
            <a:endParaRPr kumimoji="0" lang="en-US" sz="2000" b="0" i="1" u="none" strike="noStrike" kern="1200" cap="none" spc="0" normalizeH="0" baseline="0" noProof="0" dirty="0">
              <a:ln>
                <a:noFill/>
              </a:ln>
              <a:solidFill>
                <a:schemeClr val="bg1"/>
              </a:solidFill>
              <a:effectLst/>
              <a:uLnTx/>
              <a:uFillTx/>
              <a:latin typeface="+mn-lt"/>
              <a:ea typeface="+mn-ea"/>
              <a:cs typeface="+mn-cs"/>
            </a:endParaRPr>
          </a:p>
        </p:txBody>
      </p:sp>
      <p:sp>
        <p:nvSpPr>
          <p:cNvPr id="17" name="TextBox 16"/>
          <p:cNvSpPr txBox="1"/>
          <p:nvPr/>
        </p:nvSpPr>
        <p:spPr>
          <a:xfrm>
            <a:off x="2938585" y="1076687"/>
            <a:ext cx="4629415" cy="684803"/>
          </a:xfrm>
          <a:prstGeom prst="rect">
            <a:avLst/>
          </a:prstGeom>
          <a:noFill/>
        </p:spPr>
        <p:txBody>
          <a:bodyPr wrap="square" lIns="68580" tIns="34290" rIns="68580" bIns="34290" rtlCol="0">
            <a:spAutoFit/>
          </a:bodyPr>
          <a:lstStyle/>
          <a:p>
            <a:r>
              <a:rPr lang="id-ID" altLang="id-ID" sz="2000" dirty="0" smtClean="0">
                <a:solidFill>
                  <a:srgbClr val="00B050"/>
                </a:solidFill>
                <a:latin typeface="Monotype Corsiva" panose="03010101010201010101" pitchFamily="66" charset="0"/>
                <a:ea typeface="Arial Unicode MS" panose="020B0604020202020204" pitchFamily="34" charset="-128"/>
                <a:cs typeface="Arial Unicode MS" panose="020B0604020202020204" pitchFamily="34" charset="-128"/>
              </a:rPr>
              <a:t>“</a:t>
            </a:r>
            <a:r>
              <a:rPr lang="id-ID" altLang="id-ID" sz="2000" dirty="0">
                <a:latin typeface="Monotype Corsiva" panose="03010101010201010101" pitchFamily="66" charset="0"/>
                <a:ea typeface="Arial Unicode MS" panose="020B0604020202020204" pitchFamily="34" charset="-128"/>
                <a:cs typeface="Arial Unicode MS" panose="020B0604020202020204" pitchFamily="34" charset="-128"/>
              </a:rPr>
              <a:t>Akreditasi Bermutu untuk Pendidikan Bermutu”</a:t>
            </a:r>
          </a:p>
          <a:p>
            <a:endParaRPr lang="en-US" sz="2000" b="1" dirty="0">
              <a:ea typeface="Arial Narrow" charset="0"/>
              <a:cs typeface="Arial Narrow" charset="0"/>
            </a:endParaRPr>
          </a:p>
        </p:txBody>
      </p:sp>
      <p:sp>
        <p:nvSpPr>
          <p:cNvPr id="15" name="TextBox 14"/>
          <p:cNvSpPr txBox="1"/>
          <p:nvPr/>
        </p:nvSpPr>
        <p:spPr>
          <a:xfrm>
            <a:off x="1335506" y="505318"/>
            <a:ext cx="2920992" cy="369332"/>
          </a:xfrm>
          <a:prstGeom prst="rect">
            <a:avLst/>
          </a:prstGeom>
          <a:noFill/>
        </p:spPr>
        <p:txBody>
          <a:bodyPr wrap="none" rtlCol="0">
            <a:spAutoFit/>
          </a:bodyPr>
          <a:lstStyle/>
          <a:p>
            <a:r>
              <a:rPr lang="id-ID" altLang="id-ID" dirty="0" smtClean="0">
                <a:solidFill>
                  <a:srgbClr val="FF0000"/>
                </a:solidFill>
                <a:latin typeface="Monotype Corsiva" panose="03010101010201010101" pitchFamily="66" charset="0"/>
                <a:ea typeface="Arial Unicode MS" panose="020B0604020202020204" pitchFamily="34" charset="-128"/>
                <a:cs typeface="Arial Unicode MS" panose="020B0604020202020204" pitchFamily="34" charset="-128"/>
              </a:rPr>
              <a:t>Professional, Terpercaya, Terbuka</a:t>
            </a:r>
            <a:endParaRPr lang="id-ID" dirty="0">
              <a:solidFill>
                <a:srgbClr val="FF0000"/>
              </a:solidFill>
            </a:endParaRPr>
          </a:p>
        </p:txBody>
      </p:sp>
      <p:sp>
        <p:nvSpPr>
          <p:cNvPr id="18" name="TextBox 17"/>
          <p:cNvSpPr txBox="1"/>
          <p:nvPr/>
        </p:nvSpPr>
        <p:spPr>
          <a:xfrm>
            <a:off x="1958052" y="1977932"/>
            <a:ext cx="5328592" cy="2308324"/>
          </a:xfrm>
          <a:prstGeom prst="rect">
            <a:avLst/>
          </a:prstGeom>
          <a:noFill/>
        </p:spPr>
        <p:txBody>
          <a:bodyPr wrap="square" rtlCol="0">
            <a:spAutoFit/>
          </a:bodyPr>
          <a:lstStyle/>
          <a:p>
            <a:pPr algn="ctr"/>
            <a:r>
              <a:rPr lang="id-ID" sz="7200" b="1" dirty="0" smtClean="0">
                <a:solidFill>
                  <a:srgbClr val="0070C0"/>
                </a:solidFill>
              </a:rPr>
              <a:t>APLIKASI</a:t>
            </a:r>
          </a:p>
          <a:p>
            <a:pPr algn="ctr"/>
            <a:r>
              <a:rPr lang="en-US" sz="7200" b="1" dirty="0" err="1" smtClean="0">
                <a:solidFill>
                  <a:srgbClr val="0070C0"/>
                </a:solidFill>
              </a:rPr>
              <a:t>SisPenA</a:t>
            </a:r>
            <a:r>
              <a:rPr lang="en-US" sz="7200" b="1" dirty="0" smtClean="0">
                <a:solidFill>
                  <a:srgbClr val="0070C0"/>
                </a:solidFill>
              </a:rPr>
              <a:t> </a:t>
            </a:r>
            <a:r>
              <a:rPr lang="en-US" sz="7200" b="1" dirty="0">
                <a:solidFill>
                  <a:srgbClr val="0070C0"/>
                </a:solidFill>
              </a:rPr>
              <a:t>S/M</a:t>
            </a:r>
            <a:endParaRPr lang="id-ID" sz="7200" b="1" dirty="0">
              <a:solidFill>
                <a:srgbClr val="0070C0"/>
              </a:solidFill>
            </a:endParaRPr>
          </a:p>
        </p:txBody>
      </p:sp>
    </p:spTree>
    <p:extLst>
      <p:ext uri="{BB962C8B-B14F-4D97-AF65-F5344CB8AC3E}">
        <p14:creationId xmlns:p14="http://schemas.microsoft.com/office/powerpoint/2010/main" xmlns="" val="38544750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Straight Connector 24"/>
          <p:cNvCxnSpPr>
            <a:cxnSpLocks/>
          </p:cNvCxnSpPr>
          <p:nvPr/>
        </p:nvCxnSpPr>
        <p:spPr>
          <a:xfrm flipH="1">
            <a:off x="4724751" y="2836607"/>
            <a:ext cx="1" cy="614012"/>
          </a:xfrm>
          <a:prstGeom prst="line">
            <a:avLst/>
          </a:prstGeom>
          <a:ln w="28575">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a:cxnSpLocks/>
          </p:cNvCxnSpPr>
          <p:nvPr/>
        </p:nvCxnSpPr>
        <p:spPr>
          <a:xfrm flipH="1">
            <a:off x="6047365" y="2840915"/>
            <a:ext cx="1" cy="614012"/>
          </a:xfrm>
          <a:prstGeom prst="line">
            <a:avLst/>
          </a:prstGeom>
          <a:ln w="28575">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Freeform: Shape 8"/>
          <p:cNvSpPr/>
          <p:nvPr/>
        </p:nvSpPr>
        <p:spPr>
          <a:xfrm>
            <a:off x="3342095" y="2840914"/>
            <a:ext cx="4320479" cy="889877"/>
          </a:xfrm>
          <a:custGeom>
            <a:avLst/>
            <a:gdLst>
              <a:gd name="connsiteX0" fmla="*/ 4675031 w 4675031"/>
              <a:gd name="connsiteY0" fmla="*/ 0 h 1171978"/>
              <a:gd name="connsiteX1" fmla="*/ 4675031 w 4675031"/>
              <a:gd name="connsiteY1" fmla="*/ 1171978 h 1171978"/>
              <a:gd name="connsiteX2" fmla="*/ 0 w 4675031"/>
              <a:gd name="connsiteY2" fmla="*/ 1171978 h 1171978"/>
            </a:gdLst>
            <a:ahLst/>
            <a:cxnLst>
              <a:cxn ang="0">
                <a:pos x="connsiteX0" y="connsiteY0"/>
              </a:cxn>
              <a:cxn ang="0">
                <a:pos x="connsiteX1" y="connsiteY1"/>
              </a:cxn>
              <a:cxn ang="0">
                <a:pos x="connsiteX2" y="connsiteY2"/>
              </a:cxn>
            </a:cxnLst>
            <a:rect l="l" t="t" r="r" b="b"/>
            <a:pathLst>
              <a:path w="4675031" h="1171978">
                <a:moveTo>
                  <a:pt x="4675031" y="0"/>
                </a:moveTo>
                <a:lnTo>
                  <a:pt x="4675031" y="1171978"/>
                </a:lnTo>
                <a:lnTo>
                  <a:pt x="0" y="1171978"/>
                </a:lnTo>
              </a:path>
            </a:pathLst>
          </a:custGeom>
          <a:ln w="38100" cap="flat" cmpd="sng" algn="ctr">
            <a:solidFill>
              <a:schemeClr val="accent1"/>
            </a:solidFill>
            <a:prstDash val="solid"/>
            <a:round/>
            <a:headEnd type="diamond" w="med" len="med"/>
            <a:tailEnd type="triangl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id-ID"/>
          </a:p>
        </p:txBody>
      </p:sp>
      <p:pic>
        <p:nvPicPr>
          <p:cNvPr id="2" name="Picture 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252600" y="1620232"/>
            <a:ext cx="877526" cy="877526"/>
          </a:xfrm>
          <a:prstGeom prst="rect">
            <a:avLst/>
          </a:prstGeom>
        </p:spPr>
      </p:pic>
      <p:sp>
        <p:nvSpPr>
          <p:cNvPr id="20" name="TextBox 19"/>
          <p:cNvSpPr txBox="1"/>
          <p:nvPr/>
        </p:nvSpPr>
        <p:spPr>
          <a:xfrm>
            <a:off x="7206615" y="2493479"/>
            <a:ext cx="1038537" cy="323165"/>
          </a:xfrm>
          <a:prstGeom prst="rect">
            <a:avLst/>
          </a:prstGeom>
          <a:noFill/>
        </p:spPr>
        <p:txBody>
          <a:bodyPr wrap="square" rtlCol="0">
            <a:spAutoFit/>
          </a:bodyPr>
          <a:lstStyle/>
          <a:p>
            <a:pPr algn="ctr"/>
            <a:r>
              <a:rPr lang="en-US" sz="1500" b="1" dirty="0">
                <a:solidFill>
                  <a:srgbClr val="FF0000"/>
                </a:solidFill>
              </a:rPr>
              <a:t>BAP N</a:t>
            </a:r>
            <a:endParaRPr lang="en-US" sz="1350" b="1" dirty="0">
              <a:solidFill>
                <a:srgbClr val="FF0000"/>
              </a:solidFill>
            </a:endParaRPr>
          </a:p>
        </p:txBody>
      </p:sp>
      <p:grpSp>
        <p:nvGrpSpPr>
          <p:cNvPr id="3" name="Group 2"/>
          <p:cNvGrpSpPr/>
          <p:nvPr/>
        </p:nvGrpSpPr>
        <p:grpSpPr>
          <a:xfrm>
            <a:off x="558951" y="2539464"/>
            <a:ext cx="2783152" cy="2417476"/>
            <a:chOff x="3594384" y="4048859"/>
            <a:chExt cx="1820469" cy="1682901"/>
          </a:xfrm>
        </p:grpSpPr>
        <p:sp>
          <p:nvSpPr>
            <p:cNvPr id="6" name="Rectangle 5"/>
            <p:cNvSpPr/>
            <p:nvPr/>
          </p:nvSpPr>
          <p:spPr>
            <a:xfrm>
              <a:off x="3594384" y="4084175"/>
              <a:ext cx="1820469" cy="164758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pic>
          <p:nvPicPr>
            <p:cNvPr id="13" name="Picture 12"/>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844462" y="4048859"/>
              <a:ext cx="820907" cy="820907"/>
            </a:xfrm>
            <a:prstGeom prst="rect">
              <a:avLst/>
            </a:prstGeom>
          </p:spPr>
        </p:pic>
        <p:sp>
          <p:nvSpPr>
            <p:cNvPr id="15" name="TextBox 14"/>
            <p:cNvSpPr txBox="1"/>
            <p:nvPr/>
          </p:nvSpPr>
          <p:spPr>
            <a:xfrm>
              <a:off x="3872068" y="5081065"/>
              <a:ext cx="1322909" cy="642767"/>
            </a:xfrm>
            <a:prstGeom prst="rect">
              <a:avLst/>
            </a:prstGeom>
            <a:noFill/>
          </p:spPr>
          <p:txBody>
            <a:bodyPr wrap="none" rtlCol="0">
              <a:spAutoFit/>
            </a:bodyPr>
            <a:lstStyle/>
            <a:p>
              <a:pPr algn="ctr"/>
              <a:r>
                <a:rPr lang="en-US" dirty="0" err="1"/>
                <a:t>Sistem</a:t>
              </a:r>
              <a:endParaRPr lang="en-US" dirty="0"/>
            </a:p>
            <a:p>
              <a:pPr algn="ctr"/>
              <a:r>
                <a:rPr lang="en-US" dirty="0" err="1"/>
                <a:t>Penilaian</a:t>
              </a:r>
              <a:r>
                <a:rPr lang="en-US" dirty="0"/>
                <a:t> </a:t>
              </a:r>
              <a:r>
                <a:rPr lang="en-US" dirty="0" err="1"/>
                <a:t>Akreditasi</a:t>
              </a:r>
              <a:endParaRPr lang="en-US" dirty="0"/>
            </a:p>
            <a:p>
              <a:pPr algn="ctr"/>
              <a:r>
                <a:rPr lang="en-US" dirty="0" err="1"/>
                <a:t>Sekolah</a:t>
              </a:r>
              <a:r>
                <a:rPr lang="en-US" dirty="0"/>
                <a:t>/Madrasah</a:t>
              </a:r>
              <a:endParaRPr lang="id-ID" dirty="0"/>
            </a:p>
          </p:txBody>
        </p:sp>
        <p:sp>
          <p:nvSpPr>
            <p:cNvPr id="22" name="TextBox 21"/>
            <p:cNvSpPr txBox="1"/>
            <p:nvPr/>
          </p:nvSpPr>
          <p:spPr>
            <a:xfrm>
              <a:off x="4015508" y="4824493"/>
              <a:ext cx="978221" cy="323165"/>
            </a:xfrm>
            <a:prstGeom prst="rect">
              <a:avLst/>
            </a:prstGeom>
            <a:noFill/>
          </p:spPr>
          <p:txBody>
            <a:bodyPr wrap="square" rtlCol="0">
              <a:spAutoFit/>
            </a:bodyPr>
            <a:lstStyle/>
            <a:p>
              <a:pPr algn="ctr"/>
              <a:r>
                <a:rPr lang="en-US" sz="1500" b="1" dirty="0">
                  <a:solidFill>
                    <a:srgbClr val="FF0000"/>
                  </a:solidFill>
                </a:rPr>
                <a:t>BAN S/M</a:t>
              </a:r>
              <a:endParaRPr lang="en-US" sz="1350" b="1" dirty="0">
                <a:solidFill>
                  <a:srgbClr val="FF0000"/>
                </a:solidFill>
              </a:endParaRPr>
            </a:p>
          </p:txBody>
        </p:sp>
        <p:pic>
          <p:nvPicPr>
            <p:cNvPr id="8" name="Picture 7"/>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765334" y="4243464"/>
              <a:ext cx="442685" cy="442685"/>
            </a:xfrm>
            <a:prstGeom prst="rect">
              <a:avLst/>
            </a:prstGeom>
          </p:spPr>
        </p:pic>
      </p:grpSp>
      <p:sp>
        <p:nvSpPr>
          <p:cNvPr id="36" name="TextBox 35"/>
          <p:cNvSpPr txBox="1"/>
          <p:nvPr/>
        </p:nvSpPr>
        <p:spPr>
          <a:xfrm>
            <a:off x="4139952" y="3314335"/>
            <a:ext cx="2613476" cy="707886"/>
          </a:xfrm>
          <a:prstGeom prst="rect">
            <a:avLst/>
          </a:prstGeom>
          <a:solidFill>
            <a:schemeClr val="accent3">
              <a:lumMod val="50000"/>
            </a:schemeClr>
          </a:solidFill>
          <a:ln>
            <a:solidFill>
              <a:schemeClr val="tx1">
                <a:lumMod val="65000"/>
                <a:lumOff val="35000"/>
              </a:schemeClr>
            </a:solidFill>
          </a:ln>
        </p:spPr>
        <p:txBody>
          <a:bodyPr wrap="square" rtlCol="0">
            <a:spAutoFit/>
          </a:bodyPr>
          <a:lstStyle/>
          <a:p>
            <a:r>
              <a:rPr lang="en-US" sz="2000" dirty="0">
                <a:solidFill>
                  <a:schemeClr val="bg1"/>
                </a:solidFill>
              </a:rPr>
              <a:t>Data </a:t>
            </a:r>
            <a:r>
              <a:rPr lang="en-US" sz="2000" dirty="0" err="1">
                <a:solidFill>
                  <a:schemeClr val="bg1"/>
                </a:solidFill>
              </a:rPr>
              <a:t>Asesor</a:t>
            </a:r>
            <a:r>
              <a:rPr lang="en-US" sz="2000" dirty="0">
                <a:solidFill>
                  <a:schemeClr val="bg1"/>
                </a:solidFill>
              </a:rPr>
              <a:t> yang </a:t>
            </a:r>
            <a:r>
              <a:rPr lang="en-US" sz="2000" dirty="0" err="1">
                <a:solidFill>
                  <a:schemeClr val="bg1"/>
                </a:solidFill>
              </a:rPr>
              <a:t>akan</a:t>
            </a:r>
            <a:r>
              <a:rPr lang="en-US" sz="2000" dirty="0">
                <a:solidFill>
                  <a:schemeClr val="bg1"/>
                </a:solidFill>
              </a:rPr>
              <a:t> </a:t>
            </a:r>
            <a:r>
              <a:rPr lang="en-US" sz="2000" dirty="0" err="1">
                <a:solidFill>
                  <a:schemeClr val="bg1"/>
                </a:solidFill>
              </a:rPr>
              <a:t>mengakreditasi</a:t>
            </a:r>
            <a:endParaRPr lang="id-ID" sz="2000" b="1" dirty="0">
              <a:solidFill>
                <a:schemeClr val="bg1"/>
              </a:solidFill>
            </a:endParaRPr>
          </a:p>
        </p:txBody>
      </p:sp>
      <p:sp>
        <p:nvSpPr>
          <p:cNvPr id="37" name="TextBox 36"/>
          <p:cNvSpPr txBox="1"/>
          <p:nvPr/>
        </p:nvSpPr>
        <p:spPr>
          <a:xfrm>
            <a:off x="0" y="782301"/>
            <a:ext cx="6095518" cy="415498"/>
          </a:xfrm>
          <a:prstGeom prst="rect">
            <a:avLst/>
          </a:prstGeom>
          <a:solidFill>
            <a:srgbClr val="C00000"/>
          </a:solidFill>
        </p:spPr>
        <p:txBody>
          <a:bodyPr wrap="square" rtlCol="0">
            <a:spAutoFit/>
          </a:bodyPr>
          <a:lstStyle/>
          <a:p>
            <a:pPr algn="ctr"/>
            <a:r>
              <a:rPr lang="en-US" sz="2100" dirty="0" err="1">
                <a:solidFill>
                  <a:schemeClr val="bg1"/>
                </a:solidFill>
              </a:rPr>
              <a:t>Tahapan</a:t>
            </a:r>
            <a:r>
              <a:rPr lang="en-US" sz="2100" dirty="0">
                <a:solidFill>
                  <a:schemeClr val="bg1"/>
                </a:solidFill>
              </a:rPr>
              <a:t> </a:t>
            </a:r>
            <a:r>
              <a:rPr lang="en-US" sz="2100" dirty="0" err="1">
                <a:solidFill>
                  <a:schemeClr val="bg1"/>
                </a:solidFill>
              </a:rPr>
              <a:t>Sistem</a:t>
            </a:r>
            <a:r>
              <a:rPr lang="en-US" sz="2100" dirty="0">
                <a:solidFill>
                  <a:schemeClr val="bg1"/>
                </a:solidFill>
              </a:rPr>
              <a:t> </a:t>
            </a:r>
            <a:r>
              <a:rPr lang="en-US" sz="2100" dirty="0" err="1">
                <a:solidFill>
                  <a:schemeClr val="bg1"/>
                </a:solidFill>
              </a:rPr>
              <a:t>Penilaian</a:t>
            </a:r>
            <a:r>
              <a:rPr lang="en-US" sz="2100" dirty="0">
                <a:solidFill>
                  <a:schemeClr val="bg1"/>
                </a:solidFill>
              </a:rPr>
              <a:t> </a:t>
            </a:r>
            <a:r>
              <a:rPr lang="en-US" sz="2100" dirty="0" err="1">
                <a:solidFill>
                  <a:schemeClr val="bg1"/>
                </a:solidFill>
              </a:rPr>
              <a:t>Akreditasi</a:t>
            </a:r>
            <a:r>
              <a:rPr lang="en-US" sz="2100" dirty="0">
                <a:solidFill>
                  <a:schemeClr val="bg1"/>
                </a:solidFill>
              </a:rPr>
              <a:t> S/M</a:t>
            </a:r>
            <a:endParaRPr lang="id-ID" sz="2100" dirty="0">
              <a:solidFill>
                <a:schemeClr val="bg1"/>
              </a:solidFill>
            </a:endParaRPr>
          </a:p>
        </p:txBody>
      </p:sp>
      <p:sp>
        <p:nvSpPr>
          <p:cNvPr id="5" name="Oval 4"/>
          <p:cNvSpPr/>
          <p:nvPr/>
        </p:nvSpPr>
        <p:spPr>
          <a:xfrm>
            <a:off x="191141" y="1353682"/>
            <a:ext cx="601974" cy="601974"/>
          </a:xfrm>
          <a:prstGeom prst="ellips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800" dirty="0"/>
              <a:t>2</a:t>
            </a:r>
            <a:endParaRPr lang="id-ID" sz="2800" dirty="0"/>
          </a:p>
        </p:txBody>
      </p:sp>
      <p:pic>
        <p:nvPicPr>
          <p:cNvPr id="42" name="Picture 4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624781" y="1644503"/>
            <a:ext cx="877526" cy="877526"/>
          </a:xfrm>
          <a:prstGeom prst="rect">
            <a:avLst/>
          </a:prstGeom>
        </p:spPr>
      </p:pic>
      <p:sp>
        <p:nvSpPr>
          <p:cNvPr id="44" name="TextBox 43"/>
          <p:cNvSpPr txBox="1"/>
          <p:nvPr/>
        </p:nvSpPr>
        <p:spPr>
          <a:xfrm>
            <a:off x="5578796" y="2517750"/>
            <a:ext cx="1038537" cy="323165"/>
          </a:xfrm>
          <a:prstGeom prst="rect">
            <a:avLst/>
          </a:prstGeom>
          <a:noFill/>
        </p:spPr>
        <p:txBody>
          <a:bodyPr wrap="square" rtlCol="0">
            <a:spAutoFit/>
          </a:bodyPr>
          <a:lstStyle/>
          <a:p>
            <a:pPr algn="ctr"/>
            <a:r>
              <a:rPr lang="en-US" sz="1500" b="1" dirty="0">
                <a:solidFill>
                  <a:srgbClr val="FF0000"/>
                </a:solidFill>
              </a:rPr>
              <a:t>BAP 2</a:t>
            </a:r>
            <a:endParaRPr lang="en-US" sz="1350" b="1" dirty="0">
              <a:solidFill>
                <a:srgbClr val="FF0000"/>
              </a:solidFill>
            </a:endParaRPr>
          </a:p>
        </p:txBody>
      </p:sp>
      <p:pic>
        <p:nvPicPr>
          <p:cNvPr id="45" name="Picture 4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336080" y="1682252"/>
            <a:ext cx="877526" cy="877526"/>
          </a:xfrm>
          <a:prstGeom prst="rect">
            <a:avLst/>
          </a:prstGeom>
        </p:spPr>
      </p:pic>
      <p:sp>
        <p:nvSpPr>
          <p:cNvPr id="46" name="TextBox 45"/>
          <p:cNvSpPr txBox="1"/>
          <p:nvPr/>
        </p:nvSpPr>
        <p:spPr>
          <a:xfrm>
            <a:off x="4290095" y="2555499"/>
            <a:ext cx="1038537" cy="323165"/>
          </a:xfrm>
          <a:prstGeom prst="rect">
            <a:avLst/>
          </a:prstGeom>
          <a:noFill/>
        </p:spPr>
        <p:txBody>
          <a:bodyPr wrap="square" rtlCol="0">
            <a:spAutoFit/>
          </a:bodyPr>
          <a:lstStyle/>
          <a:p>
            <a:pPr algn="ctr"/>
            <a:r>
              <a:rPr lang="en-US" sz="1500" b="1" dirty="0">
                <a:solidFill>
                  <a:srgbClr val="FF0000"/>
                </a:solidFill>
              </a:rPr>
              <a:t>BAP 1</a:t>
            </a:r>
            <a:endParaRPr lang="en-US" sz="1350" b="1" dirty="0">
              <a:solidFill>
                <a:srgbClr val="FF0000"/>
              </a:solidFill>
            </a:endParaRPr>
          </a:p>
        </p:txBody>
      </p:sp>
      <p:sp>
        <p:nvSpPr>
          <p:cNvPr id="56" name="TextBox 55"/>
          <p:cNvSpPr txBox="1"/>
          <p:nvPr/>
        </p:nvSpPr>
        <p:spPr>
          <a:xfrm>
            <a:off x="179512" y="44624"/>
            <a:ext cx="3672408" cy="769441"/>
          </a:xfrm>
          <a:prstGeom prst="rect">
            <a:avLst/>
          </a:prstGeom>
          <a:noFill/>
        </p:spPr>
        <p:txBody>
          <a:bodyPr wrap="square" rtlCol="0">
            <a:spAutoFit/>
          </a:bodyPr>
          <a:lstStyle/>
          <a:p>
            <a:r>
              <a:rPr lang="en-US" sz="4400" b="1" dirty="0" err="1">
                <a:solidFill>
                  <a:srgbClr val="0070C0"/>
                </a:solidFill>
              </a:rPr>
              <a:t>SisPenA</a:t>
            </a:r>
            <a:r>
              <a:rPr lang="en-US" sz="4400" b="1" dirty="0">
                <a:solidFill>
                  <a:srgbClr val="0070C0"/>
                </a:solidFill>
              </a:rPr>
              <a:t> S/M</a:t>
            </a:r>
            <a:endParaRPr lang="id-ID" sz="4400" b="1" dirty="0">
              <a:solidFill>
                <a:srgbClr val="0070C0"/>
              </a:solidFill>
            </a:endParaRPr>
          </a:p>
        </p:txBody>
      </p:sp>
      <p:sp>
        <p:nvSpPr>
          <p:cNvPr id="26" name="TextBox 25"/>
          <p:cNvSpPr txBox="1"/>
          <p:nvPr/>
        </p:nvSpPr>
        <p:spPr>
          <a:xfrm>
            <a:off x="4250293" y="4893679"/>
            <a:ext cx="4893707" cy="707886"/>
          </a:xfrm>
          <a:prstGeom prst="rect">
            <a:avLst/>
          </a:prstGeom>
          <a:solidFill>
            <a:schemeClr val="tx1">
              <a:lumMod val="95000"/>
              <a:lumOff val="5000"/>
            </a:schemeClr>
          </a:solidFill>
        </p:spPr>
        <p:txBody>
          <a:bodyPr wrap="square" rtlCol="0">
            <a:spAutoFit/>
          </a:bodyPr>
          <a:lstStyle/>
          <a:p>
            <a:pPr marL="342900" indent="-342900">
              <a:buFont typeface="Arial" panose="020B0604020202020204" pitchFamily="34" charset="0"/>
              <a:buChar char="•"/>
            </a:pPr>
            <a:r>
              <a:rPr lang="en-US" sz="2000" dirty="0" err="1">
                <a:solidFill>
                  <a:schemeClr val="bg1"/>
                </a:solidFill>
              </a:rPr>
              <a:t>Asesor</a:t>
            </a:r>
            <a:r>
              <a:rPr lang="en-US" sz="2000" dirty="0">
                <a:solidFill>
                  <a:schemeClr val="bg1"/>
                </a:solidFill>
              </a:rPr>
              <a:t> </a:t>
            </a:r>
            <a:r>
              <a:rPr lang="en-US" sz="2000" dirty="0" err="1">
                <a:solidFill>
                  <a:schemeClr val="bg1"/>
                </a:solidFill>
              </a:rPr>
              <a:t>harus</a:t>
            </a:r>
            <a:r>
              <a:rPr lang="en-US" sz="2000" dirty="0">
                <a:solidFill>
                  <a:schemeClr val="bg1"/>
                </a:solidFill>
              </a:rPr>
              <a:t> </a:t>
            </a:r>
            <a:r>
              <a:rPr lang="en-US" sz="2000" dirty="0" err="1">
                <a:solidFill>
                  <a:schemeClr val="bg1"/>
                </a:solidFill>
              </a:rPr>
              <a:t>sudah</a:t>
            </a:r>
            <a:r>
              <a:rPr lang="en-US" sz="2000" dirty="0">
                <a:solidFill>
                  <a:schemeClr val="bg1"/>
                </a:solidFill>
              </a:rPr>
              <a:t> </a:t>
            </a:r>
            <a:r>
              <a:rPr lang="en-US" sz="2000" dirty="0" err="1">
                <a:solidFill>
                  <a:schemeClr val="bg1"/>
                </a:solidFill>
              </a:rPr>
              <a:t>dipetakan</a:t>
            </a:r>
            <a:r>
              <a:rPr lang="en-US" sz="2000" dirty="0">
                <a:solidFill>
                  <a:schemeClr val="bg1"/>
                </a:solidFill>
              </a:rPr>
              <a:t> </a:t>
            </a:r>
            <a:r>
              <a:rPr lang="en-US" sz="2000" dirty="0" err="1">
                <a:solidFill>
                  <a:schemeClr val="bg1"/>
                </a:solidFill>
              </a:rPr>
              <a:t>Jumlahnya</a:t>
            </a:r>
            <a:r>
              <a:rPr lang="en-US" sz="2000" dirty="0">
                <a:solidFill>
                  <a:schemeClr val="bg1"/>
                </a:solidFill>
              </a:rPr>
              <a:t> </a:t>
            </a:r>
            <a:r>
              <a:rPr lang="en-US" sz="2000" dirty="0" err="1">
                <a:solidFill>
                  <a:schemeClr val="bg1"/>
                </a:solidFill>
              </a:rPr>
              <a:t>berdasarkan</a:t>
            </a:r>
            <a:r>
              <a:rPr lang="en-US" sz="2000" dirty="0">
                <a:solidFill>
                  <a:schemeClr val="bg1"/>
                </a:solidFill>
              </a:rPr>
              <a:t> </a:t>
            </a:r>
            <a:r>
              <a:rPr lang="en-US" sz="2000" dirty="0" err="1">
                <a:solidFill>
                  <a:schemeClr val="bg1"/>
                </a:solidFill>
              </a:rPr>
              <a:t>jenjang</a:t>
            </a:r>
            <a:endParaRPr lang="id-ID" sz="2000" dirty="0">
              <a:solidFill>
                <a:schemeClr val="bg1"/>
              </a:solidFill>
            </a:endParaRPr>
          </a:p>
        </p:txBody>
      </p:sp>
    </p:spTree>
    <p:extLst>
      <p:ext uri="{BB962C8B-B14F-4D97-AF65-F5344CB8AC3E}">
        <p14:creationId xmlns:p14="http://schemas.microsoft.com/office/powerpoint/2010/main" xmlns="" val="2657768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Shape 15"/>
          <p:cNvSpPr/>
          <p:nvPr/>
        </p:nvSpPr>
        <p:spPr>
          <a:xfrm>
            <a:off x="6417129" y="4163786"/>
            <a:ext cx="1175657" cy="1224643"/>
          </a:xfrm>
          <a:custGeom>
            <a:avLst/>
            <a:gdLst>
              <a:gd name="connsiteX0" fmla="*/ 0 w 1175657"/>
              <a:gd name="connsiteY0" fmla="*/ 0 h 1224643"/>
              <a:gd name="connsiteX1" fmla="*/ 0 w 1175657"/>
              <a:gd name="connsiteY1" fmla="*/ 1224643 h 1224643"/>
              <a:gd name="connsiteX2" fmla="*/ 1175657 w 1175657"/>
              <a:gd name="connsiteY2" fmla="*/ 1224643 h 1224643"/>
            </a:gdLst>
            <a:ahLst/>
            <a:cxnLst>
              <a:cxn ang="0">
                <a:pos x="connsiteX0" y="connsiteY0"/>
              </a:cxn>
              <a:cxn ang="0">
                <a:pos x="connsiteX1" y="connsiteY1"/>
              </a:cxn>
              <a:cxn ang="0">
                <a:pos x="connsiteX2" y="connsiteY2"/>
              </a:cxn>
            </a:cxnLst>
            <a:rect l="l" t="t" r="r" b="b"/>
            <a:pathLst>
              <a:path w="1175657" h="1224643">
                <a:moveTo>
                  <a:pt x="0" y="0"/>
                </a:moveTo>
                <a:lnTo>
                  <a:pt x="0" y="1224643"/>
                </a:lnTo>
                <a:lnTo>
                  <a:pt x="1175657" y="1224643"/>
                </a:lnTo>
              </a:path>
            </a:pathLst>
          </a:custGeom>
          <a:noFill/>
          <a:ln>
            <a:headEnd type="diamond"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34" name="Straight Connector 33"/>
          <p:cNvCxnSpPr/>
          <p:nvPr/>
        </p:nvCxnSpPr>
        <p:spPr>
          <a:xfrm>
            <a:off x="6417246" y="1710100"/>
            <a:ext cx="0" cy="791311"/>
          </a:xfrm>
          <a:prstGeom prst="line">
            <a:avLst/>
          </a:prstGeom>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793115" y="2060848"/>
            <a:ext cx="2783150" cy="2417476"/>
            <a:chOff x="3594384" y="4048859"/>
            <a:chExt cx="1820469" cy="1682901"/>
          </a:xfrm>
        </p:grpSpPr>
        <p:sp>
          <p:nvSpPr>
            <p:cNvPr id="6" name="Rectangle 5"/>
            <p:cNvSpPr/>
            <p:nvPr/>
          </p:nvSpPr>
          <p:spPr>
            <a:xfrm>
              <a:off x="3594384" y="4084175"/>
              <a:ext cx="1820469" cy="164758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pic>
          <p:nvPicPr>
            <p:cNvPr id="13" name="Picture 1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844462" y="4048859"/>
              <a:ext cx="820907" cy="820907"/>
            </a:xfrm>
            <a:prstGeom prst="rect">
              <a:avLst/>
            </a:prstGeom>
          </p:spPr>
        </p:pic>
        <p:sp>
          <p:nvSpPr>
            <p:cNvPr id="22" name="TextBox 21"/>
            <p:cNvSpPr txBox="1"/>
            <p:nvPr/>
          </p:nvSpPr>
          <p:spPr>
            <a:xfrm>
              <a:off x="4015508" y="4824493"/>
              <a:ext cx="978221" cy="323165"/>
            </a:xfrm>
            <a:prstGeom prst="rect">
              <a:avLst/>
            </a:prstGeom>
            <a:noFill/>
          </p:spPr>
          <p:txBody>
            <a:bodyPr wrap="square" rtlCol="0">
              <a:spAutoFit/>
            </a:bodyPr>
            <a:lstStyle/>
            <a:p>
              <a:pPr algn="ctr"/>
              <a:r>
                <a:rPr lang="en-US" sz="1500" b="1" dirty="0">
                  <a:solidFill>
                    <a:srgbClr val="FF0000"/>
                  </a:solidFill>
                </a:rPr>
                <a:t>BAN S/M</a:t>
              </a:r>
              <a:endParaRPr lang="en-US" sz="1350" b="1" dirty="0">
                <a:solidFill>
                  <a:srgbClr val="FF0000"/>
                </a:solidFill>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765334" y="4243464"/>
              <a:ext cx="442685" cy="442685"/>
            </a:xfrm>
            <a:prstGeom prst="rect">
              <a:avLst/>
            </a:prstGeom>
          </p:spPr>
        </p:pic>
      </p:grpSp>
      <p:sp>
        <p:nvSpPr>
          <p:cNvPr id="37" name="TextBox 36"/>
          <p:cNvSpPr txBox="1"/>
          <p:nvPr/>
        </p:nvSpPr>
        <p:spPr>
          <a:xfrm>
            <a:off x="0" y="782301"/>
            <a:ext cx="6095518" cy="415498"/>
          </a:xfrm>
          <a:prstGeom prst="rect">
            <a:avLst/>
          </a:prstGeom>
          <a:solidFill>
            <a:srgbClr val="C00000"/>
          </a:solidFill>
        </p:spPr>
        <p:txBody>
          <a:bodyPr wrap="square" rtlCol="0">
            <a:spAutoFit/>
          </a:bodyPr>
          <a:lstStyle/>
          <a:p>
            <a:pPr algn="ctr"/>
            <a:r>
              <a:rPr lang="en-US" sz="2100" dirty="0" err="1">
                <a:solidFill>
                  <a:schemeClr val="bg1"/>
                </a:solidFill>
              </a:rPr>
              <a:t>Tahapan</a:t>
            </a:r>
            <a:r>
              <a:rPr lang="en-US" sz="2100" dirty="0">
                <a:solidFill>
                  <a:schemeClr val="bg1"/>
                </a:solidFill>
              </a:rPr>
              <a:t> </a:t>
            </a:r>
            <a:r>
              <a:rPr lang="en-US" sz="2100" dirty="0" err="1">
                <a:solidFill>
                  <a:schemeClr val="bg1"/>
                </a:solidFill>
              </a:rPr>
              <a:t>Sistem</a:t>
            </a:r>
            <a:r>
              <a:rPr lang="en-US" sz="2100" dirty="0">
                <a:solidFill>
                  <a:schemeClr val="bg1"/>
                </a:solidFill>
              </a:rPr>
              <a:t> </a:t>
            </a:r>
            <a:r>
              <a:rPr lang="en-US" sz="2100" dirty="0" err="1">
                <a:solidFill>
                  <a:schemeClr val="bg1"/>
                </a:solidFill>
              </a:rPr>
              <a:t>Penilaian</a:t>
            </a:r>
            <a:r>
              <a:rPr lang="en-US" sz="2100" dirty="0">
                <a:solidFill>
                  <a:schemeClr val="bg1"/>
                </a:solidFill>
              </a:rPr>
              <a:t> </a:t>
            </a:r>
            <a:r>
              <a:rPr lang="en-US" sz="2100" dirty="0" err="1">
                <a:solidFill>
                  <a:schemeClr val="bg1"/>
                </a:solidFill>
              </a:rPr>
              <a:t>Akreditasi</a:t>
            </a:r>
            <a:r>
              <a:rPr lang="en-US" sz="2100" dirty="0">
                <a:solidFill>
                  <a:schemeClr val="bg1"/>
                </a:solidFill>
              </a:rPr>
              <a:t> S/M</a:t>
            </a:r>
            <a:endParaRPr lang="id-ID" sz="2100" dirty="0">
              <a:solidFill>
                <a:schemeClr val="bg1"/>
              </a:solidFill>
            </a:endParaRPr>
          </a:p>
        </p:txBody>
      </p:sp>
      <p:sp>
        <p:nvSpPr>
          <p:cNvPr id="5" name="Oval 4"/>
          <p:cNvSpPr/>
          <p:nvPr/>
        </p:nvSpPr>
        <p:spPr>
          <a:xfrm>
            <a:off x="191141" y="1353682"/>
            <a:ext cx="601974" cy="601974"/>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800" dirty="0"/>
              <a:t>3</a:t>
            </a:r>
            <a:endParaRPr lang="id-ID" sz="2800" dirty="0"/>
          </a:p>
        </p:txBody>
      </p:sp>
      <p:sp>
        <p:nvSpPr>
          <p:cNvPr id="56" name="TextBox 55"/>
          <p:cNvSpPr txBox="1"/>
          <p:nvPr/>
        </p:nvSpPr>
        <p:spPr>
          <a:xfrm>
            <a:off x="179512" y="44624"/>
            <a:ext cx="3672408" cy="769441"/>
          </a:xfrm>
          <a:prstGeom prst="rect">
            <a:avLst/>
          </a:prstGeom>
          <a:noFill/>
        </p:spPr>
        <p:txBody>
          <a:bodyPr wrap="square" rtlCol="0">
            <a:spAutoFit/>
          </a:bodyPr>
          <a:lstStyle/>
          <a:p>
            <a:r>
              <a:rPr lang="en-US" sz="4400" b="1" dirty="0" err="1">
                <a:solidFill>
                  <a:srgbClr val="0070C0"/>
                </a:solidFill>
              </a:rPr>
              <a:t>SisPenA</a:t>
            </a:r>
            <a:r>
              <a:rPr lang="en-US" sz="4400" b="1" dirty="0">
                <a:solidFill>
                  <a:srgbClr val="0070C0"/>
                </a:solidFill>
              </a:rPr>
              <a:t> S/M</a:t>
            </a:r>
            <a:endParaRPr lang="id-ID" sz="4400" b="1" dirty="0">
              <a:solidFill>
                <a:srgbClr val="0070C0"/>
              </a:solidFill>
            </a:endParaRPr>
          </a:p>
        </p:txBody>
      </p:sp>
      <p:sp>
        <p:nvSpPr>
          <p:cNvPr id="4" name="Arrow: Right 3"/>
          <p:cNvSpPr/>
          <p:nvPr/>
        </p:nvSpPr>
        <p:spPr>
          <a:xfrm>
            <a:off x="3707904" y="2852936"/>
            <a:ext cx="792088" cy="10138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TextBox 9"/>
          <p:cNvSpPr txBox="1"/>
          <p:nvPr/>
        </p:nvSpPr>
        <p:spPr>
          <a:xfrm>
            <a:off x="4622301" y="2501411"/>
            <a:ext cx="1050288" cy="1477328"/>
          </a:xfrm>
          <a:prstGeom prst="rect">
            <a:avLst/>
          </a:prstGeom>
          <a:noFill/>
          <a:ln>
            <a:solidFill>
              <a:schemeClr val="accent1"/>
            </a:solidFill>
          </a:ln>
        </p:spPr>
        <p:txBody>
          <a:bodyPr wrap="none" rtlCol="0">
            <a:spAutoFit/>
          </a:bodyPr>
          <a:lstStyle/>
          <a:p>
            <a:r>
              <a:rPr lang="en-US" dirty="0"/>
              <a:t>32SD001</a:t>
            </a:r>
          </a:p>
          <a:p>
            <a:r>
              <a:rPr lang="en-US" dirty="0"/>
              <a:t>32SD002</a:t>
            </a:r>
          </a:p>
          <a:p>
            <a:r>
              <a:rPr lang="en-US" dirty="0"/>
              <a:t>32SD003</a:t>
            </a:r>
            <a:endParaRPr lang="id-ID" dirty="0"/>
          </a:p>
          <a:p>
            <a:r>
              <a:rPr lang="en-US" dirty="0"/>
              <a:t>32SD004</a:t>
            </a:r>
            <a:endParaRPr lang="id-ID" dirty="0"/>
          </a:p>
          <a:p>
            <a:r>
              <a:rPr lang="en-US" dirty="0"/>
              <a:t>32SD00N</a:t>
            </a:r>
            <a:endParaRPr lang="id-ID" dirty="0"/>
          </a:p>
        </p:txBody>
      </p:sp>
      <p:sp>
        <p:nvSpPr>
          <p:cNvPr id="24" name="TextBox 23"/>
          <p:cNvSpPr txBox="1"/>
          <p:nvPr/>
        </p:nvSpPr>
        <p:spPr>
          <a:xfrm>
            <a:off x="136420" y="5517232"/>
            <a:ext cx="5936022" cy="923330"/>
          </a:xfrm>
          <a:prstGeom prst="rect">
            <a:avLst/>
          </a:prstGeom>
          <a:solidFill>
            <a:schemeClr val="tx1">
              <a:lumMod val="95000"/>
              <a:lumOff val="5000"/>
            </a:schemeClr>
          </a:solidFill>
        </p:spPr>
        <p:txBody>
          <a:bodyPr wrap="square" rtlCol="0">
            <a:spAutoFit/>
          </a:bodyPr>
          <a:lstStyle/>
          <a:p>
            <a:pPr marL="342900" indent="-342900">
              <a:buFont typeface="Arial" panose="020B0604020202020204" pitchFamily="34" charset="0"/>
              <a:buChar char="•"/>
            </a:pPr>
            <a:r>
              <a:rPr lang="en-US" dirty="0">
                <a:solidFill>
                  <a:schemeClr val="bg1"/>
                </a:solidFill>
              </a:rPr>
              <a:t>BAN S/M </a:t>
            </a:r>
            <a:r>
              <a:rPr lang="en-US" dirty="0" err="1">
                <a:solidFill>
                  <a:schemeClr val="bg1"/>
                </a:solidFill>
              </a:rPr>
              <a:t>melalui</a:t>
            </a:r>
            <a:r>
              <a:rPr lang="en-US" dirty="0">
                <a:solidFill>
                  <a:schemeClr val="bg1"/>
                </a:solidFill>
              </a:rPr>
              <a:t> </a:t>
            </a:r>
            <a:r>
              <a:rPr lang="en-US" dirty="0" err="1">
                <a:solidFill>
                  <a:schemeClr val="bg1"/>
                </a:solidFill>
              </a:rPr>
              <a:t>sistem</a:t>
            </a:r>
            <a:r>
              <a:rPr lang="en-US" dirty="0">
                <a:solidFill>
                  <a:schemeClr val="bg1"/>
                </a:solidFill>
              </a:rPr>
              <a:t> </a:t>
            </a:r>
            <a:r>
              <a:rPr lang="en-US" dirty="0" err="1">
                <a:solidFill>
                  <a:schemeClr val="bg1"/>
                </a:solidFill>
              </a:rPr>
              <a:t>membuat</a:t>
            </a:r>
            <a:r>
              <a:rPr lang="en-US" dirty="0">
                <a:solidFill>
                  <a:schemeClr val="bg1"/>
                </a:solidFill>
              </a:rPr>
              <a:t> user </a:t>
            </a:r>
            <a:r>
              <a:rPr lang="en-US" dirty="0" err="1">
                <a:solidFill>
                  <a:schemeClr val="bg1"/>
                </a:solidFill>
              </a:rPr>
              <a:t>dan</a:t>
            </a:r>
            <a:r>
              <a:rPr lang="en-US" dirty="0">
                <a:solidFill>
                  <a:schemeClr val="bg1"/>
                </a:solidFill>
              </a:rPr>
              <a:t> password </a:t>
            </a:r>
            <a:r>
              <a:rPr lang="en-US" dirty="0" err="1">
                <a:solidFill>
                  <a:schemeClr val="bg1"/>
                </a:solidFill>
              </a:rPr>
              <a:t>sementara</a:t>
            </a:r>
            <a:r>
              <a:rPr lang="en-US" dirty="0">
                <a:solidFill>
                  <a:schemeClr val="bg1"/>
                </a:solidFill>
              </a:rPr>
              <a:t> </a:t>
            </a:r>
            <a:r>
              <a:rPr lang="en-US" dirty="0" err="1">
                <a:solidFill>
                  <a:schemeClr val="bg1"/>
                </a:solidFill>
              </a:rPr>
              <a:t>untuk</a:t>
            </a:r>
            <a:r>
              <a:rPr lang="en-US" dirty="0">
                <a:solidFill>
                  <a:schemeClr val="bg1"/>
                </a:solidFill>
              </a:rPr>
              <a:t> </a:t>
            </a:r>
            <a:r>
              <a:rPr lang="en-US" dirty="0" err="1">
                <a:solidFill>
                  <a:schemeClr val="bg1"/>
                </a:solidFill>
              </a:rPr>
              <a:t>asesor</a:t>
            </a:r>
            <a:r>
              <a:rPr lang="en-US" dirty="0">
                <a:solidFill>
                  <a:schemeClr val="bg1"/>
                </a:solidFill>
              </a:rPr>
              <a:t> </a:t>
            </a:r>
            <a:r>
              <a:rPr lang="en-US" dirty="0" err="1">
                <a:solidFill>
                  <a:schemeClr val="bg1"/>
                </a:solidFill>
              </a:rPr>
              <a:t>disetiap</a:t>
            </a:r>
            <a:r>
              <a:rPr lang="en-US" dirty="0">
                <a:solidFill>
                  <a:schemeClr val="bg1"/>
                </a:solidFill>
              </a:rPr>
              <a:t> </a:t>
            </a:r>
            <a:r>
              <a:rPr lang="en-US" dirty="0" err="1">
                <a:solidFill>
                  <a:schemeClr val="bg1"/>
                </a:solidFill>
              </a:rPr>
              <a:t>provinsi</a:t>
            </a:r>
            <a:endParaRPr lang="en-US" dirty="0">
              <a:solidFill>
                <a:schemeClr val="bg1"/>
              </a:solidFill>
            </a:endParaRPr>
          </a:p>
          <a:p>
            <a:pPr marL="342900" indent="-342900">
              <a:buFont typeface="Arial" panose="020B0604020202020204" pitchFamily="34" charset="0"/>
              <a:buChar char="•"/>
            </a:pPr>
            <a:r>
              <a:rPr lang="en-US" dirty="0">
                <a:solidFill>
                  <a:schemeClr val="bg1"/>
                </a:solidFill>
              </a:rPr>
              <a:t>BAP </a:t>
            </a:r>
            <a:r>
              <a:rPr lang="en-US" dirty="0" err="1">
                <a:solidFill>
                  <a:schemeClr val="bg1"/>
                </a:solidFill>
              </a:rPr>
              <a:t>mengunduh</a:t>
            </a:r>
            <a:r>
              <a:rPr lang="en-US" dirty="0">
                <a:solidFill>
                  <a:schemeClr val="bg1"/>
                </a:solidFill>
              </a:rPr>
              <a:t> </a:t>
            </a:r>
            <a:r>
              <a:rPr lang="en-US" dirty="0" err="1">
                <a:solidFill>
                  <a:schemeClr val="bg1"/>
                </a:solidFill>
              </a:rPr>
              <a:t>datanya</a:t>
            </a:r>
            <a:r>
              <a:rPr lang="en-US" dirty="0">
                <a:solidFill>
                  <a:schemeClr val="bg1"/>
                </a:solidFill>
              </a:rPr>
              <a:t> </a:t>
            </a:r>
            <a:r>
              <a:rPr lang="en-US" dirty="0" err="1">
                <a:solidFill>
                  <a:schemeClr val="bg1"/>
                </a:solidFill>
              </a:rPr>
              <a:t>dan</a:t>
            </a:r>
            <a:r>
              <a:rPr lang="en-US" dirty="0">
                <a:solidFill>
                  <a:schemeClr val="bg1"/>
                </a:solidFill>
              </a:rPr>
              <a:t> </a:t>
            </a:r>
            <a:r>
              <a:rPr lang="en-US" dirty="0" err="1">
                <a:solidFill>
                  <a:schemeClr val="bg1"/>
                </a:solidFill>
              </a:rPr>
              <a:t>memberikan</a:t>
            </a:r>
            <a:r>
              <a:rPr lang="en-US" dirty="0">
                <a:solidFill>
                  <a:schemeClr val="bg1"/>
                </a:solidFill>
              </a:rPr>
              <a:t> </a:t>
            </a:r>
            <a:r>
              <a:rPr lang="en-US" dirty="0" err="1">
                <a:solidFill>
                  <a:schemeClr val="bg1"/>
                </a:solidFill>
              </a:rPr>
              <a:t>kepada</a:t>
            </a:r>
            <a:r>
              <a:rPr lang="en-US" dirty="0">
                <a:solidFill>
                  <a:schemeClr val="bg1"/>
                </a:solidFill>
              </a:rPr>
              <a:t> </a:t>
            </a:r>
            <a:r>
              <a:rPr lang="en-US" dirty="0" err="1">
                <a:solidFill>
                  <a:schemeClr val="bg1"/>
                </a:solidFill>
              </a:rPr>
              <a:t>asesor</a:t>
            </a:r>
            <a:endParaRPr lang="id-ID" dirty="0">
              <a:solidFill>
                <a:schemeClr val="bg1"/>
              </a:solidFill>
            </a:endParaRPr>
          </a:p>
        </p:txBody>
      </p:sp>
      <p:sp>
        <p:nvSpPr>
          <p:cNvPr id="27" name="TextBox 26"/>
          <p:cNvSpPr txBox="1"/>
          <p:nvPr/>
        </p:nvSpPr>
        <p:spPr>
          <a:xfrm>
            <a:off x="5805540" y="2492896"/>
            <a:ext cx="1223412" cy="1477328"/>
          </a:xfrm>
          <a:prstGeom prst="rect">
            <a:avLst/>
          </a:prstGeom>
          <a:noFill/>
          <a:ln>
            <a:solidFill>
              <a:schemeClr val="accent1"/>
            </a:solidFill>
          </a:ln>
        </p:spPr>
        <p:txBody>
          <a:bodyPr wrap="none" rtlCol="0">
            <a:spAutoFit/>
          </a:bodyPr>
          <a:lstStyle/>
          <a:p>
            <a:r>
              <a:rPr lang="en-US" dirty="0"/>
              <a:t>32SMP001</a:t>
            </a:r>
          </a:p>
          <a:p>
            <a:r>
              <a:rPr lang="en-US" dirty="0"/>
              <a:t>32SMP002</a:t>
            </a:r>
          </a:p>
          <a:p>
            <a:r>
              <a:rPr lang="en-US" dirty="0"/>
              <a:t>32SMP003</a:t>
            </a:r>
            <a:endParaRPr lang="id-ID" dirty="0"/>
          </a:p>
          <a:p>
            <a:r>
              <a:rPr lang="en-US" dirty="0"/>
              <a:t>32SMP004</a:t>
            </a:r>
            <a:endParaRPr lang="id-ID" dirty="0"/>
          </a:p>
          <a:p>
            <a:r>
              <a:rPr lang="en-US" dirty="0"/>
              <a:t>32SMP00N</a:t>
            </a:r>
            <a:endParaRPr lang="id-ID" dirty="0"/>
          </a:p>
        </p:txBody>
      </p:sp>
      <p:sp>
        <p:nvSpPr>
          <p:cNvPr id="28" name="TextBox 27"/>
          <p:cNvSpPr txBox="1"/>
          <p:nvPr/>
        </p:nvSpPr>
        <p:spPr>
          <a:xfrm>
            <a:off x="7180617" y="2495078"/>
            <a:ext cx="1237839" cy="1477328"/>
          </a:xfrm>
          <a:prstGeom prst="rect">
            <a:avLst/>
          </a:prstGeom>
          <a:noFill/>
          <a:ln>
            <a:solidFill>
              <a:schemeClr val="accent1"/>
            </a:solidFill>
          </a:ln>
        </p:spPr>
        <p:txBody>
          <a:bodyPr wrap="none" rtlCol="0">
            <a:spAutoFit/>
          </a:bodyPr>
          <a:lstStyle/>
          <a:p>
            <a:r>
              <a:rPr lang="en-US" dirty="0"/>
              <a:t>32SMA001</a:t>
            </a:r>
          </a:p>
          <a:p>
            <a:r>
              <a:rPr lang="en-US" dirty="0"/>
              <a:t>32SMA002</a:t>
            </a:r>
          </a:p>
          <a:p>
            <a:r>
              <a:rPr lang="en-US" dirty="0"/>
              <a:t>32SMA003</a:t>
            </a:r>
            <a:endParaRPr lang="id-ID" dirty="0"/>
          </a:p>
          <a:p>
            <a:r>
              <a:rPr lang="en-US" dirty="0"/>
              <a:t>32SMA004</a:t>
            </a:r>
            <a:endParaRPr lang="id-ID" dirty="0"/>
          </a:p>
          <a:p>
            <a:r>
              <a:rPr lang="en-US" dirty="0"/>
              <a:t>32SMA00N</a:t>
            </a:r>
            <a:endParaRPr lang="id-ID" dirty="0"/>
          </a:p>
        </p:txBody>
      </p:sp>
      <p:sp>
        <p:nvSpPr>
          <p:cNvPr id="29" name="TextBox 28"/>
          <p:cNvSpPr txBox="1"/>
          <p:nvPr/>
        </p:nvSpPr>
        <p:spPr>
          <a:xfrm>
            <a:off x="4622301" y="1343774"/>
            <a:ext cx="1450141" cy="369332"/>
          </a:xfrm>
          <a:prstGeom prst="rect">
            <a:avLst/>
          </a:prstGeom>
          <a:noFill/>
          <a:ln>
            <a:solidFill>
              <a:schemeClr val="accent1"/>
            </a:solidFill>
          </a:ln>
        </p:spPr>
        <p:txBody>
          <a:bodyPr wrap="none" rtlCol="0">
            <a:spAutoFit/>
          </a:bodyPr>
          <a:lstStyle/>
          <a:p>
            <a:r>
              <a:rPr lang="en-US" dirty="0" err="1"/>
              <a:t>Kode</a:t>
            </a:r>
            <a:r>
              <a:rPr lang="en-US" dirty="0"/>
              <a:t> </a:t>
            </a:r>
            <a:r>
              <a:rPr lang="en-US" dirty="0" err="1"/>
              <a:t>Provinsi</a:t>
            </a:r>
            <a:endParaRPr lang="id-ID" dirty="0"/>
          </a:p>
        </p:txBody>
      </p:sp>
      <p:sp>
        <p:nvSpPr>
          <p:cNvPr id="30" name="TextBox 29"/>
          <p:cNvSpPr txBox="1"/>
          <p:nvPr/>
        </p:nvSpPr>
        <p:spPr>
          <a:xfrm>
            <a:off x="6195526" y="1340768"/>
            <a:ext cx="1419619" cy="369332"/>
          </a:xfrm>
          <a:prstGeom prst="rect">
            <a:avLst/>
          </a:prstGeom>
          <a:noFill/>
          <a:ln>
            <a:solidFill>
              <a:schemeClr val="accent1"/>
            </a:solidFill>
          </a:ln>
        </p:spPr>
        <p:txBody>
          <a:bodyPr wrap="none" rtlCol="0">
            <a:spAutoFit/>
          </a:bodyPr>
          <a:lstStyle/>
          <a:p>
            <a:r>
              <a:rPr lang="en-US" dirty="0" err="1"/>
              <a:t>Kode</a:t>
            </a:r>
            <a:r>
              <a:rPr lang="en-US" dirty="0"/>
              <a:t> </a:t>
            </a:r>
            <a:r>
              <a:rPr lang="en-US" dirty="0" err="1"/>
              <a:t>Jenjang</a:t>
            </a:r>
            <a:endParaRPr lang="id-ID" dirty="0"/>
          </a:p>
        </p:txBody>
      </p:sp>
      <p:cxnSp>
        <p:nvCxnSpPr>
          <p:cNvPr id="14" name="Straight Connector 13"/>
          <p:cNvCxnSpPr/>
          <p:nvPr/>
        </p:nvCxnSpPr>
        <p:spPr>
          <a:xfrm>
            <a:off x="4860032" y="1710100"/>
            <a:ext cx="0" cy="791311"/>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429792" y="2206870"/>
            <a:ext cx="601447" cy="584775"/>
          </a:xfrm>
          <a:prstGeom prst="rect">
            <a:avLst/>
          </a:prstGeom>
          <a:solidFill>
            <a:schemeClr val="accent6">
              <a:lumMod val="40000"/>
              <a:lumOff val="60000"/>
            </a:schemeClr>
          </a:solidFill>
          <a:ln>
            <a:solidFill>
              <a:schemeClr val="accent1"/>
            </a:solidFill>
          </a:ln>
        </p:spPr>
        <p:txBody>
          <a:bodyPr wrap="none" rtlCol="0">
            <a:spAutoFit/>
          </a:bodyPr>
          <a:lstStyle/>
          <a:p>
            <a:r>
              <a:rPr lang="en-US" sz="3200" dirty="0"/>
              <a:t>32</a:t>
            </a:r>
            <a:endParaRPr lang="id-ID" sz="3200" dirty="0"/>
          </a:p>
        </p:txBody>
      </p:sp>
      <p:sp>
        <p:nvSpPr>
          <p:cNvPr id="33" name="TextBox 32"/>
          <p:cNvSpPr txBox="1"/>
          <p:nvPr/>
        </p:nvSpPr>
        <p:spPr>
          <a:xfrm>
            <a:off x="5760671" y="2204864"/>
            <a:ext cx="936475" cy="584775"/>
          </a:xfrm>
          <a:prstGeom prst="rect">
            <a:avLst/>
          </a:prstGeom>
          <a:solidFill>
            <a:schemeClr val="accent6">
              <a:lumMod val="40000"/>
              <a:lumOff val="60000"/>
            </a:schemeClr>
          </a:solidFill>
          <a:ln>
            <a:solidFill>
              <a:schemeClr val="accent1"/>
            </a:solidFill>
          </a:ln>
        </p:spPr>
        <p:txBody>
          <a:bodyPr wrap="none" rtlCol="0">
            <a:spAutoFit/>
          </a:bodyPr>
          <a:lstStyle/>
          <a:p>
            <a:r>
              <a:rPr lang="en-US" sz="3200" dirty="0"/>
              <a:t>SMP</a:t>
            </a:r>
            <a:endParaRPr lang="id-ID" sz="3200" dirty="0"/>
          </a:p>
        </p:txBody>
      </p:sp>
      <p:sp>
        <p:nvSpPr>
          <p:cNvPr id="35" name="TextBox 34"/>
          <p:cNvSpPr txBox="1"/>
          <p:nvPr/>
        </p:nvSpPr>
        <p:spPr>
          <a:xfrm>
            <a:off x="7727143" y="2200508"/>
            <a:ext cx="809837" cy="584775"/>
          </a:xfrm>
          <a:prstGeom prst="rect">
            <a:avLst/>
          </a:prstGeom>
          <a:solidFill>
            <a:schemeClr val="accent6">
              <a:lumMod val="40000"/>
              <a:lumOff val="60000"/>
            </a:schemeClr>
          </a:solidFill>
          <a:ln>
            <a:solidFill>
              <a:schemeClr val="accent1"/>
            </a:solidFill>
          </a:ln>
        </p:spPr>
        <p:txBody>
          <a:bodyPr wrap="none" rtlCol="0">
            <a:spAutoFit/>
          </a:bodyPr>
          <a:lstStyle/>
          <a:p>
            <a:r>
              <a:rPr lang="en-US" sz="3200" dirty="0"/>
              <a:t>001</a:t>
            </a:r>
            <a:endParaRPr lang="id-ID" sz="3200" dirty="0"/>
          </a:p>
        </p:txBody>
      </p:sp>
      <p:sp>
        <p:nvSpPr>
          <p:cNvPr id="38" name="TextBox 37"/>
          <p:cNvSpPr txBox="1"/>
          <p:nvPr/>
        </p:nvSpPr>
        <p:spPr>
          <a:xfrm>
            <a:off x="7733660" y="1347805"/>
            <a:ext cx="934871" cy="369332"/>
          </a:xfrm>
          <a:prstGeom prst="rect">
            <a:avLst/>
          </a:prstGeom>
          <a:noFill/>
          <a:ln>
            <a:solidFill>
              <a:schemeClr val="accent1"/>
            </a:solidFill>
          </a:ln>
        </p:spPr>
        <p:txBody>
          <a:bodyPr wrap="none" rtlCol="0">
            <a:spAutoFit/>
          </a:bodyPr>
          <a:lstStyle/>
          <a:p>
            <a:r>
              <a:rPr lang="en-US" dirty="0"/>
              <a:t>No </a:t>
            </a:r>
            <a:r>
              <a:rPr lang="en-US" dirty="0" err="1"/>
              <a:t>Urut</a:t>
            </a:r>
            <a:endParaRPr lang="id-ID" dirty="0"/>
          </a:p>
        </p:txBody>
      </p:sp>
      <p:pic>
        <p:nvPicPr>
          <p:cNvPr id="39" name="Picture 38"/>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7615145" y="4743568"/>
            <a:ext cx="877526" cy="877526"/>
          </a:xfrm>
          <a:prstGeom prst="rect">
            <a:avLst/>
          </a:prstGeom>
        </p:spPr>
      </p:pic>
      <p:sp>
        <p:nvSpPr>
          <p:cNvPr id="40" name="TextBox 39"/>
          <p:cNvSpPr txBox="1"/>
          <p:nvPr/>
        </p:nvSpPr>
        <p:spPr>
          <a:xfrm>
            <a:off x="7569160" y="5616815"/>
            <a:ext cx="1038537" cy="323165"/>
          </a:xfrm>
          <a:prstGeom prst="rect">
            <a:avLst/>
          </a:prstGeom>
          <a:noFill/>
        </p:spPr>
        <p:txBody>
          <a:bodyPr wrap="square" rtlCol="0">
            <a:spAutoFit/>
          </a:bodyPr>
          <a:lstStyle/>
          <a:p>
            <a:pPr algn="ctr"/>
            <a:r>
              <a:rPr lang="en-US" sz="1500" b="1" dirty="0">
                <a:solidFill>
                  <a:srgbClr val="FF0000"/>
                </a:solidFill>
              </a:rPr>
              <a:t>BAP </a:t>
            </a:r>
            <a:endParaRPr lang="en-US" sz="1350" b="1" dirty="0">
              <a:solidFill>
                <a:srgbClr val="FF0000"/>
              </a:solidFill>
            </a:endParaRPr>
          </a:p>
        </p:txBody>
      </p:sp>
      <p:pic>
        <p:nvPicPr>
          <p:cNvPr id="2050" name="Picture 2" descr="Image result for logo excel"/>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025210" y="4390641"/>
            <a:ext cx="808132" cy="808132"/>
          </a:xfrm>
          <a:prstGeom prst="rect">
            <a:avLst/>
          </a:prstGeom>
          <a:noFill/>
          <a:extLst>
            <a:ext uri="{909E8E84-426E-40DD-AFC4-6F175D3DCCD1}">
              <a14:hiddenFill xmlns:a14="http://schemas.microsoft.com/office/drawing/2010/main" xmlns="">
                <a:solidFill>
                  <a:srgbClr val="FFFFFF"/>
                </a:solidFill>
              </a14:hiddenFill>
            </a:ext>
          </a:extLst>
        </p:spPr>
      </p:pic>
      <p:sp>
        <p:nvSpPr>
          <p:cNvPr id="31" name="TextBox 30"/>
          <p:cNvSpPr txBox="1"/>
          <p:nvPr/>
        </p:nvSpPr>
        <p:spPr>
          <a:xfrm>
            <a:off x="1205977" y="3480037"/>
            <a:ext cx="2022477" cy="923330"/>
          </a:xfrm>
          <a:prstGeom prst="rect">
            <a:avLst/>
          </a:prstGeom>
          <a:noFill/>
        </p:spPr>
        <p:txBody>
          <a:bodyPr wrap="none" rtlCol="0">
            <a:spAutoFit/>
          </a:bodyPr>
          <a:lstStyle/>
          <a:p>
            <a:pPr algn="ctr"/>
            <a:r>
              <a:rPr lang="en-US" dirty="0" err="1"/>
              <a:t>Sistem</a:t>
            </a:r>
            <a:endParaRPr lang="en-US" dirty="0"/>
          </a:p>
          <a:p>
            <a:pPr algn="ctr"/>
            <a:r>
              <a:rPr lang="en-US" dirty="0" err="1"/>
              <a:t>Penilaian</a:t>
            </a:r>
            <a:r>
              <a:rPr lang="en-US" dirty="0"/>
              <a:t> </a:t>
            </a:r>
            <a:r>
              <a:rPr lang="en-US" dirty="0" err="1"/>
              <a:t>Akreditasi</a:t>
            </a:r>
            <a:endParaRPr lang="en-US" dirty="0"/>
          </a:p>
          <a:p>
            <a:pPr algn="ctr"/>
            <a:r>
              <a:rPr lang="en-US" dirty="0" err="1"/>
              <a:t>Sekolah</a:t>
            </a:r>
            <a:r>
              <a:rPr lang="en-US" dirty="0"/>
              <a:t>/Madrasah</a:t>
            </a:r>
            <a:endParaRPr lang="id-ID" dirty="0"/>
          </a:p>
        </p:txBody>
      </p:sp>
    </p:spTree>
    <p:extLst>
      <p:ext uri="{BB962C8B-B14F-4D97-AF65-F5344CB8AC3E}">
        <p14:creationId xmlns:p14="http://schemas.microsoft.com/office/powerpoint/2010/main" xmlns="" val="4137343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Arrow Connector 8"/>
          <p:cNvCxnSpPr>
            <a:cxnSpLocks/>
          </p:cNvCxnSpPr>
          <p:nvPr/>
        </p:nvCxnSpPr>
        <p:spPr>
          <a:xfrm flipV="1">
            <a:off x="2195736" y="3063973"/>
            <a:ext cx="4450306" cy="11681"/>
          </a:xfrm>
          <a:prstGeom prst="straightConnector1">
            <a:avLst/>
          </a:prstGeom>
          <a:ln w="31750">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3047759" y="2399469"/>
            <a:ext cx="3252433" cy="30056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7" name="TextBox 36"/>
          <p:cNvSpPr txBox="1"/>
          <p:nvPr/>
        </p:nvSpPr>
        <p:spPr>
          <a:xfrm>
            <a:off x="0" y="782301"/>
            <a:ext cx="6095518" cy="415498"/>
          </a:xfrm>
          <a:prstGeom prst="rect">
            <a:avLst/>
          </a:prstGeom>
          <a:solidFill>
            <a:srgbClr val="C00000"/>
          </a:solidFill>
        </p:spPr>
        <p:txBody>
          <a:bodyPr wrap="square" rtlCol="0">
            <a:spAutoFit/>
          </a:bodyPr>
          <a:lstStyle/>
          <a:p>
            <a:pPr algn="ctr"/>
            <a:r>
              <a:rPr lang="en-US" sz="2100" dirty="0" err="1">
                <a:solidFill>
                  <a:schemeClr val="bg1"/>
                </a:solidFill>
              </a:rPr>
              <a:t>Tahapan</a:t>
            </a:r>
            <a:r>
              <a:rPr lang="en-US" sz="2100" dirty="0">
                <a:solidFill>
                  <a:schemeClr val="bg1"/>
                </a:solidFill>
              </a:rPr>
              <a:t> </a:t>
            </a:r>
            <a:r>
              <a:rPr lang="en-US" sz="2100" dirty="0" err="1">
                <a:solidFill>
                  <a:schemeClr val="bg1"/>
                </a:solidFill>
              </a:rPr>
              <a:t>Sistem</a:t>
            </a:r>
            <a:r>
              <a:rPr lang="en-US" sz="2100" dirty="0">
                <a:solidFill>
                  <a:schemeClr val="bg1"/>
                </a:solidFill>
              </a:rPr>
              <a:t> </a:t>
            </a:r>
            <a:r>
              <a:rPr lang="en-US" sz="2100" dirty="0" err="1">
                <a:solidFill>
                  <a:schemeClr val="bg1"/>
                </a:solidFill>
              </a:rPr>
              <a:t>Penilaian</a:t>
            </a:r>
            <a:r>
              <a:rPr lang="en-US" sz="2100" dirty="0">
                <a:solidFill>
                  <a:schemeClr val="bg1"/>
                </a:solidFill>
              </a:rPr>
              <a:t> </a:t>
            </a:r>
            <a:r>
              <a:rPr lang="en-US" sz="2100" dirty="0" err="1">
                <a:solidFill>
                  <a:schemeClr val="bg1"/>
                </a:solidFill>
              </a:rPr>
              <a:t>Akreditasi</a:t>
            </a:r>
            <a:r>
              <a:rPr lang="en-US" sz="2100" dirty="0">
                <a:solidFill>
                  <a:schemeClr val="bg1"/>
                </a:solidFill>
              </a:rPr>
              <a:t> S/M</a:t>
            </a:r>
            <a:endParaRPr lang="id-ID" sz="2100" dirty="0">
              <a:solidFill>
                <a:schemeClr val="bg1"/>
              </a:solidFill>
            </a:endParaRPr>
          </a:p>
        </p:txBody>
      </p:sp>
      <p:sp>
        <p:nvSpPr>
          <p:cNvPr id="5" name="Oval 4"/>
          <p:cNvSpPr/>
          <p:nvPr/>
        </p:nvSpPr>
        <p:spPr>
          <a:xfrm>
            <a:off x="191141" y="1353682"/>
            <a:ext cx="601974" cy="601974"/>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800" dirty="0"/>
              <a:t>4</a:t>
            </a:r>
            <a:endParaRPr lang="id-ID" sz="2800" dirty="0"/>
          </a:p>
        </p:txBody>
      </p:sp>
      <p:sp>
        <p:nvSpPr>
          <p:cNvPr id="56" name="TextBox 55"/>
          <p:cNvSpPr txBox="1"/>
          <p:nvPr/>
        </p:nvSpPr>
        <p:spPr>
          <a:xfrm>
            <a:off x="179512" y="44624"/>
            <a:ext cx="3672408" cy="769441"/>
          </a:xfrm>
          <a:prstGeom prst="rect">
            <a:avLst/>
          </a:prstGeom>
          <a:noFill/>
        </p:spPr>
        <p:txBody>
          <a:bodyPr wrap="square" rtlCol="0">
            <a:spAutoFit/>
          </a:bodyPr>
          <a:lstStyle/>
          <a:p>
            <a:r>
              <a:rPr lang="en-US" sz="4400" b="1" dirty="0" err="1">
                <a:solidFill>
                  <a:srgbClr val="0070C0"/>
                </a:solidFill>
              </a:rPr>
              <a:t>SisPenA</a:t>
            </a:r>
            <a:r>
              <a:rPr lang="en-US" sz="4400" b="1" dirty="0">
                <a:solidFill>
                  <a:srgbClr val="0070C0"/>
                </a:solidFill>
              </a:rPr>
              <a:t> S/M</a:t>
            </a:r>
            <a:endParaRPr lang="id-ID" sz="4400" b="1" dirty="0">
              <a:solidFill>
                <a:srgbClr val="0070C0"/>
              </a:solidFill>
            </a:endParaRPr>
          </a:p>
        </p:txBody>
      </p:sp>
      <p:sp>
        <p:nvSpPr>
          <p:cNvPr id="24" name="TextBox 23"/>
          <p:cNvSpPr txBox="1"/>
          <p:nvPr/>
        </p:nvSpPr>
        <p:spPr>
          <a:xfrm>
            <a:off x="68316" y="5788875"/>
            <a:ext cx="8107955" cy="707886"/>
          </a:xfrm>
          <a:prstGeom prst="rect">
            <a:avLst/>
          </a:prstGeom>
          <a:solidFill>
            <a:schemeClr val="tx1">
              <a:lumMod val="95000"/>
              <a:lumOff val="5000"/>
            </a:schemeClr>
          </a:solidFill>
        </p:spPr>
        <p:txBody>
          <a:bodyPr wrap="square" rtlCol="0">
            <a:spAutoFit/>
          </a:bodyPr>
          <a:lstStyle/>
          <a:p>
            <a:pPr marL="342900" indent="-342900">
              <a:buFont typeface="Arial" panose="020B0604020202020204" pitchFamily="34" charset="0"/>
              <a:buChar char="•"/>
            </a:pPr>
            <a:r>
              <a:rPr lang="en-US" sz="2000" dirty="0">
                <a:solidFill>
                  <a:schemeClr val="bg1"/>
                </a:solidFill>
              </a:rPr>
              <a:t>Input </a:t>
            </a:r>
            <a:r>
              <a:rPr lang="en-US" sz="2000" dirty="0" err="1">
                <a:solidFill>
                  <a:schemeClr val="bg1"/>
                </a:solidFill>
              </a:rPr>
              <a:t>evaluasi</a:t>
            </a:r>
            <a:r>
              <a:rPr lang="en-US" sz="2000" dirty="0">
                <a:solidFill>
                  <a:schemeClr val="bg1"/>
                </a:solidFill>
              </a:rPr>
              <a:t> </a:t>
            </a:r>
            <a:r>
              <a:rPr lang="en-US" sz="2000" dirty="0" err="1">
                <a:solidFill>
                  <a:schemeClr val="bg1"/>
                </a:solidFill>
              </a:rPr>
              <a:t>diri</a:t>
            </a:r>
            <a:r>
              <a:rPr lang="en-US" sz="2000" dirty="0">
                <a:solidFill>
                  <a:schemeClr val="bg1"/>
                </a:solidFill>
              </a:rPr>
              <a:t> </a:t>
            </a:r>
            <a:r>
              <a:rPr lang="en-US" sz="2000" dirty="0" err="1">
                <a:solidFill>
                  <a:schemeClr val="bg1"/>
                </a:solidFill>
              </a:rPr>
              <a:t>bisa</a:t>
            </a:r>
            <a:r>
              <a:rPr lang="en-US" sz="2000" dirty="0">
                <a:solidFill>
                  <a:schemeClr val="bg1"/>
                </a:solidFill>
              </a:rPr>
              <a:t> </a:t>
            </a:r>
            <a:r>
              <a:rPr lang="en-US" sz="2000" dirty="0" err="1">
                <a:solidFill>
                  <a:schemeClr val="bg1"/>
                </a:solidFill>
              </a:rPr>
              <a:t>dilakukan</a:t>
            </a:r>
            <a:r>
              <a:rPr lang="en-US" sz="2000" dirty="0">
                <a:solidFill>
                  <a:schemeClr val="bg1"/>
                </a:solidFill>
              </a:rPr>
              <a:t> </a:t>
            </a:r>
            <a:r>
              <a:rPr lang="en-US" sz="2000" dirty="0" err="1">
                <a:solidFill>
                  <a:schemeClr val="bg1"/>
                </a:solidFill>
              </a:rPr>
              <a:t>kapan</a:t>
            </a:r>
            <a:r>
              <a:rPr lang="en-US" sz="2000" dirty="0">
                <a:solidFill>
                  <a:schemeClr val="bg1"/>
                </a:solidFill>
              </a:rPr>
              <a:t> </a:t>
            </a:r>
            <a:r>
              <a:rPr lang="en-US" sz="2000" dirty="0" err="1">
                <a:solidFill>
                  <a:schemeClr val="bg1"/>
                </a:solidFill>
              </a:rPr>
              <a:t>saja</a:t>
            </a:r>
            <a:r>
              <a:rPr lang="en-US" sz="2000" dirty="0">
                <a:solidFill>
                  <a:schemeClr val="bg1"/>
                </a:solidFill>
              </a:rPr>
              <a:t> </a:t>
            </a:r>
            <a:r>
              <a:rPr lang="en-US" sz="2000" dirty="0" err="1">
                <a:solidFill>
                  <a:schemeClr val="bg1"/>
                </a:solidFill>
              </a:rPr>
              <a:t>oleh</a:t>
            </a:r>
            <a:r>
              <a:rPr lang="en-US" sz="2000" dirty="0">
                <a:solidFill>
                  <a:schemeClr val="bg1"/>
                </a:solidFill>
              </a:rPr>
              <a:t> </a:t>
            </a:r>
            <a:r>
              <a:rPr lang="en-US" sz="2000" dirty="0" err="1">
                <a:solidFill>
                  <a:schemeClr val="bg1"/>
                </a:solidFill>
              </a:rPr>
              <a:t>sekolah</a:t>
            </a:r>
            <a:endParaRPr lang="en-US" sz="2000" dirty="0">
              <a:solidFill>
                <a:schemeClr val="bg1"/>
              </a:solidFill>
            </a:endParaRPr>
          </a:p>
          <a:p>
            <a:pPr marL="342900" indent="-342900">
              <a:buFont typeface="Arial" panose="020B0604020202020204" pitchFamily="34" charset="0"/>
              <a:buChar char="•"/>
            </a:pPr>
            <a:r>
              <a:rPr lang="en-US" sz="2000" dirty="0" err="1">
                <a:solidFill>
                  <a:schemeClr val="bg1"/>
                </a:solidFill>
              </a:rPr>
              <a:t>Hanya</a:t>
            </a:r>
            <a:r>
              <a:rPr lang="en-US" sz="2000" dirty="0">
                <a:solidFill>
                  <a:schemeClr val="bg1"/>
                </a:solidFill>
              </a:rPr>
              <a:t> </a:t>
            </a:r>
            <a:r>
              <a:rPr lang="en-US" sz="2000" dirty="0" err="1">
                <a:solidFill>
                  <a:schemeClr val="bg1"/>
                </a:solidFill>
              </a:rPr>
              <a:t>sekolah</a:t>
            </a:r>
            <a:r>
              <a:rPr lang="en-US" sz="2000" dirty="0">
                <a:solidFill>
                  <a:schemeClr val="bg1"/>
                </a:solidFill>
              </a:rPr>
              <a:t> yang </a:t>
            </a:r>
            <a:r>
              <a:rPr lang="en-US" sz="2000" dirty="0" err="1">
                <a:solidFill>
                  <a:schemeClr val="bg1"/>
                </a:solidFill>
              </a:rPr>
              <a:t>akan</a:t>
            </a:r>
            <a:r>
              <a:rPr lang="en-US" sz="2000" dirty="0">
                <a:solidFill>
                  <a:schemeClr val="bg1"/>
                </a:solidFill>
              </a:rPr>
              <a:t> </a:t>
            </a:r>
            <a:r>
              <a:rPr lang="en-US" sz="2000" dirty="0" err="1">
                <a:solidFill>
                  <a:schemeClr val="bg1"/>
                </a:solidFill>
              </a:rPr>
              <a:t>diakreditasi</a:t>
            </a:r>
            <a:r>
              <a:rPr lang="en-US" sz="2000" dirty="0">
                <a:solidFill>
                  <a:schemeClr val="bg1"/>
                </a:solidFill>
              </a:rPr>
              <a:t> </a:t>
            </a:r>
            <a:r>
              <a:rPr lang="en-US" sz="2000" dirty="0" err="1">
                <a:solidFill>
                  <a:schemeClr val="bg1"/>
                </a:solidFill>
              </a:rPr>
              <a:t>saja</a:t>
            </a:r>
            <a:r>
              <a:rPr lang="en-US" sz="2000" dirty="0">
                <a:solidFill>
                  <a:schemeClr val="bg1"/>
                </a:solidFill>
              </a:rPr>
              <a:t> yang </a:t>
            </a:r>
            <a:r>
              <a:rPr lang="en-US" sz="2000" dirty="0" err="1">
                <a:solidFill>
                  <a:schemeClr val="bg1"/>
                </a:solidFill>
              </a:rPr>
              <a:t>bisa</a:t>
            </a:r>
            <a:r>
              <a:rPr lang="en-US" sz="2000" dirty="0">
                <a:solidFill>
                  <a:schemeClr val="bg1"/>
                </a:solidFill>
              </a:rPr>
              <a:t> </a:t>
            </a:r>
            <a:r>
              <a:rPr lang="en-US" sz="2000" dirty="0" err="1">
                <a:solidFill>
                  <a:schemeClr val="bg1"/>
                </a:solidFill>
              </a:rPr>
              <a:t>masuk</a:t>
            </a:r>
            <a:r>
              <a:rPr lang="en-US" sz="2000" dirty="0">
                <a:solidFill>
                  <a:schemeClr val="bg1"/>
                </a:solidFill>
              </a:rPr>
              <a:t> </a:t>
            </a:r>
            <a:r>
              <a:rPr lang="en-US" sz="2000" dirty="0" err="1">
                <a:solidFill>
                  <a:schemeClr val="bg1"/>
                </a:solidFill>
              </a:rPr>
              <a:t>dalam</a:t>
            </a:r>
            <a:r>
              <a:rPr lang="en-US" sz="2000" dirty="0">
                <a:solidFill>
                  <a:schemeClr val="bg1"/>
                </a:solidFill>
              </a:rPr>
              <a:t> system</a:t>
            </a:r>
          </a:p>
        </p:txBody>
      </p:sp>
      <p:pic>
        <p:nvPicPr>
          <p:cNvPr id="17" name="Picture 16"/>
          <p:cNvPicPr>
            <a:picLocks noChangeAspect="1"/>
          </p:cNvPicPr>
          <p:nvPr/>
        </p:nvPicPr>
        <p:blipFill>
          <a:blip r:embed="rId2" cstate="print"/>
          <a:stretch>
            <a:fillRect/>
          </a:stretch>
        </p:blipFill>
        <p:spPr>
          <a:xfrm>
            <a:off x="1075148" y="2279584"/>
            <a:ext cx="749654" cy="759877"/>
          </a:xfrm>
          <a:prstGeom prst="rect">
            <a:avLst/>
          </a:prstGeom>
        </p:spPr>
      </p:pic>
      <p:sp>
        <p:nvSpPr>
          <p:cNvPr id="18" name="TextBox 17"/>
          <p:cNvSpPr txBox="1"/>
          <p:nvPr/>
        </p:nvSpPr>
        <p:spPr>
          <a:xfrm>
            <a:off x="586114" y="3315637"/>
            <a:ext cx="1854995" cy="584775"/>
          </a:xfrm>
          <a:prstGeom prst="rect">
            <a:avLst/>
          </a:prstGeom>
          <a:noFill/>
        </p:spPr>
        <p:txBody>
          <a:bodyPr wrap="none" rtlCol="0">
            <a:spAutoFit/>
          </a:bodyPr>
          <a:lstStyle/>
          <a:p>
            <a:pPr algn="ctr"/>
            <a:r>
              <a:rPr lang="en-US" sz="1600" dirty="0" err="1"/>
              <a:t>Akses</a:t>
            </a:r>
            <a:r>
              <a:rPr lang="en-US" sz="1600" dirty="0"/>
              <a:t> </a:t>
            </a:r>
            <a:r>
              <a:rPr lang="en-US" sz="1600" dirty="0" err="1"/>
              <a:t>Aplikasi</a:t>
            </a:r>
            <a:endParaRPr lang="en-US" sz="1600" dirty="0"/>
          </a:p>
          <a:p>
            <a:pPr algn="ctr"/>
            <a:r>
              <a:rPr lang="en-US" sz="1600" dirty="0"/>
              <a:t>User </a:t>
            </a:r>
            <a:r>
              <a:rPr lang="en-US" sz="1600" dirty="0" err="1"/>
              <a:t>dan</a:t>
            </a:r>
            <a:r>
              <a:rPr lang="en-US" sz="1600" dirty="0"/>
              <a:t> pass NPSN</a:t>
            </a:r>
            <a:endParaRPr lang="id-ID" sz="1600" dirty="0"/>
          </a:p>
        </p:txBody>
      </p:sp>
      <p:sp>
        <p:nvSpPr>
          <p:cNvPr id="21" name="TextBox 20"/>
          <p:cNvSpPr txBox="1"/>
          <p:nvPr/>
        </p:nvSpPr>
        <p:spPr>
          <a:xfrm>
            <a:off x="1075148" y="3074911"/>
            <a:ext cx="918393" cy="323165"/>
          </a:xfrm>
          <a:prstGeom prst="rect">
            <a:avLst/>
          </a:prstGeom>
          <a:noFill/>
        </p:spPr>
        <p:txBody>
          <a:bodyPr wrap="none" rtlCol="0">
            <a:spAutoFit/>
          </a:bodyPr>
          <a:lstStyle/>
          <a:p>
            <a:r>
              <a:rPr lang="en-US" sz="1500" b="1" dirty="0">
                <a:solidFill>
                  <a:srgbClr val="FF0000"/>
                </a:solidFill>
              </a:rPr>
              <a:t>SEKOLAH</a:t>
            </a:r>
            <a:endParaRPr lang="en-US" sz="1350" b="1" dirty="0">
              <a:solidFill>
                <a:srgbClr val="FF0000"/>
              </a:solidFill>
            </a:endParaRPr>
          </a:p>
        </p:txBody>
      </p:sp>
      <p:grpSp>
        <p:nvGrpSpPr>
          <p:cNvPr id="2" name="Group 1"/>
          <p:cNvGrpSpPr/>
          <p:nvPr/>
        </p:nvGrpSpPr>
        <p:grpSpPr>
          <a:xfrm>
            <a:off x="6783979" y="2204864"/>
            <a:ext cx="1820469" cy="1682901"/>
            <a:chOff x="4478186" y="2788554"/>
            <a:chExt cx="1820469" cy="1682901"/>
          </a:xfrm>
        </p:grpSpPr>
        <p:sp>
          <p:nvSpPr>
            <p:cNvPr id="16" name="Rectangle 15"/>
            <p:cNvSpPr/>
            <p:nvPr/>
          </p:nvSpPr>
          <p:spPr>
            <a:xfrm>
              <a:off x="4478186" y="2823870"/>
              <a:ext cx="1820469" cy="164758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pic>
          <p:nvPicPr>
            <p:cNvPr id="19" name="Picture 18"/>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728264" y="2788554"/>
              <a:ext cx="820907" cy="820907"/>
            </a:xfrm>
            <a:prstGeom prst="rect">
              <a:avLst/>
            </a:prstGeom>
          </p:spPr>
        </p:pic>
        <p:sp>
          <p:nvSpPr>
            <p:cNvPr id="23" name="TextBox 22"/>
            <p:cNvSpPr txBox="1"/>
            <p:nvPr/>
          </p:nvSpPr>
          <p:spPr>
            <a:xfrm>
              <a:off x="4899310" y="3564188"/>
              <a:ext cx="978221" cy="323165"/>
            </a:xfrm>
            <a:prstGeom prst="rect">
              <a:avLst/>
            </a:prstGeom>
            <a:noFill/>
          </p:spPr>
          <p:txBody>
            <a:bodyPr wrap="square" rtlCol="0">
              <a:spAutoFit/>
            </a:bodyPr>
            <a:lstStyle/>
            <a:p>
              <a:pPr algn="ctr"/>
              <a:r>
                <a:rPr lang="en-US" sz="1500" b="1" dirty="0">
                  <a:solidFill>
                    <a:srgbClr val="FF0000"/>
                  </a:solidFill>
                </a:rPr>
                <a:t>BAN S/M</a:t>
              </a:r>
              <a:endParaRPr lang="en-US" sz="1350" b="1" dirty="0">
                <a:solidFill>
                  <a:srgbClr val="FF0000"/>
                </a:solidFill>
              </a:endParaRPr>
            </a:p>
          </p:txBody>
        </p:sp>
        <p:pic>
          <p:nvPicPr>
            <p:cNvPr id="25" name="Picture 24"/>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5649136" y="2983159"/>
              <a:ext cx="442685" cy="442685"/>
            </a:xfrm>
            <a:prstGeom prst="rect">
              <a:avLst/>
            </a:prstGeom>
          </p:spPr>
        </p:pic>
      </p:grpSp>
      <p:sp>
        <p:nvSpPr>
          <p:cNvPr id="29" name="TextBox 28"/>
          <p:cNvSpPr txBox="1"/>
          <p:nvPr/>
        </p:nvSpPr>
        <p:spPr>
          <a:xfrm>
            <a:off x="3148169" y="2467275"/>
            <a:ext cx="2208108" cy="369332"/>
          </a:xfrm>
          <a:prstGeom prst="rect">
            <a:avLst/>
          </a:prstGeom>
          <a:solidFill>
            <a:schemeClr val="accent1">
              <a:lumMod val="20000"/>
              <a:lumOff val="80000"/>
            </a:schemeClr>
          </a:solidFill>
          <a:ln>
            <a:solidFill>
              <a:schemeClr val="tx1">
                <a:lumMod val="65000"/>
                <a:lumOff val="35000"/>
              </a:schemeClr>
            </a:solidFill>
          </a:ln>
        </p:spPr>
        <p:txBody>
          <a:bodyPr wrap="square" rtlCol="0">
            <a:spAutoFit/>
          </a:bodyPr>
          <a:lstStyle/>
          <a:p>
            <a:pPr marL="136922" indent="-136922">
              <a:buFont typeface="Arial" panose="020B0604020202020204" pitchFamily="34" charset="0"/>
              <a:buChar char="•"/>
            </a:pPr>
            <a:r>
              <a:rPr lang="en-US" dirty="0"/>
              <a:t>Input </a:t>
            </a:r>
            <a:r>
              <a:rPr lang="en-US" dirty="0" err="1"/>
              <a:t>Evaluasi</a:t>
            </a:r>
            <a:r>
              <a:rPr lang="en-US" dirty="0"/>
              <a:t> </a:t>
            </a:r>
            <a:r>
              <a:rPr lang="en-US" dirty="0" err="1"/>
              <a:t>Diri</a:t>
            </a:r>
            <a:endParaRPr lang="en-US" dirty="0"/>
          </a:p>
        </p:txBody>
      </p:sp>
      <p:sp>
        <p:nvSpPr>
          <p:cNvPr id="31" name="TextBox 30"/>
          <p:cNvSpPr txBox="1"/>
          <p:nvPr/>
        </p:nvSpPr>
        <p:spPr>
          <a:xfrm>
            <a:off x="3137904" y="2985472"/>
            <a:ext cx="2949280" cy="1200329"/>
          </a:xfrm>
          <a:prstGeom prst="rect">
            <a:avLst/>
          </a:prstGeom>
          <a:solidFill>
            <a:schemeClr val="accent1">
              <a:lumMod val="20000"/>
              <a:lumOff val="80000"/>
            </a:schemeClr>
          </a:solidFill>
          <a:ln>
            <a:solidFill>
              <a:schemeClr val="tx1">
                <a:lumMod val="65000"/>
                <a:lumOff val="35000"/>
              </a:schemeClr>
            </a:solidFill>
          </a:ln>
        </p:spPr>
        <p:txBody>
          <a:bodyPr wrap="square" rtlCol="0">
            <a:spAutoFit/>
          </a:bodyPr>
          <a:lstStyle/>
          <a:p>
            <a:pPr marL="719138" indent="-136525">
              <a:buFont typeface="Arial" panose="020B0604020202020204" pitchFamily="34" charset="0"/>
              <a:buChar char="•"/>
            </a:pPr>
            <a:r>
              <a:rPr lang="en-US" dirty="0"/>
              <a:t>Input </a:t>
            </a:r>
            <a:r>
              <a:rPr lang="en-US" dirty="0" err="1"/>
              <a:t>Instrumen</a:t>
            </a:r>
            <a:r>
              <a:rPr lang="en-US" dirty="0"/>
              <a:t> </a:t>
            </a:r>
            <a:r>
              <a:rPr lang="en-US" dirty="0" err="1"/>
              <a:t>Pengumpulan</a:t>
            </a:r>
            <a:r>
              <a:rPr lang="en-US" dirty="0"/>
              <a:t> data </a:t>
            </a:r>
            <a:r>
              <a:rPr lang="en-US" dirty="0" err="1"/>
              <a:t>dan</a:t>
            </a:r>
            <a:r>
              <a:rPr lang="en-US" dirty="0"/>
              <a:t> </a:t>
            </a:r>
            <a:r>
              <a:rPr lang="en-US" dirty="0" err="1"/>
              <a:t>informasi</a:t>
            </a:r>
            <a:r>
              <a:rPr lang="en-US" dirty="0"/>
              <a:t> </a:t>
            </a:r>
            <a:r>
              <a:rPr lang="en-US" dirty="0" err="1"/>
              <a:t>pendukung</a:t>
            </a:r>
            <a:r>
              <a:rPr lang="en-US" dirty="0"/>
              <a:t> (IPDIP)</a:t>
            </a:r>
          </a:p>
        </p:txBody>
      </p:sp>
      <p:pic>
        <p:nvPicPr>
          <p:cNvPr id="30" name="Picture 29"/>
          <p:cNvPicPr>
            <a:picLocks noChangeAspect="1"/>
          </p:cNvPicPr>
          <p:nvPr/>
        </p:nvPicPr>
        <p:blipFill>
          <a:blip r:embed="rId5" cstate="print"/>
          <a:stretch>
            <a:fillRect/>
          </a:stretch>
        </p:blipFill>
        <p:spPr>
          <a:xfrm>
            <a:off x="3306643" y="3300532"/>
            <a:ext cx="401528" cy="392684"/>
          </a:xfrm>
          <a:prstGeom prst="rect">
            <a:avLst/>
          </a:prstGeom>
        </p:spPr>
      </p:pic>
      <p:sp>
        <p:nvSpPr>
          <p:cNvPr id="22" name="TextBox 21"/>
          <p:cNvSpPr txBox="1"/>
          <p:nvPr/>
        </p:nvSpPr>
        <p:spPr>
          <a:xfrm>
            <a:off x="3166063" y="4305870"/>
            <a:ext cx="2949280" cy="923330"/>
          </a:xfrm>
          <a:prstGeom prst="rect">
            <a:avLst/>
          </a:prstGeom>
          <a:solidFill>
            <a:schemeClr val="accent1">
              <a:lumMod val="20000"/>
              <a:lumOff val="80000"/>
            </a:schemeClr>
          </a:solidFill>
          <a:ln>
            <a:solidFill>
              <a:schemeClr val="tx1">
                <a:lumMod val="65000"/>
                <a:lumOff val="35000"/>
              </a:schemeClr>
            </a:solidFill>
          </a:ln>
        </p:spPr>
        <p:txBody>
          <a:bodyPr wrap="square" rtlCol="0">
            <a:spAutoFit/>
          </a:bodyPr>
          <a:lstStyle/>
          <a:p>
            <a:pPr marL="582613"/>
            <a:endParaRPr lang="en-US" dirty="0"/>
          </a:p>
          <a:p>
            <a:pPr marL="719138" indent="-136525">
              <a:buFont typeface="Arial" panose="020B0604020202020204" pitchFamily="34" charset="0"/>
              <a:buChar char="•"/>
            </a:pPr>
            <a:r>
              <a:rPr lang="en-US" dirty="0"/>
              <a:t>Input </a:t>
            </a:r>
            <a:r>
              <a:rPr lang="en-US" dirty="0" err="1"/>
              <a:t>Prasyarat</a:t>
            </a:r>
            <a:r>
              <a:rPr lang="en-US" dirty="0"/>
              <a:t> (6)</a:t>
            </a:r>
          </a:p>
          <a:p>
            <a:pPr marL="582613"/>
            <a:endParaRPr lang="en-US" dirty="0"/>
          </a:p>
        </p:txBody>
      </p:sp>
      <p:pic>
        <p:nvPicPr>
          <p:cNvPr id="1026" name="Picture 2" descr="Image result for icon pdf"/>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3278752" y="4509120"/>
            <a:ext cx="573168" cy="573168"/>
          </a:xfrm>
          <a:prstGeom prst="rect">
            <a:avLst/>
          </a:prstGeom>
          <a:noFill/>
          <a:extLst>
            <a:ext uri="{909E8E84-426E-40DD-AFC4-6F175D3DCCD1}">
              <a14:hiddenFill xmlns:a14="http://schemas.microsoft.com/office/drawing/2010/main" xmlns="">
                <a:solidFill>
                  <a:srgbClr val="FFFFFF"/>
                </a:solidFill>
              </a14:hiddenFill>
            </a:ext>
          </a:extLst>
        </p:spPr>
      </p:pic>
      <p:sp>
        <p:nvSpPr>
          <p:cNvPr id="26" name="TextBox 25"/>
          <p:cNvSpPr txBox="1"/>
          <p:nvPr/>
        </p:nvSpPr>
        <p:spPr>
          <a:xfrm>
            <a:off x="6883799" y="3160632"/>
            <a:ext cx="1620828" cy="738664"/>
          </a:xfrm>
          <a:prstGeom prst="rect">
            <a:avLst/>
          </a:prstGeom>
          <a:noFill/>
        </p:spPr>
        <p:txBody>
          <a:bodyPr wrap="none" rtlCol="0">
            <a:spAutoFit/>
          </a:bodyPr>
          <a:lstStyle/>
          <a:p>
            <a:pPr algn="ctr"/>
            <a:r>
              <a:rPr lang="en-US" sz="1400" dirty="0" err="1"/>
              <a:t>Sistem</a:t>
            </a:r>
            <a:endParaRPr lang="en-US" sz="1400" dirty="0"/>
          </a:p>
          <a:p>
            <a:pPr algn="ctr"/>
            <a:r>
              <a:rPr lang="en-US" sz="1400" dirty="0" err="1"/>
              <a:t>Penilaian</a:t>
            </a:r>
            <a:r>
              <a:rPr lang="en-US" sz="1400" dirty="0"/>
              <a:t> </a:t>
            </a:r>
            <a:r>
              <a:rPr lang="en-US" sz="1400" dirty="0" err="1"/>
              <a:t>Akreditasi</a:t>
            </a:r>
            <a:endParaRPr lang="en-US" sz="1400" dirty="0"/>
          </a:p>
          <a:p>
            <a:pPr algn="ctr"/>
            <a:r>
              <a:rPr lang="en-US" sz="1400" dirty="0" err="1"/>
              <a:t>Sekolah</a:t>
            </a:r>
            <a:r>
              <a:rPr lang="en-US" sz="1400" dirty="0"/>
              <a:t>/Madrasah</a:t>
            </a:r>
            <a:endParaRPr lang="id-ID" sz="1400" dirty="0"/>
          </a:p>
        </p:txBody>
      </p:sp>
      <p:sp>
        <p:nvSpPr>
          <p:cNvPr id="32" name="Up Arrow 31">
            <a:hlinkClick r:id="rId7" action="ppaction://hlinkfile"/>
          </p:cNvPr>
          <p:cNvSpPr/>
          <p:nvPr/>
        </p:nvSpPr>
        <p:spPr>
          <a:xfrm>
            <a:off x="6000760" y="5000636"/>
            <a:ext cx="142876" cy="21431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xmlns="" val="1823341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Arrow Connector 8"/>
          <p:cNvCxnSpPr>
            <a:cxnSpLocks/>
          </p:cNvCxnSpPr>
          <p:nvPr/>
        </p:nvCxnSpPr>
        <p:spPr>
          <a:xfrm flipV="1">
            <a:off x="2195736" y="3063973"/>
            <a:ext cx="4450306" cy="11681"/>
          </a:xfrm>
          <a:prstGeom prst="straightConnector1">
            <a:avLst/>
          </a:prstGeom>
          <a:ln w="31750">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0" y="782301"/>
            <a:ext cx="6095518" cy="415498"/>
          </a:xfrm>
          <a:prstGeom prst="rect">
            <a:avLst/>
          </a:prstGeom>
          <a:solidFill>
            <a:srgbClr val="C00000"/>
          </a:solidFill>
        </p:spPr>
        <p:txBody>
          <a:bodyPr wrap="square" rtlCol="0">
            <a:spAutoFit/>
          </a:bodyPr>
          <a:lstStyle/>
          <a:p>
            <a:pPr algn="ctr"/>
            <a:r>
              <a:rPr lang="en-US" sz="2100" dirty="0" err="1">
                <a:solidFill>
                  <a:schemeClr val="bg1"/>
                </a:solidFill>
              </a:rPr>
              <a:t>Tahapan</a:t>
            </a:r>
            <a:r>
              <a:rPr lang="en-US" sz="2100" dirty="0">
                <a:solidFill>
                  <a:schemeClr val="bg1"/>
                </a:solidFill>
              </a:rPr>
              <a:t> </a:t>
            </a:r>
            <a:r>
              <a:rPr lang="en-US" sz="2100" dirty="0" err="1">
                <a:solidFill>
                  <a:schemeClr val="bg1"/>
                </a:solidFill>
              </a:rPr>
              <a:t>Sistem</a:t>
            </a:r>
            <a:r>
              <a:rPr lang="en-US" sz="2100" dirty="0">
                <a:solidFill>
                  <a:schemeClr val="bg1"/>
                </a:solidFill>
              </a:rPr>
              <a:t> </a:t>
            </a:r>
            <a:r>
              <a:rPr lang="en-US" sz="2100" dirty="0" err="1">
                <a:solidFill>
                  <a:schemeClr val="bg1"/>
                </a:solidFill>
              </a:rPr>
              <a:t>Penilaian</a:t>
            </a:r>
            <a:r>
              <a:rPr lang="en-US" sz="2100" dirty="0">
                <a:solidFill>
                  <a:schemeClr val="bg1"/>
                </a:solidFill>
              </a:rPr>
              <a:t> </a:t>
            </a:r>
            <a:r>
              <a:rPr lang="en-US" sz="2100" dirty="0" err="1">
                <a:solidFill>
                  <a:schemeClr val="bg1"/>
                </a:solidFill>
              </a:rPr>
              <a:t>Akreditasi</a:t>
            </a:r>
            <a:r>
              <a:rPr lang="en-US" sz="2100" dirty="0">
                <a:solidFill>
                  <a:schemeClr val="bg1"/>
                </a:solidFill>
              </a:rPr>
              <a:t> S/M</a:t>
            </a:r>
            <a:endParaRPr lang="id-ID" sz="2100" dirty="0">
              <a:solidFill>
                <a:schemeClr val="bg1"/>
              </a:solidFill>
            </a:endParaRPr>
          </a:p>
        </p:txBody>
      </p:sp>
      <p:sp>
        <p:nvSpPr>
          <p:cNvPr id="5" name="Oval 4"/>
          <p:cNvSpPr/>
          <p:nvPr/>
        </p:nvSpPr>
        <p:spPr>
          <a:xfrm>
            <a:off x="191141" y="1353682"/>
            <a:ext cx="601974" cy="601974"/>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800" dirty="0"/>
              <a:t>5</a:t>
            </a:r>
            <a:endParaRPr lang="id-ID" sz="2800" dirty="0"/>
          </a:p>
        </p:txBody>
      </p:sp>
      <p:sp>
        <p:nvSpPr>
          <p:cNvPr id="56" name="TextBox 55"/>
          <p:cNvSpPr txBox="1"/>
          <p:nvPr/>
        </p:nvSpPr>
        <p:spPr>
          <a:xfrm>
            <a:off x="179512" y="44624"/>
            <a:ext cx="3672408" cy="769441"/>
          </a:xfrm>
          <a:prstGeom prst="rect">
            <a:avLst/>
          </a:prstGeom>
          <a:noFill/>
        </p:spPr>
        <p:txBody>
          <a:bodyPr wrap="square" rtlCol="0">
            <a:spAutoFit/>
          </a:bodyPr>
          <a:lstStyle/>
          <a:p>
            <a:r>
              <a:rPr lang="en-US" sz="4400" b="1" dirty="0" err="1">
                <a:solidFill>
                  <a:srgbClr val="0070C0"/>
                </a:solidFill>
              </a:rPr>
              <a:t>SisPenA</a:t>
            </a:r>
            <a:r>
              <a:rPr lang="en-US" sz="4400" b="1" dirty="0">
                <a:solidFill>
                  <a:srgbClr val="0070C0"/>
                </a:solidFill>
              </a:rPr>
              <a:t> S/M</a:t>
            </a:r>
            <a:endParaRPr lang="id-ID" sz="4400" b="1" dirty="0">
              <a:solidFill>
                <a:srgbClr val="0070C0"/>
              </a:solidFill>
            </a:endParaRPr>
          </a:p>
        </p:txBody>
      </p:sp>
      <p:sp>
        <p:nvSpPr>
          <p:cNvPr id="24" name="TextBox 23"/>
          <p:cNvSpPr txBox="1"/>
          <p:nvPr/>
        </p:nvSpPr>
        <p:spPr>
          <a:xfrm>
            <a:off x="691746" y="4827629"/>
            <a:ext cx="5469771" cy="830997"/>
          </a:xfrm>
          <a:prstGeom prst="rect">
            <a:avLst/>
          </a:prstGeom>
          <a:solidFill>
            <a:schemeClr val="tx1">
              <a:lumMod val="95000"/>
              <a:lumOff val="5000"/>
            </a:schemeClr>
          </a:solidFill>
        </p:spPr>
        <p:txBody>
          <a:bodyPr wrap="square" rtlCol="0">
            <a:spAutoFit/>
          </a:bodyPr>
          <a:lstStyle/>
          <a:p>
            <a:pPr marL="342900" indent="-342900">
              <a:buFont typeface="Arial" panose="020B0604020202020204" pitchFamily="34" charset="0"/>
              <a:buChar char="•"/>
            </a:pPr>
            <a:r>
              <a:rPr lang="en-US" sz="2400" dirty="0">
                <a:solidFill>
                  <a:schemeClr val="bg1"/>
                </a:solidFill>
              </a:rPr>
              <a:t>Asesor me</a:t>
            </a:r>
            <a:r>
              <a:rPr lang="id-ID" sz="2400" dirty="0" err="1">
                <a:solidFill>
                  <a:schemeClr val="bg1"/>
                </a:solidFill>
              </a:rPr>
              <a:t>ng</a:t>
            </a:r>
            <a:r>
              <a:rPr lang="en-US" sz="2400" dirty="0" err="1">
                <a:solidFill>
                  <a:schemeClr val="bg1"/>
                </a:solidFill>
              </a:rPr>
              <a:t>ubah</a:t>
            </a:r>
            <a:r>
              <a:rPr lang="en-US" sz="2400" dirty="0">
                <a:solidFill>
                  <a:schemeClr val="bg1"/>
                </a:solidFill>
              </a:rPr>
              <a:t> biodata </a:t>
            </a:r>
            <a:r>
              <a:rPr lang="en-US" sz="2400" dirty="0" err="1">
                <a:solidFill>
                  <a:schemeClr val="bg1"/>
                </a:solidFill>
              </a:rPr>
              <a:t>diri</a:t>
            </a:r>
            <a:r>
              <a:rPr lang="en-US" sz="2400" dirty="0">
                <a:solidFill>
                  <a:schemeClr val="bg1"/>
                </a:solidFill>
              </a:rPr>
              <a:t> </a:t>
            </a:r>
            <a:r>
              <a:rPr lang="en-US" sz="2400" dirty="0" err="1">
                <a:solidFill>
                  <a:schemeClr val="bg1"/>
                </a:solidFill>
              </a:rPr>
              <a:t>dan</a:t>
            </a:r>
            <a:r>
              <a:rPr lang="en-US" sz="2400" dirty="0">
                <a:solidFill>
                  <a:schemeClr val="bg1"/>
                </a:solidFill>
              </a:rPr>
              <a:t> input no </a:t>
            </a:r>
            <a:r>
              <a:rPr lang="en-US" sz="2400" dirty="0" err="1">
                <a:solidFill>
                  <a:schemeClr val="bg1"/>
                </a:solidFill>
              </a:rPr>
              <a:t>sertifikat</a:t>
            </a:r>
            <a:r>
              <a:rPr lang="en-US" sz="2400" dirty="0">
                <a:solidFill>
                  <a:schemeClr val="bg1"/>
                </a:solidFill>
              </a:rPr>
              <a:t> </a:t>
            </a:r>
            <a:r>
              <a:rPr lang="en-US" sz="2400" dirty="0" err="1">
                <a:solidFill>
                  <a:schemeClr val="bg1"/>
                </a:solidFill>
              </a:rPr>
              <a:t>serta</a:t>
            </a:r>
            <a:r>
              <a:rPr lang="en-US" sz="2400" dirty="0">
                <a:solidFill>
                  <a:schemeClr val="bg1"/>
                </a:solidFill>
              </a:rPr>
              <a:t> password </a:t>
            </a:r>
            <a:r>
              <a:rPr lang="en-US" sz="2400" dirty="0" err="1">
                <a:solidFill>
                  <a:schemeClr val="bg1"/>
                </a:solidFill>
              </a:rPr>
              <a:t>baru</a:t>
            </a:r>
            <a:r>
              <a:rPr lang="en-US" sz="2400" dirty="0">
                <a:solidFill>
                  <a:schemeClr val="bg1"/>
                </a:solidFill>
              </a:rPr>
              <a:t> </a:t>
            </a:r>
          </a:p>
        </p:txBody>
      </p:sp>
      <p:grpSp>
        <p:nvGrpSpPr>
          <p:cNvPr id="2" name="Group 1"/>
          <p:cNvGrpSpPr/>
          <p:nvPr/>
        </p:nvGrpSpPr>
        <p:grpSpPr>
          <a:xfrm>
            <a:off x="6783979" y="2204864"/>
            <a:ext cx="1820469" cy="1687914"/>
            <a:chOff x="4478186" y="2788554"/>
            <a:chExt cx="1820469" cy="1687914"/>
          </a:xfrm>
        </p:grpSpPr>
        <p:sp>
          <p:nvSpPr>
            <p:cNvPr id="16" name="Rectangle 15"/>
            <p:cNvSpPr/>
            <p:nvPr/>
          </p:nvSpPr>
          <p:spPr>
            <a:xfrm>
              <a:off x="4478186" y="2823870"/>
              <a:ext cx="1820469" cy="164758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pic>
          <p:nvPicPr>
            <p:cNvPr id="19" name="Picture 18"/>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728264" y="2788554"/>
              <a:ext cx="820907" cy="820907"/>
            </a:xfrm>
            <a:prstGeom prst="rect">
              <a:avLst/>
            </a:prstGeom>
          </p:spPr>
        </p:pic>
        <p:sp>
          <p:nvSpPr>
            <p:cNvPr id="20" name="TextBox 19"/>
            <p:cNvSpPr txBox="1"/>
            <p:nvPr/>
          </p:nvSpPr>
          <p:spPr>
            <a:xfrm>
              <a:off x="4634032" y="3760887"/>
              <a:ext cx="1566583" cy="715581"/>
            </a:xfrm>
            <a:prstGeom prst="rect">
              <a:avLst/>
            </a:prstGeom>
            <a:noFill/>
          </p:spPr>
          <p:txBody>
            <a:bodyPr wrap="none" rtlCol="0">
              <a:spAutoFit/>
            </a:bodyPr>
            <a:lstStyle/>
            <a:p>
              <a:pPr algn="ctr"/>
              <a:r>
                <a:rPr lang="en-US" sz="1350" dirty="0" err="1"/>
                <a:t>Sistem</a:t>
              </a:r>
              <a:endParaRPr lang="en-US" sz="1350" dirty="0"/>
            </a:p>
            <a:p>
              <a:r>
                <a:rPr lang="en-US" sz="1350" dirty="0" err="1"/>
                <a:t>Penilaian</a:t>
              </a:r>
              <a:r>
                <a:rPr lang="en-US" sz="1350" dirty="0"/>
                <a:t> </a:t>
              </a:r>
              <a:r>
                <a:rPr lang="en-US" sz="1350" dirty="0" err="1"/>
                <a:t>Akreditasi</a:t>
              </a:r>
              <a:endParaRPr lang="en-US" sz="1350" dirty="0"/>
            </a:p>
            <a:p>
              <a:r>
                <a:rPr lang="en-US" sz="1350" dirty="0"/>
                <a:t> </a:t>
              </a:r>
              <a:r>
                <a:rPr lang="en-US" sz="1350" dirty="0" err="1"/>
                <a:t>Sekolah</a:t>
              </a:r>
              <a:r>
                <a:rPr lang="en-US" sz="1350" dirty="0"/>
                <a:t>/Madrasah</a:t>
              </a:r>
              <a:endParaRPr lang="id-ID" sz="1350" dirty="0"/>
            </a:p>
          </p:txBody>
        </p:sp>
        <p:sp>
          <p:nvSpPr>
            <p:cNvPr id="23" name="TextBox 22"/>
            <p:cNvSpPr txBox="1"/>
            <p:nvPr/>
          </p:nvSpPr>
          <p:spPr>
            <a:xfrm>
              <a:off x="4899310" y="3564188"/>
              <a:ext cx="978221" cy="323165"/>
            </a:xfrm>
            <a:prstGeom prst="rect">
              <a:avLst/>
            </a:prstGeom>
            <a:noFill/>
          </p:spPr>
          <p:txBody>
            <a:bodyPr wrap="square" rtlCol="0">
              <a:spAutoFit/>
            </a:bodyPr>
            <a:lstStyle/>
            <a:p>
              <a:pPr algn="ctr"/>
              <a:r>
                <a:rPr lang="en-US" sz="1500" b="1" dirty="0">
                  <a:solidFill>
                    <a:srgbClr val="FF0000"/>
                  </a:solidFill>
                </a:rPr>
                <a:t>BAN S/M</a:t>
              </a:r>
              <a:endParaRPr lang="en-US" sz="1350" b="1" dirty="0">
                <a:solidFill>
                  <a:srgbClr val="FF0000"/>
                </a:solidFill>
              </a:endParaRPr>
            </a:p>
          </p:txBody>
        </p:sp>
        <p:pic>
          <p:nvPicPr>
            <p:cNvPr id="25" name="Picture 2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649136" y="2983159"/>
              <a:ext cx="442685" cy="442685"/>
            </a:xfrm>
            <a:prstGeom prst="rect">
              <a:avLst/>
            </a:prstGeom>
          </p:spPr>
        </p:pic>
      </p:grpSp>
      <p:sp>
        <p:nvSpPr>
          <p:cNvPr id="29" name="TextBox 28"/>
          <p:cNvSpPr txBox="1"/>
          <p:nvPr/>
        </p:nvSpPr>
        <p:spPr>
          <a:xfrm>
            <a:off x="3149244" y="2852936"/>
            <a:ext cx="2626623" cy="461665"/>
          </a:xfrm>
          <a:prstGeom prst="rect">
            <a:avLst/>
          </a:prstGeom>
          <a:solidFill>
            <a:schemeClr val="accent1">
              <a:lumMod val="20000"/>
              <a:lumOff val="80000"/>
            </a:schemeClr>
          </a:solidFill>
          <a:ln>
            <a:solidFill>
              <a:schemeClr val="tx1">
                <a:lumMod val="65000"/>
                <a:lumOff val="35000"/>
              </a:schemeClr>
            </a:solidFill>
          </a:ln>
        </p:spPr>
        <p:txBody>
          <a:bodyPr wrap="square" rtlCol="0">
            <a:spAutoFit/>
          </a:bodyPr>
          <a:lstStyle/>
          <a:p>
            <a:r>
              <a:rPr lang="en-US" sz="2400" dirty="0"/>
              <a:t> Edit Profile </a:t>
            </a:r>
            <a:r>
              <a:rPr lang="en-US" sz="2400" dirty="0" err="1"/>
              <a:t>Asesor</a:t>
            </a:r>
            <a:endParaRPr lang="en-US" sz="2400" dirty="0"/>
          </a:p>
        </p:txBody>
      </p:sp>
      <p:pic>
        <p:nvPicPr>
          <p:cNvPr id="22" name="Picture 2" descr="Hasil gambar untuk icon 2 people compute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216358" y="2289152"/>
            <a:ext cx="691346" cy="691346"/>
          </a:xfrm>
          <a:prstGeom prst="rect">
            <a:avLst/>
          </a:prstGeom>
          <a:noFill/>
          <a:extLst>
            <a:ext uri="{909E8E84-426E-40DD-AFC4-6F175D3DCCD1}">
              <a14:hiddenFill xmlns:a14="http://schemas.microsoft.com/office/drawing/2010/main" xmlns="">
                <a:solidFill>
                  <a:srgbClr val="FFFFFF"/>
                </a:solidFill>
              </a14:hiddenFill>
            </a:ext>
          </a:extLst>
        </p:spPr>
      </p:pic>
      <p:sp>
        <p:nvSpPr>
          <p:cNvPr id="26" name="TextBox 25"/>
          <p:cNvSpPr txBox="1"/>
          <p:nvPr/>
        </p:nvSpPr>
        <p:spPr>
          <a:xfrm>
            <a:off x="691746" y="3280313"/>
            <a:ext cx="1707712" cy="646331"/>
          </a:xfrm>
          <a:prstGeom prst="rect">
            <a:avLst/>
          </a:prstGeom>
          <a:noFill/>
        </p:spPr>
        <p:txBody>
          <a:bodyPr wrap="none" rtlCol="0">
            <a:spAutoFit/>
          </a:bodyPr>
          <a:lstStyle/>
          <a:p>
            <a:pPr algn="ctr"/>
            <a:r>
              <a:rPr lang="en-US" dirty="0" err="1"/>
              <a:t>Akses</a:t>
            </a:r>
            <a:r>
              <a:rPr lang="en-US" dirty="0"/>
              <a:t> </a:t>
            </a:r>
            <a:r>
              <a:rPr lang="en-US" dirty="0" err="1"/>
              <a:t>Aplikasi</a:t>
            </a:r>
            <a:r>
              <a:rPr lang="en-US" dirty="0"/>
              <a:t> </a:t>
            </a:r>
          </a:p>
          <a:p>
            <a:pPr algn="ctr"/>
            <a:r>
              <a:rPr lang="en-US" b="1" dirty="0">
                <a:solidFill>
                  <a:srgbClr val="FF0000"/>
                </a:solidFill>
              </a:rPr>
              <a:t>User </a:t>
            </a:r>
            <a:r>
              <a:rPr lang="en-US" b="1" dirty="0" err="1">
                <a:solidFill>
                  <a:srgbClr val="FF0000"/>
                </a:solidFill>
              </a:rPr>
              <a:t>Sementara</a:t>
            </a:r>
            <a:endParaRPr lang="en-US" b="1" dirty="0">
              <a:solidFill>
                <a:srgbClr val="FF0000"/>
              </a:solidFill>
            </a:endParaRPr>
          </a:p>
        </p:txBody>
      </p:sp>
      <p:sp>
        <p:nvSpPr>
          <p:cNvPr id="27" name="TextBox 26"/>
          <p:cNvSpPr txBox="1"/>
          <p:nvPr/>
        </p:nvSpPr>
        <p:spPr>
          <a:xfrm>
            <a:off x="1097513" y="3023226"/>
            <a:ext cx="815993" cy="323165"/>
          </a:xfrm>
          <a:prstGeom prst="rect">
            <a:avLst/>
          </a:prstGeom>
          <a:noFill/>
        </p:spPr>
        <p:txBody>
          <a:bodyPr wrap="none" rtlCol="0">
            <a:spAutoFit/>
          </a:bodyPr>
          <a:lstStyle/>
          <a:p>
            <a:r>
              <a:rPr lang="en-US" sz="1500" b="1" dirty="0">
                <a:solidFill>
                  <a:srgbClr val="FF0000"/>
                </a:solidFill>
              </a:rPr>
              <a:t>ASESOR</a:t>
            </a:r>
            <a:endParaRPr lang="en-US" sz="1350" b="1" dirty="0">
              <a:solidFill>
                <a:srgbClr val="FF0000"/>
              </a:solidFill>
            </a:endParaRPr>
          </a:p>
        </p:txBody>
      </p:sp>
    </p:spTree>
    <p:extLst>
      <p:ext uri="{BB962C8B-B14F-4D97-AF65-F5344CB8AC3E}">
        <p14:creationId xmlns:p14="http://schemas.microsoft.com/office/powerpoint/2010/main" xmlns="" val="20158110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Arrow Connector 8"/>
          <p:cNvCxnSpPr>
            <a:cxnSpLocks/>
          </p:cNvCxnSpPr>
          <p:nvPr/>
        </p:nvCxnSpPr>
        <p:spPr>
          <a:xfrm flipV="1">
            <a:off x="2195736" y="3063973"/>
            <a:ext cx="4450306" cy="11681"/>
          </a:xfrm>
          <a:prstGeom prst="straightConnector1">
            <a:avLst/>
          </a:prstGeom>
          <a:ln w="31750">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0" y="782301"/>
            <a:ext cx="6095518" cy="415498"/>
          </a:xfrm>
          <a:prstGeom prst="rect">
            <a:avLst/>
          </a:prstGeom>
          <a:solidFill>
            <a:srgbClr val="C00000"/>
          </a:solidFill>
        </p:spPr>
        <p:txBody>
          <a:bodyPr wrap="square" rtlCol="0">
            <a:spAutoFit/>
          </a:bodyPr>
          <a:lstStyle/>
          <a:p>
            <a:pPr algn="ctr"/>
            <a:r>
              <a:rPr lang="en-US" sz="2100" dirty="0" err="1">
                <a:solidFill>
                  <a:schemeClr val="bg1"/>
                </a:solidFill>
              </a:rPr>
              <a:t>Tahapan</a:t>
            </a:r>
            <a:r>
              <a:rPr lang="en-US" sz="2100" dirty="0">
                <a:solidFill>
                  <a:schemeClr val="bg1"/>
                </a:solidFill>
              </a:rPr>
              <a:t> </a:t>
            </a:r>
            <a:r>
              <a:rPr lang="en-US" sz="2100" dirty="0" err="1">
                <a:solidFill>
                  <a:schemeClr val="bg1"/>
                </a:solidFill>
              </a:rPr>
              <a:t>Sistem</a:t>
            </a:r>
            <a:r>
              <a:rPr lang="en-US" sz="2100" dirty="0">
                <a:solidFill>
                  <a:schemeClr val="bg1"/>
                </a:solidFill>
              </a:rPr>
              <a:t> </a:t>
            </a:r>
            <a:r>
              <a:rPr lang="en-US" sz="2100" dirty="0" err="1">
                <a:solidFill>
                  <a:schemeClr val="bg1"/>
                </a:solidFill>
              </a:rPr>
              <a:t>Penilaian</a:t>
            </a:r>
            <a:r>
              <a:rPr lang="en-US" sz="2100" dirty="0">
                <a:solidFill>
                  <a:schemeClr val="bg1"/>
                </a:solidFill>
              </a:rPr>
              <a:t> </a:t>
            </a:r>
            <a:r>
              <a:rPr lang="en-US" sz="2100" dirty="0" err="1">
                <a:solidFill>
                  <a:schemeClr val="bg1"/>
                </a:solidFill>
              </a:rPr>
              <a:t>Akreditasi</a:t>
            </a:r>
            <a:r>
              <a:rPr lang="en-US" sz="2100" dirty="0">
                <a:solidFill>
                  <a:schemeClr val="bg1"/>
                </a:solidFill>
              </a:rPr>
              <a:t> S/M</a:t>
            </a:r>
            <a:endParaRPr lang="id-ID" sz="2100" dirty="0">
              <a:solidFill>
                <a:schemeClr val="bg1"/>
              </a:solidFill>
            </a:endParaRPr>
          </a:p>
        </p:txBody>
      </p:sp>
      <p:sp>
        <p:nvSpPr>
          <p:cNvPr id="5" name="Oval 4"/>
          <p:cNvSpPr/>
          <p:nvPr/>
        </p:nvSpPr>
        <p:spPr>
          <a:xfrm>
            <a:off x="191141" y="1353682"/>
            <a:ext cx="601974" cy="601974"/>
          </a:xfrm>
          <a:prstGeom prst="ellipse">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800" dirty="0">
                <a:solidFill>
                  <a:schemeClr val="tx1"/>
                </a:solidFill>
              </a:rPr>
              <a:t>6</a:t>
            </a:r>
            <a:endParaRPr lang="id-ID" sz="2800" dirty="0">
              <a:solidFill>
                <a:schemeClr val="tx1"/>
              </a:solidFill>
            </a:endParaRPr>
          </a:p>
        </p:txBody>
      </p:sp>
      <p:sp>
        <p:nvSpPr>
          <p:cNvPr id="56" name="TextBox 55"/>
          <p:cNvSpPr txBox="1"/>
          <p:nvPr/>
        </p:nvSpPr>
        <p:spPr>
          <a:xfrm>
            <a:off x="179512" y="44624"/>
            <a:ext cx="3672408" cy="769441"/>
          </a:xfrm>
          <a:prstGeom prst="rect">
            <a:avLst/>
          </a:prstGeom>
          <a:noFill/>
        </p:spPr>
        <p:txBody>
          <a:bodyPr wrap="square" rtlCol="0">
            <a:spAutoFit/>
          </a:bodyPr>
          <a:lstStyle/>
          <a:p>
            <a:r>
              <a:rPr lang="en-US" sz="4400" b="1" dirty="0" err="1">
                <a:solidFill>
                  <a:srgbClr val="0070C0"/>
                </a:solidFill>
              </a:rPr>
              <a:t>SisPenA</a:t>
            </a:r>
            <a:r>
              <a:rPr lang="en-US" sz="4400" b="1" dirty="0">
                <a:solidFill>
                  <a:srgbClr val="0070C0"/>
                </a:solidFill>
              </a:rPr>
              <a:t> S/M</a:t>
            </a:r>
            <a:endParaRPr lang="id-ID" sz="4400" b="1" dirty="0">
              <a:solidFill>
                <a:srgbClr val="0070C0"/>
              </a:solidFill>
            </a:endParaRPr>
          </a:p>
        </p:txBody>
      </p:sp>
      <p:sp>
        <p:nvSpPr>
          <p:cNvPr id="24" name="TextBox 23"/>
          <p:cNvSpPr txBox="1"/>
          <p:nvPr/>
        </p:nvSpPr>
        <p:spPr>
          <a:xfrm>
            <a:off x="927544" y="4609488"/>
            <a:ext cx="4893707" cy="1569660"/>
          </a:xfrm>
          <a:prstGeom prst="rect">
            <a:avLst/>
          </a:prstGeom>
          <a:solidFill>
            <a:schemeClr val="tx1">
              <a:lumMod val="95000"/>
              <a:lumOff val="5000"/>
            </a:schemeClr>
          </a:solidFill>
        </p:spPr>
        <p:txBody>
          <a:bodyPr wrap="square" rtlCol="0">
            <a:spAutoFit/>
          </a:bodyPr>
          <a:lstStyle/>
          <a:p>
            <a:r>
              <a:rPr lang="en-US" sz="2400" dirty="0">
                <a:solidFill>
                  <a:srgbClr val="FFFF00"/>
                </a:solidFill>
              </a:rPr>
              <a:t>BAP </a:t>
            </a:r>
            <a:r>
              <a:rPr lang="en-US" sz="2400" dirty="0" err="1">
                <a:solidFill>
                  <a:srgbClr val="FFFF00"/>
                </a:solidFill>
              </a:rPr>
              <a:t>melakukan</a:t>
            </a:r>
            <a:r>
              <a:rPr lang="en-US" sz="2400" dirty="0">
                <a:solidFill>
                  <a:srgbClr val="FFFF00"/>
                </a:solidFill>
              </a:rPr>
              <a:t> </a:t>
            </a:r>
            <a:r>
              <a:rPr lang="en-US" sz="2400" dirty="0" err="1">
                <a:solidFill>
                  <a:srgbClr val="FFFF00"/>
                </a:solidFill>
              </a:rPr>
              <a:t>pemetaan</a:t>
            </a:r>
            <a:r>
              <a:rPr lang="en-US" sz="2400" dirty="0">
                <a:solidFill>
                  <a:srgbClr val="FFFF00"/>
                </a:solidFill>
              </a:rPr>
              <a:t> </a:t>
            </a:r>
            <a:r>
              <a:rPr lang="en-US" sz="2400" dirty="0" err="1">
                <a:solidFill>
                  <a:srgbClr val="FFFF00"/>
                </a:solidFill>
              </a:rPr>
              <a:t>Asesor</a:t>
            </a:r>
            <a:endParaRPr lang="en-US" sz="2400" dirty="0">
              <a:solidFill>
                <a:srgbClr val="FFFF00"/>
              </a:solidFill>
            </a:endParaRPr>
          </a:p>
          <a:p>
            <a:pPr marL="342900" indent="-342900">
              <a:buFont typeface="Arial" panose="020B0604020202020204" pitchFamily="34" charset="0"/>
              <a:buChar char="•"/>
            </a:pPr>
            <a:r>
              <a:rPr lang="en-US" sz="2400" dirty="0" err="1">
                <a:solidFill>
                  <a:schemeClr val="bg1"/>
                </a:solidFill>
              </a:rPr>
              <a:t>Sekolah</a:t>
            </a:r>
            <a:r>
              <a:rPr lang="en-US" sz="2400" dirty="0">
                <a:solidFill>
                  <a:schemeClr val="bg1"/>
                </a:solidFill>
              </a:rPr>
              <a:t> yang </a:t>
            </a:r>
            <a:r>
              <a:rPr lang="en-US" sz="2400" dirty="0" err="1">
                <a:solidFill>
                  <a:schemeClr val="bg1"/>
                </a:solidFill>
              </a:rPr>
              <a:t>divisitasi</a:t>
            </a:r>
            <a:endParaRPr lang="en-US" sz="2400" dirty="0">
              <a:solidFill>
                <a:schemeClr val="bg1"/>
              </a:solidFill>
            </a:endParaRPr>
          </a:p>
          <a:p>
            <a:pPr marL="342900" indent="-342900">
              <a:buFont typeface="Arial" panose="020B0604020202020204" pitchFamily="34" charset="0"/>
              <a:buChar char="•"/>
            </a:pPr>
            <a:r>
              <a:rPr lang="en-US" sz="2400" dirty="0" err="1">
                <a:solidFill>
                  <a:schemeClr val="bg1"/>
                </a:solidFill>
              </a:rPr>
              <a:t>Siapa</a:t>
            </a:r>
            <a:r>
              <a:rPr lang="en-US" sz="2400" dirty="0">
                <a:solidFill>
                  <a:schemeClr val="bg1"/>
                </a:solidFill>
              </a:rPr>
              <a:t> </a:t>
            </a:r>
            <a:r>
              <a:rPr lang="en-US" sz="2400" dirty="0" err="1">
                <a:solidFill>
                  <a:schemeClr val="bg1"/>
                </a:solidFill>
              </a:rPr>
              <a:t>Ketua</a:t>
            </a:r>
            <a:r>
              <a:rPr lang="en-US" sz="2400" dirty="0">
                <a:solidFill>
                  <a:schemeClr val="bg1"/>
                </a:solidFill>
              </a:rPr>
              <a:t> Tim</a:t>
            </a:r>
          </a:p>
          <a:p>
            <a:pPr marL="342900" indent="-342900">
              <a:buFont typeface="Arial" panose="020B0604020202020204" pitchFamily="34" charset="0"/>
              <a:buChar char="•"/>
            </a:pPr>
            <a:r>
              <a:rPr lang="en-US" sz="2400" dirty="0" err="1">
                <a:solidFill>
                  <a:schemeClr val="bg1"/>
                </a:solidFill>
              </a:rPr>
              <a:t>Anggaran</a:t>
            </a:r>
            <a:r>
              <a:rPr lang="en-US" sz="2400" dirty="0">
                <a:solidFill>
                  <a:schemeClr val="bg1"/>
                </a:solidFill>
              </a:rPr>
              <a:t> yang </a:t>
            </a:r>
            <a:r>
              <a:rPr lang="en-US" sz="2400" dirty="0" err="1">
                <a:solidFill>
                  <a:schemeClr val="bg1"/>
                </a:solidFill>
              </a:rPr>
              <a:t>digunakan</a:t>
            </a:r>
            <a:endParaRPr lang="en-US" sz="2400" dirty="0">
              <a:solidFill>
                <a:schemeClr val="bg1"/>
              </a:solidFill>
            </a:endParaRPr>
          </a:p>
        </p:txBody>
      </p:sp>
      <p:grpSp>
        <p:nvGrpSpPr>
          <p:cNvPr id="2" name="Group 1"/>
          <p:cNvGrpSpPr/>
          <p:nvPr/>
        </p:nvGrpSpPr>
        <p:grpSpPr>
          <a:xfrm>
            <a:off x="6783979" y="2204864"/>
            <a:ext cx="1820469" cy="1723693"/>
            <a:chOff x="4478186" y="2788554"/>
            <a:chExt cx="1820469" cy="1723693"/>
          </a:xfrm>
        </p:grpSpPr>
        <p:sp>
          <p:nvSpPr>
            <p:cNvPr id="16" name="Rectangle 15"/>
            <p:cNvSpPr/>
            <p:nvPr/>
          </p:nvSpPr>
          <p:spPr>
            <a:xfrm>
              <a:off x="4478186" y="2823870"/>
              <a:ext cx="1820469" cy="164758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pic>
          <p:nvPicPr>
            <p:cNvPr id="19" name="Picture 18"/>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728264" y="2788554"/>
              <a:ext cx="820907" cy="820907"/>
            </a:xfrm>
            <a:prstGeom prst="rect">
              <a:avLst/>
            </a:prstGeom>
          </p:spPr>
        </p:pic>
        <p:sp>
          <p:nvSpPr>
            <p:cNvPr id="20" name="TextBox 19"/>
            <p:cNvSpPr txBox="1"/>
            <p:nvPr/>
          </p:nvSpPr>
          <p:spPr>
            <a:xfrm>
              <a:off x="4634032" y="3796666"/>
              <a:ext cx="1566583" cy="715581"/>
            </a:xfrm>
            <a:prstGeom prst="rect">
              <a:avLst/>
            </a:prstGeom>
            <a:noFill/>
          </p:spPr>
          <p:txBody>
            <a:bodyPr wrap="none" rtlCol="0">
              <a:spAutoFit/>
            </a:bodyPr>
            <a:lstStyle/>
            <a:p>
              <a:pPr algn="ctr"/>
              <a:r>
                <a:rPr lang="en-US" sz="1350" dirty="0" err="1"/>
                <a:t>Sistem</a:t>
              </a:r>
              <a:endParaRPr lang="en-US" sz="1350" dirty="0"/>
            </a:p>
            <a:p>
              <a:r>
                <a:rPr lang="en-US" sz="1350" dirty="0" err="1"/>
                <a:t>Penilaian</a:t>
              </a:r>
              <a:r>
                <a:rPr lang="en-US" sz="1350" dirty="0"/>
                <a:t> </a:t>
              </a:r>
              <a:r>
                <a:rPr lang="en-US" sz="1350" dirty="0" err="1"/>
                <a:t>Akreditasi</a:t>
              </a:r>
              <a:endParaRPr lang="en-US" sz="1350" dirty="0"/>
            </a:p>
            <a:p>
              <a:r>
                <a:rPr lang="en-US" sz="1350" dirty="0"/>
                <a:t> </a:t>
              </a:r>
              <a:r>
                <a:rPr lang="en-US" sz="1350" dirty="0" err="1"/>
                <a:t>Sekolah</a:t>
              </a:r>
              <a:r>
                <a:rPr lang="en-US" sz="1350" dirty="0"/>
                <a:t>/Madrasah</a:t>
              </a:r>
              <a:endParaRPr lang="id-ID" sz="1350" dirty="0"/>
            </a:p>
          </p:txBody>
        </p:sp>
        <p:sp>
          <p:nvSpPr>
            <p:cNvPr id="23" name="TextBox 22"/>
            <p:cNvSpPr txBox="1"/>
            <p:nvPr/>
          </p:nvSpPr>
          <p:spPr>
            <a:xfrm>
              <a:off x="4899310" y="3564188"/>
              <a:ext cx="978221" cy="323165"/>
            </a:xfrm>
            <a:prstGeom prst="rect">
              <a:avLst/>
            </a:prstGeom>
            <a:noFill/>
          </p:spPr>
          <p:txBody>
            <a:bodyPr wrap="square" rtlCol="0">
              <a:spAutoFit/>
            </a:bodyPr>
            <a:lstStyle/>
            <a:p>
              <a:pPr algn="ctr"/>
              <a:r>
                <a:rPr lang="en-US" sz="1500" b="1" dirty="0">
                  <a:solidFill>
                    <a:srgbClr val="FF0000"/>
                  </a:solidFill>
                </a:rPr>
                <a:t>BAN S/M</a:t>
              </a:r>
              <a:endParaRPr lang="en-US" sz="1350" b="1" dirty="0">
                <a:solidFill>
                  <a:srgbClr val="FF0000"/>
                </a:solidFill>
              </a:endParaRPr>
            </a:p>
          </p:txBody>
        </p:sp>
        <p:pic>
          <p:nvPicPr>
            <p:cNvPr id="25" name="Picture 2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649136" y="2983159"/>
              <a:ext cx="442685" cy="442685"/>
            </a:xfrm>
            <a:prstGeom prst="rect">
              <a:avLst/>
            </a:prstGeom>
          </p:spPr>
        </p:pic>
      </p:grpSp>
      <p:sp>
        <p:nvSpPr>
          <p:cNvPr id="29" name="TextBox 28"/>
          <p:cNvSpPr txBox="1"/>
          <p:nvPr/>
        </p:nvSpPr>
        <p:spPr>
          <a:xfrm>
            <a:off x="2771800" y="2910981"/>
            <a:ext cx="2809387" cy="461665"/>
          </a:xfrm>
          <a:prstGeom prst="rect">
            <a:avLst/>
          </a:prstGeom>
          <a:solidFill>
            <a:schemeClr val="accent1">
              <a:lumMod val="20000"/>
              <a:lumOff val="80000"/>
            </a:schemeClr>
          </a:solidFill>
          <a:ln>
            <a:solidFill>
              <a:schemeClr val="tx1">
                <a:lumMod val="65000"/>
                <a:lumOff val="35000"/>
              </a:schemeClr>
            </a:solidFill>
          </a:ln>
        </p:spPr>
        <p:txBody>
          <a:bodyPr wrap="square" rtlCol="0">
            <a:spAutoFit/>
          </a:bodyPr>
          <a:lstStyle/>
          <a:p>
            <a:pPr marL="136922" indent="-136922">
              <a:buFont typeface="Arial" panose="020B0604020202020204" pitchFamily="34" charset="0"/>
              <a:buChar char="•"/>
            </a:pPr>
            <a:r>
              <a:rPr lang="en-US" sz="2400" dirty="0" err="1"/>
              <a:t>Pemetaan</a:t>
            </a:r>
            <a:r>
              <a:rPr lang="en-US" sz="2400" dirty="0"/>
              <a:t> </a:t>
            </a:r>
            <a:r>
              <a:rPr lang="en-US" sz="2400" dirty="0" err="1"/>
              <a:t>Asesor</a:t>
            </a:r>
            <a:endParaRPr lang="en-US" sz="2400" dirty="0"/>
          </a:p>
        </p:txBody>
      </p:sp>
      <p:pic>
        <p:nvPicPr>
          <p:cNvPr id="18" name="Picture 17"/>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927544" y="2541735"/>
            <a:ext cx="877526" cy="877526"/>
          </a:xfrm>
          <a:prstGeom prst="rect">
            <a:avLst/>
          </a:prstGeom>
        </p:spPr>
      </p:pic>
      <p:sp>
        <p:nvSpPr>
          <p:cNvPr id="21" name="TextBox 20"/>
          <p:cNvSpPr txBox="1"/>
          <p:nvPr/>
        </p:nvSpPr>
        <p:spPr>
          <a:xfrm>
            <a:off x="881559" y="3414982"/>
            <a:ext cx="1038537" cy="323165"/>
          </a:xfrm>
          <a:prstGeom prst="rect">
            <a:avLst/>
          </a:prstGeom>
          <a:noFill/>
        </p:spPr>
        <p:txBody>
          <a:bodyPr wrap="square" rtlCol="0">
            <a:spAutoFit/>
          </a:bodyPr>
          <a:lstStyle/>
          <a:p>
            <a:pPr algn="ctr"/>
            <a:r>
              <a:rPr lang="en-US" sz="1500" b="1" dirty="0">
                <a:solidFill>
                  <a:srgbClr val="FF0000"/>
                </a:solidFill>
              </a:rPr>
              <a:t>BAP </a:t>
            </a:r>
            <a:endParaRPr lang="en-US" sz="1350" b="1" dirty="0">
              <a:solidFill>
                <a:srgbClr val="FF0000"/>
              </a:solidFill>
            </a:endParaRPr>
          </a:p>
        </p:txBody>
      </p:sp>
    </p:spTree>
    <p:extLst>
      <p:ext uri="{BB962C8B-B14F-4D97-AF65-F5344CB8AC3E}">
        <p14:creationId xmlns:p14="http://schemas.microsoft.com/office/powerpoint/2010/main" xmlns="" val="17305222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Arrow Connector 8"/>
          <p:cNvCxnSpPr>
            <a:cxnSpLocks/>
          </p:cNvCxnSpPr>
          <p:nvPr/>
        </p:nvCxnSpPr>
        <p:spPr>
          <a:xfrm flipV="1">
            <a:off x="2195736" y="3063973"/>
            <a:ext cx="4450306" cy="11681"/>
          </a:xfrm>
          <a:prstGeom prst="straightConnector1">
            <a:avLst/>
          </a:prstGeom>
          <a:ln w="31750">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0" y="782301"/>
            <a:ext cx="6095518" cy="415498"/>
          </a:xfrm>
          <a:prstGeom prst="rect">
            <a:avLst/>
          </a:prstGeom>
          <a:solidFill>
            <a:srgbClr val="C00000"/>
          </a:solidFill>
        </p:spPr>
        <p:txBody>
          <a:bodyPr wrap="square" rtlCol="0">
            <a:spAutoFit/>
          </a:bodyPr>
          <a:lstStyle/>
          <a:p>
            <a:pPr algn="ctr"/>
            <a:r>
              <a:rPr lang="en-US" sz="2100" dirty="0" err="1">
                <a:solidFill>
                  <a:schemeClr val="bg1"/>
                </a:solidFill>
              </a:rPr>
              <a:t>Tahapan</a:t>
            </a:r>
            <a:r>
              <a:rPr lang="en-US" sz="2100" dirty="0">
                <a:solidFill>
                  <a:schemeClr val="bg1"/>
                </a:solidFill>
              </a:rPr>
              <a:t> </a:t>
            </a:r>
            <a:r>
              <a:rPr lang="en-US" sz="2100" dirty="0" err="1">
                <a:solidFill>
                  <a:schemeClr val="bg1"/>
                </a:solidFill>
              </a:rPr>
              <a:t>Sistem</a:t>
            </a:r>
            <a:r>
              <a:rPr lang="en-US" sz="2100" dirty="0">
                <a:solidFill>
                  <a:schemeClr val="bg1"/>
                </a:solidFill>
              </a:rPr>
              <a:t> </a:t>
            </a:r>
            <a:r>
              <a:rPr lang="en-US" sz="2100" dirty="0" err="1">
                <a:solidFill>
                  <a:schemeClr val="bg1"/>
                </a:solidFill>
              </a:rPr>
              <a:t>Penilaian</a:t>
            </a:r>
            <a:r>
              <a:rPr lang="en-US" sz="2100" dirty="0">
                <a:solidFill>
                  <a:schemeClr val="bg1"/>
                </a:solidFill>
              </a:rPr>
              <a:t> </a:t>
            </a:r>
            <a:r>
              <a:rPr lang="en-US" sz="2100" dirty="0" err="1">
                <a:solidFill>
                  <a:schemeClr val="bg1"/>
                </a:solidFill>
              </a:rPr>
              <a:t>Akreditasi</a:t>
            </a:r>
            <a:r>
              <a:rPr lang="en-US" sz="2100" dirty="0">
                <a:solidFill>
                  <a:schemeClr val="bg1"/>
                </a:solidFill>
              </a:rPr>
              <a:t> S/M</a:t>
            </a:r>
            <a:endParaRPr lang="id-ID" sz="2100" dirty="0">
              <a:solidFill>
                <a:schemeClr val="bg1"/>
              </a:solidFill>
            </a:endParaRPr>
          </a:p>
        </p:txBody>
      </p:sp>
      <p:sp>
        <p:nvSpPr>
          <p:cNvPr id="5" name="Oval 4"/>
          <p:cNvSpPr/>
          <p:nvPr/>
        </p:nvSpPr>
        <p:spPr>
          <a:xfrm>
            <a:off x="191141" y="1353682"/>
            <a:ext cx="601974" cy="601974"/>
          </a:xfrm>
          <a:prstGeom prst="ellipse">
            <a:avLst/>
          </a:prstGeom>
          <a:solidFill>
            <a:schemeClr val="accent6">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800" dirty="0">
                <a:solidFill>
                  <a:schemeClr val="bg1"/>
                </a:solidFill>
              </a:rPr>
              <a:t>7</a:t>
            </a:r>
            <a:endParaRPr lang="id-ID" sz="2800" dirty="0">
              <a:solidFill>
                <a:schemeClr val="bg1"/>
              </a:solidFill>
            </a:endParaRPr>
          </a:p>
        </p:txBody>
      </p:sp>
      <p:sp>
        <p:nvSpPr>
          <p:cNvPr id="56" name="TextBox 55"/>
          <p:cNvSpPr txBox="1"/>
          <p:nvPr/>
        </p:nvSpPr>
        <p:spPr>
          <a:xfrm>
            <a:off x="179512" y="44624"/>
            <a:ext cx="3672408" cy="769441"/>
          </a:xfrm>
          <a:prstGeom prst="rect">
            <a:avLst/>
          </a:prstGeom>
          <a:noFill/>
        </p:spPr>
        <p:txBody>
          <a:bodyPr wrap="square" rtlCol="0">
            <a:spAutoFit/>
          </a:bodyPr>
          <a:lstStyle/>
          <a:p>
            <a:r>
              <a:rPr lang="en-US" sz="4400" b="1" dirty="0" err="1">
                <a:solidFill>
                  <a:srgbClr val="0070C0"/>
                </a:solidFill>
              </a:rPr>
              <a:t>SisPenA</a:t>
            </a:r>
            <a:r>
              <a:rPr lang="en-US" sz="4400" b="1" dirty="0">
                <a:solidFill>
                  <a:srgbClr val="0070C0"/>
                </a:solidFill>
              </a:rPr>
              <a:t> S/M</a:t>
            </a:r>
            <a:endParaRPr lang="id-ID" sz="4400" b="1" dirty="0">
              <a:solidFill>
                <a:srgbClr val="0070C0"/>
              </a:solidFill>
            </a:endParaRPr>
          </a:p>
        </p:txBody>
      </p:sp>
      <p:sp>
        <p:nvSpPr>
          <p:cNvPr id="24" name="TextBox 23"/>
          <p:cNvSpPr txBox="1"/>
          <p:nvPr/>
        </p:nvSpPr>
        <p:spPr>
          <a:xfrm>
            <a:off x="404050" y="4941168"/>
            <a:ext cx="8125474" cy="1631216"/>
          </a:xfrm>
          <a:prstGeom prst="rect">
            <a:avLst/>
          </a:prstGeom>
          <a:solidFill>
            <a:schemeClr val="tx1">
              <a:lumMod val="95000"/>
              <a:lumOff val="5000"/>
            </a:schemeClr>
          </a:solidFill>
        </p:spPr>
        <p:txBody>
          <a:bodyPr wrap="square" rtlCol="0">
            <a:spAutoFit/>
          </a:bodyPr>
          <a:lstStyle/>
          <a:p>
            <a:pPr marL="342900" indent="-342900">
              <a:buFont typeface="Arial" panose="020B0604020202020204" pitchFamily="34" charset="0"/>
              <a:buChar char="•"/>
            </a:pPr>
            <a:r>
              <a:rPr lang="en-US" sz="2000" dirty="0" err="1">
                <a:solidFill>
                  <a:schemeClr val="bg1"/>
                </a:solidFill>
              </a:rPr>
              <a:t>Asesor</a:t>
            </a:r>
            <a:r>
              <a:rPr lang="en-US" sz="2000" dirty="0">
                <a:solidFill>
                  <a:schemeClr val="bg1"/>
                </a:solidFill>
              </a:rPr>
              <a:t> </a:t>
            </a:r>
            <a:r>
              <a:rPr lang="en-US" sz="2000" dirty="0" err="1">
                <a:solidFill>
                  <a:schemeClr val="bg1"/>
                </a:solidFill>
              </a:rPr>
              <a:t>melihat</a:t>
            </a:r>
            <a:r>
              <a:rPr lang="en-US" sz="2000" dirty="0">
                <a:solidFill>
                  <a:schemeClr val="bg1"/>
                </a:solidFill>
              </a:rPr>
              <a:t> </a:t>
            </a:r>
            <a:r>
              <a:rPr lang="en-US" sz="2000" dirty="0" err="1">
                <a:solidFill>
                  <a:schemeClr val="bg1"/>
                </a:solidFill>
              </a:rPr>
              <a:t>semua</a:t>
            </a:r>
            <a:r>
              <a:rPr lang="en-US" sz="2000" dirty="0">
                <a:solidFill>
                  <a:schemeClr val="bg1"/>
                </a:solidFill>
              </a:rPr>
              <a:t> data </a:t>
            </a:r>
            <a:r>
              <a:rPr lang="en-US" sz="2000" dirty="0" err="1">
                <a:solidFill>
                  <a:schemeClr val="bg1"/>
                </a:solidFill>
              </a:rPr>
              <a:t>sekolah</a:t>
            </a:r>
            <a:r>
              <a:rPr lang="en-US" sz="2000" dirty="0">
                <a:solidFill>
                  <a:schemeClr val="bg1"/>
                </a:solidFill>
              </a:rPr>
              <a:t> yang </a:t>
            </a:r>
            <a:r>
              <a:rPr lang="en-US" sz="2000" dirty="0" err="1">
                <a:solidFill>
                  <a:schemeClr val="bg1"/>
                </a:solidFill>
              </a:rPr>
              <a:t>akan</a:t>
            </a:r>
            <a:r>
              <a:rPr lang="en-US" sz="2000" dirty="0">
                <a:solidFill>
                  <a:schemeClr val="bg1"/>
                </a:solidFill>
              </a:rPr>
              <a:t> </a:t>
            </a:r>
            <a:r>
              <a:rPr lang="en-US" sz="2000" dirty="0" err="1">
                <a:solidFill>
                  <a:schemeClr val="bg1"/>
                </a:solidFill>
              </a:rPr>
              <a:t>divisitasi</a:t>
            </a:r>
            <a:endParaRPr lang="en-US" sz="2000" dirty="0">
              <a:solidFill>
                <a:schemeClr val="bg1"/>
              </a:solidFill>
            </a:endParaRPr>
          </a:p>
          <a:p>
            <a:pPr marL="342900" indent="-342900">
              <a:buFont typeface="Arial" panose="020B0604020202020204" pitchFamily="34" charset="0"/>
              <a:buChar char="•"/>
            </a:pPr>
            <a:r>
              <a:rPr lang="en-US" sz="2000" dirty="0" err="1">
                <a:solidFill>
                  <a:schemeClr val="bg1"/>
                </a:solidFill>
              </a:rPr>
              <a:t>Asesor</a:t>
            </a:r>
            <a:r>
              <a:rPr lang="en-US" sz="2000" dirty="0">
                <a:solidFill>
                  <a:schemeClr val="bg1"/>
                </a:solidFill>
              </a:rPr>
              <a:t> </a:t>
            </a:r>
            <a:r>
              <a:rPr lang="en-US" sz="2000" dirty="0" err="1">
                <a:solidFill>
                  <a:schemeClr val="bg1"/>
                </a:solidFill>
              </a:rPr>
              <a:t>dapat</a:t>
            </a:r>
            <a:r>
              <a:rPr lang="en-US" sz="2000" dirty="0">
                <a:solidFill>
                  <a:schemeClr val="bg1"/>
                </a:solidFill>
              </a:rPr>
              <a:t> </a:t>
            </a:r>
            <a:r>
              <a:rPr lang="en-US" sz="2000" dirty="0" err="1">
                <a:solidFill>
                  <a:schemeClr val="bg1"/>
                </a:solidFill>
              </a:rPr>
              <a:t>melihat</a:t>
            </a:r>
            <a:r>
              <a:rPr lang="en-US" sz="2000" dirty="0">
                <a:solidFill>
                  <a:schemeClr val="bg1"/>
                </a:solidFill>
              </a:rPr>
              <a:t> </a:t>
            </a:r>
            <a:r>
              <a:rPr lang="en-US" sz="2000" dirty="0" err="1">
                <a:solidFill>
                  <a:schemeClr val="bg1"/>
                </a:solidFill>
              </a:rPr>
              <a:t>hasil</a:t>
            </a:r>
            <a:r>
              <a:rPr lang="en-US" sz="2000" dirty="0">
                <a:solidFill>
                  <a:schemeClr val="bg1"/>
                </a:solidFill>
              </a:rPr>
              <a:t> </a:t>
            </a:r>
            <a:r>
              <a:rPr lang="en-US" sz="2000" dirty="0" err="1">
                <a:solidFill>
                  <a:schemeClr val="bg1"/>
                </a:solidFill>
              </a:rPr>
              <a:t>penilaian</a:t>
            </a:r>
            <a:r>
              <a:rPr lang="en-US" sz="2000" dirty="0">
                <a:solidFill>
                  <a:schemeClr val="bg1"/>
                </a:solidFill>
              </a:rPr>
              <a:t> </a:t>
            </a:r>
            <a:r>
              <a:rPr lang="en-US" sz="2000" dirty="0" err="1">
                <a:solidFill>
                  <a:schemeClr val="bg1"/>
                </a:solidFill>
              </a:rPr>
              <a:t>secara</a:t>
            </a:r>
            <a:r>
              <a:rPr lang="en-US" sz="2000" dirty="0">
                <a:solidFill>
                  <a:schemeClr val="bg1"/>
                </a:solidFill>
              </a:rPr>
              <a:t> </a:t>
            </a:r>
            <a:r>
              <a:rPr lang="en-US" sz="2000" dirty="0" err="1">
                <a:solidFill>
                  <a:schemeClr val="bg1"/>
                </a:solidFill>
              </a:rPr>
              <a:t>langsung</a:t>
            </a:r>
            <a:endParaRPr lang="en-US" sz="2000" dirty="0">
              <a:solidFill>
                <a:schemeClr val="bg1"/>
              </a:solidFill>
            </a:endParaRPr>
          </a:p>
          <a:p>
            <a:pPr marL="342900" indent="-342900">
              <a:buFont typeface="Arial" panose="020B0604020202020204" pitchFamily="34" charset="0"/>
              <a:buChar char="•"/>
            </a:pPr>
            <a:r>
              <a:rPr lang="en-US" sz="2000" dirty="0" err="1">
                <a:solidFill>
                  <a:schemeClr val="bg1"/>
                </a:solidFill>
              </a:rPr>
              <a:t>Penilaian</a:t>
            </a:r>
            <a:r>
              <a:rPr lang="en-US" sz="2000" dirty="0">
                <a:solidFill>
                  <a:schemeClr val="bg1"/>
                </a:solidFill>
              </a:rPr>
              <a:t> </a:t>
            </a:r>
            <a:r>
              <a:rPr lang="en-US" sz="2000" dirty="0" err="1">
                <a:solidFill>
                  <a:schemeClr val="bg1"/>
                </a:solidFill>
              </a:rPr>
              <a:t>bisa</a:t>
            </a:r>
            <a:r>
              <a:rPr lang="en-US" sz="2000" dirty="0">
                <a:solidFill>
                  <a:schemeClr val="bg1"/>
                </a:solidFill>
              </a:rPr>
              <a:t> </a:t>
            </a:r>
            <a:r>
              <a:rPr lang="en-US" sz="2000" dirty="0" err="1">
                <a:solidFill>
                  <a:schemeClr val="bg1"/>
                </a:solidFill>
              </a:rPr>
              <a:t>ditunda</a:t>
            </a:r>
            <a:r>
              <a:rPr lang="en-US" sz="2000" dirty="0">
                <a:solidFill>
                  <a:schemeClr val="bg1"/>
                </a:solidFill>
              </a:rPr>
              <a:t> </a:t>
            </a:r>
            <a:r>
              <a:rPr lang="en-US" sz="2000" dirty="0" err="1">
                <a:solidFill>
                  <a:schemeClr val="bg1"/>
                </a:solidFill>
              </a:rPr>
              <a:t>tanpa</a:t>
            </a:r>
            <a:r>
              <a:rPr lang="en-US" sz="2000" dirty="0">
                <a:solidFill>
                  <a:schemeClr val="bg1"/>
                </a:solidFill>
              </a:rPr>
              <a:t> </a:t>
            </a:r>
            <a:r>
              <a:rPr lang="en-US" sz="2000" dirty="0" err="1">
                <a:solidFill>
                  <a:schemeClr val="bg1"/>
                </a:solidFill>
              </a:rPr>
              <a:t>harus</a:t>
            </a:r>
            <a:r>
              <a:rPr lang="en-US" sz="2000" dirty="0">
                <a:solidFill>
                  <a:schemeClr val="bg1"/>
                </a:solidFill>
              </a:rPr>
              <a:t> </a:t>
            </a:r>
            <a:r>
              <a:rPr lang="en-US" sz="2000" dirty="0" err="1">
                <a:solidFill>
                  <a:schemeClr val="bg1"/>
                </a:solidFill>
              </a:rPr>
              <a:t>mengulang</a:t>
            </a:r>
            <a:endParaRPr lang="en-US" sz="2000" dirty="0">
              <a:solidFill>
                <a:schemeClr val="bg1"/>
              </a:solidFill>
            </a:endParaRPr>
          </a:p>
          <a:p>
            <a:pPr marL="342900" indent="-342900">
              <a:buFont typeface="Arial" panose="020B0604020202020204" pitchFamily="34" charset="0"/>
              <a:buChar char="•"/>
            </a:pPr>
            <a:r>
              <a:rPr lang="en-US" sz="2000" dirty="0">
                <a:solidFill>
                  <a:schemeClr val="bg1"/>
                </a:solidFill>
              </a:rPr>
              <a:t>Photo </a:t>
            </a:r>
            <a:r>
              <a:rPr lang="en-US" sz="2000" dirty="0" err="1">
                <a:solidFill>
                  <a:schemeClr val="bg1"/>
                </a:solidFill>
              </a:rPr>
              <a:t>maksimal</a:t>
            </a:r>
            <a:r>
              <a:rPr lang="en-US" sz="2000" dirty="0">
                <a:solidFill>
                  <a:schemeClr val="bg1"/>
                </a:solidFill>
              </a:rPr>
              <a:t> </a:t>
            </a:r>
            <a:r>
              <a:rPr lang="en-US" sz="2000" dirty="0" err="1">
                <a:solidFill>
                  <a:schemeClr val="bg1"/>
                </a:solidFill>
              </a:rPr>
              <a:t>sepuluh</a:t>
            </a:r>
            <a:r>
              <a:rPr lang="en-US" sz="2000" dirty="0">
                <a:solidFill>
                  <a:schemeClr val="bg1"/>
                </a:solidFill>
              </a:rPr>
              <a:t> </a:t>
            </a:r>
            <a:r>
              <a:rPr lang="en-US" sz="2000" dirty="0" err="1">
                <a:solidFill>
                  <a:schemeClr val="bg1"/>
                </a:solidFill>
              </a:rPr>
              <a:t>dengan</a:t>
            </a:r>
            <a:r>
              <a:rPr lang="en-US" sz="2000" dirty="0">
                <a:solidFill>
                  <a:schemeClr val="bg1"/>
                </a:solidFill>
              </a:rPr>
              <a:t> </a:t>
            </a:r>
            <a:r>
              <a:rPr lang="en-US" sz="2000" dirty="0" err="1">
                <a:solidFill>
                  <a:schemeClr val="bg1"/>
                </a:solidFill>
              </a:rPr>
              <a:t>perbandingan</a:t>
            </a:r>
            <a:r>
              <a:rPr lang="en-US" sz="2000" dirty="0">
                <a:solidFill>
                  <a:schemeClr val="bg1"/>
                </a:solidFill>
              </a:rPr>
              <a:t> </a:t>
            </a:r>
            <a:r>
              <a:rPr lang="en-US" sz="2000" dirty="0" err="1">
                <a:solidFill>
                  <a:schemeClr val="bg1"/>
                </a:solidFill>
              </a:rPr>
              <a:t>Sapras</a:t>
            </a:r>
            <a:r>
              <a:rPr lang="en-US" sz="2000" dirty="0">
                <a:solidFill>
                  <a:schemeClr val="bg1"/>
                </a:solidFill>
              </a:rPr>
              <a:t> 4, </a:t>
            </a:r>
            <a:r>
              <a:rPr lang="en-US" sz="2000" dirty="0" err="1">
                <a:solidFill>
                  <a:schemeClr val="bg1"/>
                </a:solidFill>
              </a:rPr>
              <a:t>Kegiatan</a:t>
            </a:r>
            <a:r>
              <a:rPr lang="en-US" sz="2000" dirty="0">
                <a:solidFill>
                  <a:schemeClr val="bg1"/>
                </a:solidFill>
              </a:rPr>
              <a:t> 4, </a:t>
            </a:r>
            <a:r>
              <a:rPr lang="en-US" sz="2000" dirty="0" err="1">
                <a:solidFill>
                  <a:schemeClr val="bg1"/>
                </a:solidFill>
              </a:rPr>
              <a:t>Visitasi</a:t>
            </a:r>
            <a:r>
              <a:rPr lang="en-US" sz="2000" dirty="0">
                <a:solidFill>
                  <a:schemeClr val="bg1"/>
                </a:solidFill>
              </a:rPr>
              <a:t> 2</a:t>
            </a:r>
          </a:p>
        </p:txBody>
      </p:sp>
      <p:grpSp>
        <p:nvGrpSpPr>
          <p:cNvPr id="2" name="Group 1"/>
          <p:cNvGrpSpPr/>
          <p:nvPr/>
        </p:nvGrpSpPr>
        <p:grpSpPr>
          <a:xfrm>
            <a:off x="6783979" y="2204864"/>
            <a:ext cx="1820469" cy="1682901"/>
            <a:chOff x="4478186" y="2788554"/>
            <a:chExt cx="1820469" cy="1682901"/>
          </a:xfrm>
        </p:grpSpPr>
        <p:sp>
          <p:nvSpPr>
            <p:cNvPr id="16" name="Rectangle 15"/>
            <p:cNvSpPr/>
            <p:nvPr/>
          </p:nvSpPr>
          <p:spPr>
            <a:xfrm>
              <a:off x="4478186" y="2823870"/>
              <a:ext cx="1820469" cy="164758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pic>
          <p:nvPicPr>
            <p:cNvPr id="19" name="Picture 18"/>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728264" y="2788554"/>
              <a:ext cx="820907" cy="820907"/>
            </a:xfrm>
            <a:prstGeom prst="rect">
              <a:avLst/>
            </a:prstGeom>
          </p:spPr>
        </p:pic>
        <p:sp>
          <p:nvSpPr>
            <p:cNvPr id="20" name="TextBox 19"/>
            <p:cNvSpPr txBox="1"/>
            <p:nvPr/>
          </p:nvSpPr>
          <p:spPr>
            <a:xfrm>
              <a:off x="4610917" y="3820760"/>
              <a:ext cx="1612814" cy="507831"/>
            </a:xfrm>
            <a:prstGeom prst="rect">
              <a:avLst/>
            </a:prstGeom>
            <a:noFill/>
          </p:spPr>
          <p:txBody>
            <a:bodyPr wrap="none" rtlCol="0">
              <a:spAutoFit/>
            </a:bodyPr>
            <a:lstStyle/>
            <a:p>
              <a:pPr algn="ctr"/>
              <a:r>
                <a:rPr lang="en-US" sz="1350" dirty="0" err="1"/>
                <a:t>Sistem</a:t>
              </a:r>
              <a:r>
                <a:rPr lang="en-US" sz="1350" dirty="0"/>
                <a:t> </a:t>
              </a:r>
              <a:r>
                <a:rPr lang="en-US" sz="1350" dirty="0" err="1"/>
                <a:t>Informasi</a:t>
              </a:r>
              <a:r>
                <a:rPr lang="en-US" sz="1350" dirty="0"/>
                <a:t> </a:t>
              </a:r>
            </a:p>
            <a:p>
              <a:r>
                <a:rPr lang="en-US" sz="1350" dirty="0" err="1"/>
                <a:t>Penilaian</a:t>
              </a:r>
              <a:r>
                <a:rPr lang="en-US" sz="1350" dirty="0"/>
                <a:t> </a:t>
              </a:r>
              <a:r>
                <a:rPr lang="en-US" sz="1350" dirty="0" err="1"/>
                <a:t>Akreditasi</a:t>
              </a:r>
              <a:endParaRPr lang="id-ID" sz="1350" dirty="0"/>
            </a:p>
          </p:txBody>
        </p:sp>
        <p:sp>
          <p:nvSpPr>
            <p:cNvPr id="23" name="TextBox 22"/>
            <p:cNvSpPr txBox="1"/>
            <p:nvPr/>
          </p:nvSpPr>
          <p:spPr>
            <a:xfrm>
              <a:off x="4899310" y="3564188"/>
              <a:ext cx="978221" cy="323165"/>
            </a:xfrm>
            <a:prstGeom prst="rect">
              <a:avLst/>
            </a:prstGeom>
            <a:noFill/>
          </p:spPr>
          <p:txBody>
            <a:bodyPr wrap="square" rtlCol="0">
              <a:spAutoFit/>
            </a:bodyPr>
            <a:lstStyle/>
            <a:p>
              <a:pPr algn="ctr"/>
              <a:r>
                <a:rPr lang="en-US" sz="1500" b="1" dirty="0">
                  <a:solidFill>
                    <a:srgbClr val="FF0000"/>
                  </a:solidFill>
                </a:rPr>
                <a:t>BAN S/M</a:t>
              </a:r>
              <a:endParaRPr lang="en-US" sz="1350" b="1" dirty="0">
                <a:solidFill>
                  <a:srgbClr val="FF0000"/>
                </a:solidFill>
              </a:endParaRPr>
            </a:p>
          </p:txBody>
        </p:sp>
        <p:pic>
          <p:nvPicPr>
            <p:cNvPr id="25" name="Picture 2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649136" y="2983159"/>
              <a:ext cx="442685" cy="442685"/>
            </a:xfrm>
            <a:prstGeom prst="rect">
              <a:avLst/>
            </a:prstGeom>
          </p:spPr>
        </p:pic>
      </p:grpSp>
      <p:pic>
        <p:nvPicPr>
          <p:cNvPr id="28" name="Picture 2" descr="Hasil gambar untuk icon 2 people compute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216358" y="2289152"/>
            <a:ext cx="691346" cy="691346"/>
          </a:xfrm>
          <a:prstGeom prst="rect">
            <a:avLst/>
          </a:prstGeom>
          <a:noFill/>
          <a:extLst>
            <a:ext uri="{909E8E84-426E-40DD-AFC4-6F175D3DCCD1}">
              <a14:hiddenFill xmlns:a14="http://schemas.microsoft.com/office/drawing/2010/main" xmlns="">
                <a:solidFill>
                  <a:srgbClr val="FFFFFF"/>
                </a:solidFill>
              </a14:hiddenFill>
            </a:ext>
          </a:extLst>
        </p:spPr>
      </p:pic>
      <p:sp>
        <p:nvSpPr>
          <p:cNvPr id="30" name="TextBox 29"/>
          <p:cNvSpPr txBox="1"/>
          <p:nvPr/>
        </p:nvSpPr>
        <p:spPr>
          <a:xfrm>
            <a:off x="410580" y="3280313"/>
            <a:ext cx="2270045" cy="646331"/>
          </a:xfrm>
          <a:prstGeom prst="rect">
            <a:avLst/>
          </a:prstGeom>
          <a:noFill/>
        </p:spPr>
        <p:txBody>
          <a:bodyPr wrap="none" rtlCol="0">
            <a:spAutoFit/>
          </a:bodyPr>
          <a:lstStyle/>
          <a:p>
            <a:pPr algn="ctr"/>
            <a:r>
              <a:rPr lang="en-US" dirty="0" err="1"/>
              <a:t>Akses</a:t>
            </a:r>
            <a:r>
              <a:rPr lang="en-US" dirty="0"/>
              <a:t> </a:t>
            </a:r>
            <a:r>
              <a:rPr lang="en-US" dirty="0" err="1"/>
              <a:t>Aplikasi</a:t>
            </a:r>
            <a:r>
              <a:rPr lang="en-US" dirty="0"/>
              <a:t> </a:t>
            </a:r>
          </a:p>
          <a:p>
            <a:pPr algn="ctr"/>
            <a:r>
              <a:rPr lang="en-US" b="1" dirty="0">
                <a:solidFill>
                  <a:srgbClr val="FF0000"/>
                </a:solidFill>
              </a:rPr>
              <a:t>User </a:t>
            </a:r>
            <a:r>
              <a:rPr lang="en-US" b="1" dirty="0" err="1">
                <a:solidFill>
                  <a:srgbClr val="FF0000"/>
                </a:solidFill>
              </a:rPr>
              <a:t>Nomor</a:t>
            </a:r>
            <a:r>
              <a:rPr lang="en-US" b="1" dirty="0">
                <a:solidFill>
                  <a:srgbClr val="FF0000"/>
                </a:solidFill>
              </a:rPr>
              <a:t> </a:t>
            </a:r>
            <a:r>
              <a:rPr lang="en-US" b="1" dirty="0" err="1">
                <a:solidFill>
                  <a:srgbClr val="FF0000"/>
                </a:solidFill>
              </a:rPr>
              <a:t>Sertifikat</a:t>
            </a:r>
            <a:endParaRPr lang="en-US" b="1" dirty="0">
              <a:solidFill>
                <a:srgbClr val="FF0000"/>
              </a:solidFill>
            </a:endParaRPr>
          </a:p>
        </p:txBody>
      </p:sp>
      <p:sp>
        <p:nvSpPr>
          <p:cNvPr id="31" name="TextBox 30"/>
          <p:cNvSpPr txBox="1"/>
          <p:nvPr/>
        </p:nvSpPr>
        <p:spPr>
          <a:xfrm>
            <a:off x="1097513" y="3023226"/>
            <a:ext cx="815993" cy="323165"/>
          </a:xfrm>
          <a:prstGeom prst="rect">
            <a:avLst/>
          </a:prstGeom>
          <a:noFill/>
        </p:spPr>
        <p:txBody>
          <a:bodyPr wrap="none" rtlCol="0">
            <a:spAutoFit/>
          </a:bodyPr>
          <a:lstStyle/>
          <a:p>
            <a:r>
              <a:rPr lang="en-US" sz="1500" b="1" dirty="0">
                <a:solidFill>
                  <a:srgbClr val="FF0000"/>
                </a:solidFill>
              </a:rPr>
              <a:t>ASESOR</a:t>
            </a:r>
            <a:endParaRPr lang="en-US" sz="1350" b="1" dirty="0">
              <a:solidFill>
                <a:srgbClr val="FF0000"/>
              </a:solidFill>
            </a:endParaRPr>
          </a:p>
        </p:txBody>
      </p:sp>
      <p:sp>
        <p:nvSpPr>
          <p:cNvPr id="33" name="Rectangle 32"/>
          <p:cNvSpPr/>
          <p:nvPr/>
        </p:nvSpPr>
        <p:spPr>
          <a:xfrm>
            <a:off x="3047759" y="2399469"/>
            <a:ext cx="3252433" cy="1893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4" name="TextBox 33"/>
          <p:cNvSpPr txBox="1"/>
          <p:nvPr/>
        </p:nvSpPr>
        <p:spPr>
          <a:xfrm>
            <a:off x="3148169" y="2467275"/>
            <a:ext cx="2208108" cy="369332"/>
          </a:xfrm>
          <a:prstGeom prst="rect">
            <a:avLst/>
          </a:prstGeom>
          <a:solidFill>
            <a:schemeClr val="accent1">
              <a:lumMod val="20000"/>
              <a:lumOff val="80000"/>
            </a:schemeClr>
          </a:solidFill>
          <a:ln>
            <a:solidFill>
              <a:schemeClr val="tx1">
                <a:lumMod val="65000"/>
                <a:lumOff val="35000"/>
              </a:schemeClr>
            </a:solidFill>
          </a:ln>
        </p:spPr>
        <p:txBody>
          <a:bodyPr wrap="square" rtlCol="0">
            <a:spAutoFit/>
          </a:bodyPr>
          <a:lstStyle/>
          <a:p>
            <a:pPr marL="136922" indent="-136922">
              <a:buFont typeface="Arial" panose="020B0604020202020204" pitchFamily="34" charset="0"/>
              <a:buChar char="•"/>
            </a:pPr>
            <a:r>
              <a:rPr lang="en-US" dirty="0"/>
              <a:t>Input </a:t>
            </a:r>
            <a:r>
              <a:rPr lang="en-US" dirty="0" err="1"/>
              <a:t>Penilaian</a:t>
            </a:r>
            <a:endParaRPr lang="en-US" dirty="0"/>
          </a:p>
        </p:txBody>
      </p:sp>
      <p:sp>
        <p:nvSpPr>
          <p:cNvPr id="35" name="TextBox 34"/>
          <p:cNvSpPr txBox="1"/>
          <p:nvPr/>
        </p:nvSpPr>
        <p:spPr>
          <a:xfrm>
            <a:off x="3148169" y="2982364"/>
            <a:ext cx="2949280" cy="1200329"/>
          </a:xfrm>
          <a:prstGeom prst="rect">
            <a:avLst/>
          </a:prstGeom>
          <a:solidFill>
            <a:schemeClr val="accent1">
              <a:lumMod val="20000"/>
              <a:lumOff val="80000"/>
            </a:schemeClr>
          </a:solidFill>
          <a:ln>
            <a:solidFill>
              <a:schemeClr val="tx1">
                <a:lumMod val="65000"/>
                <a:lumOff val="35000"/>
              </a:schemeClr>
            </a:solidFill>
          </a:ln>
        </p:spPr>
        <p:txBody>
          <a:bodyPr wrap="square" rtlCol="0">
            <a:spAutoFit/>
          </a:bodyPr>
          <a:lstStyle/>
          <a:p>
            <a:r>
              <a:rPr lang="en-US" b="1" dirty="0">
                <a:solidFill>
                  <a:srgbClr val="0070C0"/>
                </a:solidFill>
              </a:rPr>
              <a:t>KETUA TIM</a:t>
            </a:r>
          </a:p>
          <a:p>
            <a:pPr marL="136525" indent="-136525">
              <a:buFont typeface="Arial" panose="020B0604020202020204" pitchFamily="34" charset="0"/>
              <a:buChar char="•"/>
            </a:pPr>
            <a:r>
              <a:rPr lang="en-US" dirty="0"/>
              <a:t>Input </a:t>
            </a:r>
            <a:r>
              <a:rPr lang="en-US" dirty="0" err="1"/>
              <a:t>Nilai</a:t>
            </a:r>
            <a:r>
              <a:rPr lang="en-US" dirty="0"/>
              <a:t> </a:t>
            </a:r>
            <a:r>
              <a:rPr lang="en-US" dirty="0" err="1"/>
              <a:t>Kelompok</a:t>
            </a:r>
            <a:endParaRPr lang="en-US" dirty="0"/>
          </a:p>
          <a:p>
            <a:pPr marL="136525" indent="-136525">
              <a:buFont typeface="Arial" panose="020B0604020202020204" pitchFamily="34" charset="0"/>
              <a:buChar char="•"/>
            </a:pPr>
            <a:r>
              <a:rPr lang="en-US" dirty="0"/>
              <a:t>Input </a:t>
            </a:r>
            <a:r>
              <a:rPr lang="en-US" dirty="0" err="1"/>
              <a:t>Rekomendasi</a:t>
            </a:r>
            <a:endParaRPr lang="en-US" dirty="0"/>
          </a:p>
          <a:p>
            <a:pPr marL="136525" indent="-136525">
              <a:buFont typeface="Arial" panose="020B0604020202020204" pitchFamily="34" charset="0"/>
              <a:buChar char="•"/>
            </a:pPr>
            <a:r>
              <a:rPr lang="en-US" dirty="0"/>
              <a:t>Input Photo</a:t>
            </a:r>
          </a:p>
        </p:txBody>
      </p:sp>
    </p:spTree>
    <p:extLst>
      <p:ext uri="{BB962C8B-B14F-4D97-AF65-F5344CB8AC3E}">
        <p14:creationId xmlns:p14="http://schemas.microsoft.com/office/powerpoint/2010/main" xmlns="" val="20779651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p:cNvSpPr/>
          <p:nvPr/>
        </p:nvSpPr>
        <p:spPr>
          <a:xfrm>
            <a:off x="1779814" y="2841171"/>
            <a:ext cx="2596243" cy="1322615"/>
          </a:xfrm>
          <a:custGeom>
            <a:avLst/>
            <a:gdLst>
              <a:gd name="connsiteX0" fmla="*/ 0 w 2596243"/>
              <a:gd name="connsiteY0" fmla="*/ 0 h 1322615"/>
              <a:gd name="connsiteX1" fmla="*/ 0 w 2596243"/>
              <a:gd name="connsiteY1" fmla="*/ 1322615 h 1322615"/>
              <a:gd name="connsiteX2" fmla="*/ 2596243 w 2596243"/>
              <a:gd name="connsiteY2" fmla="*/ 1322615 h 1322615"/>
            </a:gdLst>
            <a:ahLst/>
            <a:cxnLst>
              <a:cxn ang="0">
                <a:pos x="connsiteX0" y="connsiteY0"/>
              </a:cxn>
              <a:cxn ang="0">
                <a:pos x="connsiteX1" y="connsiteY1"/>
              </a:cxn>
              <a:cxn ang="0">
                <a:pos x="connsiteX2" y="connsiteY2"/>
              </a:cxn>
            </a:cxnLst>
            <a:rect l="l" t="t" r="r" b="b"/>
            <a:pathLst>
              <a:path w="2596243" h="1322615">
                <a:moveTo>
                  <a:pt x="0" y="0"/>
                </a:moveTo>
                <a:lnTo>
                  <a:pt x="0" y="1322615"/>
                </a:lnTo>
                <a:lnTo>
                  <a:pt x="2596243" y="1322615"/>
                </a:lnTo>
              </a:path>
            </a:pathLst>
          </a:custGeom>
          <a:noFill/>
          <a:ln>
            <a:solidFill>
              <a:srgbClr val="0070C0"/>
            </a:solidFill>
            <a:headEnd type="oval"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9" name="Straight Arrow Connector 8"/>
          <p:cNvCxnSpPr>
            <a:cxnSpLocks/>
          </p:cNvCxnSpPr>
          <p:nvPr/>
        </p:nvCxnSpPr>
        <p:spPr>
          <a:xfrm flipV="1">
            <a:off x="2488380" y="2487909"/>
            <a:ext cx="4450306" cy="11681"/>
          </a:xfrm>
          <a:prstGeom prst="straightConnector1">
            <a:avLst/>
          </a:prstGeom>
          <a:ln w="31750">
            <a:headEnd type="triangle" w="lg" len="lg"/>
            <a:tailEnd type="oval" w="med" len="med"/>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0" y="782301"/>
            <a:ext cx="6095518" cy="415498"/>
          </a:xfrm>
          <a:prstGeom prst="rect">
            <a:avLst/>
          </a:prstGeom>
          <a:solidFill>
            <a:srgbClr val="C00000"/>
          </a:solidFill>
        </p:spPr>
        <p:txBody>
          <a:bodyPr wrap="square" rtlCol="0">
            <a:spAutoFit/>
          </a:bodyPr>
          <a:lstStyle/>
          <a:p>
            <a:pPr algn="ctr"/>
            <a:r>
              <a:rPr lang="en-US" sz="2100" dirty="0" err="1">
                <a:solidFill>
                  <a:schemeClr val="bg1"/>
                </a:solidFill>
              </a:rPr>
              <a:t>Tahapan</a:t>
            </a:r>
            <a:r>
              <a:rPr lang="en-US" sz="2100" dirty="0">
                <a:solidFill>
                  <a:schemeClr val="bg1"/>
                </a:solidFill>
              </a:rPr>
              <a:t> </a:t>
            </a:r>
            <a:r>
              <a:rPr lang="en-US" sz="2100" dirty="0" err="1">
                <a:solidFill>
                  <a:schemeClr val="bg1"/>
                </a:solidFill>
              </a:rPr>
              <a:t>Sistem</a:t>
            </a:r>
            <a:r>
              <a:rPr lang="en-US" sz="2100" dirty="0">
                <a:solidFill>
                  <a:schemeClr val="bg1"/>
                </a:solidFill>
              </a:rPr>
              <a:t> </a:t>
            </a:r>
            <a:r>
              <a:rPr lang="en-US" sz="2100" dirty="0" err="1">
                <a:solidFill>
                  <a:schemeClr val="bg1"/>
                </a:solidFill>
              </a:rPr>
              <a:t>Penilaian</a:t>
            </a:r>
            <a:r>
              <a:rPr lang="en-US" sz="2100" dirty="0">
                <a:solidFill>
                  <a:schemeClr val="bg1"/>
                </a:solidFill>
              </a:rPr>
              <a:t> </a:t>
            </a:r>
            <a:r>
              <a:rPr lang="en-US" sz="2100" dirty="0" err="1">
                <a:solidFill>
                  <a:schemeClr val="bg1"/>
                </a:solidFill>
              </a:rPr>
              <a:t>Akreditasi</a:t>
            </a:r>
            <a:r>
              <a:rPr lang="en-US" sz="2100" dirty="0">
                <a:solidFill>
                  <a:schemeClr val="bg1"/>
                </a:solidFill>
              </a:rPr>
              <a:t> S/M</a:t>
            </a:r>
            <a:endParaRPr lang="id-ID" sz="2100" dirty="0">
              <a:solidFill>
                <a:schemeClr val="bg1"/>
              </a:solidFill>
            </a:endParaRPr>
          </a:p>
        </p:txBody>
      </p:sp>
      <p:sp>
        <p:nvSpPr>
          <p:cNvPr id="5" name="Oval 4"/>
          <p:cNvSpPr/>
          <p:nvPr/>
        </p:nvSpPr>
        <p:spPr>
          <a:xfrm>
            <a:off x="191141" y="1353682"/>
            <a:ext cx="601974" cy="601974"/>
          </a:xfrm>
          <a:prstGeom prst="ellipse">
            <a:avLst/>
          </a:prstGeom>
          <a:solidFill>
            <a:schemeClr val="accent6">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800" dirty="0">
                <a:solidFill>
                  <a:schemeClr val="bg1"/>
                </a:solidFill>
              </a:rPr>
              <a:t>8</a:t>
            </a:r>
            <a:endParaRPr lang="id-ID" sz="2800" dirty="0">
              <a:solidFill>
                <a:schemeClr val="bg1"/>
              </a:solidFill>
            </a:endParaRPr>
          </a:p>
        </p:txBody>
      </p:sp>
      <p:sp>
        <p:nvSpPr>
          <p:cNvPr id="56" name="TextBox 55"/>
          <p:cNvSpPr txBox="1"/>
          <p:nvPr/>
        </p:nvSpPr>
        <p:spPr>
          <a:xfrm>
            <a:off x="179512" y="44624"/>
            <a:ext cx="3672408" cy="769441"/>
          </a:xfrm>
          <a:prstGeom prst="rect">
            <a:avLst/>
          </a:prstGeom>
          <a:noFill/>
        </p:spPr>
        <p:txBody>
          <a:bodyPr wrap="square" rtlCol="0">
            <a:spAutoFit/>
          </a:bodyPr>
          <a:lstStyle/>
          <a:p>
            <a:r>
              <a:rPr lang="en-US" sz="4400" b="1" dirty="0" err="1">
                <a:solidFill>
                  <a:srgbClr val="0070C0"/>
                </a:solidFill>
              </a:rPr>
              <a:t>SisPenA</a:t>
            </a:r>
            <a:r>
              <a:rPr lang="en-US" sz="4400" b="1" dirty="0">
                <a:solidFill>
                  <a:srgbClr val="0070C0"/>
                </a:solidFill>
              </a:rPr>
              <a:t> S/M</a:t>
            </a:r>
            <a:endParaRPr lang="id-ID" sz="4400" b="1" dirty="0">
              <a:solidFill>
                <a:srgbClr val="0070C0"/>
              </a:solidFill>
            </a:endParaRPr>
          </a:p>
        </p:txBody>
      </p:sp>
      <p:sp>
        <p:nvSpPr>
          <p:cNvPr id="24" name="TextBox 23"/>
          <p:cNvSpPr txBox="1"/>
          <p:nvPr/>
        </p:nvSpPr>
        <p:spPr>
          <a:xfrm>
            <a:off x="492128" y="5616336"/>
            <a:ext cx="8125474" cy="707886"/>
          </a:xfrm>
          <a:prstGeom prst="rect">
            <a:avLst/>
          </a:prstGeom>
          <a:solidFill>
            <a:schemeClr val="tx1">
              <a:lumMod val="95000"/>
              <a:lumOff val="5000"/>
            </a:schemeClr>
          </a:solidFill>
        </p:spPr>
        <p:txBody>
          <a:bodyPr wrap="square" rtlCol="0">
            <a:spAutoFit/>
          </a:bodyPr>
          <a:lstStyle/>
          <a:p>
            <a:pPr marL="342900" indent="-342900">
              <a:buFont typeface="Arial" panose="020B0604020202020204" pitchFamily="34" charset="0"/>
              <a:buChar char="•"/>
            </a:pPr>
            <a:r>
              <a:rPr lang="en-US" sz="2000" dirty="0" err="1">
                <a:solidFill>
                  <a:schemeClr val="bg1"/>
                </a:solidFill>
              </a:rPr>
              <a:t>Asesor</a:t>
            </a:r>
            <a:r>
              <a:rPr lang="en-US" sz="2000" dirty="0">
                <a:solidFill>
                  <a:schemeClr val="bg1"/>
                </a:solidFill>
              </a:rPr>
              <a:t> </a:t>
            </a:r>
            <a:r>
              <a:rPr lang="en-US" sz="2000" dirty="0" err="1">
                <a:solidFill>
                  <a:schemeClr val="bg1"/>
                </a:solidFill>
              </a:rPr>
              <a:t>dapat</a:t>
            </a:r>
            <a:r>
              <a:rPr lang="en-US" sz="2000" dirty="0">
                <a:solidFill>
                  <a:schemeClr val="bg1"/>
                </a:solidFill>
              </a:rPr>
              <a:t> </a:t>
            </a:r>
            <a:r>
              <a:rPr lang="en-US" sz="2000" dirty="0" err="1">
                <a:solidFill>
                  <a:schemeClr val="bg1"/>
                </a:solidFill>
              </a:rPr>
              <a:t>mengunduh</a:t>
            </a:r>
            <a:r>
              <a:rPr lang="en-US" sz="2000" dirty="0">
                <a:solidFill>
                  <a:schemeClr val="bg1"/>
                </a:solidFill>
              </a:rPr>
              <a:t> </a:t>
            </a:r>
            <a:r>
              <a:rPr lang="en-US" sz="2000" dirty="0" err="1">
                <a:solidFill>
                  <a:schemeClr val="bg1"/>
                </a:solidFill>
              </a:rPr>
              <a:t>berita</a:t>
            </a:r>
            <a:r>
              <a:rPr lang="en-US" sz="2000" dirty="0">
                <a:solidFill>
                  <a:schemeClr val="bg1"/>
                </a:solidFill>
              </a:rPr>
              <a:t> acara </a:t>
            </a:r>
            <a:r>
              <a:rPr lang="en-US" sz="2000" dirty="0" err="1">
                <a:solidFill>
                  <a:schemeClr val="bg1"/>
                </a:solidFill>
              </a:rPr>
              <a:t>dengan</a:t>
            </a:r>
            <a:r>
              <a:rPr lang="en-US" sz="2000" dirty="0">
                <a:solidFill>
                  <a:schemeClr val="bg1"/>
                </a:solidFill>
              </a:rPr>
              <a:t> data yang </a:t>
            </a:r>
            <a:r>
              <a:rPr lang="en-US" sz="2000" dirty="0" err="1">
                <a:solidFill>
                  <a:schemeClr val="bg1"/>
                </a:solidFill>
              </a:rPr>
              <a:t>sudah</a:t>
            </a:r>
            <a:r>
              <a:rPr lang="en-US" sz="2000" dirty="0">
                <a:solidFill>
                  <a:schemeClr val="bg1"/>
                </a:solidFill>
              </a:rPr>
              <a:t> </a:t>
            </a:r>
            <a:r>
              <a:rPr lang="en-US" sz="2000" dirty="0" err="1">
                <a:solidFill>
                  <a:schemeClr val="bg1"/>
                </a:solidFill>
              </a:rPr>
              <a:t>diinput</a:t>
            </a:r>
            <a:r>
              <a:rPr lang="en-US" sz="2000" dirty="0">
                <a:solidFill>
                  <a:schemeClr val="bg1"/>
                </a:solidFill>
              </a:rPr>
              <a:t> </a:t>
            </a:r>
            <a:r>
              <a:rPr lang="en-US" sz="2000" dirty="0" err="1">
                <a:solidFill>
                  <a:schemeClr val="bg1"/>
                </a:solidFill>
              </a:rPr>
              <a:t>sebelumnya</a:t>
            </a:r>
            <a:r>
              <a:rPr lang="en-US" sz="2000" dirty="0">
                <a:solidFill>
                  <a:schemeClr val="bg1"/>
                </a:solidFill>
              </a:rPr>
              <a:t>, </a:t>
            </a:r>
            <a:r>
              <a:rPr lang="en-US" sz="2000" dirty="0" err="1">
                <a:solidFill>
                  <a:schemeClr val="bg1"/>
                </a:solidFill>
              </a:rPr>
              <a:t>untuk</a:t>
            </a:r>
            <a:r>
              <a:rPr lang="en-US" sz="2000" dirty="0">
                <a:solidFill>
                  <a:schemeClr val="bg1"/>
                </a:solidFill>
              </a:rPr>
              <a:t> </a:t>
            </a:r>
            <a:r>
              <a:rPr lang="en-US" sz="2000" dirty="0" err="1">
                <a:solidFill>
                  <a:schemeClr val="bg1"/>
                </a:solidFill>
              </a:rPr>
              <a:t>kemudian</a:t>
            </a:r>
            <a:r>
              <a:rPr lang="en-US" sz="2000" dirty="0">
                <a:solidFill>
                  <a:schemeClr val="bg1"/>
                </a:solidFill>
              </a:rPr>
              <a:t> </a:t>
            </a:r>
            <a:r>
              <a:rPr lang="en-US" sz="2000" dirty="0" err="1">
                <a:solidFill>
                  <a:schemeClr val="bg1"/>
                </a:solidFill>
              </a:rPr>
              <a:t>dicetak</a:t>
            </a:r>
            <a:r>
              <a:rPr lang="en-US" sz="2000" dirty="0">
                <a:solidFill>
                  <a:schemeClr val="bg1"/>
                </a:solidFill>
              </a:rPr>
              <a:t>, di </a:t>
            </a:r>
            <a:r>
              <a:rPr lang="en-US" sz="2000" dirty="0" err="1">
                <a:solidFill>
                  <a:schemeClr val="bg1"/>
                </a:solidFill>
              </a:rPr>
              <a:t>ttd</a:t>
            </a:r>
            <a:r>
              <a:rPr lang="en-US" sz="2000" dirty="0">
                <a:solidFill>
                  <a:schemeClr val="bg1"/>
                </a:solidFill>
              </a:rPr>
              <a:t> </a:t>
            </a:r>
            <a:r>
              <a:rPr lang="en-US" sz="2000" dirty="0" err="1">
                <a:solidFill>
                  <a:schemeClr val="bg1"/>
                </a:solidFill>
              </a:rPr>
              <a:t>dan</a:t>
            </a:r>
            <a:r>
              <a:rPr lang="en-US" sz="2000" dirty="0">
                <a:solidFill>
                  <a:schemeClr val="bg1"/>
                </a:solidFill>
              </a:rPr>
              <a:t> </a:t>
            </a:r>
            <a:r>
              <a:rPr lang="en-US" sz="2000" dirty="0" err="1">
                <a:solidFill>
                  <a:schemeClr val="bg1"/>
                </a:solidFill>
              </a:rPr>
              <a:t>dilaporkan</a:t>
            </a:r>
            <a:r>
              <a:rPr lang="en-US" sz="2000" dirty="0">
                <a:solidFill>
                  <a:schemeClr val="bg1"/>
                </a:solidFill>
              </a:rPr>
              <a:t> </a:t>
            </a:r>
            <a:r>
              <a:rPr lang="en-US" sz="2000" dirty="0" err="1">
                <a:solidFill>
                  <a:schemeClr val="bg1"/>
                </a:solidFill>
              </a:rPr>
              <a:t>ke</a:t>
            </a:r>
            <a:r>
              <a:rPr lang="en-US" sz="2000" dirty="0">
                <a:solidFill>
                  <a:schemeClr val="bg1"/>
                </a:solidFill>
              </a:rPr>
              <a:t> BAP</a:t>
            </a:r>
          </a:p>
        </p:txBody>
      </p:sp>
      <p:grpSp>
        <p:nvGrpSpPr>
          <p:cNvPr id="2" name="Group 1"/>
          <p:cNvGrpSpPr/>
          <p:nvPr/>
        </p:nvGrpSpPr>
        <p:grpSpPr>
          <a:xfrm>
            <a:off x="7076623" y="1628800"/>
            <a:ext cx="1820469" cy="1682901"/>
            <a:chOff x="4478186" y="2788554"/>
            <a:chExt cx="1820469" cy="1682901"/>
          </a:xfrm>
        </p:grpSpPr>
        <p:sp>
          <p:nvSpPr>
            <p:cNvPr id="16" name="Rectangle 15"/>
            <p:cNvSpPr/>
            <p:nvPr/>
          </p:nvSpPr>
          <p:spPr>
            <a:xfrm>
              <a:off x="4478186" y="2823870"/>
              <a:ext cx="1820469" cy="164758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pic>
          <p:nvPicPr>
            <p:cNvPr id="19" name="Picture 18"/>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728264" y="2788554"/>
              <a:ext cx="820907" cy="820907"/>
            </a:xfrm>
            <a:prstGeom prst="rect">
              <a:avLst/>
            </a:prstGeom>
          </p:spPr>
        </p:pic>
        <p:sp>
          <p:nvSpPr>
            <p:cNvPr id="20" name="TextBox 19"/>
            <p:cNvSpPr txBox="1"/>
            <p:nvPr/>
          </p:nvSpPr>
          <p:spPr>
            <a:xfrm>
              <a:off x="4610917" y="3820760"/>
              <a:ext cx="1612814" cy="507831"/>
            </a:xfrm>
            <a:prstGeom prst="rect">
              <a:avLst/>
            </a:prstGeom>
            <a:noFill/>
          </p:spPr>
          <p:txBody>
            <a:bodyPr wrap="none" rtlCol="0">
              <a:spAutoFit/>
            </a:bodyPr>
            <a:lstStyle/>
            <a:p>
              <a:pPr algn="ctr"/>
              <a:r>
                <a:rPr lang="en-US" sz="1350" dirty="0" err="1"/>
                <a:t>Sistem</a:t>
              </a:r>
              <a:r>
                <a:rPr lang="en-US" sz="1350" dirty="0"/>
                <a:t> </a:t>
              </a:r>
              <a:r>
                <a:rPr lang="en-US" sz="1350" dirty="0" err="1"/>
                <a:t>Informasi</a:t>
              </a:r>
              <a:r>
                <a:rPr lang="en-US" sz="1350" dirty="0"/>
                <a:t> </a:t>
              </a:r>
            </a:p>
            <a:p>
              <a:r>
                <a:rPr lang="en-US" sz="1350" dirty="0" err="1"/>
                <a:t>Penilaian</a:t>
              </a:r>
              <a:r>
                <a:rPr lang="en-US" sz="1350" dirty="0"/>
                <a:t> </a:t>
              </a:r>
              <a:r>
                <a:rPr lang="en-US" sz="1350" dirty="0" err="1"/>
                <a:t>Akreditasi</a:t>
              </a:r>
              <a:endParaRPr lang="id-ID" sz="1350" dirty="0"/>
            </a:p>
          </p:txBody>
        </p:sp>
        <p:sp>
          <p:nvSpPr>
            <p:cNvPr id="23" name="TextBox 22"/>
            <p:cNvSpPr txBox="1"/>
            <p:nvPr/>
          </p:nvSpPr>
          <p:spPr>
            <a:xfrm>
              <a:off x="4899310" y="3564188"/>
              <a:ext cx="978221" cy="323165"/>
            </a:xfrm>
            <a:prstGeom prst="rect">
              <a:avLst/>
            </a:prstGeom>
            <a:noFill/>
          </p:spPr>
          <p:txBody>
            <a:bodyPr wrap="square" rtlCol="0">
              <a:spAutoFit/>
            </a:bodyPr>
            <a:lstStyle/>
            <a:p>
              <a:pPr algn="ctr"/>
              <a:r>
                <a:rPr lang="en-US" sz="1500" b="1" dirty="0">
                  <a:solidFill>
                    <a:srgbClr val="FF0000"/>
                  </a:solidFill>
                </a:rPr>
                <a:t>BAN S/M</a:t>
              </a:r>
              <a:endParaRPr lang="en-US" sz="1350" b="1" dirty="0">
                <a:solidFill>
                  <a:srgbClr val="FF0000"/>
                </a:solidFill>
              </a:endParaRPr>
            </a:p>
          </p:txBody>
        </p:sp>
        <p:pic>
          <p:nvPicPr>
            <p:cNvPr id="25" name="Picture 2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649136" y="2983159"/>
              <a:ext cx="442685" cy="442685"/>
            </a:xfrm>
            <a:prstGeom prst="rect">
              <a:avLst/>
            </a:prstGeom>
          </p:spPr>
        </p:pic>
      </p:grpSp>
      <p:pic>
        <p:nvPicPr>
          <p:cNvPr id="28" name="Picture 2" descr="Hasil gambar untuk icon 2 people compute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509002" y="1713088"/>
            <a:ext cx="691346" cy="691346"/>
          </a:xfrm>
          <a:prstGeom prst="rect">
            <a:avLst/>
          </a:prstGeom>
          <a:noFill/>
          <a:extLst>
            <a:ext uri="{909E8E84-426E-40DD-AFC4-6F175D3DCCD1}">
              <a14:hiddenFill xmlns:a14="http://schemas.microsoft.com/office/drawing/2010/main" xmlns="">
                <a:solidFill>
                  <a:srgbClr val="FFFFFF"/>
                </a:solidFill>
              </a14:hiddenFill>
            </a:ext>
          </a:extLst>
        </p:spPr>
      </p:pic>
      <p:sp>
        <p:nvSpPr>
          <p:cNvPr id="30" name="TextBox 29"/>
          <p:cNvSpPr txBox="1"/>
          <p:nvPr/>
        </p:nvSpPr>
        <p:spPr>
          <a:xfrm>
            <a:off x="1745881" y="2704249"/>
            <a:ext cx="184730" cy="369332"/>
          </a:xfrm>
          <a:prstGeom prst="rect">
            <a:avLst/>
          </a:prstGeom>
          <a:noFill/>
        </p:spPr>
        <p:txBody>
          <a:bodyPr wrap="none" rtlCol="0">
            <a:spAutoFit/>
          </a:bodyPr>
          <a:lstStyle/>
          <a:p>
            <a:pPr algn="ctr"/>
            <a:endParaRPr lang="en-US" b="1" dirty="0">
              <a:solidFill>
                <a:srgbClr val="FF0000"/>
              </a:solidFill>
            </a:endParaRPr>
          </a:p>
        </p:txBody>
      </p:sp>
      <p:sp>
        <p:nvSpPr>
          <p:cNvPr id="31" name="TextBox 30"/>
          <p:cNvSpPr txBox="1"/>
          <p:nvPr/>
        </p:nvSpPr>
        <p:spPr>
          <a:xfrm>
            <a:off x="1390157" y="2447162"/>
            <a:ext cx="815993" cy="323165"/>
          </a:xfrm>
          <a:prstGeom prst="rect">
            <a:avLst/>
          </a:prstGeom>
          <a:noFill/>
        </p:spPr>
        <p:txBody>
          <a:bodyPr wrap="none" rtlCol="0">
            <a:spAutoFit/>
          </a:bodyPr>
          <a:lstStyle/>
          <a:p>
            <a:r>
              <a:rPr lang="en-US" sz="1500" b="1" dirty="0">
                <a:solidFill>
                  <a:srgbClr val="FF0000"/>
                </a:solidFill>
              </a:rPr>
              <a:t>ASESOR</a:t>
            </a:r>
            <a:endParaRPr lang="en-US" sz="1350" b="1" dirty="0">
              <a:solidFill>
                <a:srgbClr val="FF0000"/>
              </a:solidFill>
            </a:endParaRPr>
          </a:p>
        </p:txBody>
      </p:sp>
      <p:sp>
        <p:nvSpPr>
          <p:cNvPr id="21" name="TextBox 20"/>
          <p:cNvSpPr txBox="1"/>
          <p:nvPr/>
        </p:nvSpPr>
        <p:spPr>
          <a:xfrm>
            <a:off x="3444257" y="2206605"/>
            <a:ext cx="2949280" cy="646331"/>
          </a:xfrm>
          <a:prstGeom prst="rect">
            <a:avLst/>
          </a:prstGeom>
          <a:solidFill>
            <a:schemeClr val="accent1">
              <a:lumMod val="20000"/>
              <a:lumOff val="80000"/>
            </a:schemeClr>
          </a:solidFill>
          <a:ln>
            <a:solidFill>
              <a:schemeClr val="tx1">
                <a:lumMod val="65000"/>
                <a:lumOff val="35000"/>
              </a:schemeClr>
            </a:solidFill>
          </a:ln>
        </p:spPr>
        <p:txBody>
          <a:bodyPr wrap="square" rtlCol="0">
            <a:spAutoFit/>
          </a:bodyPr>
          <a:lstStyle/>
          <a:p>
            <a:pPr marL="719138" indent="-136525">
              <a:buFont typeface="Arial" panose="020B0604020202020204" pitchFamily="34" charset="0"/>
              <a:buChar char="•"/>
            </a:pPr>
            <a:r>
              <a:rPr lang="en-US" dirty="0"/>
              <a:t>Download </a:t>
            </a:r>
            <a:r>
              <a:rPr lang="en-US" dirty="0" err="1"/>
              <a:t>Berita</a:t>
            </a:r>
            <a:r>
              <a:rPr lang="en-US" dirty="0"/>
              <a:t> Acara</a:t>
            </a:r>
          </a:p>
        </p:txBody>
      </p:sp>
      <p:pic>
        <p:nvPicPr>
          <p:cNvPr id="22" name="Picture 21"/>
          <p:cNvPicPr>
            <a:picLocks noChangeAspect="1"/>
          </p:cNvPicPr>
          <p:nvPr/>
        </p:nvPicPr>
        <p:blipFill>
          <a:blip r:embed="rId5" cstate="print"/>
          <a:stretch>
            <a:fillRect/>
          </a:stretch>
        </p:blipFill>
        <p:spPr>
          <a:xfrm>
            <a:off x="3612996" y="2352985"/>
            <a:ext cx="401528" cy="392684"/>
          </a:xfrm>
          <a:prstGeom prst="rect">
            <a:avLst/>
          </a:prstGeom>
        </p:spPr>
      </p:pic>
      <p:pic>
        <p:nvPicPr>
          <p:cNvPr id="5122" name="Picture 2" descr="Image result for icon print"/>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1434141" y="3108510"/>
            <a:ext cx="691346" cy="691346"/>
          </a:xfrm>
          <a:prstGeom prst="rect">
            <a:avLst/>
          </a:prstGeom>
          <a:noFill/>
          <a:extLst>
            <a:ext uri="{909E8E84-426E-40DD-AFC4-6F175D3DCCD1}">
              <a14:hiddenFill xmlns:a14="http://schemas.microsoft.com/office/drawing/2010/main" xmlns="">
                <a:solidFill>
                  <a:srgbClr val="FFFFFF"/>
                </a:solidFill>
              </a14:hiddenFill>
            </a:ext>
          </a:extLst>
        </p:spPr>
      </p:pic>
      <p:pic>
        <p:nvPicPr>
          <p:cNvPr id="26" name="Picture 25"/>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4355976" y="3483831"/>
            <a:ext cx="1152128" cy="1152128"/>
          </a:xfrm>
          <a:prstGeom prst="rect">
            <a:avLst/>
          </a:prstGeom>
        </p:spPr>
      </p:pic>
      <p:sp>
        <p:nvSpPr>
          <p:cNvPr id="27" name="TextBox 26"/>
          <p:cNvSpPr txBox="1"/>
          <p:nvPr/>
        </p:nvSpPr>
        <p:spPr>
          <a:xfrm>
            <a:off x="4427984" y="4573392"/>
            <a:ext cx="1038537" cy="400110"/>
          </a:xfrm>
          <a:prstGeom prst="rect">
            <a:avLst/>
          </a:prstGeom>
          <a:noFill/>
        </p:spPr>
        <p:txBody>
          <a:bodyPr wrap="square" rtlCol="0">
            <a:spAutoFit/>
          </a:bodyPr>
          <a:lstStyle/>
          <a:p>
            <a:pPr algn="ctr"/>
            <a:r>
              <a:rPr lang="en-US" sz="2000" b="1" dirty="0">
                <a:solidFill>
                  <a:srgbClr val="FF0000"/>
                </a:solidFill>
              </a:rPr>
              <a:t>BAP </a:t>
            </a:r>
            <a:endParaRPr lang="en-US" b="1" dirty="0">
              <a:solidFill>
                <a:srgbClr val="FF0000"/>
              </a:solidFill>
            </a:endParaRPr>
          </a:p>
        </p:txBody>
      </p:sp>
    </p:spTree>
    <p:extLst>
      <p:ext uri="{BB962C8B-B14F-4D97-AF65-F5344CB8AC3E}">
        <p14:creationId xmlns:p14="http://schemas.microsoft.com/office/powerpoint/2010/main" xmlns="" val="1861600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p:cNvSpPr txBox="1"/>
          <p:nvPr/>
        </p:nvSpPr>
        <p:spPr>
          <a:xfrm>
            <a:off x="0" y="782301"/>
            <a:ext cx="6095518" cy="415498"/>
          </a:xfrm>
          <a:prstGeom prst="rect">
            <a:avLst/>
          </a:prstGeom>
          <a:solidFill>
            <a:srgbClr val="C00000"/>
          </a:solidFill>
        </p:spPr>
        <p:txBody>
          <a:bodyPr wrap="square" rtlCol="0">
            <a:spAutoFit/>
          </a:bodyPr>
          <a:lstStyle/>
          <a:p>
            <a:pPr algn="ctr"/>
            <a:r>
              <a:rPr lang="en-US" sz="2100" dirty="0" err="1">
                <a:solidFill>
                  <a:schemeClr val="bg1"/>
                </a:solidFill>
              </a:rPr>
              <a:t>Tahapan</a:t>
            </a:r>
            <a:r>
              <a:rPr lang="en-US" sz="2100" dirty="0">
                <a:solidFill>
                  <a:schemeClr val="bg1"/>
                </a:solidFill>
              </a:rPr>
              <a:t> </a:t>
            </a:r>
            <a:r>
              <a:rPr lang="en-US" sz="2100" dirty="0" err="1">
                <a:solidFill>
                  <a:schemeClr val="bg1"/>
                </a:solidFill>
              </a:rPr>
              <a:t>Sistem</a:t>
            </a:r>
            <a:r>
              <a:rPr lang="en-US" sz="2100" dirty="0">
                <a:solidFill>
                  <a:schemeClr val="bg1"/>
                </a:solidFill>
              </a:rPr>
              <a:t> </a:t>
            </a:r>
            <a:r>
              <a:rPr lang="en-US" sz="2100" dirty="0" err="1">
                <a:solidFill>
                  <a:schemeClr val="bg1"/>
                </a:solidFill>
              </a:rPr>
              <a:t>Penilaian</a:t>
            </a:r>
            <a:r>
              <a:rPr lang="en-US" sz="2100" dirty="0">
                <a:solidFill>
                  <a:schemeClr val="bg1"/>
                </a:solidFill>
              </a:rPr>
              <a:t> </a:t>
            </a:r>
            <a:r>
              <a:rPr lang="en-US" sz="2100" dirty="0" err="1">
                <a:solidFill>
                  <a:schemeClr val="bg1"/>
                </a:solidFill>
              </a:rPr>
              <a:t>Akreditasi</a:t>
            </a:r>
            <a:r>
              <a:rPr lang="en-US" sz="2100" dirty="0">
                <a:solidFill>
                  <a:schemeClr val="bg1"/>
                </a:solidFill>
              </a:rPr>
              <a:t> S/M</a:t>
            </a:r>
            <a:endParaRPr lang="id-ID" sz="2100" dirty="0">
              <a:solidFill>
                <a:schemeClr val="bg1"/>
              </a:solidFill>
            </a:endParaRPr>
          </a:p>
        </p:txBody>
      </p:sp>
      <p:sp>
        <p:nvSpPr>
          <p:cNvPr id="5" name="Oval 4"/>
          <p:cNvSpPr/>
          <p:nvPr/>
        </p:nvSpPr>
        <p:spPr>
          <a:xfrm>
            <a:off x="191141" y="1353682"/>
            <a:ext cx="601974" cy="601974"/>
          </a:xfrm>
          <a:prstGeom prst="ellipse">
            <a:avLst/>
          </a:prstGeom>
          <a:solidFill>
            <a:schemeClr val="accent6">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800" dirty="0">
                <a:solidFill>
                  <a:schemeClr val="bg1"/>
                </a:solidFill>
              </a:rPr>
              <a:t>9</a:t>
            </a:r>
            <a:endParaRPr lang="id-ID" sz="2800" dirty="0">
              <a:solidFill>
                <a:schemeClr val="bg1"/>
              </a:solidFill>
            </a:endParaRPr>
          </a:p>
        </p:txBody>
      </p:sp>
      <p:sp>
        <p:nvSpPr>
          <p:cNvPr id="56" name="TextBox 55"/>
          <p:cNvSpPr txBox="1"/>
          <p:nvPr/>
        </p:nvSpPr>
        <p:spPr>
          <a:xfrm>
            <a:off x="179512" y="44624"/>
            <a:ext cx="3672408" cy="769441"/>
          </a:xfrm>
          <a:prstGeom prst="rect">
            <a:avLst/>
          </a:prstGeom>
          <a:noFill/>
        </p:spPr>
        <p:txBody>
          <a:bodyPr wrap="square" rtlCol="0">
            <a:spAutoFit/>
          </a:bodyPr>
          <a:lstStyle/>
          <a:p>
            <a:r>
              <a:rPr lang="en-US" sz="4400" b="1" dirty="0" err="1">
                <a:solidFill>
                  <a:srgbClr val="0070C0"/>
                </a:solidFill>
              </a:rPr>
              <a:t>SisPenA</a:t>
            </a:r>
            <a:r>
              <a:rPr lang="en-US" sz="4400" b="1" dirty="0">
                <a:solidFill>
                  <a:srgbClr val="0070C0"/>
                </a:solidFill>
              </a:rPr>
              <a:t> S/M</a:t>
            </a:r>
            <a:endParaRPr lang="id-ID" sz="4400" b="1" dirty="0">
              <a:solidFill>
                <a:srgbClr val="0070C0"/>
              </a:solidFill>
            </a:endParaRPr>
          </a:p>
        </p:txBody>
      </p:sp>
      <p:sp>
        <p:nvSpPr>
          <p:cNvPr id="24" name="TextBox 23"/>
          <p:cNvSpPr txBox="1"/>
          <p:nvPr/>
        </p:nvSpPr>
        <p:spPr>
          <a:xfrm>
            <a:off x="492128" y="5616336"/>
            <a:ext cx="8125474" cy="1015663"/>
          </a:xfrm>
          <a:prstGeom prst="rect">
            <a:avLst/>
          </a:prstGeom>
          <a:solidFill>
            <a:schemeClr val="tx1">
              <a:lumMod val="95000"/>
              <a:lumOff val="5000"/>
            </a:schemeClr>
          </a:solidFill>
        </p:spPr>
        <p:txBody>
          <a:bodyPr wrap="square" rtlCol="0">
            <a:spAutoFit/>
          </a:bodyPr>
          <a:lstStyle/>
          <a:p>
            <a:pPr marL="342900" indent="-342900">
              <a:buFont typeface="Arial" panose="020B0604020202020204" pitchFamily="34" charset="0"/>
              <a:buChar char="•"/>
            </a:pPr>
            <a:r>
              <a:rPr lang="en-US" sz="2000" dirty="0" err="1">
                <a:solidFill>
                  <a:schemeClr val="bg1"/>
                </a:solidFill>
              </a:rPr>
              <a:t>Sekolah</a:t>
            </a:r>
            <a:r>
              <a:rPr lang="en-US" sz="2000" dirty="0">
                <a:solidFill>
                  <a:schemeClr val="bg1"/>
                </a:solidFill>
              </a:rPr>
              <a:t> </a:t>
            </a:r>
            <a:r>
              <a:rPr lang="en-US" sz="2000" dirty="0" err="1">
                <a:solidFill>
                  <a:schemeClr val="bg1"/>
                </a:solidFill>
              </a:rPr>
              <a:t>menginput</a:t>
            </a:r>
            <a:r>
              <a:rPr lang="en-US" sz="2000" dirty="0">
                <a:solidFill>
                  <a:schemeClr val="bg1"/>
                </a:solidFill>
              </a:rPr>
              <a:t> data </a:t>
            </a:r>
            <a:r>
              <a:rPr lang="en-US" sz="2000" dirty="0" err="1">
                <a:solidFill>
                  <a:schemeClr val="bg1"/>
                </a:solidFill>
              </a:rPr>
              <a:t>kartu</a:t>
            </a:r>
            <a:r>
              <a:rPr lang="en-US" sz="2000" dirty="0">
                <a:solidFill>
                  <a:schemeClr val="bg1"/>
                </a:solidFill>
              </a:rPr>
              <a:t> </a:t>
            </a:r>
            <a:r>
              <a:rPr lang="en-US" sz="2000" dirty="0" err="1">
                <a:solidFill>
                  <a:schemeClr val="bg1"/>
                </a:solidFill>
              </a:rPr>
              <a:t>kendali</a:t>
            </a:r>
            <a:endParaRPr lang="en-US" sz="2000" dirty="0">
              <a:solidFill>
                <a:schemeClr val="bg1"/>
              </a:solidFill>
            </a:endParaRPr>
          </a:p>
          <a:p>
            <a:pPr marL="342900" indent="-342900">
              <a:buFont typeface="Arial" panose="020B0604020202020204" pitchFamily="34" charset="0"/>
              <a:buChar char="•"/>
            </a:pPr>
            <a:r>
              <a:rPr lang="en-US" sz="2000" dirty="0">
                <a:solidFill>
                  <a:schemeClr val="bg1"/>
                </a:solidFill>
              </a:rPr>
              <a:t>Warning System.. </a:t>
            </a:r>
            <a:r>
              <a:rPr lang="en-US" sz="2000" dirty="0" err="1">
                <a:solidFill>
                  <a:schemeClr val="bg1"/>
                </a:solidFill>
              </a:rPr>
              <a:t>Untuk</a:t>
            </a:r>
            <a:r>
              <a:rPr lang="en-US" sz="2000" dirty="0">
                <a:solidFill>
                  <a:schemeClr val="bg1"/>
                </a:solidFill>
              </a:rPr>
              <a:t> </a:t>
            </a:r>
            <a:r>
              <a:rPr lang="en-US" sz="2000" dirty="0" err="1">
                <a:solidFill>
                  <a:schemeClr val="bg1"/>
                </a:solidFill>
              </a:rPr>
              <a:t>mengingatkan</a:t>
            </a:r>
            <a:r>
              <a:rPr lang="en-US" sz="2000" dirty="0">
                <a:solidFill>
                  <a:schemeClr val="bg1"/>
                </a:solidFill>
              </a:rPr>
              <a:t> </a:t>
            </a:r>
            <a:r>
              <a:rPr lang="en-US" sz="2000" dirty="0" err="1">
                <a:solidFill>
                  <a:schemeClr val="bg1"/>
                </a:solidFill>
              </a:rPr>
              <a:t>sekolah</a:t>
            </a:r>
            <a:r>
              <a:rPr lang="en-US" sz="2000" dirty="0">
                <a:solidFill>
                  <a:schemeClr val="bg1"/>
                </a:solidFill>
              </a:rPr>
              <a:t> </a:t>
            </a:r>
            <a:r>
              <a:rPr lang="en-US" sz="2000" dirty="0" err="1">
                <a:solidFill>
                  <a:schemeClr val="bg1"/>
                </a:solidFill>
              </a:rPr>
              <a:t>untuk</a:t>
            </a:r>
            <a:r>
              <a:rPr lang="en-US" sz="2000" dirty="0">
                <a:solidFill>
                  <a:schemeClr val="bg1"/>
                </a:solidFill>
              </a:rPr>
              <a:t> </a:t>
            </a:r>
            <a:r>
              <a:rPr lang="en-US" sz="2000" dirty="0" err="1">
                <a:solidFill>
                  <a:schemeClr val="bg1"/>
                </a:solidFill>
              </a:rPr>
              <a:t>mengisi</a:t>
            </a:r>
            <a:r>
              <a:rPr lang="en-US" sz="2000" dirty="0">
                <a:solidFill>
                  <a:schemeClr val="bg1"/>
                </a:solidFill>
              </a:rPr>
              <a:t> </a:t>
            </a:r>
            <a:r>
              <a:rPr lang="en-US" sz="2000" dirty="0" err="1">
                <a:solidFill>
                  <a:schemeClr val="bg1"/>
                </a:solidFill>
              </a:rPr>
              <a:t>kartu</a:t>
            </a:r>
            <a:r>
              <a:rPr lang="en-US" sz="2000" dirty="0">
                <a:solidFill>
                  <a:schemeClr val="bg1"/>
                </a:solidFill>
              </a:rPr>
              <a:t> </a:t>
            </a:r>
            <a:r>
              <a:rPr lang="en-US" sz="2000" dirty="0" err="1">
                <a:solidFill>
                  <a:schemeClr val="bg1"/>
                </a:solidFill>
              </a:rPr>
              <a:t>kendali</a:t>
            </a:r>
            <a:r>
              <a:rPr lang="en-US" sz="2000" dirty="0">
                <a:solidFill>
                  <a:schemeClr val="bg1"/>
                </a:solidFill>
              </a:rPr>
              <a:t> </a:t>
            </a:r>
            <a:r>
              <a:rPr lang="en-US" sz="2000" dirty="0" err="1">
                <a:solidFill>
                  <a:schemeClr val="bg1"/>
                </a:solidFill>
              </a:rPr>
              <a:t>dari</a:t>
            </a:r>
            <a:r>
              <a:rPr lang="en-US" sz="2000" dirty="0">
                <a:solidFill>
                  <a:schemeClr val="bg1"/>
                </a:solidFill>
              </a:rPr>
              <a:t> BAP </a:t>
            </a:r>
            <a:r>
              <a:rPr lang="en-US" sz="2000" dirty="0" err="1">
                <a:solidFill>
                  <a:schemeClr val="bg1"/>
                </a:solidFill>
              </a:rPr>
              <a:t>maupun</a:t>
            </a:r>
            <a:r>
              <a:rPr lang="en-US" sz="2000" dirty="0">
                <a:solidFill>
                  <a:schemeClr val="bg1"/>
                </a:solidFill>
              </a:rPr>
              <a:t> BAN</a:t>
            </a:r>
          </a:p>
        </p:txBody>
      </p:sp>
      <p:cxnSp>
        <p:nvCxnSpPr>
          <p:cNvPr id="29" name="Straight Arrow Connector 28"/>
          <p:cNvCxnSpPr>
            <a:cxnSpLocks/>
          </p:cNvCxnSpPr>
          <p:nvPr/>
        </p:nvCxnSpPr>
        <p:spPr>
          <a:xfrm flipV="1">
            <a:off x="2195736" y="3063973"/>
            <a:ext cx="4450306" cy="11681"/>
          </a:xfrm>
          <a:prstGeom prst="straightConnector1">
            <a:avLst/>
          </a:prstGeom>
          <a:ln w="31750">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2571737" y="2542636"/>
            <a:ext cx="3728456" cy="8554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33" name="Picture 32"/>
          <p:cNvPicPr>
            <a:picLocks noChangeAspect="1"/>
          </p:cNvPicPr>
          <p:nvPr/>
        </p:nvPicPr>
        <p:blipFill>
          <a:blip r:embed="rId2"/>
          <a:stretch>
            <a:fillRect/>
          </a:stretch>
        </p:blipFill>
        <p:spPr>
          <a:xfrm>
            <a:off x="1075147" y="2279584"/>
            <a:ext cx="1121185" cy="1136475"/>
          </a:xfrm>
          <a:prstGeom prst="rect">
            <a:avLst/>
          </a:prstGeom>
        </p:spPr>
      </p:pic>
      <p:sp>
        <p:nvSpPr>
          <p:cNvPr id="35" name="TextBox 34"/>
          <p:cNvSpPr txBox="1"/>
          <p:nvPr/>
        </p:nvSpPr>
        <p:spPr>
          <a:xfrm>
            <a:off x="1187624" y="3465875"/>
            <a:ext cx="918393" cy="323165"/>
          </a:xfrm>
          <a:prstGeom prst="rect">
            <a:avLst/>
          </a:prstGeom>
          <a:noFill/>
        </p:spPr>
        <p:txBody>
          <a:bodyPr wrap="none" rtlCol="0">
            <a:spAutoFit/>
          </a:bodyPr>
          <a:lstStyle/>
          <a:p>
            <a:r>
              <a:rPr lang="en-US" sz="1500" b="1" dirty="0">
                <a:solidFill>
                  <a:srgbClr val="FF0000"/>
                </a:solidFill>
              </a:rPr>
              <a:t>SEKOLAH</a:t>
            </a:r>
            <a:endParaRPr lang="en-US" sz="1350" b="1" dirty="0">
              <a:solidFill>
                <a:srgbClr val="FF0000"/>
              </a:solidFill>
            </a:endParaRPr>
          </a:p>
        </p:txBody>
      </p:sp>
      <p:grpSp>
        <p:nvGrpSpPr>
          <p:cNvPr id="36" name="Group 35"/>
          <p:cNvGrpSpPr/>
          <p:nvPr/>
        </p:nvGrpSpPr>
        <p:grpSpPr>
          <a:xfrm>
            <a:off x="6783979" y="2204864"/>
            <a:ext cx="1820469" cy="1682901"/>
            <a:chOff x="4478186" y="2788554"/>
            <a:chExt cx="1820469" cy="1682901"/>
          </a:xfrm>
        </p:grpSpPr>
        <p:sp>
          <p:nvSpPr>
            <p:cNvPr id="38" name="Rectangle 37"/>
            <p:cNvSpPr/>
            <p:nvPr/>
          </p:nvSpPr>
          <p:spPr>
            <a:xfrm>
              <a:off x="4478186" y="2823870"/>
              <a:ext cx="1820469" cy="164758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pic>
          <p:nvPicPr>
            <p:cNvPr id="39" name="Picture 38"/>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728264" y="2788554"/>
              <a:ext cx="820907" cy="820907"/>
            </a:xfrm>
            <a:prstGeom prst="rect">
              <a:avLst/>
            </a:prstGeom>
          </p:spPr>
        </p:pic>
        <p:sp>
          <p:nvSpPr>
            <p:cNvPr id="40" name="TextBox 39"/>
            <p:cNvSpPr txBox="1"/>
            <p:nvPr/>
          </p:nvSpPr>
          <p:spPr>
            <a:xfrm>
              <a:off x="4610917" y="3820760"/>
              <a:ext cx="1612814" cy="507831"/>
            </a:xfrm>
            <a:prstGeom prst="rect">
              <a:avLst/>
            </a:prstGeom>
            <a:noFill/>
          </p:spPr>
          <p:txBody>
            <a:bodyPr wrap="none" rtlCol="0">
              <a:spAutoFit/>
            </a:bodyPr>
            <a:lstStyle/>
            <a:p>
              <a:pPr algn="ctr"/>
              <a:r>
                <a:rPr lang="en-US" sz="1350" dirty="0" err="1"/>
                <a:t>Sistem</a:t>
              </a:r>
              <a:r>
                <a:rPr lang="en-US" sz="1350" dirty="0"/>
                <a:t> </a:t>
              </a:r>
              <a:r>
                <a:rPr lang="en-US" sz="1350" dirty="0" err="1"/>
                <a:t>Informasi</a:t>
              </a:r>
              <a:r>
                <a:rPr lang="en-US" sz="1350" dirty="0"/>
                <a:t> </a:t>
              </a:r>
            </a:p>
            <a:p>
              <a:r>
                <a:rPr lang="en-US" sz="1350" dirty="0" err="1"/>
                <a:t>Penilaian</a:t>
              </a:r>
              <a:r>
                <a:rPr lang="en-US" sz="1350" dirty="0"/>
                <a:t> </a:t>
              </a:r>
              <a:r>
                <a:rPr lang="en-US" sz="1350" dirty="0" err="1"/>
                <a:t>Akreditasi</a:t>
              </a:r>
              <a:endParaRPr lang="id-ID" sz="1350" dirty="0"/>
            </a:p>
          </p:txBody>
        </p:sp>
        <p:sp>
          <p:nvSpPr>
            <p:cNvPr id="41" name="TextBox 40"/>
            <p:cNvSpPr txBox="1"/>
            <p:nvPr/>
          </p:nvSpPr>
          <p:spPr>
            <a:xfrm>
              <a:off x="4899310" y="3564188"/>
              <a:ext cx="978221" cy="323165"/>
            </a:xfrm>
            <a:prstGeom prst="rect">
              <a:avLst/>
            </a:prstGeom>
            <a:noFill/>
          </p:spPr>
          <p:txBody>
            <a:bodyPr wrap="square" rtlCol="0">
              <a:spAutoFit/>
            </a:bodyPr>
            <a:lstStyle/>
            <a:p>
              <a:pPr algn="ctr"/>
              <a:r>
                <a:rPr lang="en-US" sz="1500" b="1" dirty="0">
                  <a:solidFill>
                    <a:srgbClr val="FF0000"/>
                  </a:solidFill>
                </a:rPr>
                <a:t>BAN S/M</a:t>
              </a:r>
              <a:endParaRPr lang="en-US" sz="1350" b="1" dirty="0">
                <a:solidFill>
                  <a:srgbClr val="FF0000"/>
                </a:solidFill>
              </a:endParaRPr>
            </a:p>
          </p:txBody>
        </p:sp>
        <p:pic>
          <p:nvPicPr>
            <p:cNvPr id="42" name="Picture 41"/>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5649136" y="2983159"/>
              <a:ext cx="442685" cy="442685"/>
            </a:xfrm>
            <a:prstGeom prst="rect">
              <a:avLst/>
            </a:prstGeom>
          </p:spPr>
        </p:pic>
      </p:grpSp>
      <p:sp>
        <p:nvSpPr>
          <p:cNvPr id="43" name="TextBox 42"/>
          <p:cNvSpPr txBox="1"/>
          <p:nvPr/>
        </p:nvSpPr>
        <p:spPr>
          <a:xfrm>
            <a:off x="3214678" y="2764599"/>
            <a:ext cx="2567674" cy="461665"/>
          </a:xfrm>
          <a:prstGeom prst="rect">
            <a:avLst/>
          </a:prstGeom>
          <a:solidFill>
            <a:schemeClr val="accent1">
              <a:lumMod val="20000"/>
              <a:lumOff val="80000"/>
            </a:schemeClr>
          </a:solidFill>
          <a:ln>
            <a:solidFill>
              <a:schemeClr val="tx1">
                <a:lumMod val="65000"/>
                <a:lumOff val="35000"/>
              </a:schemeClr>
            </a:solidFill>
          </a:ln>
        </p:spPr>
        <p:txBody>
          <a:bodyPr wrap="square" rtlCol="0">
            <a:spAutoFit/>
          </a:bodyPr>
          <a:lstStyle/>
          <a:p>
            <a:r>
              <a:rPr lang="en-US" sz="2400" dirty="0"/>
              <a:t>Input </a:t>
            </a:r>
            <a:r>
              <a:rPr lang="en-US" sz="2400" dirty="0" err="1"/>
              <a:t>Kartu</a:t>
            </a:r>
            <a:r>
              <a:rPr lang="en-US" sz="2400" dirty="0"/>
              <a:t> </a:t>
            </a:r>
            <a:r>
              <a:rPr lang="en-US" sz="2400" dirty="0" err="1"/>
              <a:t>Kendali</a:t>
            </a:r>
            <a:endParaRPr lang="en-US" sz="2400" dirty="0"/>
          </a:p>
        </p:txBody>
      </p:sp>
      <p:pic>
        <p:nvPicPr>
          <p:cNvPr id="45" name="Picture 44"/>
          <p:cNvPicPr>
            <a:picLocks noChangeAspect="1"/>
          </p:cNvPicPr>
          <p:nvPr/>
        </p:nvPicPr>
        <p:blipFill>
          <a:blip r:embed="rId5" cstate="print"/>
          <a:stretch>
            <a:fillRect/>
          </a:stretch>
        </p:blipFill>
        <p:spPr>
          <a:xfrm>
            <a:off x="2643174" y="2829429"/>
            <a:ext cx="401528" cy="392684"/>
          </a:xfrm>
          <a:prstGeom prst="rect">
            <a:avLst/>
          </a:prstGeom>
        </p:spPr>
      </p:pic>
    </p:spTree>
    <p:extLst>
      <p:ext uri="{BB962C8B-B14F-4D97-AF65-F5344CB8AC3E}">
        <p14:creationId xmlns:p14="http://schemas.microsoft.com/office/powerpoint/2010/main" xmlns="" val="436080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Arrow Connector 8"/>
          <p:cNvCxnSpPr>
            <a:cxnSpLocks/>
          </p:cNvCxnSpPr>
          <p:nvPr/>
        </p:nvCxnSpPr>
        <p:spPr>
          <a:xfrm flipV="1">
            <a:off x="2143997" y="3568029"/>
            <a:ext cx="4450306" cy="11681"/>
          </a:xfrm>
          <a:prstGeom prst="straightConnector1">
            <a:avLst/>
          </a:prstGeom>
          <a:ln w="31750">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0" y="782301"/>
            <a:ext cx="6095518" cy="415498"/>
          </a:xfrm>
          <a:prstGeom prst="rect">
            <a:avLst/>
          </a:prstGeom>
          <a:solidFill>
            <a:srgbClr val="C00000"/>
          </a:solidFill>
        </p:spPr>
        <p:txBody>
          <a:bodyPr wrap="square" rtlCol="0">
            <a:spAutoFit/>
          </a:bodyPr>
          <a:lstStyle/>
          <a:p>
            <a:pPr algn="ctr"/>
            <a:r>
              <a:rPr lang="en-US" sz="2100" dirty="0" err="1">
                <a:solidFill>
                  <a:schemeClr val="bg1"/>
                </a:solidFill>
              </a:rPr>
              <a:t>Tahapan</a:t>
            </a:r>
            <a:r>
              <a:rPr lang="en-US" sz="2100" dirty="0">
                <a:solidFill>
                  <a:schemeClr val="bg1"/>
                </a:solidFill>
              </a:rPr>
              <a:t> </a:t>
            </a:r>
            <a:r>
              <a:rPr lang="en-US" sz="2100" dirty="0" err="1">
                <a:solidFill>
                  <a:schemeClr val="bg1"/>
                </a:solidFill>
              </a:rPr>
              <a:t>Sistem</a:t>
            </a:r>
            <a:r>
              <a:rPr lang="en-US" sz="2100" dirty="0">
                <a:solidFill>
                  <a:schemeClr val="bg1"/>
                </a:solidFill>
              </a:rPr>
              <a:t> </a:t>
            </a:r>
            <a:r>
              <a:rPr lang="en-US" sz="2100" dirty="0" err="1">
                <a:solidFill>
                  <a:schemeClr val="bg1"/>
                </a:solidFill>
              </a:rPr>
              <a:t>Penilaian</a:t>
            </a:r>
            <a:r>
              <a:rPr lang="en-US" sz="2100" dirty="0">
                <a:solidFill>
                  <a:schemeClr val="bg1"/>
                </a:solidFill>
              </a:rPr>
              <a:t> </a:t>
            </a:r>
            <a:r>
              <a:rPr lang="en-US" sz="2100" dirty="0" err="1">
                <a:solidFill>
                  <a:schemeClr val="bg1"/>
                </a:solidFill>
              </a:rPr>
              <a:t>Akreditasi</a:t>
            </a:r>
            <a:r>
              <a:rPr lang="en-US" sz="2100" dirty="0">
                <a:solidFill>
                  <a:schemeClr val="bg1"/>
                </a:solidFill>
              </a:rPr>
              <a:t> S/M</a:t>
            </a:r>
            <a:endParaRPr lang="id-ID" sz="2100" dirty="0">
              <a:solidFill>
                <a:schemeClr val="bg1"/>
              </a:solidFill>
            </a:endParaRPr>
          </a:p>
        </p:txBody>
      </p:sp>
      <p:sp>
        <p:nvSpPr>
          <p:cNvPr id="5" name="Oval 4"/>
          <p:cNvSpPr/>
          <p:nvPr/>
        </p:nvSpPr>
        <p:spPr>
          <a:xfrm>
            <a:off x="191140" y="1353681"/>
            <a:ext cx="852467" cy="852467"/>
          </a:xfrm>
          <a:prstGeom prst="ellipse">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200" b="1" dirty="0">
                <a:solidFill>
                  <a:schemeClr val="tx1"/>
                </a:solidFill>
              </a:rPr>
              <a:t>10</a:t>
            </a:r>
            <a:endParaRPr lang="id-ID" sz="3200" b="1" dirty="0">
              <a:solidFill>
                <a:schemeClr val="tx1"/>
              </a:solidFill>
            </a:endParaRPr>
          </a:p>
        </p:txBody>
      </p:sp>
      <p:sp>
        <p:nvSpPr>
          <p:cNvPr id="56" name="TextBox 55"/>
          <p:cNvSpPr txBox="1"/>
          <p:nvPr/>
        </p:nvSpPr>
        <p:spPr>
          <a:xfrm>
            <a:off x="179512" y="44624"/>
            <a:ext cx="3672408" cy="769441"/>
          </a:xfrm>
          <a:prstGeom prst="rect">
            <a:avLst/>
          </a:prstGeom>
          <a:noFill/>
        </p:spPr>
        <p:txBody>
          <a:bodyPr wrap="square" rtlCol="0">
            <a:spAutoFit/>
          </a:bodyPr>
          <a:lstStyle/>
          <a:p>
            <a:r>
              <a:rPr lang="en-US" sz="4400" b="1" dirty="0" err="1">
                <a:solidFill>
                  <a:srgbClr val="0070C0"/>
                </a:solidFill>
              </a:rPr>
              <a:t>SisPenA</a:t>
            </a:r>
            <a:r>
              <a:rPr lang="en-US" sz="4400" b="1" dirty="0">
                <a:solidFill>
                  <a:srgbClr val="0070C0"/>
                </a:solidFill>
              </a:rPr>
              <a:t> S/M</a:t>
            </a:r>
            <a:endParaRPr lang="id-ID" sz="4400" b="1" dirty="0">
              <a:solidFill>
                <a:srgbClr val="0070C0"/>
              </a:solidFill>
            </a:endParaRPr>
          </a:p>
        </p:txBody>
      </p:sp>
      <p:sp>
        <p:nvSpPr>
          <p:cNvPr id="24" name="TextBox 23"/>
          <p:cNvSpPr txBox="1"/>
          <p:nvPr/>
        </p:nvSpPr>
        <p:spPr>
          <a:xfrm>
            <a:off x="312164" y="5505556"/>
            <a:ext cx="5471190" cy="830997"/>
          </a:xfrm>
          <a:prstGeom prst="rect">
            <a:avLst/>
          </a:prstGeom>
          <a:solidFill>
            <a:schemeClr val="tx1">
              <a:lumMod val="95000"/>
              <a:lumOff val="5000"/>
            </a:schemeClr>
          </a:solidFill>
        </p:spPr>
        <p:txBody>
          <a:bodyPr wrap="square" rtlCol="0">
            <a:spAutoFit/>
          </a:bodyPr>
          <a:lstStyle/>
          <a:p>
            <a:r>
              <a:rPr lang="en-US" sz="2400" dirty="0">
                <a:solidFill>
                  <a:schemeClr val="bg1"/>
                </a:solidFill>
              </a:rPr>
              <a:t>BAP </a:t>
            </a:r>
            <a:r>
              <a:rPr lang="en-US" sz="2400" dirty="0" err="1">
                <a:solidFill>
                  <a:schemeClr val="bg1"/>
                </a:solidFill>
              </a:rPr>
              <a:t>bisa</a:t>
            </a:r>
            <a:r>
              <a:rPr lang="en-US" sz="2400" dirty="0">
                <a:solidFill>
                  <a:schemeClr val="bg1"/>
                </a:solidFill>
              </a:rPr>
              <a:t> </a:t>
            </a:r>
            <a:r>
              <a:rPr lang="en-US" sz="2400" dirty="0" err="1">
                <a:solidFill>
                  <a:schemeClr val="bg1"/>
                </a:solidFill>
              </a:rPr>
              <a:t>mengedit</a:t>
            </a:r>
            <a:r>
              <a:rPr lang="en-US" sz="2400" dirty="0">
                <a:solidFill>
                  <a:schemeClr val="bg1"/>
                </a:solidFill>
              </a:rPr>
              <a:t> data </a:t>
            </a:r>
            <a:r>
              <a:rPr lang="en-US" sz="2400" dirty="0" err="1">
                <a:solidFill>
                  <a:schemeClr val="bg1"/>
                </a:solidFill>
              </a:rPr>
              <a:t>akreditasi</a:t>
            </a:r>
            <a:r>
              <a:rPr lang="en-US" sz="2400" dirty="0">
                <a:solidFill>
                  <a:schemeClr val="bg1"/>
                </a:solidFill>
              </a:rPr>
              <a:t> </a:t>
            </a:r>
            <a:r>
              <a:rPr lang="en-US" sz="2400" dirty="0" err="1">
                <a:solidFill>
                  <a:schemeClr val="bg1"/>
                </a:solidFill>
              </a:rPr>
              <a:t>terkait</a:t>
            </a:r>
            <a:r>
              <a:rPr lang="en-US" sz="2400" dirty="0">
                <a:solidFill>
                  <a:schemeClr val="bg1"/>
                </a:solidFill>
              </a:rPr>
              <a:t> </a:t>
            </a:r>
            <a:r>
              <a:rPr lang="en-US" sz="2400" dirty="0" err="1">
                <a:solidFill>
                  <a:schemeClr val="bg1"/>
                </a:solidFill>
              </a:rPr>
              <a:t>validasi</a:t>
            </a:r>
            <a:r>
              <a:rPr lang="en-US" sz="2400" dirty="0">
                <a:solidFill>
                  <a:schemeClr val="bg1"/>
                </a:solidFill>
              </a:rPr>
              <a:t> </a:t>
            </a:r>
            <a:r>
              <a:rPr lang="en-US" sz="2400" dirty="0" err="1">
                <a:solidFill>
                  <a:schemeClr val="bg1"/>
                </a:solidFill>
              </a:rPr>
              <a:t>dan</a:t>
            </a:r>
            <a:r>
              <a:rPr lang="en-US" sz="2400" dirty="0">
                <a:solidFill>
                  <a:schemeClr val="bg1"/>
                </a:solidFill>
              </a:rPr>
              <a:t> </a:t>
            </a:r>
            <a:r>
              <a:rPr lang="en-US" sz="2400" dirty="0" err="1">
                <a:solidFill>
                  <a:schemeClr val="bg1"/>
                </a:solidFill>
              </a:rPr>
              <a:t>verifikasi</a:t>
            </a:r>
            <a:endParaRPr lang="en-US" sz="2400" dirty="0">
              <a:solidFill>
                <a:srgbClr val="FFFF00"/>
              </a:solidFill>
            </a:endParaRPr>
          </a:p>
        </p:txBody>
      </p:sp>
      <p:grpSp>
        <p:nvGrpSpPr>
          <p:cNvPr id="2" name="Group 1"/>
          <p:cNvGrpSpPr/>
          <p:nvPr/>
        </p:nvGrpSpPr>
        <p:grpSpPr>
          <a:xfrm>
            <a:off x="6732240" y="2708920"/>
            <a:ext cx="1820469" cy="1682901"/>
            <a:chOff x="4478186" y="2788554"/>
            <a:chExt cx="1820469" cy="1682901"/>
          </a:xfrm>
        </p:grpSpPr>
        <p:sp>
          <p:nvSpPr>
            <p:cNvPr id="16" name="Rectangle 15"/>
            <p:cNvSpPr/>
            <p:nvPr/>
          </p:nvSpPr>
          <p:spPr>
            <a:xfrm>
              <a:off x="4478186" y="2823870"/>
              <a:ext cx="1820469" cy="164758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pic>
          <p:nvPicPr>
            <p:cNvPr id="19" name="Picture 18"/>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728264" y="2788554"/>
              <a:ext cx="820907" cy="820907"/>
            </a:xfrm>
            <a:prstGeom prst="rect">
              <a:avLst/>
            </a:prstGeom>
          </p:spPr>
        </p:pic>
        <p:sp>
          <p:nvSpPr>
            <p:cNvPr id="20" name="TextBox 19"/>
            <p:cNvSpPr txBox="1"/>
            <p:nvPr/>
          </p:nvSpPr>
          <p:spPr>
            <a:xfrm>
              <a:off x="4610917" y="3820760"/>
              <a:ext cx="1612814" cy="507831"/>
            </a:xfrm>
            <a:prstGeom prst="rect">
              <a:avLst/>
            </a:prstGeom>
            <a:noFill/>
          </p:spPr>
          <p:txBody>
            <a:bodyPr wrap="none" rtlCol="0">
              <a:spAutoFit/>
            </a:bodyPr>
            <a:lstStyle/>
            <a:p>
              <a:pPr algn="ctr"/>
              <a:r>
                <a:rPr lang="en-US" sz="1350" dirty="0" err="1"/>
                <a:t>Sistem</a:t>
              </a:r>
              <a:r>
                <a:rPr lang="en-US" sz="1350" dirty="0"/>
                <a:t> </a:t>
              </a:r>
              <a:r>
                <a:rPr lang="en-US" sz="1350" dirty="0" err="1"/>
                <a:t>Informasi</a:t>
              </a:r>
              <a:r>
                <a:rPr lang="en-US" sz="1350" dirty="0"/>
                <a:t> </a:t>
              </a:r>
            </a:p>
            <a:p>
              <a:r>
                <a:rPr lang="en-US" sz="1350" dirty="0" err="1"/>
                <a:t>Penilaian</a:t>
              </a:r>
              <a:r>
                <a:rPr lang="en-US" sz="1350" dirty="0"/>
                <a:t> </a:t>
              </a:r>
              <a:r>
                <a:rPr lang="en-US" sz="1350" dirty="0" err="1"/>
                <a:t>Akreditasi</a:t>
              </a:r>
              <a:endParaRPr lang="id-ID" sz="1350" dirty="0"/>
            </a:p>
          </p:txBody>
        </p:sp>
        <p:sp>
          <p:nvSpPr>
            <p:cNvPr id="23" name="TextBox 22"/>
            <p:cNvSpPr txBox="1"/>
            <p:nvPr/>
          </p:nvSpPr>
          <p:spPr>
            <a:xfrm>
              <a:off x="4899310" y="3564188"/>
              <a:ext cx="978221" cy="323165"/>
            </a:xfrm>
            <a:prstGeom prst="rect">
              <a:avLst/>
            </a:prstGeom>
            <a:noFill/>
          </p:spPr>
          <p:txBody>
            <a:bodyPr wrap="square" rtlCol="0">
              <a:spAutoFit/>
            </a:bodyPr>
            <a:lstStyle/>
            <a:p>
              <a:pPr algn="ctr"/>
              <a:r>
                <a:rPr lang="en-US" sz="1500" b="1" dirty="0">
                  <a:solidFill>
                    <a:srgbClr val="FF0000"/>
                  </a:solidFill>
                </a:rPr>
                <a:t>BAN S/M</a:t>
              </a:r>
              <a:endParaRPr lang="en-US" sz="1350" b="1" dirty="0">
                <a:solidFill>
                  <a:srgbClr val="FF0000"/>
                </a:solidFill>
              </a:endParaRPr>
            </a:p>
          </p:txBody>
        </p:sp>
        <p:pic>
          <p:nvPicPr>
            <p:cNvPr id="25" name="Picture 2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649136" y="2983159"/>
              <a:ext cx="442685" cy="442685"/>
            </a:xfrm>
            <a:prstGeom prst="rect">
              <a:avLst/>
            </a:prstGeom>
          </p:spPr>
        </p:pic>
      </p:grpSp>
      <p:sp>
        <p:nvSpPr>
          <p:cNvPr id="29" name="TextBox 28"/>
          <p:cNvSpPr txBox="1"/>
          <p:nvPr/>
        </p:nvSpPr>
        <p:spPr>
          <a:xfrm>
            <a:off x="3131840" y="3211152"/>
            <a:ext cx="2232248" cy="707886"/>
          </a:xfrm>
          <a:prstGeom prst="rect">
            <a:avLst/>
          </a:prstGeom>
          <a:solidFill>
            <a:schemeClr val="accent1">
              <a:lumMod val="20000"/>
              <a:lumOff val="80000"/>
            </a:schemeClr>
          </a:solidFill>
          <a:ln>
            <a:solidFill>
              <a:schemeClr val="tx1">
                <a:lumMod val="65000"/>
                <a:lumOff val="35000"/>
              </a:schemeClr>
            </a:solidFill>
          </a:ln>
        </p:spPr>
        <p:txBody>
          <a:bodyPr wrap="square" rtlCol="0">
            <a:spAutoFit/>
          </a:bodyPr>
          <a:lstStyle/>
          <a:p>
            <a:pPr algn="ctr"/>
            <a:r>
              <a:rPr lang="en-US" sz="2000" dirty="0" err="1"/>
              <a:t>Validasi</a:t>
            </a:r>
            <a:r>
              <a:rPr lang="en-US" sz="2000" dirty="0"/>
              <a:t> &amp;</a:t>
            </a:r>
          </a:p>
          <a:p>
            <a:pPr algn="ctr"/>
            <a:r>
              <a:rPr lang="en-US" sz="2000" dirty="0"/>
              <a:t> </a:t>
            </a:r>
            <a:r>
              <a:rPr lang="en-US" sz="2000" dirty="0" err="1"/>
              <a:t>Verifikasi</a:t>
            </a:r>
            <a:endParaRPr lang="en-US" sz="2000" dirty="0"/>
          </a:p>
        </p:txBody>
      </p:sp>
      <p:pic>
        <p:nvPicPr>
          <p:cNvPr id="18" name="Picture 17"/>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875805" y="2759719"/>
            <a:ext cx="1163598" cy="1163598"/>
          </a:xfrm>
          <a:prstGeom prst="rect">
            <a:avLst/>
          </a:prstGeom>
        </p:spPr>
      </p:pic>
      <p:sp>
        <p:nvSpPr>
          <p:cNvPr id="21" name="TextBox 20"/>
          <p:cNvSpPr txBox="1"/>
          <p:nvPr/>
        </p:nvSpPr>
        <p:spPr>
          <a:xfrm>
            <a:off x="829820" y="3919038"/>
            <a:ext cx="1038537" cy="369332"/>
          </a:xfrm>
          <a:prstGeom prst="rect">
            <a:avLst/>
          </a:prstGeom>
          <a:noFill/>
        </p:spPr>
        <p:txBody>
          <a:bodyPr wrap="square" rtlCol="0">
            <a:spAutoFit/>
          </a:bodyPr>
          <a:lstStyle/>
          <a:p>
            <a:pPr algn="ctr"/>
            <a:r>
              <a:rPr lang="en-US" b="1" dirty="0">
                <a:solidFill>
                  <a:srgbClr val="FF0000"/>
                </a:solidFill>
              </a:rPr>
              <a:t>BAP </a:t>
            </a:r>
            <a:endParaRPr lang="en-US" sz="1600" b="1" dirty="0">
              <a:solidFill>
                <a:srgbClr val="FF0000"/>
              </a:solidFill>
            </a:endParaRPr>
          </a:p>
        </p:txBody>
      </p:sp>
    </p:spTree>
    <p:extLst>
      <p:ext uri="{BB962C8B-B14F-4D97-AF65-F5344CB8AC3E}">
        <p14:creationId xmlns:p14="http://schemas.microsoft.com/office/powerpoint/2010/main" xmlns="" val="40039846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p:cNvSpPr txBox="1"/>
          <p:nvPr/>
        </p:nvSpPr>
        <p:spPr>
          <a:xfrm>
            <a:off x="0" y="782301"/>
            <a:ext cx="6095518" cy="415498"/>
          </a:xfrm>
          <a:prstGeom prst="rect">
            <a:avLst/>
          </a:prstGeom>
          <a:solidFill>
            <a:srgbClr val="C00000"/>
          </a:solidFill>
        </p:spPr>
        <p:txBody>
          <a:bodyPr wrap="square" rtlCol="0">
            <a:spAutoFit/>
          </a:bodyPr>
          <a:lstStyle/>
          <a:p>
            <a:pPr algn="ctr"/>
            <a:r>
              <a:rPr lang="en-US" sz="2100" dirty="0" err="1">
                <a:solidFill>
                  <a:schemeClr val="bg1"/>
                </a:solidFill>
              </a:rPr>
              <a:t>Tahapan</a:t>
            </a:r>
            <a:r>
              <a:rPr lang="en-US" sz="2100" dirty="0">
                <a:solidFill>
                  <a:schemeClr val="bg1"/>
                </a:solidFill>
              </a:rPr>
              <a:t> </a:t>
            </a:r>
            <a:r>
              <a:rPr lang="en-US" sz="2100" dirty="0" err="1">
                <a:solidFill>
                  <a:schemeClr val="bg1"/>
                </a:solidFill>
              </a:rPr>
              <a:t>Sistem</a:t>
            </a:r>
            <a:r>
              <a:rPr lang="en-US" sz="2100" dirty="0">
                <a:solidFill>
                  <a:schemeClr val="bg1"/>
                </a:solidFill>
              </a:rPr>
              <a:t> </a:t>
            </a:r>
            <a:r>
              <a:rPr lang="en-US" sz="2100" dirty="0" err="1">
                <a:solidFill>
                  <a:schemeClr val="bg1"/>
                </a:solidFill>
              </a:rPr>
              <a:t>Penilaian</a:t>
            </a:r>
            <a:r>
              <a:rPr lang="en-US" sz="2100" dirty="0">
                <a:solidFill>
                  <a:schemeClr val="bg1"/>
                </a:solidFill>
              </a:rPr>
              <a:t> </a:t>
            </a:r>
            <a:r>
              <a:rPr lang="en-US" sz="2100" dirty="0" err="1">
                <a:solidFill>
                  <a:schemeClr val="bg1"/>
                </a:solidFill>
              </a:rPr>
              <a:t>Akreditasi</a:t>
            </a:r>
            <a:r>
              <a:rPr lang="en-US" sz="2100" dirty="0">
                <a:solidFill>
                  <a:schemeClr val="bg1"/>
                </a:solidFill>
              </a:rPr>
              <a:t> S/M</a:t>
            </a:r>
            <a:endParaRPr lang="id-ID" sz="2100" dirty="0">
              <a:solidFill>
                <a:schemeClr val="bg1"/>
              </a:solidFill>
            </a:endParaRPr>
          </a:p>
        </p:txBody>
      </p:sp>
      <p:sp>
        <p:nvSpPr>
          <p:cNvPr id="5" name="Oval 4"/>
          <p:cNvSpPr/>
          <p:nvPr/>
        </p:nvSpPr>
        <p:spPr>
          <a:xfrm>
            <a:off x="191140" y="1353681"/>
            <a:ext cx="852467" cy="852467"/>
          </a:xfrm>
          <a:prstGeom prst="ellipse">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200" b="1" dirty="0">
                <a:solidFill>
                  <a:schemeClr val="tx1"/>
                </a:solidFill>
              </a:rPr>
              <a:t>11</a:t>
            </a:r>
            <a:endParaRPr lang="id-ID" sz="3200" b="1" dirty="0">
              <a:solidFill>
                <a:schemeClr val="tx1"/>
              </a:solidFill>
            </a:endParaRPr>
          </a:p>
        </p:txBody>
      </p:sp>
      <p:sp>
        <p:nvSpPr>
          <p:cNvPr id="56" name="TextBox 55"/>
          <p:cNvSpPr txBox="1"/>
          <p:nvPr/>
        </p:nvSpPr>
        <p:spPr>
          <a:xfrm>
            <a:off x="179512" y="44624"/>
            <a:ext cx="3672408" cy="769441"/>
          </a:xfrm>
          <a:prstGeom prst="rect">
            <a:avLst/>
          </a:prstGeom>
          <a:noFill/>
        </p:spPr>
        <p:txBody>
          <a:bodyPr wrap="square" rtlCol="0">
            <a:spAutoFit/>
          </a:bodyPr>
          <a:lstStyle/>
          <a:p>
            <a:r>
              <a:rPr lang="en-US" sz="4400" b="1" dirty="0" err="1">
                <a:solidFill>
                  <a:srgbClr val="0070C0"/>
                </a:solidFill>
              </a:rPr>
              <a:t>SisPenA</a:t>
            </a:r>
            <a:r>
              <a:rPr lang="en-US" sz="4400" b="1" dirty="0">
                <a:solidFill>
                  <a:srgbClr val="0070C0"/>
                </a:solidFill>
              </a:rPr>
              <a:t> S/M</a:t>
            </a:r>
            <a:endParaRPr lang="id-ID" sz="4400" b="1" dirty="0">
              <a:solidFill>
                <a:srgbClr val="0070C0"/>
              </a:solidFill>
            </a:endParaRPr>
          </a:p>
        </p:txBody>
      </p:sp>
      <p:sp>
        <p:nvSpPr>
          <p:cNvPr id="24" name="TextBox 23"/>
          <p:cNvSpPr txBox="1"/>
          <p:nvPr/>
        </p:nvSpPr>
        <p:spPr>
          <a:xfrm>
            <a:off x="179512" y="5792417"/>
            <a:ext cx="8831836" cy="707886"/>
          </a:xfrm>
          <a:prstGeom prst="rect">
            <a:avLst/>
          </a:prstGeom>
          <a:solidFill>
            <a:schemeClr val="tx1">
              <a:lumMod val="95000"/>
              <a:lumOff val="5000"/>
            </a:schemeClr>
          </a:solidFill>
        </p:spPr>
        <p:txBody>
          <a:bodyPr wrap="square" rtlCol="0">
            <a:spAutoFit/>
          </a:bodyPr>
          <a:lstStyle/>
          <a:p>
            <a:r>
              <a:rPr lang="en-US" sz="2000" dirty="0">
                <a:solidFill>
                  <a:schemeClr val="bg1"/>
                </a:solidFill>
              </a:rPr>
              <a:t>BAN SM </a:t>
            </a:r>
            <a:r>
              <a:rPr lang="en-US" sz="2000" dirty="0" err="1">
                <a:solidFill>
                  <a:schemeClr val="bg1"/>
                </a:solidFill>
              </a:rPr>
              <a:t>dapat</a:t>
            </a:r>
            <a:r>
              <a:rPr lang="en-US" sz="2000" dirty="0">
                <a:solidFill>
                  <a:schemeClr val="bg1"/>
                </a:solidFill>
              </a:rPr>
              <a:t> </a:t>
            </a:r>
            <a:r>
              <a:rPr lang="en-US" sz="2000" dirty="0" err="1">
                <a:solidFill>
                  <a:schemeClr val="bg1"/>
                </a:solidFill>
              </a:rPr>
              <a:t>memantau</a:t>
            </a:r>
            <a:r>
              <a:rPr lang="en-US" sz="2000" dirty="0">
                <a:solidFill>
                  <a:schemeClr val="bg1"/>
                </a:solidFill>
              </a:rPr>
              <a:t> </a:t>
            </a:r>
            <a:r>
              <a:rPr lang="en-US" sz="2000" dirty="0" err="1">
                <a:solidFill>
                  <a:schemeClr val="bg1"/>
                </a:solidFill>
              </a:rPr>
              <a:t>pergerakan</a:t>
            </a:r>
            <a:r>
              <a:rPr lang="en-US" sz="2000" dirty="0">
                <a:solidFill>
                  <a:schemeClr val="bg1"/>
                </a:solidFill>
              </a:rPr>
              <a:t> data yang </a:t>
            </a:r>
            <a:r>
              <a:rPr lang="en-US" sz="2000" dirty="0" err="1">
                <a:solidFill>
                  <a:schemeClr val="bg1"/>
                </a:solidFill>
              </a:rPr>
              <a:t>terjadi</a:t>
            </a:r>
            <a:r>
              <a:rPr lang="en-US" sz="2000" dirty="0">
                <a:solidFill>
                  <a:schemeClr val="bg1"/>
                </a:solidFill>
              </a:rPr>
              <a:t> di </a:t>
            </a:r>
            <a:r>
              <a:rPr lang="en-US" sz="2000" dirty="0" err="1">
                <a:solidFill>
                  <a:schemeClr val="bg1"/>
                </a:solidFill>
              </a:rPr>
              <a:t>seluruh</a:t>
            </a:r>
            <a:r>
              <a:rPr lang="en-US" sz="2000" dirty="0">
                <a:solidFill>
                  <a:schemeClr val="bg1"/>
                </a:solidFill>
              </a:rPr>
              <a:t> </a:t>
            </a:r>
            <a:r>
              <a:rPr lang="en-US" sz="2000" dirty="0" err="1">
                <a:solidFill>
                  <a:schemeClr val="bg1"/>
                </a:solidFill>
              </a:rPr>
              <a:t>provinsi</a:t>
            </a:r>
            <a:r>
              <a:rPr lang="en-US" sz="2000" dirty="0">
                <a:solidFill>
                  <a:schemeClr val="bg1"/>
                </a:solidFill>
              </a:rPr>
              <a:t> </a:t>
            </a:r>
            <a:r>
              <a:rPr lang="en-US" sz="2000" dirty="0" err="1">
                <a:solidFill>
                  <a:schemeClr val="bg1"/>
                </a:solidFill>
              </a:rPr>
              <a:t>melalui</a:t>
            </a:r>
            <a:r>
              <a:rPr lang="en-US" sz="2000" dirty="0">
                <a:solidFill>
                  <a:schemeClr val="bg1"/>
                </a:solidFill>
              </a:rPr>
              <a:t> </a:t>
            </a:r>
            <a:r>
              <a:rPr lang="en-US" sz="2000" dirty="0" err="1">
                <a:solidFill>
                  <a:schemeClr val="bg1"/>
                </a:solidFill>
              </a:rPr>
              <a:t>infografis</a:t>
            </a:r>
            <a:r>
              <a:rPr lang="en-US" sz="2000" dirty="0">
                <a:solidFill>
                  <a:schemeClr val="bg1"/>
                </a:solidFill>
              </a:rPr>
              <a:t>  </a:t>
            </a:r>
            <a:r>
              <a:rPr lang="en-US" sz="2000" dirty="0" err="1">
                <a:solidFill>
                  <a:schemeClr val="bg1"/>
                </a:solidFill>
              </a:rPr>
              <a:t>serta</a:t>
            </a:r>
            <a:r>
              <a:rPr lang="en-US" sz="2000" dirty="0">
                <a:solidFill>
                  <a:schemeClr val="bg1"/>
                </a:solidFill>
              </a:rPr>
              <a:t> </a:t>
            </a:r>
            <a:r>
              <a:rPr lang="en-US" sz="2000" dirty="0" err="1">
                <a:solidFill>
                  <a:schemeClr val="bg1"/>
                </a:solidFill>
              </a:rPr>
              <a:t>dapat</a:t>
            </a:r>
            <a:r>
              <a:rPr lang="en-US" sz="2000" dirty="0">
                <a:solidFill>
                  <a:schemeClr val="bg1"/>
                </a:solidFill>
              </a:rPr>
              <a:t> </a:t>
            </a:r>
            <a:r>
              <a:rPr lang="en-US" sz="2000" dirty="0" err="1">
                <a:solidFill>
                  <a:schemeClr val="bg1"/>
                </a:solidFill>
              </a:rPr>
              <a:t>merekap</a:t>
            </a:r>
            <a:r>
              <a:rPr lang="en-US" sz="2000" dirty="0">
                <a:solidFill>
                  <a:schemeClr val="bg1"/>
                </a:solidFill>
              </a:rPr>
              <a:t> data </a:t>
            </a:r>
            <a:r>
              <a:rPr lang="en-US" sz="2000" dirty="0" err="1">
                <a:solidFill>
                  <a:schemeClr val="bg1"/>
                </a:solidFill>
              </a:rPr>
              <a:t>sesuai</a:t>
            </a:r>
            <a:r>
              <a:rPr lang="en-US" sz="2000" dirty="0">
                <a:solidFill>
                  <a:schemeClr val="bg1"/>
                </a:solidFill>
              </a:rPr>
              <a:t> </a:t>
            </a:r>
            <a:r>
              <a:rPr lang="en-US" sz="2000" dirty="0" err="1">
                <a:solidFill>
                  <a:schemeClr val="bg1"/>
                </a:solidFill>
              </a:rPr>
              <a:t>dengan</a:t>
            </a:r>
            <a:r>
              <a:rPr lang="en-US" sz="2000" dirty="0">
                <a:solidFill>
                  <a:schemeClr val="bg1"/>
                </a:solidFill>
              </a:rPr>
              <a:t> output yang </a:t>
            </a:r>
            <a:r>
              <a:rPr lang="en-US" sz="2000" dirty="0" err="1">
                <a:solidFill>
                  <a:schemeClr val="bg1"/>
                </a:solidFill>
              </a:rPr>
              <a:t>diinginkan</a:t>
            </a:r>
            <a:endParaRPr lang="en-US" sz="2000" dirty="0">
              <a:solidFill>
                <a:srgbClr val="FFFF00"/>
              </a:solidFill>
            </a:endParaRPr>
          </a:p>
        </p:txBody>
      </p:sp>
      <p:grpSp>
        <p:nvGrpSpPr>
          <p:cNvPr id="2" name="Group 1"/>
          <p:cNvGrpSpPr/>
          <p:nvPr/>
        </p:nvGrpSpPr>
        <p:grpSpPr>
          <a:xfrm>
            <a:off x="1015716" y="2668470"/>
            <a:ext cx="1820469" cy="1682901"/>
            <a:chOff x="4478186" y="2788554"/>
            <a:chExt cx="1820469" cy="1682901"/>
          </a:xfrm>
        </p:grpSpPr>
        <p:sp>
          <p:nvSpPr>
            <p:cNvPr id="16" name="Rectangle 15"/>
            <p:cNvSpPr/>
            <p:nvPr/>
          </p:nvSpPr>
          <p:spPr>
            <a:xfrm>
              <a:off x="4478186" y="2823870"/>
              <a:ext cx="1820469" cy="164758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pic>
          <p:nvPicPr>
            <p:cNvPr id="19" name="Picture 18"/>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728264" y="2788554"/>
              <a:ext cx="820907" cy="820907"/>
            </a:xfrm>
            <a:prstGeom prst="rect">
              <a:avLst/>
            </a:prstGeom>
          </p:spPr>
        </p:pic>
        <p:sp>
          <p:nvSpPr>
            <p:cNvPr id="20" name="TextBox 19"/>
            <p:cNvSpPr txBox="1"/>
            <p:nvPr/>
          </p:nvSpPr>
          <p:spPr>
            <a:xfrm>
              <a:off x="4610917" y="3820760"/>
              <a:ext cx="1612814" cy="507831"/>
            </a:xfrm>
            <a:prstGeom prst="rect">
              <a:avLst/>
            </a:prstGeom>
            <a:noFill/>
          </p:spPr>
          <p:txBody>
            <a:bodyPr wrap="none" rtlCol="0">
              <a:spAutoFit/>
            </a:bodyPr>
            <a:lstStyle/>
            <a:p>
              <a:pPr algn="ctr"/>
              <a:r>
                <a:rPr lang="en-US" sz="1350" dirty="0" err="1"/>
                <a:t>Sistem</a:t>
              </a:r>
              <a:r>
                <a:rPr lang="en-US" sz="1350" dirty="0"/>
                <a:t> </a:t>
              </a:r>
              <a:r>
                <a:rPr lang="en-US" sz="1350" dirty="0" err="1"/>
                <a:t>Informasi</a:t>
              </a:r>
              <a:r>
                <a:rPr lang="en-US" sz="1350" dirty="0"/>
                <a:t> </a:t>
              </a:r>
            </a:p>
            <a:p>
              <a:r>
                <a:rPr lang="en-US" sz="1350" dirty="0" err="1"/>
                <a:t>Penilaian</a:t>
              </a:r>
              <a:r>
                <a:rPr lang="en-US" sz="1350" dirty="0"/>
                <a:t> </a:t>
              </a:r>
              <a:r>
                <a:rPr lang="en-US" sz="1350" dirty="0" err="1"/>
                <a:t>Akreditasi</a:t>
              </a:r>
              <a:endParaRPr lang="id-ID" sz="1350" dirty="0"/>
            </a:p>
          </p:txBody>
        </p:sp>
        <p:sp>
          <p:nvSpPr>
            <p:cNvPr id="23" name="TextBox 22"/>
            <p:cNvSpPr txBox="1"/>
            <p:nvPr/>
          </p:nvSpPr>
          <p:spPr>
            <a:xfrm>
              <a:off x="4899310" y="3564188"/>
              <a:ext cx="978221" cy="323165"/>
            </a:xfrm>
            <a:prstGeom prst="rect">
              <a:avLst/>
            </a:prstGeom>
            <a:noFill/>
          </p:spPr>
          <p:txBody>
            <a:bodyPr wrap="square" rtlCol="0">
              <a:spAutoFit/>
            </a:bodyPr>
            <a:lstStyle/>
            <a:p>
              <a:pPr algn="ctr"/>
              <a:r>
                <a:rPr lang="en-US" sz="1500" b="1" dirty="0">
                  <a:solidFill>
                    <a:srgbClr val="FF0000"/>
                  </a:solidFill>
                </a:rPr>
                <a:t>BAN S/M</a:t>
              </a:r>
              <a:endParaRPr lang="en-US" sz="1350" b="1" dirty="0">
                <a:solidFill>
                  <a:srgbClr val="FF0000"/>
                </a:solidFill>
              </a:endParaRPr>
            </a:p>
          </p:txBody>
        </p:sp>
        <p:pic>
          <p:nvPicPr>
            <p:cNvPr id="25" name="Picture 2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649136" y="2983159"/>
              <a:ext cx="442685" cy="442685"/>
            </a:xfrm>
            <a:prstGeom prst="rect">
              <a:avLst/>
            </a:prstGeom>
          </p:spPr>
        </p:pic>
      </p:grpSp>
      <p:pic>
        <p:nvPicPr>
          <p:cNvPr id="9218" name="Picture 2" descr="Image result for chart"/>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387643" y="2048101"/>
            <a:ext cx="3174750" cy="2020596"/>
          </a:xfrm>
          <a:prstGeom prst="rect">
            <a:avLst/>
          </a:prstGeom>
          <a:noFill/>
          <a:extLst>
            <a:ext uri="{909E8E84-426E-40DD-AFC4-6F175D3DCCD1}">
              <a14:hiddenFill xmlns:a14="http://schemas.microsoft.com/office/drawing/2010/main" xmlns="">
                <a:solidFill>
                  <a:srgbClr val="FFFFFF"/>
                </a:solidFill>
              </a14:hiddenFill>
            </a:ext>
          </a:extLst>
        </p:spPr>
      </p:pic>
      <p:sp>
        <p:nvSpPr>
          <p:cNvPr id="26" name="Arrow: Right 25"/>
          <p:cNvSpPr/>
          <p:nvPr/>
        </p:nvSpPr>
        <p:spPr>
          <a:xfrm>
            <a:off x="3086263" y="3025000"/>
            <a:ext cx="792088" cy="10138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27" name="Picture 26"/>
          <p:cNvPicPr>
            <a:picLocks noChangeAspect="1"/>
          </p:cNvPicPr>
          <p:nvPr/>
        </p:nvPicPr>
        <p:blipFill>
          <a:blip r:embed="rId5"/>
          <a:stretch>
            <a:fillRect/>
          </a:stretch>
        </p:blipFill>
        <p:spPr>
          <a:xfrm>
            <a:off x="7566504" y="2372777"/>
            <a:ext cx="781637" cy="764421"/>
          </a:xfrm>
          <a:prstGeom prst="rect">
            <a:avLst/>
          </a:prstGeom>
        </p:spPr>
      </p:pic>
      <p:pic>
        <p:nvPicPr>
          <p:cNvPr id="28" name="Picture 2" descr="Image result for logo excel"/>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6756317" y="1644035"/>
            <a:ext cx="808132" cy="80813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443986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916832"/>
            <a:ext cx="9144000" cy="41764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8" name="Picture 7"/>
          <p:cNvPicPr>
            <a:picLocks noChangeAspect="1"/>
          </p:cNvPicPr>
          <p:nvPr/>
        </p:nvPicPr>
        <p:blipFill>
          <a:blip r:embed="rId2"/>
          <a:stretch>
            <a:fillRect/>
          </a:stretch>
        </p:blipFill>
        <p:spPr>
          <a:xfrm>
            <a:off x="1331640" y="1916832"/>
            <a:ext cx="6264696" cy="3948468"/>
          </a:xfrm>
          <a:prstGeom prst="rect">
            <a:avLst/>
          </a:prstGeom>
        </p:spPr>
      </p:pic>
      <p:sp>
        <p:nvSpPr>
          <p:cNvPr id="3" name="TextBox 2"/>
          <p:cNvSpPr txBox="1"/>
          <p:nvPr/>
        </p:nvSpPr>
        <p:spPr>
          <a:xfrm>
            <a:off x="6268075" y="6237312"/>
            <a:ext cx="2671565" cy="369332"/>
          </a:xfrm>
          <a:prstGeom prst="rect">
            <a:avLst/>
          </a:prstGeom>
          <a:solidFill>
            <a:schemeClr val="tx1"/>
          </a:solidFill>
        </p:spPr>
        <p:txBody>
          <a:bodyPr wrap="none" rtlCol="0">
            <a:spAutoFit/>
          </a:bodyPr>
          <a:lstStyle/>
          <a:p>
            <a:r>
              <a:rPr lang="en-US" dirty="0">
                <a:solidFill>
                  <a:schemeClr val="bg1"/>
                </a:solidFill>
              </a:rPr>
              <a:t>http://sispena.bansm.or.id</a:t>
            </a:r>
          </a:p>
        </p:txBody>
      </p:sp>
      <p:sp>
        <p:nvSpPr>
          <p:cNvPr id="2" name="TextBox 1"/>
          <p:cNvSpPr txBox="1"/>
          <p:nvPr/>
        </p:nvSpPr>
        <p:spPr>
          <a:xfrm>
            <a:off x="179512" y="188640"/>
            <a:ext cx="5328592" cy="1200329"/>
          </a:xfrm>
          <a:prstGeom prst="rect">
            <a:avLst/>
          </a:prstGeom>
          <a:noFill/>
        </p:spPr>
        <p:txBody>
          <a:bodyPr wrap="square" rtlCol="0">
            <a:spAutoFit/>
          </a:bodyPr>
          <a:lstStyle/>
          <a:p>
            <a:r>
              <a:rPr lang="en-US" sz="7200" b="1" dirty="0" err="1">
                <a:solidFill>
                  <a:srgbClr val="0070C0"/>
                </a:solidFill>
              </a:rPr>
              <a:t>SisPenA</a:t>
            </a:r>
            <a:r>
              <a:rPr lang="en-US" sz="7200" b="1" dirty="0">
                <a:solidFill>
                  <a:srgbClr val="0070C0"/>
                </a:solidFill>
              </a:rPr>
              <a:t> S/M</a:t>
            </a:r>
            <a:endParaRPr lang="id-ID" sz="7200" b="1" dirty="0">
              <a:solidFill>
                <a:srgbClr val="0070C0"/>
              </a:solidFill>
            </a:endParaRPr>
          </a:p>
        </p:txBody>
      </p:sp>
      <p:sp>
        <p:nvSpPr>
          <p:cNvPr id="5" name="Rectangle 4"/>
          <p:cNvSpPr/>
          <p:nvPr/>
        </p:nvSpPr>
        <p:spPr>
          <a:xfrm>
            <a:off x="169234" y="1196752"/>
            <a:ext cx="8805551" cy="646331"/>
          </a:xfrm>
          <a:prstGeom prst="rect">
            <a:avLst/>
          </a:prstGeom>
          <a:noFill/>
        </p:spPr>
        <p:txBody>
          <a:bodyPr wrap="none" lIns="91440" tIns="45720" rIns="91440" bIns="45720">
            <a:spAutoFit/>
          </a:bodyPr>
          <a:lstStyle/>
          <a:p>
            <a:pPr algn="ctr"/>
            <a:r>
              <a:rPr lang="en-US" sz="3600" b="0" cap="none" spc="0" dirty="0" err="1">
                <a:ln w="0"/>
                <a:solidFill>
                  <a:schemeClr val="tx1"/>
                </a:solidFill>
                <a:effectLst>
                  <a:outerShdw blurRad="38100" dist="19050" dir="2700000" algn="tl" rotWithShape="0">
                    <a:schemeClr val="dk1">
                      <a:alpha val="40000"/>
                    </a:schemeClr>
                  </a:outerShdw>
                </a:effectLst>
              </a:rPr>
              <a:t>Sistem</a:t>
            </a:r>
            <a:r>
              <a:rPr lang="en-US" sz="3600" b="0" cap="none" spc="0" dirty="0">
                <a:ln w="0"/>
                <a:solidFill>
                  <a:schemeClr val="tx1"/>
                </a:solidFill>
                <a:effectLst>
                  <a:outerShdw blurRad="38100" dist="19050" dir="2700000" algn="tl" rotWithShape="0">
                    <a:schemeClr val="dk1">
                      <a:alpha val="40000"/>
                    </a:schemeClr>
                  </a:outerShdw>
                </a:effectLst>
              </a:rPr>
              <a:t> </a:t>
            </a:r>
            <a:r>
              <a:rPr lang="en-US" sz="3600" b="0" cap="none" spc="0" dirty="0" err="1">
                <a:ln w="0"/>
                <a:solidFill>
                  <a:schemeClr val="tx1"/>
                </a:solidFill>
                <a:effectLst>
                  <a:outerShdw blurRad="38100" dist="19050" dir="2700000" algn="tl" rotWithShape="0">
                    <a:schemeClr val="dk1">
                      <a:alpha val="40000"/>
                    </a:schemeClr>
                  </a:outerShdw>
                </a:effectLst>
              </a:rPr>
              <a:t>Penilaian</a:t>
            </a:r>
            <a:r>
              <a:rPr lang="en-US" sz="3600" b="0" cap="none" spc="0" dirty="0">
                <a:ln w="0"/>
                <a:solidFill>
                  <a:schemeClr val="tx1"/>
                </a:solidFill>
                <a:effectLst>
                  <a:outerShdw blurRad="38100" dist="19050" dir="2700000" algn="tl" rotWithShape="0">
                    <a:schemeClr val="dk1">
                      <a:alpha val="40000"/>
                    </a:schemeClr>
                  </a:outerShdw>
                </a:effectLst>
              </a:rPr>
              <a:t> </a:t>
            </a:r>
            <a:r>
              <a:rPr lang="en-US" sz="3600" b="0" cap="none" spc="0" dirty="0" err="1">
                <a:ln w="0"/>
                <a:solidFill>
                  <a:schemeClr val="tx1"/>
                </a:solidFill>
                <a:effectLst>
                  <a:outerShdw blurRad="38100" dist="19050" dir="2700000" algn="tl" rotWithShape="0">
                    <a:schemeClr val="dk1">
                      <a:alpha val="40000"/>
                    </a:schemeClr>
                  </a:outerShdw>
                </a:effectLst>
              </a:rPr>
              <a:t>Akreditasi</a:t>
            </a:r>
            <a:r>
              <a:rPr lang="en-US" sz="3600" b="0" cap="none" spc="0" dirty="0">
                <a:ln w="0"/>
                <a:solidFill>
                  <a:schemeClr val="tx1"/>
                </a:solidFill>
                <a:effectLst>
                  <a:outerShdw blurRad="38100" dist="19050" dir="2700000" algn="tl" rotWithShape="0">
                    <a:schemeClr val="dk1">
                      <a:alpha val="40000"/>
                    </a:schemeClr>
                  </a:outerShdw>
                </a:effectLst>
              </a:rPr>
              <a:t> </a:t>
            </a:r>
            <a:r>
              <a:rPr lang="en-US" sz="3600" b="0" cap="none" spc="0" dirty="0" err="1">
                <a:ln w="0"/>
                <a:solidFill>
                  <a:schemeClr val="tx1"/>
                </a:solidFill>
                <a:effectLst>
                  <a:outerShdw blurRad="38100" dist="19050" dir="2700000" algn="tl" rotWithShape="0">
                    <a:schemeClr val="dk1">
                      <a:alpha val="40000"/>
                    </a:schemeClr>
                  </a:outerShdw>
                </a:effectLst>
              </a:rPr>
              <a:t>Sekolah</a:t>
            </a:r>
            <a:r>
              <a:rPr lang="en-US" sz="3600" b="0" cap="none" spc="0" dirty="0">
                <a:ln w="0"/>
                <a:solidFill>
                  <a:schemeClr val="tx1"/>
                </a:solidFill>
                <a:effectLst>
                  <a:outerShdw blurRad="38100" dist="19050" dir="2700000" algn="tl" rotWithShape="0">
                    <a:schemeClr val="dk1">
                      <a:alpha val="40000"/>
                    </a:schemeClr>
                  </a:outerShdw>
                </a:effectLst>
              </a:rPr>
              <a:t>/Madrasah</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Related image"/>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039205" y="1700808"/>
            <a:ext cx="4777558" cy="4777558"/>
          </a:xfrm>
          <a:prstGeom prst="rect">
            <a:avLst/>
          </a:prstGeom>
          <a:noFill/>
          <a:extLst>
            <a:ext uri="{909E8E84-426E-40DD-AFC4-6F175D3DCCD1}">
              <a14:hiddenFill xmlns:a14="http://schemas.microsoft.com/office/drawing/2010/main" xmlns="">
                <a:solidFill>
                  <a:srgbClr val="FFFFFF"/>
                </a:solidFill>
              </a14:hiddenFill>
            </a:ext>
          </a:extLst>
        </p:spPr>
      </p:pic>
      <p:sp>
        <p:nvSpPr>
          <p:cNvPr id="37" name="TextBox 36"/>
          <p:cNvSpPr txBox="1"/>
          <p:nvPr/>
        </p:nvSpPr>
        <p:spPr>
          <a:xfrm>
            <a:off x="0" y="980728"/>
            <a:ext cx="4788024" cy="415498"/>
          </a:xfrm>
          <a:prstGeom prst="rect">
            <a:avLst/>
          </a:prstGeom>
          <a:solidFill>
            <a:srgbClr val="C00000"/>
          </a:solidFill>
        </p:spPr>
        <p:txBody>
          <a:bodyPr wrap="square" rtlCol="0">
            <a:spAutoFit/>
          </a:bodyPr>
          <a:lstStyle/>
          <a:p>
            <a:r>
              <a:rPr lang="en-US" sz="2100" dirty="0">
                <a:solidFill>
                  <a:schemeClr val="bg1"/>
                </a:solidFill>
              </a:rPr>
              <a:t>     </a:t>
            </a:r>
            <a:r>
              <a:rPr lang="en-US" sz="2100" dirty="0" err="1">
                <a:solidFill>
                  <a:schemeClr val="bg1"/>
                </a:solidFill>
              </a:rPr>
              <a:t>Sistem</a:t>
            </a:r>
            <a:r>
              <a:rPr lang="en-US" sz="2100" dirty="0">
                <a:solidFill>
                  <a:schemeClr val="bg1"/>
                </a:solidFill>
              </a:rPr>
              <a:t> </a:t>
            </a:r>
            <a:r>
              <a:rPr lang="en-US" sz="2100" dirty="0" err="1">
                <a:solidFill>
                  <a:schemeClr val="bg1"/>
                </a:solidFill>
              </a:rPr>
              <a:t>Penilaian</a:t>
            </a:r>
            <a:r>
              <a:rPr lang="en-US" sz="2100" dirty="0">
                <a:solidFill>
                  <a:schemeClr val="bg1"/>
                </a:solidFill>
              </a:rPr>
              <a:t> </a:t>
            </a:r>
            <a:r>
              <a:rPr lang="en-US" sz="2100" dirty="0" err="1">
                <a:solidFill>
                  <a:schemeClr val="bg1"/>
                </a:solidFill>
              </a:rPr>
              <a:t>Akreditasi</a:t>
            </a:r>
            <a:r>
              <a:rPr lang="en-US" sz="2100" dirty="0">
                <a:solidFill>
                  <a:schemeClr val="bg1"/>
                </a:solidFill>
              </a:rPr>
              <a:t> S/M</a:t>
            </a:r>
            <a:endParaRPr lang="id-ID" sz="2100" dirty="0">
              <a:solidFill>
                <a:schemeClr val="bg1"/>
              </a:solidFill>
            </a:endParaRPr>
          </a:p>
        </p:txBody>
      </p:sp>
      <p:sp>
        <p:nvSpPr>
          <p:cNvPr id="42" name="Title 1"/>
          <p:cNvSpPr txBox="1">
            <a:spLocks/>
          </p:cNvSpPr>
          <p:nvPr/>
        </p:nvSpPr>
        <p:spPr>
          <a:xfrm>
            <a:off x="179512" y="-67234"/>
            <a:ext cx="4824536" cy="1255711"/>
          </a:xfrm>
          <a:prstGeom prst="rect">
            <a:avLst/>
          </a:prstGeom>
        </p:spPr>
        <p:txBody>
          <a:bodyPr vert="horz" lIns="91440" tIns="45720" rIns="91440" bIns="45720" rtlCol="0" anchor="ct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sz="4400" b="1" dirty="0" err="1">
                <a:solidFill>
                  <a:schemeClr val="tx1">
                    <a:lumMod val="95000"/>
                    <a:lumOff val="5000"/>
                  </a:schemeClr>
                </a:solidFill>
                <a:latin typeface="+mj-lt"/>
                <a:ea typeface="+mj-ea"/>
                <a:cs typeface="+mj-cs"/>
              </a:rPr>
              <a:t>Fitur</a:t>
            </a:r>
            <a:r>
              <a:rPr lang="en-US" sz="4400" b="1" dirty="0">
                <a:solidFill>
                  <a:schemeClr val="tx1">
                    <a:lumMod val="95000"/>
                    <a:lumOff val="5000"/>
                  </a:schemeClr>
                </a:solidFill>
                <a:latin typeface="+mj-lt"/>
                <a:ea typeface="+mj-ea"/>
                <a:cs typeface="+mj-cs"/>
              </a:rPr>
              <a:t> </a:t>
            </a:r>
            <a:r>
              <a:rPr kumimoji="0" lang="en-US" sz="4400" b="1" i="0" u="none" strike="noStrike" kern="1200" cap="none" spc="0" normalizeH="0" baseline="0" noProof="0" dirty="0">
                <a:ln>
                  <a:noFill/>
                </a:ln>
                <a:solidFill>
                  <a:schemeClr val="tx1">
                    <a:lumMod val="95000"/>
                    <a:lumOff val="5000"/>
                  </a:schemeClr>
                </a:solidFill>
                <a:effectLst/>
                <a:uLnTx/>
                <a:uFillTx/>
                <a:latin typeface="+mj-lt"/>
                <a:ea typeface="+mj-ea"/>
                <a:cs typeface="+mj-cs"/>
              </a:rPr>
              <a:t>&amp; </a:t>
            </a:r>
            <a:r>
              <a:rPr kumimoji="0" lang="en-US" sz="4400" b="1" i="0" u="none" strike="noStrike" kern="1200" cap="none" spc="0" normalizeH="0" baseline="0" noProof="0" dirty="0" err="1">
                <a:ln>
                  <a:noFill/>
                </a:ln>
                <a:solidFill>
                  <a:schemeClr val="tx1">
                    <a:lumMod val="95000"/>
                    <a:lumOff val="5000"/>
                  </a:schemeClr>
                </a:solidFill>
                <a:effectLst/>
                <a:uLnTx/>
                <a:uFillTx/>
                <a:latin typeface="+mj-lt"/>
                <a:ea typeface="+mj-ea"/>
                <a:cs typeface="+mj-cs"/>
              </a:rPr>
              <a:t>Fasilitas</a:t>
            </a:r>
            <a:endParaRPr kumimoji="0" lang="id-ID" sz="8800" b="1"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xmlns="" val="38556642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7143768" y="6581001"/>
            <a:ext cx="1967975" cy="276999"/>
          </a:xfrm>
          <a:prstGeom prst="rect">
            <a:avLst/>
          </a:prstGeom>
          <a:noFill/>
        </p:spPr>
        <p:txBody>
          <a:bodyPr wrap="none" rtlCol="0">
            <a:spAutoFit/>
          </a:bodyPr>
          <a:lstStyle/>
          <a:p>
            <a:r>
              <a:rPr lang="id-ID" sz="1200" dirty="0"/>
              <a:t>www.kreasimultimedia.co.id</a:t>
            </a:r>
            <a:endParaRPr lang="en-GB" sz="1200" dirty="0"/>
          </a:p>
        </p:txBody>
      </p:sp>
      <p:sp>
        <p:nvSpPr>
          <p:cNvPr id="15" name="TextBox 14"/>
          <p:cNvSpPr txBox="1"/>
          <p:nvPr/>
        </p:nvSpPr>
        <p:spPr>
          <a:xfrm>
            <a:off x="247944" y="1046346"/>
            <a:ext cx="8572528" cy="1446550"/>
          </a:xfrm>
          <a:prstGeom prst="rect">
            <a:avLst/>
          </a:prstGeom>
          <a:noFill/>
        </p:spPr>
        <p:txBody>
          <a:bodyPr wrap="square" rtlCol="0">
            <a:spAutoFit/>
          </a:bodyPr>
          <a:lstStyle/>
          <a:p>
            <a:pPr lvl="0"/>
            <a:r>
              <a:rPr lang="en-US" sz="2800" b="1" dirty="0" err="1"/>
              <a:t>Pembatasan</a:t>
            </a:r>
            <a:r>
              <a:rPr lang="en-US" sz="2800" b="1" dirty="0"/>
              <a:t> </a:t>
            </a:r>
            <a:r>
              <a:rPr lang="en-US" sz="2800" b="1" dirty="0" err="1"/>
              <a:t>Akses</a:t>
            </a:r>
            <a:r>
              <a:rPr lang="en-US" sz="2800" b="1" dirty="0"/>
              <a:t> Login </a:t>
            </a:r>
            <a:endParaRPr lang="en-GB" sz="2800" dirty="0"/>
          </a:p>
          <a:p>
            <a:pPr lvl="0"/>
            <a:r>
              <a:rPr lang="en-US" sz="2000" dirty="0" err="1"/>
              <a:t>Ruang</a:t>
            </a:r>
            <a:r>
              <a:rPr lang="en-US" sz="2000" dirty="0"/>
              <a:t> login </a:t>
            </a:r>
            <a:r>
              <a:rPr lang="en-US" sz="2000" dirty="0" err="1"/>
              <a:t>untuk</a:t>
            </a:r>
            <a:r>
              <a:rPr lang="en-US" sz="2000" dirty="0"/>
              <a:t> </a:t>
            </a:r>
            <a:r>
              <a:rPr lang="en-US" sz="2000" dirty="0" err="1"/>
              <a:t>sekolah</a:t>
            </a:r>
            <a:r>
              <a:rPr lang="en-US" sz="2000" dirty="0"/>
              <a:t>, </a:t>
            </a:r>
            <a:r>
              <a:rPr lang="en-US" sz="2000" dirty="0" err="1"/>
              <a:t>asesor</a:t>
            </a:r>
            <a:r>
              <a:rPr lang="en-US" sz="2000" dirty="0"/>
              <a:t> , BAP  </a:t>
            </a:r>
            <a:r>
              <a:rPr lang="en-US" sz="2000" dirty="0" err="1"/>
              <a:t>dan</a:t>
            </a:r>
            <a:r>
              <a:rPr lang="en-US" sz="2000" dirty="0"/>
              <a:t> BAN Serta </a:t>
            </a:r>
            <a:r>
              <a:rPr lang="en-US" sz="2000" dirty="0" err="1"/>
              <a:t>pengguna</a:t>
            </a:r>
            <a:r>
              <a:rPr lang="en-US" sz="2000" dirty="0"/>
              <a:t> </a:t>
            </a:r>
            <a:r>
              <a:rPr lang="en-US" sz="2000" dirty="0" err="1"/>
              <a:t>lainnya</a:t>
            </a:r>
            <a:r>
              <a:rPr lang="en-US" sz="2000" dirty="0"/>
              <a:t> </a:t>
            </a:r>
            <a:r>
              <a:rPr lang="en-US" sz="2000" dirty="0" err="1"/>
              <a:t>dengan</a:t>
            </a:r>
            <a:r>
              <a:rPr lang="en-US" sz="2000" dirty="0"/>
              <a:t> </a:t>
            </a:r>
            <a:r>
              <a:rPr lang="en-US" sz="2000" dirty="0" err="1"/>
              <a:t>akses</a:t>
            </a:r>
            <a:r>
              <a:rPr lang="en-US" sz="2000" dirty="0"/>
              <a:t> yang </a:t>
            </a:r>
            <a:r>
              <a:rPr lang="en-US" sz="2000" dirty="0" err="1"/>
              <a:t>disesuaikan</a:t>
            </a:r>
            <a:r>
              <a:rPr lang="en-US" sz="2000" dirty="0"/>
              <a:t> t</a:t>
            </a:r>
            <a:r>
              <a:rPr lang="id-ID" sz="2000" dirty="0"/>
              <a:t>ugas dan </a:t>
            </a:r>
            <a:r>
              <a:rPr lang="en-US" sz="2000" dirty="0"/>
              <a:t>t</a:t>
            </a:r>
            <a:r>
              <a:rPr lang="id-ID" sz="2000" dirty="0"/>
              <a:t>anggung </a:t>
            </a:r>
            <a:r>
              <a:rPr lang="en-US" sz="2000" dirty="0" err="1"/>
              <a:t>jawabnya</a:t>
            </a:r>
            <a:r>
              <a:rPr lang="en-US" sz="2000" dirty="0"/>
              <a:t>.</a:t>
            </a:r>
            <a:endParaRPr lang="en-GB" sz="2000" dirty="0"/>
          </a:p>
          <a:p>
            <a:pPr lvl="0"/>
            <a:endParaRPr lang="id-ID" sz="2000" dirty="0"/>
          </a:p>
        </p:txBody>
      </p:sp>
      <p:graphicFrame>
        <p:nvGraphicFramePr>
          <p:cNvPr id="2" name="Diagram 1"/>
          <p:cNvGraphicFramePr/>
          <p:nvPr>
            <p:extLst>
              <p:ext uri="{D42A27DB-BD31-4B8C-83A1-F6EECF244321}">
                <p14:modId xmlns:p14="http://schemas.microsoft.com/office/powerpoint/2010/main" xmlns="" val="4187003550"/>
              </p:ext>
            </p:extLst>
          </p:nvPr>
        </p:nvGraphicFramePr>
        <p:xfrm>
          <a:off x="1496176" y="2488250"/>
          <a:ext cx="5647592" cy="38146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Title 1"/>
          <p:cNvSpPr txBox="1">
            <a:spLocks/>
          </p:cNvSpPr>
          <p:nvPr/>
        </p:nvSpPr>
        <p:spPr>
          <a:xfrm>
            <a:off x="683568" y="279959"/>
            <a:ext cx="4025957" cy="495781"/>
          </a:xfrm>
          <a:prstGeom prst="rect">
            <a:avLst/>
          </a:prstGeom>
          <a:solidFill>
            <a:srgbClr val="C00000"/>
          </a:solidFill>
        </p:spPr>
        <p:txBody>
          <a:bodyPr vert="horz" lIns="91440" tIns="45720" rIns="91440" bIns="45720" rtlCol="0" anchor="ctr">
            <a:normAutofit fontScale="9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sz="2800" b="1" dirty="0">
                <a:solidFill>
                  <a:schemeClr val="bg1"/>
                </a:solidFill>
                <a:latin typeface="+mj-lt"/>
                <a:ea typeface="+mj-ea"/>
                <a:cs typeface="+mj-cs"/>
              </a:rPr>
              <a:t>   </a:t>
            </a:r>
            <a:r>
              <a:rPr lang="en-US" sz="2800" b="1" dirty="0" err="1">
                <a:solidFill>
                  <a:schemeClr val="bg1"/>
                </a:solidFill>
                <a:latin typeface="+mj-lt"/>
                <a:ea typeface="+mj-ea"/>
                <a:cs typeface="+mj-cs"/>
              </a:rPr>
              <a:t>Fitur</a:t>
            </a:r>
            <a:r>
              <a:rPr lang="en-US" sz="2800" b="1" dirty="0">
                <a:solidFill>
                  <a:schemeClr val="bg1"/>
                </a:solidFill>
                <a:latin typeface="+mj-lt"/>
                <a:ea typeface="+mj-ea"/>
                <a:cs typeface="+mj-cs"/>
              </a:rPr>
              <a:t> </a:t>
            </a:r>
            <a:r>
              <a:rPr kumimoji="0" lang="en-US" sz="2800" b="1" i="0" u="none" strike="noStrike" kern="1200" cap="none" spc="0" normalizeH="0" baseline="0" noProof="0" dirty="0">
                <a:ln>
                  <a:noFill/>
                </a:ln>
                <a:solidFill>
                  <a:schemeClr val="bg1"/>
                </a:solidFill>
                <a:effectLst/>
                <a:uLnTx/>
                <a:uFillTx/>
                <a:latin typeface="+mj-lt"/>
                <a:ea typeface="+mj-ea"/>
                <a:cs typeface="+mj-cs"/>
              </a:rPr>
              <a:t>&amp; </a:t>
            </a:r>
            <a:r>
              <a:rPr kumimoji="0" lang="en-US" sz="2800" b="1" i="0" u="none" strike="noStrike" kern="1200" cap="none" spc="0" normalizeH="0" baseline="0" noProof="0" dirty="0" err="1">
                <a:ln>
                  <a:noFill/>
                </a:ln>
                <a:solidFill>
                  <a:schemeClr val="bg1"/>
                </a:solidFill>
                <a:effectLst/>
                <a:uLnTx/>
                <a:uFillTx/>
                <a:latin typeface="+mj-lt"/>
                <a:ea typeface="+mj-ea"/>
                <a:cs typeface="+mj-cs"/>
              </a:rPr>
              <a:t>Fasilitas</a:t>
            </a:r>
            <a:r>
              <a:rPr kumimoji="0" lang="en-US" sz="2800" b="1" i="0" u="none" strike="noStrike" kern="1200" cap="none" spc="0" normalizeH="0" baseline="0" noProof="0" dirty="0">
                <a:ln>
                  <a:noFill/>
                </a:ln>
                <a:solidFill>
                  <a:schemeClr val="bg1"/>
                </a:solidFill>
                <a:effectLst/>
                <a:uLnTx/>
                <a:uFillTx/>
                <a:latin typeface="+mj-lt"/>
                <a:ea typeface="+mj-ea"/>
                <a:cs typeface="+mj-cs"/>
              </a:rPr>
              <a:t> </a:t>
            </a:r>
            <a:r>
              <a:rPr kumimoji="0" lang="en-US" sz="2800" b="1" i="0" u="none" strike="noStrike" kern="1200" cap="none" spc="0" normalizeH="0" baseline="0" noProof="0" dirty="0" err="1">
                <a:ln>
                  <a:noFill/>
                </a:ln>
                <a:solidFill>
                  <a:schemeClr val="bg1"/>
                </a:solidFill>
                <a:effectLst/>
                <a:uLnTx/>
                <a:uFillTx/>
                <a:latin typeface="+mj-lt"/>
                <a:ea typeface="+mj-ea"/>
                <a:cs typeface="+mj-cs"/>
              </a:rPr>
              <a:t>Unggulan</a:t>
            </a:r>
            <a:endParaRPr kumimoji="0" lang="id-ID" sz="6000" b="1" i="0" u="none" strike="noStrike" kern="1200" cap="none" spc="0" normalizeH="0" baseline="0" noProof="0" dirty="0">
              <a:ln>
                <a:noFill/>
              </a:ln>
              <a:solidFill>
                <a:schemeClr val="bg1"/>
              </a:solidFill>
              <a:effectLst/>
              <a:uLnTx/>
              <a:uFillTx/>
              <a:latin typeface="+mj-lt"/>
              <a:ea typeface="+mj-ea"/>
              <a:cs typeface="+mj-cs"/>
            </a:endParaRPr>
          </a:p>
        </p:txBody>
      </p:sp>
      <p:pic>
        <p:nvPicPr>
          <p:cNvPr id="16" name="Picture 15" descr="http://icons.iconarchive.com/icons/mazenl77/I-like-buttons-3a/512/Cute-Ball-Go-icon.png"/>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140566" y="161947"/>
            <a:ext cx="720080" cy="720080"/>
          </a:xfrm>
          <a:prstGeom prst="rect">
            <a:avLst/>
          </a:prstGeom>
          <a:noFill/>
          <a:ln>
            <a:noFill/>
          </a:ln>
        </p:spPr>
      </p:pic>
    </p:spTree>
    <p:extLst>
      <p:ext uri="{BB962C8B-B14F-4D97-AF65-F5344CB8AC3E}">
        <p14:creationId xmlns:p14="http://schemas.microsoft.com/office/powerpoint/2010/main" xmlns="" val="28823391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7143768" y="6581001"/>
            <a:ext cx="1967975" cy="276999"/>
          </a:xfrm>
          <a:prstGeom prst="rect">
            <a:avLst/>
          </a:prstGeom>
          <a:noFill/>
        </p:spPr>
        <p:txBody>
          <a:bodyPr wrap="none" rtlCol="0">
            <a:spAutoFit/>
          </a:bodyPr>
          <a:lstStyle/>
          <a:p>
            <a:r>
              <a:rPr lang="id-ID" sz="1200" dirty="0"/>
              <a:t>www.kreasimultimedia.co.id</a:t>
            </a:r>
            <a:endParaRPr lang="en-GB" sz="1200" dirty="0"/>
          </a:p>
        </p:txBody>
      </p:sp>
      <p:sp>
        <p:nvSpPr>
          <p:cNvPr id="15" name="TextBox 14"/>
          <p:cNvSpPr txBox="1"/>
          <p:nvPr/>
        </p:nvSpPr>
        <p:spPr>
          <a:xfrm>
            <a:off x="179512" y="980728"/>
            <a:ext cx="8572528" cy="1354217"/>
          </a:xfrm>
          <a:prstGeom prst="rect">
            <a:avLst/>
          </a:prstGeom>
          <a:noFill/>
        </p:spPr>
        <p:txBody>
          <a:bodyPr wrap="square" rtlCol="0">
            <a:spAutoFit/>
          </a:bodyPr>
          <a:lstStyle/>
          <a:p>
            <a:pPr lvl="0">
              <a:lnSpc>
                <a:spcPct val="150000"/>
              </a:lnSpc>
            </a:pPr>
            <a:r>
              <a:rPr lang="en-US" sz="2800" b="1" dirty="0"/>
              <a:t>Web Based  &amp; Mobile View</a:t>
            </a:r>
            <a:endParaRPr lang="en-US" sz="2000" b="1" dirty="0"/>
          </a:p>
          <a:p>
            <a:r>
              <a:rPr lang="en-US" sz="2000" dirty="0" err="1"/>
              <a:t>Aplikasi</a:t>
            </a:r>
            <a:r>
              <a:rPr lang="en-US" sz="2000" dirty="0"/>
              <a:t> </a:t>
            </a:r>
            <a:r>
              <a:rPr lang="en-US" sz="2000" dirty="0" err="1"/>
              <a:t>berbasis</a:t>
            </a:r>
            <a:r>
              <a:rPr lang="en-US" sz="2000" dirty="0"/>
              <a:t> website </a:t>
            </a:r>
            <a:r>
              <a:rPr lang="en-US" sz="2000" dirty="0" err="1"/>
              <a:t>dengan</a:t>
            </a:r>
            <a:r>
              <a:rPr lang="en-US" sz="2000" dirty="0"/>
              <a:t> </a:t>
            </a:r>
            <a:r>
              <a:rPr lang="en-US" sz="2000" dirty="0" err="1"/>
              <a:t>teknologi</a:t>
            </a:r>
            <a:r>
              <a:rPr lang="en-US" sz="2000" dirty="0"/>
              <a:t> </a:t>
            </a:r>
            <a:r>
              <a:rPr lang="en-US" sz="2000" dirty="0" err="1"/>
              <a:t>terkini</a:t>
            </a:r>
            <a:r>
              <a:rPr lang="en-US" sz="2000" dirty="0"/>
              <a:t> yang </a:t>
            </a:r>
            <a:r>
              <a:rPr lang="en-US" sz="2000" dirty="0" err="1"/>
              <a:t>bisa</a:t>
            </a:r>
            <a:r>
              <a:rPr lang="en-US" sz="2000" dirty="0"/>
              <a:t> </a:t>
            </a:r>
            <a:r>
              <a:rPr lang="en-US" sz="2000" dirty="0" err="1"/>
              <a:t>diakses</a:t>
            </a:r>
            <a:r>
              <a:rPr lang="en-US" sz="2000" dirty="0"/>
              <a:t> </a:t>
            </a:r>
            <a:r>
              <a:rPr lang="en-US" sz="2000" dirty="0" err="1"/>
              <a:t>dimana</a:t>
            </a:r>
            <a:r>
              <a:rPr lang="en-US" sz="2000" dirty="0"/>
              <a:t> </a:t>
            </a:r>
            <a:r>
              <a:rPr lang="en-US" sz="2000" dirty="0" err="1"/>
              <a:t>saja</a:t>
            </a:r>
            <a:r>
              <a:rPr lang="en-US" sz="2000" dirty="0"/>
              <a:t> </a:t>
            </a:r>
            <a:r>
              <a:rPr lang="en-US" sz="2000" dirty="0" err="1"/>
              <a:t>dengan</a:t>
            </a:r>
            <a:r>
              <a:rPr lang="en-US" sz="2000" dirty="0"/>
              <a:t> </a:t>
            </a:r>
            <a:r>
              <a:rPr lang="en-US" sz="2000" dirty="0" err="1"/>
              <a:t>berbagai</a:t>
            </a:r>
            <a:r>
              <a:rPr lang="en-US" sz="2000" dirty="0"/>
              <a:t> device </a:t>
            </a:r>
            <a:r>
              <a:rPr lang="en-US" sz="2000" dirty="0" err="1"/>
              <a:t>dan</a:t>
            </a:r>
            <a:r>
              <a:rPr lang="en-US" sz="2000" dirty="0"/>
              <a:t> </a:t>
            </a:r>
            <a:r>
              <a:rPr lang="en-US" sz="2000" dirty="0" err="1"/>
              <a:t>dengan</a:t>
            </a:r>
            <a:r>
              <a:rPr lang="en-US" sz="2000" dirty="0"/>
              <a:t> </a:t>
            </a:r>
            <a:r>
              <a:rPr lang="en-US" sz="2000" dirty="0" err="1"/>
              <a:t>hampir</a:t>
            </a:r>
            <a:r>
              <a:rPr lang="en-US" sz="2000" dirty="0"/>
              <a:t> </a:t>
            </a:r>
            <a:r>
              <a:rPr lang="en-US" sz="2000" dirty="0" err="1"/>
              <a:t>semua</a:t>
            </a:r>
            <a:r>
              <a:rPr lang="en-US" sz="2000" dirty="0"/>
              <a:t> </a:t>
            </a:r>
            <a:r>
              <a:rPr lang="en-US" sz="2000" dirty="0" err="1"/>
              <a:t>sistem</a:t>
            </a:r>
            <a:r>
              <a:rPr lang="en-US" sz="2000" dirty="0"/>
              <a:t> </a:t>
            </a:r>
            <a:r>
              <a:rPr lang="en-US" sz="2000" dirty="0" err="1"/>
              <a:t>operasi</a:t>
            </a:r>
            <a:r>
              <a:rPr lang="en-US" sz="2000" dirty="0"/>
              <a:t>.</a:t>
            </a:r>
          </a:p>
        </p:txBody>
      </p:sp>
      <p:pic>
        <p:nvPicPr>
          <p:cNvPr id="12" name="Picture 11" descr="https://www.perfect-web.co/images/blog/yoo_inspire_responsive/responsive-layout.jpg"/>
          <p:cNvPicPr/>
          <p:nvPr/>
        </p:nvPicPr>
        <p:blipFill>
          <a:blip r:embed="rId2">
            <a:extLst>
              <a:ext uri="{28A0092B-C50C-407E-A947-70E740481C1C}">
                <a14:useLocalDpi xmlns:a14="http://schemas.microsoft.com/office/drawing/2010/main" xmlns="" val="0"/>
              </a:ext>
            </a:extLst>
          </a:blip>
          <a:srcRect/>
          <a:stretch>
            <a:fillRect/>
          </a:stretch>
        </p:blipFill>
        <p:spPr bwMode="auto">
          <a:xfrm>
            <a:off x="1043608" y="2636912"/>
            <a:ext cx="6984776" cy="3773528"/>
          </a:xfrm>
          <a:prstGeom prst="rect">
            <a:avLst/>
          </a:prstGeom>
          <a:noFill/>
          <a:ln>
            <a:noFill/>
          </a:ln>
        </p:spPr>
      </p:pic>
      <p:sp>
        <p:nvSpPr>
          <p:cNvPr id="7" name="Title 1"/>
          <p:cNvSpPr txBox="1">
            <a:spLocks/>
          </p:cNvSpPr>
          <p:nvPr/>
        </p:nvSpPr>
        <p:spPr>
          <a:xfrm>
            <a:off x="683568" y="279959"/>
            <a:ext cx="4025957" cy="495781"/>
          </a:xfrm>
          <a:prstGeom prst="rect">
            <a:avLst/>
          </a:prstGeom>
          <a:solidFill>
            <a:srgbClr val="C00000"/>
          </a:solidFill>
        </p:spPr>
        <p:txBody>
          <a:bodyPr vert="horz" lIns="91440" tIns="45720" rIns="91440" bIns="45720" rtlCol="0" anchor="ctr">
            <a:normAutofit fontScale="9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sz="2800" b="1" dirty="0">
                <a:solidFill>
                  <a:schemeClr val="bg1"/>
                </a:solidFill>
                <a:latin typeface="+mj-lt"/>
                <a:ea typeface="+mj-ea"/>
                <a:cs typeface="+mj-cs"/>
              </a:rPr>
              <a:t>   </a:t>
            </a:r>
            <a:r>
              <a:rPr lang="en-US" sz="2800" b="1" dirty="0" err="1">
                <a:solidFill>
                  <a:schemeClr val="bg1"/>
                </a:solidFill>
                <a:latin typeface="+mj-lt"/>
                <a:ea typeface="+mj-ea"/>
                <a:cs typeface="+mj-cs"/>
              </a:rPr>
              <a:t>Fitur</a:t>
            </a:r>
            <a:r>
              <a:rPr lang="en-US" sz="2800" b="1" dirty="0">
                <a:solidFill>
                  <a:schemeClr val="bg1"/>
                </a:solidFill>
                <a:latin typeface="+mj-lt"/>
                <a:ea typeface="+mj-ea"/>
                <a:cs typeface="+mj-cs"/>
              </a:rPr>
              <a:t> </a:t>
            </a:r>
            <a:r>
              <a:rPr kumimoji="0" lang="en-US" sz="2800" b="1" i="0" u="none" strike="noStrike" kern="1200" cap="none" spc="0" normalizeH="0" baseline="0" noProof="0" dirty="0">
                <a:ln>
                  <a:noFill/>
                </a:ln>
                <a:solidFill>
                  <a:schemeClr val="bg1"/>
                </a:solidFill>
                <a:effectLst/>
                <a:uLnTx/>
                <a:uFillTx/>
                <a:latin typeface="+mj-lt"/>
                <a:ea typeface="+mj-ea"/>
                <a:cs typeface="+mj-cs"/>
              </a:rPr>
              <a:t>&amp; </a:t>
            </a:r>
            <a:r>
              <a:rPr kumimoji="0" lang="en-US" sz="2800" b="1" i="0" u="none" strike="noStrike" kern="1200" cap="none" spc="0" normalizeH="0" baseline="0" noProof="0" dirty="0" err="1">
                <a:ln>
                  <a:noFill/>
                </a:ln>
                <a:solidFill>
                  <a:schemeClr val="bg1"/>
                </a:solidFill>
                <a:effectLst/>
                <a:uLnTx/>
                <a:uFillTx/>
                <a:latin typeface="+mj-lt"/>
                <a:ea typeface="+mj-ea"/>
                <a:cs typeface="+mj-cs"/>
              </a:rPr>
              <a:t>Fasilitas</a:t>
            </a:r>
            <a:r>
              <a:rPr kumimoji="0" lang="en-US" sz="2800" b="1" i="0" u="none" strike="noStrike" kern="1200" cap="none" spc="0" normalizeH="0" baseline="0" noProof="0" dirty="0">
                <a:ln>
                  <a:noFill/>
                </a:ln>
                <a:solidFill>
                  <a:schemeClr val="bg1"/>
                </a:solidFill>
                <a:effectLst/>
                <a:uLnTx/>
                <a:uFillTx/>
                <a:latin typeface="+mj-lt"/>
                <a:ea typeface="+mj-ea"/>
                <a:cs typeface="+mj-cs"/>
              </a:rPr>
              <a:t> </a:t>
            </a:r>
            <a:r>
              <a:rPr kumimoji="0" lang="en-US" sz="2800" b="1" i="0" u="none" strike="noStrike" kern="1200" cap="none" spc="0" normalizeH="0" baseline="0" noProof="0" dirty="0" err="1">
                <a:ln>
                  <a:noFill/>
                </a:ln>
                <a:solidFill>
                  <a:schemeClr val="bg1"/>
                </a:solidFill>
                <a:effectLst/>
                <a:uLnTx/>
                <a:uFillTx/>
                <a:latin typeface="+mj-lt"/>
                <a:ea typeface="+mj-ea"/>
                <a:cs typeface="+mj-cs"/>
              </a:rPr>
              <a:t>Unggulan</a:t>
            </a:r>
            <a:endParaRPr kumimoji="0" lang="id-ID" sz="6000" b="1" i="0" u="none" strike="noStrike" kern="1200" cap="none" spc="0" normalizeH="0" baseline="0" noProof="0" dirty="0">
              <a:ln>
                <a:noFill/>
              </a:ln>
              <a:solidFill>
                <a:schemeClr val="bg1"/>
              </a:solidFill>
              <a:effectLst/>
              <a:uLnTx/>
              <a:uFillTx/>
              <a:latin typeface="+mj-lt"/>
              <a:ea typeface="+mj-ea"/>
              <a:cs typeface="+mj-cs"/>
            </a:endParaRPr>
          </a:p>
        </p:txBody>
      </p:sp>
      <p:pic>
        <p:nvPicPr>
          <p:cNvPr id="8" name="Picture 7" descr="http://icons.iconarchive.com/icons/mazenl77/I-like-buttons-3a/512/Cute-Ball-Go-icon.png"/>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40566" y="161947"/>
            <a:ext cx="720080" cy="720080"/>
          </a:xfrm>
          <a:prstGeom prst="rect">
            <a:avLst/>
          </a:prstGeom>
          <a:noFill/>
          <a:ln>
            <a:noFill/>
          </a:ln>
        </p:spPr>
      </p:pic>
    </p:spTree>
    <p:extLst>
      <p:ext uri="{BB962C8B-B14F-4D97-AF65-F5344CB8AC3E}">
        <p14:creationId xmlns:p14="http://schemas.microsoft.com/office/powerpoint/2010/main" xmlns="" val="32403278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7143768" y="6581001"/>
            <a:ext cx="1967975" cy="276999"/>
          </a:xfrm>
          <a:prstGeom prst="rect">
            <a:avLst/>
          </a:prstGeom>
          <a:noFill/>
        </p:spPr>
        <p:txBody>
          <a:bodyPr wrap="none" rtlCol="0">
            <a:spAutoFit/>
          </a:bodyPr>
          <a:lstStyle/>
          <a:p>
            <a:r>
              <a:rPr lang="id-ID" sz="1200" dirty="0"/>
              <a:t>www.kreasimultimedia.co.id</a:t>
            </a:r>
            <a:endParaRPr lang="en-GB" sz="1200" dirty="0"/>
          </a:p>
        </p:txBody>
      </p:sp>
      <p:sp>
        <p:nvSpPr>
          <p:cNvPr id="15" name="TextBox 14"/>
          <p:cNvSpPr txBox="1"/>
          <p:nvPr/>
        </p:nvSpPr>
        <p:spPr>
          <a:xfrm>
            <a:off x="179512" y="980728"/>
            <a:ext cx="8572528" cy="1661993"/>
          </a:xfrm>
          <a:prstGeom prst="rect">
            <a:avLst/>
          </a:prstGeom>
          <a:noFill/>
        </p:spPr>
        <p:txBody>
          <a:bodyPr wrap="square" rtlCol="0">
            <a:spAutoFit/>
          </a:bodyPr>
          <a:lstStyle/>
          <a:p>
            <a:pPr lvl="0">
              <a:lnSpc>
                <a:spcPct val="150000"/>
              </a:lnSpc>
            </a:pPr>
            <a:r>
              <a:rPr lang="en-US" sz="2800" b="1" i="1" dirty="0"/>
              <a:t>Input </a:t>
            </a:r>
            <a:r>
              <a:rPr lang="en-US" sz="2800" b="1" dirty="0" err="1"/>
              <a:t>dan</a:t>
            </a:r>
            <a:r>
              <a:rPr lang="en-US" sz="2800" b="1" dirty="0"/>
              <a:t> </a:t>
            </a:r>
            <a:r>
              <a:rPr lang="en-US" sz="2800" b="1" i="1" dirty="0"/>
              <a:t>Output </a:t>
            </a:r>
            <a:r>
              <a:rPr lang="en-US" sz="2800" b="1" i="1" dirty="0" err="1"/>
              <a:t>Realtime</a:t>
            </a:r>
            <a:endParaRPr lang="en-US" sz="2000" b="1" i="1" dirty="0"/>
          </a:p>
          <a:p>
            <a:r>
              <a:rPr lang="en-US" sz="2000" dirty="0" err="1"/>
              <a:t>Kemudahan</a:t>
            </a:r>
            <a:r>
              <a:rPr lang="en-US" sz="2000" dirty="0"/>
              <a:t> </a:t>
            </a:r>
            <a:r>
              <a:rPr lang="en-US" sz="2000" dirty="0" err="1"/>
              <a:t>untuk</a:t>
            </a:r>
            <a:r>
              <a:rPr lang="en-US" sz="2000" dirty="0"/>
              <a:t> </a:t>
            </a:r>
            <a:r>
              <a:rPr lang="en-US" sz="2000" dirty="0" err="1"/>
              <a:t>menginput</a:t>
            </a:r>
            <a:r>
              <a:rPr lang="en-US" sz="2000" dirty="0"/>
              <a:t> data </a:t>
            </a:r>
            <a:r>
              <a:rPr lang="en-US" sz="2000" dirty="0" err="1"/>
              <a:t>secara</a:t>
            </a:r>
            <a:r>
              <a:rPr lang="en-US" sz="2000" dirty="0"/>
              <a:t> </a:t>
            </a:r>
            <a:r>
              <a:rPr lang="en-US" sz="2000" dirty="0" err="1"/>
              <a:t>langsung</a:t>
            </a:r>
            <a:r>
              <a:rPr lang="en-US" sz="2000" dirty="0"/>
              <a:t> </a:t>
            </a:r>
            <a:r>
              <a:rPr lang="en-US" sz="2000" dirty="0" err="1"/>
              <a:t>seperti</a:t>
            </a:r>
            <a:r>
              <a:rPr lang="en-US" sz="2000" dirty="0"/>
              <a:t> </a:t>
            </a:r>
            <a:r>
              <a:rPr lang="en-US" sz="2000" dirty="0" err="1"/>
              <a:t>penilaian</a:t>
            </a:r>
            <a:r>
              <a:rPr lang="en-US" sz="2000" dirty="0"/>
              <a:t> </a:t>
            </a:r>
            <a:r>
              <a:rPr lang="en-US" sz="2000" dirty="0" err="1"/>
              <a:t>pra</a:t>
            </a:r>
            <a:r>
              <a:rPr lang="en-US" sz="2000" dirty="0"/>
              <a:t> </a:t>
            </a:r>
            <a:r>
              <a:rPr lang="en-US" sz="2000" dirty="0" err="1"/>
              <a:t>akreditasi</a:t>
            </a:r>
            <a:r>
              <a:rPr lang="en-US" sz="2000" dirty="0"/>
              <a:t> </a:t>
            </a:r>
            <a:r>
              <a:rPr lang="en-US" sz="2000" dirty="0" err="1"/>
              <a:t>untuk</a:t>
            </a:r>
            <a:r>
              <a:rPr lang="en-US" sz="2000" dirty="0"/>
              <a:t> </a:t>
            </a:r>
            <a:r>
              <a:rPr lang="en-US" sz="2000" dirty="0" err="1"/>
              <a:t>sekolah</a:t>
            </a:r>
            <a:r>
              <a:rPr lang="en-US" sz="2000" dirty="0"/>
              <a:t>, </a:t>
            </a:r>
            <a:r>
              <a:rPr lang="en-US" sz="2000" dirty="0" err="1"/>
              <a:t>penilaian</a:t>
            </a:r>
            <a:r>
              <a:rPr lang="en-US" sz="2000" dirty="0"/>
              <a:t> </a:t>
            </a:r>
            <a:r>
              <a:rPr lang="en-US" sz="2000" dirty="0" err="1"/>
              <a:t>oleh</a:t>
            </a:r>
            <a:r>
              <a:rPr lang="en-US" sz="2000" dirty="0"/>
              <a:t> </a:t>
            </a:r>
            <a:r>
              <a:rPr lang="en-US" sz="2000" dirty="0" err="1"/>
              <a:t>asesor</a:t>
            </a:r>
            <a:r>
              <a:rPr lang="en-US" sz="2000" dirty="0"/>
              <a:t> yang </a:t>
            </a:r>
            <a:r>
              <a:rPr lang="en-US" sz="2000" dirty="0" err="1"/>
              <a:t>langsung</a:t>
            </a:r>
            <a:r>
              <a:rPr lang="en-US" sz="2000" dirty="0"/>
              <a:t> </a:t>
            </a:r>
            <a:r>
              <a:rPr lang="en-US" sz="2000" dirty="0" err="1"/>
              <a:t>diketahui</a:t>
            </a:r>
            <a:r>
              <a:rPr lang="en-US" sz="2000" dirty="0"/>
              <a:t> </a:t>
            </a:r>
            <a:r>
              <a:rPr lang="en-US" sz="2000" dirty="0" err="1"/>
              <a:t>hasilnya</a:t>
            </a:r>
            <a:r>
              <a:rPr lang="en-US" sz="2000" dirty="0"/>
              <a:t>, </a:t>
            </a:r>
            <a:r>
              <a:rPr lang="en-US" sz="2000" dirty="0" err="1"/>
              <a:t>serta</a:t>
            </a:r>
            <a:r>
              <a:rPr lang="en-US" sz="2000" dirty="0"/>
              <a:t> </a:t>
            </a:r>
            <a:r>
              <a:rPr lang="en-US" sz="2000" dirty="0" err="1"/>
              <a:t>rekap</a:t>
            </a:r>
            <a:r>
              <a:rPr lang="en-US" sz="2000" dirty="0"/>
              <a:t> </a:t>
            </a:r>
            <a:r>
              <a:rPr lang="en-US" sz="2000" dirty="0" err="1"/>
              <a:t>hasil</a:t>
            </a:r>
            <a:r>
              <a:rPr lang="en-US" sz="2000" dirty="0"/>
              <a:t> </a:t>
            </a:r>
            <a:r>
              <a:rPr lang="en-US" sz="2000" dirty="0" err="1"/>
              <a:t>oleh</a:t>
            </a:r>
            <a:r>
              <a:rPr lang="en-US" sz="2000" dirty="0"/>
              <a:t> BAP</a:t>
            </a:r>
          </a:p>
        </p:txBody>
      </p:sp>
      <p:pic>
        <p:nvPicPr>
          <p:cNvPr id="5122" name="Picture 2" descr="Image result for input data"/>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15296" y="3083098"/>
            <a:ext cx="4762500" cy="3057525"/>
          </a:xfrm>
          <a:prstGeom prst="rect">
            <a:avLst/>
          </a:prstGeom>
          <a:noFill/>
          <a:extLst>
            <a:ext uri="{909E8E84-426E-40DD-AFC4-6F175D3DCCD1}">
              <a14:hiddenFill xmlns:a14="http://schemas.microsoft.com/office/drawing/2010/main" xmlns="">
                <a:solidFill>
                  <a:srgbClr val="FFFFFF"/>
                </a:solidFill>
              </a14:hiddenFill>
            </a:ext>
          </a:extLst>
        </p:spPr>
      </p:pic>
      <p:sp>
        <p:nvSpPr>
          <p:cNvPr id="16" name="Title 1"/>
          <p:cNvSpPr txBox="1">
            <a:spLocks/>
          </p:cNvSpPr>
          <p:nvPr/>
        </p:nvSpPr>
        <p:spPr>
          <a:xfrm>
            <a:off x="683568" y="279959"/>
            <a:ext cx="4025957" cy="495781"/>
          </a:xfrm>
          <a:prstGeom prst="rect">
            <a:avLst/>
          </a:prstGeom>
          <a:solidFill>
            <a:srgbClr val="C00000"/>
          </a:solidFill>
        </p:spPr>
        <p:txBody>
          <a:bodyPr vert="horz" lIns="91440" tIns="45720" rIns="91440" bIns="45720" rtlCol="0" anchor="ctr">
            <a:normAutofit fontScale="9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sz="2800" b="1" dirty="0">
                <a:solidFill>
                  <a:schemeClr val="bg1"/>
                </a:solidFill>
                <a:latin typeface="+mj-lt"/>
                <a:ea typeface="+mj-ea"/>
                <a:cs typeface="+mj-cs"/>
              </a:rPr>
              <a:t>   </a:t>
            </a:r>
            <a:r>
              <a:rPr lang="en-US" sz="2800" b="1" dirty="0" err="1">
                <a:solidFill>
                  <a:schemeClr val="bg1"/>
                </a:solidFill>
                <a:latin typeface="+mj-lt"/>
                <a:ea typeface="+mj-ea"/>
                <a:cs typeface="+mj-cs"/>
              </a:rPr>
              <a:t>Fitur</a:t>
            </a:r>
            <a:r>
              <a:rPr lang="en-US" sz="2800" b="1" dirty="0">
                <a:solidFill>
                  <a:schemeClr val="bg1"/>
                </a:solidFill>
                <a:latin typeface="+mj-lt"/>
                <a:ea typeface="+mj-ea"/>
                <a:cs typeface="+mj-cs"/>
              </a:rPr>
              <a:t> </a:t>
            </a:r>
            <a:r>
              <a:rPr kumimoji="0" lang="en-US" sz="2800" b="1" i="0" u="none" strike="noStrike" kern="1200" cap="none" spc="0" normalizeH="0" baseline="0" noProof="0" dirty="0">
                <a:ln>
                  <a:noFill/>
                </a:ln>
                <a:solidFill>
                  <a:schemeClr val="bg1"/>
                </a:solidFill>
                <a:effectLst/>
                <a:uLnTx/>
                <a:uFillTx/>
                <a:latin typeface="+mj-lt"/>
                <a:ea typeface="+mj-ea"/>
                <a:cs typeface="+mj-cs"/>
              </a:rPr>
              <a:t>&amp; </a:t>
            </a:r>
            <a:r>
              <a:rPr kumimoji="0" lang="en-US" sz="2800" b="1" i="0" u="none" strike="noStrike" kern="1200" cap="none" spc="0" normalizeH="0" baseline="0" noProof="0" dirty="0" err="1">
                <a:ln>
                  <a:noFill/>
                </a:ln>
                <a:solidFill>
                  <a:schemeClr val="bg1"/>
                </a:solidFill>
                <a:effectLst/>
                <a:uLnTx/>
                <a:uFillTx/>
                <a:latin typeface="+mj-lt"/>
                <a:ea typeface="+mj-ea"/>
                <a:cs typeface="+mj-cs"/>
              </a:rPr>
              <a:t>Fasilitas</a:t>
            </a:r>
            <a:r>
              <a:rPr kumimoji="0" lang="en-US" sz="2800" b="1" i="0" u="none" strike="noStrike" kern="1200" cap="none" spc="0" normalizeH="0" baseline="0" noProof="0" dirty="0">
                <a:ln>
                  <a:noFill/>
                </a:ln>
                <a:solidFill>
                  <a:schemeClr val="bg1"/>
                </a:solidFill>
                <a:effectLst/>
                <a:uLnTx/>
                <a:uFillTx/>
                <a:latin typeface="+mj-lt"/>
                <a:ea typeface="+mj-ea"/>
                <a:cs typeface="+mj-cs"/>
              </a:rPr>
              <a:t> </a:t>
            </a:r>
            <a:r>
              <a:rPr kumimoji="0" lang="en-US" sz="2800" b="1" i="0" u="none" strike="noStrike" kern="1200" cap="none" spc="0" normalizeH="0" baseline="0" noProof="0" dirty="0" err="1">
                <a:ln>
                  <a:noFill/>
                </a:ln>
                <a:solidFill>
                  <a:schemeClr val="bg1"/>
                </a:solidFill>
                <a:effectLst/>
                <a:uLnTx/>
                <a:uFillTx/>
                <a:latin typeface="+mj-lt"/>
                <a:ea typeface="+mj-ea"/>
                <a:cs typeface="+mj-cs"/>
              </a:rPr>
              <a:t>Unggulan</a:t>
            </a:r>
            <a:endParaRPr kumimoji="0" lang="id-ID" sz="6000" b="1" i="0" u="none" strike="noStrike" kern="1200" cap="none" spc="0" normalizeH="0" baseline="0" noProof="0" dirty="0">
              <a:ln>
                <a:noFill/>
              </a:ln>
              <a:solidFill>
                <a:schemeClr val="bg1"/>
              </a:solidFill>
              <a:effectLst/>
              <a:uLnTx/>
              <a:uFillTx/>
              <a:latin typeface="+mj-lt"/>
              <a:ea typeface="+mj-ea"/>
              <a:cs typeface="+mj-cs"/>
            </a:endParaRPr>
          </a:p>
        </p:txBody>
      </p:sp>
      <p:pic>
        <p:nvPicPr>
          <p:cNvPr id="17" name="Picture 16" descr="http://icons.iconarchive.com/icons/mazenl77/I-like-buttons-3a/512/Cute-Ball-Go-icon.png"/>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40566" y="161947"/>
            <a:ext cx="720080" cy="720080"/>
          </a:xfrm>
          <a:prstGeom prst="rect">
            <a:avLst/>
          </a:prstGeom>
          <a:noFill/>
          <a:ln>
            <a:noFill/>
          </a:ln>
        </p:spPr>
      </p:pic>
    </p:spTree>
    <p:extLst>
      <p:ext uri="{BB962C8B-B14F-4D97-AF65-F5344CB8AC3E}">
        <p14:creationId xmlns:p14="http://schemas.microsoft.com/office/powerpoint/2010/main" xmlns="" val="10401013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https://encrypted-tbn1.gstatic.com/images?q=tbn:ANd9GcSpIpQTtePY1uOYZ9tz33DmASsb7m8kizxKzndXNYe0uhLWZqQh"/>
          <p:cNvPicPr/>
          <p:nvPr/>
        </p:nvPicPr>
        <p:blipFill>
          <a:blip r:embed="rId2">
            <a:extLst>
              <a:ext uri="{28A0092B-C50C-407E-A947-70E740481C1C}">
                <a14:useLocalDpi xmlns:a14="http://schemas.microsoft.com/office/drawing/2010/main" xmlns="" val="0"/>
              </a:ext>
            </a:extLst>
          </a:blip>
          <a:srcRect/>
          <a:stretch>
            <a:fillRect/>
          </a:stretch>
        </p:blipFill>
        <p:spPr bwMode="auto">
          <a:xfrm>
            <a:off x="2164534" y="1950709"/>
            <a:ext cx="4979234" cy="4979234"/>
          </a:xfrm>
          <a:prstGeom prst="rect">
            <a:avLst/>
          </a:prstGeom>
          <a:noFill/>
          <a:ln>
            <a:noFill/>
          </a:ln>
        </p:spPr>
      </p:pic>
      <p:sp>
        <p:nvSpPr>
          <p:cNvPr id="14" name="TextBox 13"/>
          <p:cNvSpPr txBox="1"/>
          <p:nvPr/>
        </p:nvSpPr>
        <p:spPr>
          <a:xfrm>
            <a:off x="7143768" y="6581001"/>
            <a:ext cx="1967975" cy="276999"/>
          </a:xfrm>
          <a:prstGeom prst="rect">
            <a:avLst/>
          </a:prstGeom>
          <a:noFill/>
        </p:spPr>
        <p:txBody>
          <a:bodyPr wrap="none" rtlCol="0">
            <a:spAutoFit/>
          </a:bodyPr>
          <a:lstStyle/>
          <a:p>
            <a:r>
              <a:rPr lang="id-ID" sz="1200" dirty="0"/>
              <a:t>www.kreasimultimedia.co.id</a:t>
            </a:r>
            <a:endParaRPr lang="en-GB" sz="1200" dirty="0"/>
          </a:p>
        </p:txBody>
      </p:sp>
      <p:sp>
        <p:nvSpPr>
          <p:cNvPr id="15" name="TextBox 14"/>
          <p:cNvSpPr txBox="1"/>
          <p:nvPr/>
        </p:nvSpPr>
        <p:spPr>
          <a:xfrm>
            <a:off x="179512" y="980728"/>
            <a:ext cx="8572528" cy="1354217"/>
          </a:xfrm>
          <a:prstGeom prst="rect">
            <a:avLst/>
          </a:prstGeom>
          <a:noFill/>
        </p:spPr>
        <p:txBody>
          <a:bodyPr wrap="square" rtlCol="0">
            <a:spAutoFit/>
          </a:bodyPr>
          <a:lstStyle/>
          <a:p>
            <a:pPr lvl="0">
              <a:lnSpc>
                <a:spcPct val="150000"/>
              </a:lnSpc>
            </a:pPr>
            <a:r>
              <a:rPr lang="en-US" sz="2800" b="1" i="1" dirty="0"/>
              <a:t>Multimedia Content</a:t>
            </a:r>
          </a:p>
          <a:p>
            <a:r>
              <a:rPr lang="en-US" sz="2000" dirty="0" err="1"/>
              <a:t>Fasilitas</a:t>
            </a:r>
            <a:r>
              <a:rPr lang="en-US" sz="2000" dirty="0"/>
              <a:t> yang </a:t>
            </a:r>
            <a:r>
              <a:rPr lang="en-US" sz="2000" dirty="0" err="1"/>
              <a:t>memungkinkan</a:t>
            </a:r>
            <a:r>
              <a:rPr lang="en-US" sz="2000" dirty="0"/>
              <a:t> </a:t>
            </a:r>
            <a:r>
              <a:rPr lang="en-US" sz="2000" dirty="0" err="1"/>
              <a:t>untuk</a:t>
            </a:r>
            <a:r>
              <a:rPr lang="en-US" sz="2000" dirty="0"/>
              <a:t> </a:t>
            </a:r>
            <a:r>
              <a:rPr lang="en-US" sz="2000" dirty="0" err="1"/>
              <a:t>asesor</a:t>
            </a:r>
            <a:r>
              <a:rPr lang="en-US" sz="2000" dirty="0"/>
              <a:t> </a:t>
            </a:r>
            <a:r>
              <a:rPr lang="en-US" sz="2000" dirty="0" err="1"/>
              <a:t>memasukkan</a:t>
            </a:r>
            <a:r>
              <a:rPr lang="en-US" sz="2000" dirty="0"/>
              <a:t> </a:t>
            </a:r>
            <a:r>
              <a:rPr lang="en-US" sz="2000" dirty="0" err="1"/>
              <a:t>gambar</a:t>
            </a:r>
            <a:r>
              <a:rPr lang="en-US" sz="2000" dirty="0"/>
              <a:t> </a:t>
            </a:r>
            <a:r>
              <a:rPr lang="en-US" sz="2000" dirty="0" err="1"/>
              <a:t>atau</a:t>
            </a:r>
            <a:r>
              <a:rPr lang="en-US" sz="2000" dirty="0"/>
              <a:t> </a:t>
            </a:r>
            <a:r>
              <a:rPr lang="en-US" sz="2000" dirty="0" err="1"/>
              <a:t>dokumen</a:t>
            </a:r>
            <a:r>
              <a:rPr lang="en-US" sz="2000" dirty="0"/>
              <a:t> yang </a:t>
            </a:r>
            <a:r>
              <a:rPr lang="en-US" sz="2000" dirty="0" err="1"/>
              <a:t>diperlukan</a:t>
            </a:r>
            <a:r>
              <a:rPr lang="en-US" sz="2000" dirty="0"/>
              <a:t> </a:t>
            </a:r>
            <a:r>
              <a:rPr lang="en-US" sz="2000" dirty="0" err="1"/>
              <a:t>untuk</a:t>
            </a:r>
            <a:r>
              <a:rPr lang="en-US" sz="2000" dirty="0"/>
              <a:t> </a:t>
            </a:r>
            <a:r>
              <a:rPr lang="en-US" sz="2000" dirty="0" err="1"/>
              <a:t>menunjang</a:t>
            </a:r>
            <a:r>
              <a:rPr lang="en-US" sz="2000" dirty="0"/>
              <a:t> </a:t>
            </a:r>
            <a:r>
              <a:rPr lang="en-US" sz="2000" dirty="0" err="1"/>
              <a:t>pelaporan</a:t>
            </a:r>
            <a:r>
              <a:rPr lang="en-US" sz="2000" dirty="0"/>
              <a:t> </a:t>
            </a:r>
            <a:r>
              <a:rPr lang="en-US" sz="2000" dirty="0" err="1"/>
              <a:t>asesor</a:t>
            </a:r>
            <a:endParaRPr lang="en-US" sz="2000" dirty="0"/>
          </a:p>
        </p:txBody>
      </p:sp>
      <p:sp>
        <p:nvSpPr>
          <p:cNvPr id="16" name="Title 1"/>
          <p:cNvSpPr txBox="1">
            <a:spLocks/>
          </p:cNvSpPr>
          <p:nvPr/>
        </p:nvSpPr>
        <p:spPr>
          <a:xfrm>
            <a:off x="683568" y="279959"/>
            <a:ext cx="4025957" cy="495781"/>
          </a:xfrm>
          <a:prstGeom prst="rect">
            <a:avLst/>
          </a:prstGeom>
          <a:solidFill>
            <a:srgbClr val="C00000"/>
          </a:solidFill>
        </p:spPr>
        <p:txBody>
          <a:bodyPr vert="horz" lIns="91440" tIns="45720" rIns="91440" bIns="45720" rtlCol="0" anchor="ctr">
            <a:normAutofit fontScale="9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sz="2800" b="1" dirty="0">
                <a:solidFill>
                  <a:schemeClr val="bg1"/>
                </a:solidFill>
                <a:latin typeface="+mj-lt"/>
                <a:ea typeface="+mj-ea"/>
                <a:cs typeface="+mj-cs"/>
              </a:rPr>
              <a:t>   </a:t>
            </a:r>
            <a:r>
              <a:rPr lang="en-US" sz="2800" b="1" dirty="0" err="1">
                <a:solidFill>
                  <a:schemeClr val="bg1"/>
                </a:solidFill>
                <a:latin typeface="+mj-lt"/>
                <a:ea typeface="+mj-ea"/>
                <a:cs typeface="+mj-cs"/>
              </a:rPr>
              <a:t>Fitur</a:t>
            </a:r>
            <a:r>
              <a:rPr lang="en-US" sz="2800" b="1" dirty="0">
                <a:solidFill>
                  <a:schemeClr val="bg1"/>
                </a:solidFill>
                <a:latin typeface="+mj-lt"/>
                <a:ea typeface="+mj-ea"/>
                <a:cs typeface="+mj-cs"/>
              </a:rPr>
              <a:t> </a:t>
            </a:r>
            <a:r>
              <a:rPr kumimoji="0" lang="en-US" sz="2800" b="1" i="0" u="none" strike="noStrike" kern="1200" cap="none" spc="0" normalizeH="0" baseline="0" noProof="0" dirty="0">
                <a:ln>
                  <a:noFill/>
                </a:ln>
                <a:solidFill>
                  <a:schemeClr val="bg1"/>
                </a:solidFill>
                <a:effectLst/>
                <a:uLnTx/>
                <a:uFillTx/>
                <a:latin typeface="+mj-lt"/>
                <a:ea typeface="+mj-ea"/>
                <a:cs typeface="+mj-cs"/>
              </a:rPr>
              <a:t>&amp; </a:t>
            </a:r>
            <a:r>
              <a:rPr kumimoji="0" lang="en-US" sz="2800" b="1" i="0" u="none" strike="noStrike" kern="1200" cap="none" spc="0" normalizeH="0" baseline="0" noProof="0" dirty="0" err="1">
                <a:ln>
                  <a:noFill/>
                </a:ln>
                <a:solidFill>
                  <a:schemeClr val="bg1"/>
                </a:solidFill>
                <a:effectLst/>
                <a:uLnTx/>
                <a:uFillTx/>
                <a:latin typeface="+mj-lt"/>
                <a:ea typeface="+mj-ea"/>
                <a:cs typeface="+mj-cs"/>
              </a:rPr>
              <a:t>Fasilitas</a:t>
            </a:r>
            <a:r>
              <a:rPr kumimoji="0" lang="en-US" sz="2800" b="1" i="0" u="none" strike="noStrike" kern="1200" cap="none" spc="0" normalizeH="0" baseline="0" noProof="0" dirty="0">
                <a:ln>
                  <a:noFill/>
                </a:ln>
                <a:solidFill>
                  <a:schemeClr val="bg1"/>
                </a:solidFill>
                <a:effectLst/>
                <a:uLnTx/>
                <a:uFillTx/>
                <a:latin typeface="+mj-lt"/>
                <a:ea typeface="+mj-ea"/>
                <a:cs typeface="+mj-cs"/>
              </a:rPr>
              <a:t> </a:t>
            </a:r>
            <a:r>
              <a:rPr kumimoji="0" lang="en-US" sz="2800" b="1" i="0" u="none" strike="noStrike" kern="1200" cap="none" spc="0" normalizeH="0" baseline="0" noProof="0" dirty="0" err="1">
                <a:ln>
                  <a:noFill/>
                </a:ln>
                <a:solidFill>
                  <a:schemeClr val="bg1"/>
                </a:solidFill>
                <a:effectLst/>
                <a:uLnTx/>
                <a:uFillTx/>
                <a:latin typeface="+mj-lt"/>
                <a:ea typeface="+mj-ea"/>
                <a:cs typeface="+mj-cs"/>
              </a:rPr>
              <a:t>Unggulan</a:t>
            </a:r>
            <a:endParaRPr kumimoji="0" lang="id-ID" sz="6000" b="1" i="0" u="none" strike="noStrike" kern="1200" cap="none" spc="0" normalizeH="0" baseline="0" noProof="0" dirty="0">
              <a:ln>
                <a:noFill/>
              </a:ln>
              <a:solidFill>
                <a:schemeClr val="bg1"/>
              </a:solidFill>
              <a:effectLst/>
              <a:uLnTx/>
              <a:uFillTx/>
              <a:latin typeface="+mj-lt"/>
              <a:ea typeface="+mj-ea"/>
              <a:cs typeface="+mj-cs"/>
            </a:endParaRPr>
          </a:p>
        </p:txBody>
      </p:sp>
      <p:pic>
        <p:nvPicPr>
          <p:cNvPr id="17" name="Picture 16" descr="http://icons.iconarchive.com/icons/mazenl77/I-like-buttons-3a/512/Cute-Ball-Go-icon.png"/>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40566" y="161947"/>
            <a:ext cx="720080" cy="720080"/>
          </a:xfrm>
          <a:prstGeom prst="rect">
            <a:avLst/>
          </a:prstGeom>
          <a:noFill/>
          <a:ln>
            <a:noFill/>
          </a:ln>
        </p:spPr>
      </p:pic>
    </p:spTree>
    <p:extLst>
      <p:ext uri="{BB962C8B-B14F-4D97-AF65-F5344CB8AC3E}">
        <p14:creationId xmlns:p14="http://schemas.microsoft.com/office/powerpoint/2010/main" xmlns="" val="39832636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7143768" y="6581001"/>
            <a:ext cx="1967975" cy="276999"/>
          </a:xfrm>
          <a:prstGeom prst="rect">
            <a:avLst/>
          </a:prstGeom>
          <a:noFill/>
        </p:spPr>
        <p:txBody>
          <a:bodyPr wrap="none" rtlCol="0">
            <a:spAutoFit/>
          </a:bodyPr>
          <a:lstStyle/>
          <a:p>
            <a:r>
              <a:rPr lang="id-ID" sz="1200" dirty="0"/>
              <a:t>www.kreasimultimedia.co.id</a:t>
            </a:r>
            <a:endParaRPr lang="en-GB" sz="1200" dirty="0"/>
          </a:p>
        </p:txBody>
      </p:sp>
      <p:sp>
        <p:nvSpPr>
          <p:cNvPr id="15" name="TextBox 14"/>
          <p:cNvSpPr txBox="1"/>
          <p:nvPr/>
        </p:nvSpPr>
        <p:spPr>
          <a:xfrm>
            <a:off x="179512" y="980728"/>
            <a:ext cx="8572528" cy="1354217"/>
          </a:xfrm>
          <a:prstGeom prst="rect">
            <a:avLst/>
          </a:prstGeom>
          <a:noFill/>
        </p:spPr>
        <p:txBody>
          <a:bodyPr wrap="square" rtlCol="0">
            <a:spAutoFit/>
          </a:bodyPr>
          <a:lstStyle/>
          <a:p>
            <a:pPr lvl="0">
              <a:lnSpc>
                <a:spcPct val="150000"/>
              </a:lnSpc>
            </a:pPr>
            <a:r>
              <a:rPr lang="en-US" sz="2800" b="1" i="1" dirty="0"/>
              <a:t>Management Data</a:t>
            </a:r>
          </a:p>
          <a:p>
            <a:r>
              <a:rPr lang="en-US" sz="2000" dirty="0" err="1"/>
              <a:t>Kemudahan</a:t>
            </a:r>
            <a:r>
              <a:rPr lang="en-US" sz="2000" dirty="0"/>
              <a:t> </a:t>
            </a:r>
            <a:r>
              <a:rPr lang="en-US" sz="2000" dirty="0" err="1"/>
              <a:t>untuk</a:t>
            </a:r>
            <a:r>
              <a:rPr lang="en-US" sz="2000" dirty="0"/>
              <a:t> </a:t>
            </a:r>
            <a:r>
              <a:rPr lang="en-US" sz="2000" dirty="0" err="1"/>
              <a:t>mengelola</a:t>
            </a:r>
            <a:r>
              <a:rPr lang="en-US" sz="2000" dirty="0"/>
              <a:t> data </a:t>
            </a:r>
            <a:r>
              <a:rPr lang="en-US" sz="2000" dirty="0" err="1"/>
              <a:t>Asesor</a:t>
            </a:r>
            <a:r>
              <a:rPr lang="en-US" sz="2000" dirty="0"/>
              <a:t> (biodata </a:t>
            </a:r>
            <a:r>
              <a:rPr lang="en-US" sz="2000" dirty="0" err="1"/>
              <a:t>dan</a:t>
            </a:r>
            <a:r>
              <a:rPr lang="en-US" sz="2000" dirty="0"/>
              <a:t> </a:t>
            </a:r>
            <a:r>
              <a:rPr lang="en-US" sz="2000" i="1" dirty="0"/>
              <a:t>mapping</a:t>
            </a:r>
            <a:r>
              <a:rPr lang="en-US" sz="2000" dirty="0"/>
              <a:t>), Data </a:t>
            </a:r>
            <a:r>
              <a:rPr lang="en-US" sz="2000" dirty="0" err="1"/>
              <a:t>Penilaian</a:t>
            </a:r>
            <a:r>
              <a:rPr lang="en-US" sz="2000" dirty="0"/>
              <a:t> </a:t>
            </a:r>
            <a:r>
              <a:rPr lang="en-US" sz="2000" dirty="0" err="1"/>
              <a:t>Akreditasi</a:t>
            </a:r>
            <a:r>
              <a:rPr lang="en-US" sz="2000" dirty="0"/>
              <a:t> </a:t>
            </a:r>
            <a:r>
              <a:rPr lang="en-US" sz="2000" dirty="0" err="1"/>
              <a:t>dikelola</a:t>
            </a:r>
            <a:r>
              <a:rPr lang="en-US" sz="2000" dirty="0"/>
              <a:t> </a:t>
            </a:r>
            <a:r>
              <a:rPr lang="en-US" sz="2000" dirty="0" err="1"/>
              <a:t>secara</a:t>
            </a:r>
            <a:r>
              <a:rPr lang="en-US" sz="2000" dirty="0"/>
              <a:t> </a:t>
            </a:r>
            <a:r>
              <a:rPr lang="en-US" sz="2000" dirty="0" err="1"/>
              <a:t>mandiri</a:t>
            </a:r>
            <a:r>
              <a:rPr lang="en-US" sz="2000" dirty="0"/>
              <a:t> </a:t>
            </a:r>
            <a:r>
              <a:rPr lang="en-US" sz="2000" dirty="0" err="1"/>
              <a:t>oleh</a:t>
            </a:r>
            <a:r>
              <a:rPr lang="en-US" sz="2000" dirty="0"/>
              <a:t> BAP </a:t>
            </a:r>
            <a:r>
              <a:rPr lang="en-US" sz="2000" dirty="0" err="1"/>
              <a:t>untuk</a:t>
            </a:r>
            <a:r>
              <a:rPr lang="en-US" sz="2000" dirty="0"/>
              <a:t> </a:t>
            </a:r>
            <a:r>
              <a:rPr lang="en-US" sz="2000" dirty="0" err="1"/>
              <a:t>dilaporkan</a:t>
            </a:r>
            <a:r>
              <a:rPr lang="en-US" sz="2000" dirty="0"/>
              <a:t> </a:t>
            </a:r>
            <a:r>
              <a:rPr lang="en-US" sz="2000" dirty="0" err="1"/>
              <a:t>ke</a:t>
            </a:r>
            <a:r>
              <a:rPr lang="en-US" sz="2000" dirty="0"/>
              <a:t> BAN </a:t>
            </a:r>
          </a:p>
        </p:txBody>
      </p:sp>
      <p:sp>
        <p:nvSpPr>
          <p:cNvPr id="16" name="Title 1"/>
          <p:cNvSpPr txBox="1">
            <a:spLocks/>
          </p:cNvSpPr>
          <p:nvPr/>
        </p:nvSpPr>
        <p:spPr>
          <a:xfrm>
            <a:off x="683568" y="279959"/>
            <a:ext cx="4025957" cy="495781"/>
          </a:xfrm>
          <a:prstGeom prst="rect">
            <a:avLst/>
          </a:prstGeom>
          <a:solidFill>
            <a:srgbClr val="C00000"/>
          </a:solidFill>
        </p:spPr>
        <p:txBody>
          <a:bodyPr vert="horz" lIns="91440" tIns="45720" rIns="91440" bIns="45720" rtlCol="0" anchor="ctr">
            <a:normAutofit fontScale="9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sz="2800" b="1" dirty="0">
                <a:solidFill>
                  <a:schemeClr val="bg1"/>
                </a:solidFill>
                <a:latin typeface="+mj-lt"/>
                <a:ea typeface="+mj-ea"/>
                <a:cs typeface="+mj-cs"/>
              </a:rPr>
              <a:t>   </a:t>
            </a:r>
            <a:r>
              <a:rPr lang="en-US" sz="2800" b="1" dirty="0" err="1">
                <a:solidFill>
                  <a:schemeClr val="bg1"/>
                </a:solidFill>
                <a:latin typeface="+mj-lt"/>
                <a:ea typeface="+mj-ea"/>
                <a:cs typeface="+mj-cs"/>
              </a:rPr>
              <a:t>Fitur</a:t>
            </a:r>
            <a:r>
              <a:rPr lang="en-US" sz="2800" b="1" dirty="0">
                <a:solidFill>
                  <a:schemeClr val="bg1"/>
                </a:solidFill>
                <a:latin typeface="+mj-lt"/>
                <a:ea typeface="+mj-ea"/>
                <a:cs typeface="+mj-cs"/>
              </a:rPr>
              <a:t> </a:t>
            </a:r>
            <a:r>
              <a:rPr kumimoji="0" lang="en-US" sz="2800" b="1" i="0" u="none" strike="noStrike" kern="1200" cap="none" spc="0" normalizeH="0" baseline="0" noProof="0" dirty="0">
                <a:ln>
                  <a:noFill/>
                </a:ln>
                <a:solidFill>
                  <a:schemeClr val="bg1"/>
                </a:solidFill>
                <a:effectLst/>
                <a:uLnTx/>
                <a:uFillTx/>
                <a:latin typeface="+mj-lt"/>
                <a:ea typeface="+mj-ea"/>
                <a:cs typeface="+mj-cs"/>
              </a:rPr>
              <a:t>&amp; </a:t>
            </a:r>
            <a:r>
              <a:rPr kumimoji="0" lang="en-US" sz="2800" b="1" i="0" u="none" strike="noStrike" kern="1200" cap="none" spc="0" normalizeH="0" baseline="0" noProof="0" dirty="0" err="1">
                <a:ln>
                  <a:noFill/>
                </a:ln>
                <a:solidFill>
                  <a:schemeClr val="bg1"/>
                </a:solidFill>
                <a:effectLst/>
                <a:uLnTx/>
                <a:uFillTx/>
                <a:latin typeface="+mj-lt"/>
                <a:ea typeface="+mj-ea"/>
                <a:cs typeface="+mj-cs"/>
              </a:rPr>
              <a:t>Fasilitas</a:t>
            </a:r>
            <a:r>
              <a:rPr kumimoji="0" lang="en-US" sz="2800" b="1" i="0" u="none" strike="noStrike" kern="1200" cap="none" spc="0" normalizeH="0" baseline="0" noProof="0" dirty="0">
                <a:ln>
                  <a:noFill/>
                </a:ln>
                <a:solidFill>
                  <a:schemeClr val="bg1"/>
                </a:solidFill>
                <a:effectLst/>
                <a:uLnTx/>
                <a:uFillTx/>
                <a:latin typeface="+mj-lt"/>
                <a:ea typeface="+mj-ea"/>
                <a:cs typeface="+mj-cs"/>
              </a:rPr>
              <a:t> </a:t>
            </a:r>
            <a:r>
              <a:rPr kumimoji="0" lang="en-US" sz="2800" b="1" i="0" u="none" strike="noStrike" kern="1200" cap="none" spc="0" normalizeH="0" baseline="0" noProof="0" dirty="0" err="1">
                <a:ln>
                  <a:noFill/>
                </a:ln>
                <a:solidFill>
                  <a:schemeClr val="bg1"/>
                </a:solidFill>
                <a:effectLst/>
                <a:uLnTx/>
                <a:uFillTx/>
                <a:latin typeface="+mj-lt"/>
                <a:ea typeface="+mj-ea"/>
                <a:cs typeface="+mj-cs"/>
              </a:rPr>
              <a:t>Unggulan</a:t>
            </a:r>
            <a:endParaRPr kumimoji="0" lang="id-ID" sz="6000" b="1" i="0" u="none" strike="noStrike" kern="1200" cap="none" spc="0" normalizeH="0" baseline="0" noProof="0" dirty="0">
              <a:ln>
                <a:noFill/>
              </a:ln>
              <a:solidFill>
                <a:schemeClr val="bg1"/>
              </a:solidFill>
              <a:effectLst/>
              <a:uLnTx/>
              <a:uFillTx/>
              <a:latin typeface="+mj-lt"/>
              <a:ea typeface="+mj-ea"/>
              <a:cs typeface="+mj-cs"/>
            </a:endParaRPr>
          </a:p>
        </p:txBody>
      </p:sp>
      <p:pic>
        <p:nvPicPr>
          <p:cNvPr id="17" name="Picture 16" descr="http://icons.iconarchive.com/icons/mazenl77/I-like-buttons-3a/512/Cute-Ball-Go-icon.pn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40566" y="161947"/>
            <a:ext cx="720080" cy="720080"/>
          </a:xfrm>
          <a:prstGeom prst="rect">
            <a:avLst/>
          </a:prstGeom>
          <a:noFill/>
          <a:ln>
            <a:noFill/>
          </a:ln>
        </p:spPr>
      </p:pic>
      <p:pic>
        <p:nvPicPr>
          <p:cNvPr id="7170" name="Picture 2" descr="Image result for pengelolaan data"/>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98376" y="2743010"/>
            <a:ext cx="5594771" cy="342992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5216079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7143768" y="6581001"/>
            <a:ext cx="1967975" cy="276999"/>
          </a:xfrm>
          <a:prstGeom prst="rect">
            <a:avLst/>
          </a:prstGeom>
          <a:noFill/>
        </p:spPr>
        <p:txBody>
          <a:bodyPr wrap="none" rtlCol="0">
            <a:spAutoFit/>
          </a:bodyPr>
          <a:lstStyle/>
          <a:p>
            <a:r>
              <a:rPr lang="id-ID" sz="1200" dirty="0"/>
              <a:t>www.kreasimultimedia.co.id</a:t>
            </a:r>
            <a:endParaRPr lang="en-GB" sz="1200" dirty="0"/>
          </a:p>
        </p:txBody>
      </p:sp>
      <p:sp>
        <p:nvSpPr>
          <p:cNvPr id="16" name="Title 1"/>
          <p:cNvSpPr txBox="1">
            <a:spLocks/>
          </p:cNvSpPr>
          <p:nvPr/>
        </p:nvSpPr>
        <p:spPr>
          <a:xfrm>
            <a:off x="683568" y="279959"/>
            <a:ext cx="4025957" cy="495781"/>
          </a:xfrm>
          <a:prstGeom prst="rect">
            <a:avLst/>
          </a:prstGeom>
          <a:solidFill>
            <a:srgbClr val="C00000"/>
          </a:solidFill>
        </p:spPr>
        <p:txBody>
          <a:bodyPr vert="horz" lIns="91440" tIns="45720" rIns="91440" bIns="45720" rtlCol="0" anchor="ctr">
            <a:normAutofit fontScale="9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sz="2800" b="1" dirty="0">
                <a:solidFill>
                  <a:schemeClr val="bg1"/>
                </a:solidFill>
                <a:latin typeface="+mj-lt"/>
                <a:ea typeface="+mj-ea"/>
                <a:cs typeface="+mj-cs"/>
              </a:rPr>
              <a:t>   </a:t>
            </a:r>
            <a:r>
              <a:rPr lang="en-US" sz="2800" b="1" dirty="0" err="1">
                <a:solidFill>
                  <a:schemeClr val="bg1"/>
                </a:solidFill>
                <a:latin typeface="+mj-lt"/>
                <a:ea typeface="+mj-ea"/>
                <a:cs typeface="+mj-cs"/>
              </a:rPr>
              <a:t>Fitur</a:t>
            </a:r>
            <a:r>
              <a:rPr lang="en-US" sz="2800" b="1" dirty="0">
                <a:solidFill>
                  <a:schemeClr val="bg1"/>
                </a:solidFill>
                <a:latin typeface="+mj-lt"/>
                <a:ea typeface="+mj-ea"/>
                <a:cs typeface="+mj-cs"/>
              </a:rPr>
              <a:t> </a:t>
            </a:r>
            <a:r>
              <a:rPr kumimoji="0" lang="en-US" sz="2800" b="1" i="0" u="none" strike="noStrike" kern="1200" cap="none" spc="0" normalizeH="0" baseline="0" noProof="0" dirty="0">
                <a:ln>
                  <a:noFill/>
                </a:ln>
                <a:solidFill>
                  <a:schemeClr val="bg1"/>
                </a:solidFill>
                <a:effectLst/>
                <a:uLnTx/>
                <a:uFillTx/>
                <a:latin typeface="+mj-lt"/>
                <a:ea typeface="+mj-ea"/>
                <a:cs typeface="+mj-cs"/>
              </a:rPr>
              <a:t>&amp; </a:t>
            </a:r>
            <a:r>
              <a:rPr kumimoji="0" lang="en-US" sz="2800" b="1" i="0" u="none" strike="noStrike" kern="1200" cap="none" spc="0" normalizeH="0" baseline="0" noProof="0" dirty="0" err="1">
                <a:ln>
                  <a:noFill/>
                </a:ln>
                <a:solidFill>
                  <a:schemeClr val="bg1"/>
                </a:solidFill>
                <a:effectLst/>
                <a:uLnTx/>
                <a:uFillTx/>
                <a:latin typeface="+mj-lt"/>
                <a:ea typeface="+mj-ea"/>
                <a:cs typeface="+mj-cs"/>
              </a:rPr>
              <a:t>Fasilitas</a:t>
            </a:r>
            <a:r>
              <a:rPr kumimoji="0" lang="en-US" sz="2800" b="1" i="0" u="none" strike="noStrike" kern="1200" cap="none" spc="0" normalizeH="0" baseline="0" noProof="0" dirty="0">
                <a:ln>
                  <a:noFill/>
                </a:ln>
                <a:solidFill>
                  <a:schemeClr val="bg1"/>
                </a:solidFill>
                <a:effectLst/>
                <a:uLnTx/>
                <a:uFillTx/>
                <a:latin typeface="+mj-lt"/>
                <a:ea typeface="+mj-ea"/>
                <a:cs typeface="+mj-cs"/>
              </a:rPr>
              <a:t> </a:t>
            </a:r>
            <a:r>
              <a:rPr kumimoji="0" lang="en-US" sz="2800" b="1" i="0" u="none" strike="noStrike" kern="1200" cap="none" spc="0" normalizeH="0" baseline="0" noProof="0" dirty="0" err="1">
                <a:ln>
                  <a:noFill/>
                </a:ln>
                <a:solidFill>
                  <a:schemeClr val="bg1"/>
                </a:solidFill>
                <a:effectLst/>
                <a:uLnTx/>
                <a:uFillTx/>
                <a:latin typeface="+mj-lt"/>
                <a:ea typeface="+mj-ea"/>
                <a:cs typeface="+mj-cs"/>
              </a:rPr>
              <a:t>Unggulan</a:t>
            </a:r>
            <a:endParaRPr kumimoji="0" lang="id-ID" sz="6000" b="1" i="0" u="none" strike="noStrike" kern="1200" cap="none" spc="0" normalizeH="0" baseline="0" noProof="0" dirty="0">
              <a:ln>
                <a:noFill/>
              </a:ln>
              <a:solidFill>
                <a:schemeClr val="bg1"/>
              </a:solidFill>
              <a:effectLst/>
              <a:uLnTx/>
              <a:uFillTx/>
              <a:latin typeface="+mj-lt"/>
              <a:ea typeface="+mj-ea"/>
              <a:cs typeface="+mj-cs"/>
            </a:endParaRPr>
          </a:p>
        </p:txBody>
      </p:sp>
      <p:pic>
        <p:nvPicPr>
          <p:cNvPr id="17" name="Picture 16" descr="http://icons.iconarchive.com/icons/mazenl77/I-like-buttons-3a/512/Cute-Ball-Go-icon.pn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40566" y="161947"/>
            <a:ext cx="720080" cy="720080"/>
          </a:xfrm>
          <a:prstGeom prst="rect">
            <a:avLst/>
          </a:prstGeom>
          <a:noFill/>
          <a:ln>
            <a:noFill/>
          </a:ln>
        </p:spPr>
      </p:pic>
      <p:sp>
        <p:nvSpPr>
          <p:cNvPr id="18" name="TextBox 17"/>
          <p:cNvSpPr txBox="1"/>
          <p:nvPr/>
        </p:nvSpPr>
        <p:spPr>
          <a:xfrm>
            <a:off x="467544" y="1409950"/>
            <a:ext cx="2193421" cy="58477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prstClr val="black"/>
                </a:solidFill>
                <a:effectLst/>
                <a:uLnTx/>
                <a:uFillTx/>
              </a:rPr>
              <a:t>Export Data</a:t>
            </a:r>
          </a:p>
        </p:txBody>
      </p:sp>
      <p:sp>
        <p:nvSpPr>
          <p:cNvPr id="19" name="TextBox 18"/>
          <p:cNvSpPr txBox="1"/>
          <p:nvPr/>
        </p:nvSpPr>
        <p:spPr>
          <a:xfrm>
            <a:off x="467545" y="2033553"/>
            <a:ext cx="8352928" cy="1323439"/>
          </a:xfrm>
          <a:prstGeom prst="rect">
            <a:avLst/>
          </a:prstGeom>
          <a:noFill/>
        </p:spPr>
        <p:txBody>
          <a:bodyPr wrap="square" rtlCol="0">
            <a:spAutoFit/>
          </a:bodyPr>
          <a:lstStyle/>
          <a:p>
            <a:pPr marL="0" marR="0" lvl="0" indent="0" defTabSz="914400" eaLnBrk="1" fontAlgn="base"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rPr>
              <a:t>Data </a:t>
            </a:r>
            <a:r>
              <a:rPr kumimoji="0" lang="en-US" sz="2000" b="0" i="0" u="none" strike="noStrike" kern="0" cap="none" spc="0" normalizeH="0" baseline="0" noProof="0" dirty="0" err="1">
                <a:ln>
                  <a:noFill/>
                </a:ln>
                <a:solidFill>
                  <a:prstClr val="black"/>
                </a:solidFill>
                <a:effectLst/>
                <a:uLnTx/>
                <a:uFillTx/>
              </a:rPr>
              <a:t>hasil</a:t>
            </a:r>
            <a:r>
              <a:rPr kumimoji="0" lang="en-US" sz="2000" b="0" i="0" u="none" strike="noStrike" kern="0" cap="none" spc="0" normalizeH="0" baseline="0" noProof="0" dirty="0">
                <a:ln>
                  <a:noFill/>
                </a:ln>
                <a:solidFill>
                  <a:prstClr val="black"/>
                </a:solidFill>
                <a:effectLst/>
                <a:uLnTx/>
                <a:uFillTx/>
              </a:rPr>
              <a:t> </a:t>
            </a:r>
            <a:r>
              <a:rPr kumimoji="0" lang="en-US" sz="2000" b="0" i="0" u="none" strike="noStrike" kern="0" cap="none" spc="0" normalizeH="0" baseline="0" noProof="0" dirty="0" err="1">
                <a:ln>
                  <a:noFill/>
                </a:ln>
                <a:solidFill>
                  <a:prstClr val="black"/>
                </a:solidFill>
                <a:effectLst/>
                <a:uLnTx/>
                <a:uFillTx/>
              </a:rPr>
              <a:t>penilaian</a:t>
            </a:r>
            <a:r>
              <a:rPr kumimoji="0" lang="en-US" sz="2000" b="0" i="0" u="none" strike="noStrike" kern="0" cap="none" spc="0" normalizeH="0" baseline="0" noProof="0" dirty="0">
                <a:ln>
                  <a:noFill/>
                </a:ln>
                <a:solidFill>
                  <a:prstClr val="black"/>
                </a:solidFill>
                <a:effectLst/>
                <a:uLnTx/>
                <a:uFillTx/>
              </a:rPr>
              <a:t> </a:t>
            </a:r>
            <a:r>
              <a:rPr kumimoji="0" lang="en-US" sz="2000" b="0" i="0" u="none" strike="noStrike" kern="0" cap="none" spc="0" normalizeH="0" baseline="0" noProof="0" dirty="0" err="1">
                <a:ln>
                  <a:noFill/>
                </a:ln>
                <a:solidFill>
                  <a:prstClr val="black"/>
                </a:solidFill>
                <a:effectLst/>
                <a:uLnTx/>
                <a:uFillTx/>
              </a:rPr>
              <a:t>akreditasi</a:t>
            </a:r>
            <a:r>
              <a:rPr kumimoji="0" lang="en-US" sz="2000" b="0" i="0" u="none" strike="noStrike" kern="0" cap="none" spc="0" normalizeH="0" baseline="0" noProof="0" dirty="0">
                <a:ln>
                  <a:noFill/>
                </a:ln>
                <a:solidFill>
                  <a:prstClr val="black"/>
                </a:solidFill>
                <a:effectLst/>
                <a:uLnTx/>
                <a:uFillTx/>
              </a:rPr>
              <a:t>, Data </a:t>
            </a:r>
            <a:r>
              <a:rPr kumimoji="0" lang="en-US" sz="2000" b="0" i="0" u="none" strike="noStrike" kern="0" cap="none" spc="0" normalizeH="0" baseline="0" noProof="0" dirty="0" err="1">
                <a:ln>
                  <a:noFill/>
                </a:ln>
                <a:solidFill>
                  <a:prstClr val="black"/>
                </a:solidFill>
                <a:effectLst/>
                <a:uLnTx/>
                <a:uFillTx/>
              </a:rPr>
              <a:t>Asesor</a:t>
            </a:r>
            <a:r>
              <a:rPr kumimoji="0" lang="en-US" sz="2000" b="0" i="0" u="none" strike="noStrike" kern="0" cap="none" spc="0" normalizeH="0" baseline="0" noProof="0" dirty="0">
                <a:ln>
                  <a:noFill/>
                </a:ln>
                <a:solidFill>
                  <a:prstClr val="black"/>
                </a:solidFill>
                <a:effectLst/>
                <a:uLnTx/>
                <a:uFillTx/>
              </a:rPr>
              <a:t>, Serta </a:t>
            </a:r>
            <a:r>
              <a:rPr kumimoji="0" lang="en-US" sz="2000" b="0" i="0" u="none" strike="noStrike" kern="0" cap="none" spc="0" normalizeH="0" baseline="0" noProof="0" dirty="0" err="1">
                <a:ln>
                  <a:noFill/>
                </a:ln>
                <a:solidFill>
                  <a:prstClr val="black"/>
                </a:solidFill>
                <a:effectLst/>
                <a:uLnTx/>
                <a:uFillTx/>
              </a:rPr>
              <a:t>Pemetaan</a:t>
            </a:r>
            <a:r>
              <a:rPr kumimoji="0" lang="en-US" sz="2000" b="0" i="0" u="none" strike="noStrike" kern="0" cap="none" spc="0" normalizeH="0" baseline="0" noProof="0" dirty="0">
                <a:ln>
                  <a:noFill/>
                </a:ln>
                <a:solidFill>
                  <a:prstClr val="black"/>
                </a:solidFill>
                <a:effectLst/>
                <a:uLnTx/>
                <a:uFillTx/>
              </a:rPr>
              <a:t> </a:t>
            </a:r>
            <a:r>
              <a:rPr kumimoji="0" lang="en-US" sz="2000" b="0" i="0" u="none" strike="noStrike" kern="0" cap="none" spc="0" normalizeH="0" baseline="0" noProof="0" dirty="0" err="1">
                <a:ln>
                  <a:noFill/>
                </a:ln>
                <a:solidFill>
                  <a:prstClr val="black"/>
                </a:solidFill>
                <a:effectLst/>
                <a:uLnTx/>
                <a:uFillTx/>
              </a:rPr>
              <a:t>Asesor</a:t>
            </a:r>
            <a:r>
              <a:rPr kumimoji="0" lang="en-US" sz="2000" b="0" i="0" u="none" strike="noStrike" kern="0" cap="none" spc="0" normalizeH="0" baseline="0" noProof="0" dirty="0">
                <a:ln>
                  <a:noFill/>
                </a:ln>
                <a:solidFill>
                  <a:prstClr val="black"/>
                </a:solidFill>
                <a:effectLst/>
                <a:uLnTx/>
                <a:uFillTx/>
              </a:rPr>
              <a:t> </a:t>
            </a:r>
            <a:r>
              <a:rPr kumimoji="0" lang="en-US" sz="2000" b="0" i="0" u="none" strike="noStrike" kern="0" cap="none" spc="0" normalizeH="0" baseline="0" noProof="0" dirty="0" err="1">
                <a:ln>
                  <a:noFill/>
                </a:ln>
                <a:solidFill>
                  <a:prstClr val="black"/>
                </a:solidFill>
                <a:effectLst/>
                <a:uLnTx/>
                <a:uFillTx/>
              </a:rPr>
              <a:t>dapat</a:t>
            </a:r>
            <a:r>
              <a:rPr kumimoji="0" lang="en-US" sz="2000" b="0" i="0" u="none" strike="noStrike" kern="0" cap="none" spc="0" normalizeH="0" baseline="0" noProof="0" dirty="0">
                <a:ln>
                  <a:noFill/>
                </a:ln>
                <a:solidFill>
                  <a:prstClr val="black"/>
                </a:solidFill>
                <a:effectLst/>
                <a:uLnTx/>
                <a:uFillTx/>
              </a:rPr>
              <a:t> </a:t>
            </a:r>
            <a:r>
              <a:rPr kumimoji="0" lang="en-US" sz="2000" b="0" i="0" u="none" strike="noStrike" kern="0" cap="none" spc="0" normalizeH="0" baseline="0" noProof="0" dirty="0" err="1">
                <a:ln>
                  <a:noFill/>
                </a:ln>
                <a:solidFill>
                  <a:prstClr val="black"/>
                </a:solidFill>
                <a:effectLst/>
                <a:uLnTx/>
                <a:uFillTx/>
              </a:rPr>
              <a:t>dengan</a:t>
            </a:r>
            <a:r>
              <a:rPr kumimoji="0" lang="en-US" sz="2000" b="0" i="0" u="none" strike="noStrike" kern="0" cap="none" spc="0" normalizeH="0" baseline="0" noProof="0" dirty="0">
                <a:ln>
                  <a:noFill/>
                </a:ln>
                <a:solidFill>
                  <a:prstClr val="black"/>
                </a:solidFill>
                <a:effectLst/>
                <a:uLnTx/>
                <a:uFillTx/>
              </a:rPr>
              <a:t> </a:t>
            </a:r>
            <a:r>
              <a:rPr kumimoji="0" lang="en-US" sz="2000" b="0" i="0" u="none" strike="noStrike" kern="0" cap="none" spc="0" normalizeH="0" baseline="0" noProof="0" dirty="0" err="1">
                <a:ln>
                  <a:noFill/>
                </a:ln>
                <a:solidFill>
                  <a:prstClr val="black"/>
                </a:solidFill>
                <a:effectLst/>
                <a:uLnTx/>
                <a:uFillTx/>
              </a:rPr>
              <a:t>mudah</a:t>
            </a:r>
            <a:r>
              <a:rPr kumimoji="0" lang="en-US" sz="2000" b="0" i="0" u="none" strike="noStrike" kern="0" cap="none" spc="0" normalizeH="0" baseline="0" noProof="0" dirty="0">
                <a:ln>
                  <a:noFill/>
                </a:ln>
                <a:solidFill>
                  <a:prstClr val="black"/>
                </a:solidFill>
                <a:effectLst/>
                <a:uLnTx/>
                <a:uFillTx/>
              </a:rPr>
              <a:t> di </a:t>
            </a:r>
            <a:r>
              <a:rPr kumimoji="0" lang="en-US" sz="2000" b="0" i="0" u="none" strike="noStrike" kern="0" cap="none" spc="0" normalizeH="0" baseline="0" noProof="0" dirty="0" err="1">
                <a:ln>
                  <a:noFill/>
                </a:ln>
                <a:solidFill>
                  <a:prstClr val="black"/>
                </a:solidFill>
                <a:effectLst/>
                <a:uLnTx/>
                <a:uFillTx/>
              </a:rPr>
              <a:t>keluarkan</a:t>
            </a:r>
            <a:r>
              <a:rPr kumimoji="0" lang="en-US" sz="2000" b="0" i="0" u="none" strike="noStrike" kern="0" cap="none" spc="0" normalizeH="0" baseline="0" noProof="0" dirty="0">
                <a:ln>
                  <a:noFill/>
                </a:ln>
                <a:solidFill>
                  <a:prstClr val="black"/>
                </a:solidFill>
                <a:effectLst/>
                <a:uLnTx/>
                <a:uFillTx/>
              </a:rPr>
              <a:t> </a:t>
            </a:r>
            <a:r>
              <a:rPr kumimoji="0" lang="en-US" sz="2000" b="0" i="0" u="none" strike="noStrike" kern="0" cap="none" spc="0" normalizeH="0" baseline="0" noProof="0" dirty="0" err="1">
                <a:ln>
                  <a:noFill/>
                </a:ln>
                <a:solidFill>
                  <a:prstClr val="black"/>
                </a:solidFill>
                <a:effectLst/>
                <a:uLnTx/>
                <a:uFillTx/>
              </a:rPr>
              <a:t>rekapnya</a:t>
            </a:r>
            <a:r>
              <a:rPr kumimoji="0" lang="en-US" sz="2000" b="0" i="0" u="none" strike="noStrike" kern="0" cap="none" spc="0" normalizeH="0" baseline="0" noProof="0" dirty="0">
                <a:ln>
                  <a:noFill/>
                </a:ln>
                <a:solidFill>
                  <a:prstClr val="black"/>
                </a:solidFill>
                <a:effectLst/>
                <a:uLnTx/>
                <a:uFillTx/>
              </a:rPr>
              <a:t> </a:t>
            </a:r>
            <a:r>
              <a:rPr kumimoji="0" lang="en-US" sz="2000" b="0" i="0" u="none" strike="noStrike" kern="0" cap="none" spc="0" normalizeH="0" baseline="0" noProof="0" dirty="0" err="1">
                <a:ln>
                  <a:noFill/>
                </a:ln>
                <a:solidFill>
                  <a:prstClr val="black"/>
                </a:solidFill>
                <a:effectLst/>
                <a:uLnTx/>
                <a:uFillTx/>
              </a:rPr>
              <a:t>dengan</a:t>
            </a:r>
            <a:r>
              <a:rPr kumimoji="0" lang="en-US" sz="2000" b="0" i="0" u="none" strike="noStrike" kern="0" cap="none" spc="0" normalizeH="0" baseline="0" noProof="0" dirty="0">
                <a:ln>
                  <a:noFill/>
                </a:ln>
                <a:solidFill>
                  <a:prstClr val="black"/>
                </a:solidFill>
                <a:effectLst/>
                <a:uLnTx/>
                <a:uFillTx/>
              </a:rPr>
              <a:t> </a:t>
            </a:r>
            <a:r>
              <a:rPr kumimoji="0" lang="en-US" sz="2000" b="0" i="0" u="none" strike="noStrike" kern="0" cap="none" spc="0" normalizeH="0" baseline="0" noProof="0" dirty="0" err="1">
                <a:ln>
                  <a:noFill/>
                </a:ln>
                <a:solidFill>
                  <a:prstClr val="black"/>
                </a:solidFill>
                <a:effectLst/>
                <a:uLnTx/>
                <a:uFillTx/>
              </a:rPr>
              <a:t>bentuk</a:t>
            </a:r>
            <a:r>
              <a:rPr kumimoji="0" lang="en-US" sz="2000" b="0" i="0" u="none" strike="noStrike" kern="0" cap="none" spc="0" normalizeH="0" baseline="0" noProof="0" dirty="0">
                <a:ln>
                  <a:noFill/>
                </a:ln>
                <a:solidFill>
                  <a:prstClr val="black"/>
                </a:solidFill>
                <a:effectLst/>
                <a:uLnTx/>
                <a:uFillTx/>
              </a:rPr>
              <a:t> Excel </a:t>
            </a:r>
            <a:r>
              <a:rPr kumimoji="0" lang="en-US" sz="2000" b="0" i="0" u="none" strike="noStrike" kern="0" cap="none" spc="0" normalizeH="0" baseline="0" noProof="0" dirty="0" err="1">
                <a:ln>
                  <a:noFill/>
                </a:ln>
                <a:solidFill>
                  <a:prstClr val="black"/>
                </a:solidFill>
                <a:effectLst/>
                <a:uLnTx/>
                <a:uFillTx/>
              </a:rPr>
              <a:t>atau</a:t>
            </a:r>
            <a:r>
              <a:rPr kumimoji="0" lang="en-US" sz="2000" b="0" i="0" u="none" strike="noStrike" kern="0" cap="none" spc="0" normalizeH="0" baseline="0" noProof="0" dirty="0">
                <a:ln>
                  <a:noFill/>
                </a:ln>
                <a:solidFill>
                  <a:prstClr val="black"/>
                </a:solidFill>
                <a:effectLst/>
                <a:uLnTx/>
                <a:uFillTx/>
              </a:rPr>
              <a:t> PDF </a:t>
            </a:r>
            <a:r>
              <a:rPr kumimoji="0" lang="en-US" sz="2000" b="0" i="0" u="none" strike="noStrike" kern="0" cap="none" spc="0" normalizeH="0" baseline="0" noProof="0" dirty="0" err="1">
                <a:ln>
                  <a:noFill/>
                </a:ln>
                <a:solidFill>
                  <a:prstClr val="black"/>
                </a:solidFill>
                <a:effectLst/>
                <a:uLnTx/>
                <a:uFillTx/>
              </a:rPr>
              <a:t>atau</a:t>
            </a:r>
            <a:r>
              <a:rPr kumimoji="0" lang="en-US" sz="2000" b="0" i="0" u="none" strike="noStrike" kern="0" cap="none" spc="0" normalizeH="0" baseline="0" noProof="0" dirty="0">
                <a:ln>
                  <a:noFill/>
                </a:ln>
                <a:solidFill>
                  <a:prstClr val="black"/>
                </a:solidFill>
                <a:effectLst/>
                <a:uLnTx/>
                <a:uFillTx/>
              </a:rPr>
              <a:t> </a:t>
            </a:r>
            <a:r>
              <a:rPr kumimoji="0" lang="en-US" sz="2000" b="0" i="0" u="none" strike="noStrike" kern="0" cap="none" spc="0" normalizeH="0" baseline="0" noProof="0" dirty="0" err="1">
                <a:ln>
                  <a:noFill/>
                </a:ln>
                <a:solidFill>
                  <a:prstClr val="black"/>
                </a:solidFill>
                <a:effectLst/>
                <a:uLnTx/>
                <a:uFillTx/>
              </a:rPr>
              <a:t>dengan</a:t>
            </a:r>
            <a:r>
              <a:rPr kumimoji="0" lang="en-US" sz="2000" b="0" i="0" u="none" strike="noStrike" kern="0" cap="none" spc="0" normalizeH="0" baseline="0" noProof="0" dirty="0">
                <a:ln>
                  <a:noFill/>
                </a:ln>
                <a:solidFill>
                  <a:prstClr val="black"/>
                </a:solidFill>
                <a:effectLst/>
                <a:uLnTx/>
                <a:uFillTx/>
              </a:rPr>
              <a:t> </a:t>
            </a:r>
            <a:r>
              <a:rPr kumimoji="0" lang="en-US" sz="2000" b="0" i="0" u="none" strike="noStrike" kern="0" cap="none" spc="0" normalizeH="0" baseline="0" noProof="0" dirty="0" err="1">
                <a:ln>
                  <a:noFill/>
                </a:ln>
                <a:solidFill>
                  <a:prstClr val="black"/>
                </a:solidFill>
                <a:effectLst/>
                <a:uLnTx/>
                <a:uFillTx/>
              </a:rPr>
              <a:t>posisi</a:t>
            </a:r>
            <a:r>
              <a:rPr kumimoji="0" lang="en-US" sz="2000" b="0" i="0" u="none" strike="noStrike" kern="0" cap="none" spc="0" normalizeH="0" baseline="0" noProof="0" dirty="0">
                <a:ln>
                  <a:noFill/>
                </a:ln>
                <a:solidFill>
                  <a:prstClr val="black"/>
                </a:solidFill>
                <a:effectLst/>
                <a:uLnTx/>
                <a:uFillTx/>
              </a:rPr>
              <a:t> </a:t>
            </a:r>
            <a:r>
              <a:rPr kumimoji="0" lang="en-US" sz="2000" b="0" i="0" u="none" strike="noStrike" kern="0" cap="none" spc="0" normalizeH="0" baseline="0" noProof="0" dirty="0" err="1">
                <a:ln>
                  <a:noFill/>
                </a:ln>
                <a:solidFill>
                  <a:prstClr val="black"/>
                </a:solidFill>
                <a:effectLst/>
                <a:uLnTx/>
                <a:uFillTx/>
              </a:rPr>
              <a:t>siap</a:t>
            </a:r>
            <a:r>
              <a:rPr kumimoji="0" lang="en-US" sz="2000" b="0" i="0" u="none" strike="noStrike" kern="0" cap="none" spc="0" normalizeH="0" baseline="0" noProof="0" dirty="0">
                <a:ln>
                  <a:noFill/>
                </a:ln>
                <a:solidFill>
                  <a:prstClr val="black"/>
                </a:solidFill>
                <a:effectLst/>
                <a:uLnTx/>
                <a:uFillTx/>
              </a:rPr>
              <a:t> </a:t>
            </a:r>
            <a:r>
              <a:rPr kumimoji="0" lang="en-US" sz="2000" b="0" i="0" u="none" strike="noStrike" kern="0" cap="none" spc="0" normalizeH="0" baseline="0" noProof="0" dirty="0" err="1">
                <a:ln>
                  <a:noFill/>
                </a:ln>
                <a:solidFill>
                  <a:prstClr val="black"/>
                </a:solidFill>
                <a:effectLst/>
                <a:uLnTx/>
                <a:uFillTx/>
              </a:rPr>
              <a:t>cetak</a:t>
            </a:r>
            <a:r>
              <a:rPr kumimoji="0" lang="en-US" sz="2000" b="0" i="0" u="none" strike="noStrike" kern="0" cap="none" spc="0" normalizeH="0" baseline="0" noProof="0" dirty="0">
                <a:ln>
                  <a:noFill/>
                </a:ln>
                <a:solidFill>
                  <a:prstClr val="black"/>
                </a:solidFill>
                <a:effectLst/>
                <a:uLnTx/>
                <a:uFillTx/>
              </a:rPr>
              <a: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endParaRPr>
          </a:p>
        </p:txBody>
      </p:sp>
      <p:pic>
        <p:nvPicPr>
          <p:cNvPr id="20" name="Picture 2" descr="http://thumbs.dreamstime.com/x/export-data-database-16876735.jpg"/>
          <p:cNvPicPr>
            <a:picLocks noChangeAspect="1" noChangeArrowheads="1"/>
          </p:cNvPicPr>
          <p:nvPr/>
        </p:nvPicPr>
        <p:blipFill rotWithShape="1">
          <a:blip r:embed="rId3">
            <a:extLst>
              <a:ext uri="{28A0092B-C50C-407E-A947-70E740481C1C}">
                <a14:useLocalDpi xmlns:a14="http://schemas.microsoft.com/office/drawing/2010/main" xmlns="" val="0"/>
              </a:ext>
            </a:extLst>
          </a:blip>
          <a:srcRect b="11713"/>
          <a:stretch/>
        </p:blipFill>
        <p:spPr bwMode="auto">
          <a:xfrm>
            <a:off x="2702226" y="3326364"/>
            <a:ext cx="3443704" cy="304034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8358483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7143768" y="6581001"/>
            <a:ext cx="1967975" cy="276999"/>
          </a:xfrm>
          <a:prstGeom prst="rect">
            <a:avLst/>
          </a:prstGeom>
          <a:noFill/>
        </p:spPr>
        <p:txBody>
          <a:bodyPr wrap="none" rtlCol="0">
            <a:spAutoFit/>
          </a:bodyPr>
          <a:lstStyle/>
          <a:p>
            <a:r>
              <a:rPr lang="id-ID" sz="1200" dirty="0"/>
              <a:t>www.kreasimultimedia.co.id</a:t>
            </a:r>
            <a:endParaRPr lang="en-GB" sz="1200" dirty="0"/>
          </a:p>
        </p:txBody>
      </p:sp>
      <p:sp>
        <p:nvSpPr>
          <p:cNvPr id="16" name="Title 1"/>
          <p:cNvSpPr txBox="1">
            <a:spLocks/>
          </p:cNvSpPr>
          <p:nvPr/>
        </p:nvSpPr>
        <p:spPr>
          <a:xfrm>
            <a:off x="683568" y="279959"/>
            <a:ext cx="4025957" cy="495781"/>
          </a:xfrm>
          <a:prstGeom prst="rect">
            <a:avLst/>
          </a:prstGeom>
          <a:solidFill>
            <a:srgbClr val="C00000"/>
          </a:solidFill>
        </p:spPr>
        <p:txBody>
          <a:bodyPr vert="horz" lIns="91440" tIns="45720" rIns="91440" bIns="45720" rtlCol="0" anchor="ctr">
            <a:normAutofit fontScale="9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sz="2800" b="1" dirty="0">
                <a:solidFill>
                  <a:schemeClr val="bg1"/>
                </a:solidFill>
                <a:latin typeface="+mj-lt"/>
                <a:ea typeface="+mj-ea"/>
                <a:cs typeface="+mj-cs"/>
              </a:rPr>
              <a:t>   </a:t>
            </a:r>
            <a:r>
              <a:rPr lang="en-US" sz="2800" b="1" dirty="0" err="1">
                <a:solidFill>
                  <a:schemeClr val="bg1"/>
                </a:solidFill>
                <a:latin typeface="+mj-lt"/>
                <a:ea typeface="+mj-ea"/>
                <a:cs typeface="+mj-cs"/>
              </a:rPr>
              <a:t>Fitur</a:t>
            </a:r>
            <a:r>
              <a:rPr lang="en-US" sz="2800" b="1" dirty="0">
                <a:solidFill>
                  <a:schemeClr val="bg1"/>
                </a:solidFill>
                <a:latin typeface="+mj-lt"/>
                <a:ea typeface="+mj-ea"/>
                <a:cs typeface="+mj-cs"/>
              </a:rPr>
              <a:t> </a:t>
            </a:r>
            <a:r>
              <a:rPr kumimoji="0" lang="en-US" sz="2800" b="1" i="0" u="none" strike="noStrike" kern="1200" cap="none" spc="0" normalizeH="0" baseline="0" noProof="0" dirty="0">
                <a:ln>
                  <a:noFill/>
                </a:ln>
                <a:solidFill>
                  <a:schemeClr val="bg1"/>
                </a:solidFill>
                <a:effectLst/>
                <a:uLnTx/>
                <a:uFillTx/>
                <a:latin typeface="+mj-lt"/>
                <a:ea typeface="+mj-ea"/>
                <a:cs typeface="+mj-cs"/>
              </a:rPr>
              <a:t>&amp; </a:t>
            </a:r>
            <a:r>
              <a:rPr kumimoji="0" lang="en-US" sz="2800" b="1" i="0" u="none" strike="noStrike" kern="1200" cap="none" spc="0" normalizeH="0" baseline="0" noProof="0" dirty="0" err="1">
                <a:ln>
                  <a:noFill/>
                </a:ln>
                <a:solidFill>
                  <a:schemeClr val="bg1"/>
                </a:solidFill>
                <a:effectLst/>
                <a:uLnTx/>
                <a:uFillTx/>
                <a:latin typeface="+mj-lt"/>
                <a:ea typeface="+mj-ea"/>
                <a:cs typeface="+mj-cs"/>
              </a:rPr>
              <a:t>Fasilitas</a:t>
            </a:r>
            <a:r>
              <a:rPr kumimoji="0" lang="en-US" sz="2800" b="1" i="0" u="none" strike="noStrike" kern="1200" cap="none" spc="0" normalizeH="0" baseline="0" noProof="0" dirty="0">
                <a:ln>
                  <a:noFill/>
                </a:ln>
                <a:solidFill>
                  <a:schemeClr val="bg1"/>
                </a:solidFill>
                <a:effectLst/>
                <a:uLnTx/>
                <a:uFillTx/>
                <a:latin typeface="+mj-lt"/>
                <a:ea typeface="+mj-ea"/>
                <a:cs typeface="+mj-cs"/>
              </a:rPr>
              <a:t> </a:t>
            </a:r>
            <a:r>
              <a:rPr kumimoji="0" lang="en-US" sz="2800" b="1" i="0" u="none" strike="noStrike" kern="1200" cap="none" spc="0" normalizeH="0" baseline="0" noProof="0" dirty="0" err="1">
                <a:ln>
                  <a:noFill/>
                </a:ln>
                <a:solidFill>
                  <a:schemeClr val="bg1"/>
                </a:solidFill>
                <a:effectLst/>
                <a:uLnTx/>
                <a:uFillTx/>
                <a:latin typeface="+mj-lt"/>
                <a:ea typeface="+mj-ea"/>
                <a:cs typeface="+mj-cs"/>
              </a:rPr>
              <a:t>Unggulan</a:t>
            </a:r>
            <a:endParaRPr kumimoji="0" lang="id-ID" sz="6000" b="1" i="0" u="none" strike="noStrike" kern="1200" cap="none" spc="0" normalizeH="0" baseline="0" noProof="0" dirty="0">
              <a:ln>
                <a:noFill/>
              </a:ln>
              <a:solidFill>
                <a:schemeClr val="bg1"/>
              </a:solidFill>
              <a:effectLst/>
              <a:uLnTx/>
              <a:uFillTx/>
              <a:latin typeface="+mj-lt"/>
              <a:ea typeface="+mj-ea"/>
              <a:cs typeface="+mj-cs"/>
            </a:endParaRPr>
          </a:p>
        </p:txBody>
      </p:sp>
      <p:pic>
        <p:nvPicPr>
          <p:cNvPr id="17" name="Picture 16" descr="http://icons.iconarchive.com/icons/mazenl77/I-like-buttons-3a/512/Cute-Ball-Go-icon.pn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40566" y="161947"/>
            <a:ext cx="720080" cy="720080"/>
          </a:xfrm>
          <a:prstGeom prst="rect">
            <a:avLst/>
          </a:prstGeom>
          <a:noFill/>
          <a:ln>
            <a:noFill/>
          </a:ln>
        </p:spPr>
      </p:pic>
      <p:sp>
        <p:nvSpPr>
          <p:cNvPr id="8" name="TextBox 7"/>
          <p:cNvSpPr txBox="1"/>
          <p:nvPr/>
        </p:nvSpPr>
        <p:spPr>
          <a:xfrm>
            <a:off x="518191" y="1409950"/>
            <a:ext cx="5331139" cy="584775"/>
          </a:xfrm>
          <a:prstGeom prst="rect">
            <a:avLst/>
          </a:prstGeom>
          <a:noFill/>
        </p:spPr>
        <p:txBody>
          <a:bodyPr wrap="none" rtlCol="0">
            <a:spAutoFit/>
          </a:bodyPr>
          <a:lstStyle/>
          <a:p>
            <a:pPr lvl="0"/>
            <a:r>
              <a:rPr lang="en-US" sz="3200" b="1" dirty="0" err="1"/>
              <a:t>Statistik</a:t>
            </a:r>
            <a:r>
              <a:rPr lang="en-US" sz="3200" b="1" dirty="0"/>
              <a:t> </a:t>
            </a:r>
            <a:r>
              <a:rPr lang="en-US" sz="3200" b="1" dirty="0" err="1"/>
              <a:t>dengan</a:t>
            </a:r>
            <a:r>
              <a:rPr lang="en-US" sz="3200" b="1" dirty="0"/>
              <a:t> </a:t>
            </a:r>
            <a:r>
              <a:rPr lang="en-US" sz="3200" b="1" dirty="0" err="1"/>
              <a:t>Bentuk</a:t>
            </a:r>
            <a:r>
              <a:rPr lang="en-US" sz="3200" b="1" dirty="0"/>
              <a:t> </a:t>
            </a:r>
            <a:r>
              <a:rPr lang="en-US" sz="3200" b="1" dirty="0" err="1"/>
              <a:t>Grafik</a:t>
            </a:r>
            <a:endParaRPr lang="en-US" sz="3200" b="1" dirty="0"/>
          </a:p>
        </p:txBody>
      </p:sp>
      <p:sp>
        <p:nvSpPr>
          <p:cNvPr id="9" name="TextBox 8"/>
          <p:cNvSpPr txBox="1"/>
          <p:nvPr/>
        </p:nvSpPr>
        <p:spPr>
          <a:xfrm>
            <a:off x="527040" y="1988840"/>
            <a:ext cx="7703968" cy="707886"/>
          </a:xfrm>
          <a:prstGeom prst="rect">
            <a:avLst/>
          </a:prstGeom>
          <a:noFill/>
        </p:spPr>
        <p:txBody>
          <a:bodyPr wrap="none" rtlCol="0">
            <a:spAutoFit/>
          </a:bodyPr>
          <a:lstStyle/>
          <a:p>
            <a:pPr fontAlgn="base"/>
            <a:r>
              <a:rPr lang="en-US" sz="2000" dirty="0" err="1"/>
              <a:t>Rekap</a:t>
            </a:r>
            <a:r>
              <a:rPr lang="en-US" sz="2000" dirty="0"/>
              <a:t> </a:t>
            </a:r>
            <a:r>
              <a:rPr lang="en-US" sz="2000" dirty="0" err="1"/>
              <a:t>laporan</a:t>
            </a:r>
            <a:r>
              <a:rPr lang="en-US" sz="2000" dirty="0"/>
              <a:t> yang di </a:t>
            </a:r>
            <a:r>
              <a:rPr lang="en-US" sz="2000" dirty="0" err="1"/>
              <a:t>tampilkan</a:t>
            </a:r>
            <a:r>
              <a:rPr lang="en-US" sz="2000" dirty="0"/>
              <a:t> </a:t>
            </a:r>
            <a:r>
              <a:rPr lang="en-US" sz="2000" dirty="0" err="1"/>
              <a:t>dalam</a:t>
            </a:r>
            <a:r>
              <a:rPr lang="en-US" sz="2000" dirty="0"/>
              <a:t> </a:t>
            </a:r>
            <a:r>
              <a:rPr lang="en-US" sz="2000" dirty="0" err="1"/>
              <a:t>bentuk</a:t>
            </a:r>
            <a:r>
              <a:rPr lang="en-US" sz="2000" dirty="0"/>
              <a:t> </a:t>
            </a:r>
            <a:r>
              <a:rPr lang="en-US" sz="2000" dirty="0" err="1"/>
              <a:t>grafik</a:t>
            </a:r>
            <a:r>
              <a:rPr lang="en-US" sz="2000" dirty="0"/>
              <a:t> </a:t>
            </a:r>
            <a:r>
              <a:rPr lang="en-US" sz="2000" dirty="0" err="1"/>
              <a:t>untuk</a:t>
            </a:r>
            <a:r>
              <a:rPr lang="en-US" sz="2000" dirty="0"/>
              <a:t> </a:t>
            </a:r>
            <a:r>
              <a:rPr lang="en-US" sz="2000" dirty="0" err="1"/>
              <a:t>kemudahan</a:t>
            </a:r>
            <a:r>
              <a:rPr lang="en-US" sz="2000" dirty="0"/>
              <a:t> </a:t>
            </a:r>
          </a:p>
          <a:p>
            <a:pPr fontAlgn="base"/>
            <a:r>
              <a:rPr lang="en-US" sz="2000" dirty="0" err="1"/>
              <a:t>Membaca</a:t>
            </a:r>
            <a:r>
              <a:rPr lang="en-US" sz="2000" dirty="0"/>
              <a:t> data yang </a:t>
            </a:r>
            <a:r>
              <a:rPr lang="en-US" sz="2000" dirty="0" err="1"/>
              <a:t>ada</a:t>
            </a:r>
            <a:r>
              <a:rPr lang="en-US" sz="2000" dirty="0"/>
              <a:t> </a:t>
            </a:r>
            <a:r>
              <a:rPr lang="en-US" sz="2000" dirty="0" err="1"/>
              <a:t>secara</a:t>
            </a:r>
            <a:r>
              <a:rPr lang="en-US" sz="2000" dirty="0"/>
              <a:t> </a:t>
            </a:r>
            <a:r>
              <a:rPr lang="en-US" sz="2000" dirty="0" err="1"/>
              <a:t>realtime</a:t>
            </a:r>
            <a:endParaRPr lang="en-US" sz="2000" dirty="0"/>
          </a:p>
        </p:txBody>
      </p:sp>
      <p:pic>
        <p:nvPicPr>
          <p:cNvPr id="10" name="Picture 2" descr="http://ico.ipb.ac.id/admin_db/SIMOU/img/grafik.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358504" y="2342783"/>
            <a:ext cx="5238750" cy="419100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7003072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7143768" y="6581001"/>
            <a:ext cx="1967975" cy="276999"/>
          </a:xfrm>
          <a:prstGeom prst="rect">
            <a:avLst/>
          </a:prstGeom>
          <a:noFill/>
        </p:spPr>
        <p:txBody>
          <a:bodyPr wrap="none" rtlCol="0">
            <a:spAutoFit/>
          </a:bodyPr>
          <a:lstStyle/>
          <a:p>
            <a:r>
              <a:rPr lang="id-ID" sz="1200" dirty="0"/>
              <a:t>www.kreasimultimedia.co.id</a:t>
            </a:r>
            <a:endParaRPr lang="en-GB" sz="1200" dirty="0"/>
          </a:p>
        </p:txBody>
      </p:sp>
      <p:pic>
        <p:nvPicPr>
          <p:cNvPr id="20482" name="Picture 2" descr="http://www.anneahira.com/images_wp/karakteristik-sistem-informasi-manajemen.jpg"/>
          <p:cNvPicPr>
            <a:picLocks noChangeAspect="1" noChangeArrowheads="1"/>
          </p:cNvPicPr>
          <p:nvPr/>
        </p:nvPicPr>
        <p:blipFill>
          <a:blip r:embed="rId2"/>
          <a:srcRect/>
          <a:stretch>
            <a:fillRect/>
          </a:stretch>
        </p:blipFill>
        <p:spPr bwMode="auto">
          <a:xfrm>
            <a:off x="6579837" y="338721"/>
            <a:ext cx="2111849" cy="2111849"/>
          </a:xfrm>
          <a:prstGeom prst="rect">
            <a:avLst/>
          </a:prstGeom>
          <a:ln>
            <a:noFill/>
          </a:ln>
          <a:effectLst>
            <a:softEdge rad="112500"/>
          </a:effectLst>
        </p:spPr>
      </p:pic>
      <p:sp>
        <p:nvSpPr>
          <p:cNvPr id="9" name="TextBox 8"/>
          <p:cNvSpPr txBox="1"/>
          <p:nvPr/>
        </p:nvSpPr>
        <p:spPr>
          <a:xfrm>
            <a:off x="1043608" y="908720"/>
            <a:ext cx="3816424" cy="584775"/>
          </a:xfrm>
          <a:prstGeom prst="rect">
            <a:avLst/>
          </a:prstGeom>
          <a:solidFill>
            <a:schemeClr val="accent6">
              <a:lumMod val="75000"/>
            </a:schemeClr>
          </a:solidFill>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sz="3200" b="1" dirty="0">
                <a:solidFill>
                  <a:schemeClr val="bg1">
                    <a:lumMod val="95000"/>
                  </a:schemeClr>
                </a:solidFill>
              </a:rPr>
              <a:t>     </a:t>
            </a:r>
            <a:r>
              <a:rPr lang="en-US" sz="3200" b="1" dirty="0" err="1">
                <a:solidFill>
                  <a:schemeClr val="bg1">
                    <a:lumMod val="95000"/>
                  </a:schemeClr>
                </a:solidFill>
              </a:rPr>
              <a:t>Fitur</a:t>
            </a:r>
            <a:r>
              <a:rPr lang="en-US" sz="3200" b="1" dirty="0">
                <a:solidFill>
                  <a:schemeClr val="bg1">
                    <a:lumMod val="95000"/>
                  </a:schemeClr>
                </a:solidFill>
              </a:rPr>
              <a:t> </a:t>
            </a:r>
            <a:r>
              <a:rPr lang="en-US" sz="3200" b="1" dirty="0" err="1">
                <a:solidFill>
                  <a:schemeClr val="bg1">
                    <a:lumMod val="95000"/>
                  </a:schemeClr>
                </a:solidFill>
              </a:rPr>
              <a:t>Lainnya</a:t>
            </a:r>
            <a:endParaRPr lang="en-US" sz="3200" b="1" dirty="0">
              <a:solidFill>
                <a:schemeClr val="bg1">
                  <a:lumMod val="95000"/>
                </a:schemeClr>
              </a:solidFill>
            </a:endParaRPr>
          </a:p>
        </p:txBody>
      </p:sp>
      <p:pic>
        <p:nvPicPr>
          <p:cNvPr id="12" name="Picture 11" descr="http://icons.iconarchive.com/icons/mazenl77/I-like-buttons-3a/512/Cute-Ball-Go-icon.png"/>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51520" y="565143"/>
            <a:ext cx="1178992" cy="1178992"/>
          </a:xfrm>
          <a:prstGeom prst="rect">
            <a:avLst/>
          </a:prstGeom>
          <a:noFill/>
          <a:ln>
            <a:noFill/>
          </a:ln>
        </p:spPr>
      </p:pic>
      <p:sp>
        <p:nvSpPr>
          <p:cNvPr id="13" name="TextBox 12"/>
          <p:cNvSpPr txBox="1"/>
          <p:nvPr/>
        </p:nvSpPr>
        <p:spPr>
          <a:xfrm>
            <a:off x="599048" y="2320199"/>
            <a:ext cx="7426457" cy="3046988"/>
          </a:xfrm>
          <a:prstGeom prst="rect">
            <a:avLst/>
          </a:prstGeom>
          <a:noFill/>
        </p:spPr>
        <p:txBody>
          <a:bodyPr wrap="none" rtlCol="0">
            <a:spAutoFit/>
          </a:bodyPr>
          <a:lstStyle/>
          <a:p>
            <a:pPr marL="342900" lvl="0" indent="-342900" fontAlgn="base">
              <a:buFont typeface="Arial" panose="020B0604020202020204" pitchFamily="34" charset="0"/>
              <a:buChar char="•"/>
            </a:pPr>
            <a:r>
              <a:rPr lang="en-US" sz="2400" dirty="0"/>
              <a:t>Management Approval </a:t>
            </a:r>
          </a:p>
          <a:p>
            <a:pPr marL="342900" lvl="0" indent="-342900" fontAlgn="base">
              <a:buFont typeface="Arial" panose="020B0604020202020204" pitchFamily="34" charset="0"/>
              <a:buChar char="•"/>
            </a:pPr>
            <a:r>
              <a:rPr lang="en-US" sz="2400" dirty="0" err="1"/>
              <a:t>Keamanan</a:t>
            </a:r>
            <a:r>
              <a:rPr lang="en-US" sz="2400" dirty="0"/>
              <a:t> data yang </a:t>
            </a:r>
            <a:r>
              <a:rPr lang="en-US" sz="2400" dirty="0" err="1"/>
              <a:t>baik</a:t>
            </a:r>
            <a:endParaRPr lang="en-US" sz="2400" dirty="0"/>
          </a:p>
          <a:p>
            <a:pPr marL="342900" lvl="0" indent="-342900" fontAlgn="base">
              <a:buFont typeface="Arial" panose="020B0604020202020204" pitchFamily="34" charset="0"/>
              <a:buChar char="•"/>
            </a:pPr>
            <a:r>
              <a:rPr lang="en-US" sz="2400" dirty="0" err="1"/>
              <a:t>Menghitung</a:t>
            </a:r>
            <a:r>
              <a:rPr lang="en-US" sz="2400" dirty="0"/>
              <a:t> </a:t>
            </a:r>
            <a:r>
              <a:rPr lang="en-US" sz="2400" dirty="0" err="1"/>
              <a:t>skor</a:t>
            </a:r>
            <a:r>
              <a:rPr lang="en-US" sz="2400" dirty="0"/>
              <a:t> (</a:t>
            </a:r>
            <a:r>
              <a:rPr lang="en-US" sz="2400" dirty="0" err="1"/>
              <a:t>disesuaikan</a:t>
            </a:r>
            <a:r>
              <a:rPr lang="en-US" sz="2400" dirty="0"/>
              <a:t> </a:t>
            </a:r>
            <a:r>
              <a:rPr lang="en-US" sz="2400" dirty="0" err="1"/>
              <a:t>dengan</a:t>
            </a:r>
            <a:r>
              <a:rPr lang="en-US" sz="2400" dirty="0"/>
              <a:t> </a:t>
            </a:r>
            <a:r>
              <a:rPr lang="en-US" sz="2400" dirty="0" err="1"/>
              <a:t>kebutuhan</a:t>
            </a:r>
            <a:r>
              <a:rPr lang="en-US" sz="2400" dirty="0"/>
              <a:t>) </a:t>
            </a:r>
          </a:p>
          <a:p>
            <a:pPr marL="342900" lvl="0" indent="-342900" fontAlgn="base">
              <a:buFont typeface="Arial" panose="020B0604020202020204" pitchFamily="34" charset="0"/>
              <a:buChar char="•"/>
            </a:pPr>
            <a:r>
              <a:rPr lang="en-US" sz="2400" dirty="0" err="1"/>
              <a:t>Sinkron</a:t>
            </a:r>
            <a:r>
              <a:rPr lang="en-US" sz="2400" dirty="0"/>
              <a:t> </a:t>
            </a:r>
            <a:r>
              <a:rPr lang="en-US" sz="2400" dirty="0" err="1"/>
              <a:t>langsung</a:t>
            </a:r>
            <a:r>
              <a:rPr lang="en-US" sz="2400" dirty="0"/>
              <a:t> </a:t>
            </a:r>
            <a:r>
              <a:rPr lang="en-US" sz="2400" dirty="0" err="1"/>
              <a:t>dengan</a:t>
            </a:r>
            <a:r>
              <a:rPr lang="en-US" sz="2400" dirty="0"/>
              <a:t> database BANSM &amp; PDSP</a:t>
            </a:r>
          </a:p>
          <a:p>
            <a:pPr marL="342900" lvl="0" indent="-342900" fontAlgn="base">
              <a:buFont typeface="Arial" panose="020B0604020202020204" pitchFamily="34" charset="0"/>
              <a:buChar char="•"/>
            </a:pPr>
            <a:r>
              <a:rPr lang="en-US" sz="2400" dirty="0"/>
              <a:t>Butir2 </a:t>
            </a:r>
            <a:r>
              <a:rPr lang="en-US" sz="2400" dirty="0" err="1"/>
              <a:t>Pertanyaan</a:t>
            </a:r>
            <a:r>
              <a:rPr lang="en-US" sz="2400" dirty="0"/>
              <a:t> yang </a:t>
            </a:r>
            <a:r>
              <a:rPr lang="en-US" sz="2400" dirty="0" err="1"/>
              <a:t>bisa</a:t>
            </a:r>
            <a:r>
              <a:rPr lang="en-US" sz="2400" dirty="0"/>
              <a:t> </a:t>
            </a:r>
            <a:r>
              <a:rPr lang="en-US" sz="2400" dirty="0" err="1"/>
              <a:t>dirubah</a:t>
            </a:r>
            <a:r>
              <a:rPr lang="en-US" sz="2400" dirty="0"/>
              <a:t> </a:t>
            </a:r>
            <a:r>
              <a:rPr lang="en-US" sz="2400" dirty="0" err="1"/>
              <a:t>kapan</a:t>
            </a:r>
            <a:r>
              <a:rPr lang="en-US" sz="2400" dirty="0"/>
              <a:t> </a:t>
            </a:r>
            <a:r>
              <a:rPr lang="en-US" sz="2400" dirty="0" err="1"/>
              <a:t>saja</a:t>
            </a:r>
            <a:r>
              <a:rPr lang="en-US" sz="2400" dirty="0"/>
              <a:t>.</a:t>
            </a:r>
          </a:p>
          <a:p>
            <a:pPr marL="342900" lvl="0" indent="-342900" fontAlgn="base">
              <a:buFont typeface="Arial" panose="020B0604020202020204" pitchFamily="34" charset="0"/>
              <a:buChar char="•"/>
            </a:pPr>
            <a:r>
              <a:rPr lang="en-US" sz="2400" dirty="0" err="1"/>
              <a:t>Mengelompokan</a:t>
            </a:r>
            <a:r>
              <a:rPr lang="en-US" sz="2400" dirty="0"/>
              <a:t> </a:t>
            </a:r>
            <a:r>
              <a:rPr lang="en-US" sz="2400" dirty="0" err="1"/>
              <a:t>butir</a:t>
            </a:r>
            <a:r>
              <a:rPr lang="en-US" sz="2400" dirty="0"/>
              <a:t> </a:t>
            </a:r>
            <a:r>
              <a:rPr lang="en-US" sz="2400" dirty="0" err="1"/>
              <a:t>pertanyaan</a:t>
            </a:r>
            <a:r>
              <a:rPr lang="en-US" sz="2400" dirty="0"/>
              <a:t> </a:t>
            </a:r>
            <a:r>
              <a:rPr lang="en-US" sz="2400" dirty="0" err="1"/>
              <a:t>berdasarkan</a:t>
            </a:r>
            <a:r>
              <a:rPr lang="en-US" sz="2400" dirty="0"/>
              <a:t> </a:t>
            </a:r>
            <a:r>
              <a:rPr lang="en-US" sz="2400" dirty="0" err="1"/>
              <a:t>jenjang</a:t>
            </a:r>
            <a:endParaRPr lang="en-US" sz="2400" dirty="0"/>
          </a:p>
          <a:p>
            <a:pPr marL="342900" lvl="0" indent="-342900" fontAlgn="base">
              <a:buFont typeface="Arial" panose="020B0604020202020204" pitchFamily="34" charset="0"/>
              <a:buChar char="•"/>
            </a:pPr>
            <a:r>
              <a:rPr lang="en-US" sz="2400" dirty="0" err="1"/>
              <a:t>Pemetaan</a:t>
            </a:r>
            <a:r>
              <a:rPr lang="en-US" sz="2400" dirty="0"/>
              <a:t> </a:t>
            </a:r>
            <a:r>
              <a:rPr lang="en-US" sz="2400" dirty="0" err="1"/>
              <a:t>Asesor</a:t>
            </a:r>
            <a:endParaRPr lang="en-US" sz="2400" dirty="0"/>
          </a:p>
          <a:p>
            <a:pPr marL="342900" lvl="0" indent="-342900" fontAlgn="base">
              <a:buFont typeface="Arial" panose="020B0604020202020204" pitchFamily="34" charset="0"/>
              <a:buChar char="•"/>
            </a:pPr>
            <a:r>
              <a:rPr lang="en-US" sz="2400" dirty="0" err="1"/>
              <a:t>Pengaturan</a:t>
            </a:r>
            <a:r>
              <a:rPr lang="en-US" sz="2400" dirty="0"/>
              <a:t> (</a:t>
            </a:r>
            <a:r>
              <a:rPr lang="en-US" sz="2400" dirty="0" err="1"/>
              <a:t>Jadwal</a:t>
            </a:r>
            <a:r>
              <a:rPr lang="en-US" sz="2400" dirty="0"/>
              <a:t> </a:t>
            </a:r>
            <a:r>
              <a:rPr lang="en-US" sz="2400" dirty="0" err="1"/>
              <a:t>Visitasi</a:t>
            </a:r>
            <a:r>
              <a:rPr lang="en-US" sz="2400" dirty="0"/>
              <a:t> </a:t>
            </a:r>
            <a:r>
              <a:rPr lang="en-US" sz="2400" dirty="0" err="1"/>
              <a:t>Asesor</a:t>
            </a:r>
            <a:r>
              <a:rPr lang="en-US" sz="2400" dirty="0"/>
              <a:t>) </a:t>
            </a:r>
            <a:r>
              <a:rPr lang="en-US" sz="2400" dirty="0" err="1"/>
              <a:t>oleh</a:t>
            </a:r>
            <a:r>
              <a:rPr lang="en-US" sz="2400" dirty="0"/>
              <a:t> BAP (</a:t>
            </a:r>
            <a:r>
              <a:rPr lang="en-US" sz="2400" i="1" dirty="0"/>
              <a:t>Optional</a:t>
            </a:r>
            <a:r>
              <a:rPr lang="en-US" sz="2400" dirty="0"/>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ctrTitle"/>
          </p:nvPr>
        </p:nvSpPr>
        <p:spPr>
          <a:xfrm>
            <a:off x="71406" y="484652"/>
            <a:ext cx="4644610" cy="1000132"/>
          </a:xfrm>
        </p:spPr>
        <p:txBody>
          <a:bodyPr>
            <a:normAutofit/>
          </a:bodyPr>
          <a:lstStyle/>
          <a:p>
            <a:pPr algn="l"/>
            <a:r>
              <a:rPr lang="en-US" sz="1800" dirty="0" err="1">
                <a:solidFill>
                  <a:srgbClr val="FF0000"/>
                </a:solidFill>
              </a:rPr>
              <a:t>Sistem</a:t>
            </a:r>
            <a:r>
              <a:rPr lang="en-US" sz="1800" dirty="0">
                <a:solidFill>
                  <a:srgbClr val="FF0000"/>
                </a:solidFill>
              </a:rPr>
              <a:t> </a:t>
            </a:r>
            <a:r>
              <a:rPr lang="en-US" sz="1800" dirty="0" err="1">
                <a:solidFill>
                  <a:srgbClr val="FF0000"/>
                </a:solidFill>
              </a:rPr>
              <a:t>Penilaian</a:t>
            </a:r>
            <a:r>
              <a:rPr lang="en-US" sz="1800" dirty="0">
                <a:solidFill>
                  <a:srgbClr val="FF0000"/>
                </a:solidFill>
              </a:rPr>
              <a:t> </a:t>
            </a:r>
            <a:r>
              <a:rPr lang="en-US" sz="1800" dirty="0" err="1">
                <a:solidFill>
                  <a:srgbClr val="FF0000"/>
                </a:solidFill>
              </a:rPr>
              <a:t>Akreditasi</a:t>
            </a:r>
            <a:r>
              <a:rPr lang="en-US" sz="1800" dirty="0">
                <a:solidFill>
                  <a:srgbClr val="FF0000"/>
                </a:solidFill>
              </a:rPr>
              <a:t> </a:t>
            </a:r>
            <a:r>
              <a:rPr lang="en-US" sz="1800" dirty="0" err="1">
                <a:solidFill>
                  <a:srgbClr val="FF0000"/>
                </a:solidFill>
              </a:rPr>
              <a:t>Sekolah</a:t>
            </a:r>
            <a:r>
              <a:rPr lang="en-US" sz="1800" dirty="0">
                <a:solidFill>
                  <a:srgbClr val="FF0000"/>
                </a:solidFill>
              </a:rPr>
              <a:t>/Madrasah</a:t>
            </a:r>
            <a:endParaRPr lang="id-ID" sz="1800" dirty="0">
              <a:solidFill>
                <a:schemeClr val="accent3">
                  <a:lumMod val="75000"/>
                </a:schemeClr>
              </a:solidFill>
            </a:endParaRPr>
          </a:p>
        </p:txBody>
      </p:sp>
      <p:sp>
        <p:nvSpPr>
          <p:cNvPr id="11" name="Title 1"/>
          <p:cNvSpPr txBox="1">
            <a:spLocks/>
          </p:cNvSpPr>
          <p:nvPr/>
        </p:nvSpPr>
        <p:spPr>
          <a:xfrm>
            <a:off x="0" y="288032"/>
            <a:ext cx="3000396" cy="476672"/>
          </a:xfrm>
          <a:prstGeom prst="rect">
            <a:avLst/>
          </a:prstGeom>
          <a:solidFill>
            <a:srgbClr val="FFC000"/>
          </a:solidFill>
        </p:spPr>
        <p:txBody>
          <a:bodyPr vert="horz" lIns="91440" tIns="45720" rIns="91440" bIns="45720" rtlCol="0" anchor="ct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err="1">
                <a:ln>
                  <a:noFill/>
                </a:ln>
                <a:solidFill>
                  <a:schemeClr val="tx1">
                    <a:lumMod val="95000"/>
                    <a:lumOff val="5000"/>
                  </a:schemeClr>
                </a:solidFill>
                <a:effectLst/>
                <a:uLnTx/>
                <a:uFillTx/>
                <a:latin typeface="+mj-lt"/>
                <a:ea typeface="+mj-ea"/>
                <a:cs typeface="+mj-cs"/>
              </a:rPr>
              <a:t>Desain</a:t>
            </a:r>
            <a:r>
              <a:rPr kumimoji="0" lang="en-US" sz="3200" b="1" i="0" u="none" strike="noStrike" kern="1200" cap="none" spc="0" normalizeH="0" baseline="0" noProof="0" dirty="0">
                <a:ln>
                  <a:noFill/>
                </a:ln>
                <a:solidFill>
                  <a:schemeClr val="tx1">
                    <a:lumMod val="95000"/>
                    <a:lumOff val="5000"/>
                  </a:schemeClr>
                </a:solidFill>
                <a:effectLst/>
                <a:uLnTx/>
                <a:uFillTx/>
                <a:latin typeface="+mj-lt"/>
                <a:ea typeface="+mj-ea"/>
                <a:cs typeface="+mj-cs"/>
              </a:rPr>
              <a:t> &amp; Layout</a:t>
            </a:r>
            <a:endParaRPr kumimoji="0" lang="id-ID" sz="6000" b="1" i="0" u="none" strike="noStrike" kern="1200" cap="none" spc="0" normalizeH="0" baseline="0" noProof="0" dirty="0">
              <a:ln>
                <a:noFill/>
              </a:ln>
              <a:solidFill>
                <a:schemeClr val="tx1"/>
              </a:solidFill>
              <a:effectLst/>
              <a:uLnTx/>
              <a:uFillTx/>
              <a:latin typeface="+mj-lt"/>
              <a:ea typeface="+mj-ea"/>
              <a:cs typeface="+mj-cs"/>
            </a:endParaRPr>
          </a:p>
        </p:txBody>
      </p:sp>
      <p:sp>
        <p:nvSpPr>
          <p:cNvPr id="14" name="TextBox 13"/>
          <p:cNvSpPr txBox="1"/>
          <p:nvPr/>
        </p:nvSpPr>
        <p:spPr>
          <a:xfrm>
            <a:off x="7143768" y="6581001"/>
            <a:ext cx="1967975" cy="276999"/>
          </a:xfrm>
          <a:prstGeom prst="rect">
            <a:avLst/>
          </a:prstGeom>
          <a:noFill/>
        </p:spPr>
        <p:txBody>
          <a:bodyPr wrap="none" rtlCol="0">
            <a:spAutoFit/>
          </a:bodyPr>
          <a:lstStyle/>
          <a:p>
            <a:r>
              <a:rPr lang="id-ID" sz="1200" dirty="0"/>
              <a:t>www.kreasimultimedia.co.id</a:t>
            </a:r>
            <a:endParaRPr lang="en-GB" sz="1200" dirty="0"/>
          </a:p>
        </p:txBody>
      </p:sp>
      <p:sp>
        <p:nvSpPr>
          <p:cNvPr id="15" name="TextBox 14"/>
          <p:cNvSpPr txBox="1"/>
          <p:nvPr/>
        </p:nvSpPr>
        <p:spPr>
          <a:xfrm>
            <a:off x="752000" y="1311151"/>
            <a:ext cx="8572528" cy="461665"/>
          </a:xfrm>
          <a:prstGeom prst="rect">
            <a:avLst/>
          </a:prstGeom>
          <a:noFill/>
        </p:spPr>
        <p:txBody>
          <a:bodyPr wrap="square" rtlCol="0">
            <a:spAutoFit/>
          </a:bodyPr>
          <a:lstStyle/>
          <a:p>
            <a:pPr lvl="0"/>
            <a:r>
              <a:rPr lang="en-US" sz="2400" b="1" dirty="0" err="1"/>
              <a:t>Halaman</a:t>
            </a:r>
            <a:r>
              <a:rPr lang="en-US" sz="2400" b="1" dirty="0"/>
              <a:t> Login </a:t>
            </a:r>
            <a:endParaRPr lang="en-GB" sz="2400" dirty="0"/>
          </a:p>
        </p:txBody>
      </p:sp>
      <p:pic>
        <p:nvPicPr>
          <p:cNvPr id="6" name="Picture 5"/>
          <p:cNvPicPr>
            <a:picLocks noChangeAspect="1"/>
          </p:cNvPicPr>
          <p:nvPr/>
        </p:nvPicPr>
        <p:blipFill>
          <a:blip r:embed="rId3"/>
          <a:stretch>
            <a:fillRect/>
          </a:stretch>
        </p:blipFill>
        <p:spPr>
          <a:xfrm>
            <a:off x="827584" y="1844824"/>
            <a:ext cx="5976664" cy="3766929"/>
          </a:xfrm>
          <a:prstGeom prst="rect">
            <a:avLst/>
          </a:prstGeom>
        </p:spPr>
      </p:pic>
      <p:sp>
        <p:nvSpPr>
          <p:cNvPr id="2" name="TextBox 1"/>
          <p:cNvSpPr txBox="1"/>
          <p:nvPr/>
        </p:nvSpPr>
        <p:spPr>
          <a:xfrm>
            <a:off x="731107" y="5854467"/>
            <a:ext cx="7235507" cy="646331"/>
          </a:xfrm>
          <a:prstGeom prst="rect">
            <a:avLst/>
          </a:prstGeom>
          <a:noFill/>
        </p:spPr>
        <p:txBody>
          <a:bodyPr wrap="none" rtlCol="0">
            <a:spAutoFit/>
          </a:bodyPr>
          <a:lstStyle/>
          <a:p>
            <a:r>
              <a:rPr lang="en-US" dirty="0" err="1"/>
              <a:t>Untuk</a:t>
            </a:r>
            <a:r>
              <a:rPr lang="en-US" dirty="0"/>
              <a:t> Login </a:t>
            </a:r>
            <a:r>
              <a:rPr lang="en-US" dirty="0" err="1"/>
              <a:t>Sekolah</a:t>
            </a:r>
            <a:r>
              <a:rPr lang="en-US" dirty="0"/>
              <a:t> </a:t>
            </a:r>
            <a:r>
              <a:rPr lang="en-US" dirty="0" err="1"/>
              <a:t>harus</a:t>
            </a:r>
            <a:r>
              <a:rPr lang="en-US" dirty="0"/>
              <a:t> </a:t>
            </a:r>
            <a:r>
              <a:rPr lang="en-US" dirty="0" err="1"/>
              <a:t>menggunakan</a:t>
            </a:r>
            <a:r>
              <a:rPr lang="en-US" dirty="0"/>
              <a:t> NPSN, </a:t>
            </a:r>
            <a:r>
              <a:rPr lang="en-US" dirty="0" err="1"/>
              <a:t>Asesor</a:t>
            </a:r>
            <a:r>
              <a:rPr lang="en-US" dirty="0"/>
              <a:t> </a:t>
            </a:r>
            <a:r>
              <a:rPr lang="en-US" dirty="0" err="1"/>
              <a:t>menggunakan</a:t>
            </a:r>
            <a:r>
              <a:rPr lang="en-US" dirty="0"/>
              <a:t> NIK, </a:t>
            </a:r>
          </a:p>
          <a:p>
            <a:r>
              <a:rPr lang="en-US" dirty="0"/>
              <a:t>BAP </a:t>
            </a:r>
            <a:r>
              <a:rPr lang="en-US" dirty="0" err="1"/>
              <a:t>dan</a:t>
            </a:r>
            <a:r>
              <a:rPr lang="en-US" dirty="0"/>
              <a:t> BANSM </a:t>
            </a:r>
            <a:r>
              <a:rPr lang="en-US" dirty="0" err="1"/>
              <a:t>menggunakan</a:t>
            </a:r>
            <a:r>
              <a:rPr lang="en-US" dirty="0"/>
              <a:t> e-Mail </a:t>
            </a:r>
            <a:r>
              <a:rPr lang="en-US" dirty="0" err="1"/>
              <a:t>atau</a:t>
            </a:r>
            <a:r>
              <a:rPr lang="en-US" dirty="0"/>
              <a:t> Nama</a:t>
            </a:r>
            <a:endParaRPr lang="id-ID"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244463"/>
            <a:ext cx="6786610" cy="1470025"/>
          </a:xfrm>
        </p:spPr>
        <p:txBody>
          <a:bodyPr>
            <a:normAutofit/>
          </a:bodyPr>
          <a:lstStyle/>
          <a:p>
            <a:pPr algn="l"/>
            <a:r>
              <a:rPr lang="id-ID" dirty="0">
                <a:solidFill>
                  <a:schemeClr val="tx1">
                    <a:lumMod val="75000"/>
                    <a:lumOff val="25000"/>
                  </a:schemeClr>
                </a:solidFill>
              </a:rPr>
              <a:t>Apa</a:t>
            </a:r>
            <a:r>
              <a:rPr lang="id-ID" dirty="0">
                <a:solidFill>
                  <a:srgbClr val="FF0000"/>
                </a:solidFill>
              </a:rPr>
              <a:t> </a:t>
            </a:r>
            <a:r>
              <a:rPr lang="en-US" dirty="0" err="1">
                <a:solidFill>
                  <a:srgbClr val="0070C0"/>
                </a:solidFill>
              </a:rPr>
              <a:t>SisPenA</a:t>
            </a:r>
            <a:r>
              <a:rPr lang="en-US" dirty="0">
                <a:solidFill>
                  <a:srgbClr val="0070C0"/>
                </a:solidFill>
              </a:rPr>
              <a:t> S/M</a:t>
            </a:r>
            <a:r>
              <a:rPr lang="id-ID" sz="8800" dirty="0"/>
              <a:t>?</a:t>
            </a:r>
          </a:p>
        </p:txBody>
      </p:sp>
      <p:sp>
        <p:nvSpPr>
          <p:cNvPr id="5" name="TextBox 4"/>
          <p:cNvSpPr txBox="1"/>
          <p:nvPr/>
        </p:nvSpPr>
        <p:spPr>
          <a:xfrm>
            <a:off x="571472" y="2000240"/>
            <a:ext cx="7358114" cy="3231654"/>
          </a:xfrm>
          <a:prstGeom prst="rect">
            <a:avLst/>
          </a:prstGeom>
          <a:noFill/>
        </p:spPr>
        <p:txBody>
          <a:bodyPr wrap="square" rtlCol="0">
            <a:spAutoFit/>
          </a:bodyPr>
          <a:lstStyle/>
          <a:p>
            <a:pPr algn="just"/>
            <a:r>
              <a:rPr lang="id-ID" sz="2400" dirty="0">
                <a:latin typeface="+mj-lt"/>
              </a:rPr>
              <a:t>Merupakan </a:t>
            </a:r>
            <a:r>
              <a:rPr lang="id-ID" sz="2800" b="1" dirty="0">
                <a:solidFill>
                  <a:srgbClr val="FF0000"/>
                </a:solidFill>
                <a:latin typeface="+mj-lt"/>
              </a:rPr>
              <a:t>Aplikasi yang dirancang </a:t>
            </a:r>
            <a:r>
              <a:rPr lang="id-ID" sz="2400" dirty="0">
                <a:latin typeface="+mj-lt"/>
              </a:rPr>
              <a:t>dan dibangun untuk kebutuhan </a:t>
            </a:r>
            <a:r>
              <a:rPr lang="en-US" sz="2400" dirty="0" err="1">
                <a:latin typeface="+mj-lt"/>
              </a:rPr>
              <a:t>Badan</a:t>
            </a:r>
            <a:r>
              <a:rPr lang="en-US" sz="2400" dirty="0">
                <a:latin typeface="+mj-lt"/>
              </a:rPr>
              <a:t> </a:t>
            </a:r>
            <a:r>
              <a:rPr lang="en-US" sz="2400" dirty="0" err="1">
                <a:latin typeface="+mj-lt"/>
              </a:rPr>
              <a:t>Akreditasi</a:t>
            </a:r>
            <a:r>
              <a:rPr lang="en-US" sz="2400" dirty="0">
                <a:latin typeface="+mj-lt"/>
              </a:rPr>
              <a:t> </a:t>
            </a:r>
            <a:r>
              <a:rPr lang="en-US" sz="2400" dirty="0" err="1">
                <a:latin typeface="+mj-lt"/>
              </a:rPr>
              <a:t>baik</a:t>
            </a:r>
            <a:r>
              <a:rPr lang="en-US" sz="2400" dirty="0">
                <a:latin typeface="+mj-lt"/>
              </a:rPr>
              <a:t> Nasional </a:t>
            </a:r>
            <a:r>
              <a:rPr lang="en-US" sz="2400" dirty="0" err="1">
                <a:latin typeface="+mj-lt"/>
              </a:rPr>
              <a:t>maupun</a:t>
            </a:r>
            <a:r>
              <a:rPr lang="en-US" sz="2400" dirty="0">
                <a:latin typeface="+mj-lt"/>
              </a:rPr>
              <a:t> </a:t>
            </a:r>
            <a:r>
              <a:rPr lang="en-US" sz="2400" dirty="0" err="1">
                <a:latin typeface="+mj-lt"/>
              </a:rPr>
              <a:t>provinsi</a:t>
            </a:r>
            <a:r>
              <a:rPr lang="en-US" sz="2400" dirty="0">
                <a:latin typeface="+mj-lt"/>
              </a:rPr>
              <a:t> </a:t>
            </a:r>
            <a:r>
              <a:rPr lang="en-US" sz="2400" dirty="0" err="1">
                <a:latin typeface="+mj-lt"/>
              </a:rPr>
              <a:t>untuk</a:t>
            </a:r>
            <a:r>
              <a:rPr lang="en-US" sz="2400" dirty="0">
                <a:latin typeface="+mj-lt"/>
              </a:rPr>
              <a:t> </a:t>
            </a:r>
            <a:r>
              <a:rPr lang="id-ID" sz="2400" dirty="0">
                <a:latin typeface="+mj-lt"/>
              </a:rPr>
              <a:t>dalam hal </a:t>
            </a:r>
            <a:r>
              <a:rPr lang="id-ID" sz="2800" b="1" dirty="0">
                <a:solidFill>
                  <a:srgbClr val="FF0000"/>
                </a:solidFill>
                <a:latin typeface="+mj-lt"/>
              </a:rPr>
              <a:t>memberikan kemudahan pengelolaan database </a:t>
            </a:r>
            <a:r>
              <a:rPr lang="en-US" sz="2800" b="1" dirty="0" err="1">
                <a:solidFill>
                  <a:srgbClr val="FF0000"/>
                </a:solidFill>
                <a:latin typeface="+mj-lt"/>
              </a:rPr>
              <a:t>penilaian</a:t>
            </a:r>
            <a:r>
              <a:rPr lang="en-US" sz="2800" b="1" dirty="0">
                <a:solidFill>
                  <a:srgbClr val="FF0000"/>
                </a:solidFill>
                <a:latin typeface="+mj-lt"/>
              </a:rPr>
              <a:t> </a:t>
            </a:r>
            <a:r>
              <a:rPr lang="en-US" sz="2800" b="1" dirty="0" err="1">
                <a:solidFill>
                  <a:srgbClr val="FF0000"/>
                </a:solidFill>
                <a:latin typeface="+mj-lt"/>
              </a:rPr>
              <a:t>akreditasi</a:t>
            </a:r>
            <a:r>
              <a:rPr lang="id-ID" sz="2400" dirty="0">
                <a:latin typeface="+mj-lt"/>
              </a:rPr>
              <a:t>, agar data yang dikelola lebih cepat dalam hal proses, pelayanan data terkomputerisasi yang mudah digunakan dan dapat meningkatkan kinerja, kualitas layanan, serta kualitas data yang dihasilkannya.</a:t>
            </a:r>
            <a:endParaRPr lang="en-GB" sz="2400" dirty="0">
              <a:latin typeface="+mj-lt"/>
            </a:endParaRPr>
          </a:p>
        </p:txBody>
      </p:sp>
      <p:sp>
        <p:nvSpPr>
          <p:cNvPr id="6" name="TextBox 5"/>
          <p:cNvSpPr txBox="1"/>
          <p:nvPr/>
        </p:nvSpPr>
        <p:spPr>
          <a:xfrm>
            <a:off x="7143768" y="6581001"/>
            <a:ext cx="1967975" cy="276999"/>
          </a:xfrm>
          <a:prstGeom prst="rect">
            <a:avLst/>
          </a:prstGeom>
          <a:noFill/>
        </p:spPr>
        <p:txBody>
          <a:bodyPr wrap="none" rtlCol="0">
            <a:spAutoFit/>
          </a:bodyPr>
          <a:lstStyle/>
          <a:p>
            <a:r>
              <a:rPr lang="id-ID" sz="1200" dirty="0"/>
              <a:t>www.kreasimultimedia.co.id</a:t>
            </a:r>
            <a:endParaRPr lang="en-GB" sz="12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51520" y="2101455"/>
            <a:ext cx="8606760" cy="4928554"/>
          </a:xfrm>
          <a:prstGeom prst="rect">
            <a:avLst/>
          </a:prstGeom>
        </p:spPr>
      </p:pic>
      <p:sp>
        <p:nvSpPr>
          <p:cNvPr id="10" name="Title 1"/>
          <p:cNvSpPr>
            <a:spLocks noGrp="1"/>
          </p:cNvSpPr>
          <p:nvPr>
            <p:ph type="ctrTitle"/>
          </p:nvPr>
        </p:nvSpPr>
        <p:spPr>
          <a:xfrm>
            <a:off x="458092" y="714356"/>
            <a:ext cx="4761980" cy="1000132"/>
          </a:xfrm>
        </p:spPr>
        <p:txBody>
          <a:bodyPr>
            <a:normAutofit/>
          </a:bodyPr>
          <a:lstStyle/>
          <a:p>
            <a:pPr algn="l"/>
            <a:r>
              <a:rPr lang="en-US" sz="1800" dirty="0" err="1">
                <a:solidFill>
                  <a:srgbClr val="FF0000"/>
                </a:solidFill>
              </a:rPr>
              <a:t>Sistem</a:t>
            </a:r>
            <a:r>
              <a:rPr lang="en-US" sz="1800" dirty="0">
                <a:solidFill>
                  <a:srgbClr val="FF0000"/>
                </a:solidFill>
              </a:rPr>
              <a:t> </a:t>
            </a:r>
            <a:r>
              <a:rPr lang="en-US" sz="1800" dirty="0" err="1">
                <a:solidFill>
                  <a:srgbClr val="FF0000"/>
                </a:solidFill>
              </a:rPr>
              <a:t>Penilaian</a:t>
            </a:r>
            <a:r>
              <a:rPr lang="en-US" sz="1800" dirty="0">
                <a:solidFill>
                  <a:srgbClr val="FF0000"/>
                </a:solidFill>
              </a:rPr>
              <a:t> </a:t>
            </a:r>
            <a:r>
              <a:rPr lang="en-US" sz="1800" dirty="0" err="1">
                <a:solidFill>
                  <a:srgbClr val="FF0000"/>
                </a:solidFill>
              </a:rPr>
              <a:t>Akreditasi</a:t>
            </a:r>
            <a:r>
              <a:rPr lang="en-US" sz="1800" dirty="0">
                <a:solidFill>
                  <a:srgbClr val="FF0000"/>
                </a:solidFill>
              </a:rPr>
              <a:t> </a:t>
            </a:r>
            <a:r>
              <a:rPr lang="en-US" sz="1800" dirty="0" err="1">
                <a:solidFill>
                  <a:srgbClr val="FF0000"/>
                </a:solidFill>
              </a:rPr>
              <a:t>Sekolah</a:t>
            </a:r>
            <a:r>
              <a:rPr lang="en-US" sz="1800" dirty="0">
                <a:solidFill>
                  <a:srgbClr val="FF0000"/>
                </a:solidFill>
              </a:rPr>
              <a:t>/Madrasah</a:t>
            </a:r>
            <a:endParaRPr lang="id-ID" sz="1800" dirty="0">
              <a:solidFill>
                <a:schemeClr val="accent3">
                  <a:lumMod val="75000"/>
                </a:schemeClr>
              </a:solidFill>
            </a:endParaRPr>
          </a:p>
        </p:txBody>
      </p:sp>
      <p:sp>
        <p:nvSpPr>
          <p:cNvPr id="11" name="Title 1"/>
          <p:cNvSpPr txBox="1">
            <a:spLocks/>
          </p:cNvSpPr>
          <p:nvPr/>
        </p:nvSpPr>
        <p:spPr>
          <a:xfrm>
            <a:off x="-5477" y="481678"/>
            <a:ext cx="4354206" cy="440871"/>
          </a:xfrm>
          <a:prstGeom prst="rect">
            <a:avLst/>
          </a:prstGeom>
          <a:solidFill>
            <a:schemeClr val="accent2"/>
          </a:solidFill>
        </p:spPr>
        <p:txBody>
          <a:bodyPr vert="horz" lIns="91440" tIns="45720" rIns="91440" bIns="45720" rtlCol="0" anchor="ctr">
            <a:normAutofit fontScale="7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d-ID" sz="3600" b="1" i="0" u="none" strike="noStrike" kern="1200" cap="none" spc="0" normalizeH="0" baseline="0" noProof="0" dirty="0">
                <a:ln>
                  <a:noFill/>
                </a:ln>
                <a:solidFill>
                  <a:schemeClr val="bg1"/>
                </a:solidFill>
                <a:effectLst/>
                <a:uLnTx/>
                <a:uFillTx/>
                <a:latin typeface="+mj-lt"/>
                <a:ea typeface="+mj-ea"/>
                <a:cs typeface="+mj-cs"/>
              </a:rPr>
              <a:t>Manajemen Pengguna</a:t>
            </a:r>
          </a:p>
        </p:txBody>
      </p:sp>
      <p:sp>
        <p:nvSpPr>
          <p:cNvPr id="14" name="TextBox 13"/>
          <p:cNvSpPr txBox="1"/>
          <p:nvPr/>
        </p:nvSpPr>
        <p:spPr>
          <a:xfrm>
            <a:off x="7143768" y="6581001"/>
            <a:ext cx="1967975" cy="276999"/>
          </a:xfrm>
          <a:prstGeom prst="rect">
            <a:avLst/>
          </a:prstGeom>
          <a:noFill/>
        </p:spPr>
        <p:txBody>
          <a:bodyPr wrap="none" rtlCol="0">
            <a:spAutoFit/>
          </a:bodyPr>
          <a:lstStyle/>
          <a:p>
            <a:r>
              <a:rPr lang="id-ID" sz="1200" dirty="0"/>
              <a:t>www.kreasimultimedia.co.id</a:t>
            </a:r>
            <a:endParaRPr lang="en-GB" sz="1200" dirty="0"/>
          </a:p>
        </p:txBody>
      </p:sp>
      <p:sp>
        <p:nvSpPr>
          <p:cNvPr id="15" name="TextBox 14"/>
          <p:cNvSpPr txBox="1"/>
          <p:nvPr/>
        </p:nvSpPr>
        <p:spPr>
          <a:xfrm>
            <a:off x="428596" y="1412776"/>
            <a:ext cx="8429684" cy="769441"/>
          </a:xfrm>
          <a:prstGeom prst="rect">
            <a:avLst/>
          </a:prstGeom>
          <a:noFill/>
        </p:spPr>
        <p:txBody>
          <a:bodyPr wrap="square" rtlCol="0">
            <a:spAutoFit/>
          </a:bodyPr>
          <a:lstStyle/>
          <a:p>
            <a:pPr lvl="0"/>
            <a:r>
              <a:rPr lang="id-ID" sz="2400" b="1" dirty="0"/>
              <a:t>Hak Akses</a:t>
            </a:r>
          </a:p>
          <a:p>
            <a:pPr lvl="0"/>
            <a:r>
              <a:rPr lang="id-ID" sz="2000" dirty="0"/>
              <a:t>Penyesuaian Tugas dan Tanggung Jawab Pengguna Aplikasi</a:t>
            </a:r>
            <a:endParaRPr lang="en-GB" sz="20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0" y="288032"/>
            <a:ext cx="3000396" cy="476672"/>
          </a:xfrm>
          <a:prstGeom prst="rect">
            <a:avLst/>
          </a:prstGeom>
          <a:solidFill>
            <a:srgbClr val="FFC000"/>
          </a:solidFill>
        </p:spPr>
        <p:txBody>
          <a:bodyPr vert="horz" lIns="91440" tIns="45720" rIns="91440" bIns="45720" rtlCol="0" anchor="ct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err="1">
                <a:ln>
                  <a:noFill/>
                </a:ln>
                <a:solidFill>
                  <a:schemeClr val="tx1">
                    <a:lumMod val="95000"/>
                    <a:lumOff val="5000"/>
                  </a:schemeClr>
                </a:solidFill>
                <a:effectLst/>
                <a:uLnTx/>
                <a:uFillTx/>
                <a:latin typeface="+mj-lt"/>
                <a:ea typeface="+mj-ea"/>
                <a:cs typeface="+mj-cs"/>
              </a:rPr>
              <a:t>Desain</a:t>
            </a:r>
            <a:r>
              <a:rPr kumimoji="0" lang="en-US" sz="3200" b="1" i="0" u="none" strike="noStrike" kern="1200" cap="none" spc="0" normalizeH="0" baseline="0" noProof="0" dirty="0">
                <a:ln>
                  <a:noFill/>
                </a:ln>
                <a:solidFill>
                  <a:schemeClr val="tx1">
                    <a:lumMod val="95000"/>
                    <a:lumOff val="5000"/>
                  </a:schemeClr>
                </a:solidFill>
                <a:effectLst/>
                <a:uLnTx/>
                <a:uFillTx/>
                <a:latin typeface="+mj-lt"/>
                <a:ea typeface="+mj-ea"/>
                <a:cs typeface="+mj-cs"/>
              </a:rPr>
              <a:t> &amp; Layout</a:t>
            </a:r>
            <a:endParaRPr kumimoji="0" lang="id-ID" sz="6000" b="1" i="0" u="none" strike="noStrike" kern="1200" cap="none" spc="0" normalizeH="0" baseline="0" noProof="0" dirty="0">
              <a:ln>
                <a:noFill/>
              </a:ln>
              <a:solidFill>
                <a:schemeClr val="tx1"/>
              </a:solidFill>
              <a:effectLst/>
              <a:uLnTx/>
              <a:uFillTx/>
              <a:latin typeface="+mj-lt"/>
              <a:ea typeface="+mj-ea"/>
              <a:cs typeface="+mj-cs"/>
            </a:endParaRPr>
          </a:p>
        </p:txBody>
      </p:sp>
      <p:sp>
        <p:nvSpPr>
          <p:cNvPr id="14" name="TextBox 13"/>
          <p:cNvSpPr txBox="1"/>
          <p:nvPr/>
        </p:nvSpPr>
        <p:spPr>
          <a:xfrm>
            <a:off x="7143768" y="6581001"/>
            <a:ext cx="1967975" cy="276999"/>
          </a:xfrm>
          <a:prstGeom prst="rect">
            <a:avLst/>
          </a:prstGeom>
          <a:noFill/>
        </p:spPr>
        <p:txBody>
          <a:bodyPr wrap="none" rtlCol="0">
            <a:spAutoFit/>
          </a:bodyPr>
          <a:lstStyle/>
          <a:p>
            <a:r>
              <a:rPr lang="id-ID" sz="1200" dirty="0"/>
              <a:t>www.kreasimultimedia.co.id</a:t>
            </a:r>
            <a:endParaRPr lang="en-GB" sz="1200" dirty="0"/>
          </a:p>
        </p:txBody>
      </p:sp>
      <p:pic>
        <p:nvPicPr>
          <p:cNvPr id="4" name="Picture 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1124744"/>
            <a:ext cx="9211732" cy="5112568"/>
          </a:xfrm>
          <a:prstGeom prst="rect">
            <a:avLst/>
          </a:prstGeom>
        </p:spPr>
      </p:pic>
    </p:spTree>
    <p:extLst>
      <p:ext uri="{BB962C8B-B14F-4D97-AF65-F5344CB8AC3E}">
        <p14:creationId xmlns:p14="http://schemas.microsoft.com/office/powerpoint/2010/main" xmlns="" val="39346218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47199" y="1840230"/>
            <a:ext cx="8272463" cy="3657600"/>
          </a:xfrm>
          <a:prstGeom prst="rect">
            <a:avLst/>
          </a:prstGeom>
        </p:spPr>
      </p:pic>
      <p:sp>
        <p:nvSpPr>
          <p:cNvPr id="5" name="TextBox 4"/>
          <p:cNvSpPr txBox="1"/>
          <p:nvPr/>
        </p:nvSpPr>
        <p:spPr>
          <a:xfrm>
            <a:off x="0" y="1066091"/>
            <a:ext cx="6095518" cy="415498"/>
          </a:xfrm>
          <a:prstGeom prst="rect">
            <a:avLst/>
          </a:prstGeom>
          <a:solidFill>
            <a:srgbClr val="C00000"/>
          </a:solidFill>
        </p:spPr>
        <p:txBody>
          <a:bodyPr wrap="square" rtlCol="0">
            <a:spAutoFit/>
          </a:bodyPr>
          <a:lstStyle/>
          <a:p>
            <a:r>
              <a:rPr lang="en-US" sz="2100" dirty="0">
                <a:solidFill>
                  <a:schemeClr val="bg1"/>
                </a:solidFill>
              </a:rPr>
              <a:t>     Mobile View </a:t>
            </a:r>
            <a:r>
              <a:rPr lang="en-US" sz="2100" dirty="0" err="1">
                <a:solidFill>
                  <a:schemeClr val="bg1"/>
                </a:solidFill>
              </a:rPr>
              <a:t>Untuk</a:t>
            </a:r>
            <a:r>
              <a:rPr lang="en-US" sz="2100" dirty="0">
                <a:solidFill>
                  <a:schemeClr val="bg1"/>
                </a:solidFill>
              </a:rPr>
              <a:t> User </a:t>
            </a:r>
            <a:r>
              <a:rPr lang="en-US" sz="2100" dirty="0" err="1">
                <a:solidFill>
                  <a:schemeClr val="bg1"/>
                </a:solidFill>
              </a:rPr>
              <a:t>Asesor</a:t>
            </a:r>
            <a:endParaRPr lang="id-ID" sz="2100" dirty="0">
              <a:solidFill>
                <a:schemeClr val="bg1"/>
              </a:solidFill>
            </a:endParaRPr>
          </a:p>
        </p:txBody>
      </p:sp>
    </p:spTree>
    <p:extLst>
      <p:ext uri="{BB962C8B-B14F-4D97-AF65-F5344CB8AC3E}">
        <p14:creationId xmlns:p14="http://schemas.microsoft.com/office/powerpoint/2010/main" xmlns="" val="7385491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03622" y="1925241"/>
            <a:ext cx="8451056" cy="3693319"/>
          </a:xfrm>
          <a:prstGeom prst="rect">
            <a:avLst/>
          </a:prstGeom>
        </p:spPr>
      </p:pic>
      <p:sp>
        <p:nvSpPr>
          <p:cNvPr id="6" name="TextBox 5"/>
          <p:cNvSpPr txBox="1"/>
          <p:nvPr/>
        </p:nvSpPr>
        <p:spPr>
          <a:xfrm>
            <a:off x="0" y="1066091"/>
            <a:ext cx="6095518" cy="415498"/>
          </a:xfrm>
          <a:prstGeom prst="rect">
            <a:avLst/>
          </a:prstGeom>
          <a:solidFill>
            <a:srgbClr val="C00000"/>
          </a:solidFill>
        </p:spPr>
        <p:txBody>
          <a:bodyPr wrap="square" rtlCol="0">
            <a:spAutoFit/>
          </a:bodyPr>
          <a:lstStyle/>
          <a:p>
            <a:r>
              <a:rPr lang="en-US" sz="2100" dirty="0">
                <a:solidFill>
                  <a:schemeClr val="bg1"/>
                </a:solidFill>
              </a:rPr>
              <a:t>     Mobile View </a:t>
            </a:r>
            <a:r>
              <a:rPr lang="en-US" sz="2100" dirty="0" err="1">
                <a:solidFill>
                  <a:schemeClr val="bg1"/>
                </a:solidFill>
              </a:rPr>
              <a:t>Untuk</a:t>
            </a:r>
            <a:r>
              <a:rPr lang="en-US" sz="2100" dirty="0">
                <a:solidFill>
                  <a:schemeClr val="bg1"/>
                </a:solidFill>
              </a:rPr>
              <a:t> User </a:t>
            </a:r>
            <a:r>
              <a:rPr lang="en-US" sz="2100" dirty="0" err="1">
                <a:solidFill>
                  <a:schemeClr val="bg1"/>
                </a:solidFill>
              </a:rPr>
              <a:t>Asesor</a:t>
            </a:r>
            <a:endParaRPr lang="id-ID" sz="2100" dirty="0">
              <a:solidFill>
                <a:schemeClr val="bg1"/>
              </a:solidFill>
            </a:endParaRPr>
          </a:p>
        </p:txBody>
      </p:sp>
    </p:spTree>
    <p:extLst>
      <p:ext uri="{BB962C8B-B14F-4D97-AF65-F5344CB8AC3E}">
        <p14:creationId xmlns:p14="http://schemas.microsoft.com/office/powerpoint/2010/main" xmlns="" val="30387210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7143768" y="6581001"/>
            <a:ext cx="1967975" cy="276999"/>
          </a:xfrm>
          <a:prstGeom prst="rect">
            <a:avLst/>
          </a:prstGeom>
          <a:noFill/>
        </p:spPr>
        <p:txBody>
          <a:bodyPr wrap="none" rtlCol="0">
            <a:spAutoFit/>
          </a:bodyPr>
          <a:lstStyle/>
          <a:p>
            <a:r>
              <a:rPr lang="id-ID" sz="1200" dirty="0"/>
              <a:t>www.kreasimultimedia.co.id</a:t>
            </a:r>
            <a:endParaRPr lang="en-GB" sz="1200" dirty="0"/>
          </a:p>
        </p:txBody>
      </p:sp>
      <p:sp>
        <p:nvSpPr>
          <p:cNvPr id="9" name="TextBox 8"/>
          <p:cNvSpPr txBox="1"/>
          <p:nvPr/>
        </p:nvSpPr>
        <p:spPr>
          <a:xfrm>
            <a:off x="1043608" y="908720"/>
            <a:ext cx="5616624" cy="584775"/>
          </a:xfrm>
          <a:prstGeom prst="rect">
            <a:avLst/>
          </a:prstGeom>
          <a:solidFill>
            <a:schemeClr val="accent6">
              <a:lumMod val="75000"/>
            </a:schemeClr>
          </a:solidFill>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3200" b="1" dirty="0" err="1">
                <a:solidFill>
                  <a:schemeClr val="bg1">
                    <a:lumMod val="95000"/>
                  </a:schemeClr>
                </a:solidFill>
              </a:rPr>
              <a:t>Kebutuhan</a:t>
            </a:r>
            <a:r>
              <a:rPr lang="en-US" sz="3200" b="1" dirty="0">
                <a:solidFill>
                  <a:schemeClr val="bg1">
                    <a:lumMod val="95000"/>
                  </a:schemeClr>
                </a:solidFill>
              </a:rPr>
              <a:t> Data </a:t>
            </a:r>
            <a:r>
              <a:rPr lang="en-US" sz="3200" b="1" dirty="0" err="1">
                <a:solidFill>
                  <a:schemeClr val="bg1">
                    <a:lumMod val="95000"/>
                  </a:schemeClr>
                </a:solidFill>
              </a:rPr>
              <a:t>Pelengkap</a:t>
            </a:r>
            <a:endParaRPr lang="en-US" sz="3200" b="1" dirty="0">
              <a:solidFill>
                <a:schemeClr val="bg1">
                  <a:lumMod val="95000"/>
                </a:schemeClr>
              </a:solidFill>
            </a:endParaRPr>
          </a:p>
        </p:txBody>
      </p:sp>
      <p:pic>
        <p:nvPicPr>
          <p:cNvPr id="12" name="Picture 11" descr="http://icons.iconarchive.com/icons/mazenl77/I-like-buttons-3a/512/Cute-Ball-Go-icon.pn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1520" y="565143"/>
            <a:ext cx="1178992" cy="1178992"/>
          </a:xfrm>
          <a:prstGeom prst="rect">
            <a:avLst/>
          </a:prstGeom>
          <a:noFill/>
          <a:ln>
            <a:noFill/>
          </a:ln>
        </p:spPr>
      </p:pic>
      <p:sp>
        <p:nvSpPr>
          <p:cNvPr id="13" name="TextBox 12"/>
          <p:cNvSpPr txBox="1"/>
          <p:nvPr/>
        </p:nvSpPr>
        <p:spPr>
          <a:xfrm>
            <a:off x="599048" y="2320199"/>
            <a:ext cx="6266459" cy="2677656"/>
          </a:xfrm>
          <a:prstGeom prst="rect">
            <a:avLst/>
          </a:prstGeom>
          <a:noFill/>
        </p:spPr>
        <p:txBody>
          <a:bodyPr wrap="none" rtlCol="0">
            <a:spAutoFit/>
          </a:bodyPr>
          <a:lstStyle/>
          <a:p>
            <a:pPr marL="342900" lvl="0" indent="-342900" fontAlgn="base">
              <a:buFont typeface="Arial" panose="020B0604020202020204" pitchFamily="34" charset="0"/>
              <a:buChar char="•"/>
            </a:pPr>
            <a:r>
              <a:rPr lang="en-US" sz="2400" dirty="0"/>
              <a:t>Data BAP (Operator)</a:t>
            </a:r>
          </a:p>
          <a:p>
            <a:pPr marL="342900" lvl="0" indent="-342900" fontAlgn="base">
              <a:buFont typeface="Arial" panose="020B0604020202020204" pitchFamily="34" charset="0"/>
              <a:buChar char="•"/>
            </a:pPr>
            <a:r>
              <a:rPr lang="en-US" sz="2400" dirty="0"/>
              <a:t>Data </a:t>
            </a:r>
            <a:r>
              <a:rPr lang="en-US" sz="2400" dirty="0" err="1"/>
              <a:t>Asesor</a:t>
            </a:r>
            <a:r>
              <a:rPr lang="en-US" sz="2400" dirty="0"/>
              <a:t> (Data </a:t>
            </a:r>
            <a:r>
              <a:rPr lang="en-US" sz="2400" dirty="0" err="1"/>
              <a:t>Awal</a:t>
            </a:r>
            <a:r>
              <a:rPr lang="en-US" sz="2400" dirty="0"/>
              <a:t>)</a:t>
            </a:r>
          </a:p>
          <a:p>
            <a:pPr marL="342900" lvl="0" indent="-342900" fontAlgn="base">
              <a:buFont typeface="Arial" panose="020B0604020202020204" pitchFamily="34" charset="0"/>
              <a:buChar char="•"/>
            </a:pPr>
            <a:r>
              <a:rPr lang="en-US" sz="2400" dirty="0"/>
              <a:t>Data </a:t>
            </a:r>
            <a:r>
              <a:rPr lang="en-US" sz="2400" dirty="0" err="1"/>
              <a:t>Sekolah</a:t>
            </a:r>
            <a:r>
              <a:rPr lang="en-US" sz="2400" dirty="0"/>
              <a:t> yang </a:t>
            </a:r>
            <a:r>
              <a:rPr lang="en-US" sz="2400" dirty="0" err="1"/>
              <a:t>akan</a:t>
            </a:r>
            <a:r>
              <a:rPr lang="en-US" sz="2400" dirty="0"/>
              <a:t> </a:t>
            </a:r>
            <a:r>
              <a:rPr lang="en-US" sz="2400" dirty="0" err="1"/>
              <a:t>diakreditasi</a:t>
            </a:r>
            <a:r>
              <a:rPr lang="en-US" sz="2400" dirty="0"/>
              <a:t> (</a:t>
            </a:r>
            <a:r>
              <a:rPr lang="en-US" sz="2400" dirty="0" err="1"/>
              <a:t>Lengkap</a:t>
            </a:r>
            <a:r>
              <a:rPr lang="en-US" sz="2400" dirty="0"/>
              <a:t>)</a:t>
            </a:r>
          </a:p>
          <a:p>
            <a:pPr marL="342900" lvl="0" indent="-342900" fontAlgn="base">
              <a:buFont typeface="Arial" panose="020B0604020202020204" pitchFamily="34" charset="0"/>
              <a:buChar char="•"/>
            </a:pPr>
            <a:r>
              <a:rPr lang="en-US" sz="2400" dirty="0"/>
              <a:t>Format Output</a:t>
            </a:r>
          </a:p>
          <a:p>
            <a:pPr marL="342900" lvl="0" indent="-342900" fontAlgn="base">
              <a:buFont typeface="Arial" panose="020B0604020202020204" pitchFamily="34" charset="0"/>
              <a:buChar char="•"/>
            </a:pPr>
            <a:r>
              <a:rPr lang="en-US" sz="2400" dirty="0" err="1"/>
              <a:t>Rekapitulasi</a:t>
            </a:r>
            <a:r>
              <a:rPr lang="en-US" sz="2400" dirty="0"/>
              <a:t> yang </a:t>
            </a:r>
            <a:r>
              <a:rPr lang="en-US" sz="2400" dirty="0" err="1"/>
              <a:t>diinginkan</a:t>
            </a:r>
            <a:endParaRPr lang="en-US" sz="2400" dirty="0"/>
          </a:p>
          <a:p>
            <a:pPr marL="342900" lvl="0" indent="-342900" fontAlgn="base">
              <a:buFont typeface="Arial" panose="020B0604020202020204" pitchFamily="34" charset="0"/>
              <a:buChar char="•"/>
            </a:pPr>
            <a:r>
              <a:rPr lang="en-US" sz="2400" dirty="0"/>
              <a:t>Format </a:t>
            </a:r>
            <a:r>
              <a:rPr lang="en-US" sz="2400" dirty="0" err="1"/>
              <a:t>Kartu</a:t>
            </a:r>
            <a:r>
              <a:rPr lang="en-US" sz="2400" dirty="0"/>
              <a:t> </a:t>
            </a:r>
            <a:r>
              <a:rPr lang="en-US" sz="2400" dirty="0" err="1"/>
              <a:t>Kendali</a:t>
            </a:r>
            <a:endParaRPr lang="en-US" sz="2400" dirty="0"/>
          </a:p>
          <a:p>
            <a:pPr marL="342900" lvl="0" indent="-342900" fontAlgn="base">
              <a:buFont typeface="Arial" panose="020B0604020202020204" pitchFamily="34" charset="0"/>
              <a:buChar char="•"/>
            </a:pPr>
            <a:r>
              <a:rPr lang="en-US" sz="2400" dirty="0"/>
              <a:t>Format </a:t>
            </a:r>
            <a:r>
              <a:rPr lang="en-US" sz="2400" dirty="0" err="1"/>
              <a:t>Berita</a:t>
            </a:r>
            <a:r>
              <a:rPr lang="en-US" sz="2400" dirty="0"/>
              <a:t> Acara </a:t>
            </a:r>
            <a:r>
              <a:rPr lang="en-US" sz="2400" dirty="0" err="1"/>
              <a:t>Asesor</a:t>
            </a:r>
            <a:endParaRPr lang="en-US" sz="2400" dirty="0"/>
          </a:p>
        </p:txBody>
      </p:sp>
    </p:spTree>
    <p:extLst>
      <p:ext uri="{BB962C8B-B14F-4D97-AF65-F5344CB8AC3E}">
        <p14:creationId xmlns:p14="http://schemas.microsoft.com/office/powerpoint/2010/main" xmlns="" val="22670171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http://askcoachjack.com/wp-content/uploads/2012/08/stopwatch.gif"/>
          <p:cNvPicPr>
            <a:picLocks noChangeAspect="1" noChangeArrowheads="1"/>
          </p:cNvPicPr>
          <p:nvPr/>
        </p:nvPicPr>
        <p:blipFill>
          <a:blip r:embed="rId2"/>
          <a:srcRect/>
          <a:stretch>
            <a:fillRect/>
          </a:stretch>
        </p:blipFill>
        <p:spPr bwMode="auto">
          <a:xfrm>
            <a:off x="1857356" y="1997699"/>
            <a:ext cx="6858003" cy="4612644"/>
          </a:xfrm>
          <a:prstGeom prst="rect">
            <a:avLst/>
          </a:prstGeom>
          <a:noFill/>
        </p:spPr>
      </p:pic>
      <p:sp>
        <p:nvSpPr>
          <p:cNvPr id="12" name="TextBox 11"/>
          <p:cNvSpPr txBox="1"/>
          <p:nvPr/>
        </p:nvSpPr>
        <p:spPr>
          <a:xfrm>
            <a:off x="428596" y="500042"/>
            <a:ext cx="7665175" cy="1015663"/>
          </a:xfrm>
          <a:prstGeom prst="rect">
            <a:avLst/>
          </a:prstGeom>
          <a:noFill/>
        </p:spPr>
        <p:txBody>
          <a:bodyPr wrap="none" rtlCol="0">
            <a:spAutoFit/>
          </a:bodyPr>
          <a:lstStyle/>
          <a:p>
            <a:r>
              <a:rPr lang="id-ID" sz="4000" dirty="0"/>
              <a:t>“</a:t>
            </a:r>
            <a:r>
              <a:rPr lang="en-US" sz="6000" b="1" dirty="0">
                <a:solidFill>
                  <a:srgbClr val="FF0000"/>
                </a:solidFill>
              </a:rPr>
              <a:t>Mari Kita </a:t>
            </a:r>
            <a:r>
              <a:rPr lang="id-ID" sz="3600" dirty="0"/>
              <a:t>Lihat </a:t>
            </a:r>
            <a:r>
              <a:rPr lang="id-ID" sz="3600" b="1" dirty="0">
                <a:solidFill>
                  <a:srgbClr val="0070C0"/>
                </a:solidFill>
              </a:rPr>
              <a:t>Aplikasinya</a:t>
            </a:r>
            <a:r>
              <a:rPr lang="en-US" sz="6000" b="1" dirty="0">
                <a:solidFill>
                  <a:srgbClr val="FF0000"/>
                </a:solidFill>
              </a:rPr>
              <a:t>… </a:t>
            </a:r>
            <a:r>
              <a:rPr lang="id-ID" sz="4400" dirty="0"/>
              <a:t>“</a:t>
            </a:r>
          </a:p>
        </p:txBody>
      </p:sp>
      <p:sp>
        <p:nvSpPr>
          <p:cNvPr id="13" name="TextBox 12"/>
          <p:cNvSpPr txBox="1"/>
          <p:nvPr/>
        </p:nvSpPr>
        <p:spPr>
          <a:xfrm>
            <a:off x="571472" y="285728"/>
            <a:ext cx="1846275" cy="400110"/>
          </a:xfrm>
          <a:prstGeom prst="rect">
            <a:avLst/>
          </a:prstGeom>
          <a:noFill/>
        </p:spPr>
        <p:txBody>
          <a:bodyPr wrap="none" rtlCol="0">
            <a:spAutoFit/>
          </a:bodyPr>
          <a:lstStyle/>
          <a:p>
            <a:r>
              <a:rPr lang="id-ID" sz="2000" b="1" dirty="0"/>
              <a:t>untuk detailnya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2257" y="2924944"/>
            <a:ext cx="9144000" cy="3298688"/>
          </a:xfrm>
          <a:prstGeom prst="roundRect">
            <a:avLst>
              <a:gd name="adj" fmla="val 0"/>
            </a:avLst>
          </a:prstGeom>
          <a:solidFill>
            <a:schemeClr val="accent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sp>
        <p:nvSpPr>
          <p:cNvPr id="10" name="Title 1"/>
          <p:cNvSpPr>
            <a:spLocks noGrp="1"/>
          </p:cNvSpPr>
          <p:nvPr>
            <p:ph type="ctrTitle"/>
          </p:nvPr>
        </p:nvSpPr>
        <p:spPr>
          <a:xfrm>
            <a:off x="354397" y="1396107"/>
            <a:ext cx="5120820" cy="1000132"/>
          </a:xfrm>
        </p:spPr>
        <p:txBody>
          <a:bodyPr>
            <a:normAutofit/>
          </a:bodyPr>
          <a:lstStyle/>
          <a:p>
            <a:pPr algn="l"/>
            <a:r>
              <a:rPr lang="en-US" sz="1800" dirty="0">
                <a:solidFill>
                  <a:srgbClr val="C00000"/>
                </a:solidFill>
              </a:rPr>
              <a:t>Pembangunan </a:t>
            </a:r>
            <a:r>
              <a:rPr lang="id-ID" sz="1800" dirty="0">
                <a:solidFill>
                  <a:srgbClr val="C00000"/>
                </a:solidFill>
              </a:rPr>
              <a:t>Sistem </a:t>
            </a:r>
            <a:r>
              <a:rPr lang="en-US" sz="1800" dirty="0" err="1">
                <a:solidFill>
                  <a:srgbClr val="C00000"/>
                </a:solidFill>
              </a:rPr>
              <a:t>Penilaian</a:t>
            </a:r>
            <a:r>
              <a:rPr lang="en-US" sz="1800" dirty="0">
                <a:solidFill>
                  <a:srgbClr val="C00000"/>
                </a:solidFill>
              </a:rPr>
              <a:t> </a:t>
            </a:r>
            <a:r>
              <a:rPr lang="en-US" sz="1800" dirty="0" err="1">
                <a:solidFill>
                  <a:srgbClr val="C00000"/>
                </a:solidFill>
              </a:rPr>
              <a:t>Akreditasi</a:t>
            </a:r>
            <a:endParaRPr lang="id-ID" sz="1800" dirty="0">
              <a:solidFill>
                <a:srgbClr val="C00000"/>
              </a:solidFill>
            </a:endParaRPr>
          </a:p>
        </p:txBody>
      </p:sp>
      <p:sp>
        <p:nvSpPr>
          <p:cNvPr id="11" name="Title 1"/>
          <p:cNvSpPr txBox="1">
            <a:spLocks/>
          </p:cNvSpPr>
          <p:nvPr/>
        </p:nvSpPr>
        <p:spPr>
          <a:xfrm>
            <a:off x="-32257" y="665118"/>
            <a:ext cx="5507474" cy="1255711"/>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400" b="1" i="0" u="none" strike="noStrike" kern="1200" cap="none" spc="0" normalizeH="0" baseline="0" noProof="0" dirty="0" err="1">
                <a:ln>
                  <a:noFill/>
                </a:ln>
                <a:solidFill>
                  <a:schemeClr val="tx1">
                    <a:lumMod val="95000"/>
                    <a:lumOff val="5000"/>
                  </a:schemeClr>
                </a:solidFill>
                <a:effectLst/>
                <a:uLnTx/>
                <a:uFillTx/>
                <a:latin typeface="+mj-lt"/>
                <a:ea typeface="+mj-ea"/>
                <a:cs typeface="+mj-cs"/>
              </a:rPr>
              <a:t>Lingkup</a:t>
            </a:r>
            <a:r>
              <a:rPr kumimoji="0" lang="en-US" sz="5400" b="1" i="0" u="none" strike="noStrike" kern="1200" cap="none" spc="0" normalizeH="0" baseline="0" noProof="0" dirty="0">
                <a:ln>
                  <a:noFill/>
                </a:ln>
                <a:solidFill>
                  <a:schemeClr val="tx1">
                    <a:lumMod val="95000"/>
                    <a:lumOff val="5000"/>
                  </a:schemeClr>
                </a:solidFill>
                <a:effectLst/>
                <a:uLnTx/>
                <a:uFillTx/>
                <a:latin typeface="+mj-lt"/>
                <a:ea typeface="+mj-ea"/>
                <a:cs typeface="+mj-cs"/>
              </a:rPr>
              <a:t> </a:t>
            </a:r>
            <a:r>
              <a:rPr kumimoji="0" lang="en-US" sz="5400" b="1" i="0" u="none" strike="noStrike" kern="1200" cap="none" spc="0" normalizeH="0" baseline="0" noProof="0" dirty="0" err="1">
                <a:ln>
                  <a:noFill/>
                </a:ln>
                <a:solidFill>
                  <a:schemeClr val="tx1">
                    <a:lumMod val="95000"/>
                    <a:lumOff val="5000"/>
                  </a:schemeClr>
                </a:solidFill>
                <a:effectLst/>
                <a:uLnTx/>
                <a:uFillTx/>
                <a:latin typeface="+mj-lt"/>
                <a:ea typeface="+mj-ea"/>
                <a:cs typeface="+mj-cs"/>
              </a:rPr>
              <a:t>Kegiatan</a:t>
            </a:r>
            <a:endParaRPr kumimoji="0" lang="id-ID" sz="5400" b="1" i="0" u="none" strike="noStrike" kern="1200" cap="none" spc="0" normalizeH="0" baseline="0" noProof="0" dirty="0">
              <a:ln>
                <a:noFill/>
              </a:ln>
              <a:solidFill>
                <a:schemeClr val="tx1"/>
              </a:solidFill>
              <a:effectLst/>
              <a:uLnTx/>
              <a:uFillTx/>
              <a:latin typeface="+mj-lt"/>
              <a:ea typeface="+mj-ea"/>
              <a:cs typeface="+mj-cs"/>
            </a:endParaRPr>
          </a:p>
        </p:txBody>
      </p:sp>
      <p:sp>
        <p:nvSpPr>
          <p:cNvPr id="14" name="TextBox 13"/>
          <p:cNvSpPr txBox="1"/>
          <p:nvPr/>
        </p:nvSpPr>
        <p:spPr>
          <a:xfrm>
            <a:off x="7143768" y="6581001"/>
            <a:ext cx="1967975" cy="276999"/>
          </a:xfrm>
          <a:prstGeom prst="rect">
            <a:avLst/>
          </a:prstGeom>
          <a:noFill/>
        </p:spPr>
        <p:txBody>
          <a:bodyPr wrap="none" rtlCol="0">
            <a:spAutoFit/>
          </a:bodyPr>
          <a:lstStyle/>
          <a:p>
            <a:r>
              <a:rPr lang="id-ID" sz="1200" dirty="0"/>
              <a:t>www.kreasimultimedia.co.id</a:t>
            </a:r>
            <a:endParaRPr lang="en-GB" sz="1200" dirty="0"/>
          </a:p>
        </p:txBody>
      </p:sp>
      <p:sp>
        <p:nvSpPr>
          <p:cNvPr id="15" name="TextBox 14"/>
          <p:cNvSpPr txBox="1"/>
          <p:nvPr/>
        </p:nvSpPr>
        <p:spPr>
          <a:xfrm>
            <a:off x="39181" y="3139257"/>
            <a:ext cx="8533010" cy="2677656"/>
          </a:xfrm>
          <a:prstGeom prst="rect">
            <a:avLst/>
          </a:prstGeom>
          <a:noFill/>
        </p:spPr>
        <p:txBody>
          <a:bodyPr wrap="square" rtlCol="0">
            <a:spAutoFit/>
          </a:bodyPr>
          <a:lstStyle/>
          <a:p>
            <a:pPr marL="571500" indent="-571500">
              <a:buFont typeface="Arial" panose="020B0604020202020204" pitchFamily="34" charset="0"/>
              <a:buChar char="•"/>
            </a:pPr>
            <a:r>
              <a:rPr lang="en-US" sz="2800" dirty="0" err="1">
                <a:solidFill>
                  <a:schemeClr val="bg1"/>
                </a:solidFill>
              </a:rPr>
              <a:t>Menginput</a:t>
            </a:r>
            <a:r>
              <a:rPr lang="en-US" sz="2800" dirty="0">
                <a:solidFill>
                  <a:schemeClr val="bg1"/>
                </a:solidFill>
              </a:rPr>
              <a:t> data </a:t>
            </a:r>
            <a:r>
              <a:rPr lang="en-US" sz="2800" dirty="0" err="1">
                <a:solidFill>
                  <a:schemeClr val="bg1"/>
                </a:solidFill>
              </a:rPr>
              <a:t>dan</a:t>
            </a:r>
            <a:r>
              <a:rPr lang="en-US" sz="2800" dirty="0">
                <a:solidFill>
                  <a:schemeClr val="bg1"/>
                </a:solidFill>
              </a:rPr>
              <a:t> </a:t>
            </a:r>
            <a:r>
              <a:rPr lang="en-US" sz="2800" dirty="0" err="1">
                <a:solidFill>
                  <a:schemeClr val="bg1"/>
                </a:solidFill>
              </a:rPr>
              <a:t>menyajikan</a:t>
            </a:r>
            <a:r>
              <a:rPr lang="en-US" sz="2800" dirty="0">
                <a:solidFill>
                  <a:schemeClr val="bg1"/>
                </a:solidFill>
              </a:rPr>
              <a:t> </a:t>
            </a:r>
            <a:r>
              <a:rPr lang="en-US" sz="2800" dirty="0" err="1">
                <a:solidFill>
                  <a:schemeClr val="bg1"/>
                </a:solidFill>
              </a:rPr>
              <a:t>hasil</a:t>
            </a:r>
            <a:r>
              <a:rPr lang="en-US" sz="2800" dirty="0">
                <a:solidFill>
                  <a:schemeClr val="bg1"/>
                </a:solidFill>
              </a:rPr>
              <a:t> </a:t>
            </a:r>
            <a:r>
              <a:rPr lang="en-US" sz="2800" dirty="0" err="1">
                <a:solidFill>
                  <a:schemeClr val="bg1"/>
                </a:solidFill>
              </a:rPr>
              <a:t>nilai</a:t>
            </a:r>
            <a:r>
              <a:rPr lang="en-US" sz="2800" dirty="0">
                <a:solidFill>
                  <a:schemeClr val="bg1"/>
                </a:solidFill>
              </a:rPr>
              <a:t> </a:t>
            </a:r>
            <a:r>
              <a:rPr lang="en-US" sz="2800" dirty="0" err="1">
                <a:solidFill>
                  <a:schemeClr val="bg1"/>
                </a:solidFill>
              </a:rPr>
              <a:t>akreditasi</a:t>
            </a:r>
            <a:r>
              <a:rPr lang="id-ID" sz="2800" dirty="0">
                <a:solidFill>
                  <a:schemeClr val="bg1"/>
                </a:solidFill>
              </a:rPr>
              <a:t>, </a:t>
            </a:r>
            <a:endParaRPr lang="en-US" sz="2800" dirty="0">
              <a:solidFill>
                <a:schemeClr val="bg1"/>
              </a:solidFill>
            </a:endParaRPr>
          </a:p>
          <a:p>
            <a:pPr marL="571500" indent="-571500">
              <a:buFont typeface="Arial" panose="020B0604020202020204" pitchFamily="34" charset="0"/>
              <a:buChar char="•"/>
            </a:pPr>
            <a:r>
              <a:rPr lang="en-US" sz="2800" dirty="0" err="1">
                <a:solidFill>
                  <a:schemeClr val="bg1"/>
                </a:solidFill>
              </a:rPr>
              <a:t>Sinkronisasi</a:t>
            </a:r>
            <a:r>
              <a:rPr lang="en-US" sz="2800" dirty="0">
                <a:solidFill>
                  <a:schemeClr val="bg1"/>
                </a:solidFill>
              </a:rPr>
              <a:t> data </a:t>
            </a:r>
            <a:r>
              <a:rPr lang="en-US" sz="2800" dirty="0" err="1">
                <a:solidFill>
                  <a:schemeClr val="bg1"/>
                </a:solidFill>
              </a:rPr>
              <a:t>sekolah</a:t>
            </a:r>
            <a:r>
              <a:rPr lang="en-US" sz="2800" dirty="0">
                <a:solidFill>
                  <a:schemeClr val="bg1"/>
                </a:solidFill>
              </a:rPr>
              <a:t> </a:t>
            </a:r>
            <a:r>
              <a:rPr lang="en-US" sz="2800" dirty="0" err="1">
                <a:solidFill>
                  <a:schemeClr val="bg1"/>
                </a:solidFill>
              </a:rPr>
              <a:t>dan</a:t>
            </a:r>
            <a:r>
              <a:rPr lang="en-US" sz="2800" dirty="0">
                <a:solidFill>
                  <a:schemeClr val="bg1"/>
                </a:solidFill>
              </a:rPr>
              <a:t> </a:t>
            </a:r>
            <a:r>
              <a:rPr lang="en-US" sz="2800" dirty="0" err="1">
                <a:solidFill>
                  <a:schemeClr val="bg1"/>
                </a:solidFill>
              </a:rPr>
              <a:t>nilai</a:t>
            </a:r>
            <a:r>
              <a:rPr lang="en-US" sz="2800" dirty="0">
                <a:solidFill>
                  <a:schemeClr val="bg1"/>
                </a:solidFill>
              </a:rPr>
              <a:t> </a:t>
            </a:r>
            <a:r>
              <a:rPr lang="en-US" sz="2800" dirty="0" err="1">
                <a:solidFill>
                  <a:schemeClr val="bg1"/>
                </a:solidFill>
              </a:rPr>
              <a:t>dengan</a:t>
            </a:r>
            <a:r>
              <a:rPr lang="en-US" sz="2800" dirty="0">
                <a:solidFill>
                  <a:schemeClr val="bg1"/>
                </a:solidFill>
              </a:rPr>
              <a:t> PDSP (</a:t>
            </a:r>
            <a:r>
              <a:rPr lang="en-US" sz="2800" dirty="0" err="1">
                <a:solidFill>
                  <a:schemeClr val="bg1"/>
                </a:solidFill>
              </a:rPr>
              <a:t>Pusat</a:t>
            </a:r>
            <a:r>
              <a:rPr lang="en-US" sz="2800" dirty="0">
                <a:solidFill>
                  <a:schemeClr val="bg1"/>
                </a:solidFill>
              </a:rPr>
              <a:t> Data </a:t>
            </a:r>
            <a:r>
              <a:rPr lang="en-US" sz="2800" dirty="0" err="1">
                <a:solidFill>
                  <a:schemeClr val="bg1"/>
                </a:solidFill>
              </a:rPr>
              <a:t>Statistik</a:t>
            </a:r>
            <a:r>
              <a:rPr lang="en-US" sz="2800" dirty="0">
                <a:solidFill>
                  <a:schemeClr val="bg1"/>
                </a:solidFill>
              </a:rPr>
              <a:t> </a:t>
            </a:r>
            <a:r>
              <a:rPr lang="en-US" sz="2800" dirty="0" err="1">
                <a:solidFill>
                  <a:schemeClr val="bg1"/>
                </a:solidFill>
              </a:rPr>
              <a:t>dan</a:t>
            </a:r>
            <a:r>
              <a:rPr lang="en-US" sz="2800" dirty="0">
                <a:solidFill>
                  <a:schemeClr val="bg1"/>
                </a:solidFill>
              </a:rPr>
              <a:t> </a:t>
            </a:r>
            <a:r>
              <a:rPr lang="en-US" sz="2800" dirty="0" err="1">
                <a:solidFill>
                  <a:schemeClr val="bg1"/>
                </a:solidFill>
              </a:rPr>
              <a:t>Pendidikan</a:t>
            </a:r>
            <a:r>
              <a:rPr lang="en-US" sz="2800" dirty="0">
                <a:solidFill>
                  <a:schemeClr val="bg1"/>
                </a:solidFill>
              </a:rPr>
              <a:t>)</a:t>
            </a:r>
            <a:r>
              <a:rPr lang="id-ID" sz="2800" dirty="0">
                <a:solidFill>
                  <a:schemeClr val="bg1"/>
                </a:solidFill>
              </a:rPr>
              <a:t>,</a:t>
            </a:r>
            <a:r>
              <a:rPr lang="en-US" sz="2800" dirty="0">
                <a:solidFill>
                  <a:schemeClr val="bg1"/>
                </a:solidFill>
              </a:rPr>
              <a:t> </a:t>
            </a:r>
            <a:r>
              <a:rPr lang="en-US" sz="2800" dirty="0" err="1">
                <a:solidFill>
                  <a:schemeClr val="bg1"/>
                </a:solidFill>
              </a:rPr>
              <a:t>Pengelolaan</a:t>
            </a:r>
            <a:r>
              <a:rPr lang="en-US" sz="2800" dirty="0">
                <a:solidFill>
                  <a:schemeClr val="bg1"/>
                </a:solidFill>
              </a:rPr>
              <a:t> data </a:t>
            </a:r>
            <a:r>
              <a:rPr lang="en-US" sz="2800" dirty="0" err="1">
                <a:solidFill>
                  <a:schemeClr val="bg1"/>
                </a:solidFill>
              </a:rPr>
              <a:t>asessor</a:t>
            </a:r>
            <a:r>
              <a:rPr lang="id-ID" sz="2800" dirty="0">
                <a:solidFill>
                  <a:schemeClr val="bg1"/>
                </a:solidFill>
              </a:rPr>
              <a:t>,</a:t>
            </a:r>
            <a:r>
              <a:rPr lang="en-US" sz="2800" dirty="0">
                <a:solidFill>
                  <a:schemeClr val="bg1"/>
                </a:solidFill>
              </a:rPr>
              <a:t> </a:t>
            </a:r>
            <a:r>
              <a:rPr lang="en-US" sz="2800" dirty="0" err="1">
                <a:solidFill>
                  <a:schemeClr val="bg1"/>
                </a:solidFill>
              </a:rPr>
              <a:t>serta</a:t>
            </a:r>
            <a:r>
              <a:rPr lang="en-US" sz="2800" dirty="0">
                <a:solidFill>
                  <a:schemeClr val="bg1"/>
                </a:solidFill>
              </a:rPr>
              <a:t> </a:t>
            </a:r>
          </a:p>
          <a:p>
            <a:pPr marL="571500" indent="-571500">
              <a:buFont typeface="Arial" panose="020B0604020202020204" pitchFamily="34" charset="0"/>
              <a:buChar char="•"/>
            </a:pPr>
            <a:r>
              <a:rPr lang="en-US" sz="2800" dirty="0" err="1">
                <a:solidFill>
                  <a:schemeClr val="bg1"/>
                </a:solidFill>
              </a:rPr>
              <a:t>Rekap</a:t>
            </a:r>
            <a:r>
              <a:rPr lang="en-US" sz="2800" dirty="0">
                <a:solidFill>
                  <a:schemeClr val="bg1"/>
                </a:solidFill>
              </a:rPr>
              <a:t> data </a:t>
            </a:r>
            <a:r>
              <a:rPr lang="en-US" sz="2800" dirty="0" err="1">
                <a:solidFill>
                  <a:schemeClr val="bg1"/>
                </a:solidFill>
              </a:rPr>
              <a:t>statistik</a:t>
            </a:r>
            <a:r>
              <a:rPr lang="en-US" sz="2800" dirty="0">
                <a:solidFill>
                  <a:schemeClr val="bg1"/>
                </a:solidFill>
              </a:rPr>
              <a:t> </a:t>
            </a:r>
            <a:r>
              <a:rPr lang="en-US" sz="2800" dirty="0" err="1">
                <a:solidFill>
                  <a:schemeClr val="bg1"/>
                </a:solidFill>
              </a:rPr>
              <a:t>penilaian</a:t>
            </a:r>
            <a:r>
              <a:rPr lang="en-US" sz="2800" dirty="0">
                <a:solidFill>
                  <a:schemeClr val="bg1"/>
                </a:solidFill>
              </a:rPr>
              <a:t> </a:t>
            </a:r>
            <a:r>
              <a:rPr lang="en-US" sz="2800" dirty="0" err="1">
                <a:solidFill>
                  <a:schemeClr val="bg1"/>
                </a:solidFill>
              </a:rPr>
              <a:t>standar</a:t>
            </a:r>
            <a:r>
              <a:rPr lang="en-US" sz="2800" dirty="0">
                <a:solidFill>
                  <a:schemeClr val="bg1"/>
                </a:solidFill>
              </a:rPr>
              <a:t> </a:t>
            </a:r>
            <a:r>
              <a:rPr lang="en-US" sz="2800" dirty="0" err="1">
                <a:solidFill>
                  <a:schemeClr val="bg1"/>
                </a:solidFill>
              </a:rPr>
              <a:t>perprovinsi</a:t>
            </a:r>
            <a:r>
              <a:rPr lang="en-US" sz="2800" dirty="0">
                <a:solidFill>
                  <a:schemeClr val="bg1"/>
                </a:solidFill>
              </a:rPr>
              <a:t>, </a:t>
            </a:r>
            <a:r>
              <a:rPr lang="en-US" sz="2800" dirty="0" err="1">
                <a:solidFill>
                  <a:schemeClr val="bg1"/>
                </a:solidFill>
              </a:rPr>
              <a:t>pertahun</a:t>
            </a:r>
            <a:r>
              <a:rPr lang="en-US" sz="2800" dirty="0">
                <a:solidFill>
                  <a:schemeClr val="bg1"/>
                </a:solidFill>
              </a:rPr>
              <a:t>.</a:t>
            </a:r>
            <a:endParaRPr lang="id-ID" sz="2800" dirty="0">
              <a:solidFill>
                <a:schemeClr val="bg1"/>
              </a:solidFill>
            </a:endParaRPr>
          </a:p>
        </p:txBody>
      </p:sp>
      <p:pic>
        <p:nvPicPr>
          <p:cNvPr id="9" name="Picture 2" descr="http://www.socialblabla.com/wp-content/uploads/2012/05/herramientas-community-manager.jpeg"/>
          <p:cNvPicPr>
            <a:picLocks noChangeAspect="1" noChangeArrowheads="1"/>
          </p:cNvPicPr>
          <p:nvPr/>
        </p:nvPicPr>
        <p:blipFill>
          <a:blip r:embed="rId2"/>
          <a:srcRect/>
          <a:stretch>
            <a:fillRect/>
          </a:stretch>
        </p:blipFill>
        <p:spPr bwMode="auto">
          <a:xfrm>
            <a:off x="6876256" y="665118"/>
            <a:ext cx="1928826" cy="1928826"/>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7143768" y="6581001"/>
            <a:ext cx="1967975" cy="276999"/>
          </a:xfrm>
          <a:prstGeom prst="rect">
            <a:avLst/>
          </a:prstGeom>
          <a:noFill/>
        </p:spPr>
        <p:txBody>
          <a:bodyPr wrap="none" rtlCol="0">
            <a:spAutoFit/>
          </a:bodyPr>
          <a:lstStyle/>
          <a:p>
            <a:r>
              <a:rPr lang="id-ID" sz="1200" dirty="0"/>
              <a:t>www.kreasimultimedia.co.id</a:t>
            </a:r>
            <a:endParaRPr lang="en-GB" sz="1200" dirty="0"/>
          </a:p>
        </p:txBody>
      </p:sp>
      <p:sp>
        <p:nvSpPr>
          <p:cNvPr id="15" name="TextBox 14"/>
          <p:cNvSpPr txBox="1"/>
          <p:nvPr/>
        </p:nvSpPr>
        <p:spPr>
          <a:xfrm>
            <a:off x="213728" y="2763661"/>
            <a:ext cx="8572528" cy="3416320"/>
          </a:xfrm>
          <a:prstGeom prst="rect">
            <a:avLst/>
          </a:prstGeom>
          <a:noFill/>
        </p:spPr>
        <p:txBody>
          <a:bodyPr wrap="square" rtlCol="0">
            <a:spAutoFit/>
          </a:bodyPr>
          <a:lstStyle/>
          <a:p>
            <a:pPr marL="285750" lvl="0" indent="-285750">
              <a:buFont typeface="Arial" panose="020B0604020202020204" pitchFamily="34" charset="0"/>
              <a:buChar char="•"/>
            </a:pPr>
            <a:r>
              <a:rPr lang="id-ID" sz="2400" dirty="0"/>
              <a:t>Tersedianya data dan informasi </a:t>
            </a:r>
            <a:r>
              <a:rPr lang="en-US" sz="2400" dirty="0" err="1"/>
              <a:t>nilai</a:t>
            </a:r>
            <a:r>
              <a:rPr lang="en-US" sz="2400" dirty="0"/>
              <a:t> </a:t>
            </a:r>
            <a:r>
              <a:rPr lang="en-US" sz="2400" dirty="0" err="1"/>
              <a:t>akreditasi</a:t>
            </a:r>
            <a:r>
              <a:rPr lang="en-US" sz="2400" dirty="0"/>
              <a:t> </a:t>
            </a:r>
            <a:r>
              <a:rPr lang="id-ID" sz="2400" dirty="0"/>
              <a:t>dalam basis data yang terpadu,</a:t>
            </a:r>
            <a:endParaRPr lang="en-US" sz="2400" dirty="0"/>
          </a:p>
          <a:p>
            <a:pPr lvl="0"/>
            <a:endParaRPr lang="id-ID" sz="2400" dirty="0"/>
          </a:p>
          <a:p>
            <a:pPr marL="285750" lvl="0" indent="-285750">
              <a:buFont typeface="Arial" panose="020B0604020202020204" pitchFamily="34" charset="0"/>
              <a:buChar char="•"/>
            </a:pPr>
            <a:r>
              <a:rPr lang="en-US" sz="2400" dirty="0" err="1"/>
              <a:t>Memenuhi</a:t>
            </a:r>
            <a:r>
              <a:rPr lang="en-US" sz="2400" dirty="0"/>
              <a:t> </a:t>
            </a:r>
            <a:r>
              <a:rPr lang="en-US" sz="2400" dirty="0" err="1"/>
              <a:t>kebutuhan</a:t>
            </a:r>
            <a:r>
              <a:rPr lang="en-US" sz="2400" dirty="0"/>
              <a:t> </a:t>
            </a:r>
            <a:r>
              <a:rPr lang="en-US" sz="2400" dirty="0" err="1"/>
              <a:t>akan</a:t>
            </a:r>
            <a:r>
              <a:rPr lang="en-US" sz="2400" dirty="0"/>
              <a:t> data </a:t>
            </a:r>
            <a:r>
              <a:rPr lang="en-US" sz="2400" dirty="0" err="1"/>
              <a:t>dan</a:t>
            </a:r>
            <a:r>
              <a:rPr lang="en-US" sz="2400" dirty="0"/>
              <a:t> </a:t>
            </a:r>
            <a:r>
              <a:rPr lang="en-US" sz="2400" dirty="0" err="1"/>
              <a:t>informasi</a:t>
            </a:r>
            <a:r>
              <a:rPr lang="en-US" sz="2400" dirty="0"/>
              <a:t> </a:t>
            </a:r>
            <a:r>
              <a:rPr lang="en-US" sz="2400" dirty="0" err="1"/>
              <a:t>nilai</a:t>
            </a:r>
            <a:r>
              <a:rPr lang="en-US" sz="2400" dirty="0"/>
              <a:t> </a:t>
            </a:r>
            <a:r>
              <a:rPr lang="en-US" sz="2400" dirty="0" err="1"/>
              <a:t>akreditasi</a:t>
            </a:r>
            <a:r>
              <a:rPr lang="en-US" sz="2400" dirty="0"/>
              <a:t> yang </a:t>
            </a:r>
            <a:r>
              <a:rPr lang="en-US" sz="2400" dirty="0" err="1"/>
              <a:t>akurat</a:t>
            </a:r>
            <a:r>
              <a:rPr lang="en-US" sz="2400" dirty="0"/>
              <a:t> </a:t>
            </a:r>
            <a:r>
              <a:rPr lang="en-US" sz="2400" dirty="0" err="1"/>
              <a:t>dan</a:t>
            </a:r>
            <a:r>
              <a:rPr lang="en-US" sz="2400" dirty="0"/>
              <a:t> </a:t>
            </a:r>
            <a:r>
              <a:rPr lang="en-US" sz="2400" dirty="0" err="1"/>
              <a:t>cepat</a:t>
            </a:r>
            <a:endParaRPr lang="en-US" sz="2400" dirty="0"/>
          </a:p>
          <a:p>
            <a:pPr marL="285750" lvl="0" indent="-285750">
              <a:buFont typeface="Arial" panose="020B0604020202020204" pitchFamily="34" charset="0"/>
              <a:buChar char="•"/>
            </a:pPr>
            <a:endParaRPr lang="id-ID" sz="2400" dirty="0"/>
          </a:p>
          <a:p>
            <a:pPr marL="285750" lvl="0" indent="-285750">
              <a:buFont typeface="Arial" panose="020B0604020202020204" pitchFamily="34" charset="0"/>
              <a:buChar char="•"/>
            </a:pPr>
            <a:r>
              <a:rPr lang="id-ID" sz="2400" dirty="0"/>
              <a:t>Tersedianya sistem informasi </a:t>
            </a:r>
            <a:r>
              <a:rPr lang="en-US" sz="2400" dirty="0" err="1"/>
              <a:t>pengelolaan</a:t>
            </a:r>
            <a:r>
              <a:rPr lang="en-US" sz="2400" dirty="0"/>
              <a:t> </a:t>
            </a:r>
            <a:r>
              <a:rPr lang="en-US" sz="2400" dirty="0" err="1"/>
              <a:t>nilai</a:t>
            </a:r>
            <a:r>
              <a:rPr lang="en-US" sz="2400" dirty="0"/>
              <a:t> </a:t>
            </a:r>
            <a:r>
              <a:rPr lang="en-US" sz="2400" dirty="0" err="1"/>
              <a:t>akreditasi</a:t>
            </a:r>
            <a:r>
              <a:rPr lang="en-US" sz="2400" dirty="0"/>
              <a:t> </a:t>
            </a:r>
            <a:r>
              <a:rPr lang="id-ID" sz="2400" dirty="0"/>
              <a:t>yang mudah diakses dan semakin nyata manfaatnya.</a:t>
            </a:r>
          </a:p>
          <a:p>
            <a:endParaRPr lang="en-GB" sz="2400" dirty="0"/>
          </a:p>
        </p:txBody>
      </p:sp>
      <p:sp>
        <p:nvSpPr>
          <p:cNvPr id="12" name="TextBox 11"/>
          <p:cNvSpPr txBox="1"/>
          <p:nvPr/>
        </p:nvSpPr>
        <p:spPr>
          <a:xfrm>
            <a:off x="1979712" y="1404065"/>
            <a:ext cx="3816424" cy="584775"/>
          </a:xfrm>
          <a:prstGeom prst="rect">
            <a:avLst/>
          </a:prstGeom>
          <a:solidFill>
            <a:srgbClr val="0070C0"/>
          </a:solidFill>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sz="3200" b="1" dirty="0">
                <a:solidFill>
                  <a:schemeClr val="bg1">
                    <a:lumMod val="95000"/>
                  </a:schemeClr>
                </a:solidFill>
              </a:rPr>
              <a:t>     </a:t>
            </a:r>
            <a:r>
              <a:rPr lang="en-US" sz="3200" b="1" dirty="0" err="1">
                <a:solidFill>
                  <a:schemeClr val="bg1">
                    <a:lumMod val="95000"/>
                  </a:schemeClr>
                </a:solidFill>
              </a:rPr>
              <a:t>Tujuan</a:t>
            </a:r>
            <a:endParaRPr lang="en-US" sz="3200" b="1" dirty="0">
              <a:solidFill>
                <a:schemeClr val="bg1">
                  <a:lumMod val="95000"/>
                </a:schemeClr>
              </a:solidFill>
            </a:endParaRPr>
          </a:p>
        </p:txBody>
      </p:sp>
      <p:pic>
        <p:nvPicPr>
          <p:cNvPr id="13" name="Picture 2" descr="http://blog.ngaturduit.com/wp-content/uploads/2014/03/dartboard1_full.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57622" y="332656"/>
            <a:ext cx="2226146" cy="240871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035593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7143768" y="6581001"/>
            <a:ext cx="1967975" cy="276999"/>
          </a:xfrm>
          <a:prstGeom prst="rect">
            <a:avLst/>
          </a:prstGeom>
          <a:noFill/>
        </p:spPr>
        <p:txBody>
          <a:bodyPr wrap="none" rtlCol="0">
            <a:spAutoFit/>
          </a:bodyPr>
          <a:lstStyle/>
          <a:p>
            <a:r>
              <a:rPr lang="id-ID" sz="1200" dirty="0"/>
              <a:t>www.kreasimultimedia.co.id</a:t>
            </a:r>
            <a:endParaRPr lang="en-GB" sz="1200" dirty="0"/>
          </a:p>
        </p:txBody>
      </p:sp>
      <p:sp>
        <p:nvSpPr>
          <p:cNvPr id="15" name="TextBox 14"/>
          <p:cNvSpPr txBox="1"/>
          <p:nvPr/>
        </p:nvSpPr>
        <p:spPr>
          <a:xfrm>
            <a:off x="213728" y="2763661"/>
            <a:ext cx="8572528" cy="3785652"/>
          </a:xfrm>
          <a:prstGeom prst="rect">
            <a:avLst/>
          </a:prstGeom>
          <a:noFill/>
        </p:spPr>
        <p:txBody>
          <a:bodyPr wrap="square" rtlCol="0">
            <a:spAutoFit/>
          </a:bodyPr>
          <a:lstStyle/>
          <a:p>
            <a:pPr marL="285750" lvl="0" indent="-285750">
              <a:buFont typeface="Arial" panose="020B0604020202020204" pitchFamily="34" charset="0"/>
              <a:buChar char="•"/>
            </a:pPr>
            <a:r>
              <a:rPr lang="en-US" sz="2400" dirty="0" err="1"/>
              <a:t>Meningkatkan</a:t>
            </a:r>
            <a:r>
              <a:rPr lang="en-US" sz="2400" dirty="0"/>
              <a:t> </a:t>
            </a:r>
            <a:r>
              <a:rPr lang="en-US" sz="2400" dirty="0" err="1"/>
              <a:t>kualitas</a:t>
            </a:r>
            <a:r>
              <a:rPr lang="en-US" sz="2400" dirty="0"/>
              <a:t> data </a:t>
            </a:r>
            <a:r>
              <a:rPr lang="en-US" sz="2400" dirty="0" err="1"/>
              <a:t>dan</a:t>
            </a:r>
            <a:r>
              <a:rPr lang="en-US" sz="2400" dirty="0"/>
              <a:t> </a:t>
            </a:r>
            <a:r>
              <a:rPr lang="en-US" sz="2400" dirty="0" err="1"/>
              <a:t>informasi</a:t>
            </a:r>
            <a:r>
              <a:rPr lang="en-US" sz="2400" dirty="0"/>
              <a:t> </a:t>
            </a:r>
            <a:r>
              <a:rPr lang="en-US" sz="2400" dirty="0" err="1"/>
              <a:t>hasil</a:t>
            </a:r>
            <a:r>
              <a:rPr lang="en-US" sz="2400" dirty="0"/>
              <a:t> </a:t>
            </a:r>
            <a:r>
              <a:rPr lang="en-US" sz="2400" dirty="0" err="1"/>
              <a:t>nilai</a:t>
            </a:r>
            <a:r>
              <a:rPr lang="en-US" sz="2400" dirty="0"/>
              <a:t> </a:t>
            </a:r>
            <a:r>
              <a:rPr lang="en-US" sz="2400" dirty="0" err="1"/>
              <a:t>akreditasi</a:t>
            </a:r>
            <a:r>
              <a:rPr lang="en-US" sz="2400" dirty="0"/>
              <a:t>.</a:t>
            </a:r>
          </a:p>
          <a:p>
            <a:pPr lvl="0"/>
            <a:endParaRPr lang="id-ID" sz="2400" dirty="0"/>
          </a:p>
          <a:p>
            <a:pPr marL="285750" lvl="0" indent="-285750">
              <a:buFont typeface="Arial" panose="020B0604020202020204" pitchFamily="34" charset="0"/>
              <a:buChar char="•"/>
            </a:pPr>
            <a:r>
              <a:rPr lang="id-ID" sz="2400" dirty="0"/>
              <a:t>Mengelola data </a:t>
            </a:r>
            <a:r>
              <a:rPr lang="en-US" sz="2400" dirty="0" err="1"/>
              <a:t>nilai</a:t>
            </a:r>
            <a:r>
              <a:rPr lang="en-US" sz="2400" dirty="0"/>
              <a:t> </a:t>
            </a:r>
            <a:r>
              <a:rPr lang="en-US" sz="2400" dirty="0" err="1"/>
              <a:t>akreditasi</a:t>
            </a:r>
            <a:r>
              <a:rPr lang="en-US" sz="2400" dirty="0"/>
              <a:t> </a:t>
            </a:r>
            <a:r>
              <a:rPr lang="id-ID" sz="2400" dirty="0"/>
              <a:t>dalam suatu sistem basis data yang terstruktur, berstandar dan berbasis </a:t>
            </a:r>
            <a:r>
              <a:rPr lang="en-US" sz="2400" dirty="0"/>
              <a:t>web </a:t>
            </a:r>
            <a:r>
              <a:rPr lang="id-ID" sz="2400" dirty="0"/>
              <a:t>sehingga mudah </a:t>
            </a:r>
            <a:r>
              <a:rPr lang="en-US" sz="2400" dirty="0" err="1"/>
              <a:t>untuk</a:t>
            </a:r>
            <a:r>
              <a:rPr lang="en-US" sz="2400" dirty="0"/>
              <a:t> di input, </a:t>
            </a:r>
            <a:r>
              <a:rPr lang="en-US" sz="2400" i="1" dirty="0" err="1"/>
              <a:t>diupdate</a:t>
            </a:r>
            <a:r>
              <a:rPr lang="en-US" sz="2400" i="1" dirty="0"/>
              <a:t>,</a:t>
            </a:r>
            <a:r>
              <a:rPr lang="en-US" sz="2400" dirty="0"/>
              <a:t> </a:t>
            </a:r>
            <a:r>
              <a:rPr lang="id-ID" sz="2400" dirty="0"/>
              <a:t>dimonitor dan diakses.</a:t>
            </a:r>
            <a:endParaRPr lang="en-US" sz="2400" dirty="0"/>
          </a:p>
          <a:p>
            <a:pPr lvl="0"/>
            <a:endParaRPr lang="id-ID" sz="2400" dirty="0"/>
          </a:p>
          <a:p>
            <a:pPr marL="285750" lvl="0" indent="-285750">
              <a:buFont typeface="Arial" panose="020B0604020202020204" pitchFamily="34" charset="0"/>
              <a:buChar char="•"/>
            </a:pPr>
            <a:r>
              <a:rPr lang="id-ID" sz="2400" dirty="0"/>
              <a:t>Memodelkan pelaporan data </a:t>
            </a:r>
            <a:r>
              <a:rPr lang="en-US" sz="2400" dirty="0" err="1"/>
              <a:t>nilai</a:t>
            </a:r>
            <a:r>
              <a:rPr lang="en-US" sz="2400" dirty="0"/>
              <a:t> </a:t>
            </a:r>
            <a:r>
              <a:rPr lang="en-US" sz="2400" dirty="0" err="1"/>
              <a:t>atau</a:t>
            </a:r>
            <a:r>
              <a:rPr lang="en-US" sz="2400" dirty="0"/>
              <a:t> </a:t>
            </a:r>
            <a:r>
              <a:rPr lang="en-US" sz="2400" dirty="0" err="1"/>
              <a:t>hasil</a:t>
            </a:r>
            <a:r>
              <a:rPr lang="en-US" sz="2400" dirty="0"/>
              <a:t> </a:t>
            </a:r>
            <a:r>
              <a:rPr lang="en-US" sz="2400" dirty="0" err="1"/>
              <a:t>akreditasi</a:t>
            </a:r>
            <a:r>
              <a:rPr lang="en-US" sz="2400" dirty="0"/>
              <a:t> </a:t>
            </a:r>
            <a:r>
              <a:rPr lang="id-ID" sz="2400" dirty="0"/>
              <a:t>yang mudah diakses untuk dapat dimanfaatkan oleh pihak-pihak yang terkait.</a:t>
            </a:r>
          </a:p>
          <a:p>
            <a:endParaRPr lang="en-GB" sz="2400" dirty="0"/>
          </a:p>
        </p:txBody>
      </p:sp>
      <p:sp>
        <p:nvSpPr>
          <p:cNvPr id="12" name="TextBox 11"/>
          <p:cNvSpPr txBox="1"/>
          <p:nvPr/>
        </p:nvSpPr>
        <p:spPr>
          <a:xfrm>
            <a:off x="1979712" y="1404065"/>
            <a:ext cx="3816424" cy="584775"/>
          </a:xfrm>
          <a:prstGeom prst="rect">
            <a:avLst/>
          </a:prstGeom>
          <a:solidFill>
            <a:srgbClr val="0070C0"/>
          </a:solidFill>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sz="3200" b="1" dirty="0">
                <a:solidFill>
                  <a:schemeClr val="bg1">
                    <a:lumMod val="95000"/>
                  </a:schemeClr>
                </a:solidFill>
              </a:rPr>
              <a:t>     </a:t>
            </a:r>
            <a:r>
              <a:rPr lang="en-US" sz="3200" b="1" dirty="0" err="1">
                <a:solidFill>
                  <a:schemeClr val="bg1">
                    <a:lumMod val="95000"/>
                  </a:schemeClr>
                </a:solidFill>
              </a:rPr>
              <a:t>Manfaat</a:t>
            </a:r>
            <a:endParaRPr lang="en-US" sz="3200" b="1" dirty="0">
              <a:solidFill>
                <a:schemeClr val="bg1">
                  <a:lumMod val="95000"/>
                </a:schemeClr>
              </a:solidFill>
            </a:endParaRPr>
          </a:p>
        </p:txBody>
      </p:sp>
      <p:pic>
        <p:nvPicPr>
          <p:cNvPr id="13" name="Picture 2" descr="http://www.anneahira.com/images_wp/tujuan-penulisan-laporan.jpg"/>
          <p:cNvPicPr>
            <a:picLocks noChangeAspect="1" noChangeArrowheads="1"/>
          </p:cNvPicPr>
          <p:nvPr/>
        </p:nvPicPr>
        <p:blipFill rotWithShape="1">
          <a:blip r:embed="rId2">
            <a:extLst>
              <a:ext uri="{28A0092B-C50C-407E-A947-70E740481C1C}">
                <a14:useLocalDpi xmlns:a14="http://schemas.microsoft.com/office/drawing/2010/main" xmlns="" val="0"/>
              </a:ext>
            </a:extLst>
          </a:blip>
          <a:srcRect l="8070" r="10210"/>
          <a:stretch/>
        </p:blipFill>
        <p:spPr bwMode="auto">
          <a:xfrm>
            <a:off x="395536" y="476672"/>
            <a:ext cx="1728989" cy="2115746"/>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7"/>
          <p:cNvSpPr/>
          <p:nvPr/>
        </p:nvSpPr>
        <p:spPr>
          <a:xfrm>
            <a:off x="-35907" y="1599231"/>
            <a:ext cx="9144000" cy="1119149"/>
          </a:xfrm>
          <a:prstGeom prst="roundRect">
            <a:avLst>
              <a:gd name="adj" fmla="val 0"/>
            </a:avLst>
          </a:prstGeom>
          <a:solidFill>
            <a:srgbClr val="C0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sp>
        <p:nvSpPr>
          <p:cNvPr id="11" name="Title 1"/>
          <p:cNvSpPr txBox="1">
            <a:spLocks/>
          </p:cNvSpPr>
          <p:nvPr/>
        </p:nvSpPr>
        <p:spPr>
          <a:xfrm>
            <a:off x="0" y="479014"/>
            <a:ext cx="3000396" cy="1255711"/>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d-ID" sz="4400" b="1" i="0" u="none" strike="noStrike" kern="1200" cap="none" spc="0" normalizeH="0" baseline="0" noProof="0" dirty="0">
                <a:ln>
                  <a:noFill/>
                </a:ln>
                <a:solidFill>
                  <a:schemeClr val="tx1">
                    <a:lumMod val="95000"/>
                    <a:lumOff val="5000"/>
                  </a:schemeClr>
                </a:solidFill>
                <a:effectLst/>
                <a:uLnTx/>
                <a:uFillTx/>
                <a:latin typeface="+mj-lt"/>
                <a:ea typeface="+mj-ea"/>
                <a:cs typeface="+mj-cs"/>
              </a:rPr>
              <a:t>Keunggulan</a:t>
            </a:r>
            <a:endParaRPr kumimoji="0" lang="id-ID" sz="8800" b="1" i="0" u="none" strike="noStrike" kern="1200" cap="none" spc="0" normalizeH="0" baseline="0" noProof="0" dirty="0">
              <a:ln>
                <a:noFill/>
              </a:ln>
              <a:solidFill>
                <a:schemeClr val="tx1"/>
              </a:solidFill>
              <a:effectLst/>
              <a:uLnTx/>
              <a:uFillTx/>
              <a:latin typeface="+mj-lt"/>
              <a:ea typeface="+mj-ea"/>
              <a:cs typeface="+mj-cs"/>
            </a:endParaRPr>
          </a:p>
        </p:txBody>
      </p:sp>
      <p:sp>
        <p:nvSpPr>
          <p:cNvPr id="14" name="TextBox 13"/>
          <p:cNvSpPr txBox="1"/>
          <p:nvPr/>
        </p:nvSpPr>
        <p:spPr>
          <a:xfrm>
            <a:off x="7143768" y="6581001"/>
            <a:ext cx="1967975" cy="276999"/>
          </a:xfrm>
          <a:prstGeom prst="rect">
            <a:avLst/>
          </a:prstGeom>
          <a:noFill/>
        </p:spPr>
        <p:txBody>
          <a:bodyPr wrap="none" rtlCol="0">
            <a:spAutoFit/>
          </a:bodyPr>
          <a:lstStyle/>
          <a:p>
            <a:r>
              <a:rPr lang="id-ID" sz="1200" dirty="0"/>
              <a:t>www.kreasimultimedia.co.id</a:t>
            </a:r>
            <a:endParaRPr lang="en-GB" sz="1200" dirty="0"/>
          </a:p>
        </p:txBody>
      </p:sp>
      <p:sp>
        <p:nvSpPr>
          <p:cNvPr id="15" name="TextBox 14"/>
          <p:cNvSpPr txBox="1"/>
          <p:nvPr/>
        </p:nvSpPr>
        <p:spPr>
          <a:xfrm>
            <a:off x="255087" y="1693425"/>
            <a:ext cx="8830891" cy="830997"/>
          </a:xfrm>
          <a:prstGeom prst="rect">
            <a:avLst/>
          </a:prstGeom>
          <a:noFill/>
        </p:spPr>
        <p:txBody>
          <a:bodyPr wrap="square" rtlCol="0">
            <a:spAutoFit/>
          </a:bodyPr>
          <a:lstStyle/>
          <a:p>
            <a:r>
              <a:rPr lang="id-ID" sz="2400" dirty="0">
                <a:solidFill>
                  <a:schemeClr val="bg1"/>
                </a:solidFill>
              </a:rPr>
              <a:t>Dirancang </a:t>
            </a:r>
            <a:r>
              <a:rPr lang="en-US" sz="2400" dirty="0" err="1">
                <a:solidFill>
                  <a:schemeClr val="bg1"/>
                </a:solidFill>
              </a:rPr>
              <a:t>secara</a:t>
            </a:r>
            <a:r>
              <a:rPr lang="en-US" sz="2400" dirty="0">
                <a:solidFill>
                  <a:schemeClr val="bg1"/>
                </a:solidFill>
              </a:rPr>
              <a:t> </a:t>
            </a:r>
            <a:r>
              <a:rPr lang="en-US" sz="2400" dirty="0" err="1">
                <a:solidFill>
                  <a:schemeClr val="bg1"/>
                </a:solidFill>
              </a:rPr>
              <a:t>terstruktur</a:t>
            </a:r>
            <a:r>
              <a:rPr lang="en-US" sz="2400" dirty="0">
                <a:solidFill>
                  <a:schemeClr val="bg1"/>
                </a:solidFill>
              </a:rPr>
              <a:t> </a:t>
            </a:r>
            <a:r>
              <a:rPr lang="id-ID" sz="2400" dirty="0">
                <a:solidFill>
                  <a:schemeClr val="bg1"/>
                </a:solidFill>
              </a:rPr>
              <a:t>untuk </a:t>
            </a:r>
            <a:r>
              <a:rPr lang="en-US" sz="2400" dirty="0" err="1">
                <a:solidFill>
                  <a:schemeClr val="bg1"/>
                </a:solidFill>
              </a:rPr>
              <a:t>memudahkan</a:t>
            </a:r>
            <a:r>
              <a:rPr lang="en-US" sz="2400" dirty="0">
                <a:solidFill>
                  <a:schemeClr val="bg1"/>
                </a:solidFill>
              </a:rPr>
              <a:t> </a:t>
            </a:r>
            <a:r>
              <a:rPr lang="en-US" sz="2400" dirty="0" err="1">
                <a:solidFill>
                  <a:schemeClr val="bg1"/>
                </a:solidFill>
              </a:rPr>
              <a:t>Pengelolaan</a:t>
            </a:r>
            <a:r>
              <a:rPr lang="en-US" sz="2400" dirty="0">
                <a:solidFill>
                  <a:schemeClr val="bg1"/>
                </a:solidFill>
              </a:rPr>
              <a:t> </a:t>
            </a:r>
            <a:r>
              <a:rPr lang="id-ID" sz="2400" dirty="0">
                <a:solidFill>
                  <a:schemeClr val="bg1"/>
                </a:solidFill>
              </a:rPr>
              <a:t>data </a:t>
            </a:r>
            <a:r>
              <a:rPr lang="en-US" sz="2400" dirty="0" err="1">
                <a:solidFill>
                  <a:schemeClr val="bg1"/>
                </a:solidFill>
              </a:rPr>
              <a:t>penilaian</a:t>
            </a:r>
            <a:r>
              <a:rPr lang="en-US" sz="2400" dirty="0">
                <a:solidFill>
                  <a:schemeClr val="bg1"/>
                </a:solidFill>
              </a:rPr>
              <a:t> </a:t>
            </a:r>
            <a:r>
              <a:rPr lang="en-US" sz="2400" dirty="0" err="1">
                <a:solidFill>
                  <a:schemeClr val="bg1"/>
                </a:solidFill>
              </a:rPr>
              <a:t>akreditasi</a:t>
            </a:r>
            <a:r>
              <a:rPr lang="en-US" sz="2400" dirty="0">
                <a:solidFill>
                  <a:schemeClr val="bg1"/>
                </a:solidFill>
              </a:rPr>
              <a:t> </a:t>
            </a:r>
            <a:r>
              <a:rPr lang="en-US" sz="2400" dirty="0" err="1">
                <a:solidFill>
                  <a:schemeClr val="bg1"/>
                </a:solidFill>
              </a:rPr>
              <a:t>sekolah</a:t>
            </a:r>
            <a:r>
              <a:rPr lang="en-US" sz="2400" dirty="0">
                <a:solidFill>
                  <a:schemeClr val="bg1"/>
                </a:solidFill>
              </a:rPr>
              <a:t> </a:t>
            </a:r>
            <a:r>
              <a:rPr lang="en-US" sz="2400" dirty="0" err="1">
                <a:solidFill>
                  <a:schemeClr val="bg1"/>
                </a:solidFill>
              </a:rPr>
              <a:t>dari</a:t>
            </a:r>
            <a:r>
              <a:rPr lang="en-US" sz="2400" dirty="0">
                <a:solidFill>
                  <a:schemeClr val="bg1"/>
                </a:solidFill>
              </a:rPr>
              <a:t> </a:t>
            </a:r>
            <a:r>
              <a:rPr lang="en-US" sz="2400" dirty="0" err="1">
                <a:solidFill>
                  <a:schemeClr val="bg1"/>
                </a:solidFill>
              </a:rPr>
              <a:t>asesor</a:t>
            </a:r>
            <a:r>
              <a:rPr lang="en-US" sz="2400" dirty="0">
                <a:solidFill>
                  <a:schemeClr val="bg1"/>
                </a:solidFill>
              </a:rPr>
              <a:t> </a:t>
            </a:r>
            <a:r>
              <a:rPr lang="en-US" sz="2400" dirty="0" err="1">
                <a:solidFill>
                  <a:schemeClr val="bg1"/>
                </a:solidFill>
              </a:rPr>
              <a:t>sampai</a:t>
            </a:r>
            <a:r>
              <a:rPr lang="en-US" sz="2400" dirty="0">
                <a:solidFill>
                  <a:schemeClr val="bg1"/>
                </a:solidFill>
              </a:rPr>
              <a:t> </a:t>
            </a:r>
            <a:r>
              <a:rPr lang="en-US" sz="2400" dirty="0" err="1">
                <a:solidFill>
                  <a:schemeClr val="bg1"/>
                </a:solidFill>
              </a:rPr>
              <a:t>dengan</a:t>
            </a:r>
            <a:r>
              <a:rPr lang="en-US" sz="2400" dirty="0">
                <a:solidFill>
                  <a:schemeClr val="bg1"/>
                </a:solidFill>
              </a:rPr>
              <a:t> BAN S/M</a:t>
            </a:r>
            <a:endParaRPr lang="en-GB" sz="2400" dirty="0">
              <a:solidFill>
                <a:schemeClr val="bg1"/>
              </a:solidFill>
            </a:endParaRPr>
          </a:p>
        </p:txBody>
      </p:sp>
      <p:pic>
        <p:nvPicPr>
          <p:cNvPr id="16" name="Picture 2" descr="Hasil gambar untuk icon 2 people compute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314813" y="3613391"/>
            <a:ext cx="1368152" cy="1368152"/>
          </a:xfrm>
          <a:prstGeom prst="rect">
            <a:avLst/>
          </a:prstGeom>
          <a:noFill/>
          <a:extLst>
            <a:ext uri="{909E8E84-426E-40DD-AFC4-6F175D3DCCD1}">
              <a14:hiddenFill xmlns:a14="http://schemas.microsoft.com/office/drawing/2010/main" xmlns="">
                <a:solidFill>
                  <a:srgbClr val="FFFFFF"/>
                </a:solidFill>
              </a14:hiddenFill>
            </a:ext>
          </a:extLst>
        </p:spPr>
      </p:pic>
      <p:sp>
        <p:nvSpPr>
          <p:cNvPr id="17" name="TextBox 16"/>
          <p:cNvSpPr txBox="1"/>
          <p:nvPr/>
        </p:nvSpPr>
        <p:spPr>
          <a:xfrm>
            <a:off x="1314813" y="5117240"/>
            <a:ext cx="1525546" cy="584775"/>
          </a:xfrm>
          <a:prstGeom prst="rect">
            <a:avLst/>
          </a:prstGeom>
          <a:noFill/>
        </p:spPr>
        <p:txBody>
          <a:bodyPr wrap="none" rtlCol="0">
            <a:spAutoFit/>
          </a:bodyPr>
          <a:lstStyle/>
          <a:p>
            <a:r>
              <a:rPr lang="en-US" sz="3200" b="1" dirty="0">
                <a:solidFill>
                  <a:srgbClr val="FF0000"/>
                </a:solidFill>
              </a:rPr>
              <a:t>ASESOR</a:t>
            </a:r>
            <a:endParaRPr lang="en-US" sz="2800" b="1" dirty="0">
              <a:solidFill>
                <a:srgbClr val="FF0000"/>
              </a:solidFill>
            </a:endParaRPr>
          </a:p>
        </p:txBody>
      </p:sp>
      <p:sp>
        <p:nvSpPr>
          <p:cNvPr id="19" name="TextBox 18"/>
          <p:cNvSpPr txBox="1"/>
          <p:nvPr/>
        </p:nvSpPr>
        <p:spPr>
          <a:xfrm>
            <a:off x="6176034" y="5117240"/>
            <a:ext cx="2045541" cy="584775"/>
          </a:xfrm>
          <a:prstGeom prst="rect">
            <a:avLst/>
          </a:prstGeom>
          <a:noFill/>
        </p:spPr>
        <p:txBody>
          <a:bodyPr wrap="square" rtlCol="0">
            <a:spAutoFit/>
          </a:bodyPr>
          <a:lstStyle/>
          <a:p>
            <a:pPr algn="ctr"/>
            <a:r>
              <a:rPr lang="en-US" sz="3200" b="1" dirty="0">
                <a:solidFill>
                  <a:srgbClr val="FF0000"/>
                </a:solidFill>
              </a:rPr>
              <a:t>BAN S/M</a:t>
            </a:r>
            <a:endParaRPr lang="en-US" sz="2800" b="1" dirty="0">
              <a:solidFill>
                <a:srgbClr val="FF0000"/>
              </a:solidFill>
            </a:endParaRPr>
          </a:p>
        </p:txBody>
      </p:sp>
      <p:pic>
        <p:nvPicPr>
          <p:cNvPr id="20" name="Picture 19"/>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516216" y="3717032"/>
            <a:ext cx="1309891" cy="1309891"/>
          </a:xfrm>
          <a:prstGeom prst="rect">
            <a:avLst/>
          </a:prstGeom>
        </p:spPr>
      </p:pic>
      <p:cxnSp>
        <p:nvCxnSpPr>
          <p:cNvPr id="21" name="Straight Arrow Connector 20"/>
          <p:cNvCxnSpPr>
            <a:cxnSpLocks/>
          </p:cNvCxnSpPr>
          <p:nvPr/>
        </p:nvCxnSpPr>
        <p:spPr>
          <a:xfrm>
            <a:off x="3203848" y="4437112"/>
            <a:ext cx="3168352" cy="0"/>
          </a:xfrm>
          <a:prstGeom prst="straightConnector1">
            <a:avLst/>
          </a:prstGeom>
          <a:ln w="15875" cap="rnd">
            <a:round/>
            <a:headEnd type="oval"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614920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594384" y="4084175"/>
            <a:ext cx="1820469" cy="164758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pic>
        <p:nvPicPr>
          <p:cNvPr id="1026" name="Picture 2" descr="Hasil gambar untuk icon 2 people compute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226107" y="1710955"/>
            <a:ext cx="691346" cy="691346"/>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p:cNvSpPr txBox="1"/>
          <p:nvPr/>
        </p:nvSpPr>
        <p:spPr>
          <a:xfrm>
            <a:off x="3365766" y="2702116"/>
            <a:ext cx="2463881" cy="507831"/>
          </a:xfrm>
          <a:prstGeom prst="rect">
            <a:avLst/>
          </a:prstGeom>
          <a:noFill/>
        </p:spPr>
        <p:txBody>
          <a:bodyPr wrap="none" rtlCol="0">
            <a:spAutoFit/>
          </a:bodyPr>
          <a:lstStyle/>
          <a:p>
            <a:pPr algn="ctr"/>
            <a:r>
              <a:rPr lang="en-US" sz="1350" dirty="0" err="1"/>
              <a:t>Akses</a:t>
            </a:r>
            <a:r>
              <a:rPr lang="en-US" sz="1350" dirty="0"/>
              <a:t> </a:t>
            </a:r>
            <a:r>
              <a:rPr lang="en-US" sz="1350" dirty="0" err="1"/>
              <a:t>Aplikasi</a:t>
            </a:r>
            <a:r>
              <a:rPr lang="en-US" sz="1350" dirty="0"/>
              <a:t> </a:t>
            </a:r>
            <a:r>
              <a:rPr lang="en-US" sz="1350" b="1" dirty="0">
                <a:solidFill>
                  <a:srgbClr val="FF0000"/>
                </a:solidFill>
              </a:rPr>
              <a:t>User No </a:t>
            </a:r>
            <a:r>
              <a:rPr lang="en-US" sz="1350" b="1" dirty="0" err="1">
                <a:solidFill>
                  <a:srgbClr val="FF0000"/>
                </a:solidFill>
              </a:rPr>
              <a:t>Sertifikat</a:t>
            </a:r>
            <a:endParaRPr lang="en-US" sz="1350" b="1" dirty="0">
              <a:solidFill>
                <a:srgbClr val="FF0000"/>
              </a:solidFill>
            </a:endParaRPr>
          </a:p>
          <a:p>
            <a:pPr algn="ctr"/>
            <a:r>
              <a:rPr lang="en-US" sz="1350" dirty="0"/>
              <a:t>Input </a:t>
            </a:r>
            <a:r>
              <a:rPr lang="en-US" sz="1350" dirty="0" err="1"/>
              <a:t>Nilai</a:t>
            </a:r>
            <a:r>
              <a:rPr lang="en-US" sz="1350" dirty="0"/>
              <a:t> </a:t>
            </a:r>
            <a:r>
              <a:rPr lang="en-US" sz="1350" dirty="0" err="1"/>
              <a:t>Akreditasi</a:t>
            </a:r>
            <a:r>
              <a:rPr lang="en-US" sz="1350" dirty="0"/>
              <a:t> </a:t>
            </a:r>
            <a:r>
              <a:rPr lang="en-US" sz="1350" dirty="0" err="1"/>
              <a:t>Sekolah</a:t>
            </a:r>
            <a:endParaRPr lang="id-ID" sz="1350" dirty="0"/>
          </a:p>
        </p:txBody>
      </p:sp>
      <p:pic>
        <p:nvPicPr>
          <p:cNvPr id="10" name="Picture 9"/>
          <p:cNvPicPr>
            <a:picLocks noChangeAspect="1"/>
          </p:cNvPicPr>
          <p:nvPr/>
        </p:nvPicPr>
        <p:blipFill>
          <a:blip r:embed="rId4" cstate="print"/>
          <a:stretch>
            <a:fillRect/>
          </a:stretch>
        </p:blipFill>
        <p:spPr>
          <a:xfrm>
            <a:off x="702514" y="1787817"/>
            <a:ext cx="749654" cy="759877"/>
          </a:xfrm>
          <a:prstGeom prst="rect">
            <a:avLst/>
          </a:prstGeom>
        </p:spPr>
      </p:pic>
      <p:sp>
        <p:nvSpPr>
          <p:cNvPr id="12" name="TextBox 11"/>
          <p:cNvSpPr txBox="1"/>
          <p:nvPr/>
        </p:nvSpPr>
        <p:spPr>
          <a:xfrm>
            <a:off x="343322" y="2823870"/>
            <a:ext cx="1595310" cy="507831"/>
          </a:xfrm>
          <a:prstGeom prst="rect">
            <a:avLst/>
          </a:prstGeom>
          <a:noFill/>
        </p:spPr>
        <p:txBody>
          <a:bodyPr wrap="none" rtlCol="0">
            <a:spAutoFit/>
          </a:bodyPr>
          <a:lstStyle/>
          <a:p>
            <a:pPr algn="ctr"/>
            <a:r>
              <a:rPr lang="en-US" sz="1350" dirty="0" err="1"/>
              <a:t>Akses</a:t>
            </a:r>
            <a:r>
              <a:rPr lang="en-US" sz="1350" dirty="0"/>
              <a:t> </a:t>
            </a:r>
            <a:r>
              <a:rPr lang="en-US" sz="1350" dirty="0" err="1"/>
              <a:t>Aplikasi</a:t>
            </a:r>
            <a:endParaRPr lang="en-US" sz="1350" dirty="0"/>
          </a:p>
          <a:p>
            <a:pPr algn="ctr"/>
            <a:r>
              <a:rPr lang="en-US" sz="1350" dirty="0"/>
              <a:t>User </a:t>
            </a:r>
            <a:r>
              <a:rPr lang="en-US" sz="1350" dirty="0" err="1"/>
              <a:t>dan</a:t>
            </a:r>
            <a:r>
              <a:rPr lang="en-US" sz="1350" dirty="0"/>
              <a:t> pass NPSN</a:t>
            </a:r>
            <a:endParaRPr lang="id-ID" sz="1350" dirty="0"/>
          </a:p>
        </p:txBody>
      </p:sp>
      <p:pic>
        <p:nvPicPr>
          <p:cNvPr id="13" name="Picture 12"/>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3844462" y="4048859"/>
            <a:ext cx="820907" cy="820907"/>
          </a:xfrm>
          <a:prstGeom prst="rect">
            <a:avLst/>
          </a:prstGeom>
        </p:spPr>
      </p:pic>
      <p:pic>
        <p:nvPicPr>
          <p:cNvPr id="14" name="Picture 13"/>
          <p:cNvPicPr>
            <a:picLocks noChangeAspect="1"/>
          </p:cNvPicPr>
          <p:nvPr/>
        </p:nvPicPr>
        <p:blipFill>
          <a:blip r:embed="rId6" cstate="print"/>
          <a:stretch>
            <a:fillRect/>
          </a:stretch>
        </p:blipFill>
        <p:spPr>
          <a:xfrm>
            <a:off x="575241" y="4507882"/>
            <a:ext cx="682059" cy="633221"/>
          </a:xfrm>
          <a:prstGeom prst="rect">
            <a:avLst/>
          </a:prstGeom>
        </p:spPr>
      </p:pic>
      <p:sp>
        <p:nvSpPr>
          <p:cNvPr id="17" name="TextBox 16"/>
          <p:cNvSpPr txBox="1"/>
          <p:nvPr/>
        </p:nvSpPr>
        <p:spPr>
          <a:xfrm>
            <a:off x="471317" y="5154903"/>
            <a:ext cx="831318" cy="577081"/>
          </a:xfrm>
          <a:prstGeom prst="rect">
            <a:avLst/>
          </a:prstGeom>
          <a:noFill/>
        </p:spPr>
        <p:txBody>
          <a:bodyPr wrap="none" rtlCol="0">
            <a:spAutoFit/>
          </a:bodyPr>
          <a:lstStyle/>
          <a:p>
            <a:pPr algn="ctr"/>
            <a:r>
              <a:rPr lang="en-US" b="1" dirty="0">
                <a:solidFill>
                  <a:srgbClr val="FF0000"/>
                </a:solidFill>
              </a:rPr>
              <a:t>PDSP</a:t>
            </a:r>
            <a:endParaRPr lang="en-US" sz="1050" b="1" dirty="0">
              <a:solidFill>
                <a:srgbClr val="FF0000"/>
              </a:solidFill>
            </a:endParaRPr>
          </a:p>
          <a:p>
            <a:pPr algn="ctr"/>
            <a:r>
              <a:rPr lang="en-US" sz="1350" dirty="0"/>
              <a:t>DAPODIK</a:t>
            </a:r>
            <a:endParaRPr lang="id-ID" sz="1350" dirty="0"/>
          </a:p>
        </p:txBody>
      </p:sp>
      <p:sp>
        <p:nvSpPr>
          <p:cNvPr id="18" name="TextBox 17"/>
          <p:cNvSpPr txBox="1"/>
          <p:nvPr/>
        </p:nvSpPr>
        <p:spPr>
          <a:xfrm>
            <a:off x="702514" y="2583144"/>
            <a:ext cx="918393" cy="323165"/>
          </a:xfrm>
          <a:prstGeom prst="rect">
            <a:avLst/>
          </a:prstGeom>
          <a:noFill/>
        </p:spPr>
        <p:txBody>
          <a:bodyPr wrap="none" rtlCol="0">
            <a:spAutoFit/>
          </a:bodyPr>
          <a:lstStyle/>
          <a:p>
            <a:r>
              <a:rPr lang="en-US" sz="1500" b="1" dirty="0">
                <a:solidFill>
                  <a:srgbClr val="FF0000"/>
                </a:solidFill>
              </a:rPr>
              <a:t>SEKOLAH</a:t>
            </a:r>
            <a:endParaRPr lang="en-US" sz="1350" b="1" dirty="0">
              <a:solidFill>
                <a:srgbClr val="FF0000"/>
              </a:solidFill>
            </a:endParaRPr>
          </a:p>
        </p:txBody>
      </p:sp>
      <p:sp>
        <p:nvSpPr>
          <p:cNvPr id="19" name="TextBox 18"/>
          <p:cNvSpPr txBox="1"/>
          <p:nvPr/>
        </p:nvSpPr>
        <p:spPr>
          <a:xfrm>
            <a:off x="4149618" y="2445029"/>
            <a:ext cx="815993" cy="323165"/>
          </a:xfrm>
          <a:prstGeom prst="rect">
            <a:avLst/>
          </a:prstGeom>
          <a:noFill/>
        </p:spPr>
        <p:txBody>
          <a:bodyPr wrap="none" rtlCol="0">
            <a:spAutoFit/>
          </a:bodyPr>
          <a:lstStyle/>
          <a:p>
            <a:r>
              <a:rPr lang="en-US" sz="1500" b="1" dirty="0">
                <a:solidFill>
                  <a:srgbClr val="FF0000"/>
                </a:solidFill>
              </a:rPr>
              <a:t>ASESOR</a:t>
            </a:r>
            <a:endParaRPr lang="en-US" sz="1350" b="1" dirty="0">
              <a:solidFill>
                <a:srgbClr val="FF0000"/>
              </a:solidFill>
            </a:endParaRPr>
          </a:p>
        </p:txBody>
      </p:sp>
      <p:pic>
        <p:nvPicPr>
          <p:cNvPr id="21" name="Picture 20"/>
          <p:cNvPicPr>
            <a:picLocks noChangeAspect="1"/>
          </p:cNvPicPr>
          <p:nvPr/>
        </p:nvPicPr>
        <p:blipFill rotWithShape="1">
          <a:blip r:embed="rId7" cstate="print"/>
          <a:srcRect t="1221" r="2304" b="3282"/>
          <a:stretch/>
        </p:blipFill>
        <p:spPr>
          <a:xfrm>
            <a:off x="7554691" y="4743446"/>
            <a:ext cx="659843" cy="653049"/>
          </a:xfrm>
          <a:prstGeom prst="rect">
            <a:avLst/>
          </a:prstGeom>
        </p:spPr>
      </p:pic>
      <p:pic>
        <p:nvPicPr>
          <p:cNvPr id="2" name="Picture 1"/>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7252600" y="1620232"/>
            <a:ext cx="877526" cy="877526"/>
          </a:xfrm>
          <a:prstGeom prst="rect">
            <a:avLst/>
          </a:prstGeom>
        </p:spPr>
      </p:pic>
      <p:sp>
        <p:nvSpPr>
          <p:cNvPr id="20" name="TextBox 19"/>
          <p:cNvSpPr txBox="1"/>
          <p:nvPr/>
        </p:nvSpPr>
        <p:spPr>
          <a:xfrm>
            <a:off x="7206615" y="2493479"/>
            <a:ext cx="1038537" cy="323165"/>
          </a:xfrm>
          <a:prstGeom prst="rect">
            <a:avLst/>
          </a:prstGeom>
          <a:noFill/>
        </p:spPr>
        <p:txBody>
          <a:bodyPr wrap="square" rtlCol="0">
            <a:spAutoFit/>
          </a:bodyPr>
          <a:lstStyle/>
          <a:p>
            <a:pPr algn="ctr"/>
            <a:r>
              <a:rPr lang="en-US" sz="1500" b="1" dirty="0">
                <a:solidFill>
                  <a:srgbClr val="FF0000"/>
                </a:solidFill>
              </a:rPr>
              <a:t>BAP S/M</a:t>
            </a:r>
            <a:endParaRPr lang="en-US" sz="1350" b="1" dirty="0">
              <a:solidFill>
                <a:srgbClr val="FF0000"/>
              </a:solidFill>
            </a:endParaRPr>
          </a:p>
        </p:txBody>
      </p:sp>
      <p:sp>
        <p:nvSpPr>
          <p:cNvPr id="22" name="TextBox 21"/>
          <p:cNvSpPr txBox="1"/>
          <p:nvPr/>
        </p:nvSpPr>
        <p:spPr>
          <a:xfrm>
            <a:off x="4015508" y="4824493"/>
            <a:ext cx="978221" cy="323165"/>
          </a:xfrm>
          <a:prstGeom prst="rect">
            <a:avLst/>
          </a:prstGeom>
          <a:noFill/>
        </p:spPr>
        <p:txBody>
          <a:bodyPr wrap="square" rtlCol="0">
            <a:spAutoFit/>
          </a:bodyPr>
          <a:lstStyle/>
          <a:p>
            <a:pPr algn="ctr"/>
            <a:r>
              <a:rPr lang="en-US" sz="1500" b="1" dirty="0">
                <a:solidFill>
                  <a:srgbClr val="FF0000"/>
                </a:solidFill>
              </a:rPr>
              <a:t>BAN S/M</a:t>
            </a:r>
            <a:endParaRPr lang="en-US" sz="1350" b="1" dirty="0">
              <a:solidFill>
                <a:srgbClr val="FF0000"/>
              </a:solidFill>
            </a:endParaRPr>
          </a:p>
        </p:txBody>
      </p:sp>
      <p:sp>
        <p:nvSpPr>
          <p:cNvPr id="23" name="TextBox 22"/>
          <p:cNvSpPr txBox="1"/>
          <p:nvPr/>
        </p:nvSpPr>
        <p:spPr>
          <a:xfrm>
            <a:off x="6800484" y="2742378"/>
            <a:ext cx="1697581" cy="507831"/>
          </a:xfrm>
          <a:prstGeom prst="rect">
            <a:avLst/>
          </a:prstGeom>
          <a:noFill/>
        </p:spPr>
        <p:txBody>
          <a:bodyPr wrap="none" rtlCol="0">
            <a:spAutoFit/>
          </a:bodyPr>
          <a:lstStyle/>
          <a:p>
            <a:pPr algn="ctr"/>
            <a:r>
              <a:rPr lang="en-US" sz="1350" dirty="0" err="1"/>
              <a:t>Validasi</a:t>
            </a:r>
            <a:r>
              <a:rPr lang="en-US" sz="1350" dirty="0"/>
              <a:t> </a:t>
            </a:r>
            <a:r>
              <a:rPr lang="en-US" sz="1350" dirty="0" err="1"/>
              <a:t>dan</a:t>
            </a:r>
            <a:r>
              <a:rPr lang="en-US" sz="1350" dirty="0"/>
              <a:t> </a:t>
            </a:r>
            <a:r>
              <a:rPr lang="en-US" sz="1350" dirty="0" err="1"/>
              <a:t>Verifikasi</a:t>
            </a:r>
            <a:endParaRPr lang="en-US" sz="1350" dirty="0"/>
          </a:p>
          <a:p>
            <a:pPr algn="ctr"/>
            <a:r>
              <a:rPr lang="en-US" sz="1350" dirty="0" err="1"/>
              <a:t>Hasil</a:t>
            </a:r>
            <a:r>
              <a:rPr lang="en-US" sz="1350" dirty="0"/>
              <a:t> </a:t>
            </a:r>
            <a:r>
              <a:rPr lang="en-US" sz="1350" dirty="0" err="1"/>
              <a:t>Akreditasi</a:t>
            </a:r>
            <a:endParaRPr lang="id-ID" sz="1350" dirty="0"/>
          </a:p>
        </p:txBody>
      </p:sp>
      <p:sp>
        <p:nvSpPr>
          <p:cNvPr id="24" name="TextBox 23"/>
          <p:cNvSpPr txBox="1"/>
          <p:nvPr/>
        </p:nvSpPr>
        <p:spPr>
          <a:xfrm>
            <a:off x="7183131" y="5415076"/>
            <a:ext cx="1510927" cy="300082"/>
          </a:xfrm>
          <a:prstGeom prst="rect">
            <a:avLst/>
          </a:prstGeom>
          <a:noFill/>
        </p:spPr>
        <p:txBody>
          <a:bodyPr wrap="none" rtlCol="0">
            <a:spAutoFit/>
          </a:bodyPr>
          <a:lstStyle/>
          <a:p>
            <a:pPr algn="ctr"/>
            <a:r>
              <a:rPr lang="en-US" sz="1350" dirty="0" err="1"/>
              <a:t>Masyarakat</a:t>
            </a:r>
            <a:r>
              <a:rPr lang="en-US" sz="1350" dirty="0"/>
              <a:t> </a:t>
            </a:r>
            <a:r>
              <a:rPr lang="en-US" sz="1350" dirty="0" err="1"/>
              <a:t>Umum</a:t>
            </a:r>
            <a:endParaRPr lang="id-ID" sz="1350" dirty="0"/>
          </a:p>
        </p:txBody>
      </p:sp>
      <p:pic>
        <p:nvPicPr>
          <p:cNvPr id="8" name="Picture 7"/>
          <p:cNvPicPr>
            <a:picLocks noChangeAspect="1"/>
          </p:cNvPicPr>
          <p:nvPr/>
        </p:nvPicPr>
        <p:blipFill>
          <a:blip r:embed="rId9" cstate="print">
            <a:extLst>
              <a:ext uri="{28A0092B-C50C-407E-A947-70E740481C1C}">
                <a14:useLocalDpi xmlns:a14="http://schemas.microsoft.com/office/drawing/2010/main" xmlns="" val="0"/>
              </a:ext>
            </a:extLst>
          </a:blip>
          <a:stretch>
            <a:fillRect/>
          </a:stretch>
        </p:blipFill>
        <p:spPr>
          <a:xfrm>
            <a:off x="4765334" y="4243464"/>
            <a:ext cx="442685" cy="442685"/>
          </a:xfrm>
          <a:prstGeom prst="rect">
            <a:avLst/>
          </a:prstGeom>
        </p:spPr>
      </p:pic>
      <p:sp>
        <p:nvSpPr>
          <p:cNvPr id="26" name="Freeform: Shape 25"/>
          <p:cNvSpPr/>
          <p:nvPr/>
        </p:nvSpPr>
        <p:spPr>
          <a:xfrm flipH="1">
            <a:off x="5486399" y="3349472"/>
            <a:ext cx="2175906" cy="1235349"/>
          </a:xfrm>
          <a:custGeom>
            <a:avLst/>
            <a:gdLst>
              <a:gd name="connsiteX0" fmla="*/ 15240 w 3947160"/>
              <a:gd name="connsiteY0" fmla="*/ 0 h 1264920"/>
              <a:gd name="connsiteX1" fmla="*/ 0 w 3947160"/>
              <a:gd name="connsiteY1" fmla="*/ 1264920 h 1264920"/>
              <a:gd name="connsiteX2" fmla="*/ 3947160 w 3947160"/>
              <a:gd name="connsiteY2" fmla="*/ 1264920 h 1264920"/>
            </a:gdLst>
            <a:ahLst/>
            <a:cxnLst>
              <a:cxn ang="0">
                <a:pos x="connsiteX0" y="connsiteY0"/>
              </a:cxn>
              <a:cxn ang="0">
                <a:pos x="connsiteX1" y="connsiteY1"/>
              </a:cxn>
              <a:cxn ang="0">
                <a:pos x="connsiteX2" y="connsiteY2"/>
              </a:cxn>
            </a:cxnLst>
            <a:rect l="l" t="t" r="r" b="b"/>
            <a:pathLst>
              <a:path w="3947160" h="1264920">
                <a:moveTo>
                  <a:pt x="15240" y="0"/>
                </a:moveTo>
                <a:lnTo>
                  <a:pt x="0" y="1264920"/>
                </a:lnTo>
                <a:lnTo>
                  <a:pt x="3947160" y="1264920"/>
                </a:lnTo>
              </a:path>
            </a:pathLst>
          </a:custGeom>
          <a:noFill/>
          <a:ln cap="rnd">
            <a:round/>
            <a:headEnd type="oval"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cxnSp>
        <p:nvCxnSpPr>
          <p:cNvPr id="11" name="Straight Arrow Connector 10"/>
          <p:cNvCxnSpPr/>
          <p:nvPr/>
        </p:nvCxnSpPr>
        <p:spPr>
          <a:xfrm>
            <a:off x="4571779" y="3295706"/>
            <a:ext cx="0" cy="753153"/>
          </a:xfrm>
          <a:prstGeom prst="straightConnector1">
            <a:avLst/>
          </a:prstGeom>
          <a:ln cap="rnd">
            <a:headEnd type="oval"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1452168" y="4686149"/>
            <a:ext cx="1983815" cy="0"/>
          </a:xfrm>
          <a:prstGeom prst="straightConnector1">
            <a:avLst/>
          </a:prstGeom>
          <a:ln w="15875" cap="rnd">
            <a:round/>
            <a:headEnd type="oval"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1395018" y="5154902"/>
            <a:ext cx="1983815" cy="0"/>
          </a:xfrm>
          <a:prstGeom prst="straightConnector1">
            <a:avLst/>
          </a:prstGeom>
          <a:ln cap="rnd">
            <a:solidFill>
              <a:srgbClr val="C00000"/>
            </a:solidFill>
            <a:headEnd type="triangle" w="lg" len="lg"/>
            <a:tailEnd type="oval"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cxnSpLocks/>
          </p:cNvCxnSpPr>
          <p:nvPr/>
        </p:nvCxnSpPr>
        <p:spPr>
          <a:xfrm>
            <a:off x="5460573" y="5314189"/>
            <a:ext cx="1851661" cy="152"/>
          </a:xfrm>
          <a:prstGeom prst="straightConnector1">
            <a:avLst/>
          </a:prstGeom>
          <a:ln cap="rnd">
            <a:solidFill>
              <a:srgbClr val="C00000"/>
            </a:solidFill>
            <a:headEnd type="oval" w="lg" len="lg"/>
            <a:tailEnd type="triangle" w="lg" len="lg"/>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585405" y="4539653"/>
            <a:ext cx="1612295" cy="276999"/>
          </a:xfrm>
          <a:prstGeom prst="rect">
            <a:avLst/>
          </a:prstGeom>
          <a:solidFill>
            <a:schemeClr val="accent1">
              <a:lumMod val="20000"/>
              <a:lumOff val="80000"/>
            </a:schemeClr>
          </a:solidFill>
          <a:ln>
            <a:solidFill>
              <a:schemeClr val="tx1">
                <a:lumMod val="65000"/>
                <a:lumOff val="35000"/>
              </a:schemeClr>
            </a:solidFill>
          </a:ln>
        </p:spPr>
        <p:txBody>
          <a:bodyPr wrap="square" rtlCol="0">
            <a:spAutoFit/>
          </a:bodyPr>
          <a:lstStyle/>
          <a:p>
            <a:pPr algn="ctr"/>
            <a:r>
              <a:rPr lang="en-US" sz="1200" dirty="0"/>
              <a:t>Data </a:t>
            </a:r>
            <a:r>
              <a:rPr lang="en-US" sz="1200" dirty="0" err="1"/>
              <a:t>Referensi</a:t>
            </a:r>
            <a:r>
              <a:rPr lang="en-US" sz="1200" dirty="0"/>
              <a:t> </a:t>
            </a:r>
            <a:r>
              <a:rPr lang="en-US" sz="1200" dirty="0" err="1"/>
              <a:t>Sekolah</a:t>
            </a:r>
            <a:endParaRPr lang="id-ID" sz="1200" dirty="0"/>
          </a:p>
        </p:txBody>
      </p:sp>
      <p:sp>
        <p:nvSpPr>
          <p:cNvPr id="35" name="TextBox 34"/>
          <p:cNvSpPr txBox="1"/>
          <p:nvPr/>
        </p:nvSpPr>
        <p:spPr>
          <a:xfrm>
            <a:off x="1601937" y="5014146"/>
            <a:ext cx="1612295" cy="461665"/>
          </a:xfrm>
          <a:prstGeom prst="rect">
            <a:avLst/>
          </a:prstGeom>
          <a:solidFill>
            <a:schemeClr val="accent4">
              <a:lumMod val="20000"/>
              <a:lumOff val="80000"/>
            </a:schemeClr>
          </a:solidFill>
          <a:ln>
            <a:solidFill>
              <a:schemeClr val="tx1">
                <a:lumMod val="65000"/>
                <a:lumOff val="35000"/>
              </a:schemeClr>
            </a:solidFill>
          </a:ln>
        </p:spPr>
        <p:txBody>
          <a:bodyPr wrap="square" rtlCol="0">
            <a:spAutoFit/>
          </a:bodyPr>
          <a:lstStyle/>
          <a:p>
            <a:pPr algn="ctr"/>
            <a:r>
              <a:rPr lang="en-US" sz="1200" dirty="0" err="1"/>
              <a:t>Hasil</a:t>
            </a:r>
            <a:r>
              <a:rPr lang="en-US" sz="1200" dirty="0"/>
              <a:t> </a:t>
            </a:r>
            <a:r>
              <a:rPr lang="en-US" sz="1200" dirty="0" err="1"/>
              <a:t>Akreditasi</a:t>
            </a:r>
            <a:r>
              <a:rPr lang="en-US" sz="1200" dirty="0"/>
              <a:t> </a:t>
            </a:r>
            <a:r>
              <a:rPr lang="en-US" sz="1200" dirty="0" err="1"/>
              <a:t>Sekolah</a:t>
            </a:r>
            <a:endParaRPr lang="id-ID" sz="1200" dirty="0"/>
          </a:p>
        </p:txBody>
      </p:sp>
      <p:sp>
        <p:nvSpPr>
          <p:cNvPr id="36" name="TextBox 35"/>
          <p:cNvSpPr txBox="1"/>
          <p:nvPr/>
        </p:nvSpPr>
        <p:spPr>
          <a:xfrm>
            <a:off x="5795005" y="4304866"/>
            <a:ext cx="1612295" cy="461665"/>
          </a:xfrm>
          <a:prstGeom prst="rect">
            <a:avLst/>
          </a:prstGeom>
          <a:solidFill>
            <a:schemeClr val="accent1">
              <a:lumMod val="20000"/>
              <a:lumOff val="80000"/>
            </a:schemeClr>
          </a:solidFill>
          <a:ln>
            <a:solidFill>
              <a:schemeClr val="tx1">
                <a:lumMod val="65000"/>
                <a:lumOff val="35000"/>
              </a:schemeClr>
            </a:solidFill>
          </a:ln>
        </p:spPr>
        <p:txBody>
          <a:bodyPr wrap="square" rtlCol="0">
            <a:spAutoFit/>
          </a:bodyPr>
          <a:lstStyle/>
          <a:p>
            <a:pPr algn="ctr"/>
            <a:r>
              <a:rPr lang="en-US" sz="1200" dirty="0" err="1"/>
              <a:t>Hasil</a:t>
            </a:r>
            <a:r>
              <a:rPr lang="en-US" sz="1200" dirty="0"/>
              <a:t> </a:t>
            </a:r>
            <a:r>
              <a:rPr lang="en-US" sz="1200" dirty="0" err="1"/>
              <a:t>Akreditasi</a:t>
            </a:r>
            <a:r>
              <a:rPr lang="en-US" sz="1200" dirty="0"/>
              <a:t> </a:t>
            </a:r>
            <a:r>
              <a:rPr lang="en-US" sz="1200" dirty="0" err="1"/>
              <a:t>Terverifikasi</a:t>
            </a:r>
            <a:endParaRPr lang="id-ID" sz="1200" dirty="0"/>
          </a:p>
        </p:txBody>
      </p:sp>
      <p:sp>
        <p:nvSpPr>
          <p:cNvPr id="33" name="Freeform: Shape 32"/>
          <p:cNvSpPr/>
          <p:nvPr/>
        </p:nvSpPr>
        <p:spPr>
          <a:xfrm>
            <a:off x="5553165" y="2713514"/>
            <a:ext cx="1223010" cy="1485900"/>
          </a:xfrm>
          <a:custGeom>
            <a:avLst/>
            <a:gdLst>
              <a:gd name="connsiteX0" fmla="*/ 0 w 1630680"/>
              <a:gd name="connsiteY0" fmla="*/ 1981200 h 1981200"/>
              <a:gd name="connsiteX1" fmla="*/ 853440 w 1630680"/>
              <a:gd name="connsiteY1" fmla="*/ 1981200 h 1981200"/>
              <a:gd name="connsiteX2" fmla="*/ 853440 w 1630680"/>
              <a:gd name="connsiteY2" fmla="*/ 0 h 1981200"/>
              <a:gd name="connsiteX3" fmla="*/ 1630680 w 1630680"/>
              <a:gd name="connsiteY3" fmla="*/ 0 h 1981200"/>
            </a:gdLst>
            <a:ahLst/>
            <a:cxnLst>
              <a:cxn ang="0">
                <a:pos x="connsiteX0" y="connsiteY0"/>
              </a:cxn>
              <a:cxn ang="0">
                <a:pos x="connsiteX1" y="connsiteY1"/>
              </a:cxn>
              <a:cxn ang="0">
                <a:pos x="connsiteX2" y="connsiteY2"/>
              </a:cxn>
              <a:cxn ang="0">
                <a:pos x="connsiteX3" y="connsiteY3"/>
              </a:cxn>
            </a:cxnLst>
            <a:rect l="l" t="t" r="r" b="b"/>
            <a:pathLst>
              <a:path w="1630680" h="1981200">
                <a:moveTo>
                  <a:pt x="0" y="1981200"/>
                </a:moveTo>
                <a:lnTo>
                  <a:pt x="853440" y="1981200"/>
                </a:lnTo>
                <a:lnTo>
                  <a:pt x="853440" y="0"/>
                </a:lnTo>
                <a:lnTo>
                  <a:pt x="1630680" y="0"/>
                </a:lnTo>
              </a:path>
            </a:pathLst>
          </a:custGeom>
          <a:noFill/>
          <a:ln cap="rnd">
            <a:solidFill>
              <a:srgbClr val="C00000"/>
            </a:solidFill>
            <a:round/>
            <a:headEnd type="oval"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38" name="TextBox 37"/>
          <p:cNvSpPr txBox="1"/>
          <p:nvPr/>
        </p:nvSpPr>
        <p:spPr>
          <a:xfrm>
            <a:off x="5617716" y="3378211"/>
            <a:ext cx="1225225" cy="461665"/>
          </a:xfrm>
          <a:prstGeom prst="rect">
            <a:avLst/>
          </a:prstGeom>
          <a:solidFill>
            <a:schemeClr val="accent4">
              <a:lumMod val="20000"/>
              <a:lumOff val="80000"/>
            </a:schemeClr>
          </a:solidFill>
          <a:ln>
            <a:solidFill>
              <a:schemeClr val="tx1">
                <a:lumMod val="65000"/>
                <a:lumOff val="35000"/>
              </a:schemeClr>
            </a:solidFill>
          </a:ln>
        </p:spPr>
        <p:txBody>
          <a:bodyPr wrap="square" rtlCol="0">
            <a:spAutoFit/>
          </a:bodyPr>
          <a:lstStyle/>
          <a:p>
            <a:pPr algn="ctr"/>
            <a:r>
              <a:rPr lang="en-US" sz="1200" dirty="0" err="1"/>
              <a:t>Nilai</a:t>
            </a:r>
            <a:r>
              <a:rPr lang="en-US" sz="1200" dirty="0"/>
              <a:t> </a:t>
            </a:r>
            <a:r>
              <a:rPr lang="en-US" sz="1200" dirty="0" err="1"/>
              <a:t>Akreditasi</a:t>
            </a:r>
            <a:r>
              <a:rPr lang="en-US" sz="1200" dirty="0"/>
              <a:t> </a:t>
            </a:r>
          </a:p>
          <a:p>
            <a:pPr algn="ctr"/>
            <a:r>
              <a:rPr lang="en-US" sz="1200" dirty="0"/>
              <a:t>Dari </a:t>
            </a:r>
            <a:r>
              <a:rPr lang="en-US" sz="1200" dirty="0" err="1"/>
              <a:t>Asesor</a:t>
            </a:r>
            <a:endParaRPr lang="id-ID" sz="1200" dirty="0"/>
          </a:p>
        </p:txBody>
      </p:sp>
      <p:sp>
        <p:nvSpPr>
          <p:cNvPr id="39" name="TextBox 38"/>
          <p:cNvSpPr txBox="1"/>
          <p:nvPr/>
        </p:nvSpPr>
        <p:spPr>
          <a:xfrm>
            <a:off x="5773790" y="5069971"/>
            <a:ext cx="1225225" cy="461665"/>
          </a:xfrm>
          <a:prstGeom prst="rect">
            <a:avLst/>
          </a:prstGeom>
          <a:solidFill>
            <a:schemeClr val="accent4">
              <a:lumMod val="20000"/>
              <a:lumOff val="80000"/>
            </a:schemeClr>
          </a:solidFill>
          <a:ln>
            <a:solidFill>
              <a:schemeClr val="tx1">
                <a:lumMod val="65000"/>
                <a:lumOff val="35000"/>
              </a:schemeClr>
            </a:solidFill>
          </a:ln>
        </p:spPr>
        <p:txBody>
          <a:bodyPr wrap="square" rtlCol="0">
            <a:spAutoFit/>
          </a:bodyPr>
          <a:lstStyle/>
          <a:p>
            <a:pPr algn="ctr"/>
            <a:r>
              <a:rPr lang="en-US" sz="1200" dirty="0" err="1"/>
              <a:t>Informasi</a:t>
            </a:r>
            <a:r>
              <a:rPr lang="en-US" sz="1200" dirty="0"/>
              <a:t> </a:t>
            </a:r>
            <a:r>
              <a:rPr lang="en-US" sz="1200" dirty="0" err="1"/>
              <a:t>Nilai</a:t>
            </a:r>
            <a:endParaRPr lang="en-US" sz="1200" dirty="0"/>
          </a:p>
          <a:p>
            <a:pPr algn="ctr"/>
            <a:r>
              <a:rPr lang="en-US" sz="1200" dirty="0" err="1"/>
              <a:t>Akreditasi</a:t>
            </a:r>
            <a:endParaRPr lang="id-ID" sz="1200" dirty="0"/>
          </a:p>
        </p:txBody>
      </p:sp>
      <p:sp>
        <p:nvSpPr>
          <p:cNvPr id="37" name="TextBox 36"/>
          <p:cNvSpPr txBox="1"/>
          <p:nvPr/>
        </p:nvSpPr>
        <p:spPr>
          <a:xfrm>
            <a:off x="0" y="782301"/>
            <a:ext cx="6095518" cy="415498"/>
          </a:xfrm>
          <a:prstGeom prst="rect">
            <a:avLst/>
          </a:prstGeom>
          <a:solidFill>
            <a:srgbClr val="C00000"/>
          </a:solidFill>
        </p:spPr>
        <p:txBody>
          <a:bodyPr wrap="square" rtlCol="0">
            <a:spAutoFit/>
          </a:bodyPr>
          <a:lstStyle/>
          <a:p>
            <a:pPr algn="ctr"/>
            <a:r>
              <a:rPr lang="en-US" sz="2100" dirty="0" err="1">
                <a:solidFill>
                  <a:schemeClr val="bg1"/>
                </a:solidFill>
              </a:rPr>
              <a:t>Alur</a:t>
            </a:r>
            <a:r>
              <a:rPr lang="en-US" sz="2100" dirty="0">
                <a:solidFill>
                  <a:schemeClr val="bg1"/>
                </a:solidFill>
              </a:rPr>
              <a:t> Program </a:t>
            </a:r>
            <a:r>
              <a:rPr lang="en-US" sz="2100" dirty="0" err="1">
                <a:solidFill>
                  <a:schemeClr val="bg1"/>
                </a:solidFill>
              </a:rPr>
              <a:t>Sistem</a:t>
            </a:r>
            <a:r>
              <a:rPr lang="en-US" sz="2100" dirty="0">
                <a:solidFill>
                  <a:schemeClr val="bg1"/>
                </a:solidFill>
              </a:rPr>
              <a:t> </a:t>
            </a:r>
            <a:r>
              <a:rPr lang="en-US" sz="2100" dirty="0" err="1">
                <a:solidFill>
                  <a:schemeClr val="bg1"/>
                </a:solidFill>
              </a:rPr>
              <a:t>Penilaian</a:t>
            </a:r>
            <a:r>
              <a:rPr lang="en-US" sz="2100" dirty="0">
                <a:solidFill>
                  <a:schemeClr val="bg1"/>
                </a:solidFill>
              </a:rPr>
              <a:t> </a:t>
            </a:r>
            <a:r>
              <a:rPr lang="en-US" sz="2100" dirty="0" err="1">
                <a:solidFill>
                  <a:schemeClr val="bg1"/>
                </a:solidFill>
              </a:rPr>
              <a:t>Akreditasi</a:t>
            </a:r>
            <a:r>
              <a:rPr lang="en-US" sz="2100" dirty="0">
                <a:solidFill>
                  <a:schemeClr val="bg1"/>
                </a:solidFill>
              </a:rPr>
              <a:t> S/M</a:t>
            </a:r>
            <a:endParaRPr lang="id-ID" sz="2100" dirty="0">
              <a:solidFill>
                <a:schemeClr val="bg1"/>
              </a:solidFill>
            </a:endParaRPr>
          </a:p>
        </p:txBody>
      </p:sp>
      <p:sp>
        <p:nvSpPr>
          <p:cNvPr id="41" name="Freeform: Shape 40"/>
          <p:cNvSpPr/>
          <p:nvPr/>
        </p:nvSpPr>
        <p:spPr>
          <a:xfrm>
            <a:off x="914400" y="3349472"/>
            <a:ext cx="2971800" cy="673888"/>
          </a:xfrm>
          <a:custGeom>
            <a:avLst/>
            <a:gdLst>
              <a:gd name="connsiteX0" fmla="*/ 0 w 3962400"/>
              <a:gd name="connsiteY0" fmla="*/ 0 h 929640"/>
              <a:gd name="connsiteX1" fmla="*/ 0 w 3962400"/>
              <a:gd name="connsiteY1" fmla="*/ 518160 h 929640"/>
              <a:gd name="connsiteX2" fmla="*/ 3962400 w 3962400"/>
              <a:gd name="connsiteY2" fmla="*/ 518160 h 929640"/>
              <a:gd name="connsiteX3" fmla="*/ 3962400 w 3962400"/>
              <a:gd name="connsiteY3" fmla="*/ 929640 h 929640"/>
            </a:gdLst>
            <a:ahLst/>
            <a:cxnLst>
              <a:cxn ang="0">
                <a:pos x="connsiteX0" y="connsiteY0"/>
              </a:cxn>
              <a:cxn ang="0">
                <a:pos x="connsiteX1" y="connsiteY1"/>
              </a:cxn>
              <a:cxn ang="0">
                <a:pos x="connsiteX2" y="connsiteY2"/>
              </a:cxn>
              <a:cxn ang="0">
                <a:pos x="connsiteX3" y="connsiteY3"/>
              </a:cxn>
            </a:cxnLst>
            <a:rect l="l" t="t" r="r" b="b"/>
            <a:pathLst>
              <a:path w="3962400" h="929640">
                <a:moveTo>
                  <a:pt x="0" y="0"/>
                </a:moveTo>
                <a:lnTo>
                  <a:pt x="0" y="518160"/>
                </a:lnTo>
                <a:lnTo>
                  <a:pt x="3962400" y="518160"/>
                </a:lnTo>
                <a:lnTo>
                  <a:pt x="3962400" y="929640"/>
                </a:lnTo>
              </a:path>
            </a:pathLst>
          </a:custGeom>
          <a:noFill/>
          <a:ln>
            <a:headEnd type="oval"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dirty="0"/>
          </a:p>
        </p:txBody>
      </p:sp>
      <p:sp>
        <p:nvSpPr>
          <p:cNvPr id="43" name="TextBox 42"/>
          <p:cNvSpPr txBox="1"/>
          <p:nvPr/>
        </p:nvSpPr>
        <p:spPr>
          <a:xfrm>
            <a:off x="1472106" y="3442629"/>
            <a:ext cx="1871957" cy="461665"/>
          </a:xfrm>
          <a:prstGeom prst="rect">
            <a:avLst/>
          </a:prstGeom>
          <a:solidFill>
            <a:schemeClr val="accent1">
              <a:lumMod val="20000"/>
              <a:lumOff val="80000"/>
            </a:schemeClr>
          </a:solidFill>
          <a:ln>
            <a:solidFill>
              <a:schemeClr val="tx1">
                <a:lumMod val="65000"/>
                <a:lumOff val="35000"/>
              </a:schemeClr>
            </a:solidFill>
          </a:ln>
        </p:spPr>
        <p:txBody>
          <a:bodyPr wrap="square" rtlCol="0">
            <a:spAutoFit/>
          </a:bodyPr>
          <a:lstStyle/>
          <a:p>
            <a:pPr marL="136922" indent="-136922">
              <a:buFont typeface="Arial" panose="020B0604020202020204" pitchFamily="34" charset="0"/>
              <a:buChar char="•"/>
            </a:pPr>
            <a:r>
              <a:rPr lang="en-US" sz="1200" dirty="0"/>
              <a:t>Input data </a:t>
            </a:r>
            <a:r>
              <a:rPr lang="en-US" sz="1200" dirty="0" err="1"/>
              <a:t>Pra</a:t>
            </a:r>
            <a:r>
              <a:rPr lang="en-US" sz="1200" dirty="0"/>
              <a:t> </a:t>
            </a:r>
            <a:r>
              <a:rPr lang="en-US" sz="1200" dirty="0" err="1"/>
              <a:t>Akreditasi</a:t>
            </a:r>
            <a:endParaRPr lang="en-US" sz="1200" dirty="0"/>
          </a:p>
          <a:p>
            <a:pPr marL="136922" indent="-136922">
              <a:buFont typeface="Arial" panose="020B0604020202020204" pitchFamily="34" charset="0"/>
              <a:buChar char="•"/>
            </a:pPr>
            <a:r>
              <a:rPr lang="en-US" sz="1200" dirty="0"/>
              <a:t>Input </a:t>
            </a:r>
            <a:r>
              <a:rPr lang="en-US" sz="1200" dirty="0" err="1"/>
              <a:t>Kartu</a:t>
            </a:r>
            <a:r>
              <a:rPr lang="en-US" sz="1200" dirty="0"/>
              <a:t> </a:t>
            </a:r>
            <a:r>
              <a:rPr lang="en-US" sz="1200" dirty="0" err="1"/>
              <a:t>Kendali</a:t>
            </a:r>
            <a:endParaRPr lang="en-US" sz="1200" dirty="0"/>
          </a:p>
        </p:txBody>
      </p:sp>
      <p:sp>
        <p:nvSpPr>
          <p:cNvPr id="42" name="TextBox 41"/>
          <p:cNvSpPr txBox="1"/>
          <p:nvPr/>
        </p:nvSpPr>
        <p:spPr>
          <a:xfrm>
            <a:off x="179512" y="44624"/>
            <a:ext cx="3672408" cy="769441"/>
          </a:xfrm>
          <a:prstGeom prst="rect">
            <a:avLst/>
          </a:prstGeom>
          <a:noFill/>
        </p:spPr>
        <p:txBody>
          <a:bodyPr wrap="square" rtlCol="0">
            <a:spAutoFit/>
          </a:bodyPr>
          <a:lstStyle/>
          <a:p>
            <a:r>
              <a:rPr lang="en-US" sz="4400" b="1" dirty="0" err="1">
                <a:solidFill>
                  <a:srgbClr val="0070C0"/>
                </a:solidFill>
              </a:rPr>
              <a:t>SisPenA</a:t>
            </a:r>
            <a:r>
              <a:rPr lang="en-US" sz="4400" b="1" dirty="0">
                <a:solidFill>
                  <a:srgbClr val="0070C0"/>
                </a:solidFill>
              </a:rPr>
              <a:t> S/M</a:t>
            </a:r>
            <a:endParaRPr lang="id-ID" sz="4400" b="1" dirty="0">
              <a:solidFill>
                <a:srgbClr val="0070C0"/>
              </a:solidFill>
            </a:endParaRPr>
          </a:p>
        </p:txBody>
      </p:sp>
      <p:sp>
        <p:nvSpPr>
          <p:cNvPr id="40" name="TextBox 39"/>
          <p:cNvSpPr txBox="1"/>
          <p:nvPr/>
        </p:nvSpPr>
        <p:spPr>
          <a:xfrm>
            <a:off x="3707904" y="5013176"/>
            <a:ext cx="1620828" cy="738664"/>
          </a:xfrm>
          <a:prstGeom prst="rect">
            <a:avLst/>
          </a:prstGeom>
          <a:noFill/>
        </p:spPr>
        <p:txBody>
          <a:bodyPr wrap="none" rtlCol="0">
            <a:spAutoFit/>
          </a:bodyPr>
          <a:lstStyle/>
          <a:p>
            <a:pPr algn="ctr"/>
            <a:r>
              <a:rPr lang="en-US" sz="1400" dirty="0" err="1"/>
              <a:t>Sistem</a:t>
            </a:r>
            <a:endParaRPr lang="en-US" sz="1400" dirty="0"/>
          </a:p>
          <a:p>
            <a:pPr algn="ctr"/>
            <a:r>
              <a:rPr lang="en-US" sz="1400" dirty="0" err="1"/>
              <a:t>Penilaian</a:t>
            </a:r>
            <a:r>
              <a:rPr lang="en-US" sz="1400" dirty="0"/>
              <a:t> </a:t>
            </a:r>
            <a:r>
              <a:rPr lang="en-US" sz="1400" dirty="0" err="1"/>
              <a:t>Akreditasi</a:t>
            </a:r>
            <a:endParaRPr lang="en-US" sz="1400" dirty="0"/>
          </a:p>
          <a:p>
            <a:pPr algn="ctr"/>
            <a:r>
              <a:rPr lang="en-US" sz="1400" dirty="0" err="1"/>
              <a:t>Sekolah</a:t>
            </a:r>
            <a:r>
              <a:rPr lang="en-US" sz="1400" dirty="0"/>
              <a:t>/Madrasah</a:t>
            </a:r>
            <a:endParaRPr lang="id-ID" sz="1400" dirty="0"/>
          </a:p>
        </p:txBody>
      </p:sp>
    </p:spTree>
    <p:extLst>
      <p:ext uri="{BB962C8B-B14F-4D97-AF65-F5344CB8AC3E}">
        <p14:creationId xmlns:p14="http://schemas.microsoft.com/office/powerpoint/2010/main" xmlns="" val="3980447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Freeform: Shape 53"/>
          <p:cNvSpPr/>
          <p:nvPr/>
        </p:nvSpPr>
        <p:spPr>
          <a:xfrm>
            <a:off x="4640579" y="2894715"/>
            <a:ext cx="158313" cy="1008723"/>
          </a:xfrm>
          <a:custGeom>
            <a:avLst/>
            <a:gdLst>
              <a:gd name="connsiteX0" fmla="*/ 4675031 w 4675031"/>
              <a:gd name="connsiteY0" fmla="*/ 0 h 1171978"/>
              <a:gd name="connsiteX1" fmla="*/ 4675031 w 4675031"/>
              <a:gd name="connsiteY1" fmla="*/ 1171978 h 1171978"/>
              <a:gd name="connsiteX2" fmla="*/ 0 w 4675031"/>
              <a:gd name="connsiteY2" fmla="*/ 1171978 h 1171978"/>
            </a:gdLst>
            <a:ahLst/>
            <a:cxnLst>
              <a:cxn ang="0">
                <a:pos x="connsiteX0" y="connsiteY0"/>
              </a:cxn>
              <a:cxn ang="0">
                <a:pos x="connsiteX1" y="connsiteY1"/>
              </a:cxn>
              <a:cxn ang="0">
                <a:pos x="connsiteX2" y="connsiteY2"/>
              </a:cxn>
            </a:cxnLst>
            <a:rect l="l" t="t" r="r" b="b"/>
            <a:pathLst>
              <a:path w="4675031" h="1171978">
                <a:moveTo>
                  <a:pt x="4675031" y="0"/>
                </a:moveTo>
                <a:lnTo>
                  <a:pt x="4675031" y="1171978"/>
                </a:lnTo>
                <a:lnTo>
                  <a:pt x="0" y="1171978"/>
                </a:lnTo>
              </a:path>
            </a:pathLst>
          </a:custGeom>
          <a:ln w="38100" cap="flat" cmpd="sng" algn="ctr">
            <a:solidFill>
              <a:schemeClr val="accent1"/>
            </a:solidFill>
            <a:prstDash val="solid"/>
            <a:round/>
            <a:headEnd type="diamond" w="med" len="med"/>
            <a:tailEnd type="triangl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id-ID"/>
          </a:p>
        </p:txBody>
      </p:sp>
      <p:sp>
        <p:nvSpPr>
          <p:cNvPr id="55" name="Freeform: Shape 54"/>
          <p:cNvSpPr/>
          <p:nvPr/>
        </p:nvSpPr>
        <p:spPr>
          <a:xfrm>
            <a:off x="5979502" y="2885594"/>
            <a:ext cx="158313" cy="1008723"/>
          </a:xfrm>
          <a:custGeom>
            <a:avLst/>
            <a:gdLst>
              <a:gd name="connsiteX0" fmla="*/ 4675031 w 4675031"/>
              <a:gd name="connsiteY0" fmla="*/ 0 h 1171978"/>
              <a:gd name="connsiteX1" fmla="*/ 4675031 w 4675031"/>
              <a:gd name="connsiteY1" fmla="*/ 1171978 h 1171978"/>
              <a:gd name="connsiteX2" fmla="*/ 0 w 4675031"/>
              <a:gd name="connsiteY2" fmla="*/ 1171978 h 1171978"/>
            </a:gdLst>
            <a:ahLst/>
            <a:cxnLst>
              <a:cxn ang="0">
                <a:pos x="connsiteX0" y="connsiteY0"/>
              </a:cxn>
              <a:cxn ang="0">
                <a:pos x="connsiteX1" y="connsiteY1"/>
              </a:cxn>
              <a:cxn ang="0">
                <a:pos x="connsiteX2" y="connsiteY2"/>
              </a:cxn>
            </a:cxnLst>
            <a:rect l="l" t="t" r="r" b="b"/>
            <a:pathLst>
              <a:path w="4675031" h="1171978">
                <a:moveTo>
                  <a:pt x="4675031" y="0"/>
                </a:moveTo>
                <a:lnTo>
                  <a:pt x="4675031" y="1171978"/>
                </a:lnTo>
                <a:lnTo>
                  <a:pt x="0" y="1171978"/>
                </a:lnTo>
              </a:path>
            </a:pathLst>
          </a:custGeom>
          <a:ln w="38100" cap="flat" cmpd="sng" algn="ctr">
            <a:solidFill>
              <a:schemeClr val="accent1"/>
            </a:solidFill>
            <a:prstDash val="solid"/>
            <a:round/>
            <a:headEnd type="diamond" w="med" len="med"/>
            <a:tailEnd type="triangl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id-ID"/>
          </a:p>
        </p:txBody>
      </p:sp>
      <p:sp>
        <p:nvSpPr>
          <p:cNvPr id="9" name="Freeform: Shape 8"/>
          <p:cNvSpPr/>
          <p:nvPr/>
        </p:nvSpPr>
        <p:spPr>
          <a:xfrm>
            <a:off x="3401963" y="2867375"/>
            <a:ext cx="4320479" cy="1636092"/>
          </a:xfrm>
          <a:custGeom>
            <a:avLst/>
            <a:gdLst>
              <a:gd name="connsiteX0" fmla="*/ 4675031 w 4675031"/>
              <a:gd name="connsiteY0" fmla="*/ 0 h 1171978"/>
              <a:gd name="connsiteX1" fmla="*/ 4675031 w 4675031"/>
              <a:gd name="connsiteY1" fmla="*/ 1171978 h 1171978"/>
              <a:gd name="connsiteX2" fmla="*/ 0 w 4675031"/>
              <a:gd name="connsiteY2" fmla="*/ 1171978 h 1171978"/>
            </a:gdLst>
            <a:ahLst/>
            <a:cxnLst>
              <a:cxn ang="0">
                <a:pos x="connsiteX0" y="connsiteY0"/>
              </a:cxn>
              <a:cxn ang="0">
                <a:pos x="connsiteX1" y="connsiteY1"/>
              </a:cxn>
              <a:cxn ang="0">
                <a:pos x="connsiteX2" y="connsiteY2"/>
              </a:cxn>
            </a:cxnLst>
            <a:rect l="l" t="t" r="r" b="b"/>
            <a:pathLst>
              <a:path w="4675031" h="1171978">
                <a:moveTo>
                  <a:pt x="4675031" y="0"/>
                </a:moveTo>
                <a:lnTo>
                  <a:pt x="4675031" y="1171978"/>
                </a:lnTo>
                <a:lnTo>
                  <a:pt x="0" y="1171978"/>
                </a:lnTo>
              </a:path>
            </a:pathLst>
          </a:custGeom>
          <a:ln w="38100" cap="flat" cmpd="sng" algn="ctr">
            <a:solidFill>
              <a:schemeClr val="accent1"/>
            </a:solidFill>
            <a:prstDash val="solid"/>
            <a:round/>
            <a:headEnd type="diamond" w="med" len="med"/>
            <a:tailEnd type="triangl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id-ID"/>
          </a:p>
        </p:txBody>
      </p:sp>
      <p:pic>
        <p:nvPicPr>
          <p:cNvPr id="2" name="Picture 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252600" y="1620232"/>
            <a:ext cx="877526" cy="877526"/>
          </a:xfrm>
          <a:prstGeom prst="rect">
            <a:avLst/>
          </a:prstGeom>
        </p:spPr>
      </p:pic>
      <p:sp>
        <p:nvSpPr>
          <p:cNvPr id="20" name="TextBox 19"/>
          <p:cNvSpPr txBox="1"/>
          <p:nvPr/>
        </p:nvSpPr>
        <p:spPr>
          <a:xfrm>
            <a:off x="7206615" y="2493479"/>
            <a:ext cx="1038537" cy="323165"/>
          </a:xfrm>
          <a:prstGeom prst="rect">
            <a:avLst/>
          </a:prstGeom>
          <a:noFill/>
        </p:spPr>
        <p:txBody>
          <a:bodyPr wrap="square" rtlCol="0">
            <a:spAutoFit/>
          </a:bodyPr>
          <a:lstStyle/>
          <a:p>
            <a:pPr algn="ctr"/>
            <a:r>
              <a:rPr lang="en-US" sz="1500" b="1" dirty="0">
                <a:solidFill>
                  <a:srgbClr val="FF0000"/>
                </a:solidFill>
              </a:rPr>
              <a:t>BAP N</a:t>
            </a:r>
            <a:endParaRPr lang="en-US" sz="1350" b="1" dirty="0">
              <a:solidFill>
                <a:srgbClr val="FF0000"/>
              </a:solidFill>
            </a:endParaRPr>
          </a:p>
        </p:txBody>
      </p:sp>
      <p:grpSp>
        <p:nvGrpSpPr>
          <p:cNvPr id="3" name="Group 2"/>
          <p:cNvGrpSpPr/>
          <p:nvPr/>
        </p:nvGrpSpPr>
        <p:grpSpPr>
          <a:xfrm>
            <a:off x="618813" y="3529225"/>
            <a:ext cx="2783150" cy="2417476"/>
            <a:chOff x="3594384" y="4048859"/>
            <a:chExt cx="1820469" cy="1682901"/>
          </a:xfrm>
        </p:grpSpPr>
        <p:sp>
          <p:nvSpPr>
            <p:cNvPr id="6" name="Rectangle 5"/>
            <p:cNvSpPr/>
            <p:nvPr/>
          </p:nvSpPr>
          <p:spPr>
            <a:xfrm>
              <a:off x="3594384" y="4084175"/>
              <a:ext cx="1820469" cy="164758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pic>
          <p:nvPicPr>
            <p:cNvPr id="13" name="Picture 12"/>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844462" y="4048859"/>
              <a:ext cx="820907" cy="820907"/>
            </a:xfrm>
            <a:prstGeom prst="rect">
              <a:avLst/>
            </a:prstGeom>
          </p:spPr>
        </p:pic>
        <p:sp>
          <p:nvSpPr>
            <p:cNvPr id="22" name="TextBox 21"/>
            <p:cNvSpPr txBox="1"/>
            <p:nvPr/>
          </p:nvSpPr>
          <p:spPr>
            <a:xfrm>
              <a:off x="4015508" y="4824493"/>
              <a:ext cx="978221" cy="323165"/>
            </a:xfrm>
            <a:prstGeom prst="rect">
              <a:avLst/>
            </a:prstGeom>
            <a:noFill/>
          </p:spPr>
          <p:txBody>
            <a:bodyPr wrap="square" rtlCol="0">
              <a:spAutoFit/>
            </a:bodyPr>
            <a:lstStyle/>
            <a:p>
              <a:pPr algn="ctr"/>
              <a:r>
                <a:rPr lang="en-US" sz="1500" b="1" dirty="0">
                  <a:solidFill>
                    <a:srgbClr val="FF0000"/>
                  </a:solidFill>
                </a:rPr>
                <a:t>BAN S/M</a:t>
              </a:r>
              <a:endParaRPr lang="en-US" sz="1350" b="1" dirty="0">
                <a:solidFill>
                  <a:srgbClr val="FF0000"/>
                </a:solidFill>
              </a:endParaRPr>
            </a:p>
          </p:txBody>
        </p:sp>
        <p:pic>
          <p:nvPicPr>
            <p:cNvPr id="8" name="Picture 7"/>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765334" y="4243464"/>
              <a:ext cx="442685" cy="442685"/>
            </a:xfrm>
            <a:prstGeom prst="rect">
              <a:avLst/>
            </a:prstGeom>
          </p:spPr>
        </p:pic>
      </p:grpSp>
      <p:sp>
        <p:nvSpPr>
          <p:cNvPr id="36" name="TextBox 35"/>
          <p:cNvSpPr txBox="1"/>
          <p:nvPr/>
        </p:nvSpPr>
        <p:spPr>
          <a:xfrm>
            <a:off x="3816435" y="3784932"/>
            <a:ext cx="2613476" cy="1569660"/>
          </a:xfrm>
          <a:prstGeom prst="rect">
            <a:avLst/>
          </a:prstGeom>
          <a:solidFill>
            <a:schemeClr val="accent5">
              <a:lumMod val="50000"/>
            </a:schemeClr>
          </a:solidFill>
          <a:ln>
            <a:solidFill>
              <a:schemeClr val="tx1">
                <a:lumMod val="65000"/>
                <a:lumOff val="35000"/>
              </a:schemeClr>
            </a:solidFill>
          </a:ln>
        </p:spPr>
        <p:txBody>
          <a:bodyPr wrap="square" rtlCol="0">
            <a:spAutoFit/>
          </a:bodyPr>
          <a:lstStyle/>
          <a:p>
            <a:r>
              <a:rPr lang="en-US" sz="2000" dirty="0">
                <a:solidFill>
                  <a:srgbClr val="FFFF00"/>
                </a:solidFill>
              </a:rPr>
              <a:t>Data </a:t>
            </a:r>
            <a:r>
              <a:rPr lang="en-US" sz="2000" dirty="0" err="1">
                <a:solidFill>
                  <a:srgbClr val="FFFF00"/>
                </a:solidFill>
              </a:rPr>
              <a:t>Sekolah</a:t>
            </a:r>
            <a:r>
              <a:rPr lang="en-US" sz="2000" dirty="0">
                <a:solidFill>
                  <a:srgbClr val="FFFF00"/>
                </a:solidFill>
              </a:rPr>
              <a:t> yang Akan di </a:t>
            </a:r>
            <a:r>
              <a:rPr lang="en-US" sz="2000" dirty="0" err="1">
                <a:solidFill>
                  <a:srgbClr val="FFFF00"/>
                </a:solidFill>
              </a:rPr>
              <a:t>Akreditasi</a:t>
            </a:r>
            <a:r>
              <a:rPr lang="en-US" sz="2000" dirty="0">
                <a:solidFill>
                  <a:srgbClr val="FFFF00"/>
                </a:solidFill>
              </a:rPr>
              <a:t/>
            </a:r>
            <a:br>
              <a:rPr lang="en-US" sz="2000" dirty="0">
                <a:solidFill>
                  <a:srgbClr val="FFFF00"/>
                </a:solidFill>
              </a:rPr>
            </a:br>
            <a:endParaRPr lang="en-US" sz="2000" dirty="0">
              <a:solidFill>
                <a:srgbClr val="FFFF00"/>
              </a:solidFill>
            </a:endParaRPr>
          </a:p>
          <a:p>
            <a:r>
              <a:rPr lang="en-US" b="1" dirty="0" err="1">
                <a:solidFill>
                  <a:schemeClr val="bg1"/>
                </a:solidFill>
              </a:rPr>
              <a:t>Sumber</a:t>
            </a:r>
            <a:r>
              <a:rPr lang="en-US" b="1" dirty="0">
                <a:solidFill>
                  <a:schemeClr val="bg1"/>
                </a:solidFill>
              </a:rPr>
              <a:t> Dana :</a:t>
            </a:r>
          </a:p>
          <a:p>
            <a:r>
              <a:rPr lang="en-US" b="1" dirty="0">
                <a:solidFill>
                  <a:schemeClr val="bg1"/>
                </a:solidFill>
              </a:rPr>
              <a:t>APBN, APBD, </a:t>
            </a:r>
            <a:r>
              <a:rPr lang="en-US" b="1" dirty="0" err="1">
                <a:solidFill>
                  <a:schemeClr val="bg1"/>
                </a:solidFill>
              </a:rPr>
              <a:t>Kemenag</a:t>
            </a:r>
            <a:endParaRPr lang="id-ID" sz="2000" b="1" dirty="0">
              <a:solidFill>
                <a:schemeClr val="bg1"/>
              </a:solidFill>
            </a:endParaRPr>
          </a:p>
        </p:txBody>
      </p:sp>
      <p:sp>
        <p:nvSpPr>
          <p:cNvPr id="37" name="TextBox 36"/>
          <p:cNvSpPr txBox="1"/>
          <p:nvPr/>
        </p:nvSpPr>
        <p:spPr>
          <a:xfrm>
            <a:off x="0" y="782301"/>
            <a:ext cx="6095518" cy="415498"/>
          </a:xfrm>
          <a:prstGeom prst="rect">
            <a:avLst/>
          </a:prstGeom>
          <a:solidFill>
            <a:srgbClr val="C00000"/>
          </a:solidFill>
        </p:spPr>
        <p:txBody>
          <a:bodyPr wrap="square" rtlCol="0">
            <a:spAutoFit/>
          </a:bodyPr>
          <a:lstStyle/>
          <a:p>
            <a:pPr algn="ctr"/>
            <a:r>
              <a:rPr lang="en-US" sz="2100" dirty="0" err="1">
                <a:solidFill>
                  <a:schemeClr val="bg1"/>
                </a:solidFill>
              </a:rPr>
              <a:t>Tahapan</a:t>
            </a:r>
            <a:r>
              <a:rPr lang="en-US" sz="2100" dirty="0">
                <a:solidFill>
                  <a:schemeClr val="bg1"/>
                </a:solidFill>
              </a:rPr>
              <a:t> </a:t>
            </a:r>
            <a:r>
              <a:rPr lang="en-US" sz="2100" dirty="0" err="1">
                <a:solidFill>
                  <a:schemeClr val="bg1"/>
                </a:solidFill>
              </a:rPr>
              <a:t>Sistem</a:t>
            </a:r>
            <a:r>
              <a:rPr lang="en-US" sz="2100" dirty="0">
                <a:solidFill>
                  <a:schemeClr val="bg1"/>
                </a:solidFill>
              </a:rPr>
              <a:t> </a:t>
            </a:r>
            <a:r>
              <a:rPr lang="en-US" sz="2100" dirty="0" err="1">
                <a:solidFill>
                  <a:schemeClr val="bg1"/>
                </a:solidFill>
              </a:rPr>
              <a:t>Penilaian</a:t>
            </a:r>
            <a:r>
              <a:rPr lang="en-US" sz="2100" dirty="0">
                <a:solidFill>
                  <a:schemeClr val="bg1"/>
                </a:solidFill>
              </a:rPr>
              <a:t> </a:t>
            </a:r>
            <a:r>
              <a:rPr lang="en-US" sz="2100" dirty="0" err="1">
                <a:solidFill>
                  <a:schemeClr val="bg1"/>
                </a:solidFill>
              </a:rPr>
              <a:t>Akreditasi</a:t>
            </a:r>
            <a:r>
              <a:rPr lang="en-US" sz="2100" dirty="0">
                <a:solidFill>
                  <a:schemeClr val="bg1"/>
                </a:solidFill>
              </a:rPr>
              <a:t> S/M</a:t>
            </a:r>
            <a:endParaRPr lang="id-ID" sz="2100" dirty="0">
              <a:solidFill>
                <a:schemeClr val="bg1"/>
              </a:solidFill>
            </a:endParaRPr>
          </a:p>
        </p:txBody>
      </p:sp>
      <p:sp>
        <p:nvSpPr>
          <p:cNvPr id="5" name="Oval 4"/>
          <p:cNvSpPr/>
          <p:nvPr/>
        </p:nvSpPr>
        <p:spPr>
          <a:xfrm>
            <a:off x="191141" y="1353682"/>
            <a:ext cx="601974" cy="601974"/>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800" dirty="0"/>
              <a:t>1</a:t>
            </a:r>
            <a:endParaRPr lang="id-ID" sz="2800" dirty="0"/>
          </a:p>
        </p:txBody>
      </p:sp>
      <p:pic>
        <p:nvPicPr>
          <p:cNvPr id="42" name="Picture 4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624781" y="1644503"/>
            <a:ext cx="877526" cy="877526"/>
          </a:xfrm>
          <a:prstGeom prst="rect">
            <a:avLst/>
          </a:prstGeom>
        </p:spPr>
      </p:pic>
      <p:sp>
        <p:nvSpPr>
          <p:cNvPr id="44" name="TextBox 43"/>
          <p:cNvSpPr txBox="1"/>
          <p:nvPr/>
        </p:nvSpPr>
        <p:spPr>
          <a:xfrm>
            <a:off x="5578796" y="2517750"/>
            <a:ext cx="1038537" cy="323165"/>
          </a:xfrm>
          <a:prstGeom prst="rect">
            <a:avLst/>
          </a:prstGeom>
          <a:noFill/>
        </p:spPr>
        <p:txBody>
          <a:bodyPr wrap="square" rtlCol="0">
            <a:spAutoFit/>
          </a:bodyPr>
          <a:lstStyle/>
          <a:p>
            <a:pPr algn="ctr"/>
            <a:r>
              <a:rPr lang="en-US" sz="1500" b="1" dirty="0">
                <a:solidFill>
                  <a:srgbClr val="FF0000"/>
                </a:solidFill>
              </a:rPr>
              <a:t>BAP 2</a:t>
            </a:r>
            <a:endParaRPr lang="en-US" sz="1350" b="1" dirty="0">
              <a:solidFill>
                <a:srgbClr val="FF0000"/>
              </a:solidFill>
            </a:endParaRPr>
          </a:p>
        </p:txBody>
      </p:sp>
      <p:pic>
        <p:nvPicPr>
          <p:cNvPr id="45" name="Picture 4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336080" y="1682252"/>
            <a:ext cx="877526" cy="877526"/>
          </a:xfrm>
          <a:prstGeom prst="rect">
            <a:avLst/>
          </a:prstGeom>
        </p:spPr>
      </p:pic>
      <p:sp>
        <p:nvSpPr>
          <p:cNvPr id="46" name="TextBox 45"/>
          <p:cNvSpPr txBox="1"/>
          <p:nvPr/>
        </p:nvSpPr>
        <p:spPr>
          <a:xfrm>
            <a:off x="4290095" y="2555499"/>
            <a:ext cx="1038537" cy="323165"/>
          </a:xfrm>
          <a:prstGeom prst="rect">
            <a:avLst/>
          </a:prstGeom>
          <a:noFill/>
        </p:spPr>
        <p:txBody>
          <a:bodyPr wrap="square" rtlCol="0">
            <a:spAutoFit/>
          </a:bodyPr>
          <a:lstStyle/>
          <a:p>
            <a:pPr algn="ctr"/>
            <a:r>
              <a:rPr lang="en-US" sz="1500" b="1" dirty="0">
                <a:solidFill>
                  <a:srgbClr val="FF0000"/>
                </a:solidFill>
              </a:rPr>
              <a:t>BAP 1</a:t>
            </a:r>
            <a:endParaRPr lang="en-US" sz="1350" b="1" dirty="0">
              <a:solidFill>
                <a:srgbClr val="FF0000"/>
              </a:solidFill>
            </a:endParaRPr>
          </a:p>
        </p:txBody>
      </p:sp>
      <p:sp>
        <p:nvSpPr>
          <p:cNvPr id="56" name="TextBox 55"/>
          <p:cNvSpPr txBox="1"/>
          <p:nvPr/>
        </p:nvSpPr>
        <p:spPr>
          <a:xfrm>
            <a:off x="179512" y="44624"/>
            <a:ext cx="3672408" cy="769441"/>
          </a:xfrm>
          <a:prstGeom prst="rect">
            <a:avLst/>
          </a:prstGeom>
          <a:noFill/>
        </p:spPr>
        <p:txBody>
          <a:bodyPr wrap="square" rtlCol="0">
            <a:spAutoFit/>
          </a:bodyPr>
          <a:lstStyle/>
          <a:p>
            <a:r>
              <a:rPr lang="en-US" sz="4400" b="1" dirty="0" err="1">
                <a:solidFill>
                  <a:srgbClr val="0070C0"/>
                </a:solidFill>
              </a:rPr>
              <a:t>SisPenA</a:t>
            </a:r>
            <a:r>
              <a:rPr lang="en-US" sz="4400" b="1" dirty="0">
                <a:solidFill>
                  <a:srgbClr val="0070C0"/>
                </a:solidFill>
              </a:rPr>
              <a:t> S/M</a:t>
            </a:r>
            <a:endParaRPr lang="id-ID" sz="4400" b="1" dirty="0">
              <a:solidFill>
                <a:srgbClr val="0070C0"/>
              </a:solidFill>
            </a:endParaRPr>
          </a:p>
        </p:txBody>
      </p:sp>
      <p:sp>
        <p:nvSpPr>
          <p:cNvPr id="16" name="TextBox 15"/>
          <p:cNvSpPr txBox="1"/>
          <p:nvPr/>
        </p:nvSpPr>
        <p:spPr>
          <a:xfrm>
            <a:off x="4640579" y="5772933"/>
            <a:ext cx="4533742" cy="400110"/>
          </a:xfrm>
          <a:prstGeom prst="rect">
            <a:avLst/>
          </a:prstGeom>
          <a:solidFill>
            <a:schemeClr val="tx1">
              <a:lumMod val="95000"/>
              <a:lumOff val="5000"/>
            </a:schemeClr>
          </a:solidFill>
        </p:spPr>
        <p:txBody>
          <a:bodyPr wrap="none" rtlCol="0">
            <a:spAutoFit/>
          </a:bodyPr>
          <a:lstStyle/>
          <a:p>
            <a:r>
              <a:rPr lang="en-US" sz="2000" dirty="0">
                <a:solidFill>
                  <a:schemeClr val="bg1"/>
                </a:solidFill>
              </a:rPr>
              <a:t>* </a:t>
            </a:r>
            <a:r>
              <a:rPr lang="en-US" sz="2000" dirty="0" err="1">
                <a:solidFill>
                  <a:schemeClr val="bg1"/>
                </a:solidFill>
              </a:rPr>
              <a:t>Sekolah</a:t>
            </a:r>
            <a:r>
              <a:rPr lang="en-US" sz="2000" dirty="0">
                <a:solidFill>
                  <a:schemeClr val="bg1"/>
                </a:solidFill>
              </a:rPr>
              <a:t> </a:t>
            </a:r>
            <a:r>
              <a:rPr lang="en-US" sz="2000" dirty="0" err="1">
                <a:solidFill>
                  <a:schemeClr val="bg1"/>
                </a:solidFill>
              </a:rPr>
              <a:t>harus</a:t>
            </a:r>
            <a:r>
              <a:rPr lang="en-US" sz="2000" dirty="0">
                <a:solidFill>
                  <a:schemeClr val="bg1"/>
                </a:solidFill>
              </a:rPr>
              <a:t> </a:t>
            </a:r>
            <a:r>
              <a:rPr lang="en-US" sz="2000" dirty="0" err="1">
                <a:solidFill>
                  <a:schemeClr val="bg1"/>
                </a:solidFill>
              </a:rPr>
              <a:t>dipastikan</a:t>
            </a:r>
            <a:r>
              <a:rPr lang="en-US" sz="2000" dirty="0">
                <a:solidFill>
                  <a:schemeClr val="bg1"/>
                </a:solidFill>
              </a:rPr>
              <a:t> </a:t>
            </a:r>
            <a:r>
              <a:rPr lang="en-US" sz="2000" dirty="0" err="1">
                <a:solidFill>
                  <a:schemeClr val="bg1"/>
                </a:solidFill>
              </a:rPr>
              <a:t>memiliki</a:t>
            </a:r>
            <a:r>
              <a:rPr lang="en-US" sz="2000" dirty="0">
                <a:solidFill>
                  <a:schemeClr val="bg1"/>
                </a:solidFill>
              </a:rPr>
              <a:t> NPSN</a:t>
            </a:r>
            <a:endParaRPr lang="id-ID" sz="2000" dirty="0">
              <a:solidFill>
                <a:schemeClr val="bg1"/>
              </a:solidFill>
            </a:endParaRPr>
          </a:p>
        </p:txBody>
      </p:sp>
      <p:sp>
        <p:nvSpPr>
          <p:cNvPr id="23" name="TextBox 22"/>
          <p:cNvSpPr txBox="1"/>
          <p:nvPr/>
        </p:nvSpPr>
        <p:spPr>
          <a:xfrm>
            <a:off x="983477" y="4953942"/>
            <a:ext cx="2022477" cy="923330"/>
          </a:xfrm>
          <a:prstGeom prst="rect">
            <a:avLst/>
          </a:prstGeom>
          <a:noFill/>
        </p:spPr>
        <p:txBody>
          <a:bodyPr wrap="none" rtlCol="0">
            <a:spAutoFit/>
          </a:bodyPr>
          <a:lstStyle/>
          <a:p>
            <a:pPr algn="ctr"/>
            <a:r>
              <a:rPr lang="en-US" dirty="0" err="1"/>
              <a:t>Sistem</a:t>
            </a:r>
            <a:endParaRPr lang="en-US" dirty="0"/>
          </a:p>
          <a:p>
            <a:pPr algn="ctr"/>
            <a:r>
              <a:rPr lang="en-US" dirty="0" err="1"/>
              <a:t>Penilaian</a:t>
            </a:r>
            <a:r>
              <a:rPr lang="en-US" dirty="0"/>
              <a:t> </a:t>
            </a:r>
            <a:r>
              <a:rPr lang="en-US" dirty="0" err="1"/>
              <a:t>Akreditasi</a:t>
            </a:r>
            <a:endParaRPr lang="en-US" dirty="0"/>
          </a:p>
          <a:p>
            <a:pPr algn="ctr"/>
            <a:r>
              <a:rPr lang="en-US" dirty="0" err="1"/>
              <a:t>Sekolah</a:t>
            </a:r>
            <a:r>
              <a:rPr lang="en-US" dirty="0"/>
              <a:t>/Madrasah</a:t>
            </a:r>
            <a:endParaRPr lang="id-ID" dirty="0"/>
          </a:p>
        </p:txBody>
      </p:sp>
    </p:spTree>
    <p:extLst>
      <p:ext uri="{BB962C8B-B14F-4D97-AF65-F5344CB8AC3E}">
        <p14:creationId xmlns:p14="http://schemas.microsoft.com/office/powerpoint/2010/main" xmlns="" val="31853899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3764</TotalTime>
  <Words>1288</Words>
  <Application>Microsoft Office PowerPoint</Application>
  <PresentationFormat>On-screen Show (4:3)</PresentationFormat>
  <Paragraphs>307</Paragraphs>
  <Slides>35</Slides>
  <Notes>4</Notes>
  <HiddenSlides>0</HiddenSlides>
  <MMClips>0</MMClips>
  <ScaleCrop>false</ScaleCrop>
  <HeadingPairs>
    <vt:vector size="4" baseType="variant">
      <vt:variant>
        <vt:lpstr>Theme</vt:lpstr>
      </vt:variant>
      <vt:variant>
        <vt:i4>2</vt:i4>
      </vt:variant>
      <vt:variant>
        <vt:lpstr>Slide Titles</vt:lpstr>
      </vt:variant>
      <vt:variant>
        <vt:i4>35</vt:i4>
      </vt:variant>
    </vt:vector>
  </HeadingPairs>
  <TitlesOfParts>
    <vt:vector size="37" baseType="lpstr">
      <vt:lpstr>Office Theme</vt:lpstr>
      <vt:lpstr>1_Office Theme</vt:lpstr>
      <vt:lpstr> </vt:lpstr>
      <vt:lpstr>Slide 2</vt:lpstr>
      <vt:lpstr>Apa SisPenA S/M?</vt:lpstr>
      <vt:lpstr>Pembangunan Sistem Penilaian Akreditasi</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Sistem Penilaian Akreditasi Sekolah/Madrasah</vt:lpstr>
      <vt:lpstr>Sistem Penilaian Akreditasi Sekolah/Madrasah</vt:lpstr>
      <vt:lpstr>Slide 31</vt:lpstr>
      <vt:lpstr>Slide 32</vt:lpstr>
      <vt:lpstr>Slide 33</vt:lpstr>
      <vt:lpstr>Slide 34</vt:lpstr>
      <vt:lpstr>Slide 35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Dody Bogor</dc:creator>
  <cp:lastModifiedBy>7</cp:lastModifiedBy>
  <cp:revision>163</cp:revision>
  <dcterms:created xsi:type="dcterms:W3CDTF">2014-06-24T03:35:18Z</dcterms:created>
  <dcterms:modified xsi:type="dcterms:W3CDTF">2017-03-27T08:09:41Z</dcterms:modified>
</cp:coreProperties>
</file>