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71" r:id="rId2"/>
    <p:sldId id="256" r:id="rId3"/>
    <p:sldId id="257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FBA0E-954D-417D-BE96-BF41EB71EEB1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DE58-C168-47A5-8213-7910B83F5A9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657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441CA-75B7-4781-BA94-A90078D431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8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53480" y="434162"/>
            <a:ext cx="8999043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2574" y="1820206"/>
            <a:ext cx="84201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82574" y="3685032"/>
            <a:ext cx="84201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830" y="530352"/>
            <a:ext cx="886587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533405"/>
            <a:ext cx="21463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7850" y="533403"/>
            <a:ext cx="64389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2FB9-7F70-4413-ABF9-D6C55187FBA1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5EBB-3C74-411F-9BB7-6FBDAAF3B1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3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30" y="530352"/>
            <a:ext cx="886587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53480" y="434163"/>
            <a:ext cx="8999043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73" y="4928616"/>
            <a:ext cx="886587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73" y="5624484"/>
            <a:ext cx="886587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640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826" y="579438"/>
            <a:ext cx="425958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9850" y="579438"/>
            <a:ext cx="425958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7826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9850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349" y="533400"/>
            <a:ext cx="321945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00418" y="1447802"/>
            <a:ext cx="321945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4820" y="930144"/>
            <a:ext cx="501167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934201" y="434162"/>
            <a:ext cx="2518322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012056"/>
            <a:ext cx="89154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7001271" y="533400"/>
            <a:ext cx="242697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6603" y="435768"/>
            <a:ext cx="6419088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53480" y="434162"/>
            <a:ext cx="8999043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44830" y="4985590"/>
            <a:ext cx="886587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4830" y="530352"/>
            <a:ext cx="886587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0910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E62A1E5-7EA9-47D9-BD20-F314DA545DF6}" type="datetimeFigureOut">
              <a:rPr lang="id-ID" smtClean="0"/>
              <a:pPr/>
              <a:t>29/01/2016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5675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44022" y="6111876"/>
            <a:ext cx="4953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1A71982-D00B-4386-A591-5B05ED33F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ormulir-pendirian/formulir-pendirian/Formulir%20Pendaftaran%20Madrasah.xls" TargetMode="External"/><Relationship Id="rId2" Type="http://schemas.openxmlformats.org/officeDocument/2006/relationships/hyperlink" Target="formulir-pendirian/formulir-pendirian/Format%20PM-04.docx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ontoh/pm-02-1.xl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4681696"/>
            <a:ext cx="886587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rgbClr val="00B050"/>
                </a:solidFill>
              </a:rPr>
              <a:t>http://direktori.madrasah.kemenag.go.id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064568" y="1491749"/>
            <a:ext cx="782137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APLIKASI ONLINE</a:t>
            </a:r>
          </a:p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IJIN OPERASIONAL</a:t>
            </a:r>
          </a:p>
          <a:p>
            <a:pPr algn="ctr"/>
            <a:r>
              <a:rPr lang="id-ID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MADRASAH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95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9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2"/>
          <p:cNvSpPr txBox="1">
            <a:spLocks/>
          </p:cNvSpPr>
          <p:nvPr/>
        </p:nvSpPr>
        <p:spPr>
          <a:xfrm>
            <a:off x="584515" y="980728"/>
            <a:ext cx="7410823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b="1" dirty="0" smtClean="0">
                <a:latin typeface="+mj-lt"/>
                <a:ea typeface="+mj-ea"/>
                <a:cs typeface="+mj-cs"/>
              </a:rPr>
              <a:t>Ada 2 File di folder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b="1" dirty="0" smtClean="0">
                <a:latin typeface="+mj-lt"/>
                <a:ea typeface="+mj-ea"/>
                <a:cs typeface="+mj-cs"/>
              </a:rPr>
              <a:t>Ijin Operasional:</a:t>
            </a:r>
            <a:r>
              <a:rPr kumimoji="0" lang="id-ID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3309" y="2708920"/>
            <a:ext cx="8915400" cy="169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Format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PM-04.docx</a:t>
            </a:r>
            <a:endParaRPr lang="id-ID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Formulir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 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Pendaftaran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 Madrasah.xls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7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1282769" y="1628800"/>
            <a:ext cx="734047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 action="ppaction://hlinkfile"/>
              </a:rPr>
              <a:t>Contoh</a:t>
            </a:r>
          </a:p>
          <a:p>
            <a:pPr algn="ctr"/>
            <a:r>
              <a:rPr lang="id-ID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 action="ppaction://hlinkfile"/>
              </a:rPr>
              <a:t>Pengisian excel</a:t>
            </a:r>
          </a:p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 action="ppaction://hlinkfile"/>
              </a:rPr>
              <a:t>Yang benar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0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8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27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573309" y="1844824"/>
            <a:ext cx="8915400" cy="425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Mengenalkan cara pengisian kepada calon madrasah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Dokumen yang dibutuhkan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Cara mendaftar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84515" y="980728"/>
            <a:ext cx="7410823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b="1" dirty="0" smtClean="0">
                <a:latin typeface="+mj-lt"/>
                <a:ea typeface="+mj-ea"/>
                <a:cs typeface="+mj-cs"/>
              </a:rPr>
              <a:t>Tujuan :</a:t>
            </a:r>
            <a:r>
              <a:rPr kumimoji="0" lang="id-ID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6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33529" y="620688"/>
            <a:ext cx="8736971" cy="13681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Proses Ideal</a:t>
            </a:r>
            <a:b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id-ID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Form</a:t>
            </a: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Elektronik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0749" y="2974510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Diisikan</a:t>
            </a:r>
            <a:br>
              <a:rPr lang="id-ID" sz="2000" b="1" dirty="0" smtClean="0"/>
            </a:br>
            <a:r>
              <a:rPr lang="id-ID" sz="2000" b="1" dirty="0" smtClean="0"/>
              <a:t>&amp; Cetak</a:t>
            </a:r>
            <a:endParaRPr lang="id-ID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28497" y="2974511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err="1" smtClean="0"/>
              <a:t>Template</a:t>
            </a:r>
            <a:r>
              <a:rPr lang="id-ID" sz="2000" b="1" dirty="0" smtClean="0"/>
              <a:t/>
            </a:r>
            <a:br>
              <a:rPr lang="id-ID" sz="2000" b="1" dirty="0" smtClean="0"/>
            </a:br>
            <a:r>
              <a:rPr lang="id-ID" sz="2000" b="1" dirty="0" err="1" smtClean="0"/>
              <a:t>Form</a:t>
            </a:r>
            <a:endParaRPr lang="id-ID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109017" y="2974510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err="1" smtClean="0"/>
              <a:t>Import</a:t>
            </a:r>
            <a:r>
              <a:rPr lang="id-ID" sz="2000" b="1" dirty="0" smtClean="0"/>
              <a:t/>
            </a:r>
            <a:br>
              <a:rPr lang="id-ID" sz="2000" b="1" dirty="0" smtClean="0"/>
            </a:br>
            <a:r>
              <a:rPr lang="id-ID" sz="2000" b="1" dirty="0" smtClean="0"/>
              <a:t>Sukses</a:t>
            </a:r>
            <a:endParaRPr lang="id-ID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654309" y="3766347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Cetak</a:t>
            </a:r>
            <a:endParaRPr lang="id-ID" sz="2000" b="1" dirty="0"/>
          </a:p>
        </p:txBody>
      </p:sp>
      <p:sp>
        <p:nvSpPr>
          <p:cNvPr id="9" name="Left Arrow 8"/>
          <p:cNvSpPr/>
          <p:nvPr/>
        </p:nvSpPr>
        <p:spPr>
          <a:xfrm rot="10800000">
            <a:off x="2031506" y="3219639"/>
            <a:ext cx="690896" cy="474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Left Arrow 9"/>
          <p:cNvSpPr/>
          <p:nvPr/>
        </p:nvSpPr>
        <p:spPr>
          <a:xfrm rot="10800000">
            <a:off x="4418121" y="3219640"/>
            <a:ext cx="690896" cy="474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46491" y="2204864"/>
            <a:ext cx="0" cy="36724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2"/>
          <p:cNvSpPr txBox="1">
            <a:spLocks/>
          </p:cNvSpPr>
          <p:nvPr/>
        </p:nvSpPr>
        <p:spPr>
          <a:xfrm>
            <a:off x="633529" y="1830512"/>
            <a:ext cx="3784593" cy="59037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Pendaftar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5133524" y="1848148"/>
            <a:ext cx="3784593" cy="59037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KanKemenag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72004" y="4529344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Stempel </a:t>
            </a:r>
            <a:br>
              <a:rPr lang="id-ID" sz="2000" b="1" dirty="0" smtClean="0"/>
            </a:br>
            <a:r>
              <a:rPr lang="id-ID" sz="2000" b="1" dirty="0" smtClean="0"/>
              <a:t>&amp; TT</a:t>
            </a:r>
            <a:endParaRPr lang="id-ID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665734" y="4517760"/>
            <a:ext cx="1716191" cy="965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Simpan </a:t>
            </a:r>
            <a:r>
              <a:rPr lang="id-ID" sz="2000" b="1" dirty="0" err="1" smtClean="0"/>
              <a:t>sbg</a:t>
            </a:r>
            <a:r>
              <a:rPr lang="id-ID" sz="2000" b="1" dirty="0" smtClean="0"/>
              <a:t/>
            </a:r>
            <a:br>
              <a:rPr lang="id-ID" sz="2000" b="1" dirty="0" smtClean="0"/>
            </a:br>
            <a:r>
              <a:rPr lang="id-ID" sz="2000" b="1" dirty="0" smtClean="0"/>
              <a:t>Bukti</a:t>
            </a:r>
            <a:endParaRPr lang="id-ID" sz="2000" b="1" dirty="0"/>
          </a:p>
        </p:txBody>
      </p:sp>
      <p:sp>
        <p:nvSpPr>
          <p:cNvPr id="16" name="Left Arrow 15"/>
          <p:cNvSpPr/>
          <p:nvPr/>
        </p:nvSpPr>
        <p:spPr>
          <a:xfrm rot="12711591">
            <a:off x="6971947" y="3682298"/>
            <a:ext cx="690896" cy="474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Left Arrow 16"/>
          <p:cNvSpPr/>
          <p:nvPr/>
        </p:nvSpPr>
        <p:spPr>
          <a:xfrm rot="8888409" flipH="1">
            <a:off x="6838172" y="4422326"/>
            <a:ext cx="690896" cy="474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Left Arrow 17"/>
          <p:cNvSpPr/>
          <p:nvPr/>
        </p:nvSpPr>
        <p:spPr>
          <a:xfrm rot="10800000" flipH="1">
            <a:off x="4427607" y="4792340"/>
            <a:ext cx="690896" cy="474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483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4365609" y="1560808"/>
            <a:ext cx="1135024" cy="581445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4" name="Pentagon 3"/>
          <p:cNvSpPr/>
          <p:nvPr/>
        </p:nvSpPr>
        <p:spPr>
          <a:xfrm>
            <a:off x="6986532" y="1574756"/>
            <a:ext cx="1157618" cy="567497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en-AU" sz="1100" b="1" dirty="0">
              <a:solidFill>
                <a:schemeClr val="lt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439769" y="1315056"/>
            <a:ext cx="1137951" cy="718943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200" b="1" dirty="0" err="1" smtClean="0"/>
              <a:t>Pengajuan</a:t>
            </a:r>
            <a:r>
              <a:rPr lang="en-AU" sz="1200" b="1" dirty="0" smtClean="0"/>
              <a:t> </a:t>
            </a:r>
            <a:r>
              <a:rPr lang="id-ID" sz="1200" b="1" dirty="0" err="1"/>
              <a:t>P</a:t>
            </a:r>
            <a:r>
              <a:rPr lang="en-AU" sz="1200" b="1" dirty="0" err="1" smtClean="0"/>
              <a:t>ermohonan</a:t>
            </a:r>
            <a:r>
              <a:rPr lang="en-AU" sz="1200" b="1" dirty="0" smtClean="0"/>
              <a:t> </a:t>
            </a:r>
            <a:endParaRPr lang="en-AU" sz="1200" b="1" dirty="0"/>
          </a:p>
        </p:txBody>
      </p:sp>
      <p:sp>
        <p:nvSpPr>
          <p:cNvPr id="6" name="Pentagon 5"/>
          <p:cNvSpPr/>
          <p:nvPr/>
        </p:nvSpPr>
        <p:spPr>
          <a:xfrm>
            <a:off x="2959184" y="1315055"/>
            <a:ext cx="1220650" cy="73261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100" b="1" dirty="0" err="1"/>
              <a:t>Verifikasi</a:t>
            </a:r>
            <a:r>
              <a:rPr lang="en-AU" sz="1100" b="1" dirty="0"/>
              <a:t> </a:t>
            </a:r>
            <a:endParaRPr lang="id-ID" sz="1100" b="1" dirty="0"/>
          </a:p>
          <a:p>
            <a:r>
              <a:rPr lang="en-AU" sz="1100" b="1" dirty="0" err="1"/>
              <a:t>Dokumen</a:t>
            </a:r>
            <a:r>
              <a:rPr lang="id-ID" sz="1100" b="1" dirty="0"/>
              <a:t> &amp; Kelengkapan</a:t>
            </a:r>
            <a:endParaRPr lang="en-AU" sz="1100" b="1" dirty="0"/>
          </a:p>
        </p:txBody>
      </p:sp>
      <p:sp>
        <p:nvSpPr>
          <p:cNvPr id="7" name="Pentagon 6"/>
          <p:cNvSpPr/>
          <p:nvPr/>
        </p:nvSpPr>
        <p:spPr>
          <a:xfrm>
            <a:off x="1693873" y="1315055"/>
            <a:ext cx="1149157" cy="74374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100" b="1" dirty="0" err="1"/>
              <a:t>Penerimaan</a:t>
            </a:r>
            <a:r>
              <a:rPr lang="en-AU" sz="1100" b="1" dirty="0"/>
              <a:t> </a:t>
            </a:r>
            <a:r>
              <a:rPr lang="id-ID" sz="1100" b="1" dirty="0" smtClean="0"/>
              <a:t>Dokumen </a:t>
            </a:r>
            <a:r>
              <a:rPr lang="en-AU" sz="1100" b="1" dirty="0" err="1" smtClean="0"/>
              <a:t>Permohonan</a:t>
            </a:r>
            <a:endParaRPr lang="en-AU" sz="1100" b="1" dirty="0"/>
          </a:p>
        </p:txBody>
      </p:sp>
      <p:sp>
        <p:nvSpPr>
          <p:cNvPr id="8" name="Pentagon 7"/>
          <p:cNvSpPr/>
          <p:nvPr/>
        </p:nvSpPr>
        <p:spPr>
          <a:xfrm>
            <a:off x="5691152" y="1319987"/>
            <a:ext cx="1139590" cy="73881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100" b="1" dirty="0" err="1"/>
              <a:t>Pengiriman</a:t>
            </a:r>
            <a:r>
              <a:rPr lang="en-AU" sz="1100" b="1" dirty="0"/>
              <a:t> </a:t>
            </a:r>
            <a:r>
              <a:rPr lang="en-AU" sz="1100" b="1" dirty="0" err="1"/>
              <a:t>Rekomendasi</a:t>
            </a:r>
            <a:r>
              <a:rPr lang="en-AU" sz="1100" b="1" dirty="0"/>
              <a:t> </a:t>
            </a:r>
            <a:r>
              <a:rPr lang="en-AU" sz="1100" b="1" dirty="0" err="1"/>
              <a:t>ke</a:t>
            </a:r>
            <a:r>
              <a:rPr lang="en-AU" sz="1100" b="1" dirty="0"/>
              <a:t> </a:t>
            </a:r>
            <a:r>
              <a:rPr lang="en-AU" sz="1100" b="1" dirty="0" err="1"/>
              <a:t>Kanwil</a:t>
            </a:r>
            <a:endParaRPr lang="en-AU" sz="1100" b="1" dirty="0"/>
          </a:p>
        </p:txBody>
      </p:sp>
      <p:sp>
        <p:nvSpPr>
          <p:cNvPr id="9" name="Pentagon 8"/>
          <p:cNvSpPr/>
          <p:nvPr/>
        </p:nvSpPr>
        <p:spPr>
          <a:xfrm>
            <a:off x="6965027" y="1319987"/>
            <a:ext cx="1284907" cy="738818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100" b="1" dirty="0" err="1">
                <a:solidFill>
                  <a:schemeClr val="lt1"/>
                </a:solidFill>
              </a:rPr>
              <a:t>Rapat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en-AU" sz="1100" b="1" dirty="0" err="1">
                <a:solidFill>
                  <a:schemeClr val="lt1"/>
                </a:solidFill>
              </a:rPr>
              <a:t>Pertimbangan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en-AU" sz="1100" b="1" dirty="0" err="1">
                <a:solidFill>
                  <a:schemeClr val="lt1"/>
                </a:solidFill>
              </a:rPr>
              <a:t>Pemberian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en-AU" sz="1100" b="1" dirty="0" err="1">
                <a:solidFill>
                  <a:schemeClr val="lt1"/>
                </a:solidFill>
              </a:rPr>
              <a:t>Izin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en-AU" sz="600" b="1" dirty="0">
                <a:solidFill>
                  <a:schemeClr val="lt1"/>
                </a:solidFill>
              </a:rPr>
              <a:t>**)</a:t>
            </a:r>
          </a:p>
        </p:txBody>
      </p:sp>
      <p:sp>
        <p:nvSpPr>
          <p:cNvPr id="10" name="Pentagon 9"/>
          <p:cNvSpPr/>
          <p:nvPr/>
        </p:nvSpPr>
        <p:spPr>
          <a:xfrm>
            <a:off x="8347952" y="1293488"/>
            <a:ext cx="1164797" cy="754177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AU" sz="1100" b="1" dirty="0" err="1">
                <a:solidFill>
                  <a:schemeClr val="lt1"/>
                </a:solidFill>
              </a:rPr>
              <a:t>Penerbitan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id-ID" sz="1100" b="1" dirty="0" smtClean="0">
                <a:solidFill>
                  <a:schemeClr val="lt1"/>
                </a:solidFill>
              </a:rPr>
              <a:t/>
            </a:r>
            <a:br>
              <a:rPr lang="id-ID" sz="1100" b="1" dirty="0" smtClean="0">
                <a:solidFill>
                  <a:schemeClr val="lt1"/>
                </a:solidFill>
              </a:rPr>
            </a:br>
            <a:r>
              <a:rPr lang="en-AU" sz="1100" b="1" dirty="0" smtClean="0">
                <a:solidFill>
                  <a:schemeClr val="lt1"/>
                </a:solidFill>
              </a:rPr>
              <a:t>SK </a:t>
            </a:r>
            <a:r>
              <a:rPr lang="en-AU" sz="1100" b="1" dirty="0" err="1">
                <a:solidFill>
                  <a:schemeClr val="lt1"/>
                </a:solidFill>
              </a:rPr>
              <a:t>Izin</a:t>
            </a:r>
            <a:r>
              <a:rPr lang="en-AU" sz="1100" b="1" dirty="0">
                <a:solidFill>
                  <a:schemeClr val="lt1"/>
                </a:solidFill>
              </a:rPr>
              <a:t> </a:t>
            </a:r>
            <a:r>
              <a:rPr lang="en-AU" sz="1100" b="1" dirty="0" err="1">
                <a:solidFill>
                  <a:schemeClr val="lt1"/>
                </a:solidFill>
              </a:rPr>
              <a:t>Operasional</a:t>
            </a:r>
            <a:endParaRPr lang="en-AU" sz="1100" b="1" dirty="0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538" y="5704241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*) </a:t>
            </a:r>
            <a:r>
              <a:rPr lang="en-AU" sz="1000" dirty="0" err="1" smtClean="0"/>
              <a:t>Bersama</a:t>
            </a:r>
            <a:r>
              <a:rPr lang="en-AU" sz="1000" dirty="0" smtClean="0"/>
              <a:t> </a:t>
            </a:r>
            <a:r>
              <a:rPr lang="en-AU" sz="1000" dirty="0" err="1" smtClean="0"/>
              <a:t>dengan</a:t>
            </a:r>
            <a:r>
              <a:rPr lang="en-AU" sz="1000" dirty="0" smtClean="0"/>
              <a:t> </a:t>
            </a:r>
            <a:r>
              <a:rPr lang="en-AU" sz="1000" dirty="0" err="1" smtClean="0"/>
              <a:t>tim</a:t>
            </a:r>
            <a:r>
              <a:rPr lang="en-AU" sz="1000" dirty="0" smtClean="0"/>
              <a:t> </a:t>
            </a:r>
            <a:r>
              <a:rPr lang="en-AU" sz="1000" dirty="0" err="1" smtClean="0"/>
              <a:t>Kanwil</a:t>
            </a:r>
            <a:r>
              <a:rPr lang="en-AU" sz="1000" dirty="0" smtClean="0"/>
              <a:t> </a:t>
            </a:r>
            <a:r>
              <a:rPr lang="en-AU" sz="1000" dirty="0" err="1" smtClean="0"/>
              <a:t>Kemenag</a:t>
            </a:r>
            <a:r>
              <a:rPr lang="en-AU" sz="1000" dirty="0" smtClean="0"/>
              <a:t>, </a:t>
            </a:r>
            <a:r>
              <a:rPr lang="en-AU" sz="1000" dirty="0" err="1" smtClean="0"/>
              <a:t>jika</a:t>
            </a:r>
            <a:r>
              <a:rPr lang="en-AU" sz="1000" dirty="0" smtClean="0"/>
              <a:t> </a:t>
            </a:r>
            <a:r>
              <a:rPr lang="en-AU" sz="1000" dirty="0" err="1" smtClean="0"/>
              <a:t>diperlukan</a:t>
            </a:r>
            <a:endParaRPr lang="en-AU" sz="1000" dirty="0"/>
          </a:p>
        </p:txBody>
      </p:sp>
      <p:sp>
        <p:nvSpPr>
          <p:cNvPr id="12" name="Pentagon 11"/>
          <p:cNvSpPr/>
          <p:nvPr/>
        </p:nvSpPr>
        <p:spPr>
          <a:xfrm>
            <a:off x="304888" y="5597654"/>
            <a:ext cx="702078" cy="20943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13" name="Pentagon 12"/>
          <p:cNvSpPr/>
          <p:nvPr/>
        </p:nvSpPr>
        <p:spPr>
          <a:xfrm>
            <a:off x="304887" y="5934306"/>
            <a:ext cx="702078" cy="218763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14" name="Pentagon 13"/>
          <p:cNvSpPr/>
          <p:nvPr/>
        </p:nvSpPr>
        <p:spPr>
          <a:xfrm>
            <a:off x="306667" y="6273016"/>
            <a:ext cx="702078" cy="21457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47198" y="385665"/>
            <a:ext cx="617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u="sng" dirty="0" err="1" smtClean="0">
                <a:solidFill>
                  <a:schemeClr val="accent3">
                    <a:lumMod val="75000"/>
                  </a:schemeClr>
                </a:solidFill>
              </a:rPr>
              <a:t>Alur</a:t>
            </a:r>
            <a:r>
              <a:rPr lang="en-AU" sz="2400" b="1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sz="2400" b="1" u="sng" dirty="0" err="1" smtClean="0">
                <a:solidFill>
                  <a:schemeClr val="accent3">
                    <a:lumMod val="75000"/>
                  </a:schemeClr>
                </a:solidFill>
              </a:rPr>
              <a:t>Perizinan</a:t>
            </a:r>
            <a:r>
              <a:rPr lang="en-AU" sz="2400" b="1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sz="2400" b="1" u="sng" dirty="0" err="1" smtClean="0">
                <a:solidFill>
                  <a:schemeClr val="accent3">
                    <a:lumMod val="75000"/>
                  </a:schemeClr>
                </a:solidFill>
              </a:rPr>
              <a:t>Pendirian</a:t>
            </a:r>
            <a:r>
              <a:rPr lang="en-AU" sz="2400" b="1" u="sng" dirty="0" smtClean="0">
                <a:solidFill>
                  <a:schemeClr val="accent3">
                    <a:lumMod val="75000"/>
                  </a:schemeClr>
                </a:solidFill>
              </a:rPr>
              <a:t> Madrasah</a:t>
            </a:r>
            <a:endParaRPr lang="en-AU" sz="24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344933" y="1319986"/>
            <a:ext cx="1230067" cy="71401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id-ID" sz="1100" b="1" dirty="0"/>
              <a:t>Cek / </a:t>
            </a:r>
            <a:r>
              <a:rPr lang="id-ID" sz="1100" b="1" dirty="0" smtClean="0"/>
              <a:t/>
            </a:r>
            <a:br>
              <a:rPr lang="id-ID" sz="1100" b="1" dirty="0" smtClean="0"/>
            </a:br>
            <a:r>
              <a:rPr lang="en-AU" sz="1100" b="1" dirty="0" err="1" smtClean="0"/>
              <a:t>Verifikasi</a:t>
            </a:r>
            <a:r>
              <a:rPr lang="en-AU" sz="1100" b="1" dirty="0" smtClean="0"/>
              <a:t> </a:t>
            </a:r>
            <a:r>
              <a:rPr lang="en-AU" sz="1100" b="1" dirty="0" err="1"/>
              <a:t>Lapangan</a:t>
            </a:r>
            <a:r>
              <a:rPr lang="en-AU" sz="1100" b="1" dirty="0"/>
              <a:t> *)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4304" y="5597654"/>
            <a:ext cx="251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Masyarakat</a:t>
            </a:r>
            <a:r>
              <a:rPr lang="en-AU" sz="1000" dirty="0" smtClean="0"/>
              <a:t>/ </a:t>
            </a:r>
            <a:r>
              <a:rPr lang="en-AU" sz="1000" dirty="0" err="1" smtClean="0"/>
              <a:t>Organisasi</a:t>
            </a:r>
            <a:r>
              <a:rPr lang="en-AU" sz="1000" dirty="0" smtClean="0"/>
              <a:t> </a:t>
            </a:r>
            <a:r>
              <a:rPr lang="en-AU" sz="1000" dirty="0" err="1"/>
              <a:t>Berbadan</a:t>
            </a:r>
            <a:r>
              <a:rPr lang="en-AU" sz="1000" dirty="0"/>
              <a:t> </a:t>
            </a:r>
            <a:r>
              <a:rPr lang="en-AU" sz="1000" dirty="0" err="1" smtClean="0"/>
              <a:t>Hukum</a:t>
            </a:r>
            <a:endParaRPr lang="en-A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4304" y="5935708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Kantor </a:t>
            </a:r>
            <a:r>
              <a:rPr lang="en-AU" sz="1000" dirty="0" err="1"/>
              <a:t>Kemenag</a:t>
            </a:r>
            <a:r>
              <a:rPr lang="en-AU" sz="1000" dirty="0"/>
              <a:t> </a:t>
            </a:r>
            <a:r>
              <a:rPr lang="en-AU" sz="1000" dirty="0" err="1"/>
              <a:t>Kab</a:t>
            </a:r>
            <a:r>
              <a:rPr lang="en-AU" sz="1000" dirty="0"/>
              <a:t>./</a:t>
            </a:r>
            <a:r>
              <a:rPr lang="en-AU" sz="1000" dirty="0" smtClean="0"/>
              <a:t>Kota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64304" y="627301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Kanwil</a:t>
            </a:r>
            <a:r>
              <a:rPr lang="en-AU" sz="1000" dirty="0"/>
              <a:t> </a:t>
            </a:r>
            <a:r>
              <a:rPr lang="en-AU" sz="1000" dirty="0" err="1"/>
              <a:t>Kemenag</a:t>
            </a:r>
            <a:r>
              <a:rPr lang="en-AU" sz="1000" dirty="0"/>
              <a:t> </a:t>
            </a:r>
            <a:r>
              <a:rPr lang="en-AU" sz="1000" dirty="0" err="1" smtClean="0"/>
              <a:t>Provinsi</a:t>
            </a:r>
            <a:endParaRPr lang="en-A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06313" y="6166018"/>
            <a:ext cx="3586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**) </a:t>
            </a:r>
            <a:r>
              <a:rPr lang="en-AU" sz="1000" dirty="0" err="1" smtClean="0"/>
              <a:t>Bersama</a:t>
            </a:r>
            <a:r>
              <a:rPr lang="en-AU" sz="1000" dirty="0" smtClean="0"/>
              <a:t> </a:t>
            </a:r>
            <a:r>
              <a:rPr lang="en-AU" sz="1000" dirty="0" err="1" smtClean="0"/>
              <a:t>dengan</a:t>
            </a:r>
            <a:r>
              <a:rPr lang="en-AU" sz="1000" dirty="0" smtClean="0"/>
              <a:t> </a:t>
            </a:r>
            <a:r>
              <a:rPr lang="en-AU" sz="1000" dirty="0" err="1" smtClean="0"/>
              <a:t>tim</a:t>
            </a:r>
            <a:r>
              <a:rPr lang="en-AU" sz="1000" dirty="0" smtClean="0"/>
              <a:t> Kantor </a:t>
            </a:r>
            <a:r>
              <a:rPr lang="en-AU" sz="1000" dirty="0" err="1" smtClean="0"/>
              <a:t>Kemenag</a:t>
            </a:r>
            <a:r>
              <a:rPr lang="en-AU" sz="1000" dirty="0" smtClean="0"/>
              <a:t> </a:t>
            </a:r>
            <a:r>
              <a:rPr lang="en-AU" sz="1000" dirty="0" err="1" smtClean="0"/>
              <a:t>kab</a:t>
            </a:r>
            <a:r>
              <a:rPr lang="en-AU" sz="1000" dirty="0" smtClean="0"/>
              <a:t>./</a:t>
            </a:r>
            <a:r>
              <a:rPr lang="en-AU" sz="1000" dirty="0" err="1" smtClean="0"/>
              <a:t>kota</a:t>
            </a:r>
            <a:endParaRPr lang="en-AU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249" y="3281849"/>
            <a:ext cx="1401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900" dirty="0" smtClean="0"/>
              <a:t>PM01 - </a:t>
            </a:r>
            <a:r>
              <a:rPr lang="en-AU" sz="900" dirty="0" smtClean="0"/>
              <a:t>Surat </a:t>
            </a:r>
            <a:r>
              <a:rPr lang="en-AU" sz="900" dirty="0" err="1" smtClean="0"/>
              <a:t>Permohonan</a:t>
            </a:r>
            <a:r>
              <a:rPr lang="en-AU" sz="900" dirty="0" smtClean="0"/>
              <a:t> </a:t>
            </a:r>
            <a:r>
              <a:rPr lang="en-AU" sz="900" dirty="0" err="1" smtClean="0"/>
              <a:t>Pendirian</a:t>
            </a:r>
            <a:r>
              <a:rPr lang="en-AU" sz="900" dirty="0" smtClean="0"/>
              <a:t> Madrasah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900" dirty="0" smtClean="0"/>
              <a:t>PM02 - </a:t>
            </a:r>
            <a:r>
              <a:rPr lang="en-AU" sz="900" dirty="0" err="1" smtClean="0"/>
              <a:t>Formulir</a:t>
            </a:r>
            <a:r>
              <a:rPr lang="en-AU" sz="900" dirty="0" smtClean="0"/>
              <a:t> </a:t>
            </a:r>
            <a:r>
              <a:rPr lang="en-AU" sz="900" dirty="0" err="1" smtClean="0"/>
              <a:t>Permohonan</a:t>
            </a:r>
            <a:r>
              <a:rPr lang="en-AU" sz="900" dirty="0" smtClean="0"/>
              <a:t>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900" dirty="0" smtClean="0"/>
              <a:t>PM03-</a:t>
            </a:r>
            <a:r>
              <a:rPr lang="en-AU" sz="900" dirty="0" smtClean="0"/>
              <a:t>Surat </a:t>
            </a:r>
            <a:r>
              <a:rPr lang="en-AU" sz="900" dirty="0" err="1"/>
              <a:t>Pernyataan</a:t>
            </a:r>
            <a:r>
              <a:rPr lang="en-AU" sz="900" dirty="0"/>
              <a:t> </a:t>
            </a:r>
            <a:r>
              <a:rPr lang="en-AU" sz="900" dirty="0" err="1"/>
              <a:t>Kesanggupan</a:t>
            </a:r>
            <a:r>
              <a:rPr lang="en-AU" sz="900" dirty="0"/>
              <a:t> </a:t>
            </a:r>
            <a:r>
              <a:rPr lang="en-AU" sz="900" dirty="0" err="1"/>
              <a:t>Pembiayaan</a:t>
            </a:r>
            <a:r>
              <a:rPr lang="en-AU" sz="900" dirty="0"/>
              <a:t> </a:t>
            </a:r>
            <a:r>
              <a:rPr lang="en-AU" sz="900" dirty="0" err="1"/>
              <a:t>Penyelenggaraan</a:t>
            </a:r>
            <a:r>
              <a:rPr lang="en-AU" sz="900" dirty="0"/>
              <a:t> </a:t>
            </a:r>
            <a:r>
              <a:rPr lang="en-AU" sz="900" dirty="0" smtClean="0"/>
              <a:t>Pendidikan</a:t>
            </a:r>
            <a:endParaRPr lang="id-ID" sz="9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900" dirty="0" smtClean="0"/>
              <a:t>PM04-Studi Kelayakan Pendirian Madrasah</a:t>
            </a:r>
            <a:endParaRPr lang="en-AU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21898" y="3241702"/>
            <a:ext cx="114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PM05 - </a:t>
            </a:r>
            <a:r>
              <a:rPr lang="en-AU" sz="1000" dirty="0" err="1" smtClean="0"/>
              <a:t>Tanda</a:t>
            </a:r>
            <a:r>
              <a:rPr lang="en-AU" sz="1000" dirty="0" smtClean="0"/>
              <a:t> </a:t>
            </a:r>
            <a:r>
              <a:rPr lang="en-AU" sz="1000" dirty="0" err="1" smtClean="0"/>
              <a:t>Terima</a:t>
            </a:r>
            <a:r>
              <a:rPr lang="en-AU" sz="1000" dirty="0" smtClean="0"/>
              <a:t> </a:t>
            </a:r>
            <a:r>
              <a:rPr lang="en-AU" sz="1000" dirty="0" err="1" smtClean="0"/>
              <a:t>Berkas</a:t>
            </a:r>
            <a:r>
              <a:rPr lang="en-AU" sz="1000" dirty="0" smtClean="0"/>
              <a:t> </a:t>
            </a:r>
            <a:r>
              <a:rPr lang="en-AU" sz="1000" dirty="0" err="1" smtClean="0"/>
              <a:t>Permohonan</a:t>
            </a:r>
            <a:endParaRPr lang="en-AU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843031" y="3240885"/>
            <a:ext cx="11948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PM06 - </a:t>
            </a:r>
            <a:r>
              <a:rPr lang="en-AU" sz="1000" dirty="0" smtClean="0"/>
              <a:t>Surat </a:t>
            </a:r>
            <a:r>
              <a:rPr lang="en-AU" sz="1000" dirty="0" err="1"/>
              <a:t>Tugas</a:t>
            </a:r>
            <a:r>
              <a:rPr lang="en-AU" sz="1000" dirty="0"/>
              <a:t> </a:t>
            </a:r>
            <a:r>
              <a:rPr lang="en-AU" sz="1000" dirty="0" err="1"/>
              <a:t>Verifikasi</a:t>
            </a:r>
            <a:r>
              <a:rPr lang="en-AU" sz="1000" dirty="0"/>
              <a:t> </a:t>
            </a:r>
            <a:r>
              <a:rPr lang="id-ID" sz="1000" dirty="0"/>
              <a:t>“</a:t>
            </a:r>
            <a:r>
              <a:rPr lang="en-AU" sz="1000" dirty="0" err="1"/>
              <a:t>Dokumen</a:t>
            </a:r>
            <a:r>
              <a:rPr lang="id-ID" sz="1000" dirty="0"/>
              <a:t> </a:t>
            </a:r>
            <a:r>
              <a:rPr lang="id-ID" sz="1000" dirty="0" smtClean="0"/>
              <a:t> Persyaratan ”</a:t>
            </a:r>
            <a:endParaRPr lang="id-ID" sz="10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PM07 - Berita Acara Verifikasi Dokumen &amp; Lampiran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5642" y="3295563"/>
            <a:ext cx="1059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Pemberian </a:t>
            </a:r>
            <a:r>
              <a:rPr lang="id-ID" sz="1000" dirty="0" err="1" smtClean="0"/>
              <a:t>no</a:t>
            </a:r>
            <a:r>
              <a:rPr lang="id-ID" sz="1000" dirty="0" smtClean="0"/>
              <a:t> </a:t>
            </a:r>
            <a:r>
              <a:rPr lang="en-AU" sz="1000" dirty="0" smtClean="0"/>
              <a:t>NSM</a:t>
            </a:r>
            <a:endParaRPr lang="id-ID" sz="10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PM15- SK </a:t>
            </a:r>
            <a:r>
              <a:rPr lang="id-ID" sz="1000" dirty="0" err="1" smtClean="0"/>
              <a:t>Penentapan</a:t>
            </a:r>
            <a:endParaRPr lang="id-ID" sz="10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PM16 – Piagam Madrasah</a:t>
            </a:r>
            <a:endParaRPr lang="en-AU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6645" y="2176066"/>
            <a:ext cx="900680" cy="8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59183" y="2256566"/>
            <a:ext cx="921304" cy="70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53849" y="2206192"/>
            <a:ext cx="905202" cy="83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84858" y="2169026"/>
            <a:ext cx="1390142" cy="96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08372" y="2269229"/>
            <a:ext cx="825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07280" y="2276609"/>
            <a:ext cx="1049383" cy="96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15871" y="2142252"/>
            <a:ext cx="1137775" cy="105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305814" y="3192506"/>
            <a:ext cx="1194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PM08 - </a:t>
            </a:r>
            <a:r>
              <a:rPr lang="en-AU" sz="1000" dirty="0" smtClean="0"/>
              <a:t>Surat </a:t>
            </a:r>
            <a:r>
              <a:rPr lang="en-AU" sz="1000" dirty="0" err="1"/>
              <a:t>Tugas</a:t>
            </a:r>
            <a:r>
              <a:rPr lang="en-AU" sz="1000" dirty="0"/>
              <a:t> </a:t>
            </a:r>
            <a:r>
              <a:rPr lang="id-ID" sz="1000" dirty="0" smtClean="0"/>
              <a:t> </a:t>
            </a:r>
            <a:r>
              <a:rPr lang="en-AU" sz="1000" dirty="0" err="1" smtClean="0"/>
              <a:t>Verifikasi</a:t>
            </a:r>
            <a:r>
              <a:rPr lang="id-ID" sz="1000" dirty="0" smtClean="0"/>
              <a:t> Lapangan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PM09 - Berita Acara Verifikasi Lapangan &amp; Lampiran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PM10 </a:t>
            </a:r>
            <a:r>
              <a:rPr lang="id-ID" sz="1000" dirty="0"/>
              <a:t>-  </a:t>
            </a:r>
            <a:r>
              <a:rPr lang="en-AU" sz="1000" dirty="0"/>
              <a:t>R</a:t>
            </a:r>
            <a:r>
              <a:rPr lang="id-ID" sz="1000" dirty="0" err="1"/>
              <a:t>ekomendasi</a:t>
            </a:r>
            <a:r>
              <a:rPr lang="id-ID" sz="1000" dirty="0"/>
              <a:t>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id-ID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691152" y="3192505"/>
            <a:ext cx="1194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PM11 -  </a:t>
            </a:r>
            <a:r>
              <a:rPr lang="en-AU" sz="1000" dirty="0" smtClean="0"/>
              <a:t>S</a:t>
            </a:r>
            <a:r>
              <a:rPr lang="id-ID" sz="1000" dirty="0" smtClean="0"/>
              <a:t>urat Pengantar Ke Kanwil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86533" y="3245269"/>
            <a:ext cx="1194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PM12 -  </a:t>
            </a:r>
            <a:r>
              <a:rPr lang="en-AU" sz="1000" dirty="0" smtClean="0"/>
              <a:t>T</a:t>
            </a:r>
            <a:r>
              <a:rPr lang="id-ID" sz="1000" dirty="0" smtClean="0"/>
              <a:t>anda Terima Proposal dari Kanwil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PM13 – Berita Acara Rapat Pertimbangan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id-ID" sz="1000" dirty="0" smtClean="0"/>
              <a:t>PM14 – Nota Dinas Pertimbangan Pemberian </a:t>
            </a:r>
            <a:r>
              <a:rPr lang="id-ID" sz="1000" dirty="0" err="1" smtClean="0"/>
              <a:t>Ijin</a:t>
            </a:r>
            <a:endParaRPr lang="id-ID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70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2656"/>
            <a:ext cx="8915400" cy="64807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Proses Pendaftaran Calon Madrasah</a:t>
            </a:r>
            <a:endParaRPr lang="id-ID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867" y="1368450"/>
            <a:ext cx="9295324" cy="551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81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22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87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25502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57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704</TotalTime>
  <Words>212</Words>
  <Application>Microsoft Office PowerPoint</Application>
  <PresentationFormat>A4 Paper (210x297 mm)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http://direktori.madrasah.kemenag.go.id</vt:lpstr>
      <vt:lpstr>Slide 2</vt:lpstr>
      <vt:lpstr>Slide 3</vt:lpstr>
      <vt:lpstr>Slide 4</vt:lpstr>
      <vt:lpstr>Slide 5</vt:lpstr>
      <vt:lpstr>Proses Pendaftaran Calon Madrasah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Jozz</dc:creator>
  <cp:lastModifiedBy>SUKERTONO</cp:lastModifiedBy>
  <cp:revision>27</cp:revision>
  <dcterms:created xsi:type="dcterms:W3CDTF">2015-10-05T18:30:46Z</dcterms:created>
  <dcterms:modified xsi:type="dcterms:W3CDTF">2016-01-29T03:57:29Z</dcterms:modified>
</cp:coreProperties>
</file>