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2" r:id="rId7"/>
    <p:sldId id="260"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1769040556916158E-3"/>
          <c:y val="0.27571226928869175"/>
          <c:w val="0.95405405538739219"/>
          <c:h val="0.65805184811738793"/>
        </c:manualLayout>
      </c:layout>
      <c:pie3DChart>
        <c:varyColors val="1"/>
        <c:ser>
          <c:idx val="0"/>
          <c:order val="0"/>
          <c:tx>
            <c:strRef>
              <c:f>Sheet1!$B$1</c:f>
              <c:strCache>
                <c:ptCount val="1"/>
                <c:pt idx="0">
                  <c:v>Gender</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dPt>
          <c:dPt>
            <c:idx val="1"/>
            <c:bubble3D val="0"/>
            <c:explosion val="24"/>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984F-48A0-AB14-59996CAABE22}"/>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dPt>
          <c:dPt>
            <c:idx val="3"/>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0.00%</c:formatCode>
                <c:ptCount val="4"/>
                <c:pt idx="0">
                  <c:v>0.67300000000000004</c:v>
                </c:pt>
                <c:pt idx="1">
                  <c:v>0.32700000000000001</c:v>
                </c:pt>
              </c:numCache>
            </c:numRef>
          </c:val>
          <c:extLst>
            <c:ext xmlns:c16="http://schemas.microsoft.com/office/drawing/2014/chart" uri="{C3380CC4-5D6E-409C-BE32-E72D297353CC}">
              <c16:uniqueId val="{00000000-984F-48A0-AB14-59996CAABE22}"/>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0955776204632"/>
          <c:y val="4.2766876215482634E-2"/>
          <c:w val="0.49874276662764516"/>
          <c:h val="0.68393426280789149"/>
        </c:manualLayout>
      </c:layout>
      <c:pieChart>
        <c:varyColors val="1"/>
        <c:ser>
          <c:idx val="0"/>
          <c:order val="0"/>
          <c:tx>
            <c:strRef>
              <c:f>Sheet1!$B$1</c:f>
              <c:strCache>
                <c:ptCount val="1"/>
                <c:pt idx="0">
                  <c:v>Sales</c:v>
                </c:pt>
              </c:strCache>
            </c:strRef>
          </c:tx>
          <c:dPt>
            <c:idx val="0"/>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1-6F68-44D3-82F3-6F64FF96FEF0}"/>
              </c:ext>
            </c:extLst>
          </c:dPt>
          <c:dPt>
            <c:idx val="1"/>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3-6F68-44D3-82F3-6F64FF96FEF0}"/>
              </c:ext>
            </c:extLst>
          </c:dPt>
          <c:dPt>
            <c:idx val="2"/>
            <c:bubble3D val="0"/>
            <c:spPr>
              <a:gradFill rotWithShape="1">
                <a:gsLst>
                  <a:gs pos="0">
                    <a:schemeClr val="accent6">
                      <a:tint val="62000"/>
                      <a:hueMod val="94000"/>
                      <a:satMod val="140000"/>
                      <a:lumMod val="110000"/>
                    </a:schemeClr>
                  </a:gs>
                  <a:gs pos="100000">
                    <a:schemeClr val="accent6">
                      <a:tint val="84000"/>
                      <a:satMod val="160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5-6F68-44D3-82F3-6F64FF96FEF0}"/>
              </c:ext>
            </c:extLst>
          </c:dPt>
          <c:dPt>
            <c:idx val="3"/>
            <c:bubble3D val="0"/>
            <c:spPr>
              <a:gradFill rotWithShape="1">
                <a:gsLst>
                  <a:gs pos="0">
                    <a:schemeClr val="accent2">
                      <a:lumMod val="60000"/>
                      <a:tint val="62000"/>
                      <a:hueMod val="94000"/>
                      <a:satMod val="140000"/>
                      <a:lumMod val="110000"/>
                    </a:schemeClr>
                  </a:gs>
                  <a:gs pos="100000">
                    <a:schemeClr val="accent2">
                      <a:lumMod val="60000"/>
                      <a:tint val="84000"/>
                      <a:satMod val="160000"/>
                    </a:schemeClr>
                  </a:gs>
                </a:gsLst>
                <a:lin ang="5400000" scaled="0"/>
              </a:gradFill>
              <a:ln w="9525" cap="flat" cmpd="sng" algn="ctr">
                <a:solidFill>
                  <a:schemeClr val="accent2">
                    <a:lumMod val="60000"/>
                    <a:shade val="95000"/>
                  </a:schemeClr>
                </a:solidFill>
                <a:round/>
              </a:ln>
              <a:effectLst/>
            </c:spPr>
            <c:extLst>
              <c:ext xmlns:c16="http://schemas.microsoft.com/office/drawing/2014/chart" uri="{C3380CC4-5D6E-409C-BE32-E72D297353CC}">
                <c16:uniqueId val="{00000007-6F68-44D3-82F3-6F64FF96FEF0}"/>
              </c:ext>
            </c:extLst>
          </c:dPt>
          <c:dPt>
            <c:idx val="4"/>
            <c:bubble3D val="0"/>
            <c:spPr>
              <a:gradFill rotWithShape="1">
                <a:gsLst>
                  <a:gs pos="0">
                    <a:schemeClr val="accent4">
                      <a:lumMod val="60000"/>
                      <a:tint val="62000"/>
                      <a:hueMod val="94000"/>
                      <a:satMod val="140000"/>
                      <a:lumMod val="110000"/>
                    </a:schemeClr>
                  </a:gs>
                  <a:gs pos="100000">
                    <a:schemeClr val="accent4">
                      <a:lumMod val="60000"/>
                      <a:tint val="84000"/>
                      <a:satMod val="160000"/>
                    </a:schemeClr>
                  </a:gs>
                </a:gsLst>
                <a:lin ang="5400000" scaled="0"/>
              </a:gradFill>
              <a:ln w="9525" cap="flat" cmpd="sng" algn="ctr">
                <a:solidFill>
                  <a:schemeClr val="accent4">
                    <a:lumMod val="60000"/>
                    <a:shade val="95000"/>
                  </a:schemeClr>
                </a:solidFill>
                <a:round/>
              </a:ln>
              <a:effectLst/>
            </c:spPr>
            <c:extLst>
              <c:ext xmlns:c16="http://schemas.microsoft.com/office/drawing/2014/chart" uri="{C3380CC4-5D6E-409C-BE32-E72D297353CC}">
                <c16:uniqueId val="{00000009-6F68-44D3-82F3-6F64FF96FE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29.23</c:v>
                </c:pt>
                <c:pt idx="1">
                  <c:v>23.59</c:v>
                </c:pt>
                <c:pt idx="2">
                  <c:v>17.25</c:v>
                </c:pt>
                <c:pt idx="3">
                  <c:v>14.67</c:v>
                </c:pt>
                <c:pt idx="4">
                  <c:v>15.26</c:v>
                </c:pt>
              </c:numCache>
            </c:numRef>
          </c:val>
          <c:extLst>
            <c:ext xmlns:c16="http://schemas.microsoft.com/office/drawing/2014/chart" uri="{C3380CC4-5D6E-409C-BE32-E72D297353CC}">
              <c16:uniqueId val="{0000000A-6F68-44D3-82F3-6F64FF96FEF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8"/>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50DF-44FE-B613-B72E39DA554E}"/>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50DF-44FE-B613-B72E39DA554E}"/>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50DF-44FE-B613-B72E39DA554E}"/>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50DF-44FE-B613-B72E39DA554E}"/>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50DF-44FE-B613-B72E39DA55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35.19</c:v>
                </c:pt>
                <c:pt idx="1">
                  <c:v>27.13</c:v>
                </c:pt>
                <c:pt idx="2">
                  <c:v>17.829999999999998</c:v>
                </c:pt>
                <c:pt idx="3">
                  <c:v>10.39</c:v>
                </c:pt>
                <c:pt idx="4">
                  <c:v>9.4600000000000009</c:v>
                </c:pt>
              </c:numCache>
            </c:numRef>
          </c:val>
          <c:extLst>
            <c:ext xmlns:c16="http://schemas.microsoft.com/office/drawing/2014/chart" uri="{C3380CC4-5D6E-409C-BE32-E72D297353CC}">
              <c16:uniqueId val="{0000000A-50DF-44FE-B613-B72E39DA554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Wide variety of product</a:t>
            </a:r>
          </a:p>
        </c:rich>
      </c:tx>
      <c:layout>
        <c:manualLayout>
          <c:xMode val="edge"/>
          <c:yMode val="edge"/>
          <c:x val="6.8571442363885793E-2"/>
          <c:y val="2.2142100621085924E-6"/>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D551-499C-9575-49917182C18B}"/>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D551-499C-9575-49917182C18B}"/>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D551-499C-9575-49917182C18B}"/>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D551-499C-9575-49917182C18B}"/>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D551-499C-9575-49917182C18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43.82</c:v>
                </c:pt>
                <c:pt idx="1">
                  <c:v>36.65</c:v>
                </c:pt>
                <c:pt idx="2">
                  <c:v>12.75</c:v>
                </c:pt>
                <c:pt idx="3">
                  <c:v>3.98</c:v>
                </c:pt>
                <c:pt idx="4">
                  <c:v>2.79</c:v>
                </c:pt>
              </c:numCache>
            </c:numRef>
          </c:val>
          <c:extLst>
            <c:ext xmlns:c16="http://schemas.microsoft.com/office/drawing/2014/chart" uri="{C3380CC4-5D6E-409C-BE32-E72D297353CC}">
              <c16:uniqueId val="{0000000A-D551-499C-9575-49917182C18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Complete, relevant description information of products</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9858-49D6-8536-0A801AEDC25A}"/>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9858-49D6-8536-0A801AEDC25A}"/>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9858-49D6-8536-0A801AEDC25A}"/>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9858-49D6-8536-0A801AEDC25A}"/>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9858-49D6-8536-0A801AEDC25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38.76</c:v>
                </c:pt>
                <c:pt idx="1">
                  <c:v>31.6</c:v>
                </c:pt>
                <c:pt idx="2">
                  <c:v>10.42</c:v>
                </c:pt>
                <c:pt idx="3">
                  <c:v>9.61</c:v>
                </c:pt>
                <c:pt idx="4">
                  <c:v>9.61</c:v>
                </c:pt>
              </c:numCache>
            </c:numRef>
          </c:val>
          <c:extLst>
            <c:ext xmlns:c16="http://schemas.microsoft.com/office/drawing/2014/chart" uri="{C3380CC4-5D6E-409C-BE32-E72D297353CC}">
              <c16:uniqueId val="{0000000A-9858-49D6-8536-0A801AEDC25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Availability of several payment options</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29EE-4731-97D8-3B939A5FCF0B}"/>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29EE-4731-97D8-3B939A5FCF0B}"/>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29EE-4731-97D8-3B939A5FCF0B}"/>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29EE-4731-97D8-3B939A5FCF0B}"/>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29EE-4731-97D8-3B939A5FCF0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33.590000000000003</c:v>
                </c:pt>
                <c:pt idx="1">
                  <c:v>31.72</c:v>
                </c:pt>
                <c:pt idx="2">
                  <c:v>20.62</c:v>
                </c:pt>
                <c:pt idx="3">
                  <c:v>0</c:v>
                </c:pt>
                <c:pt idx="4">
                  <c:v>14.06</c:v>
                </c:pt>
              </c:numCache>
            </c:numRef>
          </c:val>
          <c:extLst>
            <c:ext xmlns:c16="http://schemas.microsoft.com/office/drawing/2014/chart" uri="{C3380CC4-5D6E-409C-BE32-E72D297353CC}">
              <c16:uniqueId val="{0000000A-29EE-4731-97D8-3B939A5FCF0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Fast loading website</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B748-45A2-867F-8FC8569893BF}"/>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B748-45A2-867F-8FC8569893BF}"/>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B748-45A2-867F-8FC8569893BF}"/>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B748-45A2-867F-8FC8569893BF}"/>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B748-45A2-867F-8FC8569893B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37.44</c:v>
                </c:pt>
                <c:pt idx="1">
                  <c:v>24.36</c:v>
                </c:pt>
                <c:pt idx="2">
                  <c:v>11.13</c:v>
                </c:pt>
                <c:pt idx="3">
                  <c:v>14.89</c:v>
                </c:pt>
                <c:pt idx="4">
                  <c:v>12.18</c:v>
                </c:pt>
              </c:numCache>
            </c:numRef>
          </c:val>
          <c:extLst>
            <c:ext xmlns:c16="http://schemas.microsoft.com/office/drawing/2014/chart" uri="{C3380CC4-5D6E-409C-BE32-E72D297353CC}">
              <c16:uniqueId val="{0000000A-B748-45A2-867F-8FC8569893B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Reliability of the website or application</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9E46-46DD-A411-943EC20BD8F1}"/>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9E46-46DD-A411-943EC20BD8F1}"/>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9E46-46DD-A411-943EC20BD8F1}"/>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9E46-46DD-A411-943EC20BD8F1}"/>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9E46-46DD-A411-943EC20BD8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39.270000000000003</c:v>
                </c:pt>
                <c:pt idx="1">
                  <c:v>25.26</c:v>
                </c:pt>
                <c:pt idx="2">
                  <c:v>11.07</c:v>
                </c:pt>
                <c:pt idx="3">
                  <c:v>16.61</c:v>
                </c:pt>
                <c:pt idx="4">
                  <c:v>7.79</c:v>
                </c:pt>
              </c:numCache>
            </c:numRef>
          </c:val>
          <c:extLst>
            <c:ext xmlns:c16="http://schemas.microsoft.com/office/drawing/2014/chart" uri="{C3380CC4-5D6E-409C-BE32-E72D297353CC}">
              <c16:uniqueId val="{0000000A-9E46-46DD-A411-943EC20BD8F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Frequent disruption when moving from one page to another</c:v>
                </c:pt>
              </c:strCache>
            </c:strRef>
          </c:tx>
          <c:dPt>
            <c:idx val="0"/>
            <c:bubble3D val="0"/>
            <c:spPr>
              <a:gradFill rotWithShape="1">
                <a:gsLst>
                  <a:gs pos="0">
                    <a:schemeClr val="accent1">
                      <a:tint val="62000"/>
                      <a:hueMod val="94000"/>
                      <a:satMod val="140000"/>
                      <a:lumMod val="110000"/>
                    </a:schemeClr>
                  </a:gs>
                  <a:gs pos="100000">
                    <a:schemeClr val="accent1">
                      <a:tint val="84000"/>
                      <a:satMod val="160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3540-4BE7-AE13-EC326974A5CE}"/>
              </c:ext>
            </c:extLst>
          </c:dPt>
          <c:dPt>
            <c:idx val="1"/>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3540-4BE7-AE13-EC326974A5CE}"/>
              </c:ext>
            </c:extLst>
          </c:dPt>
          <c:dPt>
            <c:idx val="2"/>
            <c:bubble3D val="0"/>
            <c:spPr>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3540-4BE7-AE13-EC326974A5CE}"/>
              </c:ext>
            </c:extLst>
          </c:dPt>
          <c:dPt>
            <c:idx val="3"/>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3540-4BE7-AE13-EC326974A5CE}"/>
              </c:ext>
            </c:extLst>
          </c:dPt>
          <c:dPt>
            <c:idx val="4"/>
            <c:bubble3D val="0"/>
            <c:spPr>
              <a:gradFill rotWithShape="1">
                <a:gsLst>
                  <a:gs pos="0">
                    <a:schemeClr val="accent5">
                      <a:tint val="62000"/>
                      <a:hueMod val="94000"/>
                      <a:satMod val="140000"/>
                      <a:lumMod val="110000"/>
                    </a:schemeClr>
                  </a:gs>
                  <a:gs pos="100000">
                    <a:schemeClr val="accent5">
                      <a:tint val="84000"/>
                      <a:satMod val="160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3540-4BE7-AE13-EC326974A5C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24.45</c:v>
                </c:pt>
                <c:pt idx="1">
                  <c:v>19.440000000000001</c:v>
                </c:pt>
                <c:pt idx="2">
                  <c:v>20.69</c:v>
                </c:pt>
                <c:pt idx="3">
                  <c:v>12.23</c:v>
                </c:pt>
                <c:pt idx="4">
                  <c:v>23.2</c:v>
                </c:pt>
              </c:numCache>
            </c:numRef>
          </c:val>
          <c:extLst>
            <c:ext xmlns:c16="http://schemas.microsoft.com/office/drawing/2014/chart" uri="{C3380CC4-5D6E-409C-BE32-E72D297353CC}">
              <c16:uniqueId val="{0000000A-3540-4BE7-AE13-EC326974A5C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97421609332988"/>
          <c:y val="4.1763657162185337E-2"/>
          <c:w val="0.49779336395473739"/>
          <c:h val="0.85646009550676605"/>
        </c:manualLayout>
      </c:layout>
      <c:pieChart>
        <c:varyColors val="1"/>
        <c:ser>
          <c:idx val="0"/>
          <c:order val="0"/>
          <c:tx>
            <c:strRef>
              <c:f>Sheet1!$B$1</c:f>
              <c:strCache>
                <c:ptCount val="1"/>
                <c:pt idx="0">
                  <c:v>Sales</c:v>
                </c:pt>
              </c:strCache>
            </c:strRef>
          </c:tx>
          <c:dPt>
            <c:idx val="0"/>
            <c:bubble3D val="0"/>
            <c:explosion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7DA4-4A23-8623-E4F8F48BB3E6}"/>
              </c:ext>
            </c:extLst>
          </c:dPt>
          <c:dPt>
            <c:idx val="1"/>
            <c:bubble3D val="0"/>
            <c:explosion val="7"/>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7DA4-4A23-8623-E4F8F48BB3E6}"/>
              </c:ext>
            </c:extLst>
          </c:dPt>
          <c:dPt>
            <c:idx val="2"/>
            <c:bubble3D val="0"/>
            <c:explosion val="1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7DA4-4A23-8623-E4F8F48BB3E6}"/>
              </c:ext>
            </c:extLst>
          </c:dPt>
          <c:dPt>
            <c:idx val="3"/>
            <c:bubble3D val="0"/>
            <c:explosion val="6"/>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7DA4-4A23-8623-E4F8F48BB3E6}"/>
              </c:ext>
            </c:extLst>
          </c:dPt>
          <c:dPt>
            <c:idx val="4"/>
            <c:bubble3D val="0"/>
            <c:spPr>
              <a:gradFill rotWithShape="1">
                <a:gsLst>
                  <a:gs pos="0">
                    <a:schemeClr val="accent5">
                      <a:tint val="98000"/>
                      <a:hueMod val="94000"/>
                      <a:satMod val="130000"/>
                      <a:lumMod val="128000"/>
                    </a:schemeClr>
                  </a:gs>
                  <a:gs pos="100000">
                    <a:schemeClr val="accent5">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9-7DA4-4A23-8623-E4F8F48BB3E6}"/>
              </c:ext>
            </c:extLst>
          </c:dPt>
          <c:dLbls>
            <c:dLbl>
              <c:idx val="4"/>
              <c:layout>
                <c:manualLayout>
                  <c:x val="1.5604683534833467E-2"/>
                  <c:y val="6.0607099821717574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DA4-4A23-8623-E4F8F48BB3E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47</c:v>
                </c:pt>
                <c:pt idx="1">
                  <c:v>27.25</c:v>
                </c:pt>
                <c:pt idx="2">
                  <c:v>16.309999999999999</c:v>
                </c:pt>
                <c:pt idx="3">
                  <c:v>9.44</c:v>
                </c:pt>
                <c:pt idx="4">
                  <c:v>0</c:v>
                </c:pt>
              </c:numCache>
            </c:numRef>
          </c:val>
          <c:extLst>
            <c:ext xmlns:c16="http://schemas.microsoft.com/office/drawing/2014/chart" uri="{C3380CC4-5D6E-409C-BE32-E72D297353CC}">
              <c16:uniqueId val="{0000000A-7DA4-4A23-8623-E4F8F48BB3E6}"/>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665348915607591E-2"/>
          <c:y val="0.18727982658073294"/>
          <c:w val="0.83748942243650404"/>
          <c:h val="0.72518619405365303"/>
        </c:manualLayout>
      </c:layout>
      <c:pie3DChart>
        <c:varyColors val="1"/>
        <c:ser>
          <c:idx val="0"/>
          <c:order val="0"/>
          <c:tx>
            <c:strRef>
              <c:f>Sheet1!$B$1</c:f>
              <c:strCache>
                <c:ptCount val="1"/>
                <c:pt idx="0">
                  <c:v>Age</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7A7-4AB3-9F1E-E4221340C984}"/>
              </c:ext>
            </c:extLst>
          </c:dPt>
          <c:dPt>
            <c:idx val="2"/>
            <c:bubble3D val="0"/>
            <c:explosion val="5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7A7-4AB3-9F1E-E4221340C984}"/>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67A7-4AB3-9F1E-E4221340C984}"/>
              </c:ext>
            </c:extLst>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67A7-4AB3-9F1E-E4221340C984}"/>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67A7-4AB3-9F1E-E4221340C984}"/>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67A7-4AB3-9F1E-E4221340C984}"/>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67A7-4AB3-9F1E-E4221340C984}"/>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67A7-4AB3-9F1E-E4221340C984}"/>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20</c:v>
                </c:pt>
                <c:pt idx="1">
                  <c:v>21-30 years</c:v>
                </c:pt>
                <c:pt idx="2">
                  <c:v>31-40 years</c:v>
                </c:pt>
                <c:pt idx="3">
                  <c:v>41-50 years</c:v>
                </c:pt>
                <c:pt idx="4">
                  <c:v>51 years &amp; above</c:v>
                </c:pt>
              </c:strCache>
            </c:strRef>
          </c:cat>
          <c:val>
            <c:numRef>
              <c:f>Sheet1!$B$2:$B$6</c:f>
              <c:numCache>
                <c:formatCode>0.00%</c:formatCode>
                <c:ptCount val="5"/>
                <c:pt idx="0">
                  <c:v>7.4300000000000005E-2</c:v>
                </c:pt>
                <c:pt idx="1">
                  <c:v>0.29370000000000002</c:v>
                </c:pt>
                <c:pt idx="2">
                  <c:v>0.30109999999999998</c:v>
                </c:pt>
                <c:pt idx="3">
                  <c:v>0.26019999999999999</c:v>
                </c:pt>
                <c:pt idx="4">
                  <c:v>7.0599999999999996E-2</c:v>
                </c:pt>
              </c:numCache>
            </c:numRef>
          </c:val>
          <c:extLst>
            <c:ext xmlns:c16="http://schemas.microsoft.com/office/drawing/2014/chart" uri="{C3380CC4-5D6E-409C-BE32-E72D297353CC}">
              <c16:uniqueId val="{00000000-67A7-4AB3-9F1E-E4221340C984}"/>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City Distribution</c:v>
                </c:pt>
              </c:strCache>
            </c:strRef>
          </c:tx>
          <c:spPr>
            <a:solidFill>
              <a:schemeClr val="accent1"/>
            </a:solidFill>
            <a:ln>
              <a:noFill/>
            </a:ln>
            <a:effectLst/>
            <a:sp3d/>
          </c:spPr>
          <c:invertIfNegative val="0"/>
          <c:cat>
            <c:strRef>
              <c:f>Sheet1!$A$2:$A$12</c:f>
              <c:strCache>
                <c:ptCount val="11"/>
                <c:pt idx="0">
                  <c:v>Delhi</c:v>
                </c:pt>
                <c:pt idx="1">
                  <c:v>Greater Noida</c:v>
                </c:pt>
                <c:pt idx="2">
                  <c:v>Noida</c:v>
                </c:pt>
                <c:pt idx="3">
                  <c:v>Bangalore</c:v>
                </c:pt>
                <c:pt idx="4">
                  <c:v>Karnal</c:v>
                </c:pt>
                <c:pt idx="5">
                  <c:v>Solan</c:v>
                </c:pt>
                <c:pt idx="6">
                  <c:v>Gazhiabad</c:v>
                </c:pt>
                <c:pt idx="7">
                  <c:v>Gurgaon</c:v>
                </c:pt>
                <c:pt idx="8">
                  <c:v>Merrut</c:v>
                </c:pt>
                <c:pt idx="9">
                  <c:v>Moradabad</c:v>
                </c:pt>
                <c:pt idx="10">
                  <c:v>Bulandshahr</c:v>
                </c:pt>
              </c:strCache>
            </c:strRef>
          </c:cat>
          <c:val>
            <c:numRef>
              <c:f>Sheet1!$B$2:$B$12</c:f>
              <c:numCache>
                <c:formatCode>0.00%</c:formatCode>
                <c:ptCount val="11"/>
                <c:pt idx="0">
                  <c:v>0.216</c:v>
                </c:pt>
                <c:pt idx="1">
                  <c:v>0.16</c:v>
                </c:pt>
                <c:pt idx="2">
                  <c:v>0.14899999999999999</c:v>
                </c:pt>
                <c:pt idx="3">
                  <c:v>0.13800000000000001</c:v>
                </c:pt>
                <c:pt idx="4">
                  <c:v>0.1</c:v>
                </c:pt>
                <c:pt idx="5">
                  <c:v>6.7000000000000004E-2</c:v>
                </c:pt>
                <c:pt idx="6">
                  <c:v>6.7000000000000004E-2</c:v>
                </c:pt>
                <c:pt idx="7">
                  <c:v>4.4999999999999998E-2</c:v>
                </c:pt>
                <c:pt idx="8">
                  <c:v>3.3000000000000002E-2</c:v>
                </c:pt>
                <c:pt idx="9">
                  <c:v>1.9E-2</c:v>
                </c:pt>
                <c:pt idx="10">
                  <c:v>7.0000000000000001E-3</c:v>
                </c:pt>
              </c:numCache>
            </c:numRef>
          </c:val>
          <c:extLst>
            <c:ext xmlns:c16="http://schemas.microsoft.com/office/drawing/2014/chart" uri="{C3380CC4-5D6E-409C-BE32-E72D297353CC}">
              <c16:uniqueId val="{00000000-3F72-4F4F-AFC1-549CC91A6F8D}"/>
            </c:ext>
          </c:extLst>
        </c:ser>
        <c:dLbls>
          <c:showLegendKey val="0"/>
          <c:showVal val="0"/>
          <c:showCatName val="0"/>
          <c:showSerName val="0"/>
          <c:showPercent val="0"/>
          <c:showBubbleSize val="0"/>
        </c:dLbls>
        <c:gapWidth val="150"/>
        <c:shape val="box"/>
        <c:axId val="374548944"/>
        <c:axId val="374534688"/>
        <c:axId val="0"/>
      </c:bar3DChart>
      <c:catAx>
        <c:axId val="374548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4534688"/>
        <c:crosses val="autoZero"/>
        <c:auto val="1"/>
        <c:lblAlgn val="ctr"/>
        <c:lblOffset val="100"/>
        <c:noMultiLvlLbl val="0"/>
      </c:catAx>
      <c:valAx>
        <c:axId val="3745346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454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0461426134682806E-2"/>
          <c:y val="0.4045650908422439"/>
          <c:w val="0.94337194337194341"/>
          <c:h val="0.56949456532108811"/>
        </c:manualLayout>
      </c:layout>
      <c:pie3DChart>
        <c:varyColors val="1"/>
        <c:ser>
          <c:idx val="0"/>
          <c:order val="0"/>
          <c:tx>
            <c:strRef>
              <c:f>Sheet1!$B$1</c:f>
              <c:strCache>
                <c:ptCount val="1"/>
                <c:pt idx="0">
                  <c:v>Devices Used</c:v>
                </c:pt>
              </c:strCache>
            </c:strRef>
          </c:tx>
          <c:dPt>
            <c:idx val="0"/>
            <c:bubble3D val="0"/>
            <c:spPr>
              <a:gradFill rotWithShape="1">
                <a:gsLst>
                  <a:gs pos="0">
                    <a:schemeClr val="accent2">
                      <a:tint val="62000"/>
                      <a:hueMod val="94000"/>
                      <a:satMod val="140000"/>
                      <a:lumMod val="110000"/>
                    </a:schemeClr>
                  </a:gs>
                  <a:gs pos="100000">
                    <a:schemeClr val="accent2">
                      <a:tint val="84000"/>
                      <a:satMod val="160000"/>
                    </a:schemeClr>
                  </a:gs>
                </a:gsLst>
                <a:lin ang="5400000" scaled="0"/>
              </a:gradFill>
              <a:ln>
                <a:noFill/>
              </a:ln>
              <a:effectLst/>
              <a:sp3d/>
            </c:spPr>
            <c:extLst>
              <c:ext xmlns:c16="http://schemas.microsoft.com/office/drawing/2014/chart" uri="{C3380CC4-5D6E-409C-BE32-E72D297353CC}">
                <c16:uniqueId val="{00000001-B1D1-42C5-B57C-A28DE4FD041F}"/>
              </c:ext>
            </c:extLst>
          </c:dPt>
          <c:dPt>
            <c:idx val="1"/>
            <c:bubble3D val="0"/>
            <c:spPr>
              <a:gradFill rotWithShape="1">
                <a:gsLst>
                  <a:gs pos="0">
                    <a:schemeClr val="accent4">
                      <a:tint val="62000"/>
                      <a:hueMod val="94000"/>
                      <a:satMod val="140000"/>
                      <a:lumMod val="110000"/>
                    </a:schemeClr>
                  </a:gs>
                  <a:gs pos="100000">
                    <a:schemeClr val="accent4">
                      <a:tint val="84000"/>
                      <a:satMod val="160000"/>
                    </a:schemeClr>
                  </a:gs>
                </a:gsLst>
                <a:lin ang="5400000" scaled="0"/>
              </a:gradFill>
              <a:ln>
                <a:noFill/>
              </a:ln>
              <a:effectLst/>
              <a:sp3d/>
            </c:spPr>
          </c:dPt>
          <c:dPt>
            <c:idx val="2"/>
            <c:bubble3D val="0"/>
            <c:spPr>
              <a:gradFill rotWithShape="1">
                <a:gsLst>
                  <a:gs pos="0">
                    <a:schemeClr val="accent6">
                      <a:tint val="62000"/>
                      <a:hueMod val="94000"/>
                      <a:satMod val="140000"/>
                      <a:lumMod val="110000"/>
                    </a:schemeClr>
                  </a:gs>
                  <a:gs pos="100000">
                    <a:schemeClr val="accent6">
                      <a:tint val="84000"/>
                      <a:satMod val="160000"/>
                    </a:schemeClr>
                  </a:gs>
                </a:gsLst>
                <a:lin ang="5400000" scaled="0"/>
              </a:gradFill>
              <a:ln>
                <a:noFill/>
              </a:ln>
              <a:effectLst/>
              <a:sp3d/>
            </c:spPr>
            <c:extLst>
              <c:ext xmlns:c16="http://schemas.microsoft.com/office/drawing/2014/chart" uri="{C3380CC4-5D6E-409C-BE32-E72D297353CC}">
                <c16:uniqueId val="{00000002-B1D1-42C5-B57C-A28DE4FD041F}"/>
              </c:ext>
            </c:extLst>
          </c:dPt>
          <c:dPt>
            <c:idx val="3"/>
            <c:bubble3D val="0"/>
            <c:spPr>
              <a:gradFill rotWithShape="1">
                <a:gsLst>
                  <a:gs pos="0">
                    <a:schemeClr val="accent2">
                      <a:lumMod val="60000"/>
                      <a:tint val="62000"/>
                      <a:hueMod val="94000"/>
                      <a:satMod val="140000"/>
                      <a:lumMod val="110000"/>
                    </a:schemeClr>
                  </a:gs>
                  <a:gs pos="100000">
                    <a:schemeClr val="accent2">
                      <a:lumMod val="60000"/>
                      <a:tint val="84000"/>
                      <a:satMod val="160000"/>
                    </a:schemeClr>
                  </a:gs>
                </a:gsLst>
                <a:lin ang="5400000" scaled="0"/>
              </a:gra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Smartphone</c:v>
                </c:pt>
                <c:pt idx="1">
                  <c:v>Laptop</c:v>
                </c:pt>
                <c:pt idx="2">
                  <c:v>Desktop</c:v>
                </c:pt>
                <c:pt idx="3">
                  <c:v>Tablet</c:v>
                </c:pt>
              </c:strCache>
            </c:strRef>
          </c:cat>
          <c:val>
            <c:numRef>
              <c:f>Sheet1!$B$2:$B$5</c:f>
              <c:numCache>
                <c:formatCode>0.00%</c:formatCode>
                <c:ptCount val="4"/>
                <c:pt idx="0">
                  <c:v>0.5242</c:v>
                </c:pt>
                <c:pt idx="1">
                  <c:v>0.31969999999999998</c:v>
                </c:pt>
                <c:pt idx="2">
                  <c:v>0.1115</c:v>
                </c:pt>
                <c:pt idx="3">
                  <c:v>4.4600000000000001E-2</c:v>
                </c:pt>
              </c:numCache>
            </c:numRef>
          </c:val>
          <c:extLst>
            <c:ext xmlns:c16="http://schemas.microsoft.com/office/drawing/2014/chart" uri="{C3380CC4-5D6E-409C-BE32-E72D297353CC}">
              <c16:uniqueId val="{00000000-B1D1-42C5-B57C-A28DE4FD041F}"/>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Browser distribution</c:v>
                </c:pt>
              </c:strCache>
            </c:strRef>
          </c:tx>
          <c:dPt>
            <c:idx val="0"/>
            <c:bubble3D val="0"/>
            <c:explosion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2-8956-413F-9026-1700CD6A4486}"/>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innerShdw blurRad="25400" dist="12700" dir="13500000">
                  <a:srgbClr val="000000">
                    <a:alpha val="45000"/>
                  </a:srgbClr>
                </a:innerShdw>
              </a:effectLst>
              <a:sp3d/>
            </c:spPr>
          </c:dPt>
          <c:dPt>
            <c:idx val="2"/>
            <c:bubble3D val="0"/>
            <c:explosion val="1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1-8956-413F-9026-1700CD6A4486}"/>
              </c:ext>
            </c:extLst>
          </c:dPt>
          <c:dPt>
            <c:idx val="3"/>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innerShdw blurRad="25400" dist="12700" dir="13500000">
                  <a:srgbClr val="000000">
                    <a:alpha val="45000"/>
                  </a:srgbClr>
                </a:inn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Google Chrome</c:v>
                </c:pt>
                <c:pt idx="1">
                  <c:v>Safari</c:v>
                </c:pt>
                <c:pt idx="2">
                  <c:v>Opera</c:v>
                </c:pt>
                <c:pt idx="3">
                  <c:v>Mozilla Fox</c:v>
                </c:pt>
              </c:strCache>
            </c:strRef>
          </c:cat>
          <c:val>
            <c:numRef>
              <c:f>Sheet1!$B$2:$B$5</c:f>
              <c:numCache>
                <c:formatCode>0.00%</c:formatCode>
                <c:ptCount val="4"/>
                <c:pt idx="0">
                  <c:v>0.80300000000000005</c:v>
                </c:pt>
                <c:pt idx="1">
                  <c:v>0.1487</c:v>
                </c:pt>
                <c:pt idx="2">
                  <c:v>2.9700000000000001E-2</c:v>
                </c:pt>
                <c:pt idx="3">
                  <c:v>1.66E-2</c:v>
                </c:pt>
              </c:numCache>
            </c:numRef>
          </c:val>
          <c:extLst>
            <c:ext xmlns:c16="http://schemas.microsoft.com/office/drawing/2014/chart" uri="{C3380CC4-5D6E-409C-BE32-E72D297353CC}">
              <c16:uniqueId val="{00000000-8956-413F-9026-1700CD6A4486}"/>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cked"/>
        <c:varyColors val="0"/>
        <c:ser>
          <c:idx val="0"/>
          <c:order val="0"/>
          <c:tx>
            <c:strRef>
              <c:f>Sheet1!$B$1</c:f>
              <c:strCache>
                <c:ptCount val="1"/>
                <c:pt idx="0">
                  <c:v>Prefered reaching ways for online shopping</c:v>
                </c:pt>
              </c:strCache>
            </c:strRef>
          </c:tx>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cat>
            <c:strRef>
              <c:f>Sheet1!$A$2:$A$6</c:f>
              <c:strCache>
                <c:ptCount val="5"/>
                <c:pt idx="0">
                  <c:v>Search Engine</c:v>
                </c:pt>
                <c:pt idx="1">
                  <c:v>Via app</c:v>
                </c:pt>
                <c:pt idx="2">
                  <c:v>Direct URL</c:v>
                </c:pt>
                <c:pt idx="3">
                  <c:v>Email</c:v>
                </c:pt>
                <c:pt idx="4">
                  <c:v>Socila Media</c:v>
                </c:pt>
              </c:strCache>
            </c:strRef>
          </c:cat>
          <c:val>
            <c:numRef>
              <c:f>Sheet1!$B$2:$B$6</c:f>
              <c:numCache>
                <c:formatCode>0.00%</c:formatCode>
                <c:ptCount val="5"/>
                <c:pt idx="0">
                  <c:v>0.32340000000000002</c:v>
                </c:pt>
                <c:pt idx="1">
                  <c:v>0.31969999999999998</c:v>
                </c:pt>
                <c:pt idx="2">
                  <c:v>0.26019999999999999</c:v>
                </c:pt>
                <c:pt idx="3">
                  <c:v>6.6900000000000001E-2</c:v>
                </c:pt>
                <c:pt idx="4">
                  <c:v>2.9700000000000001E-2</c:v>
                </c:pt>
              </c:numCache>
            </c:numRef>
          </c:val>
          <c:extLst>
            <c:ext xmlns:c16="http://schemas.microsoft.com/office/drawing/2014/chart" uri="{C3380CC4-5D6E-409C-BE32-E72D297353CC}">
              <c16:uniqueId val="{00000000-B8CB-42ED-B8E6-C82992D634B1}"/>
            </c:ext>
          </c:extLst>
        </c:ser>
        <c:dLbls>
          <c:showLegendKey val="0"/>
          <c:showVal val="0"/>
          <c:showCatName val="0"/>
          <c:showSerName val="0"/>
          <c:showPercent val="0"/>
          <c:showBubbleSize val="0"/>
        </c:dLbls>
        <c:axId val="366775648"/>
        <c:axId val="366776080"/>
        <c:axId val="0"/>
      </c:area3DChart>
      <c:catAx>
        <c:axId val="36677564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776080"/>
        <c:crosses val="autoZero"/>
        <c:auto val="1"/>
        <c:lblAlgn val="ctr"/>
        <c:lblOffset val="100"/>
        <c:noMultiLvlLbl val="0"/>
      </c:catAx>
      <c:valAx>
        <c:axId val="3667760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775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Shopping period</c:v>
                </c:pt>
              </c:strCache>
            </c:strRef>
          </c:tx>
          <c:spPr>
            <a:solidFill>
              <a:schemeClr val="accent1"/>
            </a:solidFill>
            <a:ln>
              <a:noFill/>
            </a:ln>
            <a:effectLst/>
            <a:sp3d/>
          </c:spPr>
          <c:invertIfNegative val="0"/>
          <c:cat>
            <c:strRef>
              <c:f>Sheet1!$A$2:$A$6</c:f>
              <c:strCache>
                <c:ptCount val="5"/>
                <c:pt idx="0">
                  <c:v>less than 1 yr</c:v>
                </c:pt>
                <c:pt idx="1">
                  <c:v>1-2 yrs</c:v>
                </c:pt>
                <c:pt idx="2">
                  <c:v>2-3 yrs</c:v>
                </c:pt>
                <c:pt idx="3">
                  <c:v>3-4 yrs</c:v>
                </c:pt>
                <c:pt idx="4">
                  <c:v>Above 4 yrs</c:v>
                </c:pt>
              </c:strCache>
            </c:strRef>
          </c:cat>
          <c:val>
            <c:numRef>
              <c:f>Sheet1!$B$2:$B$6</c:f>
              <c:numCache>
                <c:formatCode>General</c:formatCode>
                <c:ptCount val="5"/>
                <c:pt idx="0">
                  <c:v>43</c:v>
                </c:pt>
                <c:pt idx="1">
                  <c:v>16</c:v>
                </c:pt>
                <c:pt idx="2">
                  <c:v>47</c:v>
                </c:pt>
                <c:pt idx="3">
                  <c:v>65</c:v>
                </c:pt>
                <c:pt idx="4">
                  <c:v>98</c:v>
                </c:pt>
              </c:numCache>
            </c:numRef>
          </c:val>
          <c:extLst>
            <c:ext xmlns:c16="http://schemas.microsoft.com/office/drawing/2014/chart" uri="{C3380CC4-5D6E-409C-BE32-E72D297353CC}">
              <c16:uniqueId val="{00000000-CEF9-4645-9042-2BFA2D17453B}"/>
            </c:ext>
          </c:extLst>
        </c:ser>
        <c:dLbls>
          <c:showLegendKey val="0"/>
          <c:showVal val="0"/>
          <c:showCatName val="0"/>
          <c:showSerName val="0"/>
          <c:showPercent val="0"/>
          <c:showBubbleSize val="0"/>
        </c:dLbls>
        <c:gapWidth val="150"/>
        <c:shape val="box"/>
        <c:axId val="373038192"/>
        <c:axId val="373035600"/>
        <c:axId val="0"/>
      </c:bar3DChart>
      <c:catAx>
        <c:axId val="3730381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035600"/>
        <c:crosses val="autoZero"/>
        <c:auto val="1"/>
        <c:lblAlgn val="ctr"/>
        <c:lblOffset val="100"/>
        <c:noMultiLvlLbl val="0"/>
      </c:catAx>
      <c:valAx>
        <c:axId val="37303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03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Times the customer has shopped</c:v>
                </c:pt>
              </c:strCache>
            </c:strRef>
          </c:tx>
          <c:explosion val="3"/>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198A-4DF0-90C9-FD4EAE21BBB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198A-4DF0-90C9-FD4EAE21BBB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98A-4DF0-90C9-FD4EAE21BBB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198A-4DF0-90C9-FD4EAE21BBBF}"/>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98A-4DF0-90C9-FD4EAE21BBBF}"/>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10 times</c:v>
                </c:pt>
                <c:pt idx="1">
                  <c:v>11-20 times</c:v>
                </c:pt>
                <c:pt idx="2">
                  <c:v>21-30 times</c:v>
                </c:pt>
                <c:pt idx="3">
                  <c:v>31-40 times</c:v>
                </c:pt>
                <c:pt idx="4">
                  <c:v>41 times &amp; above</c:v>
                </c:pt>
              </c:strCache>
            </c:strRef>
          </c:cat>
          <c:val>
            <c:numRef>
              <c:f>Sheet1!$B$2:$B$6</c:f>
              <c:numCache>
                <c:formatCode>0.00%</c:formatCode>
                <c:ptCount val="5"/>
                <c:pt idx="0">
                  <c:v>0.42380000000000001</c:v>
                </c:pt>
                <c:pt idx="1">
                  <c:v>0.10780000000000001</c:v>
                </c:pt>
                <c:pt idx="2">
                  <c:v>3.7199999999999997E-2</c:v>
                </c:pt>
                <c:pt idx="3">
                  <c:v>0.23419999999999999</c:v>
                </c:pt>
              </c:numCache>
            </c:numRef>
          </c:val>
          <c:extLst>
            <c:ext xmlns:c16="http://schemas.microsoft.com/office/drawing/2014/chart" uri="{C3380CC4-5D6E-409C-BE32-E72D297353CC}">
              <c16:uniqueId val="{00000000-198A-4DF0-90C9-FD4EAE21BBBF}"/>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Company</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1-1BDB-4481-9AD6-CB8A7B9CE62C}"/>
              </c:ext>
            </c:extLst>
          </c:dPt>
          <c:dPt>
            <c:idx val="1"/>
            <c:bubble3D val="0"/>
            <c:explosion val="8"/>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3-1BDB-4481-9AD6-CB8A7B9CE62C}"/>
              </c:ext>
            </c:extLst>
          </c:dPt>
          <c:dPt>
            <c:idx val="2"/>
            <c:bubble3D val="0"/>
            <c:explosion val="9"/>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5-1BDB-4481-9AD6-CB8A7B9CE62C}"/>
              </c:ext>
            </c:extLst>
          </c:dPt>
          <c:dPt>
            <c:idx val="3"/>
            <c:bubble3D val="0"/>
            <c:explosion val="4"/>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7-1BDB-4481-9AD6-CB8A7B9CE62C}"/>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9-1BDB-4481-9AD6-CB8A7B9CE62C}"/>
              </c:ext>
            </c:extLst>
          </c:dPt>
          <c:dLbls>
            <c:dLbl>
              <c:idx val="0"/>
              <c:layout>
                <c:manualLayout>
                  <c:x val="-0.19650324776507105"/>
                  <c:y val="6.734441133862498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BDB-4481-9AD6-CB8A7B9CE62C}"/>
                </c:ext>
              </c:extLst>
            </c:dLbl>
            <c:dLbl>
              <c:idx val="3"/>
              <c:tx>
                <c:rich>
                  <a:bodyPr/>
                  <a:lstStyle/>
                  <a:p>
                    <a:fld id="{1A61B3C0-BF0A-4495-B74A-229E02AB9EA6}" type="CATEGORYNAME">
                      <a:rPr lang="en-US"/>
                      <a:pPr/>
                      <a:t>[CATEGORY NAME]</a:t>
                    </a:fld>
                    <a:r>
                      <a:rPr lang="en-US" baseline="0" dirty="0"/>
                      <a:t>
</a:t>
                    </a:r>
                    <a:fld id="{E2B3272E-572B-47C0-BAB9-120EB26E3090}" type="PERCENTAGE">
                      <a:rPr lang="en-US" baseline="0" smtClean="0"/>
                      <a:pPr/>
                      <a:t>[PERCENTAGE]</a:t>
                    </a:fld>
                    <a:endParaRPr lang="en-US" baseline="0" dirty="0"/>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DB-4481-9AD6-CB8A7B9CE62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Snapdeal</c:v>
                </c:pt>
                <c:pt idx="3">
                  <c:v>Paytm</c:v>
                </c:pt>
                <c:pt idx="4">
                  <c:v>Myntra</c:v>
                </c:pt>
              </c:strCache>
            </c:strRef>
          </c:cat>
          <c:val>
            <c:numRef>
              <c:f>Sheet1!$B$2:$B$6</c:f>
              <c:numCache>
                <c:formatCode>General</c:formatCode>
                <c:ptCount val="5"/>
                <c:pt idx="0">
                  <c:v>27.79</c:v>
                </c:pt>
                <c:pt idx="1">
                  <c:v>22.83</c:v>
                </c:pt>
                <c:pt idx="2">
                  <c:v>18.8</c:v>
                </c:pt>
                <c:pt idx="3">
                  <c:v>15.5</c:v>
                </c:pt>
                <c:pt idx="4">
                  <c:v>15.08</c:v>
                </c:pt>
              </c:numCache>
            </c:numRef>
          </c:val>
          <c:extLst>
            <c:ext xmlns:c16="http://schemas.microsoft.com/office/drawing/2014/chart" uri="{C3380CC4-5D6E-409C-BE32-E72D297353CC}">
              <c16:uniqueId val="{0000000A-1BDB-4481-9AD6-CB8A7B9CE62C}"/>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5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3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8CE7D28-C02A-41EC-8838-4D01193F3932}"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152943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28586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65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66511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341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516813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212270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54833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6929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E7D28-C02A-41EC-8838-4D01193F3932}"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417243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E7D28-C02A-41EC-8838-4D01193F3932}"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779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E7D28-C02A-41EC-8838-4D01193F3932}"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48044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E7D28-C02A-41EC-8838-4D01193F3932}"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2665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E7D28-C02A-41EC-8838-4D01193F3932}" type="datetimeFigureOut">
              <a:rPr lang="en-IN" smtClean="0"/>
              <a:t>12-06-2022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365844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E7D28-C02A-41EC-8838-4D01193F3932}"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13728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E7D28-C02A-41EC-8838-4D01193F3932}"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1991E-0FEE-4B99-851A-1E7F196AC714}" type="slidenum">
              <a:rPr lang="en-IN" smtClean="0"/>
              <a:t>‹#›</a:t>
            </a:fld>
            <a:endParaRPr lang="en-IN"/>
          </a:p>
        </p:txBody>
      </p:sp>
    </p:spTree>
    <p:extLst>
      <p:ext uri="{BB962C8B-B14F-4D97-AF65-F5344CB8AC3E}">
        <p14:creationId xmlns:p14="http://schemas.microsoft.com/office/powerpoint/2010/main" val="429235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8CE7D28-C02A-41EC-8838-4D01193F3932}" type="datetimeFigureOut">
              <a:rPr lang="en-IN" smtClean="0"/>
              <a:t>12-06-2022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D1991E-0FEE-4B99-851A-1E7F196AC714}" type="slidenum">
              <a:rPr lang="en-IN" smtClean="0"/>
              <a:t>‹#›</a:t>
            </a:fld>
            <a:endParaRPr lang="en-IN"/>
          </a:p>
        </p:txBody>
      </p:sp>
    </p:spTree>
    <p:extLst>
      <p:ext uri="{BB962C8B-B14F-4D97-AF65-F5344CB8AC3E}">
        <p14:creationId xmlns:p14="http://schemas.microsoft.com/office/powerpoint/2010/main" val="10768720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6.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fit_(economics)" TargetMode="External"/><Relationship Id="rId2" Type="http://schemas.openxmlformats.org/officeDocument/2006/relationships/hyperlink" Target="https://en.wikipedia.org/wiki/Customer_retention#cite_note-:0-1"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1324-799E-1203-82F1-E2AB277D03B9}"/>
              </a:ext>
            </a:extLst>
          </p:cNvPr>
          <p:cNvSpPr>
            <a:spLocks noGrp="1"/>
          </p:cNvSpPr>
          <p:nvPr>
            <p:ph type="ctrTitle"/>
          </p:nvPr>
        </p:nvSpPr>
        <p:spPr/>
        <p:txBody>
          <a:bodyPr/>
          <a:lstStyle/>
          <a:p>
            <a:r>
              <a:rPr lang="en-IN" dirty="0">
                <a:effectLst>
                  <a:outerShdw blurRad="38100" dist="38100" dir="2700000" algn="tl">
                    <a:srgbClr val="000000">
                      <a:alpha val="43137"/>
                    </a:srgbClr>
                  </a:outerShdw>
                </a:effectLst>
              </a:rPr>
              <a:t>Customer Retention Case Study</a:t>
            </a:r>
          </a:p>
        </p:txBody>
      </p:sp>
      <p:sp>
        <p:nvSpPr>
          <p:cNvPr id="3" name="Subtitle 2">
            <a:extLst>
              <a:ext uri="{FF2B5EF4-FFF2-40B4-BE49-F238E27FC236}">
                <a16:creationId xmlns:a16="http://schemas.microsoft.com/office/drawing/2014/main" id="{7533CEF5-9F10-6BF7-0A88-A8FFDB9C16B5}"/>
              </a:ext>
            </a:extLst>
          </p:cNvPr>
          <p:cNvSpPr>
            <a:spLocks noGrp="1"/>
          </p:cNvSpPr>
          <p:nvPr>
            <p:ph type="subTitle" idx="1"/>
          </p:nvPr>
        </p:nvSpPr>
        <p:spPr/>
        <p:txBody>
          <a:bodyPr>
            <a:normAutofit fontScale="92500" lnSpcReduction="10000"/>
          </a:bodyPr>
          <a:lstStyle/>
          <a:p>
            <a:endParaRPr lang="en-US" b="0" i="0" dirty="0">
              <a:solidFill>
                <a:schemeClr val="tx1">
                  <a:lumMod val="75000"/>
                </a:schemeClr>
              </a:solidFill>
              <a:effectLst>
                <a:outerShdw blurRad="38100" dist="38100" dir="2700000" algn="tl">
                  <a:srgbClr val="000000">
                    <a:alpha val="43137"/>
                  </a:srgbClr>
                </a:outerShdw>
              </a:effectLst>
              <a:latin typeface="Roboto" panose="02000000000000000000" pitchFamily="2" charset="0"/>
            </a:endParaRPr>
          </a:p>
          <a:p>
            <a:r>
              <a:rPr lang="en-IN" dirty="0">
                <a:solidFill>
                  <a:schemeClr val="tx1">
                    <a:lumMod val="75000"/>
                  </a:schemeClr>
                </a:solidFill>
                <a:effectLst>
                  <a:outerShdw blurRad="38100" dist="38100" dir="2700000" algn="tl">
                    <a:srgbClr val="000000">
                      <a:alpha val="43137"/>
                    </a:srgbClr>
                  </a:outerShdw>
                </a:effectLst>
              </a:rPr>
              <a:t> </a:t>
            </a:r>
          </a:p>
          <a:p>
            <a:endParaRPr lang="en-IN" dirty="0">
              <a:solidFill>
                <a:schemeClr val="tx1">
                  <a:lumMod val="75000"/>
                </a:schemeClr>
              </a:solidFill>
              <a:effectLst>
                <a:outerShdw blurRad="38100" dist="38100" dir="2700000" algn="tl">
                  <a:srgbClr val="000000">
                    <a:alpha val="43137"/>
                  </a:srgbClr>
                </a:outerShdw>
              </a:effectLst>
            </a:endParaRPr>
          </a:p>
          <a:p>
            <a:r>
              <a:rPr lang="en-IN" dirty="0">
                <a:solidFill>
                  <a:schemeClr val="tx1">
                    <a:lumMod val="75000"/>
                  </a:schemeClr>
                </a:solidFill>
                <a:effectLst>
                  <a:outerShdw blurRad="38100" dist="38100" dir="2700000" algn="tl">
                    <a:srgbClr val="000000">
                      <a:alpha val="43137"/>
                    </a:srgbClr>
                  </a:outerShdw>
                </a:effectLst>
              </a:rPr>
              <a:t>                                                              by</a:t>
            </a:r>
          </a:p>
          <a:p>
            <a:r>
              <a:rPr lang="en-IN" dirty="0">
                <a:solidFill>
                  <a:schemeClr val="tx1">
                    <a:lumMod val="75000"/>
                  </a:schemeClr>
                </a:solidFill>
                <a:effectLst>
                  <a:outerShdw blurRad="38100" dist="38100" dir="2700000" algn="tl">
                    <a:srgbClr val="000000">
                      <a:alpha val="43137"/>
                    </a:srgbClr>
                  </a:outerShdw>
                </a:effectLst>
              </a:rPr>
              <a:t>                                                             Alivia Dasgupta                                     </a:t>
            </a:r>
          </a:p>
        </p:txBody>
      </p:sp>
      <p:pic>
        <p:nvPicPr>
          <p:cNvPr id="5" name="Picture 4">
            <a:extLst>
              <a:ext uri="{FF2B5EF4-FFF2-40B4-BE49-F238E27FC236}">
                <a16:creationId xmlns:a16="http://schemas.microsoft.com/office/drawing/2014/main" id="{588319E7-8D7B-1930-0953-4BD207719D4E}"/>
              </a:ext>
            </a:extLst>
          </p:cNvPr>
          <p:cNvPicPr>
            <a:picLocks noChangeAspect="1"/>
          </p:cNvPicPr>
          <p:nvPr/>
        </p:nvPicPr>
        <p:blipFill rotWithShape="1">
          <a:blip r:embed="rId2">
            <a:extLst>
              <a:ext uri="{28A0092B-C50C-407E-A947-70E740481C1C}">
                <a14:useLocalDpi xmlns:a14="http://schemas.microsoft.com/office/drawing/2010/main" val="0"/>
              </a:ext>
            </a:extLst>
          </a:blip>
          <a:srcRect l="20559" t="-19128" r="25194" b="4326"/>
          <a:stretch/>
        </p:blipFill>
        <p:spPr>
          <a:xfrm>
            <a:off x="7879977" y="-166843"/>
            <a:ext cx="3822780" cy="3863788"/>
          </a:xfrm>
          <a:prstGeom prst="rect">
            <a:avLst/>
          </a:prstGeom>
          <a:ln>
            <a:noFill/>
          </a:ln>
          <a:effectLst>
            <a:softEdge rad="112500"/>
          </a:effectLst>
        </p:spPr>
      </p:pic>
    </p:spTree>
    <p:extLst>
      <p:ext uri="{BB962C8B-B14F-4D97-AF65-F5344CB8AC3E}">
        <p14:creationId xmlns:p14="http://schemas.microsoft.com/office/powerpoint/2010/main" val="307678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E61-A332-0602-0622-E5B976BA0F4B}"/>
              </a:ext>
            </a:extLst>
          </p:cNvPr>
          <p:cNvSpPr>
            <a:spLocks noGrp="1"/>
          </p:cNvSpPr>
          <p:nvPr>
            <p:ph type="title"/>
          </p:nvPr>
        </p:nvSpPr>
        <p:spPr>
          <a:xfrm>
            <a:off x="684212" y="866776"/>
            <a:ext cx="8534400" cy="895349"/>
          </a:xfrm>
        </p:spPr>
        <p:txBody>
          <a:bodyPr/>
          <a:lstStyle/>
          <a:p>
            <a:r>
              <a:rPr lang="en-IN" cap="none" dirty="0">
                <a:effectLst>
                  <a:outerShdw blurRad="38100" dist="38100" dir="2700000" algn="tl">
                    <a:srgbClr val="000000">
                      <a:alpha val="43137"/>
                    </a:srgbClr>
                  </a:outerShdw>
                </a:effectLst>
              </a:rPr>
              <a:t>   Customer preferences</a:t>
            </a:r>
          </a:p>
        </p:txBody>
      </p:sp>
      <p:sp>
        <p:nvSpPr>
          <p:cNvPr id="3" name="Content Placeholder 2">
            <a:extLst>
              <a:ext uri="{FF2B5EF4-FFF2-40B4-BE49-F238E27FC236}">
                <a16:creationId xmlns:a16="http://schemas.microsoft.com/office/drawing/2014/main" id="{686CCB77-EE6B-F600-4101-13D79C51586E}"/>
              </a:ext>
            </a:extLst>
          </p:cNvPr>
          <p:cNvSpPr>
            <a:spLocks noGrp="1"/>
          </p:cNvSpPr>
          <p:nvPr>
            <p:ph sz="half" idx="1"/>
          </p:nvPr>
        </p:nvSpPr>
        <p:spPr>
          <a:xfrm>
            <a:off x="684211" y="1866900"/>
            <a:ext cx="4937655" cy="3019425"/>
          </a:xfrm>
        </p:spPr>
        <p:txBody>
          <a:bodyPr>
            <a:normAutofit/>
          </a:bodyPr>
          <a:lstStyle/>
          <a:p>
            <a:r>
              <a:rPr lang="en-IN" dirty="0">
                <a:effectLst>
                  <a:outerShdw blurRad="38100" dist="38100" dir="2700000" algn="tl">
                    <a:srgbClr val="000000">
                      <a:alpha val="43137"/>
                    </a:srgbClr>
                  </a:outerShdw>
                </a:effectLst>
              </a:rPr>
              <a:t>Device to use to access the online shopping</a:t>
            </a:r>
          </a:p>
        </p:txBody>
      </p:sp>
      <p:graphicFrame>
        <p:nvGraphicFramePr>
          <p:cNvPr id="9" name="Content Placeholder 8">
            <a:extLst>
              <a:ext uri="{FF2B5EF4-FFF2-40B4-BE49-F238E27FC236}">
                <a16:creationId xmlns:a16="http://schemas.microsoft.com/office/drawing/2014/main" id="{2623250B-FB9F-90D5-04E9-9BDBDF58C2BA}"/>
              </a:ext>
            </a:extLst>
          </p:cNvPr>
          <p:cNvGraphicFramePr>
            <a:graphicFrameLocks noGrp="1"/>
          </p:cNvGraphicFramePr>
          <p:nvPr>
            <p:ph sz="half" idx="2"/>
            <p:extLst>
              <p:ext uri="{D42A27DB-BD31-4B8C-83A1-F6EECF244321}">
                <p14:modId xmlns:p14="http://schemas.microsoft.com/office/powerpoint/2010/main" val="3407107135"/>
              </p:ext>
            </p:extLst>
          </p:nvPr>
        </p:nvGraphicFramePr>
        <p:xfrm>
          <a:off x="5808662" y="1866900"/>
          <a:ext cx="5030787" cy="40100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871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1629-51C7-9CB4-606A-9919A29FA0BE}"/>
              </a:ext>
            </a:extLst>
          </p:cNvPr>
          <p:cNvSpPr>
            <a:spLocks noGrp="1"/>
          </p:cNvSpPr>
          <p:nvPr>
            <p:ph type="title"/>
          </p:nvPr>
        </p:nvSpPr>
        <p:spPr>
          <a:xfrm>
            <a:off x="684212" y="304801"/>
            <a:ext cx="8534400" cy="895350"/>
          </a:xfrm>
        </p:spPr>
        <p:txBody>
          <a:bodyPr>
            <a:normAutofit fontScale="90000"/>
          </a:bodyPr>
          <a:lstStyle/>
          <a:p>
            <a:r>
              <a:rPr lang="en-US" b="0" i="0" cap="none" dirty="0">
                <a:solidFill>
                  <a:schemeClr val="tx1">
                    <a:lumMod val="95000"/>
                  </a:schemeClr>
                </a:solidFill>
                <a:effectLst>
                  <a:outerShdw blurRad="38100" dist="38100" dir="2700000" algn="tl">
                    <a:srgbClr val="000000">
                      <a:alpha val="43137"/>
                    </a:srgbClr>
                  </a:outerShdw>
                </a:effectLst>
                <a:latin typeface="Helvetica Neue"/>
              </a:rPr>
              <a:t>What browser do you run on your device to access the website?</a:t>
            </a:r>
            <a:endParaRPr lang="en-IN" cap="none" dirty="0">
              <a:solidFill>
                <a:schemeClr val="tx1">
                  <a:lumMod val="95000"/>
                </a:schemeClr>
              </a:solidFill>
              <a:effectLst>
                <a:outerShdw blurRad="38100" dist="38100" dir="2700000" algn="tl">
                  <a:srgbClr val="000000">
                    <a:alpha val="43137"/>
                  </a:srgbClr>
                </a:outerShdw>
              </a:effectLst>
            </a:endParaRPr>
          </a:p>
        </p:txBody>
      </p:sp>
      <p:graphicFrame>
        <p:nvGraphicFramePr>
          <p:cNvPr id="5" name="Chart 4">
            <a:extLst>
              <a:ext uri="{FF2B5EF4-FFF2-40B4-BE49-F238E27FC236}">
                <a16:creationId xmlns:a16="http://schemas.microsoft.com/office/drawing/2014/main" id="{77B5B70E-68E6-5251-D8FD-0D3F45294827}"/>
              </a:ext>
            </a:extLst>
          </p:cNvPr>
          <p:cNvGraphicFramePr/>
          <p:nvPr>
            <p:extLst>
              <p:ext uri="{D42A27DB-BD31-4B8C-83A1-F6EECF244321}">
                <p14:modId xmlns:p14="http://schemas.microsoft.com/office/powerpoint/2010/main" val="3347766912"/>
              </p:ext>
            </p:extLst>
          </p:nvPr>
        </p:nvGraphicFramePr>
        <p:xfrm>
          <a:off x="1631950" y="1291166"/>
          <a:ext cx="8128000" cy="4623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149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E271-0AB0-62E8-7928-59D08865F677}"/>
              </a:ext>
            </a:extLst>
          </p:cNvPr>
          <p:cNvSpPr>
            <a:spLocks noGrp="1"/>
          </p:cNvSpPr>
          <p:nvPr>
            <p:ph type="title"/>
          </p:nvPr>
        </p:nvSpPr>
        <p:spPr>
          <a:xfrm>
            <a:off x="684212" y="342900"/>
            <a:ext cx="8534400" cy="809625"/>
          </a:xfrm>
        </p:spPr>
        <p:txBody>
          <a:bodyPr/>
          <a:lstStyle/>
          <a:p>
            <a:r>
              <a:rPr lang="en-US" b="0" i="0" cap="none" dirty="0">
                <a:effectLst>
                  <a:outerShdw blurRad="38100" dist="38100" dir="2700000" algn="tl">
                    <a:srgbClr val="000000">
                      <a:alpha val="43137"/>
                    </a:srgbClr>
                  </a:outerShdw>
                </a:effectLst>
                <a:latin typeface="Helvetica Neue"/>
              </a:rPr>
              <a:t>How do you reach the online retail store?</a:t>
            </a:r>
            <a:endParaRPr lang="en-IN" cap="none" dirty="0">
              <a:effectLst>
                <a:outerShdw blurRad="38100" dist="38100" dir="2700000" algn="tl">
                  <a:srgbClr val="000000">
                    <a:alpha val="43137"/>
                  </a:srgbClr>
                </a:outerShdw>
              </a:effectLst>
            </a:endParaRPr>
          </a:p>
        </p:txBody>
      </p:sp>
      <p:graphicFrame>
        <p:nvGraphicFramePr>
          <p:cNvPr id="8" name="Chart 7">
            <a:extLst>
              <a:ext uri="{FF2B5EF4-FFF2-40B4-BE49-F238E27FC236}">
                <a16:creationId xmlns:a16="http://schemas.microsoft.com/office/drawing/2014/main" id="{6C6080AE-8C49-844C-037E-51CEDF14E513}"/>
              </a:ext>
            </a:extLst>
          </p:cNvPr>
          <p:cNvGraphicFramePr/>
          <p:nvPr>
            <p:extLst>
              <p:ext uri="{D42A27DB-BD31-4B8C-83A1-F6EECF244321}">
                <p14:modId xmlns:p14="http://schemas.microsoft.com/office/powerpoint/2010/main" val="3057048811"/>
              </p:ext>
            </p:extLst>
          </p:nvPr>
        </p:nvGraphicFramePr>
        <p:xfrm>
          <a:off x="2032000" y="1647825"/>
          <a:ext cx="8128000" cy="43571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738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C9D2-1877-E14D-7970-8F23767D7BD6}"/>
              </a:ext>
            </a:extLst>
          </p:cNvPr>
          <p:cNvSpPr>
            <a:spLocks noGrp="1"/>
          </p:cNvSpPr>
          <p:nvPr>
            <p:ph type="title"/>
          </p:nvPr>
        </p:nvSpPr>
        <p:spPr>
          <a:xfrm>
            <a:off x="684212" y="448236"/>
            <a:ext cx="8534400" cy="591670"/>
          </a:xfrm>
        </p:spPr>
        <p:txBody>
          <a:bodyPr>
            <a:normAutofit fontScale="90000"/>
          </a:bodyPr>
          <a:lstStyle/>
          <a:p>
            <a:r>
              <a:rPr lang="en-IN" cap="none" dirty="0">
                <a:effectLst>
                  <a:outerShdw blurRad="38100" dist="38100" dir="2700000" algn="tl">
                    <a:srgbClr val="000000">
                      <a:alpha val="43137"/>
                    </a:srgbClr>
                  </a:outerShdw>
                </a:effectLst>
              </a:rPr>
              <a:t>Shopping pattern</a:t>
            </a:r>
          </a:p>
        </p:txBody>
      </p:sp>
      <p:sp>
        <p:nvSpPr>
          <p:cNvPr id="3" name="Content Placeholder 2">
            <a:extLst>
              <a:ext uri="{FF2B5EF4-FFF2-40B4-BE49-F238E27FC236}">
                <a16:creationId xmlns:a16="http://schemas.microsoft.com/office/drawing/2014/main" id="{260985FC-3F22-B919-A563-BE724F451D73}"/>
              </a:ext>
            </a:extLst>
          </p:cNvPr>
          <p:cNvSpPr>
            <a:spLocks noGrp="1"/>
          </p:cNvSpPr>
          <p:nvPr>
            <p:ph sz="half" idx="1"/>
          </p:nvPr>
        </p:nvSpPr>
        <p:spPr>
          <a:xfrm>
            <a:off x="684213" y="1326777"/>
            <a:ext cx="3538164" cy="824751"/>
          </a:xfrm>
        </p:spPr>
        <p:txBody>
          <a:bodyPr>
            <a:normAutofit fontScale="85000" lnSpcReduction="20000"/>
          </a:bodyPr>
          <a:lstStyle/>
          <a:p>
            <a:r>
              <a:rPr lang="en-US" dirty="0"/>
              <a:t>Since how</a:t>
            </a:r>
            <a:r>
              <a:rPr lang="en-US" baseline="0" dirty="0"/>
              <a:t> long you are shopping online?</a:t>
            </a:r>
            <a:endParaRPr lang="en-US" dirty="0"/>
          </a:p>
          <a:p>
            <a:endParaRPr lang="en-IN" dirty="0"/>
          </a:p>
        </p:txBody>
      </p:sp>
      <p:sp>
        <p:nvSpPr>
          <p:cNvPr id="4" name="Content Placeholder 3">
            <a:extLst>
              <a:ext uri="{FF2B5EF4-FFF2-40B4-BE49-F238E27FC236}">
                <a16:creationId xmlns:a16="http://schemas.microsoft.com/office/drawing/2014/main" id="{05638347-BAE4-1A70-6ECA-B1EEECBDCC5C}"/>
              </a:ext>
            </a:extLst>
          </p:cNvPr>
          <p:cNvSpPr>
            <a:spLocks noGrp="1"/>
          </p:cNvSpPr>
          <p:nvPr>
            <p:ph sz="half" idx="2"/>
          </p:nvPr>
        </p:nvSpPr>
        <p:spPr>
          <a:xfrm>
            <a:off x="5808133" y="1425389"/>
            <a:ext cx="4934479" cy="591670"/>
          </a:xfrm>
        </p:spPr>
        <p:txBody>
          <a:bodyPr>
            <a:normAutofit fontScale="85000" lnSpcReduction="20000"/>
          </a:bodyPr>
          <a:lstStyle/>
          <a:p>
            <a:r>
              <a:rPr lang="en-US" dirty="0"/>
              <a:t>How many times you have made an online purchase in the past 1 year?</a:t>
            </a:r>
          </a:p>
          <a:p>
            <a:endParaRPr lang="en-IN" dirty="0"/>
          </a:p>
        </p:txBody>
      </p:sp>
      <p:graphicFrame>
        <p:nvGraphicFramePr>
          <p:cNvPr id="7" name="Chart 6">
            <a:extLst>
              <a:ext uri="{FF2B5EF4-FFF2-40B4-BE49-F238E27FC236}">
                <a16:creationId xmlns:a16="http://schemas.microsoft.com/office/drawing/2014/main" id="{58D0A307-C24C-6B10-EEF1-2102D02C5B52}"/>
              </a:ext>
            </a:extLst>
          </p:cNvPr>
          <p:cNvGraphicFramePr/>
          <p:nvPr>
            <p:extLst>
              <p:ext uri="{D42A27DB-BD31-4B8C-83A1-F6EECF244321}">
                <p14:modId xmlns:p14="http://schemas.microsoft.com/office/powerpoint/2010/main" val="2063239235"/>
              </p:ext>
            </p:extLst>
          </p:nvPr>
        </p:nvGraphicFramePr>
        <p:xfrm>
          <a:off x="546847" y="2268071"/>
          <a:ext cx="4568077" cy="38702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35FDCAE-C5B3-9AF4-B24E-3A3070876694}"/>
              </a:ext>
            </a:extLst>
          </p:cNvPr>
          <p:cNvGraphicFramePr/>
          <p:nvPr>
            <p:extLst>
              <p:ext uri="{D42A27DB-BD31-4B8C-83A1-F6EECF244321}">
                <p14:modId xmlns:p14="http://schemas.microsoft.com/office/powerpoint/2010/main" val="1181589781"/>
              </p:ext>
            </p:extLst>
          </p:nvPr>
        </p:nvGraphicFramePr>
        <p:xfrm>
          <a:off x="5695950" y="2268070"/>
          <a:ext cx="5753100" cy="35320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90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5F88FE-0FEB-0418-86CE-A8B46D562453}"/>
              </a:ext>
            </a:extLst>
          </p:cNvPr>
          <p:cNvSpPr>
            <a:spLocks noGrp="1"/>
          </p:cNvSpPr>
          <p:nvPr>
            <p:ph type="title"/>
          </p:nvPr>
        </p:nvSpPr>
        <p:spPr>
          <a:xfrm>
            <a:off x="684212" y="361951"/>
            <a:ext cx="8534400" cy="771524"/>
          </a:xfrm>
        </p:spPr>
        <p:txBody>
          <a:bodyPr>
            <a:normAutofit/>
          </a:bodyPr>
          <a:lstStyle/>
          <a:p>
            <a:r>
              <a:rPr lang="en-US" sz="2800" dirty="0">
                <a:effectLst>
                  <a:outerShdw blurRad="38100" dist="38100" dir="2700000" algn="tl">
                    <a:srgbClr val="000000">
                      <a:alpha val="43137"/>
                    </a:srgbClr>
                  </a:outerShdw>
                </a:effectLst>
              </a:rPr>
              <a:t>Online retailer preferred</a:t>
            </a:r>
            <a:endParaRPr lang="en-IN" sz="2000" dirty="0">
              <a:effectLst>
                <a:outerShdw blurRad="38100" dist="38100" dir="2700000" algn="tl">
                  <a:srgbClr val="000000">
                    <a:alpha val="43137"/>
                  </a:srgbClr>
                </a:outerShdw>
              </a:effectLst>
            </a:endParaRPr>
          </a:p>
        </p:txBody>
      </p:sp>
      <p:graphicFrame>
        <p:nvGraphicFramePr>
          <p:cNvPr id="6" name="Chart 5">
            <a:extLst>
              <a:ext uri="{FF2B5EF4-FFF2-40B4-BE49-F238E27FC236}">
                <a16:creationId xmlns:a16="http://schemas.microsoft.com/office/drawing/2014/main" id="{E645F6A1-6476-CB91-9114-7505D341B336}"/>
              </a:ext>
            </a:extLst>
          </p:cNvPr>
          <p:cNvGraphicFramePr/>
          <p:nvPr>
            <p:extLst>
              <p:ext uri="{D42A27DB-BD31-4B8C-83A1-F6EECF244321}">
                <p14:modId xmlns:p14="http://schemas.microsoft.com/office/powerpoint/2010/main" val="3928001426"/>
              </p:ext>
            </p:extLst>
          </p:nvPr>
        </p:nvGraphicFramePr>
        <p:xfrm>
          <a:off x="2367902" y="1152983"/>
          <a:ext cx="7354596" cy="4794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984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7B0515-69CD-1AB7-EA54-59699E8C1A9D}"/>
              </a:ext>
            </a:extLst>
          </p:cNvPr>
          <p:cNvSpPr>
            <a:spLocks noGrp="1"/>
          </p:cNvSpPr>
          <p:nvPr>
            <p:ph type="title"/>
          </p:nvPr>
        </p:nvSpPr>
        <p:spPr>
          <a:xfrm>
            <a:off x="684212" y="381000"/>
            <a:ext cx="8534400" cy="733425"/>
          </a:xfrm>
        </p:spPr>
        <p:txBody>
          <a:bodyPr>
            <a:normAutofit fontScale="90000"/>
          </a:bodyPr>
          <a:lstStyle/>
          <a:p>
            <a:r>
              <a:rPr lang="en-US" sz="2000" dirty="0">
                <a:effectLst>
                  <a:outerShdw blurRad="38100" dist="38100" dir="2700000" algn="tl">
                    <a:srgbClr val="000000">
                      <a:alpha val="43137"/>
                    </a:srgbClr>
                  </a:outerShdw>
                </a:effectLst>
              </a:rPr>
              <a:t>Easy to use Platform</a:t>
            </a:r>
            <a:br>
              <a:rPr lang="en-US" u="sng" dirty="0"/>
            </a:br>
            <a:endParaRPr lang="en-IN" dirty="0"/>
          </a:p>
        </p:txBody>
      </p:sp>
      <p:sp>
        <p:nvSpPr>
          <p:cNvPr id="4" name="Content Placeholder 3">
            <a:extLst>
              <a:ext uri="{FF2B5EF4-FFF2-40B4-BE49-F238E27FC236}">
                <a16:creationId xmlns:a16="http://schemas.microsoft.com/office/drawing/2014/main" id="{158D097F-8502-535A-3F3C-748F63597D15}"/>
              </a:ext>
            </a:extLst>
          </p:cNvPr>
          <p:cNvSpPr>
            <a:spLocks noGrp="1"/>
          </p:cNvSpPr>
          <p:nvPr>
            <p:ph sz="half" idx="1"/>
          </p:nvPr>
        </p:nvSpPr>
        <p:spPr>
          <a:xfrm>
            <a:off x="684211" y="1476375"/>
            <a:ext cx="4937655" cy="352425"/>
          </a:xfrm>
        </p:spPr>
        <p:txBody>
          <a:bodyPr>
            <a:normAutofit fontScale="70000" lnSpcReduction="20000"/>
          </a:bodyPr>
          <a:lstStyle/>
          <a:p>
            <a:r>
              <a:rPr lang="en-US" b="1" i="0" dirty="0">
                <a:effectLst/>
              </a:rPr>
              <a:t>Easy to use website or application</a:t>
            </a:r>
          </a:p>
          <a:p>
            <a:endParaRPr lang="en-IN" dirty="0"/>
          </a:p>
        </p:txBody>
      </p:sp>
      <p:sp>
        <p:nvSpPr>
          <p:cNvPr id="5" name="Content Placeholder 4">
            <a:extLst>
              <a:ext uri="{FF2B5EF4-FFF2-40B4-BE49-F238E27FC236}">
                <a16:creationId xmlns:a16="http://schemas.microsoft.com/office/drawing/2014/main" id="{B0830ECA-AD9D-8688-1CC2-C0560C73E62D}"/>
              </a:ext>
            </a:extLst>
          </p:cNvPr>
          <p:cNvSpPr>
            <a:spLocks noGrp="1"/>
          </p:cNvSpPr>
          <p:nvPr>
            <p:ph sz="half" idx="2"/>
          </p:nvPr>
        </p:nvSpPr>
        <p:spPr>
          <a:xfrm>
            <a:off x="5808133" y="1476375"/>
            <a:ext cx="4934479" cy="428625"/>
          </a:xfrm>
        </p:spPr>
        <p:txBody>
          <a:bodyPr>
            <a:normAutofit fontScale="70000" lnSpcReduction="20000"/>
          </a:bodyPr>
          <a:lstStyle/>
          <a:p>
            <a:r>
              <a:rPr lang="en-US" b="1" i="0" dirty="0">
                <a:effectLst/>
              </a:rPr>
              <a:t>Visual appealing web-page layout</a:t>
            </a:r>
          </a:p>
          <a:p>
            <a:endParaRPr lang="en-IN" dirty="0"/>
          </a:p>
        </p:txBody>
      </p:sp>
      <p:graphicFrame>
        <p:nvGraphicFramePr>
          <p:cNvPr id="6" name="Chart 5">
            <a:extLst>
              <a:ext uri="{FF2B5EF4-FFF2-40B4-BE49-F238E27FC236}">
                <a16:creationId xmlns:a16="http://schemas.microsoft.com/office/drawing/2014/main" id="{498B150B-C0E4-96CD-8BAD-AF0B732DC3AD}"/>
              </a:ext>
            </a:extLst>
          </p:cNvPr>
          <p:cNvGraphicFramePr/>
          <p:nvPr>
            <p:extLst>
              <p:ext uri="{D42A27DB-BD31-4B8C-83A1-F6EECF244321}">
                <p14:modId xmlns:p14="http://schemas.microsoft.com/office/powerpoint/2010/main" val="3215840102"/>
              </p:ext>
            </p:extLst>
          </p:nvPr>
        </p:nvGraphicFramePr>
        <p:xfrm>
          <a:off x="684210" y="1743074"/>
          <a:ext cx="4088342" cy="2527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B6659F0-A4E5-C4EB-DE12-480B264CE52C}"/>
              </a:ext>
            </a:extLst>
          </p:cNvPr>
          <p:cNvGraphicFramePr/>
          <p:nvPr>
            <p:extLst>
              <p:ext uri="{D42A27DB-BD31-4B8C-83A1-F6EECF244321}">
                <p14:modId xmlns:p14="http://schemas.microsoft.com/office/powerpoint/2010/main" val="4292692854"/>
              </p:ext>
            </p:extLst>
          </p:nvPr>
        </p:nvGraphicFramePr>
        <p:xfrm>
          <a:off x="5808133" y="1828800"/>
          <a:ext cx="4088342" cy="244213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9ED3F4D-30F7-6DB5-7878-C7A65558F0F8}"/>
              </a:ext>
            </a:extLst>
          </p:cNvPr>
          <p:cNvSpPr txBox="1"/>
          <p:nvPr/>
        </p:nvSpPr>
        <p:spPr>
          <a:xfrm>
            <a:off x="335902" y="4270929"/>
            <a:ext cx="10362132" cy="1754326"/>
          </a:xfrm>
          <a:prstGeom prst="rect">
            <a:avLst/>
          </a:prstGeom>
          <a:noFill/>
        </p:spPr>
        <p:txBody>
          <a:bodyPr wrap="none" rtlCol="0">
            <a:spAutoFit/>
          </a:bodyPr>
          <a:lstStyle/>
          <a:p>
            <a:r>
              <a:rPr lang="en-US" dirty="0">
                <a:solidFill>
                  <a:schemeClr val="tx2">
                    <a:lumMod val="60000"/>
                    <a:lumOff val="40000"/>
                  </a:schemeClr>
                </a:solidFill>
                <a:effectLst>
                  <a:outerShdw blurRad="38100" dist="38100" dir="2700000" algn="tl">
                    <a:srgbClr val="000000">
                      <a:alpha val="43137"/>
                    </a:srgbClr>
                  </a:outerShdw>
                </a:effectLst>
              </a:rPr>
              <a:t>Conclusion:</a:t>
            </a:r>
          </a:p>
          <a:p>
            <a:pPr marL="342900" indent="-342900">
              <a:buAutoNum type="arabicPeriod"/>
            </a:pPr>
            <a:r>
              <a:rPr lang="en-US" dirty="0">
                <a:solidFill>
                  <a:schemeClr val="tx2">
                    <a:lumMod val="60000"/>
                    <a:lumOff val="40000"/>
                  </a:schemeClr>
                </a:solidFill>
                <a:effectLst>
                  <a:outerShdw blurRad="38100" dist="38100" dir="2700000" algn="tl">
                    <a:srgbClr val="000000">
                      <a:alpha val="43137"/>
                    </a:srgbClr>
                  </a:outerShdw>
                </a:effectLst>
              </a:rPr>
              <a:t>Amazon platform is first choice where online shopping is easy with speedy order delivery</a:t>
            </a:r>
          </a:p>
          <a:p>
            <a:pPr marL="342900" indent="-342900">
              <a:buAutoNum type="arabicPeriod"/>
            </a:pPr>
            <a:r>
              <a:rPr lang="en-US" dirty="0">
                <a:solidFill>
                  <a:schemeClr val="tx2">
                    <a:lumMod val="60000"/>
                    <a:lumOff val="40000"/>
                  </a:schemeClr>
                </a:solidFill>
                <a:effectLst>
                  <a:outerShdw blurRad="38100" dist="38100" dir="2700000" algn="tl">
                    <a:srgbClr val="000000">
                      <a:alpha val="43137"/>
                    </a:srgbClr>
                  </a:outerShdw>
                </a:effectLst>
              </a:rPr>
              <a:t>Flipkart platform is second choice of customers</a:t>
            </a:r>
          </a:p>
          <a:p>
            <a:pPr marL="342900" indent="-342900">
              <a:buAutoNum type="arabicPeriod"/>
            </a:pPr>
            <a:r>
              <a:rPr lang="en-US" dirty="0" err="1">
                <a:solidFill>
                  <a:schemeClr val="tx2">
                    <a:lumMod val="60000"/>
                    <a:lumOff val="40000"/>
                  </a:schemeClr>
                </a:solidFill>
                <a:effectLst>
                  <a:outerShdw blurRad="38100" dist="38100" dir="2700000" algn="tl">
                    <a:srgbClr val="000000">
                      <a:alpha val="43137"/>
                    </a:srgbClr>
                  </a:outerShdw>
                </a:effectLst>
              </a:rPr>
              <a:t>Myntra</a:t>
            </a:r>
            <a:r>
              <a:rPr lang="en-US" dirty="0">
                <a:solidFill>
                  <a:schemeClr val="tx2">
                    <a:lumMod val="60000"/>
                    <a:lumOff val="40000"/>
                  </a:schemeClr>
                </a:solidFill>
                <a:effectLst>
                  <a:outerShdw blurRad="38100" dist="38100" dir="2700000" algn="tl">
                    <a:srgbClr val="000000">
                      <a:alpha val="43137"/>
                    </a:srgbClr>
                  </a:outerShdw>
                </a:effectLst>
              </a:rPr>
              <a:t> secured the 3</a:t>
            </a:r>
            <a:r>
              <a:rPr lang="en-US" baseline="30000" dirty="0">
                <a:solidFill>
                  <a:schemeClr val="tx2">
                    <a:lumMod val="60000"/>
                    <a:lumOff val="40000"/>
                  </a:schemeClr>
                </a:solidFill>
                <a:effectLst>
                  <a:outerShdw blurRad="38100" dist="38100" dir="2700000" algn="tl">
                    <a:srgbClr val="000000">
                      <a:alpha val="43137"/>
                    </a:srgbClr>
                  </a:outerShdw>
                </a:effectLst>
              </a:rPr>
              <a:t>rd</a:t>
            </a:r>
            <a:r>
              <a:rPr lang="en-US" dirty="0">
                <a:solidFill>
                  <a:schemeClr val="tx2">
                    <a:lumMod val="60000"/>
                    <a:lumOff val="40000"/>
                  </a:schemeClr>
                </a:solidFill>
                <a:effectLst>
                  <a:outerShdw blurRad="38100" dist="38100" dir="2700000" algn="tl">
                    <a:srgbClr val="000000">
                      <a:alpha val="43137"/>
                    </a:srgbClr>
                  </a:outerShdw>
                </a:effectLst>
              </a:rPr>
              <a:t> place in customers choice</a:t>
            </a:r>
          </a:p>
          <a:p>
            <a:pPr marL="342900" indent="-342900">
              <a:buAutoNum type="arabicPeriod"/>
            </a:pPr>
            <a:r>
              <a:rPr lang="en-US" dirty="0" err="1">
                <a:solidFill>
                  <a:schemeClr val="tx2">
                    <a:lumMod val="60000"/>
                    <a:lumOff val="40000"/>
                  </a:schemeClr>
                </a:solidFill>
                <a:effectLst>
                  <a:outerShdw blurRad="38100" dist="38100" dir="2700000" algn="tl">
                    <a:srgbClr val="000000">
                      <a:alpha val="43137"/>
                    </a:srgbClr>
                  </a:outerShdw>
                </a:effectLst>
              </a:rPr>
              <a:t>Snapdeal</a:t>
            </a:r>
            <a:r>
              <a:rPr lang="en-US" dirty="0">
                <a:solidFill>
                  <a:schemeClr val="tx2">
                    <a:lumMod val="60000"/>
                    <a:lumOff val="40000"/>
                  </a:schemeClr>
                </a:solidFill>
                <a:effectLst>
                  <a:outerShdw blurRad="38100" dist="38100" dir="2700000" algn="tl">
                    <a:srgbClr val="000000">
                      <a:alpha val="43137"/>
                    </a:srgbClr>
                  </a:outerShdw>
                </a:effectLst>
              </a:rPr>
              <a:t> is on 4</a:t>
            </a:r>
            <a:r>
              <a:rPr lang="en-US" baseline="30000" dirty="0">
                <a:solidFill>
                  <a:schemeClr val="tx2">
                    <a:lumMod val="60000"/>
                    <a:lumOff val="40000"/>
                  </a:schemeClr>
                </a:solidFill>
                <a:effectLst>
                  <a:outerShdw blurRad="38100" dist="38100" dir="2700000" algn="tl">
                    <a:srgbClr val="000000">
                      <a:alpha val="43137"/>
                    </a:srgbClr>
                  </a:outerShdw>
                </a:effectLst>
              </a:rPr>
              <a:t>th</a:t>
            </a:r>
            <a:r>
              <a:rPr lang="en-US" dirty="0">
                <a:solidFill>
                  <a:schemeClr val="tx2">
                    <a:lumMod val="60000"/>
                    <a:lumOff val="40000"/>
                  </a:schemeClr>
                </a:solidFill>
                <a:effectLst>
                  <a:outerShdw blurRad="38100" dist="38100" dir="2700000" algn="tl">
                    <a:srgbClr val="000000">
                      <a:alpha val="43137"/>
                    </a:srgbClr>
                  </a:outerShdw>
                </a:effectLst>
              </a:rPr>
              <a:t> position</a:t>
            </a:r>
          </a:p>
          <a:p>
            <a:pPr marL="342900" indent="-342900">
              <a:buAutoNum type="arabicPeriod"/>
            </a:pPr>
            <a:r>
              <a:rPr lang="en-US" dirty="0" err="1">
                <a:solidFill>
                  <a:schemeClr val="tx2">
                    <a:lumMod val="60000"/>
                    <a:lumOff val="40000"/>
                  </a:schemeClr>
                </a:solidFill>
                <a:effectLst>
                  <a:outerShdw blurRad="38100" dist="38100" dir="2700000" algn="tl">
                    <a:srgbClr val="000000">
                      <a:alpha val="43137"/>
                    </a:srgbClr>
                  </a:outerShdw>
                </a:effectLst>
              </a:rPr>
              <a:t>Paytm</a:t>
            </a:r>
            <a:r>
              <a:rPr lang="en-US" dirty="0">
                <a:solidFill>
                  <a:schemeClr val="tx2">
                    <a:lumMod val="60000"/>
                    <a:lumOff val="40000"/>
                  </a:schemeClr>
                </a:solidFill>
                <a:effectLst>
                  <a:outerShdw blurRad="38100" dist="38100" dir="2700000" algn="tl">
                    <a:srgbClr val="000000">
                      <a:alpha val="43137"/>
                    </a:srgbClr>
                  </a:outerShdw>
                </a:effectLst>
              </a:rPr>
              <a:t> is the 5</a:t>
            </a:r>
            <a:r>
              <a:rPr lang="en-US" baseline="30000" dirty="0">
                <a:solidFill>
                  <a:schemeClr val="tx2">
                    <a:lumMod val="60000"/>
                    <a:lumOff val="40000"/>
                  </a:schemeClr>
                </a:solidFill>
                <a:effectLst>
                  <a:outerShdw blurRad="38100" dist="38100" dir="2700000" algn="tl">
                    <a:srgbClr val="000000">
                      <a:alpha val="43137"/>
                    </a:srgbClr>
                  </a:outerShdw>
                </a:effectLst>
              </a:rPr>
              <a:t>th</a:t>
            </a:r>
            <a:r>
              <a:rPr lang="en-US" dirty="0">
                <a:solidFill>
                  <a:schemeClr val="tx2">
                    <a:lumMod val="60000"/>
                    <a:lumOff val="40000"/>
                  </a:schemeClr>
                </a:solidFill>
                <a:effectLst>
                  <a:outerShdw blurRad="38100" dist="38100" dir="2700000" algn="tl">
                    <a:srgbClr val="000000">
                      <a:alpha val="43137"/>
                    </a:srgbClr>
                  </a:outerShdw>
                </a:effectLst>
              </a:rPr>
              <a:t> choice</a:t>
            </a:r>
          </a:p>
        </p:txBody>
      </p:sp>
    </p:spTree>
    <p:extLst>
      <p:ext uri="{BB962C8B-B14F-4D97-AF65-F5344CB8AC3E}">
        <p14:creationId xmlns:p14="http://schemas.microsoft.com/office/powerpoint/2010/main" val="112325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A6F0DF-6EF9-5BC9-8808-0E90B9622C7E}"/>
              </a:ext>
            </a:extLst>
          </p:cNvPr>
          <p:cNvSpPr txBox="1"/>
          <p:nvPr/>
        </p:nvSpPr>
        <p:spPr>
          <a:xfrm>
            <a:off x="662473" y="392984"/>
            <a:ext cx="2401619"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Product Availability</a:t>
            </a:r>
            <a:endParaRPr lang="en-US" u="sng" dirty="0"/>
          </a:p>
        </p:txBody>
      </p:sp>
      <p:graphicFrame>
        <p:nvGraphicFramePr>
          <p:cNvPr id="9" name="Chart 8">
            <a:extLst>
              <a:ext uri="{FF2B5EF4-FFF2-40B4-BE49-F238E27FC236}">
                <a16:creationId xmlns:a16="http://schemas.microsoft.com/office/drawing/2014/main" id="{B4CDE1BF-3F34-168C-FDCD-78F06A53F5C0}"/>
              </a:ext>
            </a:extLst>
          </p:cNvPr>
          <p:cNvGraphicFramePr/>
          <p:nvPr>
            <p:extLst>
              <p:ext uri="{D42A27DB-BD31-4B8C-83A1-F6EECF244321}">
                <p14:modId xmlns:p14="http://schemas.microsoft.com/office/powerpoint/2010/main" val="2842377009"/>
              </p:ext>
            </p:extLst>
          </p:nvPr>
        </p:nvGraphicFramePr>
        <p:xfrm>
          <a:off x="364557" y="922560"/>
          <a:ext cx="3893117" cy="28683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EB9B635-E6EC-A20F-FF26-2617186DFB70}"/>
              </a:ext>
            </a:extLst>
          </p:cNvPr>
          <p:cNvGraphicFramePr/>
          <p:nvPr>
            <p:extLst>
              <p:ext uri="{D42A27DB-BD31-4B8C-83A1-F6EECF244321}">
                <p14:modId xmlns:p14="http://schemas.microsoft.com/office/powerpoint/2010/main" val="1276622693"/>
              </p:ext>
            </p:extLst>
          </p:nvPr>
        </p:nvGraphicFramePr>
        <p:xfrm>
          <a:off x="3924300" y="762316"/>
          <a:ext cx="4010028" cy="3028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9308112-B633-DE90-EA22-84D19EC8762B}"/>
              </a:ext>
            </a:extLst>
          </p:cNvPr>
          <p:cNvGraphicFramePr/>
          <p:nvPr>
            <p:extLst>
              <p:ext uri="{D42A27DB-BD31-4B8C-83A1-F6EECF244321}">
                <p14:modId xmlns:p14="http://schemas.microsoft.com/office/powerpoint/2010/main" val="451955006"/>
              </p:ext>
            </p:extLst>
          </p:nvPr>
        </p:nvGraphicFramePr>
        <p:xfrm>
          <a:off x="7817416" y="789210"/>
          <a:ext cx="3822133" cy="300174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F06F37EA-BF6A-47BC-25DF-3D8EE11412D8}"/>
              </a:ext>
            </a:extLst>
          </p:cNvPr>
          <p:cNvSpPr txBox="1"/>
          <p:nvPr/>
        </p:nvSpPr>
        <p:spPr>
          <a:xfrm>
            <a:off x="734191" y="4314464"/>
            <a:ext cx="8249374" cy="1754326"/>
          </a:xfrm>
          <a:prstGeom prst="rect">
            <a:avLst/>
          </a:prstGeom>
          <a:noFill/>
        </p:spPr>
        <p:txBody>
          <a:bodyPr wrap="none" rtlCol="0">
            <a:spAutoFit/>
          </a:bodyPr>
          <a:lstStyle/>
          <a:p>
            <a:r>
              <a:rPr lang="en-US" dirty="0">
                <a:solidFill>
                  <a:schemeClr val="tx2">
                    <a:lumMod val="60000"/>
                    <a:lumOff val="40000"/>
                  </a:schemeClr>
                </a:solidFill>
                <a:effectLst>
                  <a:outerShdw blurRad="38100" dist="38100" dir="2700000" algn="tl">
                    <a:srgbClr val="000000">
                      <a:alpha val="43137"/>
                    </a:srgbClr>
                  </a:outerShdw>
                </a:effectLst>
              </a:rPr>
              <a:t>Conclusion:</a:t>
            </a:r>
          </a:p>
          <a:p>
            <a:r>
              <a:rPr lang="en-US" dirty="0">
                <a:solidFill>
                  <a:schemeClr val="tx2">
                    <a:lumMod val="60000"/>
                    <a:lumOff val="40000"/>
                  </a:schemeClr>
                </a:solidFill>
                <a:effectLst>
                  <a:outerShdw blurRad="38100" dist="38100" dir="2700000" algn="tl">
                    <a:srgbClr val="000000">
                      <a:alpha val="43137"/>
                    </a:srgbClr>
                  </a:outerShdw>
                </a:effectLst>
              </a:rPr>
              <a:t>1. Amazon have variety of products with complete ,relevant information</a:t>
            </a:r>
          </a:p>
          <a:p>
            <a:r>
              <a:rPr lang="en-US" dirty="0">
                <a:solidFill>
                  <a:schemeClr val="tx2">
                    <a:lumMod val="60000"/>
                    <a:lumOff val="40000"/>
                  </a:schemeClr>
                </a:solidFill>
                <a:effectLst>
                  <a:outerShdw blurRad="38100" dist="38100" dir="2700000" algn="tl">
                    <a:srgbClr val="000000">
                      <a:alpha val="43137"/>
                    </a:srgbClr>
                  </a:outerShdw>
                </a:effectLst>
              </a:rPr>
              <a:t>2. Flipkart is on 2</a:t>
            </a:r>
            <a:r>
              <a:rPr lang="en-US" baseline="30000" dirty="0">
                <a:solidFill>
                  <a:schemeClr val="tx2">
                    <a:lumMod val="60000"/>
                    <a:lumOff val="40000"/>
                  </a:schemeClr>
                </a:solidFill>
                <a:effectLst>
                  <a:outerShdw blurRad="38100" dist="38100" dir="2700000" algn="tl">
                    <a:srgbClr val="000000">
                      <a:alpha val="43137"/>
                    </a:srgbClr>
                  </a:outerShdw>
                </a:effectLst>
              </a:rPr>
              <a:t>nd</a:t>
            </a:r>
            <a:r>
              <a:rPr lang="en-US" dirty="0">
                <a:solidFill>
                  <a:schemeClr val="tx2">
                    <a:lumMod val="60000"/>
                    <a:lumOff val="40000"/>
                  </a:schemeClr>
                </a:solidFill>
                <a:effectLst>
                  <a:outerShdw blurRad="38100" dist="38100" dir="2700000" algn="tl">
                    <a:srgbClr val="000000">
                      <a:alpha val="43137"/>
                    </a:srgbClr>
                  </a:outerShdw>
                </a:effectLst>
              </a:rPr>
              <a:t> choice</a:t>
            </a:r>
          </a:p>
          <a:p>
            <a:r>
              <a:rPr lang="en-US" dirty="0">
                <a:solidFill>
                  <a:schemeClr val="tx2">
                    <a:lumMod val="60000"/>
                    <a:lumOff val="40000"/>
                  </a:schemeClr>
                </a:solidFill>
                <a:effectLst>
                  <a:outerShdw blurRad="38100" dist="38100" dir="2700000" algn="tl">
                    <a:srgbClr val="000000">
                      <a:alpha val="43137"/>
                    </a:srgbClr>
                  </a:outerShdw>
                </a:effectLst>
              </a:rPr>
              <a:t>3. </a:t>
            </a:r>
            <a:r>
              <a:rPr lang="en-US" dirty="0" err="1">
                <a:solidFill>
                  <a:schemeClr val="tx2">
                    <a:lumMod val="60000"/>
                    <a:lumOff val="40000"/>
                  </a:schemeClr>
                </a:solidFill>
                <a:effectLst>
                  <a:outerShdw blurRad="38100" dist="38100" dir="2700000" algn="tl">
                    <a:srgbClr val="000000">
                      <a:alpha val="43137"/>
                    </a:srgbClr>
                  </a:outerShdw>
                </a:effectLst>
              </a:rPr>
              <a:t>Myntra</a:t>
            </a:r>
            <a:r>
              <a:rPr lang="en-US" dirty="0">
                <a:solidFill>
                  <a:schemeClr val="tx2">
                    <a:lumMod val="60000"/>
                    <a:lumOff val="40000"/>
                  </a:schemeClr>
                </a:solidFill>
                <a:effectLst>
                  <a:outerShdw blurRad="38100" dist="38100" dir="2700000" algn="tl">
                    <a:srgbClr val="000000">
                      <a:alpha val="43137"/>
                    </a:srgbClr>
                  </a:outerShdw>
                </a:effectLst>
              </a:rPr>
              <a:t> is on 3</a:t>
            </a:r>
            <a:r>
              <a:rPr lang="en-US" baseline="30000" dirty="0">
                <a:solidFill>
                  <a:schemeClr val="tx2">
                    <a:lumMod val="60000"/>
                    <a:lumOff val="40000"/>
                  </a:schemeClr>
                </a:solidFill>
                <a:effectLst>
                  <a:outerShdw blurRad="38100" dist="38100" dir="2700000" algn="tl">
                    <a:srgbClr val="000000">
                      <a:alpha val="43137"/>
                    </a:srgbClr>
                  </a:outerShdw>
                </a:effectLst>
              </a:rPr>
              <a:t>rd</a:t>
            </a:r>
            <a:r>
              <a:rPr lang="en-US" dirty="0">
                <a:solidFill>
                  <a:schemeClr val="tx2">
                    <a:lumMod val="60000"/>
                    <a:lumOff val="40000"/>
                  </a:schemeClr>
                </a:solidFill>
                <a:effectLst>
                  <a:outerShdw blurRad="38100" dist="38100" dir="2700000" algn="tl">
                    <a:srgbClr val="000000">
                      <a:alpha val="43137"/>
                    </a:srgbClr>
                  </a:outerShdw>
                </a:effectLst>
              </a:rPr>
              <a:t> Choice</a:t>
            </a:r>
          </a:p>
          <a:p>
            <a:r>
              <a:rPr lang="en-US" dirty="0">
                <a:solidFill>
                  <a:schemeClr val="tx2">
                    <a:lumMod val="60000"/>
                    <a:lumOff val="40000"/>
                  </a:schemeClr>
                </a:solidFill>
                <a:effectLst>
                  <a:outerShdw blurRad="38100" dist="38100" dir="2700000" algn="tl">
                    <a:srgbClr val="000000">
                      <a:alpha val="43137"/>
                    </a:srgbClr>
                  </a:outerShdw>
                </a:effectLst>
              </a:rPr>
              <a:t>4. </a:t>
            </a:r>
            <a:r>
              <a:rPr lang="en-US" dirty="0" err="1">
                <a:solidFill>
                  <a:schemeClr val="tx2">
                    <a:lumMod val="60000"/>
                    <a:lumOff val="40000"/>
                  </a:schemeClr>
                </a:solidFill>
                <a:effectLst>
                  <a:outerShdw blurRad="38100" dist="38100" dir="2700000" algn="tl">
                    <a:srgbClr val="000000">
                      <a:alpha val="43137"/>
                    </a:srgbClr>
                  </a:outerShdw>
                </a:effectLst>
              </a:rPr>
              <a:t>Snapdeal</a:t>
            </a:r>
            <a:r>
              <a:rPr lang="en-US" dirty="0">
                <a:solidFill>
                  <a:schemeClr val="tx2">
                    <a:lumMod val="60000"/>
                    <a:lumOff val="40000"/>
                  </a:schemeClr>
                </a:solidFill>
                <a:effectLst>
                  <a:outerShdw blurRad="38100" dist="38100" dir="2700000" algn="tl">
                    <a:srgbClr val="000000">
                      <a:alpha val="43137"/>
                    </a:srgbClr>
                  </a:outerShdw>
                </a:effectLst>
              </a:rPr>
              <a:t> secured 4</a:t>
            </a:r>
            <a:r>
              <a:rPr lang="en-US" baseline="30000" dirty="0">
                <a:solidFill>
                  <a:schemeClr val="tx2">
                    <a:lumMod val="60000"/>
                    <a:lumOff val="40000"/>
                  </a:schemeClr>
                </a:solidFill>
                <a:effectLst>
                  <a:outerShdw blurRad="38100" dist="38100" dir="2700000" algn="tl">
                    <a:srgbClr val="000000">
                      <a:alpha val="43137"/>
                    </a:srgbClr>
                  </a:outerShdw>
                </a:effectLst>
              </a:rPr>
              <a:t>th</a:t>
            </a:r>
            <a:r>
              <a:rPr lang="en-US" dirty="0">
                <a:solidFill>
                  <a:schemeClr val="tx2">
                    <a:lumMod val="60000"/>
                    <a:lumOff val="40000"/>
                  </a:schemeClr>
                </a:solidFill>
                <a:effectLst>
                  <a:outerShdw blurRad="38100" dist="38100" dir="2700000" algn="tl">
                    <a:srgbClr val="000000">
                      <a:alpha val="43137"/>
                    </a:srgbClr>
                  </a:outerShdw>
                </a:effectLst>
              </a:rPr>
              <a:t> position</a:t>
            </a:r>
          </a:p>
          <a:p>
            <a:r>
              <a:rPr lang="en-US" dirty="0">
                <a:solidFill>
                  <a:schemeClr val="tx2">
                    <a:lumMod val="60000"/>
                    <a:lumOff val="40000"/>
                  </a:schemeClr>
                </a:solidFill>
                <a:effectLst>
                  <a:outerShdw blurRad="38100" dist="38100" dir="2700000" algn="tl">
                    <a:srgbClr val="000000">
                      <a:alpha val="43137"/>
                    </a:srgbClr>
                  </a:outerShdw>
                </a:effectLst>
              </a:rPr>
              <a:t>5. </a:t>
            </a:r>
            <a:r>
              <a:rPr lang="en-US" dirty="0" err="1">
                <a:solidFill>
                  <a:schemeClr val="tx2">
                    <a:lumMod val="60000"/>
                    <a:lumOff val="40000"/>
                  </a:schemeClr>
                </a:solidFill>
                <a:effectLst>
                  <a:outerShdw blurRad="38100" dist="38100" dir="2700000" algn="tl">
                    <a:srgbClr val="000000">
                      <a:alpha val="43137"/>
                    </a:srgbClr>
                  </a:outerShdw>
                </a:effectLst>
              </a:rPr>
              <a:t>Paytm</a:t>
            </a:r>
            <a:r>
              <a:rPr lang="en-US" dirty="0">
                <a:solidFill>
                  <a:schemeClr val="tx2">
                    <a:lumMod val="60000"/>
                    <a:lumOff val="40000"/>
                  </a:schemeClr>
                </a:solidFill>
                <a:effectLst>
                  <a:outerShdw blurRad="38100" dist="38100" dir="2700000" algn="tl">
                    <a:srgbClr val="000000">
                      <a:alpha val="43137"/>
                    </a:srgbClr>
                  </a:outerShdw>
                </a:effectLst>
              </a:rPr>
              <a:t> is on 5</a:t>
            </a:r>
            <a:r>
              <a:rPr lang="en-US" baseline="30000" dirty="0">
                <a:solidFill>
                  <a:schemeClr val="tx2">
                    <a:lumMod val="60000"/>
                    <a:lumOff val="40000"/>
                  </a:schemeClr>
                </a:solidFill>
                <a:effectLst>
                  <a:outerShdw blurRad="38100" dist="38100" dir="2700000" algn="tl">
                    <a:srgbClr val="000000">
                      <a:alpha val="43137"/>
                    </a:srgbClr>
                  </a:outerShdw>
                </a:effectLst>
              </a:rPr>
              <a:t>th</a:t>
            </a:r>
            <a:r>
              <a:rPr lang="en-US" dirty="0">
                <a:solidFill>
                  <a:schemeClr val="tx2">
                    <a:lumMod val="60000"/>
                    <a:lumOff val="40000"/>
                  </a:schemeClr>
                </a:solidFill>
                <a:effectLst>
                  <a:outerShdw blurRad="38100" dist="38100" dir="2700000" algn="tl">
                    <a:srgbClr val="000000">
                      <a:alpha val="43137"/>
                    </a:srgbClr>
                  </a:outerShdw>
                </a:effectLst>
              </a:rPr>
              <a:t> position in Product availability category</a:t>
            </a:r>
          </a:p>
        </p:txBody>
      </p:sp>
    </p:spTree>
    <p:extLst>
      <p:ext uri="{BB962C8B-B14F-4D97-AF65-F5344CB8AC3E}">
        <p14:creationId xmlns:p14="http://schemas.microsoft.com/office/powerpoint/2010/main" val="272389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033CF-CA4D-5156-B5E0-845F9DF75077}"/>
              </a:ext>
            </a:extLst>
          </p:cNvPr>
          <p:cNvSpPr txBox="1"/>
          <p:nvPr/>
        </p:nvSpPr>
        <p:spPr>
          <a:xfrm>
            <a:off x="600076" y="513184"/>
            <a:ext cx="4648200"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Platform Technical performance  </a:t>
            </a:r>
          </a:p>
        </p:txBody>
      </p:sp>
      <p:graphicFrame>
        <p:nvGraphicFramePr>
          <p:cNvPr id="4" name="Chart 3">
            <a:extLst>
              <a:ext uri="{FF2B5EF4-FFF2-40B4-BE49-F238E27FC236}">
                <a16:creationId xmlns:a16="http://schemas.microsoft.com/office/drawing/2014/main" id="{E7BB130D-4370-2C78-8EB5-F5723B125E50}"/>
              </a:ext>
            </a:extLst>
          </p:cNvPr>
          <p:cNvGraphicFramePr/>
          <p:nvPr>
            <p:extLst>
              <p:ext uri="{D42A27DB-BD31-4B8C-83A1-F6EECF244321}">
                <p14:modId xmlns:p14="http://schemas.microsoft.com/office/powerpoint/2010/main" val="4156335887"/>
              </p:ext>
            </p:extLst>
          </p:nvPr>
        </p:nvGraphicFramePr>
        <p:xfrm>
          <a:off x="212531" y="882516"/>
          <a:ext cx="3678335" cy="28403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62B9643-0A2E-34AC-FD72-F25117A5E6C1}"/>
              </a:ext>
            </a:extLst>
          </p:cNvPr>
          <p:cNvGraphicFramePr/>
          <p:nvPr>
            <p:extLst>
              <p:ext uri="{D42A27DB-BD31-4B8C-83A1-F6EECF244321}">
                <p14:modId xmlns:p14="http://schemas.microsoft.com/office/powerpoint/2010/main" val="573812164"/>
              </p:ext>
            </p:extLst>
          </p:nvPr>
        </p:nvGraphicFramePr>
        <p:xfrm>
          <a:off x="3741576" y="882516"/>
          <a:ext cx="3954624" cy="2840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566E77F-B453-EA6C-046E-58E436732623}"/>
              </a:ext>
            </a:extLst>
          </p:cNvPr>
          <p:cNvGraphicFramePr/>
          <p:nvPr>
            <p:extLst>
              <p:ext uri="{D42A27DB-BD31-4B8C-83A1-F6EECF244321}">
                <p14:modId xmlns:p14="http://schemas.microsoft.com/office/powerpoint/2010/main" val="964173024"/>
              </p:ext>
            </p:extLst>
          </p:nvPr>
        </p:nvGraphicFramePr>
        <p:xfrm>
          <a:off x="7270620" y="882515"/>
          <a:ext cx="3954624" cy="2840399"/>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10">
            <a:extLst>
              <a:ext uri="{FF2B5EF4-FFF2-40B4-BE49-F238E27FC236}">
                <a16:creationId xmlns:a16="http://schemas.microsoft.com/office/drawing/2014/main" id="{90971265-947C-8A38-25DE-B4C998B40051}"/>
              </a:ext>
            </a:extLst>
          </p:cNvPr>
          <p:cNvSpPr>
            <a:spLocks noGrp="1"/>
          </p:cNvSpPr>
          <p:nvPr>
            <p:ph type="title"/>
          </p:nvPr>
        </p:nvSpPr>
        <p:spPr>
          <a:xfrm>
            <a:off x="684212" y="4092246"/>
            <a:ext cx="8534400" cy="1902153"/>
          </a:xfrm>
        </p:spPr>
        <p:txBody>
          <a:bodyPr>
            <a:noAutofit/>
          </a:bodyPr>
          <a:lstStyle/>
          <a:p>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Conclusion:</a:t>
            </a:r>
            <a:b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1.Amazon is technically best platform as per customer choices</a:t>
            </a:r>
            <a:b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2.Flipkart is on the 2</a:t>
            </a:r>
            <a:r>
              <a:rPr lang="en-US" sz="1800" baseline="300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nd</a:t>
            </a: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position in this category</a:t>
            </a:r>
            <a:b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3.Paytm secured 3</a:t>
            </a:r>
            <a:r>
              <a:rPr lang="en-US" sz="1800" baseline="300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rd</a:t>
            </a: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position on platform stability</a:t>
            </a:r>
            <a:b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4.Myntra is on 4</a:t>
            </a:r>
            <a:r>
              <a:rPr lang="en-US" sz="1800" baseline="300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a:t>
            </a: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position</a:t>
            </a:r>
            <a:b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5.Snapdeal is on 5</a:t>
            </a:r>
            <a:r>
              <a:rPr lang="en-US" sz="1800" baseline="300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a:t>
            </a:r>
            <a:r>
              <a:rPr lang="en-US" sz="1800"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position</a:t>
            </a:r>
            <a:br>
              <a:rPr lang="en-US" sz="1800" dirty="0"/>
            </a:br>
            <a:endParaRPr lang="en-IN" sz="1800" dirty="0"/>
          </a:p>
        </p:txBody>
      </p:sp>
    </p:spTree>
    <p:extLst>
      <p:ext uri="{BB962C8B-B14F-4D97-AF65-F5344CB8AC3E}">
        <p14:creationId xmlns:p14="http://schemas.microsoft.com/office/powerpoint/2010/main" val="78414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9F597D-7D34-8DD3-FE3B-F5F8A24126B0}"/>
              </a:ext>
            </a:extLst>
          </p:cNvPr>
          <p:cNvSpPr txBox="1"/>
          <p:nvPr/>
        </p:nvSpPr>
        <p:spPr>
          <a:xfrm>
            <a:off x="447675" y="605135"/>
            <a:ext cx="8415337" cy="646331"/>
          </a:xfrm>
          <a:prstGeom prst="rect">
            <a:avLst/>
          </a:prstGeom>
          <a:noFill/>
        </p:spPr>
        <p:txBody>
          <a:bodyPr wrap="square">
            <a:spAutoFit/>
          </a:bodyPr>
          <a:lstStyle/>
          <a:p>
            <a:r>
              <a:rPr lang="en-US" sz="1800" b="1" dirty="0">
                <a:effectLst>
                  <a:outerShdw blurRad="38100" dist="38100" dir="2700000" algn="tl">
                    <a:srgbClr val="000000">
                      <a:alpha val="43137"/>
                    </a:srgbClr>
                  </a:outerShdw>
                </a:effectLst>
              </a:rPr>
              <a:t>Which of the Indian online retailer would you recommend to a friend?</a:t>
            </a:r>
            <a:br>
              <a:rPr lang="en-US" b="1" dirty="0"/>
            </a:br>
            <a:endParaRPr lang="en-IN" dirty="0"/>
          </a:p>
        </p:txBody>
      </p:sp>
      <p:graphicFrame>
        <p:nvGraphicFramePr>
          <p:cNvPr id="7" name="Chart 6">
            <a:extLst>
              <a:ext uri="{FF2B5EF4-FFF2-40B4-BE49-F238E27FC236}">
                <a16:creationId xmlns:a16="http://schemas.microsoft.com/office/drawing/2014/main" id="{EDF027D9-342B-23A8-3025-A3F2127CD8D7}"/>
              </a:ext>
            </a:extLst>
          </p:cNvPr>
          <p:cNvGraphicFramePr/>
          <p:nvPr>
            <p:extLst>
              <p:ext uri="{D42A27DB-BD31-4B8C-83A1-F6EECF244321}">
                <p14:modId xmlns:p14="http://schemas.microsoft.com/office/powerpoint/2010/main" val="2160978310"/>
              </p:ext>
            </p:extLst>
          </p:nvPr>
        </p:nvGraphicFramePr>
        <p:xfrm>
          <a:off x="4486275" y="1295786"/>
          <a:ext cx="7324724" cy="425729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5A897750-32A9-2B55-F92F-496C5DC36321}"/>
              </a:ext>
            </a:extLst>
          </p:cNvPr>
          <p:cNvSpPr txBox="1"/>
          <p:nvPr/>
        </p:nvSpPr>
        <p:spPr>
          <a:xfrm>
            <a:off x="985838" y="3109436"/>
            <a:ext cx="6105524" cy="1477328"/>
          </a:xfrm>
          <a:prstGeom prst="rect">
            <a:avLst/>
          </a:prstGeom>
          <a:noFill/>
        </p:spPr>
        <p:txBody>
          <a:bodyPr wrap="square">
            <a:spAutoFit/>
          </a:bodyPr>
          <a:lstStyle/>
          <a:p>
            <a:r>
              <a:rPr lang="en-US" dirty="0">
                <a:effectLst>
                  <a:outerShdw blurRad="38100" dist="38100" dir="2700000" algn="tl">
                    <a:srgbClr val="000000">
                      <a:alpha val="43137"/>
                    </a:srgbClr>
                  </a:outerShdw>
                </a:effectLst>
              </a:rPr>
              <a:t>Conclusion:</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Clearly, Amazon is leading</a:t>
            </a:r>
          </a:p>
          <a:p>
            <a:r>
              <a:rPr lang="en-US" dirty="0">
                <a:effectLst>
                  <a:outerShdw blurRad="38100" dist="38100" dir="2700000" algn="tl">
                    <a:srgbClr val="000000">
                      <a:alpha val="43137"/>
                    </a:srgbClr>
                  </a:outerShdw>
                </a:effectLst>
              </a:rPr>
              <a:t>In most of the categories to</a:t>
            </a:r>
          </a:p>
          <a:p>
            <a:r>
              <a:rPr lang="en-US" dirty="0">
                <a:effectLst>
                  <a:outerShdw blurRad="38100" dist="38100" dir="2700000" algn="tl">
                    <a:srgbClr val="000000">
                      <a:alpha val="43137"/>
                    </a:srgbClr>
                  </a:outerShdw>
                </a:effectLst>
              </a:rPr>
              <a:t>Customers first recommendation.</a:t>
            </a:r>
          </a:p>
        </p:txBody>
      </p:sp>
    </p:spTree>
    <p:extLst>
      <p:ext uri="{BB962C8B-B14F-4D97-AF65-F5344CB8AC3E}">
        <p14:creationId xmlns:p14="http://schemas.microsoft.com/office/powerpoint/2010/main" val="78437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993C-89DD-6763-0A79-5B653C9FAA50}"/>
              </a:ext>
            </a:extLst>
          </p:cNvPr>
          <p:cNvSpPr>
            <a:spLocks noGrp="1"/>
          </p:cNvSpPr>
          <p:nvPr>
            <p:ph type="ctrTitle"/>
          </p:nvPr>
        </p:nvSpPr>
        <p:spPr>
          <a:xfrm>
            <a:off x="684212" y="685800"/>
            <a:ext cx="8001000" cy="619126"/>
          </a:xfrm>
        </p:spPr>
        <p:txBody>
          <a:bodyPr>
            <a:normAutofit fontScale="90000"/>
          </a:bodyPr>
          <a:lstStyle/>
          <a:p>
            <a:r>
              <a:rPr lang="en-IN" dirty="0">
                <a:solidFill>
                  <a:schemeClr val="accent1">
                    <a:lumMod val="60000"/>
                    <a:lumOff val="40000"/>
                  </a:schemeClr>
                </a:solidFill>
                <a:effectLst>
                  <a:outerShdw blurRad="38100" dist="38100" dir="2700000" algn="tl">
                    <a:srgbClr val="000000">
                      <a:alpha val="43137"/>
                    </a:srgbClr>
                  </a:outerShdw>
                </a:effectLst>
              </a:rPr>
              <a:t>Conclusion</a:t>
            </a:r>
          </a:p>
        </p:txBody>
      </p:sp>
      <p:sp>
        <p:nvSpPr>
          <p:cNvPr id="3" name="Subtitle 2">
            <a:extLst>
              <a:ext uri="{FF2B5EF4-FFF2-40B4-BE49-F238E27FC236}">
                <a16:creationId xmlns:a16="http://schemas.microsoft.com/office/drawing/2014/main" id="{0D9D3559-D11B-81F4-46ED-29139BFF8C75}"/>
              </a:ext>
            </a:extLst>
          </p:cNvPr>
          <p:cNvSpPr>
            <a:spLocks noGrp="1"/>
          </p:cNvSpPr>
          <p:nvPr>
            <p:ph type="subTitle" idx="1"/>
          </p:nvPr>
        </p:nvSpPr>
        <p:spPr>
          <a:xfrm>
            <a:off x="684212" y="1447801"/>
            <a:ext cx="6400800" cy="4343400"/>
          </a:xfrm>
        </p:spPr>
        <p:txBody>
          <a:bodyPr/>
          <a:lstStyle/>
          <a:p>
            <a:r>
              <a:rPr lang="en-US" b="0" i="0" dirty="0">
                <a:solidFill>
                  <a:schemeClr val="tx1">
                    <a:lumMod val="95000"/>
                  </a:schemeClr>
                </a:solidFill>
                <a:effectLst/>
                <a:latin typeface="Lato" panose="020F0502020204030203" pitchFamily="34" charset="0"/>
              </a:rPr>
              <a:t>Customer Retention is the most effective way to grow a business and it is one of the keys to success. Acquiring new customers are always more expensive and takes more effort than retaining them. Therefore it is crucial for business, to try to keep the retention rate up, with the tips mentioned here or more, in order to have better conversion rates, lower marketing costs, and higher profits.</a:t>
            </a:r>
          </a:p>
          <a:p>
            <a:endParaRPr lang="en-IN" dirty="0">
              <a:solidFill>
                <a:schemeClr val="tx1">
                  <a:lumMod val="95000"/>
                </a:schemeClr>
              </a:solidFill>
            </a:endParaRPr>
          </a:p>
        </p:txBody>
      </p:sp>
      <p:pic>
        <p:nvPicPr>
          <p:cNvPr id="3074" name="Picture 2" descr="See the source image">
            <a:extLst>
              <a:ext uri="{FF2B5EF4-FFF2-40B4-BE49-F238E27FC236}">
                <a16:creationId xmlns:a16="http://schemas.microsoft.com/office/drawing/2014/main" id="{0BCD5667-0613-ECB7-2356-479B660CE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3033713"/>
            <a:ext cx="4410075" cy="33947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9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10E5-9C1D-D4D5-6A6E-A43EB85A1775}"/>
              </a:ext>
            </a:extLst>
          </p:cNvPr>
          <p:cNvSpPr>
            <a:spLocks noGrp="1"/>
          </p:cNvSpPr>
          <p:nvPr>
            <p:ph type="title"/>
          </p:nvPr>
        </p:nvSpPr>
        <p:spPr>
          <a:xfrm>
            <a:off x="684211" y="188259"/>
            <a:ext cx="8534401" cy="869575"/>
          </a:xfrm>
        </p:spPr>
        <p:txBody>
          <a:bodyPr>
            <a:normAutofit/>
          </a:bodyPr>
          <a:lstStyle/>
          <a:p>
            <a:r>
              <a:rPr lang="en-IN" cap="none" dirty="0">
                <a:effectLst>
                  <a:outerShdw blurRad="38100" dist="38100" dir="2700000" algn="tl">
                    <a:srgbClr val="000000">
                      <a:alpha val="43137"/>
                    </a:srgbClr>
                  </a:outerShdw>
                </a:effectLst>
              </a:rPr>
              <a:t>What is customer retention?</a:t>
            </a:r>
          </a:p>
        </p:txBody>
      </p:sp>
      <p:sp>
        <p:nvSpPr>
          <p:cNvPr id="3" name="Text Placeholder 2">
            <a:extLst>
              <a:ext uri="{FF2B5EF4-FFF2-40B4-BE49-F238E27FC236}">
                <a16:creationId xmlns:a16="http://schemas.microsoft.com/office/drawing/2014/main" id="{7E877F0E-1D3F-E065-3B54-BD23DD6DD389}"/>
              </a:ext>
            </a:extLst>
          </p:cNvPr>
          <p:cNvSpPr>
            <a:spLocks noGrp="1"/>
          </p:cNvSpPr>
          <p:nvPr>
            <p:ph type="body" idx="1"/>
          </p:nvPr>
        </p:nvSpPr>
        <p:spPr>
          <a:xfrm>
            <a:off x="684213" y="1470212"/>
            <a:ext cx="8534400" cy="3048000"/>
          </a:xfrm>
        </p:spPr>
        <p:txBody>
          <a:bodyPr/>
          <a:lstStyle/>
          <a:p>
            <a:pPr marL="285750" indent="-285750">
              <a:buFont typeface="Arial" panose="020B0604020202020204" pitchFamily="34" charset="0"/>
              <a:buChar char="•"/>
            </a:pPr>
            <a:r>
              <a:rPr lang="en-US" b="1" i="0" dirty="0">
                <a:effectLst/>
                <a:latin typeface="Arial" panose="020B0604020202020204" pitchFamily="34" charset="0"/>
              </a:rPr>
              <a:t>Customer retention</a:t>
            </a:r>
            <a:r>
              <a:rPr lang="en-US" b="0" i="0" dirty="0">
                <a:effectLst/>
                <a:latin typeface="Arial" panose="020B0604020202020204" pitchFamily="34" charset="0"/>
              </a:rPr>
              <a:t> refers to the ability of a company or product to retain its customers over some specified period.</a:t>
            </a:r>
            <a:r>
              <a:rPr lang="en-US" b="0" i="0" u="none" strike="noStrike" baseline="30000" dirty="0">
                <a:effectLst/>
                <a:latin typeface="Arial" panose="020B0604020202020204" pitchFamily="34" charset="0"/>
                <a:hlinkClick r:id="rId2">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High customer retention means customers of the product or business tend to return to, continue to buy or in some other way not defect to another product or business, or to non-use entirely.</a:t>
            </a:r>
          </a:p>
          <a:p>
            <a:pPr marL="285750" indent="-285750">
              <a:buFont typeface="Arial" panose="020B0604020202020204" pitchFamily="34" charset="0"/>
              <a:buChar char="•"/>
            </a:pPr>
            <a:r>
              <a:rPr lang="en-US" b="1" i="0" dirty="0">
                <a:effectLst/>
                <a:latin typeface="Arial" panose="020B0604020202020204" pitchFamily="34" charset="0"/>
              </a:rPr>
              <a:t>Customer retention </a:t>
            </a:r>
            <a:r>
              <a:rPr lang="en-US" b="0" i="0" dirty="0">
                <a:effectLst/>
                <a:latin typeface="Arial" panose="020B0604020202020204" pitchFamily="34" charset="0"/>
              </a:rPr>
              <a:t>starts with the first contact an organization has with a customer and continues throughout the entire lifetime of a relationship and successful retention efforts take this entire lifecycle into account.</a:t>
            </a:r>
            <a:endParaRPr lang="en-US" dirty="0">
              <a:latin typeface="Arial" panose="020B0604020202020204" pitchFamily="34" charset="0"/>
            </a:endParaRPr>
          </a:p>
          <a:p>
            <a:pPr marL="285750" indent="-285750">
              <a:buFont typeface="Arial" panose="020B0604020202020204" pitchFamily="34" charset="0"/>
              <a:buChar char="•"/>
            </a:pPr>
            <a:r>
              <a:rPr lang="en-US" b="1" i="0" dirty="0">
                <a:effectLst/>
                <a:latin typeface="Arial" panose="020B0604020202020204" pitchFamily="34" charset="0"/>
              </a:rPr>
              <a:t>Customer retention </a:t>
            </a:r>
            <a:r>
              <a:rPr lang="en-US" b="0" i="0" dirty="0">
                <a:effectLst/>
                <a:latin typeface="Arial" panose="020B0604020202020204" pitchFamily="34" charset="0"/>
              </a:rPr>
              <a:t>has a direct impact on </a:t>
            </a:r>
            <a:r>
              <a:rPr lang="en-US" b="0" i="0" u="none" strike="noStrike" dirty="0">
                <a:effectLst/>
                <a:latin typeface="Arial" panose="020B0604020202020204" pitchFamily="34" charset="0"/>
                <a:hlinkClick r:id="rId3" tooltip="Profit (economics)">
                  <a:extLst>
                    <a:ext uri="{A12FA001-AC4F-418D-AE19-62706E023703}">
                      <ahyp:hlinkClr xmlns:ahyp="http://schemas.microsoft.com/office/drawing/2018/hyperlinkcolor" val="tx"/>
                    </a:ext>
                  </a:extLst>
                </a:hlinkClick>
              </a:rPr>
              <a:t>profitability</a:t>
            </a:r>
            <a:r>
              <a:rPr lang="en-US" b="0" i="0" dirty="0">
                <a:effectLst/>
                <a:latin typeface="Arial" panose="020B0604020202020204" pitchFamily="34" charset="0"/>
              </a:rPr>
              <a:t>.</a:t>
            </a:r>
            <a:endParaRPr lang="en-IN" dirty="0"/>
          </a:p>
        </p:txBody>
      </p:sp>
      <p:pic>
        <p:nvPicPr>
          <p:cNvPr id="8" name="Picture 7">
            <a:extLst>
              <a:ext uri="{FF2B5EF4-FFF2-40B4-BE49-F238E27FC236}">
                <a16:creationId xmlns:a16="http://schemas.microsoft.com/office/drawing/2014/main" id="{AEFFEB29-C578-A1C5-5544-4E5B01931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386" y="4518212"/>
            <a:ext cx="6245225" cy="20887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575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E7DC-E6E5-D733-D35A-F4EF20FFF1A0}"/>
              </a:ext>
            </a:extLst>
          </p:cNvPr>
          <p:cNvSpPr>
            <a:spLocks noGrp="1"/>
          </p:cNvSpPr>
          <p:nvPr>
            <p:ph type="title"/>
          </p:nvPr>
        </p:nvSpPr>
        <p:spPr>
          <a:xfrm>
            <a:off x="3609975" y="2675466"/>
            <a:ext cx="9275762" cy="1507067"/>
          </a:xfrm>
        </p:spPr>
        <p:txBody>
          <a:bodyPr>
            <a:normAutofit/>
          </a:bodyPr>
          <a:lstStyle/>
          <a:p>
            <a:r>
              <a:rPr lang="en-IN" sz="6000" dirty="0">
                <a:solidFill>
                  <a:schemeClr val="accent3">
                    <a:lumMod val="20000"/>
                    <a:lumOff val="80000"/>
                  </a:schemeClr>
                </a:solidFill>
                <a:effectLst>
                  <a:outerShdw blurRad="38100" dist="38100" dir="2700000" algn="tl">
                    <a:srgbClr val="000000">
                      <a:alpha val="43137"/>
                    </a:srgbClr>
                  </a:outerShdw>
                </a:effectLst>
              </a:rPr>
              <a:t>Thank </a:t>
            </a:r>
            <a:r>
              <a:rPr lang="en-IN" sz="6000" dirty="0" err="1">
                <a:solidFill>
                  <a:schemeClr val="accent3">
                    <a:lumMod val="20000"/>
                    <a:lumOff val="80000"/>
                  </a:schemeClr>
                </a:solidFill>
                <a:effectLst>
                  <a:outerShdw blurRad="38100" dist="38100" dir="2700000" algn="tl">
                    <a:srgbClr val="000000">
                      <a:alpha val="43137"/>
                    </a:srgbClr>
                  </a:outerShdw>
                </a:effectLst>
              </a:rPr>
              <a:t>YOu</a:t>
            </a:r>
            <a:endParaRPr lang="en-IN" sz="6000" dirty="0">
              <a:solidFill>
                <a:schemeClr val="accent3">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386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2FDB-A075-7357-BA0E-B4AF22632C74}"/>
              </a:ext>
            </a:extLst>
          </p:cNvPr>
          <p:cNvSpPr>
            <a:spLocks noGrp="1"/>
          </p:cNvSpPr>
          <p:nvPr>
            <p:ph type="title"/>
          </p:nvPr>
        </p:nvSpPr>
        <p:spPr>
          <a:xfrm>
            <a:off x="684211" y="573742"/>
            <a:ext cx="8534401" cy="986118"/>
          </a:xfrm>
        </p:spPr>
        <p:txBody>
          <a:bodyPr>
            <a:normAutofit fontScale="90000"/>
          </a:bodyPr>
          <a:lstStyle/>
          <a:p>
            <a:r>
              <a:rPr lang="en-IN" cap="none" dirty="0">
                <a:effectLst>
                  <a:outerShdw blurRad="38100" dist="38100" dir="2700000" algn="tl">
                    <a:srgbClr val="000000">
                      <a:alpha val="43137"/>
                    </a:srgbClr>
                  </a:outerShdw>
                </a:effectLst>
              </a:rPr>
              <a:t>What are the benefits of customer retention?</a:t>
            </a:r>
          </a:p>
        </p:txBody>
      </p:sp>
      <p:sp>
        <p:nvSpPr>
          <p:cNvPr id="3" name="Text Placeholder 2">
            <a:extLst>
              <a:ext uri="{FF2B5EF4-FFF2-40B4-BE49-F238E27FC236}">
                <a16:creationId xmlns:a16="http://schemas.microsoft.com/office/drawing/2014/main" id="{C05E1DD0-D457-47BA-D51F-185DFAA68960}"/>
              </a:ext>
            </a:extLst>
          </p:cNvPr>
          <p:cNvSpPr>
            <a:spLocks noGrp="1"/>
          </p:cNvSpPr>
          <p:nvPr>
            <p:ph type="body" idx="1"/>
          </p:nvPr>
        </p:nvSpPr>
        <p:spPr>
          <a:xfrm>
            <a:off x="684213" y="1667435"/>
            <a:ext cx="8534400" cy="5047130"/>
          </a:xfrm>
        </p:spPr>
        <p:txBody>
          <a:bodyPr>
            <a:normAutofit fontScale="70000" lnSpcReduction="20000"/>
          </a:bodyPr>
          <a:lstStyle/>
          <a:p>
            <a:pPr algn="l">
              <a:buFont typeface="+mj-lt"/>
              <a:buAutoNum type="arabicPeriod"/>
            </a:pPr>
            <a:r>
              <a:rPr lang="en-US" b="1" i="0" u="sng" dirty="0">
                <a:effectLst/>
                <a:latin typeface="roboto" panose="02000000000000000000" pitchFamily="2" charset="0"/>
              </a:rPr>
              <a:t>Cheaper than Acquisition</a:t>
            </a:r>
            <a:r>
              <a:rPr lang="en-US" b="1" i="0" dirty="0">
                <a:effectLst/>
                <a:latin typeface="roboto" panose="02000000000000000000" pitchFamily="2" charset="0"/>
              </a:rPr>
              <a:t>: </a:t>
            </a:r>
            <a:r>
              <a:rPr lang="en-US" b="0" i="0" dirty="0">
                <a:effectLst/>
                <a:latin typeface="roboto" panose="02000000000000000000" pitchFamily="2" charset="0"/>
              </a:rPr>
              <a:t>Foremost advantage of customer retention for every organization is that saves the cost involved in acquiring new customers. Customer retention is five times more economical than the acquisition process and thereby a most cost-effective method of maintaining a customer base. Several kinds of research have been conducted in the past which has favored retention over the acquisition process.</a:t>
            </a:r>
          </a:p>
          <a:p>
            <a:pPr algn="l">
              <a:buFont typeface="+mj-lt"/>
              <a:buAutoNum type="arabicPeriod"/>
            </a:pPr>
            <a:r>
              <a:rPr lang="en-US" b="1" i="0" u="sng" dirty="0">
                <a:effectLst/>
                <a:latin typeface="roboto" panose="02000000000000000000" pitchFamily="2" charset="0"/>
              </a:rPr>
              <a:t>Loyal customers yield higher profits</a:t>
            </a:r>
            <a:r>
              <a:rPr lang="en-US" b="1" i="0" dirty="0">
                <a:effectLst/>
                <a:latin typeface="roboto" panose="02000000000000000000" pitchFamily="2" charset="0"/>
              </a:rPr>
              <a:t>: </a:t>
            </a:r>
            <a:r>
              <a:rPr lang="en-US" b="0" i="0" dirty="0">
                <a:effectLst/>
                <a:latin typeface="roboto" panose="02000000000000000000" pitchFamily="2" charset="0"/>
              </a:rPr>
              <a:t>Companies are able to yield higher profits by maintaining loyal customers. These customers make more frequent purchases and spend large in every transaction with their brand. Loyal customers do tend to shift frequently even if their brand raise price, they continue for long. However, every company need to be cautious while raising their prices as end goal is lifetime revenue not just today’s revenue.</a:t>
            </a:r>
          </a:p>
          <a:p>
            <a:pPr algn="l">
              <a:buFont typeface="+mj-lt"/>
              <a:buAutoNum type="arabicPeriod"/>
            </a:pPr>
            <a:r>
              <a:rPr lang="en-US" b="1" i="0" u="sng" dirty="0">
                <a:effectLst/>
                <a:latin typeface="roboto" panose="02000000000000000000" pitchFamily="2" charset="0"/>
              </a:rPr>
              <a:t>More word of mouth referrals</a:t>
            </a:r>
            <a:r>
              <a:rPr lang="en-US" b="1" i="0" dirty="0">
                <a:effectLst/>
                <a:latin typeface="roboto" panose="02000000000000000000" pitchFamily="2" charset="0"/>
              </a:rPr>
              <a:t>: </a:t>
            </a:r>
            <a:r>
              <a:rPr lang="en-US" b="0" i="0" dirty="0">
                <a:effectLst/>
                <a:latin typeface="roboto" panose="02000000000000000000" pitchFamily="2" charset="0"/>
              </a:rPr>
              <a:t>Customer retention enable companies in getting large amount of referrals easily. Loyal customers serve as an important source of new business as they bring in large number of customers by referring them brand products. Peoples get attracted toward brand easily through referral of their friends and relatives despite various online and mobile marketing. </a:t>
            </a:r>
          </a:p>
          <a:p>
            <a:pPr algn="l">
              <a:buFont typeface="+mj-lt"/>
              <a:buAutoNum type="arabicPeriod"/>
            </a:pPr>
            <a:r>
              <a:rPr lang="en-US" b="1" i="0" u="sng" dirty="0">
                <a:effectLst/>
                <a:latin typeface="roboto" panose="02000000000000000000" pitchFamily="2" charset="0"/>
              </a:rPr>
              <a:t>Easy up-selling and cross-selling</a:t>
            </a:r>
            <a:r>
              <a:rPr lang="en-US" b="1" i="0" dirty="0">
                <a:effectLst/>
                <a:latin typeface="roboto" panose="02000000000000000000" pitchFamily="2" charset="0"/>
              </a:rPr>
              <a:t>: </a:t>
            </a:r>
            <a:r>
              <a:rPr lang="en-US" b="0" i="0" dirty="0">
                <a:effectLst/>
                <a:latin typeface="roboto" panose="02000000000000000000" pitchFamily="2" charset="0"/>
              </a:rPr>
              <a:t>Business find it easier in up-selling and cross-selling its products to group of loyal customers. Once people are satisfied with the services of particular brand; they like to explore more of its stuff. Customer don’t go for much analysis and comparison of brand products while making purchase decisions if they are assured of its quality.  </a:t>
            </a:r>
          </a:p>
          <a:p>
            <a:pPr algn="l">
              <a:buFont typeface="+mj-lt"/>
              <a:buAutoNum type="arabicPeriod"/>
            </a:pPr>
            <a:r>
              <a:rPr lang="en-US" b="1" i="0" u="sng" dirty="0">
                <a:solidFill>
                  <a:schemeClr val="bg2">
                    <a:lumMod val="40000"/>
                    <a:lumOff val="60000"/>
                  </a:schemeClr>
                </a:solidFill>
                <a:effectLst/>
                <a:latin typeface="roboto" panose="02000000000000000000" pitchFamily="2" charset="0"/>
              </a:rPr>
              <a:t>Loyal customers are more forgiving</a:t>
            </a:r>
            <a:r>
              <a:rPr lang="en-US" b="1" i="0" dirty="0">
                <a:solidFill>
                  <a:schemeClr val="bg2">
                    <a:lumMod val="40000"/>
                    <a:lumOff val="60000"/>
                  </a:schemeClr>
                </a:solidFill>
                <a:effectLst/>
                <a:latin typeface="roboto" panose="02000000000000000000" pitchFamily="2" charset="0"/>
              </a:rPr>
              <a:t>: </a:t>
            </a:r>
            <a:r>
              <a:rPr lang="en-US" b="0" i="0" dirty="0">
                <a:solidFill>
                  <a:schemeClr val="bg2">
                    <a:lumMod val="40000"/>
                    <a:lumOff val="60000"/>
                  </a:schemeClr>
                </a:solidFill>
                <a:effectLst/>
                <a:latin typeface="roboto" panose="02000000000000000000" pitchFamily="2" charset="0"/>
              </a:rPr>
              <a:t>Another major advantage of customer retention is that it enables in getting better co-operation from people. Loyal customers are more forgiving and they support their brand even if they get a poor service experience. Business get better support from its customers in its hard times that ensure its long-term continuity.</a:t>
            </a:r>
          </a:p>
          <a:p>
            <a:pPr algn="l">
              <a:buFont typeface="+mj-lt"/>
              <a:buAutoNum type="arabicPeriod"/>
            </a:pPr>
            <a:r>
              <a:rPr lang="en-US" b="1" i="0" dirty="0">
                <a:solidFill>
                  <a:schemeClr val="bg2">
                    <a:lumMod val="40000"/>
                    <a:lumOff val="60000"/>
                  </a:schemeClr>
                </a:solidFill>
                <a:effectLst/>
                <a:latin typeface="roboto" panose="02000000000000000000" pitchFamily="2" charset="0"/>
              </a:rPr>
              <a:t>Better</a:t>
            </a:r>
            <a:r>
              <a:rPr lang="en-US" b="1" i="0" u="sng" dirty="0">
                <a:solidFill>
                  <a:schemeClr val="bg2">
                    <a:lumMod val="40000"/>
                    <a:lumOff val="60000"/>
                  </a:schemeClr>
                </a:solidFill>
                <a:effectLst/>
                <a:latin typeface="roboto" panose="02000000000000000000" pitchFamily="2" charset="0"/>
              </a:rPr>
              <a:t> communication with customers</a:t>
            </a:r>
            <a:r>
              <a:rPr lang="en-US" b="1" i="0" dirty="0">
                <a:solidFill>
                  <a:schemeClr val="bg2">
                    <a:lumMod val="40000"/>
                    <a:lumOff val="60000"/>
                  </a:schemeClr>
                </a:solidFill>
                <a:effectLst/>
                <a:latin typeface="roboto" panose="02000000000000000000" pitchFamily="2" charset="0"/>
              </a:rPr>
              <a:t>: </a:t>
            </a:r>
            <a:r>
              <a:rPr lang="en-US" b="0" i="0" dirty="0">
                <a:solidFill>
                  <a:schemeClr val="bg2">
                    <a:lumMod val="40000"/>
                    <a:lumOff val="60000"/>
                  </a:schemeClr>
                </a:solidFill>
                <a:effectLst/>
                <a:latin typeface="roboto" panose="02000000000000000000" pitchFamily="2" charset="0"/>
              </a:rPr>
              <a:t>Customer retention is an effective tool available to business for establishing proper communication network with customer. Customer that engages with business for long term shares their valuable feedback with their brand. They communicate information regarding people’s demand and expectation from business that enables it in formulating effective policies</a:t>
            </a:r>
          </a:p>
          <a:p>
            <a:endParaRPr lang="en-IN" dirty="0"/>
          </a:p>
        </p:txBody>
      </p:sp>
    </p:spTree>
    <p:extLst>
      <p:ext uri="{BB962C8B-B14F-4D97-AF65-F5344CB8AC3E}">
        <p14:creationId xmlns:p14="http://schemas.microsoft.com/office/powerpoint/2010/main" val="267972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FE4D-CD4E-8A84-4C50-B03F3DC474DD}"/>
              </a:ext>
            </a:extLst>
          </p:cNvPr>
          <p:cNvSpPr>
            <a:spLocks noGrp="1"/>
          </p:cNvSpPr>
          <p:nvPr>
            <p:ph type="title"/>
          </p:nvPr>
        </p:nvSpPr>
        <p:spPr>
          <a:xfrm>
            <a:off x="684211" y="448236"/>
            <a:ext cx="8534401" cy="941294"/>
          </a:xfrm>
        </p:spPr>
        <p:txBody>
          <a:bodyPr/>
          <a:lstStyle/>
          <a:p>
            <a:r>
              <a:rPr lang="en-IN" dirty="0">
                <a:effectLst>
                  <a:outerShdw blurRad="38100" dist="38100" dir="2700000" algn="tl">
                    <a:srgbClr val="000000">
                      <a:alpha val="43137"/>
                    </a:srgbClr>
                  </a:outerShdw>
                </a:effectLst>
              </a:rPr>
              <a:t>Retention tactics.</a:t>
            </a:r>
          </a:p>
        </p:txBody>
      </p:sp>
      <p:sp>
        <p:nvSpPr>
          <p:cNvPr id="3" name="Text Placeholder 2">
            <a:extLst>
              <a:ext uri="{FF2B5EF4-FFF2-40B4-BE49-F238E27FC236}">
                <a16:creationId xmlns:a16="http://schemas.microsoft.com/office/drawing/2014/main" id="{9408E369-EC89-B126-4AF3-C53C59E92C47}"/>
              </a:ext>
            </a:extLst>
          </p:cNvPr>
          <p:cNvSpPr>
            <a:spLocks noGrp="1"/>
          </p:cNvSpPr>
          <p:nvPr>
            <p:ph type="body" idx="1"/>
          </p:nvPr>
        </p:nvSpPr>
        <p:spPr>
          <a:xfrm>
            <a:off x="684213" y="1479176"/>
            <a:ext cx="8534400" cy="3442448"/>
          </a:xfrm>
        </p:spPr>
        <p:txBody>
          <a:bodyPr/>
          <a:lstStyle/>
          <a:p>
            <a:pPr algn="l" fontAlgn="base">
              <a:buFont typeface="+mj-lt"/>
              <a:buAutoNum type="arabicPeriod"/>
            </a:pPr>
            <a:r>
              <a:rPr lang="en-US" b="0" i="0" dirty="0">
                <a:solidFill>
                  <a:srgbClr val="33475B"/>
                </a:solidFill>
                <a:effectLst/>
                <a:latin typeface="inherit"/>
              </a:rPr>
              <a:t>Track and analyze churn metrics.</a:t>
            </a:r>
          </a:p>
          <a:p>
            <a:pPr algn="l" fontAlgn="base">
              <a:buFont typeface="+mj-lt"/>
              <a:buAutoNum type="arabicPeriod"/>
            </a:pPr>
            <a:r>
              <a:rPr lang="en-US" b="0" i="0" dirty="0">
                <a:solidFill>
                  <a:srgbClr val="33475B"/>
                </a:solidFill>
                <a:effectLst/>
                <a:latin typeface="inherit"/>
              </a:rPr>
              <a:t>Implement a customer feedback loop.</a:t>
            </a:r>
          </a:p>
          <a:p>
            <a:pPr algn="l" fontAlgn="base">
              <a:buFont typeface="+mj-lt"/>
              <a:buAutoNum type="arabicPeriod"/>
            </a:pPr>
            <a:r>
              <a:rPr lang="en-US" b="0" i="0" dirty="0">
                <a:solidFill>
                  <a:srgbClr val="33475B"/>
                </a:solidFill>
                <a:effectLst/>
                <a:latin typeface="inherit"/>
              </a:rPr>
              <a:t>Maintain a customer communication calendar.</a:t>
            </a:r>
          </a:p>
          <a:p>
            <a:pPr algn="l" fontAlgn="base">
              <a:buFont typeface="+mj-lt"/>
              <a:buAutoNum type="arabicPeriod"/>
            </a:pPr>
            <a:r>
              <a:rPr lang="en-US" b="0" i="0" dirty="0">
                <a:solidFill>
                  <a:srgbClr val="33475B"/>
                </a:solidFill>
                <a:effectLst/>
                <a:latin typeface="inherit"/>
              </a:rPr>
              <a:t>Send a company newsletter.</a:t>
            </a:r>
          </a:p>
          <a:p>
            <a:pPr algn="l" fontAlgn="base">
              <a:buFont typeface="+mj-lt"/>
              <a:buAutoNum type="arabicPeriod"/>
            </a:pPr>
            <a:r>
              <a:rPr lang="en-US" b="0" i="0" dirty="0">
                <a:solidFill>
                  <a:srgbClr val="33475B"/>
                </a:solidFill>
                <a:effectLst/>
                <a:latin typeface="inherit"/>
              </a:rPr>
              <a:t>Start a customer education program.</a:t>
            </a:r>
          </a:p>
          <a:p>
            <a:pPr algn="l" fontAlgn="base">
              <a:buFont typeface="+mj-lt"/>
              <a:buAutoNum type="arabicPeriod"/>
            </a:pPr>
            <a:r>
              <a:rPr lang="en-US" b="0" i="0" dirty="0">
                <a:solidFill>
                  <a:srgbClr val="33475B"/>
                </a:solidFill>
                <a:effectLst/>
                <a:latin typeface="inherit"/>
              </a:rPr>
              <a:t>Build trust with your customers.</a:t>
            </a:r>
          </a:p>
          <a:p>
            <a:pPr algn="l" fontAlgn="base">
              <a:buFont typeface="+mj-lt"/>
              <a:buAutoNum type="arabicPeriod"/>
            </a:pPr>
            <a:r>
              <a:rPr lang="en-US" b="0" i="0" dirty="0">
                <a:solidFill>
                  <a:srgbClr val="33475B"/>
                </a:solidFill>
                <a:effectLst/>
                <a:latin typeface="inherit"/>
              </a:rPr>
              <a:t>Offer unique services.</a:t>
            </a:r>
          </a:p>
          <a:p>
            <a:pPr algn="l" fontAlgn="base">
              <a:buFont typeface="+mj-lt"/>
              <a:buAutoNum type="arabicPeriod"/>
            </a:pPr>
            <a:r>
              <a:rPr lang="en-US" b="0" i="0" dirty="0">
                <a:solidFill>
                  <a:srgbClr val="33475B"/>
                </a:solidFill>
                <a:effectLst/>
                <a:latin typeface="inherit"/>
              </a:rPr>
              <a:t>Start a customer retention program.</a:t>
            </a:r>
          </a:p>
          <a:p>
            <a:endParaRPr lang="en-IN" dirty="0"/>
          </a:p>
        </p:txBody>
      </p:sp>
      <p:pic>
        <p:nvPicPr>
          <p:cNvPr id="5" name="Picture 4">
            <a:extLst>
              <a:ext uri="{FF2B5EF4-FFF2-40B4-BE49-F238E27FC236}">
                <a16:creationId xmlns:a16="http://schemas.microsoft.com/office/drawing/2014/main" id="{B7FBAB6C-CDB9-89AF-37CD-E350E909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882" y="1479176"/>
            <a:ext cx="5226424" cy="25370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0490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33B-AA9F-D417-D224-82A18B0E0FD4}"/>
              </a:ext>
            </a:extLst>
          </p:cNvPr>
          <p:cNvSpPr>
            <a:spLocks noGrp="1"/>
          </p:cNvSpPr>
          <p:nvPr>
            <p:ph type="title"/>
          </p:nvPr>
        </p:nvSpPr>
        <p:spPr>
          <a:xfrm>
            <a:off x="522847" y="412377"/>
            <a:ext cx="10396165" cy="654423"/>
          </a:xfrm>
        </p:spPr>
        <p:txBody>
          <a:bodyPr>
            <a:normAutofit/>
          </a:bodyPr>
          <a:lstStyle/>
          <a:p>
            <a:r>
              <a:rPr lang="en-IN" cap="none" dirty="0">
                <a:effectLst>
                  <a:outerShdw blurRad="38100" dist="38100" dir="2700000" algn="tl">
                    <a:srgbClr val="000000">
                      <a:alpha val="43137"/>
                    </a:srgbClr>
                  </a:outerShdw>
                </a:effectLst>
              </a:rPr>
              <a:t>          How to improve customer retention?</a:t>
            </a:r>
          </a:p>
        </p:txBody>
      </p:sp>
      <p:sp>
        <p:nvSpPr>
          <p:cNvPr id="3" name="Text Placeholder 2">
            <a:extLst>
              <a:ext uri="{FF2B5EF4-FFF2-40B4-BE49-F238E27FC236}">
                <a16:creationId xmlns:a16="http://schemas.microsoft.com/office/drawing/2014/main" id="{83500A2A-4994-0F19-B348-8EF5DFFA21A6}"/>
              </a:ext>
            </a:extLst>
          </p:cNvPr>
          <p:cNvSpPr>
            <a:spLocks noGrp="1"/>
          </p:cNvSpPr>
          <p:nvPr>
            <p:ph type="body" idx="1"/>
          </p:nvPr>
        </p:nvSpPr>
        <p:spPr>
          <a:xfrm>
            <a:off x="1810871" y="1416424"/>
            <a:ext cx="7407742" cy="4383741"/>
          </a:xfrm>
        </p:spPr>
        <p:txBody>
          <a:bodyPr>
            <a:normAutofit/>
          </a:bodyPr>
          <a:lstStyle/>
          <a:p>
            <a:endParaRPr lang="en-IN" dirty="0"/>
          </a:p>
        </p:txBody>
      </p:sp>
      <p:pic>
        <p:nvPicPr>
          <p:cNvPr id="1026" name="Picture 2" descr="See the source image">
            <a:extLst>
              <a:ext uri="{FF2B5EF4-FFF2-40B4-BE49-F238E27FC236}">
                <a16:creationId xmlns:a16="http://schemas.microsoft.com/office/drawing/2014/main" id="{207DED9A-AD22-FEFD-9D7A-C477F3ACA1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6" r="6168"/>
          <a:stretch/>
        </p:blipFill>
        <p:spPr bwMode="auto">
          <a:xfrm>
            <a:off x="1147481" y="1228165"/>
            <a:ext cx="9861177" cy="52174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2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9696-630A-632B-4746-C04B6A3A770E}"/>
              </a:ext>
            </a:extLst>
          </p:cNvPr>
          <p:cNvSpPr>
            <a:spLocks noGrp="1"/>
          </p:cNvSpPr>
          <p:nvPr>
            <p:ph type="title"/>
          </p:nvPr>
        </p:nvSpPr>
        <p:spPr>
          <a:xfrm>
            <a:off x="684211" y="439270"/>
            <a:ext cx="9284542" cy="744071"/>
          </a:xfrm>
        </p:spPr>
        <p:txBody>
          <a:bodyPr>
            <a:normAutofit fontScale="90000"/>
          </a:bodyPr>
          <a:lstStyle/>
          <a:p>
            <a:r>
              <a:rPr lang="en-IN" dirty="0">
                <a:effectLst>
                  <a:outerShdw blurRad="38100" dist="38100" dir="2700000" algn="tl">
                    <a:srgbClr val="000000">
                      <a:alpha val="43137"/>
                    </a:srgbClr>
                  </a:outerShdw>
                </a:effectLst>
              </a:rPr>
              <a:t>             Strategies of customer retention</a:t>
            </a:r>
          </a:p>
        </p:txBody>
      </p:sp>
      <p:sp>
        <p:nvSpPr>
          <p:cNvPr id="3" name="Text Placeholder 2">
            <a:extLst>
              <a:ext uri="{FF2B5EF4-FFF2-40B4-BE49-F238E27FC236}">
                <a16:creationId xmlns:a16="http://schemas.microsoft.com/office/drawing/2014/main" id="{1F0F25A0-4F04-E7CC-E03C-9E4421FABA26}"/>
              </a:ext>
            </a:extLst>
          </p:cNvPr>
          <p:cNvSpPr>
            <a:spLocks noGrp="1"/>
          </p:cNvSpPr>
          <p:nvPr>
            <p:ph type="body" idx="1"/>
          </p:nvPr>
        </p:nvSpPr>
        <p:spPr>
          <a:xfrm>
            <a:off x="2817813" y="4683312"/>
            <a:ext cx="5609011" cy="1498600"/>
          </a:xfrm>
        </p:spPr>
        <p:txBody>
          <a:bodyPr/>
          <a:lstStyle/>
          <a:p>
            <a:endParaRPr lang="en-IN" dirty="0"/>
          </a:p>
        </p:txBody>
      </p:sp>
      <p:pic>
        <p:nvPicPr>
          <p:cNvPr id="2050" name="Picture 2" descr="See the source image">
            <a:extLst>
              <a:ext uri="{FF2B5EF4-FFF2-40B4-BE49-F238E27FC236}">
                <a16:creationId xmlns:a16="http://schemas.microsoft.com/office/drawing/2014/main" id="{C6F87BAF-8B30-2F51-5CF7-D671557A84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57" b="3267"/>
          <a:stretch/>
        </p:blipFill>
        <p:spPr bwMode="auto">
          <a:xfrm>
            <a:off x="2135046" y="1748118"/>
            <a:ext cx="7921907" cy="45637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9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4F95-6064-8ADF-3C02-A96B8EA6318A}"/>
              </a:ext>
            </a:extLst>
          </p:cNvPr>
          <p:cNvSpPr>
            <a:spLocks noGrp="1"/>
          </p:cNvSpPr>
          <p:nvPr>
            <p:ph type="title"/>
          </p:nvPr>
        </p:nvSpPr>
        <p:spPr>
          <a:xfrm>
            <a:off x="684211" y="654424"/>
            <a:ext cx="8534401" cy="932329"/>
          </a:xfrm>
        </p:spPr>
        <p:txBody>
          <a:bodyPr>
            <a:normAutofit fontScale="90000"/>
          </a:bodyPr>
          <a:lstStyle/>
          <a:p>
            <a:r>
              <a:rPr lang="en-IN" cap="none" dirty="0">
                <a:effectLst>
                  <a:outerShdw blurRad="38100" dist="38100" dir="2700000" algn="tl">
                    <a:srgbClr val="000000">
                      <a:alpha val="43137"/>
                    </a:srgbClr>
                  </a:outerShdw>
                </a:effectLst>
              </a:rPr>
              <a:t>Let’s analyse customer feedback to gain some useful insights.</a:t>
            </a:r>
          </a:p>
        </p:txBody>
      </p:sp>
      <p:sp>
        <p:nvSpPr>
          <p:cNvPr id="3" name="Text Placeholder 2">
            <a:extLst>
              <a:ext uri="{FF2B5EF4-FFF2-40B4-BE49-F238E27FC236}">
                <a16:creationId xmlns:a16="http://schemas.microsoft.com/office/drawing/2014/main" id="{80C18280-E730-4732-2F67-FE4F0805A591}"/>
              </a:ext>
            </a:extLst>
          </p:cNvPr>
          <p:cNvSpPr>
            <a:spLocks noGrp="1"/>
          </p:cNvSpPr>
          <p:nvPr>
            <p:ph type="body" idx="1"/>
          </p:nvPr>
        </p:nvSpPr>
        <p:spPr>
          <a:xfrm>
            <a:off x="684213" y="1694329"/>
            <a:ext cx="8534400" cy="4643718"/>
          </a:xfrm>
        </p:spPr>
        <p:txBody>
          <a:bodyPr>
            <a:normAutofit/>
          </a:bodyPr>
          <a:lstStyle/>
          <a:p>
            <a:endParaRPr lang="en-IN" dirty="0"/>
          </a:p>
          <a:p>
            <a:r>
              <a:rPr lang="en-IN" dirty="0"/>
              <a:t>What data we have?</a:t>
            </a:r>
          </a:p>
          <a:p>
            <a:r>
              <a:rPr lang="en-IN" dirty="0"/>
              <a:t>We have 269 customers over 71 questions each.</a:t>
            </a:r>
          </a:p>
          <a:p>
            <a:endParaRPr lang="en-IN" dirty="0"/>
          </a:p>
          <a:p>
            <a:endParaRPr lang="en-IN" dirty="0"/>
          </a:p>
          <a:p>
            <a:endParaRPr lang="en-IN" dirty="0"/>
          </a:p>
          <a:p>
            <a:endParaRPr lang="en-IN" dirty="0"/>
          </a:p>
          <a:p>
            <a:r>
              <a:rPr lang="en-IN" dirty="0">
                <a:effectLst>
                  <a:outerShdw blurRad="38100" dist="38100" dir="2700000" algn="tl">
                    <a:srgbClr val="000000">
                      <a:alpha val="43137"/>
                    </a:srgbClr>
                  </a:outerShdw>
                </a:effectLst>
              </a:rPr>
              <a:t>Let’s do Exploratory Data Analysis for some useful insights.</a:t>
            </a:r>
          </a:p>
          <a:p>
            <a:endParaRPr lang="en-IN" dirty="0"/>
          </a:p>
        </p:txBody>
      </p:sp>
    </p:spTree>
    <p:extLst>
      <p:ext uri="{BB962C8B-B14F-4D97-AF65-F5344CB8AC3E}">
        <p14:creationId xmlns:p14="http://schemas.microsoft.com/office/powerpoint/2010/main" val="314683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B2F-1214-BD59-486F-104E19CEFA11}"/>
              </a:ext>
            </a:extLst>
          </p:cNvPr>
          <p:cNvSpPr>
            <a:spLocks noGrp="1"/>
          </p:cNvSpPr>
          <p:nvPr>
            <p:ph type="title"/>
          </p:nvPr>
        </p:nvSpPr>
        <p:spPr>
          <a:xfrm>
            <a:off x="684212" y="358588"/>
            <a:ext cx="8534400" cy="699247"/>
          </a:xfrm>
        </p:spPr>
        <p:txBody>
          <a:bodyPr/>
          <a:lstStyle/>
          <a:p>
            <a:r>
              <a:rPr lang="en-IN" dirty="0"/>
              <a:t> </a:t>
            </a:r>
            <a:r>
              <a:rPr lang="en-IN" cap="none" dirty="0">
                <a:effectLst>
                  <a:outerShdw blurRad="38100" dist="38100" dir="2700000" algn="tl">
                    <a:srgbClr val="000000">
                      <a:alpha val="43137"/>
                    </a:srgbClr>
                  </a:outerShdw>
                </a:effectLst>
              </a:rPr>
              <a:t>Who is out potential customer?</a:t>
            </a:r>
            <a:endParaRPr lang="en-IN" dirty="0">
              <a:effectLst>
                <a:outerShdw blurRad="38100" dist="38100" dir="2700000" algn="tl">
                  <a:srgbClr val="000000">
                    <a:alpha val="43137"/>
                  </a:srgbClr>
                </a:outerShdw>
              </a:effectLst>
            </a:endParaRPr>
          </a:p>
        </p:txBody>
      </p:sp>
      <p:graphicFrame>
        <p:nvGraphicFramePr>
          <p:cNvPr id="5" name="Chart 4">
            <a:extLst>
              <a:ext uri="{FF2B5EF4-FFF2-40B4-BE49-F238E27FC236}">
                <a16:creationId xmlns:a16="http://schemas.microsoft.com/office/drawing/2014/main" id="{27BE6797-B8C6-DB78-BBEB-945433941BD0}"/>
              </a:ext>
            </a:extLst>
          </p:cNvPr>
          <p:cNvGraphicFramePr/>
          <p:nvPr>
            <p:extLst>
              <p:ext uri="{D42A27DB-BD31-4B8C-83A1-F6EECF244321}">
                <p14:modId xmlns:p14="http://schemas.microsoft.com/office/powerpoint/2010/main" val="430722037"/>
              </p:ext>
            </p:extLst>
          </p:nvPr>
        </p:nvGraphicFramePr>
        <p:xfrm>
          <a:off x="684212" y="1532965"/>
          <a:ext cx="5100918" cy="31735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8CE57F7-FB88-E590-8793-86A74DB18088}"/>
              </a:ext>
            </a:extLst>
          </p:cNvPr>
          <p:cNvGraphicFramePr/>
          <p:nvPr>
            <p:extLst>
              <p:ext uri="{D42A27DB-BD31-4B8C-83A1-F6EECF244321}">
                <p14:modId xmlns:p14="http://schemas.microsoft.com/office/powerpoint/2010/main" val="4266874219"/>
              </p:ext>
            </p:extLst>
          </p:nvPr>
        </p:nvGraphicFramePr>
        <p:xfrm>
          <a:off x="4629150" y="1532965"/>
          <a:ext cx="7448549" cy="44677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873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E8C1-45BA-BE4A-E3D0-4AD8C5273BDF}"/>
              </a:ext>
            </a:extLst>
          </p:cNvPr>
          <p:cNvSpPr>
            <a:spLocks noGrp="1"/>
          </p:cNvSpPr>
          <p:nvPr>
            <p:ph type="title"/>
          </p:nvPr>
        </p:nvSpPr>
        <p:spPr>
          <a:xfrm>
            <a:off x="684211" y="654425"/>
            <a:ext cx="9822423" cy="815788"/>
          </a:xfrm>
        </p:spPr>
        <p:txBody>
          <a:bodyPr>
            <a:normAutofit fontScale="90000"/>
          </a:bodyPr>
          <a:lstStyle/>
          <a:p>
            <a:r>
              <a:rPr lang="en-IN" cap="none" dirty="0">
                <a:effectLst>
                  <a:outerShdw blurRad="38100" dist="38100" dir="2700000" algn="tl">
                    <a:srgbClr val="000000">
                      <a:alpha val="43137"/>
                    </a:srgbClr>
                  </a:outerShdw>
                </a:effectLst>
              </a:rPr>
              <a:t>City distribution in top 12 cities for e-commerce.</a:t>
            </a:r>
          </a:p>
        </p:txBody>
      </p:sp>
      <p:graphicFrame>
        <p:nvGraphicFramePr>
          <p:cNvPr id="9" name="Chart 8">
            <a:extLst>
              <a:ext uri="{FF2B5EF4-FFF2-40B4-BE49-F238E27FC236}">
                <a16:creationId xmlns:a16="http://schemas.microsoft.com/office/drawing/2014/main" id="{7D895B12-3A8A-4DF9-ED9E-7FBF8E736A27}"/>
              </a:ext>
            </a:extLst>
          </p:cNvPr>
          <p:cNvGraphicFramePr/>
          <p:nvPr>
            <p:extLst>
              <p:ext uri="{D42A27DB-BD31-4B8C-83A1-F6EECF244321}">
                <p14:modId xmlns:p14="http://schemas.microsoft.com/office/powerpoint/2010/main" val="177385250"/>
              </p:ext>
            </p:extLst>
          </p:nvPr>
        </p:nvGraphicFramePr>
        <p:xfrm>
          <a:off x="1613647" y="1550894"/>
          <a:ext cx="8546353" cy="45874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68046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441</TotalTime>
  <Words>1009</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Century Gothic</vt:lpstr>
      <vt:lpstr>Helvetica Neue</vt:lpstr>
      <vt:lpstr>inherit</vt:lpstr>
      <vt:lpstr>Lato</vt:lpstr>
      <vt:lpstr>Roboto</vt:lpstr>
      <vt:lpstr>Roboto</vt:lpstr>
      <vt:lpstr>Wingdings 3</vt:lpstr>
      <vt:lpstr>Slice</vt:lpstr>
      <vt:lpstr>Customer Retention Case Study</vt:lpstr>
      <vt:lpstr>What is customer retention?</vt:lpstr>
      <vt:lpstr>What are the benefits of customer retention?</vt:lpstr>
      <vt:lpstr>Retention tactics.</vt:lpstr>
      <vt:lpstr>          How to improve customer retention?</vt:lpstr>
      <vt:lpstr>             Strategies of customer retention</vt:lpstr>
      <vt:lpstr>Let’s analyse customer feedback to gain some useful insights.</vt:lpstr>
      <vt:lpstr> Who is out potential customer?</vt:lpstr>
      <vt:lpstr>City distribution in top 12 cities for e-commerce.</vt:lpstr>
      <vt:lpstr>   Customer preferences</vt:lpstr>
      <vt:lpstr>What browser do you run on your device to access the website?</vt:lpstr>
      <vt:lpstr>How do you reach the online retail store?</vt:lpstr>
      <vt:lpstr>Shopping pattern</vt:lpstr>
      <vt:lpstr>Online retailer preferred</vt:lpstr>
      <vt:lpstr>Easy to use Platform </vt:lpstr>
      <vt:lpstr>PowerPoint Presentation</vt:lpstr>
      <vt:lpstr>Conclusion: 1.Amazon is technically best platform as per customer choices 2.Flipkart is on the 2nd position in this category 3.Paytm secured 3rd position on platform stability 4.Myntra is on 4th position 5.Snapdeal is on 5th position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Alivia Dasgupta</dc:creator>
  <cp:lastModifiedBy>Alivia Dasgupta</cp:lastModifiedBy>
  <cp:revision>1</cp:revision>
  <dcterms:created xsi:type="dcterms:W3CDTF">2022-06-12T07:23:47Z</dcterms:created>
  <dcterms:modified xsi:type="dcterms:W3CDTF">2022-06-12T14:45:22Z</dcterms:modified>
</cp:coreProperties>
</file>