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3"/>
  </p:notesMasterIdLst>
  <p:handoutMasterIdLst>
    <p:handoutMasterId r:id="rId24"/>
  </p:handoutMasterIdLst>
  <p:sldIdLst>
    <p:sldId id="256" r:id="rId2"/>
    <p:sldId id="275" r:id="rId3"/>
    <p:sldId id="276" r:id="rId4"/>
    <p:sldId id="277" r:id="rId5"/>
    <p:sldId id="278" r:id="rId6"/>
    <p:sldId id="269" r:id="rId7"/>
    <p:sldId id="285" r:id="rId8"/>
    <p:sldId id="296" r:id="rId9"/>
    <p:sldId id="295" r:id="rId10"/>
    <p:sldId id="283" r:id="rId11"/>
    <p:sldId id="279" r:id="rId12"/>
    <p:sldId id="286" r:id="rId13"/>
    <p:sldId id="287" r:id="rId14"/>
    <p:sldId id="289" r:id="rId15"/>
    <p:sldId id="290" r:id="rId16"/>
    <p:sldId id="288" r:id="rId17"/>
    <p:sldId id="280" r:id="rId18"/>
    <p:sldId id="281" r:id="rId19"/>
    <p:sldId id="291" r:id="rId20"/>
    <p:sldId id="282" r:id="rId21"/>
    <p:sldId id="28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1" d="100"/>
          <a:sy n="81" d="100"/>
        </p:scale>
        <p:origin x="754" y="6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a:solidFill>
          <a:srgbClr val="FFC000"/>
        </a:solidFill>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a:solidFill>
          <a:srgbClr val="FFC000"/>
        </a:solidFill>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a:solidFill>
          <a:schemeClr val="accent2">
            <a:lumMod val="40000"/>
            <a:lumOff val="60000"/>
            <a:alpha val="90000"/>
          </a:schemeClr>
        </a:solidFill>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a:solidFill>
          <a:schemeClr val="accent2">
            <a:lumMod val="40000"/>
            <a:lumOff val="60000"/>
            <a:alpha val="90000"/>
          </a:schemeClr>
        </a:solidFill>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a:solidFill>
          <a:schemeClr val="accent2">
            <a:lumMod val="40000"/>
            <a:lumOff val="60000"/>
            <a:alpha val="90000"/>
          </a:schemeClr>
        </a:solidFill>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a:solidFill>
          <a:schemeClr val="accent2">
            <a:lumMod val="40000"/>
            <a:lumOff val="60000"/>
            <a:alpha val="90000"/>
          </a:schemeClr>
        </a:solidFill>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a:solidFill>
          <a:schemeClr val="accent2">
            <a:lumMod val="40000"/>
            <a:lumOff val="60000"/>
          </a:schemeClr>
        </a:solidFill>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a:solidFill>
          <a:schemeClr val="accent2">
            <a:lumMod val="40000"/>
            <a:lumOff val="60000"/>
            <a:alpha val="90000"/>
          </a:schemeClr>
        </a:solidFill>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a:solidFill>
          <a:schemeClr val="accent2">
            <a:lumMod val="40000"/>
            <a:lumOff val="60000"/>
            <a:alpha val="90000"/>
          </a:schemeClr>
        </a:solidFill>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a:solidFill>
          <a:srgbClr val="FFC000"/>
        </a:solidFill>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a:solidFill>
          <a:schemeClr val="accent2">
            <a:lumMod val="40000"/>
            <a:lumOff val="60000"/>
            <a:alpha val="90000"/>
          </a:schemeClr>
        </a:solidFill>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a:solidFill>
          <a:schemeClr val="accent2">
            <a:lumMod val="40000"/>
            <a:lumOff val="60000"/>
            <a:alpha val="90000"/>
          </a:schemeClr>
        </a:solidFill>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a:solidFill>
          <a:srgbClr val="FFC000"/>
        </a:solidFill>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a:solidFill>
          <a:schemeClr val="accent2">
            <a:lumMod val="40000"/>
            <a:lumOff val="60000"/>
            <a:alpha val="90000"/>
          </a:schemeClr>
        </a:solidFill>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pt>
    <dgm:pt modelId="{1B1F80F4-E9A5-4A99-A630-6548067B7CB5}" type="pres">
      <dgm:prSet presAssocID="{995C4470-49EF-4BD9-B00A-AD612181AB58}" presName="parTrans" presStyleLbl="sibTrans2D1" presStyleIdx="0" presStyleCnt="10"/>
      <dgm:spPr/>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pt>
    <dgm:pt modelId="{7CAEA63C-96B5-40D4-900F-409598FDB0C1}" type="pres">
      <dgm:prSet presAssocID="{2B847D36-6E88-4DD3-AABD-579C99426233}" presName="sibTrans" presStyleLbl="sibTrans2D1" presStyleIdx="1" presStyleCnt="10"/>
      <dgm:spPr/>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pt>
    <dgm:pt modelId="{A65C4264-24F4-4122-844B-F5E582EC0111}" type="pres">
      <dgm:prSet presAssocID="{B551F8FA-E415-4EE1-BA68-D13E7D2E980B}" presName="sibTrans" presStyleLbl="sibTrans2D1" presStyleIdx="2" presStyleCnt="10"/>
      <dgm:spPr/>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pt>
    <dgm:pt modelId="{3FBD4BD3-B74D-4AAB-9295-AE19DCC50691}" type="pres">
      <dgm:prSet presAssocID="{1009FF03-5F93-449C-AF20-55447EEE50AB}" presName="sibTrans" presStyleLbl="sibTrans2D1" presStyleIdx="3" presStyleCnt="10"/>
      <dgm:spPr/>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4" presStyleCnt="10"/>
      <dgm:spPr/>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pt>
    <dgm:pt modelId="{DDA5CBC7-AA05-481A-A03A-3964C1BBBB5A}" type="pres">
      <dgm:prSet presAssocID="{BD0F67B1-39E4-45ED-9534-FB8F89E8EEF6}" presName="sibTrans" presStyleLbl="sibTrans2D1" presStyleIdx="5" presStyleCnt="10"/>
      <dgm:spPr/>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pt>
    <dgm:pt modelId="{E7F7C4A8-2F3A-49BA-B2E4-CF48FCA5D8D8}" type="pres">
      <dgm:prSet presAssocID="{E373698D-1356-47A7-A591-B72BFE77C3D1}" presName="sibTrans" presStyleLbl="sibTrans2D1" presStyleIdx="6" presStyleCnt="10"/>
      <dgm:spPr/>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pt>
    <dgm:pt modelId="{BF9CEF10-4726-4D20-AC2F-85DE706D0D00}" type="pres">
      <dgm:prSet presAssocID="{403B4542-B2F8-496D-BBEA-3A684B1106F9}" presName="parTrans" presStyleLbl="sibTrans2D1" presStyleIdx="7" presStyleCnt="10"/>
      <dgm:spPr/>
    </dgm:pt>
    <dgm:pt modelId="{C1386769-D313-4B62-9BE9-A84DD636105E}" type="pres">
      <dgm:prSet presAssocID="{038F6A6A-232A-44A4-9628-ADFA8F068F81}" presName="child" presStyleLbl="alignAccFollowNode1" presStyleIdx="7" presStyleCnt="10" custLinFactNeighborX="-3655" custLinFactNeighborY="-15533">
        <dgm:presLayoutVars>
          <dgm:chMax val="0"/>
          <dgm:bulletEnabled val="1"/>
        </dgm:presLayoutVars>
      </dgm:prSet>
      <dgm:spPr/>
    </dgm:pt>
    <dgm:pt modelId="{0C1CAC8B-CC80-49DA-9707-021AB163C55F}" type="pres">
      <dgm:prSet presAssocID="{ABE7D012-6867-48DA-AF76-FDB8ECBB944D}" presName="sibTrans" presStyleLbl="sibTrans2D1" presStyleIdx="8" presStyleCnt="10"/>
      <dgm:spPr/>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pt>
    <dgm:pt modelId="{E31C91BC-3A8F-4AC7-8DBF-330AFF31351C}" type="pres">
      <dgm:prSet presAssocID="{525F31A2-90BB-4E18-B1F5-10D38B8099D9}" presName="parTrans" presStyleLbl="sibTrans2D1" presStyleIdx="9" presStyleCnt="10"/>
      <dgm:spPr/>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D2430375-0F29-4591-AAE4-CB3B30C4B793}" type="presOf" srcId="{EA587102-578B-46F3-8D9E-CEC48527A898}" destId="{67971461-EE07-4B5E-A0C3-A166C6559682}"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E26EF37D-CA6A-40E6-84D5-4EA9B936B567}" type="presOf" srcId="{5CA89521-836B-470D-B51C-F8A4714D4EFF}" destId="{DA50ACFD-2722-4D29-B376-5CF3C8F3EB4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7668" y="265457"/>
          <a:ext cx="1927389" cy="481847"/>
        </a:xfrm>
        <a:prstGeom prst="roundRect">
          <a:avLst>
            <a:gd name="adj" fmla="val 10000"/>
          </a:avLst>
        </a:prstGeom>
        <a:solidFill>
          <a:srgbClr val="FFC000"/>
        </a:soli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Web Scraping</a:t>
          </a:r>
        </a:p>
      </dsp:txBody>
      <dsp:txXfrm>
        <a:off x="21781" y="279570"/>
        <a:ext cx="1899163" cy="453621"/>
      </dsp:txXfrm>
    </dsp:sp>
    <dsp:sp modelId="{1B1F80F4-E9A5-4A99-A630-6548067B7CB5}">
      <dsp:nvSpPr>
        <dsp:cNvPr id="0" name=""/>
        <dsp:cNvSpPr/>
      </dsp:nvSpPr>
      <dsp:spPr>
        <a:xfrm rot="5400000">
          <a:off x="929202" y="789466"/>
          <a:ext cx="84323" cy="84323"/>
        </a:xfrm>
        <a:prstGeom prst="rightArrow">
          <a:avLst>
            <a:gd name="adj1" fmla="val 66700"/>
            <a:gd name="adj2" fmla="val 50000"/>
          </a:avLst>
        </a:prstGeom>
        <a:gradFill rotWithShape="0">
          <a:gsLst>
            <a:gs pos="0">
              <a:schemeClr val="accent1">
                <a:tint val="60000"/>
                <a:hueOff val="0"/>
                <a:satOff val="0"/>
                <a:lumOff val="0"/>
                <a:alphaOff val="0"/>
                <a:tint val="98000"/>
                <a:hueMod val="94000"/>
                <a:satMod val="130000"/>
                <a:lumMod val="128000"/>
              </a:schemeClr>
            </a:gs>
            <a:gs pos="100000">
              <a:schemeClr val="accent1">
                <a:tint val="60000"/>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7668" y="915951"/>
          <a:ext cx="1927389" cy="481847"/>
        </a:xfrm>
        <a:prstGeom prst="roundRect">
          <a:avLst>
            <a:gd name="adj" fmla="val 10000"/>
          </a:avLst>
        </a:prstGeom>
        <a:solidFill>
          <a:schemeClr val="accent2">
            <a:lumMod val="40000"/>
            <a:lumOff val="60000"/>
            <a:alpha val="9000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Ensure that the webpages allow legal scraping of data</a:t>
          </a:r>
        </a:p>
      </dsp:txBody>
      <dsp:txXfrm>
        <a:off x="21781" y="930064"/>
        <a:ext cx="1899163" cy="453621"/>
      </dsp:txXfrm>
    </dsp:sp>
    <dsp:sp modelId="{7CAEA63C-96B5-40D4-900F-409598FDB0C1}">
      <dsp:nvSpPr>
        <dsp:cNvPr id="0" name=""/>
        <dsp:cNvSpPr/>
      </dsp:nvSpPr>
      <dsp:spPr>
        <a:xfrm rot="5400000">
          <a:off x="929202" y="1439960"/>
          <a:ext cx="84323" cy="84323"/>
        </a:xfrm>
        <a:prstGeom prst="rightArrow">
          <a:avLst>
            <a:gd name="adj1" fmla="val 66700"/>
            <a:gd name="adj2" fmla="val 50000"/>
          </a:avLst>
        </a:prstGeom>
        <a:gradFill rotWithShape="0">
          <a:gsLst>
            <a:gs pos="0">
              <a:schemeClr val="accent1">
                <a:tint val="60000"/>
                <a:hueOff val="0"/>
                <a:satOff val="0"/>
                <a:lumOff val="0"/>
                <a:alphaOff val="0"/>
                <a:tint val="98000"/>
                <a:hueMod val="94000"/>
                <a:satMod val="130000"/>
                <a:lumMod val="128000"/>
              </a:schemeClr>
            </a:gs>
            <a:gs pos="100000">
              <a:schemeClr val="accent1">
                <a:tint val="60000"/>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7668" y="1566445"/>
          <a:ext cx="1927389" cy="481847"/>
        </a:xfrm>
        <a:prstGeom prst="roundRect">
          <a:avLst>
            <a:gd name="adj" fmla="val 10000"/>
          </a:avLst>
        </a:prstGeom>
        <a:solidFill>
          <a:schemeClr val="accent2">
            <a:lumMod val="40000"/>
            <a:lumOff val="60000"/>
            <a:alpha val="9000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Extract the product URL’s from Amazon and Flipkart</a:t>
          </a:r>
        </a:p>
      </dsp:txBody>
      <dsp:txXfrm>
        <a:off x="21781" y="1580558"/>
        <a:ext cx="1899163" cy="453621"/>
      </dsp:txXfrm>
    </dsp:sp>
    <dsp:sp modelId="{A65C4264-24F4-4122-844B-F5E582EC0111}">
      <dsp:nvSpPr>
        <dsp:cNvPr id="0" name=""/>
        <dsp:cNvSpPr/>
      </dsp:nvSpPr>
      <dsp:spPr>
        <a:xfrm rot="5400000">
          <a:off x="929202" y="2090454"/>
          <a:ext cx="84323" cy="84323"/>
        </a:xfrm>
        <a:prstGeom prst="rightArrow">
          <a:avLst>
            <a:gd name="adj1" fmla="val 66700"/>
            <a:gd name="adj2" fmla="val 50000"/>
          </a:avLst>
        </a:prstGeom>
        <a:gradFill rotWithShape="0">
          <a:gsLst>
            <a:gs pos="0">
              <a:schemeClr val="accent1">
                <a:tint val="60000"/>
                <a:hueOff val="0"/>
                <a:satOff val="0"/>
                <a:lumOff val="0"/>
                <a:alphaOff val="0"/>
                <a:tint val="98000"/>
                <a:hueMod val="94000"/>
                <a:satMod val="130000"/>
                <a:lumMod val="128000"/>
              </a:schemeClr>
            </a:gs>
            <a:gs pos="100000">
              <a:schemeClr val="accent1">
                <a:tint val="60000"/>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7668" y="2216939"/>
          <a:ext cx="1927389" cy="481847"/>
        </a:xfrm>
        <a:prstGeom prst="roundRect">
          <a:avLst>
            <a:gd name="adj" fmla="val 10000"/>
          </a:avLst>
        </a:prstGeom>
        <a:solidFill>
          <a:schemeClr val="accent2">
            <a:lumMod val="40000"/>
            <a:lumOff val="6000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a dataframe with Reviews and Ratings columns</a:t>
          </a:r>
        </a:p>
      </dsp:txBody>
      <dsp:txXfrm>
        <a:off x="21781" y="2231052"/>
        <a:ext cx="1899163" cy="453621"/>
      </dsp:txXfrm>
    </dsp:sp>
    <dsp:sp modelId="{3FBD4BD3-B74D-4AAB-9295-AE19DCC50691}">
      <dsp:nvSpPr>
        <dsp:cNvPr id="0" name=""/>
        <dsp:cNvSpPr/>
      </dsp:nvSpPr>
      <dsp:spPr>
        <a:xfrm rot="5400000">
          <a:off x="929202" y="2740948"/>
          <a:ext cx="84323" cy="84323"/>
        </a:xfrm>
        <a:prstGeom prst="rightArrow">
          <a:avLst>
            <a:gd name="adj1" fmla="val 66700"/>
            <a:gd name="adj2" fmla="val 50000"/>
          </a:avLst>
        </a:prstGeom>
        <a:gradFill rotWithShape="0">
          <a:gsLst>
            <a:gs pos="0">
              <a:schemeClr val="accent1">
                <a:tint val="60000"/>
                <a:hueOff val="0"/>
                <a:satOff val="0"/>
                <a:lumOff val="0"/>
                <a:alphaOff val="0"/>
                <a:tint val="98000"/>
                <a:hueMod val="94000"/>
                <a:satMod val="130000"/>
                <a:lumMod val="128000"/>
              </a:schemeClr>
            </a:gs>
            <a:gs pos="100000">
              <a:schemeClr val="accent1">
                <a:tint val="60000"/>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7668" y="2867433"/>
          <a:ext cx="1927389" cy="481847"/>
        </a:xfrm>
        <a:prstGeom prst="roundRect">
          <a:avLst>
            <a:gd name="adj" fmla="val 10000"/>
          </a:avLst>
        </a:prstGeom>
        <a:solidFill>
          <a:schemeClr val="accent2">
            <a:lumMod val="40000"/>
            <a:lumOff val="60000"/>
            <a:alpha val="9000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Save the dataframe in CSV format</a:t>
          </a:r>
        </a:p>
      </dsp:txBody>
      <dsp:txXfrm>
        <a:off x="21781" y="2881546"/>
        <a:ext cx="1899163" cy="453621"/>
      </dsp:txXfrm>
    </dsp:sp>
    <dsp:sp modelId="{09ADE9CE-20B7-4A4E-BED6-D56E4ED1D855}">
      <dsp:nvSpPr>
        <dsp:cNvPr id="0" name=""/>
        <dsp:cNvSpPr/>
      </dsp:nvSpPr>
      <dsp:spPr>
        <a:xfrm>
          <a:off x="2204893" y="265457"/>
          <a:ext cx="1927389" cy="481847"/>
        </a:xfrm>
        <a:prstGeom prst="roundRect">
          <a:avLst>
            <a:gd name="adj" fmla="val 10000"/>
          </a:avLst>
        </a:prstGeom>
        <a:solidFill>
          <a:srgbClr val="FFC000"/>
        </a:soli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EDA</a:t>
          </a:r>
        </a:p>
      </dsp:txBody>
      <dsp:txXfrm>
        <a:off x="2219006" y="279570"/>
        <a:ext cx="1899163" cy="453621"/>
      </dsp:txXfrm>
    </dsp:sp>
    <dsp:sp modelId="{C8CE6287-76AA-46C4-B478-0F9183DE6118}">
      <dsp:nvSpPr>
        <dsp:cNvPr id="0" name=""/>
        <dsp:cNvSpPr/>
      </dsp:nvSpPr>
      <dsp:spPr>
        <a:xfrm rot="5400000">
          <a:off x="3126426" y="789466"/>
          <a:ext cx="84323" cy="84323"/>
        </a:xfrm>
        <a:prstGeom prst="rightArrow">
          <a:avLst>
            <a:gd name="adj1" fmla="val 66700"/>
            <a:gd name="adj2" fmla="val 50000"/>
          </a:avLst>
        </a:prstGeom>
        <a:gradFill rotWithShape="0">
          <a:gsLst>
            <a:gs pos="0">
              <a:schemeClr val="accent1">
                <a:tint val="60000"/>
                <a:hueOff val="0"/>
                <a:satOff val="0"/>
                <a:lumOff val="0"/>
                <a:alphaOff val="0"/>
                <a:tint val="98000"/>
                <a:hueMod val="94000"/>
                <a:satMod val="130000"/>
                <a:lumMod val="128000"/>
              </a:schemeClr>
            </a:gs>
            <a:gs pos="100000">
              <a:schemeClr val="accent1">
                <a:tint val="60000"/>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204893" y="915951"/>
          <a:ext cx="1927389" cy="481847"/>
        </a:xfrm>
        <a:prstGeom prst="roundRect">
          <a:avLst>
            <a:gd name="adj" fmla="val 10000"/>
          </a:avLst>
        </a:prstGeom>
        <a:solidFill>
          <a:schemeClr val="accent2">
            <a:lumMod val="40000"/>
            <a:lumOff val="60000"/>
            <a:alpha val="9000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Check for missing values</a:t>
          </a:r>
        </a:p>
      </dsp:txBody>
      <dsp:txXfrm>
        <a:off x="2219006" y="930064"/>
        <a:ext cx="1899163" cy="453621"/>
      </dsp:txXfrm>
    </dsp:sp>
    <dsp:sp modelId="{DDA5CBC7-AA05-481A-A03A-3964C1BBBB5A}">
      <dsp:nvSpPr>
        <dsp:cNvPr id="0" name=""/>
        <dsp:cNvSpPr/>
      </dsp:nvSpPr>
      <dsp:spPr>
        <a:xfrm rot="5400000">
          <a:off x="3126426" y="1439960"/>
          <a:ext cx="84323" cy="84323"/>
        </a:xfrm>
        <a:prstGeom prst="rightArrow">
          <a:avLst>
            <a:gd name="adj1" fmla="val 66700"/>
            <a:gd name="adj2" fmla="val 50000"/>
          </a:avLst>
        </a:prstGeom>
        <a:gradFill rotWithShape="0">
          <a:gsLst>
            <a:gs pos="0">
              <a:schemeClr val="accent1">
                <a:tint val="60000"/>
                <a:hueOff val="0"/>
                <a:satOff val="0"/>
                <a:lumOff val="0"/>
                <a:alphaOff val="0"/>
                <a:tint val="98000"/>
                <a:hueMod val="94000"/>
                <a:satMod val="130000"/>
                <a:lumMod val="128000"/>
              </a:schemeClr>
            </a:gs>
            <a:gs pos="100000">
              <a:schemeClr val="accent1">
                <a:tint val="60000"/>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204893" y="1566445"/>
          <a:ext cx="1927389" cy="481847"/>
        </a:xfrm>
        <a:prstGeom prst="roundRect">
          <a:avLst>
            <a:gd name="adj" fmla="val 10000"/>
          </a:avLst>
        </a:prstGeom>
        <a:solidFill>
          <a:schemeClr val="accent2">
            <a:lumMod val="40000"/>
            <a:lumOff val="60000"/>
            <a:alpha val="9000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Data Preprocessing steps</a:t>
          </a:r>
        </a:p>
      </dsp:txBody>
      <dsp:txXfrm>
        <a:off x="2219006" y="1580558"/>
        <a:ext cx="1899163" cy="453621"/>
      </dsp:txXfrm>
    </dsp:sp>
    <dsp:sp modelId="{E7F7C4A8-2F3A-49BA-B2E4-CF48FCA5D8D8}">
      <dsp:nvSpPr>
        <dsp:cNvPr id="0" name=""/>
        <dsp:cNvSpPr/>
      </dsp:nvSpPr>
      <dsp:spPr>
        <a:xfrm rot="5400000">
          <a:off x="3126426" y="2090454"/>
          <a:ext cx="84323" cy="84323"/>
        </a:xfrm>
        <a:prstGeom prst="rightArrow">
          <a:avLst>
            <a:gd name="adj1" fmla="val 66700"/>
            <a:gd name="adj2" fmla="val 50000"/>
          </a:avLst>
        </a:prstGeom>
        <a:gradFill rotWithShape="0">
          <a:gsLst>
            <a:gs pos="0">
              <a:schemeClr val="accent1">
                <a:tint val="60000"/>
                <a:hueOff val="0"/>
                <a:satOff val="0"/>
                <a:lumOff val="0"/>
                <a:alphaOff val="0"/>
                <a:tint val="98000"/>
                <a:hueMod val="94000"/>
                <a:satMod val="130000"/>
                <a:lumMod val="128000"/>
              </a:schemeClr>
            </a:gs>
            <a:gs pos="100000">
              <a:schemeClr val="accent1">
                <a:tint val="60000"/>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204893" y="2216939"/>
          <a:ext cx="1927389" cy="481847"/>
        </a:xfrm>
        <a:prstGeom prst="roundRect">
          <a:avLst>
            <a:gd name="adj" fmla="val 10000"/>
          </a:avLst>
        </a:prstGeom>
        <a:solidFill>
          <a:schemeClr val="accent2">
            <a:lumMod val="40000"/>
            <a:lumOff val="60000"/>
            <a:alpha val="9000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Handle outliers and class imbalance to avoid model biasness</a:t>
          </a:r>
        </a:p>
      </dsp:txBody>
      <dsp:txXfrm>
        <a:off x="2219006" y="2231052"/>
        <a:ext cx="1899163" cy="453621"/>
      </dsp:txXfrm>
    </dsp:sp>
    <dsp:sp modelId="{67971461-EE07-4B5E-A0C3-A166C6559682}">
      <dsp:nvSpPr>
        <dsp:cNvPr id="0" name=""/>
        <dsp:cNvSpPr/>
      </dsp:nvSpPr>
      <dsp:spPr>
        <a:xfrm>
          <a:off x="4402117" y="265457"/>
          <a:ext cx="1927389" cy="481847"/>
        </a:xfrm>
        <a:prstGeom prst="roundRect">
          <a:avLst>
            <a:gd name="adj" fmla="val 10000"/>
          </a:avLst>
        </a:prstGeom>
        <a:solidFill>
          <a:srgbClr val="FFC000"/>
        </a:soli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Visualization</a:t>
          </a:r>
        </a:p>
      </dsp:txBody>
      <dsp:txXfrm>
        <a:off x="4416230" y="279570"/>
        <a:ext cx="1899163" cy="453621"/>
      </dsp:txXfrm>
    </dsp:sp>
    <dsp:sp modelId="{BF9CEF10-4726-4D20-AC2F-85DE706D0D00}">
      <dsp:nvSpPr>
        <dsp:cNvPr id="0" name=""/>
        <dsp:cNvSpPr/>
      </dsp:nvSpPr>
      <dsp:spPr>
        <a:xfrm rot="5786283">
          <a:off x="5294750" y="776368"/>
          <a:ext cx="71677" cy="84323"/>
        </a:xfrm>
        <a:prstGeom prst="rightArrow">
          <a:avLst>
            <a:gd name="adj1" fmla="val 66700"/>
            <a:gd name="adj2" fmla="val 50000"/>
          </a:avLst>
        </a:prstGeom>
        <a:gradFill rotWithShape="0">
          <a:gsLst>
            <a:gs pos="0">
              <a:schemeClr val="accent1">
                <a:tint val="60000"/>
                <a:hueOff val="0"/>
                <a:satOff val="0"/>
                <a:lumOff val="0"/>
                <a:alphaOff val="0"/>
                <a:tint val="98000"/>
                <a:hueMod val="94000"/>
                <a:satMod val="130000"/>
                <a:lumMod val="128000"/>
              </a:schemeClr>
            </a:gs>
            <a:gs pos="100000">
              <a:schemeClr val="accent1">
                <a:tint val="60000"/>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331671" y="889755"/>
          <a:ext cx="1927389" cy="481847"/>
        </a:xfrm>
        <a:prstGeom prst="roundRect">
          <a:avLst>
            <a:gd name="adj" fmla="val 10000"/>
          </a:avLst>
        </a:prstGeom>
        <a:solidFill>
          <a:schemeClr val="accent2">
            <a:lumMod val="40000"/>
            <a:lumOff val="60000"/>
            <a:alpha val="9000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Use Pandas Profiling to get initial insight on our dataset</a:t>
          </a:r>
        </a:p>
      </dsp:txBody>
      <dsp:txXfrm>
        <a:off x="4345784" y="903868"/>
        <a:ext cx="1899163" cy="453621"/>
      </dsp:txXfrm>
    </dsp:sp>
    <dsp:sp modelId="{0C1CAC8B-CC80-49DA-9707-021AB163C55F}">
      <dsp:nvSpPr>
        <dsp:cNvPr id="0" name=""/>
        <dsp:cNvSpPr/>
      </dsp:nvSpPr>
      <dsp:spPr>
        <a:xfrm rot="5043401">
          <a:off x="5274802" y="1426862"/>
          <a:ext cx="111572" cy="84323"/>
        </a:xfrm>
        <a:prstGeom prst="rightArrow">
          <a:avLst>
            <a:gd name="adj1" fmla="val 66700"/>
            <a:gd name="adj2" fmla="val 50000"/>
          </a:avLst>
        </a:prstGeom>
        <a:gradFill rotWithShape="0">
          <a:gsLst>
            <a:gs pos="0">
              <a:schemeClr val="accent1">
                <a:tint val="60000"/>
                <a:hueOff val="0"/>
                <a:satOff val="0"/>
                <a:lumOff val="0"/>
                <a:alphaOff val="0"/>
                <a:tint val="98000"/>
                <a:hueMod val="94000"/>
                <a:satMod val="130000"/>
                <a:lumMod val="128000"/>
              </a:schemeClr>
            </a:gs>
            <a:gs pos="100000">
              <a:schemeClr val="accent1">
                <a:tint val="60000"/>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402117" y="1566445"/>
          <a:ext cx="1927389" cy="481847"/>
        </a:xfrm>
        <a:prstGeom prst="roundRect">
          <a:avLst>
            <a:gd name="adj" fmla="val 10000"/>
          </a:avLst>
        </a:prstGeom>
        <a:solidFill>
          <a:schemeClr val="accent2">
            <a:lumMod val="40000"/>
            <a:lumOff val="60000"/>
            <a:alpha val="9000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various visualization plots and Word Cloud</a:t>
          </a:r>
        </a:p>
      </dsp:txBody>
      <dsp:txXfrm>
        <a:off x="4416230" y="1580558"/>
        <a:ext cx="1899163" cy="453621"/>
      </dsp:txXfrm>
    </dsp:sp>
    <dsp:sp modelId="{DA50ACFD-2722-4D29-B376-5CF3C8F3EB41}">
      <dsp:nvSpPr>
        <dsp:cNvPr id="0" name=""/>
        <dsp:cNvSpPr/>
      </dsp:nvSpPr>
      <dsp:spPr>
        <a:xfrm>
          <a:off x="6599341" y="265457"/>
          <a:ext cx="1927389" cy="481847"/>
        </a:xfrm>
        <a:prstGeom prst="roundRect">
          <a:avLst>
            <a:gd name="adj" fmla="val 10000"/>
          </a:avLst>
        </a:prstGeom>
        <a:solidFill>
          <a:srgbClr val="FFC000"/>
        </a:soli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Model Building</a:t>
          </a:r>
        </a:p>
      </dsp:txBody>
      <dsp:txXfrm>
        <a:off x="6613454" y="279570"/>
        <a:ext cx="1899163" cy="453621"/>
      </dsp:txXfrm>
    </dsp:sp>
    <dsp:sp modelId="{E31C91BC-3A8F-4AC7-8DBF-330AFF31351C}">
      <dsp:nvSpPr>
        <dsp:cNvPr id="0" name=""/>
        <dsp:cNvSpPr/>
      </dsp:nvSpPr>
      <dsp:spPr>
        <a:xfrm rot="5400000">
          <a:off x="7520874" y="789466"/>
          <a:ext cx="84323" cy="84323"/>
        </a:xfrm>
        <a:prstGeom prst="rightArrow">
          <a:avLst>
            <a:gd name="adj1" fmla="val 66700"/>
            <a:gd name="adj2" fmla="val 50000"/>
          </a:avLst>
        </a:prstGeom>
        <a:gradFill rotWithShape="0">
          <a:gsLst>
            <a:gs pos="0">
              <a:schemeClr val="accent1">
                <a:tint val="60000"/>
                <a:hueOff val="0"/>
                <a:satOff val="0"/>
                <a:lumOff val="0"/>
                <a:alphaOff val="0"/>
                <a:tint val="98000"/>
                <a:hueMod val="94000"/>
                <a:satMod val="130000"/>
                <a:lumMod val="128000"/>
              </a:schemeClr>
            </a:gs>
            <a:gs pos="100000">
              <a:schemeClr val="accent1">
                <a:tint val="60000"/>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6599341" y="915951"/>
          <a:ext cx="1927389" cy="481847"/>
        </a:xfrm>
        <a:prstGeom prst="roundRect">
          <a:avLst>
            <a:gd name="adj" fmla="val 10000"/>
          </a:avLst>
        </a:prstGeom>
        <a:solidFill>
          <a:schemeClr val="accent2">
            <a:lumMod val="40000"/>
            <a:lumOff val="60000"/>
            <a:alpha val="9000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Function for Classification Models and Evaluation Metrics</a:t>
          </a:r>
        </a:p>
      </dsp:txBody>
      <dsp:txXfrm>
        <a:off x="6613454" y="930064"/>
        <a:ext cx="1899163" cy="45362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pPr/>
              <a:t>8/24/2022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p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pPr/>
              <a:t>8/24/2022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p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00A29D90-3679-46F4-E146-F7728B7208BF}"/>
              </a:ext>
            </a:extLst>
          </p:cNvPr>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5FEF71E-42BB-ED51-D954-3420F4485C57}"/>
              </a:ext>
            </a:extLst>
          </p:cNvPr>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431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pPr/>
              <a:t>8/24/2022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398866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616313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79623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433774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44647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837993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3921870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246063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pPr/>
              <a:t>8/24/2022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831783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96685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pPr/>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045036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pPr/>
              <a:t>8/24/2022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401836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pPr/>
              <a:t>8/24/2022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910478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pPr/>
              <a:t>8/24/2022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067750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29537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
        <p:nvSpPr>
          <p:cNvPr id="3" name="Rectangle 2" descr="An empty placeholder to add an image. Click on the placeholder and select the image that you wish to add.">
            <a:extLst>
              <a:ext uri="{FF2B5EF4-FFF2-40B4-BE49-F238E27FC236}">
                <a16:creationId xmlns:a16="http://schemas.microsoft.com/office/drawing/2014/main" id="{F7224600-FE1F-F58B-D947-6C732DC06D98}"/>
              </a:ext>
            </a:extLst>
          </p:cNvPr>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2165023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7CC0096-1860-4642-9CD2-0079EA5E7CD1}" type="datetimeFigureOut">
              <a:rPr lang="en-US" smtClean="0"/>
              <a:pPr/>
              <a:t>8/24/2022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4245933886"/>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65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0"/>
            <a:ext cx="8144134" cy="1373070"/>
          </a:xfrm>
        </p:spPr>
        <p:txBody>
          <a:bodyPr>
            <a:normAutofit fontScale="90000"/>
          </a:bodyPr>
          <a:lstStyle/>
          <a:p>
            <a:r>
              <a:rPr lang="en-IN" sz="5400" dirty="0"/>
              <a:t>Ratings Prediction Project Presentation</a:t>
            </a:r>
            <a:endParaRPr sz="5400" dirty="0"/>
          </a:p>
        </p:txBody>
      </p:sp>
      <p:sp>
        <p:nvSpPr>
          <p:cNvPr id="3" name="Subtitle 2"/>
          <p:cNvSpPr>
            <a:spLocks noGrp="1"/>
          </p:cNvSpPr>
          <p:nvPr>
            <p:ph type="subTitle" idx="1"/>
          </p:nvPr>
        </p:nvSpPr>
        <p:spPr>
          <a:xfrm>
            <a:off x="1371600" y="4876800"/>
            <a:ext cx="10591800" cy="685800"/>
          </a:xfrm>
        </p:spPr>
        <p:txBody>
          <a:bodyPr>
            <a:normAutofit fontScale="92500" lnSpcReduction="20000"/>
          </a:bodyPr>
          <a:lstStyle/>
          <a:p>
            <a:r>
              <a:rPr lang="en-US" sz="1900" dirty="0"/>
              <a:t>Submitted by:</a:t>
            </a:r>
          </a:p>
          <a:p>
            <a:r>
              <a:rPr lang="en-US" sz="1900" dirty="0"/>
              <a:t>Alivia Dasgupta</a:t>
            </a: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34DA-B27C-4B6C-B8D5-C382311D6B1C}"/>
              </a:ext>
            </a:extLst>
          </p:cNvPr>
          <p:cNvSpPr>
            <a:spLocks noGrp="1"/>
          </p:cNvSpPr>
          <p:nvPr>
            <p:ph type="title"/>
          </p:nvPr>
        </p:nvSpPr>
        <p:spPr>
          <a:xfrm>
            <a:off x="2895600" y="764373"/>
            <a:ext cx="8458200" cy="1293028"/>
          </a:xfrm>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id="{6CD2E4A6-03C6-4FB2-B071-6A4B06833B36}"/>
              </a:ext>
            </a:extLst>
          </p:cNvPr>
          <p:cNvSpPr>
            <a:spLocks noGrp="1"/>
          </p:cNvSpPr>
          <p:nvPr>
            <p:ph idx="1"/>
          </p:nvPr>
        </p:nvSpPr>
        <p:spPr>
          <a:xfrm>
            <a:off x="684212" y="2057401"/>
            <a:ext cx="8534400" cy="4179911"/>
          </a:xfrm>
        </p:spPr>
        <p:txBody>
          <a:bodyPr>
            <a:normAutofit lnSpcReduction="10000"/>
          </a:bodyPr>
          <a:lstStyle/>
          <a:p>
            <a:r>
              <a:rPr lang="en-IN" dirty="0"/>
              <a:t>Hardware technology being used.</a:t>
            </a:r>
          </a:p>
          <a:p>
            <a:pPr marL="0" indent="0">
              <a:buNone/>
            </a:pPr>
            <a:r>
              <a:rPr lang="en-IN" dirty="0"/>
              <a:t>	RAM 	: 8 GB</a:t>
            </a:r>
          </a:p>
          <a:p>
            <a:pPr marL="0" indent="0">
              <a:buNone/>
            </a:pPr>
            <a:r>
              <a:rPr lang="en-IN" dirty="0"/>
              <a:t>	CPU 	: </a:t>
            </a:r>
            <a:r>
              <a:rPr lang="pt-BR" dirty="0"/>
              <a:t>Intel(R) Core(TM) i3-7100U CPU @ 2.40GHz   2.40 GHz</a:t>
            </a:r>
            <a:endParaRPr lang="en-IN" dirty="0"/>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A1CD-C229-421F-B4DC-A3561008043A}"/>
              </a:ext>
            </a:extLst>
          </p:cNvPr>
          <p:cNvSpPr>
            <a:spLocks noGrp="1"/>
          </p:cNvSpPr>
          <p:nvPr>
            <p:ph type="title"/>
          </p:nvPr>
        </p:nvSpPr>
        <p:spPr>
          <a:xfrm>
            <a:off x="2895600" y="764373"/>
            <a:ext cx="7696200" cy="1293028"/>
          </a:xfrm>
        </p:spPr>
        <p:txBody>
          <a:bodyPr/>
          <a:lstStyle/>
          <a:p>
            <a:r>
              <a:rPr lang="en-IN" dirty="0"/>
              <a:t>DATA PREPROCESSING</a:t>
            </a:r>
          </a:p>
        </p:txBody>
      </p:sp>
      <p:sp>
        <p:nvSpPr>
          <p:cNvPr id="3" name="Content Placeholder 2">
            <a:extLst>
              <a:ext uri="{FF2B5EF4-FFF2-40B4-BE49-F238E27FC236}">
                <a16:creationId xmlns:a16="http://schemas.microsoft.com/office/drawing/2014/main" id="{D4BBEF55-C1D7-47FB-BC7F-38C7A465087A}"/>
              </a:ext>
            </a:extLst>
          </p:cNvPr>
          <p:cNvSpPr>
            <a:spLocks noGrp="1"/>
          </p:cNvSpPr>
          <p:nvPr>
            <p:ph idx="1"/>
          </p:nvPr>
        </p:nvSpPr>
        <p:spPr>
          <a:xfrm>
            <a:off x="684212" y="1628800"/>
            <a:ext cx="8534400" cy="5040560"/>
          </a:xfrm>
        </p:spPr>
        <p:txBody>
          <a:bodyPr>
            <a:normAutofit/>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495F-3286-466E-AD30-627AC3CFE1F4}"/>
              </a:ext>
            </a:extLst>
          </p:cNvPr>
          <p:cNvSpPr>
            <a:spLocks noGrp="1"/>
          </p:cNvSpPr>
          <p:nvPr>
            <p:ph type="title"/>
          </p:nvPr>
        </p:nvSpPr>
        <p:spPr>
          <a:xfrm>
            <a:off x="740032" y="762000"/>
            <a:ext cx="6956168" cy="1295400"/>
          </a:xfrm>
        </p:spPr>
        <p:txBody>
          <a:bodyPr>
            <a:normAutofit/>
          </a:bodyPr>
          <a:lstStyle/>
          <a:p>
            <a:r>
              <a:rPr lang="en-US" dirty="0"/>
              <a:t>WORD AND CHARACTER COUNT</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3952" y="1340121"/>
            <a:ext cx="5400600" cy="3999958"/>
          </a:xfrm>
        </p:spPr>
      </p:pic>
      <p:sp>
        <p:nvSpPr>
          <p:cNvPr id="4" name="Text Placeholder 3">
            <a:extLst>
              <a:ext uri="{FF2B5EF4-FFF2-40B4-BE49-F238E27FC236}">
                <a16:creationId xmlns:a16="http://schemas.microsoft.com/office/drawing/2014/main" id="{61109B95-2445-41E2-A7F9-21390E4AC680}"/>
              </a:ext>
            </a:extLst>
          </p:cNvPr>
          <p:cNvSpPr>
            <a:spLocks noGrp="1"/>
          </p:cNvSpPr>
          <p:nvPr>
            <p:ph type="body" sz="half" idx="2"/>
          </p:nvPr>
        </p:nvSpPr>
        <p:spPr>
          <a:xfrm>
            <a:off x="685800" y="3429000"/>
            <a:ext cx="4114800" cy="2789684"/>
          </a:xfrm>
        </p:spPr>
        <p:txBody>
          <a:bodyPr>
            <a:normAutofit/>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spTree>
    <p:extLst>
      <p:ext uri="{BB962C8B-B14F-4D97-AF65-F5344CB8AC3E}">
        <p14:creationId xmlns:p14="http://schemas.microsoft.com/office/powerpoint/2010/main" val="3838662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a:xfrm>
            <a:off x="914400" y="758379"/>
            <a:ext cx="4114800" cy="510381"/>
          </a:xfrm>
        </p:spPr>
        <p:txBody>
          <a:bodyPr/>
          <a:lstStyle/>
          <a:p>
            <a:r>
              <a:rPr lang="en-US" dirty="0"/>
              <a:t>RATINGS PLOT</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376" y="1295609"/>
            <a:ext cx="5943600" cy="2769702"/>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a:xfrm>
            <a:off x="762000" y="4724400"/>
            <a:ext cx="4114800" cy="1952780"/>
          </a:xfrm>
        </p:spPr>
        <p:txBody>
          <a:bodyPr/>
          <a:lstStyle/>
          <a:p>
            <a:r>
              <a:rPr lang="en-US" dirty="0"/>
              <a:t>Created the histogram + distribution plots for our target label and observed each and every rating class for word counts as well as their character counts.</a:t>
            </a:r>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7848" y="2756779"/>
            <a:ext cx="6553200" cy="3276153"/>
          </a:xfrm>
          <a:prstGeom prst="rect">
            <a:avLst/>
          </a:prstGeom>
        </p:spPr>
      </p:pic>
    </p:spTree>
    <p:extLst>
      <p:ext uri="{BB962C8B-B14F-4D97-AF65-F5344CB8AC3E}">
        <p14:creationId xmlns:p14="http://schemas.microsoft.com/office/powerpoint/2010/main" val="1856256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a:xfrm>
            <a:off x="838200" y="834579"/>
            <a:ext cx="4114800" cy="1219200"/>
          </a:xfrm>
        </p:spPr>
        <p:txBody>
          <a:bodyPr/>
          <a:lstStyle/>
          <a:p>
            <a:r>
              <a:rPr lang="en-US" dirty="0"/>
              <a:t>BAR PLOTS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7476" y="1505494"/>
            <a:ext cx="5943600" cy="3847011"/>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a:xfrm>
            <a:off x="685800" y="5029200"/>
            <a:ext cx="4114800" cy="1189484"/>
          </a:xfrm>
        </p:spPr>
        <p:txBody>
          <a:bodyPr>
            <a:normAutofit lnSpcReduction="10000"/>
          </a:bodyPr>
          <a:lstStyle/>
          <a:p>
            <a:r>
              <a:rPr lang="en-US" dirty="0"/>
              <a:t>Generated these bar plots for most frequently used words in review summary and least or rarely used words in a review summary by any customer in our dataset.</a:t>
            </a:r>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24089"/>
            <a:ext cx="5161676" cy="2821210"/>
          </a:xfrm>
          <a:prstGeom prst="rect">
            <a:avLst/>
          </a:prstGeom>
        </p:spPr>
      </p:pic>
    </p:spTree>
    <p:extLst>
      <p:ext uri="{BB962C8B-B14F-4D97-AF65-F5344CB8AC3E}">
        <p14:creationId xmlns:p14="http://schemas.microsoft.com/office/powerpoint/2010/main" val="2064071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a:xfrm>
            <a:off x="1143000" y="813113"/>
            <a:ext cx="4114800" cy="1219200"/>
          </a:xfrm>
        </p:spPr>
        <p:txBody>
          <a:bodyPr/>
          <a:lstStyle/>
          <a:p>
            <a:r>
              <a:rPr lang="en-US" dirty="0"/>
              <a:t>Count Plots</a:t>
            </a:r>
            <a:endParaRPr lang="en-IN"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885" y="4123677"/>
            <a:ext cx="5608638" cy="2636804"/>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a:xfrm>
            <a:off x="457200" y="2098285"/>
            <a:ext cx="4114800" cy="2025392"/>
          </a:xfrm>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0523" y="2034459"/>
            <a:ext cx="6025654" cy="4749406"/>
          </a:xfrm>
          <a:prstGeom prst="rect">
            <a:avLst/>
          </a:prstGeom>
        </p:spPr>
      </p:pic>
    </p:spTree>
    <p:extLst>
      <p:ext uri="{BB962C8B-B14F-4D97-AF65-F5344CB8AC3E}">
        <p14:creationId xmlns:p14="http://schemas.microsoft.com/office/powerpoint/2010/main" val="3128399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1684-FC88-4921-A048-FBA255932FAF}"/>
              </a:ext>
            </a:extLst>
          </p:cNvPr>
          <p:cNvSpPr>
            <a:spLocks noGrp="1"/>
          </p:cNvSpPr>
          <p:nvPr>
            <p:ph type="title"/>
          </p:nvPr>
        </p:nvSpPr>
        <p:spPr>
          <a:xfrm>
            <a:off x="609600" y="762000"/>
            <a:ext cx="4800600" cy="1293028"/>
          </a:xfrm>
        </p:spPr>
        <p:txBody>
          <a:bodyPr/>
          <a:lstStyle/>
          <a:p>
            <a:r>
              <a:rPr lang="en-US" dirty="0"/>
              <a:t>WORD CLOUD</a:t>
            </a:r>
            <a:endParaRPr lang="en-IN" dirty="0"/>
          </a:p>
        </p:txBody>
      </p:sp>
      <p:sp>
        <p:nvSpPr>
          <p:cNvPr id="5" name="TextBox 4">
            <a:extLst>
              <a:ext uri="{FF2B5EF4-FFF2-40B4-BE49-F238E27FC236}">
                <a16:creationId xmlns:a16="http://schemas.microsoft.com/office/drawing/2014/main" id="{8CDCF9D0-5A9E-43D7-9CBE-4F9366844CF6}"/>
              </a:ext>
            </a:extLst>
          </p:cNvPr>
          <p:cNvSpPr txBox="1"/>
          <p:nvPr/>
        </p:nvSpPr>
        <p:spPr>
          <a:xfrm>
            <a:off x="7176120" y="3124200"/>
            <a:ext cx="4939680" cy="1477328"/>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9480"/>
            <a:ext cx="7032104" cy="4155824"/>
          </a:xfrm>
          <a:prstGeom prst="rect">
            <a:avLst/>
          </a:prstGeom>
        </p:spPr>
      </p:pic>
    </p:spTree>
    <p:extLst>
      <p:ext uri="{BB962C8B-B14F-4D97-AF65-F5344CB8AC3E}">
        <p14:creationId xmlns:p14="http://schemas.microsoft.com/office/powerpoint/2010/main" val="4090838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9182-B625-4EE1-8AF5-A2A4E8233593}"/>
              </a:ext>
            </a:extLst>
          </p:cNvPr>
          <p:cNvSpPr>
            <a:spLocks noGrp="1"/>
          </p:cNvSpPr>
          <p:nvPr>
            <p:ph type="title"/>
          </p:nvPr>
        </p:nvSpPr>
        <p:spPr>
          <a:xfrm>
            <a:off x="152400" y="515994"/>
            <a:ext cx="10287001" cy="1143000"/>
          </a:xfrm>
        </p:spPr>
        <p:txBody>
          <a:bodyPr>
            <a:normAutofit/>
          </a:bodyPr>
          <a:lstStyle/>
          <a:p>
            <a:r>
              <a:rPr lang="en-US" sz="3200" dirty="0"/>
              <a:t>MODEL DEVELOPMENT ALGORITHMS</a:t>
            </a:r>
            <a:endParaRPr lang="en-IN" sz="3200" dirty="0"/>
          </a:p>
        </p:txBody>
      </p:sp>
      <p:sp>
        <p:nvSpPr>
          <p:cNvPr id="4" name="TextBox 3">
            <a:extLst>
              <a:ext uri="{FF2B5EF4-FFF2-40B4-BE49-F238E27FC236}">
                <a16:creationId xmlns:a16="http://schemas.microsoft.com/office/drawing/2014/main" id="{F89EDBAC-D4A3-453A-A2F7-6807E8D5F9F9}"/>
              </a:ext>
            </a:extLst>
          </p:cNvPr>
          <p:cNvSpPr txBox="1"/>
          <p:nvPr/>
        </p:nvSpPr>
        <p:spPr>
          <a:xfrm>
            <a:off x="152400" y="2286000"/>
            <a:ext cx="6858000" cy="3625864"/>
          </a:xfrm>
          <a:prstGeom prst="rect">
            <a:avLst/>
          </a:prstGeom>
          <a:noFill/>
        </p:spPr>
        <p:txBody>
          <a:bodyPr wrap="square">
            <a:spAutoFit/>
          </a:bodyPr>
          <a:lstStyle/>
          <a:p>
            <a:pPr marR="0" lvl="0">
              <a:lnSpc>
                <a:spcPct val="107000"/>
              </a:lnSpc>
              <a:spcBef>
                <a:spcPts val="0"/>
              </a:spcBef>
              <a:spcAft>
                <a:spcPts val="0"/>
              </a:spcAft>
            </a:pPr>
            <a:r>
              <a:rPr lang="en-US" cap="all" dirty="0">
                <a:latin typeface="+mj-lt"/>
                <a:ea typeface="+mj-ea"/>
                <a:cs typeface="+mj-cs"/>
              </a:rPr>
              <a:t>The complete list of algorithms that were used in training and testing the classification model are listed below:</a:t>
            </a:r>
          </a:p>
          <a:p>
            <a:pPr marR="0" lvl="0">
              <a:lnSpc>
                <a:spcPct val="107000"/>
              </a:lnSpc>
              <a:spcBef>
                <a:spcPts val="0"/>
              </a:spcBef>
              <a:spcAft>
                <a:spcPts val="0"/>
              </a:spcAft>
            </a:pPr>
            <a:endParaRPr lang="en-IN" cap="all" dirty="0">
              <a:latin typeface="+mj-lt"/>
              <a:ea typeface="+mj-ea"/>
              <a:cs typeface="+mj-cs"/>
            </a:endParaRP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Logistic Regression</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Linear Support Vector Classifier</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Random Forest Classifier</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Bernoulli Naïve Bayes</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Multinomial Naïve Bayes</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Stochastic Gradient Descent Classifier</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LGBM Classifier</a:t>
            </a:r>
          </a:p>
          <a:p>
            <a:pPr marL="342900" marR="0" lvl="0" indent="-342900">
              <a:lnSpc>
                <a:spcPct val="107000"/>
              </a:lnSpc>
              <a:spcBef>
                <a:spcPts val="0"/>
              </a:spcBef>
              <a:spcAft>
                <a:spcPts val="800"/>
              </a:spcAft>
              <a:buFont typeface="+mj-lt"/>
              <a:buAutoNum type="arabicPeriod"/>
            </a:pPr>
            <a:r>
              <a:rPr lang="en-IN" cap="all" dirty="0">
                <a:latin typeface="+mj-lt"/>
                <a:ea typeface="+mj-ea"/>
                <a:cs typeface="+mj-cs"/>
              </a:rPr>
              <a:t>XGB Classifier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2057400"/>
            <a:ext cx="7010400" cy="4486275"/>
          </a:xfrm>
          <a:prstGeom prst="rect">
            <a:avLst/>
          </a:prstGeom>
        </p:spPr>
      </p:pic>
    </p:spTree>
    <p:extLst>
      <p:ext uri="{BB962C8B-B14F-4D97-AF65-F5344CB8AC3E}">
        <p14:creationId xmlns:p14="http://schemas.microsoft.com/office/powerpoint/2010/main" val="554244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C8C3-C91D-4FDB-A3B3-92920A5AE941}"/>
              </a:ext>
            </a:extLst>
          </p:cNvPr>
          <p:cNvSpPr>
            <a:spLocks noGrp="1"/>
          </p:cNvSpPr>
          <p:nvPr>
            <p:ph type="title"/>
          </p:nvPr>
        </p:nvSpPr>
        <p:spPr/>
        <p:txBody>
          <a:bodyPr>
            <a:normAutofit/>
          </a:bodyPr>
          <a:lstStyle/>
          <a:p>
            <a:r>
              <a:rPr lang="en-US" sz="3200" dirty="0"/>
              <a:t>MODEL CREATION AND EVALUATION</a:t>
            </a:r>
            <a:endParaRPr lang="en-IN" sz="3200" dirty="0"/>
          </a:p>
        </p:txBody>
      </p:sp>
      <p:pic>
        <p:nvPicPr>
          <p:cNvPr id="3" name="Picture 2"/>
          <p:cNvPicPr>
            <a:picLocks noChangeAspect="1"/>
          </p:cNvPicPr>
          <p:nvPr/>
        </p:nvPicPr>
        <p:blipFill>
          <a:blip r:embed="rId2"/>
          <a:stretch>
            <a:fillRect/>
          </a:stretch>
        </p:blipFill>
        <p:spPr>
          <a:xfrm>
            <a:off x="5029200" y="2209800"/>
            <a:ext cx="5381625" cy="3505200"/>
          </a:xfrm>
          <a:prstGeom prst="rect">
            <a:avLst/>
          </a:prstGeom>
        </p:spPr>
      </p:pic>
      <p:pic>
        <p:nvPicPr>
          <p:cNvPr id="5" name="Picture 4"/>
          <p:cNvPicPr>
            <a:picLocks noChangeAspect="1"/>
          </p:cNvPicPr>
          <p:nvPr/>
        </p:nvPicPr>
        <p:blipFill>
          <a:blip r:embed="rId3"/>
          <a:stretch>
            <a:fillRect/>
          </a:stretch>
        </p:blipFill>
        <p:spPr>
          <a:xfrm>
            <a:off x="699639" y="2209800"/>
            <a:ext cx="3276600" cy="1752600"/>
          </a:xfrm>
          <a:prstGeom prst="rect">
            <a:avLst/>
          </a:prstGeom>
        </p:spPr>
      </p:pic>
    </p:spTree>
    <p:extLst>
      <p:ext uri="{BB962C8B-B14F-4D97-AF65-F5344CB8AC3E}">
        <p14:creationId xmlns:p14="http://schemas.microsoft.com/office/powerpoint/2010/main" val="1085505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57E2-D12C-49C1-A616-0CB1569DB802}"/>
              </a:ext>
            </a:extLst>
          </p:cNvPr>
          <p:cNvSpPr>
            <a:spLocks noGrp="1"/>
          </p:cNvSpPr>
          <p:nvPr>
            <p:ph type="title"/>
          </p:nvPr>
        </p:nvSpPr>
        <p:spPr>
          <a:xfrm>
            <a:off x="2895600" y="764373"/>
            <a:ext cx="7924800" cy="1293028"/>
          </a:xfrm>
        </p:spPr>
        <p:txBody>
          <a:bodyPr/>
          <a:lstStyle/>
          <a:p>
            <a:r>
              <a:rPr lang="en-US" dirty="0"/>
              <a:t>FINAL MODEL</a:t>
            </a:r>
            <a:endParaRPr lang="en-IN" dirty="0"/>
          </a:p>
        </p:txBody>
      </p:sp>
      <p:pic>
        <p:nvPicPr>
          <p:cNvPr id="4" name="Picture 3">
            <a:extLst>
              <a:ext uri="{FF2B5EF4-FFF2-40B4-BE49-F238E27FC236}">
                <a16:creationId xmlns:a16="http://schemas.microsoft.com/office/drawing/2014/main" id="{83F96C8B-D18B-43CD-B906-F1F609DFE160}"/>
              </a:ext>
            </a:extLst>
          </p:cNvPr>
          <p:cNvPicPr>
            <a:picLocks noChangeAspect="1"/>
          </p:cNvPicPr>
          <p:nvPr/>
        </p:nvPicPr>
        <p:blipFill>
          <a:blip r:embed="rId2"/>
          <a:stretch>
            <a:fillRect/>
          </a:stretch>
        </p:blipFill>
        <p:spPr>
          <a:xfrm>
            <a:off x="1600200" y="2057401"/>
            <a:ext cx="8839200" cy="4188627"/>
          </a:xfrm>
          <a:prstGeom prst="rect">
            <a:avLst/>
          </a:prstGeom>
          <a:effectLst>
            <a:glow rad="127000">
              <a:schemeClr val="tx2">
                <a:lumMod val="20000"/>
                <a:lumOff val="80000"/>
              </a:schemeClr>
            </a:glow>
          </a:effectLst>
        </p:spPr>
      </p:pic>
    </p:spTree>
    <p:extLst>
      <p:ext uri="{BB962C8B-B14F-4D97-AF65-F5344CB8AC3E}">
        <p14:creationId xmlns:p14="http://schemas.microsoft.com/office/powerpoint/2010/main" val="2723916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325A-5DFB-4510-B694-6C97C085A803}"/>
              </a:ext>
            </a:extLst>
          </p:cNvPr>
          <p:cNvSpPr>
            <a:spLocks noGrp="1"/>
          </p:cNvSpPr>
          <p:nvPr>
            <p:ph type="title"/>
          </p:nvPr>
        </p:nvSpPr>
        <p:spPr>
          <a:xfrm>
            <a:off x="2895600" y="764373"/>
            <a:ext cx="8001000" cy="1293028"/>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05982CE-E4FD-49E6-A1DC-157570A8E712}"/>
              </a:ext>
            </a:extLst>
          </p:cNvPr>
          <p:cNvSpPr>
            <a:spLocks noGrp="1"/>
          </p:cNvSpPr>
          <p:nvPr>
            <p:ph idx="1"/>
          </p:nvPr>
        </p:nvSpPr>
        <p:spPr>
          <a:xfrm>
            <a:off x="680321" y="2336872"/>
            <a:ext cx="7015879" cy="4292527"/>
          </a:xfrm>
        </p:spPr>
        <p:txBody>
          <a:bodyPr>
            <a:normAutofit fontScale="85000" lnSpcReduction="20000"/>
          </a:bodyPr>
          <a:lstStyle/>
          <a:p>
            <a:pPr algn="just"/>
            <a:r>
              <a:rPr lang="en-US" dirty="0"/>
              <a:t>This is a Machine Learning Project performed on customer reviews. Reviews are processed using common NLP techniques.</a:t>
            </a:r>
          </a:p>
          <a:p>
            <a:pPr algn="just"/>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pPr algn="just"/>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pPr algn="just"/>
            <a:r>
              <a:rPr lang="en-US" dirty="0"/>
              <a:t> This task is similar to Sentiment Analysis, but instead of predicting the positive and negative sentiment (sometimes neutral also), here we need to predict the rating.</a:t>
            </a:r>
            <a:endParaRPr lang="en-IN" dirty="0"/>
          </a:p>
        </p:txBody>
      </p:sp>
      <p:pic>
        <p:nvPicPr>
          <p:cNvPr id="1026" name="Picture 2" descr="See the source image">
            <a:extLst>
              <a:ext uri="{FF2B5EF4-FFF2-40B4-BE49-F238E27FC236}">
                <a16:creationId xmlns:a16="http://schemas.microsoft.com/office/drawing/2014/main" id="{4C66CF4F-CBEA-991B-33BA-1D5E9D750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8208" y="2345026"/>
            <a:ext cx="3888432"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2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7123-D4E6-4E81-B095-E3A7C1D45DF5}"/>
              </a:ext>
            </a:extLst>
          </p:cNvPr>
          <p:cNvSpPr>
            <a:spLocks noGrp="1"/>
          </p:cNvSpPr>
          <p:nvPr>
            <p:ph type="title"/>
          </p:nvPr>
        </p:nvSpPr>
        <p:spPr>
          <a:xfrm>
            <a:off x="2895600" y="764373"/>
            <a:ext cx="8229600" cy="1293028"/>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8FCB002-2C7B-4A98-878F-F76B3B6B806D}"/>
              </a:ext>
            </a:extLst>
          </p:cNvPr>
          <p:cNvSpPr>
            <a:spLocks noGrp="1"/>
          </p:cNvSpPr>
          <p:nvPr>
            <p:ph idx="1"/>
          </p:nvPr>
        </p:nvSpPr>
        <p:spPr>
          <a:xfrm>
            <a:off x="684212" y="2057400"/>
            <a:ext cx="8534400" cy="4611959"/>
          </a:xfrm>
        </p:spPr>
        <p:txBody>
          <a:bodyPr>
            <a:normAutofit fontScale="92500" lnSpcReduction="2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358C-76EC-4165-952A-47EA9FD7AD9F}"/>
              </a:ext>
            </a:extLst>
          </p:cNvPr>
          <p:cNvSpPr>
            <a:spLocks noGrp="1"/>
          </p:cNvSpPr>
          <p:nvPr>
            <p:ph type="title"/>
          </p:nvPr>
        </p:nvSpPr>
        <p:spPr>
          <a:xfrm>
            <a:off x="2895600" y="764373"/>
            <a:ext cx="7848600" cy="1293028"/>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34E5922-E43F-4878-AD3F-26D5D0D06FE7}"/>
              </a:ext>
            </a:extLst>
          </p:cNvPr>
          <p:cNvSpPr>
            <a:spLocks noGrp="1"/>
          </p:cNvSpPr>
          <p:nvPr>
            <p:ph idx="1"/>
          </p:nvPr>
        </p:nvSpPr>
        <p:spPr>
          <a:xfrm>
            <a:off x="684212" y="1844824"/>
            <a:ext cx="8534400" cy="4032448"/>
          </a:xfrm>
        </p:spPr>
        <p:txBody>
          <a:bodyPr>
            <a:normAutofit fontScale="92500" lnSpcReduction="2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D1DF-7807-4CAD-8863-6E4BF3EF0173}"/>
              </a:ext>
            </a:extLst>
          </p:cNvPr>
          <p:cNvSpPr>
            <a:spLocks noGrp="1"/>
          </p:cNvSpPr>
          <p:nvPr>
            <p:ph type="title"/>
          </p:nvPr>
        </p:nvSpPr>
        <p:spPr>
          <a:xfrm>
            <a:off x="2895600" y="764373"/>
            <a:ext cx="8229600" cy="1293028"/>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F7471EB-D3FC-4DFC-A513-482936A27D2C}"/>
              </a:ext>
            </a:extLst>
          </p:cNvPr>
          <p:cNvSpPr>
            <a:spLocks noGrp="1"/>
          </p:cNvSpPr>
          <p:nvPr>
            <p:ph idx="1"/>
          </p:nvPr>
        </p:nvSpPr>
        <p:spPr>
          <a:xfrm>
            <a:off x="680321" y="2336872"/>
            <a:ext cx="8158879" cy="4292527"/>
          </a:xfrm>
        </p:spPr>
        <p:txBody>
          <a:bodyPr>
            <a:normAutofit fontScale="85000" lnSpcReduction="10000"/>
          </a:bodyPr>
          <a:lstStyle/>
          <a:p>
            <a:pPr algn="just"/>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pPr algn="just"/>
            <a:r>
              <a:rPr lang="en-US" dirty="0"/>
              <a:t>The ability to successfully decide whether a review will be helpful to other customers and thus give the product more exposure is vital to companies that support these reviews, companies like Google, Amazon, Flipkart etc.</a:t>
            </a:r>
          </a:p>
          <a:p>
            <a:pPr algn="just"/>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26-9D52-44A7-B4EB-47B8FD7848C8}"/>
              </a:ext>
            </a:extLst>
          </p:cNvPr>
          <p:cNvSpPr>
            <a:spLocks noGrp="1"/>
          </p:cNvSpPr>
          <p:nvPr>
            <p:ph type="title"/>
          </p:nvPr>
        </p:nvSpPr>
        <p:spPr>
          <a:xfrm>
            <a:off x="2895600" y="764373"/>
            <a:ext cx="8305800" cy="1293028"/>
          </a:xfrm>
        </p:spPr>
        <p:txBody>
          <a:bodyPr/>
          <a:lstStyle/>
          <a:p>
            <a:r>
              <a:rPr lang="en-IN" dirty="0"/>
              <a:t>DATA COLLECTION PHASE</a:t>
            </a:r>
          </a:p>
        </p:txBody>
      </p:sp>
      <p:sp>
        <p:nvSpPr>
          <p:cNvPr id="3" name="Content Placeholder 2">
            <a:extLst>
              <a:ext uri="{FF2B5EF4-FFF2-40B4-BE49-F238E27FC236}">
                <a16:creationId xmlns:a16="http://schemas.microsoft.com/office/drawing/2014/main" id="{30A24F7C-04EE-4AF3-B006-65F1A42A0867}"/>
              </a:ext>
            </a:extLst>
          </p:cNvPr>
          <p:cNvSpPr>
            <a:spLocks noGrp="1"/>
          </p:cNvSpPr>
          <p:nvPr>
            <p:ph idx="1"/>
          </p:nvPr>
        </p:nvSpPr>
        <p:spPr>
          <a:xfrm>
            <a:off x="680321" y="2336872"/>
            <a:ext cx="8006479" cy="4216327"/>
          </a:xfrm>
        </p:spPr>
        <p:txBody>
          <a:bodyPr>
            <a:normAutofit fontScale="92500" lnSpcReduction="20000"/>
          </a:bodyPr>
          <a:lstStyle/>
          <a:p>
            <a:pPr algn="just"/>
            <a:r>
              <a:rPr lang="en-US" dirty="0"/>
              <a:t>We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pPr algn="just"/>
            <a:r>
              <a:rPr lang="en-US" dirty="0"/>
              <a:t>Basically, we need these columns:</a:t>
            </a:r>
          </a:p>
          <a:p>
            <a:pPr marL="0" indent="0" algn="just">
              <a:buNone/>
            </a:pPr>
            <a:r>
              <a:rPr lang="en-US" dirty="0"/>
              <a:t>	1) reviews of the product.</a:t>
            </a:r>
          </a:p>
          <a:p>
            <a:pPr marL="0" indent="0" algn="just">
              <a:buNone/>
            </a:pPr>
            <a:r>
              <a:rPr lang="en-US" dirty="0"/>
              <a:t>	2) rating of the product.</a:t>
            </a:r>
          </a:p>
          <a:p>
            <a:pPr algn="just"/>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44E1-44F7-4E12-B7D5-C9363C80E6D7}"/>
              </a:ext>
            </a:extLst>
          </p:cNvPr>
          <p:cNvSpPr>
            <a:spLocks noGrp="1"/>
          </p:cNvSpPr>
          <p:nvPr>
            <p:ph type="title"/>
          </p:nvPr>
        </p:nvSpPr>
        <p:spPr>
          <a:xfrm>
            <a:off x="2895600" y="764373"/>
            <a:ext cx="8077200" cy="1293028"/>
          </a:xfrm>
        </p:spPr>
        <p:txBody>
          <a:bodyPr/>
          <a:lstStyle/>
          <a:p>
            <a:r>
              <a:rPr lang="en-IN" dirty="0"/>
              <a:t>MODEL BUILDING PHASE</a:t>
            </a:r>
          </a:p>
        </p:txBody>
      </p:sp>
      <p:sp>
        <p:nvSpPr>
          <p:cNvPr id="3" name="Content Placeholder 2">
            <a:extLst>
              <a:ext uri="{FF2B5EF4-FFF2-40B4-BE49-F238E27FC236}">
                <a16:creationId xmlns:a16="http://schemas.microsoft.com/office/drawing/2014/main" id="{2CA78F02-D93E-4284-9E77-544FF35F1CF3}"/>
              </a:ext>
            </a:extLst>
          </p:cNvPr>
          <p:cNvSpPr>
            <a:spLocks noGrp="1"/>
          </p:cNvSpPr>
          <p:nvPr>
            <p:ph idx="1"/>
          </p:nvPr>
        </p:nvSpPr>
        <p:spPr/>
        <p:txBody>
          <a:bodyPr>
            <a:normAutofit fontScale="92500" lnSpcReduction="20000"/>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382000" cy="1293028"/>
          </a:xfrm>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037557022"/>
              </p:ext>
            </p:extLst>
          </p:nvPr>
        </p:nvGraphicFramePr>
        <p:xfrm>
          <a:off x="684213" y="685800"/>
          <a:ext cx="8534400"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501D-C2C3-4999-B79D-6117CA16FA2A}"/>
              </a:ext>
            </a:extLst>
          </p:cNvPr>
          <p:cNvSpPr>
            <a:spLocks noGrp="1"/>
          </p:cNvSpPr>
          <p:nvPr>
            <p:ph type="title"/>
          </p:nvPr>
        </p:nvSpPr>
        <p:spPr>
          <a:xfrm>
            <a:off x="991673" y="1066800"/>
            <a:ext cx="4114800" cy="812872"/>
          </a:xfrm>
        </p:spPr>
        <p:txBody>
          <a:bodyPr/>
          <a:lstStyle/>
          <a:p>
            <a:r>
              <a:rPr lang="en-US" dirty="0"/>
              <a:t>PANDAS PROFILING</a:t>
            </a:r>
            <a:endParaRPr lang="en-IN" dirty="0"/>
          </a:p>
        </p:txBody>
      </p:sp>
      <p:sp>
        <p:nvSpPr>
          <p:cNvPr id="4" name="Text Placeholder 3">
            <a:extLst>
              <a:ext uri="{FF2B5EF4-FFF2-40B4-BE49-F238E27FC236}">
                <a16:creationId xmlns:a16="http://schemas.microsoft.com/office/drawing/2014/main" id="{D0C02F3B-4F58-437E-B004-1BC788AC6C9D}"/>
              </a:ext>
            </a:extLst>
          </p:cNvPr>
          <p:cNvSpPr>
            <a:spLocks noGrp="1"/>
          </p:cNvSpPr>
          <p:nvPr>
            <p:ph type="body" sz="half" idx="2"/>
          </p:nvPr>
        </p:nvSpPr>
        <p:spPr>
          <a:xfrm>
            <a:off x="304800" y="1981201"/>
            <a:ext cx="3790078" cy="1905000"/>
          </a:xfrm>
        </p:spPr>
        <p:txBody>
          <a:bodyPr/>
          <a:lstStyle/>
          <a:p>
            <a:r>
              <a:rPr lang="en-US" dirty="0"/>
              <a:t>I used the pandas-profiling feature to get an insight on the initial dataset details and check out the application of all the data preprocessing steps on it.</a:t>
            </a:r>
            <a:endParaRPr lang="en-IN" dirty="0"/>
          </a:p>
        </p:txBody>
      </p:sp>
      <p:pic>
        <p:nvPicPr>
          <p:cNvPr id="3" name="Picture 2"/>
          <p:cNvPicPr>
            <a:picLocks noChangeAspect="1"/>
          </p:cNvPicPr>
          <p:nvPr/>
        </p:nvPicPr>
        <p:blipFill>
          <a:blip r:embed="rId2"/>
          <a:stretch>
            <a:fillRect/>
          </a:stretch>
        </p:blipFill>
        <p:spPr>
          <a:xfrm>
            <a:off x="5257799" y="2336872"/>
            <a:ext cx="6677159" cy="4191000"/>
          </a:xfrm>
          <a:prstGeom prst="rect">
            <a:avLst/>
          </a:prstGeom>
        </p:spPr>
      </p:pic>
      <p:pic>
        <p:nvPicPr>
          <p:cNvPr id="5" name="Picture 4"/>
          <p:cNvPicPr>
            <a:picLocks noChangeAspect="1"/>
          </p:cNvPicPr>
          <p:nvPr/>
        </p:nvPicPr>
        <p:blipFill>
          <a:blip r:embed="rId3"/>
          <a:stretch>
            <a:fillRect/>
          </a:stretch>
        </p:blipFill>
        <p:spPr>
          <a:xfrm>
            <a:off x="123423" y="4191000"/>
            <a:ext cx="4954073" cy="1600200"/>
          </a:xfrm>
          <a:prstGeom prst="rect">
            <a:avLst/>
          </a:prstGeom>
        </p:spPr>
      </p:pic>
    </p:spTree>
    <p:extLst>
      <p:ext uri="{BB962C8B-B14F-4D97-AF65-F5344CB8AC3E}">
        <p14:creationId xmlns:p14="http://schemas.microsoft.com/office/powerpoint/2010/main" val="3272605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pic>
        <p:nvPicPr>
          <p:cNvPr id="4" name="Content Placeholder 3"/>
          <p:cNvPicPr>
            <a:picLocks noGrp="1" noChangeAspect="1"/>
          </p:cNvPicPr>
          <p:nvPr>
            <p:ph idx="1"/>
          </p:nvPr>
        </p:nvPicPr>
        <p:blipFill>
          <a:blip r:embed="rId2"/>
          <a:stretch>
            <a:fillRect/>
          </a:stretch>
        </p:blipFill>
        <p:spPr>
          <a:xfrm>
            <a:off x="983432" y="1049865"/>
            <a:ext cx="4253886" cy="4191000"/>
          </a:xfrm>
          <a:prstGeom prst="rect">
            <a:avLst/>
          </a:prstGeom>
        </p:spPr>
      </p:pic>
      <p:pic>
        <p:nvPicPr>
          <p:cNvPr id="7" name="Picture 6"/>
          <p:cNvPicPr>
            <a:picLocks noChangeAspect="1"/>
          </p:cNvPicPr>
          <p:nvPr/>
        </p:nvPicPr>
        <p:blipFill>
          <a:blip r:embed="rId3"/>
          <a:stretch>
            <a:fillRect/>
          </a:stretch>
        </p:blipFill>
        <p:spPr>
          <a:xfrm>
            <a:off x="6312024" y="1700808"/>
            <a:ext cx="5343525" cy="4743450"/>
          </a:xfrm>
          <a:prstGeom prst="rect">
            <a:avLst/>
          </a:prstGeom>
        </p:spPr>
      </p:pic>
    </p:spTree>
    <p:extLst>
      <p:ext uri="{BB962C8B-B14F-4D97-AF65-F5344CB8AC3E}">
        <p14:creationId xmlns:p14="http://schemas.microsoft.com/office/powerpoint/2010/main" val="154673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Plot </a:t>
            </a:r>
            <a:r>
              <a:rPr lang="en-US" dirty="0" err="1"/>
              <a:t>heatmap</a:t>
            </a:r>
            <a:r>
              <a:rPr lang="en-US" dirty="0"/>
              <a:t> for visualizing the correlation</a:t>
            </a:r>
            <a:br>
              <a:rPr lang="en-US" dirty="0"/>
            </a:b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3" y="1170274"/>
            <a:ext cx="5943600" cy="4339652"/>
          </a:xfrm>
        </p:spPr>
      </p:pic>
      <p:sp>
        <p:nvSpPr>
          <p:cNvPr id="4" name="Text Placeholder 3"/>
          <p:cNvSpPr>
            <a:spLocks noGrp="1"/>
          </p:cNvSpPr>
          <p:nvPr>
            <p:ph type="body" sz="half" idx="2"/>
          </p:nvPr>
        </p:nvSpPr>
        <p:spPr/>
        <p:txBody>
          <a:bodyPr/>
          <a:lstStyle/>
          <a:p>
            <a:r>
              <a:rPr lang="en-IN" dirty="0"/>
              <a:t> </a:t>
            </a:r>
          </a:p>
        </p:txBody>
      </p:sp>
      <p:pic>
        <p:nvPicPr>
          <p:cNvPr id="7" name="Picture 6"/>
          <p:cNvPicPr>
            <a:picLocks noChangeAspect="1"/>
          </p:cNvPicPr>
          <p:nvPr/>
        </p:nvPicPr>
        <p:blipFill>
          <a:blip r:embed="rId3"/>
          <a:stretch>
            <a:fillRect/>
          </a:stretch>
        </p:blipFill>
        <p:spPr>
          <a:xfrm>
            <a:off x="6671585" y="2046409"/>
            <a:ext cx="4680999" cy="4248150"/>
          </a:xfrm>
          <a:prstGeom prst="rect">
            <a:avLst/>
          </a:prstGeom>
        </p:spPr>
      </p:pic>
    </p:spTree>
    <p:extLst>
      <p:ext uri="{BB962C8B-B14F-4D97-AF65-F5344CB8AC3E}">
        <p14:creationId xmlns:p14="http://schemas.microsoft.com/office/powerpoint/2010/main" val="1835675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194</TotalTime>
  <Words>1454</Words>
  <Application>Microsoft Office PowerPoint</Application>
  <PresentationFormat>Widescreen</PresentationFormat>
  <Paragraphs>100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Candara</vt:lpstr>
      <vt:lpstr>Century Gothic</vt:lpstr>
      <vt:lpstr>Wingdings 3</vt:lpstr>
      <vt:lpstr>Slice</vt:lpstr>
      <vt:lpstr>Ratings Prediction Project Presentation</vt:lpstr>
      <vt:lpstr>INTRODUCTION</vt:lpstr>
      <vt:lpstr>PROBLEM STATEMENT</vt:lpstr>
      <vt:lpstr>DATA COLLECTION PHASE</vt:lpstr>
      <vt:lpstr>MODEL BUILDING PHASE</vt:lpstr>
      <vt:lpstr>PROJECT FLOW</vt:lpstr>
      <vt:lpstr>PANDAS PROFILING</vt:lpstr>
      <vt:lpstr> </vt:lpstr>
      <vt:lpstr>Plot heatmap for visualizing the correlation </vt:lpstr>
      <vt:lpstr>HARDWARE AND SOFTWARE USED</vt:lpstr>
      <vt:lpstr>DATA PREPROCESSING</vt:lpstr>
      <vt:lpstr>WORD AND CHARACTER COUNT</vt:lpstr>
      <vt:lpstr>RATINGS PLOT</vt:lpstr>
      <vt:lpstr>BAR PLOTS</vt:lpstr>
      <vt:lpstr>Count Plots</vt:lpstr>
      <vt:lpstr>WORD CLOUD</vt:lpstr>
      <vt:lpstr>MODEL DEVELOPMENT ALGORITHMS</vt:lpstr>
      <vt:lpstr>MODEL CREATION AND EVALUATION</vt:lpstr>
      <vt:lpstr>FINAL MODEL</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Alivia Dasgupta</cp:lastModifiedBy>
  <cp:revision>27</cp:revision>
  <dcterms:created xsi:type="dcterms:W3CDTF">2021-12-26T03:23:22Z</dcterms:created>
  <dcterms:modified xsi:type="dcterms:W3CDTF">2022-08-24T15:27:20Z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