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9" r:id="rId3"/>
    <p:sldId id="310" r:id="rId4"/>
    <p:sldId id="311" r:id="rId5"/>
    <p:sldId id="316" r:id="rId6"/>
    <p:sldId id="317" r:id="rId7"/>
    <p:sldId id="318" r:id="rId8"/>
    <p:sldId id="320" r:id="rId9"/>
    <p:sldId id="321" r:id="rId10"/>
    <p:sldId id="322" r:id="rId11"/>
    <p:sldId id="32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2" autoAdjust="0"/>
    <p:restoredTop sz="94660"/>
  </p:normalViewPr>
  <p:slideViewPr>
    <p:cSldViewPr>
      <p:cViewPr varScale="1">
        <p:scale>
          <a:sx n="70" d="100"/>
          <a:sy n="70" d="100"/>
        </p:scale>
        <p:origin x="147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CCC86B1-FDCF-4FB9-AF52-1D3D0D6661D2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8384BAD-F82D-4C1C-8102-28AEB41F96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86B1-FDCF-4FB9-AF52-1D3D0D6661D2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84BAD-F82D-4C1C-8102-28AEB41F96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86B1-FDCF-4FB9-AF52-1D3D0D6661D2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84BAD-F82D-4C1C-8102-28AEB41F96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CCC86B1-FDCF-4FB9-AF52-1D3D0D6661D2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8384BAD-F82D-4C1C-8102-28AEB41F96D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CCC86B1-FDCF-4FB9-AF52-1D3D0D6661D2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8384BAD-F82D-4C1C-8102-28AEB41F96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86B1-FDCF-4FB9-AF52-1D3D0D6661D2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84BAD-F82D-4C1C-8102-28AEB41F96D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86B1-FDCF-4FB9-AF52-1D3D0D6661D2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84BAD-F82D-4C1C-8102-28AEB41F96D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CCC86B1-FDCF-4FB9-AF52-1D3D0D6661D2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8384BAD-F82D-4C1C-8102-28AEB41F96D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86B1-FDCF-4FB9-AF52-1D3D0D6661D2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84BAD-F82D-4C1C-8102-28AEB41F96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CCC86B1-FDCF-4FB9-AF52-1D3D0D6661D2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8384BAD-F82D-4C1C-8102-28AEB41F96D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CCC86B1-FDCF-4FB9-AF52-1D3D0D6661D2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8384BAD-F82D-4C1C-8102-28AEB41F96D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CCC86B1-FDCF-4FB9-AF52-1D3D0D6661D2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8384BAD-F82D-4C1C-8102-28AEB41F96D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3072" y="1306038"/>
            <a:ext cx="6553201" cy="1894362"/>
          </a:xfrm>
        </p:spPr>
        <p:txBody>
          <a:bodyPr>
            <a:normAutofit/>
          </a:bodyPr>
          <a:lstStyle/>
          <a:p>
            <a:r>
              <a:rPr lang="en-US" dirty="0" smtClean="0"/>
              <a:t>The Scope and Method of Economics </a:t>
            </a:r>
            <a:br>
              <a:rPr lang="en-US" dirty="0" smtClean="0"/>
            </a:br>
            <a:r>
              <a:rPr lang="en-US" dirty="0" smtClean="0"/>
              <a:t>Week 1 - Lecture 1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562600"/>
            <a:ext cx="6172200" cy="812322"/>
          </a:xfrm>
        </p:spPr>
        <p:txBody>
          <a:bodyPr>
            <a:normAutofit/>
          </a:bodyPr>
          <a:lstStyle/>
          <a:p>
            <a:r>
              <a:rPr lang="en-US" sz="1600" dirty="0" smtClean="0"/>
              <a:t>Dr</a:t>
            </a:r>
            <a:r>
              <a:rPr lang="en-US" sz="1600" dirty="0" smtClean="0"/>
              <a:t>. </a:t>
            </a:r>
            <a:r>
              <a:rPr lang="en-US" sz="1600" dirty="0" err="1" smtClean="0"/>
              <a:t>Nazia</a:t>
            </a:r>
            <a:r>
              <a:rPr lang="en-US" sz="1600" dirty="0" smtClean="0"/>
              <a:t> </a:t>
            </a:r>
            <a:r>
              <a:rPr lang="en-US" sz="1600" dirty="0" err="1" smtClean="0"/>
              <a:t>Nazeer</a:t>
            </a:r>
            <a:endParaRPr lang="en-US" sz="1600" dirty="0" smtClean="0"/>
          </a:p>
          <a:p>
            <a:r>
              <a:rPr lang="en-US" sz="1600" dirty="0" smtClean="0"/>
              <a:t>Assistant</a:t>
            </a:r>
            <a:r>
              <a:rPr lang="en-US" sz="1600" dirty="0"/>
              <a:t> </a:t>
            </a:r>
            <a:r>
              <a:rPr lang="en-US" sz="1600" dirty="0" smtClean="0"/>
              <a:t>Professor, </a:t>
            </a:r>
            <a:r>
              <a:rPr lang="en-US" sz="1600" dirty="0" smtClean="0"/>
              <a:t>FAST(Karachi Campus)</a:t>
            </a:r>
            <a:endParaRPr lang="en-US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28600"/>
            <a:ext cx="6553200" cy="1066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Economic Policy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1295400"/>
            <a:ext cx="6172200" cy="5079522"/>
          </a:xfrm>
        </p:spPr>
        <p:txBody>
          <a:bodyPr>
            <a:normAutofit/>
          </a:bodyPr>
          <a:lstStyle/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endParaRPr lang="en-US" sz="1600" b="1" dirty="0" smtClean="0">
              <a:solidFill>
                <a:srgbClr val="4E3B30"/>
              </a:solidFill>
            </a:endParaRPr>
          </a:p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4E3B30"/>
                </a:solidFill>
              </a:rPr>
              <a:t> </a:t>
            </a:r>
            <a:r>
              <a:rPr lang="en-US" sz="1600" b="0" dirty="0" smtClean="0">
                <a:solidFill>
                  <a:srgbClr val="4E3B30"/>
                </a:solidFill>
              </a:rPr>
              <a:t>Economic theory helps us understand how the world works, but the formulation of economic policy must have objectives:</a:t>
            </a: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4E3B30"/>
                </a:solidFill>
              </a:rPr>
              <a:t> What do we want to change?</a:t>
            </a:r>
            <a:endParaRPr lang="en-US" sz="1600" dirty="0">
              <a:solidFill>
                <a:srgbClr val="4E3B30"/>
              </a:solidFill>
            </a:endParaRP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4E3B30"/>
                </a:solidFill>
              </a:rPr>
              <a:t> Can we make it better?</a:t>
            </a: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4E3B30"/>
                </a:solidFill>
              </a:rPr>
              <a:t> Why do we want to change the system?</a:t>
            </a: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endParaRPr lang="en-US" sz="1600" dirty="0">
              <a:solidFill>
                <a:srgbClr val="4E3B30"/>
              </a:solidFill>
            </a:endParaRPr>
          </a:p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rgbClr val="4E3B30"/>
                </a:solidFill>
              </a:rPr>
              <a:t> </a:t>
            </a:r>
            <a:r>
              <a:rPr lang="en-US" sz="1600" b="0" dirty="0" smtClean="0">
                <a:solidFill>
                  <a:srgbClr val="4E3B30"/>
                </a:solidFill>
              </a:rPr>
              <a:t>Four criteria are frequently applied in judging economic outcomes.</a:t>
            </a:r>
          </a:p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endParaRPr lang="en-US" sz="1600" b="0" dirty="0">
              <a:solidFill>
                <a:srgbClr val="4E3B30"/>
              </a:solidFill>
            </a:endParaRPr>
          </a:p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rgbClr val="4E3B30"/>
                </a:solidFill>
              </a:rPr>
              <a:t> </a:t>
            </a:r>
            <a:r>
              <a:rPr lang="en-US" sz="1600" dirty="0" smtClean="0">
                <a:solidFill>
                  <a:srgbClr val="4E3B30"/>
                </a:solidFill>
              </a:rPr>
              <a:t>1) Efficiency, </a:t>
            </a:r>
            <a:r>
              <a:rPr lang="en-US" sz="1600" b="0" dirty="0" smtClean="0">
                <a:solidFill>
                  <a:srgbClr val="4E3B30"/>
                </a:solidFill>
              </a:rPr>
              <a:t>which is referred to as allocative efficiency in economics, is referred to as an economy that produces what people want at the least possible cost:</a:t>
            </a:r>
            <a:endParaRPr lang="en-US" sz="1600" b="0" dirty="0">
              <a:solidFill>
                <a:srgbClr val="4E3B30"/>
              </a:solidFill>
            </a:endParaRP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4E3B30"/>
                </a:solidFill>
              </a:rPr>
              <a:t> </a:t>
            </a:r>
            <a:r>
              <a:rPr lang="en-US" sz="1600" b="1" dirty="0" smtClean="0">
                <a:solidFill>
                  <a:srgbClr val="4E3B30"/>
                </a:solidFill>
              </a:rPr>
              <a:t>Inefficient </a:t>
            </a:r>
            <a:r>
              <a:rPr lang="en-US" sz="1600" dirty="0" smtClean="0">
                <a:solidFill>
                  <a:srgbClr val="4E3B30"/>
                </a:solidFill>
              </a:rPr>
              <a:t>is when a system allocates resources to the production of goods and services that nobody wants.</a:t>
            </a:r>
          </a:p>
        </p:txBody>
      </p:sp>
    </p:spTree>
    <p:extLst>
      <p:ext uri="{BB962C8B-B14F-4D97-AF65-F5344CB8AC3E}">
        <p14:creationId xmlns:p14="http://schemas.microsoft.com/office/powerpoint/2010/main" val="3392947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28600"/>
            <a:ext cx="6553200" cy="1066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Economic Policy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1295400"/>
            <a:ext cx="6172200" cy="5079522"/>
          </a:xfrm>
        </p:spPr>
        <p:txBody>
          <a:bodyPr>
            <a:normAutofit/>
          </a:bodyPr>
          <a:lstStyle/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endParaRPr lang="en-US" sz="1600" b="0" dirty="0">
              <a:solidFill>
                <a:srgbClr val="4E3B30"/>
              </a:solidFill>
            </a:endParaRPr>
          </a:p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rgbClr val="4E3B30"/>
                </a:solidFill>
              </a:rPr>
              <a:t> 2</a:t>
            </a:r>
            <a:r>
              <a:rPr lang="en-US" sz="1600" dirty="0" smtClean="0">
                <a:solidFill>
                  <a:srgbClr val="4E3B30"/>
                </a:solidFill>
              </a:rPr>
              <a:t>) Equity (fairness) </a:t>
            </a:r>
            <a:r>
              <a:rPr lang="en-US" sz="1600" b="0" dirty="0" smtClean="0">
                <a:solidFill>
                  <a:srgbClr val="4E3B30"/>
                </a:solidFill>
              </a:rPr>
              <a:t>lies in the eye of the beholder:</a:t>
            </a:r>
            <a:endParaRPr lang="en-US" sz="1600" b="0" dirty="0">
              <a:solidFill>
                <a:srgbClr val="4E3B30"/>
              </a:solidFill>
            </a:endParaRP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4E3B30"/>
                </a:solidFill>
              </a:rPr>
              <a:t> For some, </a:t>
            </a:r>
            <a:r>
              <a:rPr lang="en-US" sz="1600" dirty="0">
                <a:solidFill>
                  <a:srgbClr val="4E3B30"/>
                </a:solidFill>
              </a:rPr>
              <a:t>f</a:t>
            </a:r>
            <a:r>
              <a:rPr lang="en-US" sz="1600" dirty="0" smtClean="0">
                <a:solidFill>
                  <a:srgbClr val="4E3B30"/>
                </a:solidFill>
              </a:rPr>
              <a:t>airness implies an equitable distribution of wealth and income.</a:t>
            </a: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rgbClr val="4E3B30"/>
                </a:solidFill>
              </a:rPr>
              <a:t> </a:t>
            </a:r>
            <a:r>
              <a:rPr lang="en-US" sz="1600" dirty="0" smtClean="0">
                <a:solidFill>
                  <a:srgbClr val="4E3B30"/>
                </a:solidFill>
              </a:rPr>
              <a:t>For others, it involves people getting what they earn.</a:t>
            </a: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endParaRPr lang="en-US" sz="1600" dirty="0">
              <a:solidFill>
                <a:srgbClr val="4E3B30"/>
              </a:solidFill>
            </a:endParaRPr>
          </a:p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rgbClr val="4E3B30"/>
                </a:solidFill>
              </a:rPr>
              <a:t> </a:t>
            </a:r>
            <a:r>
              <a:rPr lang="en-US" sz="1600" dirty="0" smtClean="0">
                <a:solidFill>
                  <a:srgbClr val="4E3B30"/>
                </a:solidFill>
              </a:rPr>
              <a:t>3) Economic growth</a:t>
            </a:r>
            <a:r>
              <a:rPr lang="en-US" sz="1600" b="0" dirty="0" smtClean="0">
                <a:solidFill>
                  <a:srgbClr val="4E3B30"/>
                </a:solidFill>
              </a:rPr>
              <a:t> is an increase in the total output of an economy:</a:t>
            </a:r>
            <a:endParaRPr lang="en-US" sz="1600" b="0" dirty="0">
              <a:solidFill>
                <a:srgbClr val="4E3B30"/>
              </a:solidFill>
            </a:endParaRP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4E3B30"/>
                </a:solidFill>
              </a:rPr>
              <a:t> It is a result of change in inputs and technology.</a:t>
            </a: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4E3B30"/>
                </a:solidFill>
              </a:rPr>
              <a:t>Some policies encourage economic growth, while other discourage them.</a:t>
            </a: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endParaRPr lang="en-US" sz="1600" dirty="0" smtClean="0">
              <a:solidFill>
                <a:srgbClr val="4E3B30"/>
              </a:solidFill>
            </a:endParaRPr>
          </a:p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rgbClr val="4E3B30"/>
                </a:solidFill>
              </a:rPr>
              <a:t> </a:t>
            </a:r>
            <a:r>
              <a:rPr lang="en-US" sz="1600" dirty="0" smtClean="0">
                <a:solidFill>
                  <a:srgbClr val="4E3B30"/>
                </a:solidFill>
              </a:rPr>
              <a:t>4) Stability</a:t>
            </a:r>
            <a:r>
              <a:rPr lang="en-US" sz="1600" b="0" dirty="0" smtClean="0">
                <a:solidFill>
                  <a:srgbClr val="4E3B30"/>
                </a:solidFill>
              </a:rPr>
              <a:t> is a condition in which national output grows steadily, with low inflation and full employment or resources:</a:t>
            </a:r>
            <a:endParaRPr lang="en-US" sz="1600" b="0" dirty="0">
              <a:solidFill>
                <a:srgbClr val="4E3B30"/>
              </a:solidFill>
            </a:endParaRP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rgbClr val="4E3B30"/>
                </a:solidFill>
              </a:rPr>
              <a:t> </a:t>
            </a:r>
            <a:r>
              <a:rPr lang="en-US" sz="1600" dirty="0" smtClean="0">
                <a:solidFill>
                  <a:srgbClr val="4E3B30"/>
                </a:solidFill>
              </a:rPr>
              <a:t>Trends are extremely important for stability.</a:t>
            </a: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rgbClr val="4E3B30"/>
                </a:solidFill>
              </a:rPr>
              <a:t> </a:t>
            </a:r>
            <a:r>
              <a:rPr lang="en-US" sz="1600" dirty="0" smtClean="0">
                <a:solidFill>
                  <a:srgbClr val="4E3B30"/>
                </a:solidFill>
              </a:rPr>
              <a:t>Macroeconomics deals with </a:t>
            </a:r>
            <a:r>
              <a:rPr lang="en-US" sz="1600" smtClean="0">
                <a:solidFill>
                  <a:srgbClr val="4E3B30"/>
                </a:solidFill>
              </a:rPr>
              <a:t>this comprehensively.</a:t>
            </a:r>
            <a:endParaRPr lang="en-US" sz="1600" dirty="0">
              <a:solidFill>
                <a:srgbClr val="4E3B30"/>
              </a:solidFill>
            </a:endParaRP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endParaRPr lang="en-US" sz="1600" dirty="0" smtClean="0">
              <a:solidFill>
                <a:srgbClr val="4E3B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008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28600"/>
            <a:ext cx="6553200" cy="1066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Why Study Economics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1295400"/>
            <a:ext cx="6172200" cy="507952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n-US" sz="1600" dirty="0" smtClean="0"/>
          </a:p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 smtClean="0"/>
              <a:t> </a:t>
            </a:r>
            <a:r>
              <a:rPr lang="en-US" sz="1600" dirty="0">
                <a:solidFill>
                  <a:srgbClr val="4E3B30"/>
                </a:solidFill>
              </a:rPr>
              <a:t> </a:t>
            </a:r>
            <a:r>
              <a:rPr lang="en-US" sz="1600" dirty="0" smtClean="0">
                <a:solidFill>
                  <a:srgbClr val="4E3B30"/>
                </a:solidFill>
              </a:rPr>
              <a:t>Economics</a:t>
            </a:r>
            <a:r>
              <a:rPr lang="en-US" sz="1600" b="0" dirty="0" smtClean="0">
                <a:solidFill>
                  <a:srgbClr val="4E3B30"/>
                </a:solidFill>
              </a:rPr>
              <a:t> is the study of how individuals and societies </a:t>
            </a:r>
            <a:r>
              <a:rPr lang="en-US" sz="1600" dirty="0" smtClean="0">
                <a:solidFill>
                  <a:srgbClr val="4E3B30"/>
                </a:solidFill>
              </a:rPr>
              <a:t>choose</a:t>
            </a:r>
            <a:r>
              <a:rPr lang="en-US" sz="1600" b="0" dirty="0" smtClean="0">
                <a:solidFill>
                  <a:srgbClr val="4E3B30"/>
                </a:solidFill>
              </a:rPr>
              <a:t> to use scarce resources.</a:t>
            </a:r>
          </a:p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endParaRPr lang="en-US" sz="1600" b="0" dirty="0">
              <a:solidFill>
                <a:srgbClr val="4E3B30"/>
              </a:solidFill>
            </a:endParaRPr>
          </a:p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b="0" dirty="0" smtClean="0">
                <a:solidFill>
                  <a:srgbClr val="4E3B30"/>
                </a:solidFill>
              </a:rPr>
              <a:t>There are three main reasons why we study economics:</a:t>
            </a:r>
          </a:p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endParaRPr lang="en-US" sz="1600" b="1" dirty="0">
              <a:solidFill>
                <a:srgbClr val="4E3B30"/>
              </a:solidFill>
            </a:endParaRPr>
          </a:p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rgbClr val="4E3B30"/>
                </a:solidFill>
              </a:rPr>
              <a:t> </a:t>
            </a:r>
            <a:r>
              <a:rPr lang="en-US" sz="1600" dirty="0" smtClean="0">
                <a:solidFill>
                  <a:srgbClr val="4E3B30"/>
                </a:solidFill>
              </a:rPr>
              <a:t>1) To Learn a Way of Thinking:</a:t>
            </a:r>
            <a:endParaRPr lang="en-US" sz="1600" b="0" dirty="0">
              <a:solidFill>
                <a:srgbClr val="4E3B30"/>
              </a:solidFill>
            </a:endParaRP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rgbClr val="4E3B30"/>
                </a:solidFill>
              </a:rPr>
              <a:t> </a:t>
            </a:r>
            <a:r>
              <a:rPr lang="en-US" sz="1600" b="1" dirty="0" smtClean="0">
                <a:solidFill>
                  <a:srgbClr val="4E3B30"/>
                </a:solidFill>
              </a:rPr>
              <a:t>Opportunity cost</a:t>
            </a:r>
            <a:r>
              <a:rPr lang="en-US" sz="1600" dirty="0" smtClean="0">
                <a:solidFill>
                  <a:srgbClr val="4E3B30"/>
                </a:solidFill>
              </a:rPr>
              <a:t> is the best alternative that we forgo, or give up, when we make a decision.</a:t>
            </a: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rgbClr val="4E3B30"/>
                </a:solidFill>
              </a:rPr>
              <a:t> </a:t>
            </a:r>
            <a:r>
              <a:rPr lang="en-US" sz="1600" dirty="0" smtClean="0">
                <a:solidFill>
                  <a:srgbClr val="4E3B30"/>
                </a:solidFill>
              </a:rPr>
              <a:t>It arises because resources are scarce (limited).</a:t>
            </a: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rgbClr val="4E3B30"/>
                </a:solidFill>
              </a:rPr>
              <a:t> </a:t>
            </a:r>
            <a:r>
              <a:rPr lang="en-US" sz="1600" b="1" dirty="0" err="1" smtClean="0">
                <a:solidFill>
                  <a:srgbClr val="4E3B30"/>
                </a:solidFill>
              </a:rPr>
              <a:t>Marginalism</a:t>
            </a:r>
            <a:r>
              <a:rPr lang="en-US" sz="1600" dirty="0" smtClean="0">
                <a:solidFill>
                  <a:srgbClr val="4E3B30"/>
                </a:solidFill>
              </a:rPr>
              <a:t> is the process of analyzing the additional or incremental costs of benefits arising from a decision.</a:t>
            </a: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rgbClr val="4E3B30"/>
                </a:solidFill>
              </a:rPr>
              <a:t> </a:t>
            </a:r>
            <a:r>
              <a:rPr lang="en-US" sz="1600" dirty="0" smtClean="0">
                <a:solidFill>
                  <a:srgbClr val="4E3B30"/>
                </a:solidFill>
              </a:rPr>
              <a:t>There is no such thing as a free lunch.</a:t>
            </a: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rgbClr val="4E3B30"/>
                </a:solidFill>
              </a:rPr>
              <a:t> </a:t>
            </a:r>
            <a:r>
              <a:rPr lang="en-US" sz="1600" b="1" dirty="0" smtClean="0">
                <a:solidFill>
                  <a:srgbClr val="4E3B30"/>
                </a:solidFill>
              </a:rPr>
              <a:t>Efficient markets </a:t>
            </a:r>
            <a:r>
              <a:rPr lang="en-US" sz="1600" dirty="0" smtClean="0">
                <a:solidFill>
                  <a:srgbClr val="4E3B30"/>
                </a:solidFill>
              </a:rPr>
              <a:t>are those where profit opportunities are eliminated almost instantaneously.</a:t>
            </a:r>
            <a:endParaRPr lang="en-US" sz="1600" b="1" dirty="0">
              <a:solidFill>
                <a:srgbClr val="4E3B30"/>
              </a:solidFill>
            </a:endParaRPr>
          </a:p>
          <a:p>
            <a:pPr lvl="2" algn="just">
              <a:buClr>
                <a:srgbClr val="F0A22E"/>
              </a:buClr>
            </a:pPr>
            <a:endParaRPr lang="en-US" sz="1600" b="1" dirty="0">
              <a:solidFill>
                <a:srgbClr val="4E3B30"/>
              </a:solidFill>
            </a:endParaRPr>
          </a:p>
          <a:p>
            <a:pPr algn="just"/>
            <a:endParaRPr lang="en-US" sz="1600" dirty="0">
              <a:solidFill>
                <a:srgbClr val="4E3B3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28600"/>
            <a:ext cx="6553200" cy="1066800"/>
          </a:xfrm>
        </p:spPr>
        <p:txBody>
          <a:bodyPr>
            <a:normAutofit/>
          </a:bodyPr>
          <a:lstStyle/>
          <a:p>
            <a:r>
              <a:rPr lang="en-US" sz="2400" dirty="0"/>
              <a:t>Why Study Economics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1295400"/>
            <a:ext cx="6172200" cy="5079522"/>
          </a:xfrm>
        </p:spPr>
        <p:txBody>
          <a:bodyPr>
            <a:normAutofit/>
          </a:bodyPr>
          <a:lstStyle/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endParaRPr lang="en-US" sz="1600" b="1" dirty="0" smtClean="0">
              <a:solidFill>
                <a:srgbClr val="4E3B30"/>
              </a:solidFill>
            </a:endParaRPr>
          </a:p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4E3B30"/>
                </a:solidFill>
              </a:rPr>
              <a:t> 2) To Understand Society:</a:t>
            </a:r>
            <a:endParaRPr lang="en-US" sz="1600" b="0" dirty="0" smtClean="0">
              <a:solidFill>
                <a:srgbClr val="4E3B30"/>
              </a:solidFill>
            </a:endParaRP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4E3B30"/>
                </a:solidFill>
              </a:rPr>
              <a:t> Past and present decisions have enormous influence on the character of life in a society, and on the future.</a:t>
            </a: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b="1" dirty="0">
                <a:solidFill>
                  <a:srgbClr val="4E3B30"/>
                </a:solidFill>
              </a:rPr>
              <a:t> </a:t>
            </a:r>
            <a:r>
              <a:rPr lang="en-US" sz="1600" b="1" dirty="0" smtClean="0">
                <a:solidFill>
                  <a:srgbClr val="4E3B30"/>
                </a:solidFill>
              </a:rPr>
              <a:t>Industrial Revolution</a:t>
            </a:r>
            <a:r>
              <a:rPr lang="en-US" sz="1600" dirty="0" smtClean="0">
                <a:solidFill>
                  <a:srgbClr val="4E3B30"/>
                </a:solidFill>
              </a:rPr>
              <a:t> is one of the greatest recent impact of economic change on a society.</a:t>
            </a: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b="1" dirty="0">
                <a:solidFill>
                  <a:srgbClr val="4E3B30"/>
                </a:solidFill>
              </a:rPr>
              <a:t> </a:t>
            </a:r>
            <a:r>
              <a:rPr lang="en-US" sz="1600" dirty="0" smtClean="0">
                <a:solidFill>
                  <a:srgbClr val="4E3B30"/>
                </a:solidFill>
              </a:rPr>
              <a:t>To study economics is in a way to study society.</a:t>
            </a:r>
            <a:endParaRPr lang="en-US" sz="1600" b="1" dirty="0">
              <a:solidFill>
                <a:srgbClr val="4E3B30"/>
              </a:solidFill>
            </a:endParaRPr>
          </a:p>
          <a:p>
            <a:pPr algn="just"/>
            <a:endParaRPr lang="en-US" sz="1600" dirty="0" smtClean="0">
              <a:solidFill>
                <a:srgbClr val="4E3B30"/>
              </a:solidFill>
            </a:endParaRPr>
          </a:p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rgbClr val="4E3B30"/>
                </a:solidFill>
              </a:rPr>
              <a:t> 3) </a:t>
            </a:r>
            <a:r>
              <a:rPr lang="en-US" sz="1600" dirty="0" smtClean="0">
                <a:solidFill>
                  <a:srgbClr val="4E3B30"/>
                </a:solidFill>
              </a:rPr>
              <a:t>To Be an Informed Citizen:</a:t>
            </a:r>
            <a:endParaRPr lang="en-US" sz="1600" b="0" dirty="0">
              <a:solidFill>
                <a:srgbClr val="4E3B30"/>
              </a:solidFill>
            </a:endParaRP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rgbClr val="4E3B30"/>
                </a:solidFill>
              </a:rPr>
              <a:t> </a:t>
            </a:r>
            <a:r>
              <a:rPr lang="en-US" sz="1600" dirty="0" smtClean="0">
                <a:solidFill>
                  <a:srgbClr val="4E3B30"/>
                </a:solidFill>
              </a:rPr>
              <a:t>Understanding what happens in recessions and crises are integral to your decision-making.</a:t>
            </a:r>
            <a:endParaRPr lang="en-US" sz="1600" dirty="0">
              <a:solidFill>
                <a:srgbClr val="4E3B30"/>
              </a:solidFill>
            </a:endParaRP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rgbClr val="4E3B30"/>
                </a:solidFill>
              </a:rPr>
              <a:t> </a:t>
            </a:r>
            <a:r>
              <a:rPr lang="en-US" sz="1600" dirty="0" smtClean="0">
                <a:solidFill>
                  <a:srgbClr val="4E3B30"/>
                </a:solidFill>
              </a:rPr>
              <a:t>Knowing what economic policies are implemented in your country help you understand your own society.</a:t>
            </a: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rgbClr val="4E3B30"/>
                </a:solidFill>
              </a:rPr>
              <a:t> </a:t>
            </a:r>
            <a:r>
              <a:rPr lang="en-US" sz="1600" dirty="0" smtClean="0">
                <a:solidFill>
                  <a:srgbClr val="4E3B30"/>
                </a:solidFill>
              </a:rPr>
              <a:t>At the end of the day, you live in an economic global village where you must be well informed to make rational, optimal decisions.</a:t>
            </a:r>
          </a:p>
        </p:txBody>
      </p:sp>
    </p:spTree>
    <p:extLst>
      <p:ext uri="{BB962C8B-B14F-4D97-AF65-F5344CB8AC3E}">
        <p14:creationId xmlns:p14="http://schemas.microsoft.com/office/powerpoint/2010/main" val="3367573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28600"/>
            <a:ext cx="6553200" cy="1066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Scope of Economics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1295400"/>
            <a:ext cx="6172200" cy="5079522"/>
          </a:xfrm>
        </p:spPr>
        <p:txBody>
          <a:bodyPr>
            <a:normAutofit/>
          </a:bodyPr>
          <a:lstStyle/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endParaRPr lang="en-US" sz="1600" b="1" dirty="0" smtClean="0">
              <a:solidFill>
                <a:srgbClr val="4E3B30"/>
              </a:solidFill>
            </a:endParaRPr>
          </a:p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4E3B30"/>
                </a:solidFill>
              </a:rPr>
              <a:t> Microeconomics</a:t>
            </a:r>
            <a:r>
              <a:rPr lang="en-US" sz="1600" b="0" dirty="0">
                <a:solidFill>
                  <a:srgbClr val="4E3B30"/>
                </a:solidFill>
              </a:rPr>
              <a:t> </a:t>
            </a:r>
            <a:r>
              <a:rPr lang="en-US" sz="1600" b="0" dirty="0" smtClean="0">
                <a:solidFill>
                  <a:srgbClr val="4E3B30"/>
                </a:solidFill>
              </a:rPr>
              <a:t>is the branch of economics that examines the functioning of individual industries and the behavior of individual decision-making units i.e. firms and households.</a:t>
            </a: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4E3B30"/>
                </a:solidFill>
              </a:rPr>
              <a:t> Production in individual industry and businesses.</a:t>
            </a: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rgbClr val="4E3B30"/>
                </a:solidFill>
              </a:rPr>
              <a:t> </a:t>
            </a:r>
            <a:r>
              <a:rPr lang="en-US" sz="1600" dirty="0" smtClean="0">
                <a:solidFill>
                  <a:srgbClr val="4E3B30"/>
                </a:solidFill>
              </a:rPr>
              <a:t>Price of individual goods and services.</a:t>
            </a: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rgbClr val="4E3B30"/>
                </a:solidFill>
              </a:rPr>
              <a:t> </a:t>
            </a:r>
            <a:r>
              <a:rPr lang="en-US" sz="1600" dirty="0" smtClean="0">
                <a:solidFill>
                  <a:srgbClr val="4E3B30"/>
                </a:solidFill>
              </a:rPr>
              <a:t>Distribution of income and wealth on a unit level.</a:t>
            </a: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rgbClr val="4E3B30"/>
                </a:solidFill>
              </a:rPr>
              <a:t> </a:t>
            </a:r>
            <a:r>
              <a:rPr lang="en-US" sz="1600" dirty="0" smtClean="0">
                <a:solidFill>
                  <a:srgbClr val="4E3B30"/>
                </a:solidFill>
              </a:rPr>
              <a:t>Employment by individual industry and businesses.</a:t>
            </a:r>
          </a:p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endParaRPr lang="en-US" sz="1600" dirty="0">
              <a:solidFill>
                <a:srgbClr val="4E3B30"/>
              </a:solidFill>
            </a:endParaRPr>
          </a:p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rgbClr val="4E3B30"/>
                </a:solidFill>
              </a:rPr>
              <a:t> </a:t>
            </a:r>
            <a:r>
              <a:rPr lang="en-US" sz="1600" dirty="0" smtClean="0">
                <a:solidFill>
                  <a:srgbClr val="4E3B30"/>
                </a:solidFill>
              </a:rPr>
              <a:t>Macroeconomics</a:t>
            </a:r>
            <a:r>
              <a:rPr lang="en-US" sz="1600" b="0" dirty="0" smtClean="0">
                <a:solidFill>
                  <a:srgbClr val="4E3B30"/>
                </a:solidFill>
              </a:rPr>
              <a:t> </a:t>
            </a:r>
            <a:r>
              <a:rPr lang="en-US" sz="1600" b="0" dirty="0">
                <a:solidFill>
                  <a:srgbClr val="4E3B30"/>
                </a:solidFill>
              </a:rPr>
              <a:t>is the branch of </a:t>
            </a:r>
            <a:r>
              <a:rPr lang="en-US" sz="1600" b="0" dirty="0" smtClean="0">
                <a:solidFill>
                  <a:srgbClr val="4E3B30"/>
                </a:solidFill>
              </a:rPr>
              <a:t>economics that examines the economic behavior of aggregates on a national scale.</a:t>
            </a:r>
            <a:endParaRPr lang="en-US" sz="1600" b="0" dirty="0">
              <a:solidFill>
                <a:srgbClr val="4E3B30"/>
              </a:solidFill>
            </a:endParaRP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rgbClr val="4E3B30"/>
                </a:solidFill>
              </a:rPr>
              <a:t> </a:t>
            </a:r>
            <a:r>
              <a:rPr lang="en-US" sz="1600" dirty="0" smtClean="0">
                <a:solidFill>
                  <a:srgbClr val="4E3B30"/>
                </a:solidFill>
              </a:rPr>
              <a:t>National production or output.</a:t>
            </a: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rgbClr val="4E3B30"/>
                </a:solidFill>
              </a:rPr>
              <a:t> </a:t>
            </a:r>
            <a:r>
              <a:rPr lang="en-US" sz="1600" dirty="0" smtClean="0">
                <a:solidFill>
                  <a:srgbClr val="4E3B30"/>
                </a:solidFill>
              </a:rPr>
              <a:t>Aggregate price level in the economy.</a:t>
            </a: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rgbClr val="4E3B30"/>
                </a:solidFill>
              </a:rPr>
              <a:t> </a:t>
            </a:r>
            <a:r>
              <a:rPr lang="en-US" sz="1600" dirty="0" smtClean="0">
                <a:solidFill>
                  <a:srgbClr val="4E3B30"/>
                </a:solidFill>
              </a:rPr>
              <a:t>National income or GDP of the country.</a:t>
            </a: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rgbClr val="4E3B30"/>
                </a:solidFill>
              </a:rPr>
              <a:t> </a:t>
            </a:r>
            <a:r>
              <a:rPr lang="en-US" sz="1600" dirty="0" smtClean="0">
                <a:solidFill>
                  <a:srgbClr val="4E3B30"/>
                </a:solidFill>
              </a:rPr>
              <a:t>Employment in the economy.</a:t>
            </a:r>
            <a:endParaRPr lang="en-US" sz="1600" dirty="0">
              <a:solidFill>
                <a:srgbClr val="4E3B30"/>
              </a:solidFill>
            </a:endParaRP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endParaRPr lang="en-US" sz="1600" dirty="0" smtClean="0">
              <a:solidFill>
                <a:srgbClr val="4E3B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642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28600"/>
            <a:ext cx="6553200" cy="1066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Fields of Economics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1295400"/>
            <a:ext cx="6172200" cy="5079522"/>
          </a:xfrm>
        </p:spPr>
        <p:txBody>
          <a:bodyPr>
            <a:normAutofit lnSpcReduction="10000"/>
          </a:bodyPr>
          <a:lstStyle/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endParaRPr lang="en-US" sz="1600" b="1" dirty="0" smtClean="0">
              <a:solidFill>
                <a:srgbClr val="4E3B30"/>
              </a:solidFill>
            </a:endParaRPr>
          </a:p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4E3B30"/>
                </a:solidFill>
              </a:rPr>
              <a:t> </a:t>
            </a:r>
            <a:r>
              <a:rPr lang="en-US" sz="1600" b="0" dirty="0" smtClean="0">
                <a:solidFill>
                  <a:srgbClr val="4E3B30"/>
                </a:solidFill>
              </a:rPr>
              <a:t>Behavioral Economics.</a:t>
            </a:r>
          </a:p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b="0" dirty="0">
                <a:solidFill>
                  <a:srgbClr val="4E3B30"/>
                </a:solidFill>
              </a:rPr>
              <a:t> </a:t>
            </a:r>
            <a:r>
              <a:rPr lang="en-US" sz="1600" b="0" dirty="0" smtClean="0">
                <a:solidFill>
                  <a:srgbClr val="4E3B30"/>
                </a:solidFill>
              </a:rPr>
              <a:t>Comparative </a:t>
            </a:r>
            <a:r>
              <a:rPr lang="en-US" sz="1600" b="0" dirty="0">
                <a:solidFill>
                  <a:srgbClr val="4E3B30"/>
                </a:solidFill>
              </a:rPr>
              <a:t>E</a:t>
            </a:r>
            <a:r>
              <a:rPr lang="en-US" sz="1600" b="0" dirty="0" smtClean="0">
                <a:solidFill>
                  <a:srgbClr val="4E3B30"/>
                </a:solidFill>
              </a:rPr>
              <a:t>conomic Systems.</a:t>
            </a:r>
          </a:p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b="0" dirty="0">
                <a:solidFill>
                  <a:srgbClr val="4E3B30"/>
                </a:solidFill>
              </a:rPr>
              <a:t> </a:t>
            </a:r>
            <a:r>
              <a:rPr lang="en-US" sz="1600" b="0" dirty="0" smtClean="0">
                <a:solidFill>
                  <a:srgbClr val="4E3B30"/>
                </a:solidFill>
              </a:rPr>
              <a:t>Econometrics.</a:t>
            </a:r>
          </a:p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b="0" dirty="0">
                <a:solidFill>
                  <a:srgbClr val="4E3B30"/>
                </a:solidFill>
              </a:rPr>
              <a:t> </a:t>
            </a:r>
            <a:r>
              <a:rPr lang="en-US" sz="1600" b="0" dirty="0" smtClean="0">
                <a:solidFill>
                  <a:srgbClr val="4E3B30"/>
                </a:solidFill>
              </a:rPr>
              <a:t>Economic Development.</a:t>
            </a:r>
          </a:p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b="0" dirty="0">
                <a:solidFill>
                  <a:srgbClr val="4E3B30"/>
                </a:solidFill>
              </a:rPr>
              <a:t> </a:t>
            </a:r>
            <a:r>
              <a:rPr lang="en-US" sz="1600" b="0" dirty="0" smtClean="0">
                <a:solidFill>
                  <a:srgbClr val="4E3B30"/>
                </a:solidFill>
              </a:rPr>
              <a:t>Economic History.</a:t>
            </a:r>
          </a:p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b="0" dirty="0">
                <a:solidFill>
                  <a:srgbClr val="4E3B30"/>
                </a:solidFill>
              </a:rPr>
              <a:t> </a:t>
            </a:r>
            <a:r>
              <a:rPr lang="en-US" sz="1600" b="0" dirty="0" smtClean="0">
                <a:solidFill>
                  <a:srgbClr val="4E3B30"/>
                </a:solidFill>
              </a:rPr>
              <a:t>Environmental Economics.</a:t>
            </a:r>
          </a:p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b="0" dirty="0">
                <a:solidFill>
                  <a:srgbClr val="4E3B30"/>
                </a:solidFill>
              </a:rPr>
              <a:t> </a:t>
            </a:r>
            <a:r>
              <a:rPr lang="en-US" sz="1600" b="0" dirty="0" smtClean="0">
                <a:solidFill>
                  <a:srgbClr val="4E3B30"/>
                </a:solidFill>
              </a:rPr>
              <a:t>Finance.</a:t>
            </a:r>
          </a:p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b="0" dirty="0">
                <a:solidFill>
                  <a:srgbClr val="4E3B30"/>
                </a:solidFill>
              </a:rPr>
              <a:t> </a:t>
            </a:r>
            <a:r>
              <a:rPr lang="en-US" sz="1600" b="0" dirty="0" smtClean="0">
                <a:solidFill>
                  <a:srgbClr val="4E3B30"/>
                </a:solidFill>
              </a:rPr>
              <a:t>Health Economics.</a:t>
            </a:r>
          </a:p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b="0" dirty="0">
                <a:solidFill>
                  <a:srgbClr val="4E3B30"/>
                </a:solidFill>
              </a:rPr>
              <a:t> </a:t>
            </a:r>
            <a:r>
              <a:rPr lang="en-US" sz="1600" b="0" dirty="0" smtClean="0">
                <a:solidFill>
                  <a:srgbClr val="4E3B30"/>
                </a:solidFill>
              </a:rPr>
              <a:t>The History of Economic Thought.</a:t>
            </a:r>
          </a:p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b="0" dirty="0">
                <a:solidFill>
                  <a:srgbClr val="4E3B30"/>
                </a:solidFill>
              </a:rPr>
              <a:t> </a:t>
            </a:r>
            <a:r>
              <a:rPr lang="en-US" sz="1600" b="0" dirty="0" smtClean="0">
                <a:solidFill>
                  <a:srgbClr val="4E3B30"/>
                </a:solidFill>
              </a:rPr>
              <a:t>Industrial Organization.</a:t>
            </a:r>
          </a:p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b="0" dirty="0">
                <a:solidFill>
                  <a:srgbClr val="4E3B30"/>
                </a:solidFill>
              </a:rPr>
              <a:t> </a:t>
            </a:r>
            <a:r>
              <a:rPr lang="en-US" sz="1600" b="0" dirty="0" smtClean="0">
                <a:solidFill>
                  <a:srgbClr val="4E3B30"/>
                </a:solidFill>
              </a:rPr>
              <a:t>International Economics.</a:t>
            </a:r>
          </a:p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b="0" dirty="0">
                <a:solidFill>
                  <a:srgbClr val="4E3B30"/>
                </a:solidFill>
              </a:rPr>
              <a:t> </a:t>
            </a:r>
            <a:r>
              <a:rPr lang="en-US" sz="1600" b="0" dirty="0" smtClean="0">
                <a:solidFill>
                  <a:srgbClr val="4E3B30"/>
                </a:solidFill>
              </a:rPr>
              <a:t>Labor Economics.</a:t>
            </a:r>
          </a:p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b="0" dirty="0">
                <a:solidFill>
                  <a:srgbClr val="4E3B30"/>
                </a:solidFill>
              </a:rPr>
              <a:t> </a:t>
            </a:r>
            <a:r>
              <a:rPr lang="en-US" sz="1600" b="0" dirty="0" smtClean="0">
                <a:solidFill>
                  <a:srgbClr val="4E3B30"/>
                </a:solidFill>
              </a:rPr>
              <a:t>Law and Economics.</a:t>
            </a:r>
          </a:p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b="0" dirty="0">
                <a:solidFill>
                  <a:srgbClr val="4E3B30"/>
                </a:solidFill>
              </a:rPr>
              <a:t> </a:t>
            </a:r>
            <a:r>
              <a:rPr lang="en-US" sz="1600" b="0" dirty="0" smtClean="0">
                <a:solidFill>
                  <a:srgbClr val="4E3B30"/>
                </a:solidFill>
              </a:rPr>
              <a:t>Public Economics.</a:t>
            </a:r>
          </a:p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b="0" dirty="0">
                <a:solidFill>
                  <a:srgbClr val="4E3B30"/>
                </a:solidFill>
              </a:rPr>
              <a:t> </a:t>
            </a:r>
            <a:r>
              <a:rPr lang="en-US" sz="1600" b="0" dirty="0" smtClean="0">
                <a:solidFill>
                  <a:srgbClr val="4E3B30"/>
                </a:solidFill>
              </a:rPr>
              <a:t>Urban and Regional Economics.</a:t>
            </a:r>
            <a:endParaRPr lang="en-US" sz="1600" dirty="0" smtClean="0">
              <a:solidFill>
                <a:srgbClr val="4E3B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424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28600"/>
            <a:ext cx="6553200" cy="1066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Method of Economics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1295400"/>
            <a:ext cx="6172200" cy="5079522"/>
          </a:xfrm>
        </p:spPr>
        <p:txBody>
          <a:bodyPr>
            <a:normAutofit/>
          </a:bodyPr>
          <a:lstStyle/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endParaRPr lang="en-US" sz="1600" b="1" dirty="0" smtClean="0">
              <a:solidFill>
                <a:srgbClr val="4E3B30"/>
              </a:solidFill>
            </a:endParaRPr>
          </a:p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4E3B30"/>
                </a:solidFill>
              </a:rPr>
              <a:t> Positive economics </a:t>
            </a:r>
            <a:r>
              <a:rPr lang="en-US" sz="1600" b="0" dirty="0" smtClean="0">
                <a:solidFill>
                  <a:srgbClr val="4E3B30"/>
                </a:solidFill>
              </a:rPr>
              <a:t>attempts to understand behavior and the operation of economic systems without making judgments.</a:t>
            </a: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4E3B30"/>
                </a:solidFill>
              </a:rPr>
              <a:t> It describes what exists and how it works.</a:t>
            </a: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rgbClr val="4E3B30"/>
                </a:solidFill>
              </a:rPr>
              <a:t> </a:t>
            </a:r>
            <a:r>
              <a:rPr lang="en-US" sz="1600" dirty="0" smtClean="0">
                <a:solidFill>
                  <a:srgbClr val="4E3B30"/>
                </a:solidFill>
              </a:rPr>
              <a:t>What happens if we abolish the corporate tax?</a:t>
            </a: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rgbClr val="4E3B30"/>
                </a:solidFill>
              </a:rPr>
              <a:t> </a:t>
            </a:r>
            <a:r>
              <a:rPr lang="en-US" sz="1600" dirty="0" smtClean="0">
                <a:solidFill>
                  <a:srgbClr val="4E3B30"/>
                </a:solidFill>
              </a:rPr>
              <a:t>How much will a bailout effect Pakistan’s reserves?</a:t>
            </a: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rgbClr val="4E3B30"/>
                </a:solidFill>
              </a:rPr>
              <a:t> </a:t>
            </a:r>
            <a:r>
              <a:rPr lang="en-US" sz="1600" dirty="0" smtClean="0">
                <a:solidFill>
                  <a:srgbClr val="4E3B30"/>
                </a:solidFill>
              </a:rPr>
              <a:t>Will standardizing education increase enrolment?</a:t>
            </a: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endParaRPr lang="en-US" sz="1600" dirty="0">
              <a:solidFill>
                <a:srgbClr val="4E3B30"/>
              </a:solidFill>
            </a:endParaRPr>
          </a:p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rgbClr val="4E3B30"/>
                </a:solidFill>
              </a:rPr>
              <a:t> </a:t>
            </a:r>
            <a:r>
              <a:rPr lang="en-US" sz="1600" dirty="0" smtClean="0">
                <a:solidFill>
                  <a:srgbClr val="4E3B30"/>
                </a:solidFill>
              </a:rPr>
              <a:t>Normative economics </a:t>
            </a:r>
            <a:r>
              <a:rPr lang="en-US" sz="1600" b="0" dirty="0" smtClean="0">
                <a:solidFill>
                  <a:srgbClr val="4E3B30"/>
                </a:solidFill>
              </a:rPr>
              <a:t>looks at the outcomes of economic behavior and asks whether they are good or bad.</a:t>
            </a:r>
            <a:endParaRPr lang="en-US" sz="1600" b="0" dirty="0">
              <a:solidFill>
                <a:srgbClr val="4E3B30"/>
              </a:solidFill>
            </a:endParaRP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rgbClr val="4E3B30"/>
                </a:solidFill>
              </a:rPr>
              <a:t> </a:t>
            </a:r>
            <a:r>
              <a:rPr lang="en-US" sz="1600" dirty="0" smtClean="0">
                <a:solidFill>
                  <a:srgbClr val="4E3B30"/>
                </a:solidFill>
              </a:rPr>
              <a:t>It involves judgments and prescriptions for course of action.</a:t>
            </a: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rgbClr val="4E3B30"/>
                </a:solidFill>
              </a:rPr>
              <a:t> </a:t>
            </a:r>
            <a:r>
              <a:rPr lang="en-US" sz="1600" dirty="0" smtClean="0">
                <a:solidFill>
                  <a:srgbClr val="4E3B30"/>
                </a:solidFill>
              </a:rPr>
              <a:t>This method is often called policy economics.</a:t>
            </a: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rgbClr val="4E3B30"/>
                </a:solidFill>
              </a:rPr>
              <a:t> </a:t>
            </a:r>
            <a:r>
              <a:rPr lang="en-US" sz="1600" dirty="0" smtClean="0">
                <a:solidFill>
                  <a:srgbClr val="4E3B30"/>
                </a:solidFill>
              </a:rPr>
              <a:t>Should government subsidize higher education?</a:t>
            </a: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rgbClr val="4E3B30"/>
                </a:solidFill>
              </a:rPr>
              <a:t> </a:t>
            </a:r>
            <a:r>
              <a:rPr lang="en-US" sz="1600" dirty="0" smtClean="0">
                <a:solidFill>
                  <a:srgbClr val="4E3B30"/>
                </a:solidFill>
              </a:rPr>
              <a:t>Should we reduce government expenditure on VIP protocols?</a:t>
            </a:r>
          </a:p>
          <a:p>
            <a:pPr lvl="2" algn="just">
              <a:buClr>
                <a:srgbClr val="F0A22E"/>
              </a:buClr>
            </a:pPr>
            <a:endParaRPr lang="en-US" sz="1600" dirty="0">
              <a:solidFill>
                <a:srgbClr val="4E3B30"/>
              </a:solidFill>
            </a:endParaRP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endParaRPr lang="en-US" sz="1600" dirty="0" smtClean="0">
              <a:solidFill>
                <a:srgbClr val="4E3B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252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28600"/>
            <a:ext cx="6553200" cy="1066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Theories and Models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1295400"/>
            <a:ext cx="6248400" cy="5079522"/>
          </a:xfrm>
        </p:spPr>
        <p:txBody>
          <a:bodyPr>
            <a:normAutofit/>
          </a:bodyPr>
          <a:lstStyle/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endParaRPr lang="en-US" sz="1600" b="1" dirty="0" smtClean="0">
              <a:solidFill>
                <a:srgbClr val="4E3B30"/>
              </a:solidFill>
            </a:endParaRPr>
          </a:p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4E3B30"/>
                </a:solidFill>
              </a:rPr>
              <a:t> </a:t>
            </a:r>
            <a:r>
              <a:rPr lang="en-US" sz="1600" b="0" dirty="0" smtClean="0">
                <a:solidFill>
                  <a:srgbClr val="4E3B30"/>
                </a:solidFill>
              </a:rPr>
              <a:t>A </a:t>
            </a:r>
            <a:r>
              <a:rPr lang="en-US" sz="1600" dirty="0" smtClean="0">
                <a:solidFill>
                  <a:srgbClr val="4E3B30"/>
                </a:solidFill>
              </a:rPr>
              <a:t>model </a:t>
            </a:r>
            <a:r>
              <a:rPr lang="en-US" sz="1600" b="0" dirty="0" smtClean="0">
                <a:solidFill>
                  <a:srgbClr val="4E3B30"/>
                </a:solidFill>
              </a:rPr>
              <a:t>is a formal statement of a theory:</a:t>
            </a: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4E3B30"/>
                </a:solidFill>
              </a:rPr>
              <a:t> It is usually a mathematical statement of a presumed relationship between two or more variables.</a:t>
            </a:r>
          </a:p>
          <a:p>
            <a:pPr lvl="2" algn="just">
              <a:buClr>
                <a:srgbClr val="F0A22E"/>
              </a:buClr>
            </a:pPr>
            <a:endParaRPr lang="en-US" sz="1600" dirty="0" smtClean="0">
              <a:solidFill>
                <a:srgbClr val="4E3B30"/>
              </a:solidFill>
            </a:endParaRPr>
          </a:p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rgbClr val="4E3B30"/>
                </a:solidFill>
              </a:rPr>
              <a:t> </a:t>
            </a:r>
            <a:r>
              <a:rPr lang="en-US" sz="1600" b="0" dirty="0">
                <a:solidFill>
                  <a:srgbClr val="4E3B30"/>
                </a:solidFill>
              </a:rPr>
              <a:t>A </a:t>
            </a:r>
            <a:r>
              <a:rPr lang="en-US" sz="1600" dirty="0" smtClean="0">
                <a:solidFill>
                  <a:srgbClr val="4E3B30"/>
                </a:solidFill>
              </a:rPr>
              <a:t>variable </a:t>
            </a:r>
            <a:r>
              <a:rPr lang="en-US" sz="1600" b="0" dirty="0" smtClean="0">
                <a:solidFill>
                  <a:srgbClr val="4E3B30"/>
                </a:solidFill>
              </a:rPr>
              <a:t>is a measure that can change across time or observations:</a:t>
            </a:r>
          </a:p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endParaRPr lang="en-US" sz="1600" b="0" dirty="0">
              <a:solidFill>
                <a:srgbClr val="4E3B30"/>
              </a:solidFill>
            </a:endParaRPr>
          </a:p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b="0" dirty="0" smtClean="0">
                <a:solidFill>
                  <a:srgbClr val="4E3B30"/>
                </a:solidFill>
              </a:rPr>
              <a:t> In order to study theories and models, it is necessary to pay attention to three things: </a:t>
            </a:r>
          </a:p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endParaRPr lang="en-US" sz="1600" b="0" dirty="0">
              <a:solidFill>
                <a:srgbClr val="4E3B30"/>
              </a:solidFill>
            </a:endParaRPr>
          </a:p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rgbClr val="4E3B30"/>
                </a:solidFill>
              </a:rPr>
              <a:t> </a:t>
            </a:r>
            <a:r>
              <a:rPr lang="en-US" sz="1600" dirty="0" smtClean="0">
                <a:solidFill>
                  <a:srgbClr val="4E3B30"/>
                </a:solidFill>
              </a:rPr>
              <a:t>1) Ceteris Paribus </a:t>
            </a:r>
            <a:r>
              <a:rPr lang="en-US" sz="1600" b="0" dirty="0">
                <a:solidFill>
                  <a:srgbClr val="4E3B30"/>
                </a:solidFill>
              </a:rPr>
              <a:t>is </a:t>
            </a:r>
            <a:r>
              <a:rPr lang="en-US" sz="1600" b="0" dirty="0" smtClean="0">
                <a:solidFill>
                  <a:srgbClr val="4E3B30"/>
                </a:solidFill>
              </a:rPr>
              <a:t>a mechanism used to analyze the relationship between two variables while the value of other variables are held unchanged:</a:t>
            </a:r>
            <a:endParaRPr lang="en-US" sz="1600" b="0" dirty="0">
              <a:solidFill>
                <a:srgbClr val="4E3B30"/>
              </a:solidFill>
            </a:endParaRP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rgbClr val="4E3B30"/>
                </a:solidFill>
              </a:rPr>
              <a:t> It </a:t>
            </a:r>
            <a:r>
              <a:rPr lang="en-US" sz="1600" dirty="0" smtClean="0">
                <a:solidFill>
                  <a:srgbClr val="4E3B30"/>
                </a:solidFill>
              </a:rPr>
              <a:t>is also referred to as All Else Equal.</a:t>
            </a: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rgbClr val="4E3B30"/>
                </a:solidFill>
              </a:rPr>
              <a:t> </a:t>
            </a:r>
            <a:r>
              <a:rPr lang="en-US" sz="1600" dirty="0" smtClean="0">
                <a:solidFill>
                  <a:srgbClr val="4E3B30"/>
                </a:solidFill>
              </a:rPr>
              <a:t>Needed to isolate or separate effects.</a:t>
            </a: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rgbClr val="4E3B30"/>
                </a:solidFill>
              </a:rPr>
              <a:t> </a:t>
            </a:r>
            <a:r>
              <a:rPr lang="en-US" sz="1600" dirty="0" smtClean="0">
                <a:solidFill>
                  <a:srgbClr val="4E3B30"/>
                </a:solidFill>
              </a:rPr>
              <a:t>How much did violence impact enrolment rates?</a:t>
            </a:r>
            <a:endParaRPr lang="en-US" sz="1600" dirty="0">
              <a:solidFill>
                <a:srgbClr val="4E3B30"/>
              </a:solidFill>
            </a:endParaRPr>
          </a:p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endParaRPr lang="en-US" sz="1600" dirty="0">
              <a:solidFill>
                <a:srgbClr val="4E3B30"/>
              </a:solidFill>
            </a:endParaRPr>
          </a:p>
          <a:p>
            <a:pPr lvl="2" algn="just">
              <a:buClr>
                <a:srgbClr val="F0A22E"/>
              </a:buClr>
            </a:pPr>
            <a:endParaRPr lang="en-US" sz="1600" dirty="0">
              <a:solidFill>
                <a:srgbClr val="4E3B30"/>
              </a:solidFill>
            </a:endParaRP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endParaRPr lang="en-US" sz="1600" dirty="0" smtClean="0">
              <a:solidFill>
                <a:srgbClr val="4E3B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599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28600"/>
            <a:ext cx="6553200" cy="1066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Theories and Models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1295400"/>
            <a:ext cx="6248400" cy="5079522"/>
          </a:xfrm>
        </p:spPr>
        <p:txBody>
          <a:bodyPr>
            <a:normAutofit/>
          </a:bodyPr>
          <a:lstStyle/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endParaRPr lang="en-US" sz="1600" b="0" dirty="0">
              <a:solidFill>
                <a:srgbClr val="4E3B30"/>
              </a:solidFill>
            </a:endParaRPr>
          </a:p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rgbClr val="4E3B30"/>
                </a:solidFill>
              </a:rPr>
              <a:t> 2</a:t>
            </a:r>
            <a:r>
              <a:rPr lang="en-US" sz="1600" dirty="0" smtClean="0">
                <a:solidFill>
                  <a:srgbClr val="4E3B30"/>
                </a:solidFill>
              </a:rPr>
              <a:t>) The expressing of models </a:t>
            </a:r>
            <a:r>
              <a:rPr lang="en-US" sz="1600" b="0" dirty="0" smtClean="0">
                <a:solidFill>
                  <a:srgbClr val="4E3B30"/>
                </a:solidFill>
              </a:rPr>
              <a:t>can be in words, graphs or equations:</a:t>
            </a:r>
            <a:endParaRPr lang="en-US" sz="1600" b="0" dirty="0">
              <a:solidFill>
                <a:srgbClr val="4E3B30"/>
              </a:solidFill>
            </a:endParaRP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rgbClr val="4E3B30"/>
                </a:solidFill>
              </a:rPr>
              <a:t> </a:t>
            </a:r>
            <a:r>
              <a:rPr lang="en-US" sz="1600" dirty="0" smtClean="0">
                <a:solidFill>
                  <a:srgbClr val="4E3B30"/>
                </a:solidFill>
              </a:rPr>
              <a:t>Graphical illustration is one of the most powerful tools in explaining models.</a:t>
            </a: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rgbClr val="4E3B30"/>
                </a:solidFill>
              </a:rPr>
              <a:t> </a:t>
            </a:r>
            <a:r>
              <a:rPr lang="en-US" sz="1600" dirty="0" smtClean="0">
                <a:solidFill>
                  <a:srgbClr val="4E3B30"/>
                </a:solidFill>
              </a:rPr>
              <a:t>They can depict trends, fluctuations and anomalies.</a:t>
            </a: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rgbClr val="4E3B30"/>
                </a:solidFill>
              </a:rPr>
              <a:t> </a:t>
            </a:r>
            <a:r>
              <a:rPr lang="en-US" sz="1600" dirty="0" smtClean="0">
                <a:solidFill>
                  <a:srgbClr val="4E3B30"/>
                </a:solidFill>
              </a:rPr>
              <a:t>Equations assist in extreme precision of models.</a:t>
            </a: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rgbClr val="4E3B30"/>
                </a:solidFill>
              </a:rPr>
              <a:t> </a:t>
            </a:r>
            <a:r>
              <a:rPr lang="en-US" sz="1600" dirty="0" smtClean="0">
                <a:solidFill>
                  <a:srgbClr val="4E3B30"/>
                </a:solidFill>
              </a:rPr>
              <a:t>They can help us find exact values and outcomes.</a:t>
            </a:r>
            <a:endParaRPr lang="en-US" sz="1600" dirty="0">
              <a:solidFill>
                <a:srgbClr val="4E3B30"/>
              </a:solidFill>
            </a:endParaRPr>
          </a:p>
          <a:p>
            <a:pPr lvl="2" algn="just">
              <a:buClr>
                <a:srgbClr val="F0A22E"/>
              </a:buClr>
            </a:pPr>
            <a:endParaRPr lang="en-US" sz="1600" dirty="0" smtClean="0">
              <a:solidFill>
                <a:srgbClr val="4E3B30"/>
              </a:solidFill>
            </a:endParaRPr>
          </a:p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endParaRPr lang="en-US" sz="1600" b="0" dirty="0">
              <a:solidFill>
                <a:srgbClr val="4E3B30"/>
              </a:solidFill>
            </a:endParaRPr>
          </a:p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rgbClr val="4E3B30"/>
                </a:solidFill>
              </a:rPr>
              <a:t> </a:t>
            </a:r>
            <a:r>
              <a:rPr lang="en-US" sz="1600" dirty="0" smtClean="0">
                <a:solidFill>
                  <a:srgbClr val="4E3B30"/>
                </a:solidFill>
              </a:rPr>
              <a:t>3) </a:t>
            </a:r>
            <a:r>
              <a:rPr lang="en-US" sz="1600" b="0" dirty="0" smtClean="0">
                <a:solidFill>
                  <a:srgbClr val="4E3B30"/>
                </a:solidFill>
              </a:rPr>
              <a:t>It is important to know the difference between </a:t>
            </a:r>
            <a:r>
              <a:rPr lang="en-US" sz="1600" dirty="0" smtClean="0">
                <a:solidFill>
                  <a:srgbClr val="4E3B30"/>
                </a:solidFill>
              </a:rPr>
              <a:t>causality </a:t>
            </a:r>
            <a:r>
              <a:rPr lang="en-US" sz="1600" b="0" dirty="0" smtClean="0">
                <a:solidFill>
                  <a:srgbClr val="4E3B30"/>
                </a:solidFill>
              </a:rPr>
              <a:t>and</a:t>
            </a:r>
            <a:r>
              <a:rPr lang="en-US" sz="1600" dirty="0" smtClean="0">
                <a:solidFill>
                  <a:srgbClr val="4E3B30"/>
                </a:solidFill>
              </a:rPr>
              <a:t> causation</a:t>
            </a:r>
            <a:r>
              <a:rPr lang="en-US" sz="1600" b="0" dirty="0" smtClean="0">
                <a:solidFill>
                  <a:srgbClr val="4E3B30"/>
                </a:solidFill>
              </a:rPr>
              <a:t>:</a:t>
            </a:r>
            <a:endParaRPr lang="en-US" sz="1600" b="0" dirty="0">
              <a:solidFill>
                <a:srgbClr val="4E3B30"/>
              </a:solidFill>
            </a:endParaRP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4E3B30"/>
                </a:solidFill>
              </a:rPr>
              <a:t> Causality is when an observed action appears to have caused another event or action. </a:t>
            </a: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4E3B30"/>
                </a:solidFill>
              </a:rPr>
              <a:t>Correlation is the relationship between two sets of variables.</a:t>
            </a: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rgbClr val="4E3B30"/>
                </a:solidFill>
              </a:rPr>
              <a:t> </a:t>
            </a:r>
            <a:r>
              <a:rPr lang="en-US" sz="1600" dirty="0" smtClean="0">
                <a:solidFill>
                  <a:srgbClr val="4E3B30"/>
                </a:solidFill>
              </a:rPr>
              <a:t>Correlation does not imply causality!</a:t>
            </a:r>
            <a:endParaRPr lang="en-US" sz="1600" dirty="0">
              <a:solidFill>
                <a:srgbClr val="4E3B30"/>
              </a:solidFill>
            </a:endParaRPr>
          </a:p>
          <a:p>
            <a:pPr lvl="2" algn="just">
              <a:buClr>
                <a:srgbClr val="F0A22E"/>
              </a:buClr>
            </a:pPr>
            <a:endParaRPr lang="en-US" sz="1600" dirty="0">
              <a:solidFill>
                <a:srgbClr val="4E3B30"/>
              </a:solidFill>
            </a:endParaRP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endParaRPr lang="en-US" sz="1600" dirty="0" smtClean="0">
              <a:solidFill>
                <a:srgbClr val="4E3B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091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28600"/>
            <a:ext cx="6553200" cy="1066800"/>
          </a:xfrm>
        </p:spPr>
        <p:txBody>
          <a:bodyPr>
            <a:normAutofit/>
          </a:bodyPr>
          <a:lstStyle/>
          <a:p>
            <a:r>
              <a:rPr lang="en-US" sz="2400" dirty="0"/>
              <a:t>Theories and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1295400"/>
            <a:ext cx="6172200" cy="5079522"/>
          </a:xfrm>
        </p:spPr>
        <p:txBody>
          <a:bodyPr>
            <a:normAutofit/>
          </a:bodyPr>
          <a:lstStyle/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endParaRPr lang="en-US" sz="1600" b="1" dirty="0" smtClean="0">
              <a:solidFill>
                <a:srgbClr val="4E3B30"/>
              </a:solidFill>
            </a:endParaRPr>
          </a:p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4E3B30"/>
                </a:solidFill>
              </a:rPr>
              <a:t> </a:t>
            </a:r>
            <a:r>
              <a:rPr lang="en-US" sz="1600" b="0" dirty="0" smtClean="0">
                <a:solidFill>
                  <a:srgbClr val="4E3B30"/>
                </a:solidFill>
              </a:rPr>
              <a:t>Economics, like all sciences, also </a:t>
            </a:r>
            <a:r>
              <a:rPr lang="en-US" sz="1600" b="0" dirty="0">
                <a:solidFill>
                  <a:srgbClr val="4E3B30"/>
                </a:solidFill>
              </a:rPr>
              <a:t>r</a:t>
            </a:r>
            <a:r>
              <a:rPr lang="en-US" sz="1600" b="0" dirty="0" smtClean="0">
                <a:solidFill>
                  <a:srgbClr val="4E3B30"/>
                </a:solidFill>
              </a:rPr>
              <a:t>elies on scientific method:</a:t>
            </a: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4E3B30"/>
                </a:solidFill>
              </a:rPr>
              <a:t> Observing real-world behavior and outcomes.</a:t>
            </a: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rgbClr val="4E3B30"/>
                </a:solidFill>
              </a:rPr>
              <a:t> </a:t>
            </a:r>
            <a:r>
              <a:rPr lang="en-US" sz="1600" dirty="0" smtClean="0">
                <a:solidFill>
                  <a:srgbClr val="4E3B30"/>
                </a:solidFill>
              </a:rPr>
              <a:t>Formulating a possible explanation – </a:t>
            </a:r>
            <a:r>
              <a:rPr lang="en-US" sz="1600" b="1" dirty="0" smtClean="0">
                <a:solidFill>
                  <a:srgbClr val="4E3B30"/>
                </a:solidFill>
              </a:rPr>
              <a:t>hypothesis</a:t>
            </a: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b="1" dirty="0">
                <a:solidFill>
                  <a:srgbClr val="4E3B30"/>
                </a:solidFill>
              </a:rPr>
              <a:t> </a:t>
            </a:r>
            <a:r>
              <a:rPr lang="en-US" sz="1600" dirty="0" smtClean="0">
                <a:solidFill>
                  <a:srgbClr val="4E3B30"/>
                </a:solidFill>
              </a:rPr>
              <a:t>Testing the hypothesis by comparing predicted and actual outcomes.</a:t>
            </a: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b="1" dirty="0">
                <a:solidFill>
                  <a:srgbClr val="4E3B30"/>
                </a:solidFill>
              </a:rPr>
              <a:t> </a:t>
            </a:r>
            <a:r>
              <a:rPr lang="en-US" sz="1600" dirty="0" smtClean="0">
                <a:solidFill>
                  <a:srgbClr val="4E3B30"/>
                </a:solidFill>
              </a:rPr>
              <a:t>Accepting, rejecting, and modifying the hypothesis based on comparisons.</a:t>
            </a: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b="1" dirty="0">
                <a:solidFill>
                  <a:srgbClr val="4E3B30"/>
                </a:solidFill>
              </a:rPr>
              <a:t> </a:t>
            </a:r>
            <a:r>
              <a:rPr lang="en-US" sz="1600" dirty="0" smtClean="0">
                <a:solidFill>
                  <a:srgbClr val="4E3B30"/>
                </a:solidFill>
              </a:rPr>
              <a:t>Continuing to test the hypothesis against the facts.</a:t>
            </a: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endParaRPr lang="en-US" sz="1600" b="1" dirty="0" smtClean="0">
              <a:solidFill>
                <a:srgbClr val="4E3B30"/>
              </a:solidFill>
            </a:endParaRPr>
          </a:p>
          <a:p>
            <a:pPr lvl="0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rgbClr val="4E3B30"/>
                </a:solidFill>
              </a:rPr>
              <a:t> </a:t>
            </a:r>
            <a:r>
              <a:rPr lang="en-US" sz="1600" b="0" dirty="0" smtClean="0">
                <a:solidFill>
                  <a:srgbClr val="4E3B30"/>
                </a:solidFill>
              </a:rPr>
              <a:t>A very well-tested and widely accepted theory is referred to as an </a:t>
            </a:r>
            <a:r>
              <a:rPr lang="en-US" sz="1600" dirty="0" smtClean="0">
                <a:solidFill>
                  <a:srgbClr val="4E3B30"/>
                </a:solidFill>
              </a:rPr>
              <a:t>economic law </a:t>
            </a:r>
            <a:r>
              <a:rPr lang="en-US" sz="1600" b="0" dirty="0" smtClean="0">
                <a:solidFill>
                  <a:srgbClr val="4E3B30"/>
                </a:solidFill>
              </a:rPr>
              <a:t>or an </a:t>
            </a:r>
            <a:r>
              <a:rPr lang="en-US" sz="1600" dirty="0" smtClean="0">
                <a:solidFill>
                  <a:srgbClr val="4E3B30"/>
                </a:solidFill>
              </a:rPr>
              <a:t>economic principle:</a:t>
            </a:r>
            <a:endParaRPr lang="en-US" sz="1600" b="0" dirty="0">
              <a:solidFill>
                <a:srgbClr val="4E3B30"/>
              </a:solidFill>
            </a:endParaRP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4E3B30"/>
                </a:solidFill>
              </a:rPr>
              <a:t> A statement about economic behavior of the economy that enables prediction of the probable effects of certain actions.</a:t>
            </a: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rgbClr val="4E3B30"/>
                </a:solidFill>
              </a:rPr>
              <a:t> </a:t>
            </a:r>
            <a:r>
              <a:rPr lang="en-US" sz="1600" dirty="0" smtClean="0">
                <a:solidFill>
                  <a:srgbClr val="4E3B30"/>
                </a:solidFill>
              </a:rPr>
              <a:t>Highly useful in analyzing behavior and outcomes.</a:t>
            </a:r>
          </a:p>
          <a:p>
            <a:pPr lvl="2" algn="just">
              <a:buClr>
                <a:srgbClr val="F0A22E"/>
              </a:buClr>
              <a:buFont typeface="Wingdings" pitchFamily="2" charset="2"/>
              <a:buChar char="Ø"/>
            </a:pPr>
            <a:r>
              <a:rPr lang="en-US" sz="1600" b="0" dirty="0">
                <a:solidFill>
                  <a:srgbClr val="4E3B30"/>
                </a:solidFill>
              </a:rPr>
              <a:t> </a:t>
            </a:r>
            <a:r>
              <a:rPr lang="en-US" sz="1600" b="0" dirty="0" smtClean="0">
                <a:solidFill>
                  <a:srgbClr val="4E3B30"/>
                </a:solidFill>
              </a:rPr>
              <a:t>These principles are tools of ascertaining cause and effect within the economic system.</a:t>
            </a:r>
          </a:p>
        </p:txBody>
      </p:sp>
    </p:spTree>
    <p:extLst>
      <p:ext uri="{BB962C8B-B14F-4D97-AF65-F5344CB8AC3E}">
        <p14:creationId xmlns:p14="http://schemas.microsoft.com/office/powerpoint/2010/main" val="3252980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2287</TotalTime>
  <Words>1139</Words>
  <Application>Microsoft Office PowerPoint</Application>
  <PresentationFormat>On-screen Show (4:3)</PresentationFormat>
  <Paragraphs>133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Century Schoolbook</vt:lpstr>
      <vt:lpstr>Wingdings</vt:lpstr>
      <vt:lpstr>Wingdings 2</vt:lpstr>
      <vt:lpstr>Oriel</vt:lpstr>
      <vt:lpstr>The Scope and Method of Economics  Week 1 - Lecture 1 </vt:lpstr>
      <vt:lpstr>Why Study Economics</vt:lpstr>
      <vt:lpstr>Why Study Economics</vt:lpstr>
      <vt:lpstr>Scope of Economics</vt:lpstr>
      <vt:lpstr>Fields of Economics</vt:lpstr>
      <vt:lpstr>Method of Economics</vt:lpstr>
      <vt:lpstr>Theories and Models</vt:lpstr>
      <vt:lpstr>Theories and Models</vt:lpstr>
      <vt:lpstr>Theories and Models</vt:lpstr>
      <vt:lpstr>Economic Policy</vt:lpstr>
      <vt:lpstr>Economic Policy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Abbas gillani</dc:creator>
  <cp:lastModifiedBy>fast</cp:lastModifiedBy>
  <cp:revision>284</cp:revision>
  <dcterms:created xsi:type="dcterms:W3CDTF">2013-04-19T07:04:15Z</dcterms:created>
  <dcterms:modified xsi:type="dcterms:W3CDTF">2019-08-19T06:54:33Z</dcterms:modified>
</cp:coreProperties>
</file>