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25" r:id="rId3"/>
    <p:sldId id="326" r:id="rId4"/>
    <p:sldId id="314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2" autoAdjust="0"/>
    <p:restoredTop sz="94660"/>
  </p:normalViewPr>
  <p:slideViewPr>
    <p:cSldViewPr>
      <p:cViewPr varScale="1">
        <p:scale>
          <a:sx n="81" d="100"/>
          <a:sy n="81" d="100"/>
        </p:scale>
        <p:origin x="11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CCC86B1-FDCF-4FB9-AF52-1D3D0D6661D2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8384BAD-F82D-4C1C-8102-28AEB41F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86B1-FDCF-4FB9-AF52-1D3D0D6661D2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4BAD-F82D-4C1C-8102-28AEB41F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86B1-FDCF-4FB9-AF52-1D3D0D6661D2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4BAD-F82D-4C1C-8102-28AEB41F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CCC86B1-FDCF-4FB9-AF52-1D3D0D6661D2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8384BAD-F82D-4C1C-8102-28AEB41F96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CCC86B1-FDCF-4FB9-AF52-1D3D0D6661D2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8384BAD-F82D-4C1C-8102-28AEB41F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86B1-FDCF-4FB9-AF52-1D3D0D6661D2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4BAD-F82D-4C1C-8102-28AEB41F96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86B1-FDCF-4FB9-AF52-1D3D0D6661D2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4BAD-F82D-4C1C-8102-28AEB41F96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CCC86B1-FDCF-4FB9-AF52-1D3D0D6661D2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8384BAD-F82D-4C1C-8102-28AEB41F96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86B1-FDCF-4FB9-AF52-1D3D0D6661D2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4BAD-F82D-4C1C-8102-28AEB41F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CCC86B1-FDCF-4FB9-AF52-1D3D0D6661D2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8384BAD-F82D-4C1C-8102-28AEB41F96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CCC86B1-FDCF-4FB9-AF52-1D3D0D6661D2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8384BAD-F82D-4C1C-8102-28AEB41F96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CCC86B1-FDCF-4FB9-AF52-1D3D0D6661D2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8384BAD-F82D-4C1C-8102-28AEB41F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3072" y="1306038"/>
            <a:ext cx="6553201" cy="1894362"/>
          </a:xfrm>
        </p:spPr>
        <p:txBody>
          <a:bodyPr>
            <a:normAutofit/>
          </a:bodyPr>
          <a:lstStyle/>
          <a:p>
            <a:r>
              <a:rPr lang="en-US" dirty="0" smtClean="0"/>
              <a:t>The Economic Problem: Scarcity and Choice – </a:t>
            </a:r>
            <a:br>
              <a:rPr lang="en-US" dirty="0" smtClean="0"/>
            </a:br>
            <a:r>
              <a:rPr lang="en-US" dirty="0" smtClean="0"/>
              <a:t>Week 2 - Lecture 2 - Ch.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562600"/>
            <a:ext cx="6172200" cy="812322"/>
          </a:xfrm>
        </p:spPr>
        <p:txBody>
          <a:bodyPr>
            <a:normAutofit/>
          </a:bodyPr>
          <a:lstStyle/>
          <a:p>
            <a:r>
              <a:rPr lang="en-US" sz="1600" dirty="0" smtClean="0"/>
              <a:t>Dr. </a:t>
            </a:r>
            <a:r>
              <a:rPr lang="en-US" sz="1600" dirty="0" err="1" smtClean="0"/>
              <a:t>Nazia</a:t>
            </a:r>
            <a:r>
              <a:rPr lang="en-US" sz="1600" dirty="0" smtClean="0"/>
              <a:t> </a:t>
            </a:r>
            <a:r>
              <a:rPr lang="en-US" sz="1600" dirty="0" err="1" smtClean="0"/>
              <a:t>Nazeer</a:t>
            </a:r>
            <a:endParaRPr lang="en-US" sz="1600" dirty="0" smtClean="0"/>
          </a:p>
          <a:p>
            <a:r>
              <a:rPr lang="en-US" sz="1600" dirty="0" smtClean="0"/>
              <a:t>Assistant</a:t>
            </a:r>
            <a:r>
              <a:rPr lang="en-US" sz="1600" dirty="0"/>
              <a:t> </a:t>
            </a:r>
            <a:r>
              <a:rPr lang="en-US" sz="1600" smtClean="0"/>
              <a:t>Professor</a:t>
            </a:r>
            <a:r>
              <a:rPr lang="en-US" sz="1600" smtClean="0"/>
              <a:t>, FAST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28600"/>
            <a:ext cx="6553200" cy="1066800"/>
          </a:xfrm>
        </p:spPr>
        <p:txBody>
          <a:bodyPr>
            <a:normAutofit/>
          </a:bodyPr>
          <a:lstStyle/>
          <a:p>
            <a:r>
              <a:rPr lang="en-US" sz="2400" dirty="0"/>
              <a:t>Production Possibilities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295400"/>
            <a:ext cx="6172200" cy="5079522"/>
          </a:xfrm>
        </p:spPr>
        <p:txBody>
          <a:bodyPr>
            <a:normAutofit lnSpcReduction="10000"/>
          </a:bodyPr>
          <a:lstStyle/>
          <a:p>
            <a:pPr lvl="0" algn="just">
              <a:buClr>
                <a:srgbClr val="F0A22E"/>
              </a:buClr>
            </a:pPr>
            <a:endParaRPr lang="en-US" sz="160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>
                <a:solidFill>
                  <a:srgbClr val="4E3B30"/>
                </a:solidFill>
              </a:rPr>
              <a:t> </a:t>
            </a:r>
            <a:r>
              <a:rPr lang="en-US" sz="1600" b="0" dirty="0" smtClean="0">
                <a:solidFill>
                  <a:srgbClr val="4E3B30"/>
                </a:solidFill>
              </a:rPr>
              <a:t>Data presented in a PPT can also be shown graphically as a </a:t>
            </a:r>
            <a:r>
              <a:rPr lang="en-US" sz="1600" dirty="0" smtClean="0">
                <a:solidFill>
                  <a:srgbClr val="4E3B30"/>
                </a:solidFill>
              </a:rPr>
              <a:t>production possibilities curve/frontier (PPC/PPF)</a:t>
            </a:r>
            <a:r>
              <a:rPr lang="en-US" sz="1600" b="0" dirty="0" smtClean="0">
                <a:solidFill>
                  <a:srgbClr val="4E3B30"/>
                </a:solidFill>
              </a:rPr>
              <a:t>:</a:t>
            </a:r>
            <a:endParaRPr lang="en-US" sz="1600" b="0" dirty="0">
              <a:solidFill>
                <a:srgbClr val="4E3B30"/>
              </a:solidFill>
            </a:endParaRP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The curve displays the different combinations of goods and services that a society can produce with all assumptions intact.</a:t>
            </a:r>
            <a:endParaRPr lang="en-US" sz="160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</a:pPr>
            <a:endParaRPr lang="en-US" sz="1600" b="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 smtClean="0">
                <a:solidFill>
                  <a:srgbClr val="4E3B30"/>
                </a:solidFill>
              </a:rPr>
              <a:t> Capital good is represented on the Y-axis, and the consumer good on the X-axis.</a:t>
            </a: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 smtClean="0">
                <a:solidFill>
                  <a:srgbClr val="4E3B30"/>
                </a:solidFill>
              </a:rPr>
              <a:t> Each point on the PPC represents some maximum output of the two products.</a:t>
            </a: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 smtClean="0">
                <a:solidFill>
                  <a:srgbClr val="4E3B30"/>
                </a:solidFill>
              </a:rPr>
              <a:t> Any combination on the PPC is either attainable, unattainable or efficient.</a:t>
            </a: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 smtClean="0">
                <a:solidFill>
                  <a:srgbClr val="4E3B30"/>
                </a:solidFill>
              </a:rPr>
              <a:t> The movement from one alternative to another reveals an important concept of opportunity cost.</a:t>
            </a:r>
          </a:p>
          <a:p>
            <a:pPr lvl="0" algn="just">
              <a:buClr>
                <a:srgbClr val="F0A22E"/>
              </a:buClr>
            </a:pPr>
            <a:endParaRPr lang="en-US" sz="1600" b="0" dirty="0">
              <a:solidFill>
                <a:srgbClr val="4E3B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727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28600"/>
            <a:ext cx="6553200" cy="1066800"/>
          </a:xfrm>
        </p:spPr>
        <p:txBody>
          <a:bodyPr>
            <a:normAutofit/>
          </a:bodyPr>
          <a:lstStyle/>
          <a:p>
            <a:r>
              <a:rPr lang="en-US" sz="2400" dirty="0"/>
              <a:t>Production Possibilities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295400"/>
            <a:ext cx="6172200" cy="5079522"/>
          </a:xfrm>
        </p:spPr>
        <p:txBody>
          <a:bodyPr>
            <a:normAutofit fontScale="92500" lnSpcReduction="10000"/>
          </a:bodyPr>
          <a:lstStyle/>
          <a:p>
            <a:pPr lvl="0" algn="just">
              <a:buClr>
                <a:srgbClr val="F0A22E"/>
              </a:buClr>
            </a:pPr>
            <a:endParaRPr lang="en-US" sz="1600" dirty="0" smtClean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 smtClean="0">
                <a:solidFill>
                  <a:srgbClr val="4E3B30"/>
                </a:solidFill>
              </a:rPr>
              <a:t> Drawing the PPT as a PPC reveals that movement from A to B means giving up 1 unit of robot to acquire 1 unit of pizza.</a:t>
            </a: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0" dirty="0" smtClean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 smtClean="0">
                <a:solidFill>
                  <a:srgbClr val="4E3B30"/>
                </a:solidFill>
              </a:rPr>
              <a:t> Movement from B to C means giving up 2 units of robots (more compared to before) to acquire 1 more unit of pizza.</a:t>
            </a: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0" dirty="0" smtClean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 smtClean="0">
                <a:solidFill>
                  <a:srgbClr val="4E3B30"/>
                </a:solidFill>
              </a:rPr>
              <a:t> Movement from C to D means giving up 3 units of robots (even more than B to C) to acquire 1 more unit of pizza.</a:t>
            </a: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0" dirty="0" smtClean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 smtClean="0">
                <a:solidFill>
                  <a:srgbClr val="4E3B30"/>
                </a:solidFill>
              </a:rPr>
              <a:t>This means the opportunity cost of each additional pizza is greater than the opportunity cost of the preceding one: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4E3B30"/>
                </a:solidFill>
              </a:rPr>
              <a:t> </a:t>
            </a:r>
            <a:r>
              <a:rPr lang="en-US" sz="1600" b="1" dirty="0" smtClean="0">
                <a:solidFill>
                  <a:srgbClr val="4E3B30"/>
                </a:solidFill>
              </a:rPr>
              <a:t>Law of increasing opportunity costs (LIOC).</a:t>
            </a:r>
          </a:p>
          <a:p>
            <a:pPr lvl="0" algn="just">
              <a:buClr>
                <a:srgbClr val="F0A22E"/>
              </a:buClr>
            </a:pPr>
            <a:endParaRPr lang="en-US" sz="160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>
                <a:solidFill>
                  <a:srgbClr val="4E3B30"/>
                </a:solidFill>
              </a:rPr>
              <a:t> </a:t>
            </a:r>
            <a:r>
              <a:rPr lang="en-US" sz="1600" b="0" dirty="0" smtClean="0">
                <a:solidFill>
                  <a:srgbClr val="4E3B30"/>
                </a:solidFill>
              </a:rPr>
              <a:t>This is reflected in the shape of the PPC to be bowed out..</a:t>
            </a: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 smtClean="0">
                <a:solidFill>
                  <a:srgbClr val="4E3B30"/>
                </a:solidFill>
              </a:rPr>
              <a:t>The lack of perfect flexibility on the part of resources to be alternated between one good to the other leads to this LIOC.</a:t>
            </a:r>
            <a:endParaRPr lang="en-US" sz="1600" b="0" dirty="0">
              <a:solidFill>
                <a:srgbClr val="4E3B30"/>
              </a:solidFill>
            </a:endParaRP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1" dirty="0">
              <a:solidFill>
                <a:srgbClr val="4E3B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670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28600"/>
            <a:ext cx="6553200" cy="1066800"/>
          </a:xfrm>
        </p:spPr>
        <p:txBody>
          <a:bodyPr>
            <a:normAutofit/>
          </a:bodyPr>
          <a:lstStyle/>
          <a:p>
            <a:r>
              <a:rPr lang="en-US" sz="2400" dirty="0"/>
              <a:t>Production Possibilities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295400"/>
            <a:ext cx="6172200" cy="5079522"/>
          </a:xfrm>
        </p:spPr>
        <p:txBody>
          <a:bodyPr>
            <a:normAutofit/>
          </a:bodyPr>
          <a:lstStyle/>
          <a:p>
            <a:pPr lvl="0" algn="just">
              <a:buClr>
                <a:srgbClr val="F0A22E"/>
              </a:buClr>
            </a:pPr>
            <a:endParaRPr lang="en-US" sz="160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 smtClean="0">
                <a:solidFill>
                  <a:srgbClr val="4E3B30"/>
                </a:solidFill>
              </a:rPr>
              <a:t>When we relax the conditions of the quantity and quality of resources and technology are fixed, the PPC can shift:</a:t>
            </a:r>
            <a:endParaRPr lang="en-US" sz="1600" b="0" dirty="0">
              <a:solidFill>
                <a:srgbClr val="4E3B30"/>
              </a:solidFill>
            </a:endParaRP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I</a:t>
            </a:r>
            <a:r>
              <a:rPr lang="en-US" sz="1600" b="0" dirty="0" smtClean="0">
                <a:solidFill>
                  <a:srgbClr val="4E3B30"/>
                </a:solidFill>
              </a:rPr>
              <a:t>ncrease (decrease) in supplies of resources shifts the PPC outwards (inwards).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b="0" dirty="0" smtClean="0">
                <a:solidFill>
                  <a:srgbClr val="4E3B30"/>
                </a:solidFill>
              </a:rPr>
              <a:t>Improvement (worsening) in resource quality shifts the PPC outwards (inwards).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b="0" dirty="0" smtClean="0">
                <a:solidFill>
                  <a:srgbClr val="4E3B30"/>
                </a:solidFill>
              </a:rPr>
              <a:t>Technological advancement (deterioration) shifts the PPC outwards (inwards).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1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>
                <a:solidFill>
                  <a:srgbClr val="4E3B30"/>
                </a:solidFill>
              </a:rPr>
              <a:t> </a:t>
            </a:r>
            <a:r>
              <a:rPr lang="en-US" sz="1600" b="0" dirty="0" smtClean="0">
                <a:solidFill>
                  <a:srgbClr val="4E3B30"/>
                </a:solidFill>
              </a:rPr>
              <a:t>The outward shift of the PPC is called</a:t>
            </a:r>
            <a:r>
              <a:rPr lang="en-US" sz="1600" dirty="0" smtClean="0">
                <a:solidFill>
                  <a:srgbClr val="4E3B30"/>
                </a:solidFill>
              </a:rPr>
              <a:t> economic growth.</a:t>
            </a: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b="0" dirty="0" smtClean="0">
                <a:solidFill>
                  <a:srgbClr val="4E3B30"/>
                </a:solidFill>
              </a:rPr>
              <a:t>An economy’s current choice favoring capital (future) good will result in a greater shift of the PPC in the future, when compared to an economy that favors consumer (present) good.</a:t>
            </a:r>
            <a:endParaRPr lang="en-US" sz="1600" b="0" dirty="0">
              <a:solidFill>
                <a:srgbClr val="4E3B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519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28600"/>
            <a:ext cx="6553200" cy="106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Optimal Allocation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295400"/>
            <a:ext cx="6172200" cy="5079522"/>
          </a:xfrm>
        </p:spPr>
        <p:txBody>
          <a:bodyPr>
            <a:normAutofit/>
          </a:bodyPr>
          <a:lstStyle/>
          <a:p>
            <a:pPr lvl="0" algn="just">
              <a:buClr>
                <a:srgbClr val="F0A22E"/>
              </a:buClr>
            </a:pPr>
            <a:endParaRPr lang="en-US" sz="160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>
                <a:solidFill>
                  <a:srgbClr val="4E3B30"/>
                </a:solidFill>
              </a:rPr>
              <a:t> </a:t>
            </a:r>
            <a:r>
              <a:rPr lang="en-US" sz="1600" b="0" dirty="0" smtClean="0">
                <a:solidFill>
                  <a:srgbClr val="4E3B30"/>
                </a:solidFill>
              </a:rPr>
              <a:t>In the end how many pizzas and robots an economy produces depends on individual optimal output.</a:t>
            </a: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 smtClean="0">
                <a:solidFill>
                  <a:srgbClr val="4E3B30"/>
                </a:solidFill>
              </a:rPr>
              <a:t> Optimal output requires the expansion of a good’s output until its marginal benefit (MB) equals marginal cost (MC).</a:t>
            </a: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 smtClean="0">
                <a:solidFill>
                  <a:srgbClr val="4E3B30"/>
                </a:solidFill>
              </a:rPr>
              <a:t> No resources beyond that point should be allocated to the product.</a:t>
            </a: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 smtClean="0">
                <a:solidFill>
                  <a:srgbClr val="4E3B30"/>
                </a:solidFill>
              </a:rPr>
              <a:t> When MB is greater than MC, net gains encourage continued production till MB declines and MC increases to equal off.</a:t>
            </a: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0" dirty="0">
              <a:solidFill>
                <a:srgbClr val="4E3B30"/>
              </a:solidFill>
            </a:endParaRPr>
          </a:p>
          <a:p>
            <a:pPr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 smtClean="0">
                <a:solidFill>
                  <a:srgbClr val="4E3B30"/>
                </a:solidFill>
              </a:rPr>
              <a:t> </a:t>
            </a:r>
            <a:r>
              <a:rPr lang="en-US" sz="1600" b="0" dirty="0">
                <a:solidFill>
                  <a:srgbClr val="4E3B30"/>
                </a:solidFill>
              </a:rPr>
              <a:t>When </a:t>
            </a:r>
            <a:r>
              <a:rPr lang="en-US" sz="1600" b="0" dirty="0" smtClean="0">
                <a:solidFill>
                  <a:srgbClr val="4E3B30"/>
                </a:solidFill>
              </a:rPr>
              <a:t>MC </a:t>
            </a:r>
            <a:r>
              <a:rPr lang="en-US" sz="1600" b="0" dirty="0">
                <a:solidFill>
                  <a:srgbClr val="4E3B30"/>
                </a:solidFill>
              </a:rPr>
              <a:t>is greater than </a:t>
            </a:r>
            <a:r>
              <a:rPr lang="en-US" sz="1600" b="0" dirty="0" smtClean="0">
                <a:solidFill>
                  <a:srgbClr val="4E3B30"/>
                </a:solidFill>
              </a:rPr>
              <a:t>MB, </a:t>
            </a:r>
            <a:r>
              <a:rPr lang="en-US" sz="1600" b="0" dirty="0">
                <a:solidFill>
                  <a:srgbClr val="4E3B30"/>
                </a:solidFill>
              </a:rPr>
              <a:t>net </a:t>
            </a:r>
            <a:r>
              <a:rPr lang="en-US" sz="1600" b="0" dirty="0" smtClean="0">
                <a:solidFill>
                  <a:srgbClr val="4E3B30"/>
                </a:solidFill>
              </a:rPr>
              <a:t>loss discourages </a:t>
            </a:r>
            <a:r>
              <a:rPr lang="en-US" sz="1600" b="0" dirty="0">
                <a:solidFill>
                  <a:srgbClr val="4E3B30"/>
                </a:solidFill>
              </a:rPr>
              <a:t>production till MB </a:t>
            </a:r>
            <a:r>
              <a:rPr lang="en-US" sz="1600" b="0" dirty="0" smtClean="0">
                <a:solidFill>
                  <a:srgbClr val="4E3B30"/>
                </a:solidFill>
              </a:rPr>
              <a:t>increases </a:t>
            </a:r>
            <a:r>
              <a:rPr lang="en-US" sz="1600" b="0" dirty="0">
                <a:solidFill>
                  <a:srgbClr val="4E3B30"/>
                </a:solidFill>
              </a:rPr>
              <a:t>and MC </a:t>
            </a:r>
            <a:r>
              <a:rPr lang="en-US" sz="1600" b="0" dirty="0" smtClean="0">
                <a:solidFill>
                  <a:srgbClr val="4E3B30"/>
                </a:solidFill>
              </a:rPr>
              <a:t>decreases </a:t>
            </a:r>
            <a:r>
              <a:rPr lang="en-US" sz="1600" b="0" dirty="0">
                <a:solidFill>
                  <a:srgbClr val="4E3B30"/>
                </a:solidFill>
              </a:rPr>
              <a:t>to equal off</a:t>
            </a:r>
            <a:r>
              <a:rPr lang="en-US" sz="1600" b="0" dirty="0" smtClean="0">
                <a:solidFill>
                  <a:srgbClr val="4E3B30"/>
                </a:solidFill>
              </a:rPr>
              <a:t>.</a:t>
            </a:r>
          </a:p>
          <a:p>
            <a:pPr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0" dirty="0">
              <a:solidFill>
                <a:srgbClr val="4E3B30"/>
              </a:solidFill>
            </a:endParaRPr>
          </a:p>
          <a:p>
            <a:pPr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>
                <a:solidFill>
                  <a:srgbClr val="4E3B30"/>
                </a:solidFill>
              </a:rPr>
              <a:t> </a:t>
            </a:r>
            <a:r>
              <a:rPr lang="en-US" sz="1600" b="0" dirty="0" smtClean="0">
                <a:solidFill>
                  <a:srgbClr val="4E3B30"/>
                </a:solidFill>
              </a:rPr>
              <a:t>How would you graphically illustrate optimal allocation?</a:t>
            </a:r>
            <a:endParaRPr lang="en-US" sz="1600" b="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</a:pPr>
            <a:endParaRPr lang="en-US" sz="1600" b="0" dirty="0">
              <a:solidFill>
                <a:srgbClr val="4E3B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47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28600"/>
            <a:ext cx="6553200" cy="106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Economic Perspective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295400"/>
            <a:ext cx="6172200" cy="507952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endParaRPr lang="en-US" sz="1600" dirty="0" smtClean="0"/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 smtClean="0"/>
              <a:t> </a:t>
            </a: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b="0" dirty="0" smtClean="0">
                <a:solidFill>
                  <a:srgbClr val="4E3B30"/>
                </a:solidFill>
              </a:rPr>
              <a:t>The economic perspective, or economic way of thinking, has several critical and closely interrelated features.</a:t>
            </a: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1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1) Scarcity and Choice:</a:t>
            </a:r>
            <a:endParaRPr lang="en-US" sz="1600" b="0" dirty="0">
              <a:solidFill>
                <a:srgbClr val="4E3B30"/>
              </a:solidFill>
            </a:endParaRP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Scarce resources mean limited goods and services.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1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Scarcity restricts options and demands choices.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Because we ‘can’t have it all’, we must decide what we will have and what we must for go.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There is no free lunch – someone bears the cost.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Use of any resource results in a sacrifice of some other resource -  this is called </a:t>
            </a:r>
            <a:r>
              <a:rPr lang="en-US" sz="1600" b="1" dirty="0" smtClean="0">
                <a:solidFill>
                  <a:srgbClr val="4E3B30"/>
                </a:solidFill>
              </a:rPr>
              <a:t>opportunity cost.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1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2) Purposeful Behavior:</a:t>
            </a:r>
            <a:endParaRPr lang="en-US" sz="1600" b="0" dirty="0">
              <a:solidFill>
                <a:srgbClr val="4E3B30"/>
              </a:solidFill>
            </a:endParaRP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Human beings reflect rational self-interest.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D</a:t>
            </a:r>
            <a:r>
              <a:rPr lang="en-US" sz="1600" dirty="0" smtClean="0">
                <a:solidFill>
                  <a:srgbClr val="4E3B30"/>
                </a:solidFill>
              </a:rPr>
              <a:t>ecisions are made with a desired outcome in mind.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Consumers</a:t>
            </a:r>
            <a:r>
              <a:rPr lang="en-US" sz="1600" b="0" dirty="0" smtClean="0">
                <a:solidFill>
                  <a:srgbClr val="4E3B30"/>
                </a:solidFill>
              </a:rPr>
              <a:t> look for opportunity to increase </a:t>
            </a:r>
            <a:r>
              <a:rPr lang="en-US" sz="1600" b="1" dirty="0" smtClean="0">
                <a:solidFill>
                  <a:srgbClr val="4E3B30"/>
                </a:solidFill>
              </a:rPr>
              <a:t>utility.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1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Firms look to maximize profit.</a:t>
            </a:r>
          </a:p>
          <a:p>
            <a:pPr lvl="2" algn="just">
              <a:buClr>
                <a:srgbClr val="F0A22E"/>
              </a:buClr>
            </a:pPr>
            <a:endParaRPr lang="en-US" sz="1600" b="1" dirty="0">
              <a:solidFill>
                <a:srgbClr val="4E3B30"/>
              </a:solidFill>
            </a:endParaRPr>
          </a:p>
          <a:p>
            <a:pPr algn="just"/>
            <a:endParaRPr lang="en-US" sz="1600" dirty="0">
              <a:solidFill>
                <a:srgbClr val="4E3B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212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28600"/>
            <a:ext cx="6553200" cy="106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Economic Perspective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295400"/>
            <a:ext cx="6172200" cy="5079522"/>
          </a:xfrm>
        </p:spPr>
        <p:txBody>
          <a:bodyPr>
            <a:normAutofit/>
          </a:bodyPr>
          <a:lstStyle/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1" dirty="0" smtClean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4E3B30"/>
                </a:solidFill>
              </a:rPr>
              <a:t> 3) Marginal Analysis-Benefits and Costs:</a:t>
            </a:r>
            <a:endParaRPr lang="en-US" sz="1600" b="0" dirty="0" smtClean="0">
              <a:solidFill>
                <a:srgbClr val="4E3B30"/>
              </a:solidFill>
            </a:endParaRP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4E3B30"/>
                </a:solidFill>
              </a:rPr>
              <a:t> Marginal means ‘extra’ or ‘additional’.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1" dirty="0" smtClean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Most decisions involves changes in the status quo.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1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In a world of scarcity, the decision to obtain the marginal benefit associated with some option always includes the marginal cost of forgoing something else.</a:t>
            </a:r>
            <a:endParaRPr lang="en-US" sz="1600" b="1" dirty="0">
              <a:solidFill>
                <a:srgbClr val="4E3B30"/>
              </a:solidFill>
            </a:endParaRPr>
          </a:p>
          <a:p>
            <a:pPr algn="just"/>
            <a:endParaRPr lang="en-US" sz="1600" dirty="0" smtClean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>
                <a:solidFill>
                  <a:srgbClr val="4E3B30"/>
                </a:solidFill>
              </a:rPr>
              <a:t> </a:t>
            </a:r>
            <a:r>
              <a:rPr lang="en-US" sz="1600" smtClean="0">
                <a:solidFill>
                  <a:srgbClr val="4E3B30"/>
                </a:solidFill>
              </a:rPr>
              <a:t>4) </a:t>
            </a:r>
            <a:r>
              <a:rPr lang="en-US" sz="1600" dirty="0" smtClean="0">
                <a:solidFill>
                  <a:srgbClr val="4E3B30"/>
                </a:solidFill>
              </a:rPr>
              <a:t>Where does each scenario place in?</a:t>
            </a:r>
            <a:endParaRPr lang="en-US" sz="1600" b="0" dirty="0">
              <a:solidFill>
                <a:srgbClr val="4E3B30"/>
              </a:solidFill>
            </a:endParaRP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I need to buy the new iPhone.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Does it make sense to study an extra hour?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T</a:t>
            </a:r>
            <a:r>
              <a:rPr lang="en-US" sz="1600" dirty="0" smtClean="0">
                <a:solidFill>
                  <a:srgbClr val="4E3B30"/>
                </a:solidFill>
              </a:rPr>
              <a:t>he energy sources will be depleted soon.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Should I got to class or go back to sleep?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The firm should diversify to increase customers.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Its not worth it to cheat, if caught you will get an F!</a:t>
            </a:r>
            <a:endParaRPr lang="en-US" sz="1600" dirty="0">
              <a:solidFill>
                <a:srgbClr val="4E3B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97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28600"/>
            <a:ext cx="6553200" cy="106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Individual’s Economizing Problem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295400"/>
            <a:ext cx="6172200" cy="5079522"/>
          </a:xfrm>
        </p:spPr>
        <p:txBody>
          <a:bodyPr>
            <a:normAutofit/>
          </a:bodyPr>
          <a:lstStyle/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1" dirty="0" smtClean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 smtClean="0">
                <a:solidFill>
                  <a:srgbClr val="4E3B30"/>
                </a:solidFill>
              </a:rPr>
              <a:t> We all have a finite amount of income.</a:t>
            </a: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 smtClean="0">
                <a:solidFill>
                  <a:srgbClr val="4E3B30"/>
                </a:solidFill>
              </a:rPr>
              <a:t> But we all have an infinite amount of wants.</a:t>
            </a: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 smtClean="0">
                <a:solidFill>
                  <a:srgbClr val="4E3B30"/>
                </a:solidFill>
              </a:rPr>
              <a:t> How do we manage the two in the most </a:t>
            </a:r>
            <a:r>
              <a:rPr lang="en-US" sz="1600" dirty="0" smtClean="0">
                <a:solidFill>
                  <a:srgbClr val="4E3B30"/>
                </a:solidFill>
              </a:rPr>
              <a:t>optimal</a:t>
            </a:r>
            <a:r>
              <a:rPr lang="en-US" sz="1600" b="0" dirty="0" smtClean="0">
                <a:solidFill>
                  <a:srgbClr val="4E3B30"/>
                </a:solidFill>
              </a:rPr>
              <a:t> manner: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4E3B30"/>
                </a:solidFill>
              </a:rPr>
              <a:t> Pick and choose goods and services that maximize our satisfaction.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b="0" dirty="0" smtClean="0">
                <a:solidFill>
                  <a:srgbClr val="4E3B30"/>
                </a:solidFill>
              </a:rPr>
              <a:t>We clarify the economizing problem facing an individual by visualizing a </a:t>
            </a:r>
            <a:r>
              <a:rPr lang="en-US" sz="1600" dirty="0" smtClean="0">
                <a:solidFill>
                  <a:srgbClr val="4E3B30"/>
                </a:solidFill>
              </a:rPr>
              <a:t>budget line (constraint)</a:t>
            </a:r>
            <a:r>
              <a:rPr lang="en-US" sz="1600" b="0" dirty="0" smtClean="0">
                <a:solidFill>
                  <a:srgbClr val="4E3B30"/>
                </a:solidFill>
              </a:rPr>
              <a:t>:</a:t>
            </a:r>
            <a:endParaRPr lang="en-US" sz="1600" b="0" dirty="0">
              <a:solidFill>
                <a:srgbClr val="4E3B30"/>
              </a:solidFill>
            </a:endParaRP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It is a schedule or a curve that shows various combinations of two products a consumer can purchase with a specific money income.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The assumption of two products is for simplicity.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dirty="0" smtClean="0">
              <a:solidFill>
                <a:srgbClr val="4E3B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01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28600"/>
            <a:ext cx="6553200" cy="1066800"/>
          </a:xfrm>
        </p:spPr>
        <p:txBody>
          <a:bodyPr>
            <a:normAutofit/>
          </a:bodyPr>
          <a:lstStyle/>
          <a:p>
            <a:r>
              <a:rPr lang="en-US" sz="2400" dirty="0"/>
              <a:t>Individual’s Economizing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295400"/>
            <a:ext cx="6172200" cy="507952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pPr algn="just"/>
            <a:endParaRPr lang="en-US" sz="1600" b="0" dirty="0" smtClean="0"/>
          </a:p>
          <a:p>
            <a:pPr algn="just"/>
            <a:r>
              <a:rPr lang="en-US" sz="1600" b="0" dirty="0"/>
              <a:t> </a:t>
            </a:r>
            <a:endParaRPr lang="en-US" sz="1600" b="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1600" b="0" dirty="0" smtClean="0"/>
              <a:t> Assume each DVD costs $20.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600" b="0" dirty="0"/>
              <a:t> </a:t>
            </a:r>
            <a:r>
              <a:rPr lang="en-US" sz="1600" b="0" dirty="0" smtClean="0"/>
              <a:t>Assume each Book costs $10.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600" b="0" dirty="0"/>
              <a:t> </a:t>
            </a:r>
            <a:r>
              <a:rPr lang="en-US" sz="1600" b="0" dirty="0" smtClean="0"/>
              <a:t>Assume total income you have is $120.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sz="1600" b="0" dirty="0"/>
              <a:t> </a:t>
            </a:r>
            <a:r>
              <a:rPr lang="en-US" sz="1600" b="0" dirty="0">
                <a:solidFill>
                  <a:srgbClr val="4E3B30"/>
                </a:solidFill>
              </a:rPr>
              <a:t>Draw the budget line</a:t>
            </a:r>
            <a:r>
              <a:rPr lang="en-US" sz="1600" b="0" dirty="0" smtClean="0">
                <a:solidFill>
                  <a:srgbClr val="4E3B30"/>
                </a:solidFill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600" b="0" dirty="0">
                <a:solidFill>
                  <a:srgbClr val="4E3B30"/>
                </a:solidFill>
              </a:rPr>
              <a:t> What is the attainable and unattainable combinations?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600" b="0" dirty="0" smtClean="0">
                <a:solidFill>
                  <a:srgbClr val="4E3B30"/>
                </a:solidFill>
              </a:rPr>
              <a:t> </a:t>
            </a:r>
            <a:r>
              <a:rPr lang="en-US" sz="1600" b="0" dirty="0">
                <a:solidFill>
                  <a:srgbClr val="4E3B30"/>
                </a:solidFill>
              </a:rPr>
              <a:t>What is the opportunity cost</a:t>
            </a:r>
            <a:r>
              <a:rPr lang="en-US" sz="1600" b="0" dirty="0" smtClean="0">
                <a:solidFill>
                  <a:srgbClr val="4E3B30"/>
                </a:solidFill>
              </a:rPr>
              <a:t>?</a:t>
            </a:r>
            <a:endParaRPr lang="en-US" sz="1600" dirty="0" smtClean="0">
              <a:solidFill>
                <a:srgbClr val="4E3B3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635078"/>
              </p:ext>
            </p:extLst>
          </p:nvPr>
        </p:nvGraphicFramePr>
        <p:xfrm>
          <a:off x="2438400" y="1489908"/>
          <a:ext cx="5791200" cy="2990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77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Units of DVDs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Units of Books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1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31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31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31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1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31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31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24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28600"/>
            <a:ext cx="6553200" cy="106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Society’s Economizing Problem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295400"/>
            <a:ext cx="6172200" cy="5079522"/>
          </a:xfrm>
        </p:spPr>
        <p:txBody>
          <a:bodyPr>
            <a:normAutofit/>
          </a:bodyPr>
          <a:lstStyle/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 smtClean="0">
                <a:solidFill>
                  <a:srgbClr val="4E3B30"/>
                </a:solidFill>
              </a:rPr>
              <a:t> Society must also make choices under conditions of scarcity: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4E3B30"/>
                </a:solidFill>
              </a:rPr>
              <a:t> Hence, it too must face economizing problem.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dirty="0" smtClean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>
                <a:solidFill>
                  <a:srgbClr val="4E3B30"/>
                </a:solidFill>
              </a:rPr>
              <a:t> </a:t>
            </a:r>
            <a:r>
              <a:rPr lang="en-US" sz="1600" b="0" dirty="0" smtClean="0">
                <a:solidFill>
                  <a:srgbClr val="4E3B30"/>
                </a:solidFill>
              </a:rPr>
              <a:t>We classify economic resources into four general categories:</a:t>
            </a:r>
            <a:endParaRPr lang="en-US" sz="1600" b="0" dirty="0">
              <a:solidFill>
                <a:srgbClr val="4E3B30"/>
              </a:solidFill>
            </a:endParaRP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4E3B30"/>
                </a:solidFill>
              </a:rPr>
              <a:t> </a:t>
            </a:r>
            <a:r>
              <a:rPr lang="en-US" sz="1600" b="1" dirty="0" smtClean="0">
                <a:solidFill>
                  <a:srgbClr val="4E3B30"/>
                </a:solidFill>
              </a:rPr>
              <a:t>1) Land</a:t>
            </a:r>
            <a:r>
              <a:rPr lang="en-US" sz="1600" dirty="0" smtClean="0">
                <a:solidFill>
                  <a:srgbClr val="4E3B30"/>
                </a:solidFill>
              </a:rPr>
              <a:t> – all natural resources used in the production process. 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b="1" dirty="0" smtClean="0">
                <a:solidFill>
                  <a:srgbClr val="4E3B30"/>
                </a:solidFill>
              </a:rPr>
              <a:t>2) Labor – </a:t>
            </a:r>
            <a:r>
              <a:rPr lang="en-US" sz="1600" dirty="0" smtClean="0">
                <a:solidFill>
                  <a:srgbClr val="4E3B30"/>
                </a:solidFill>
              </a:rPr>
              <a:t>physical and mental talents of individuals used in producing goods and services.</a:t>
            </a:r>
            <a:endParaRPr lang="en-US" sz="1600" b="1" dirty="0" smtClean="0">
              <a:solidFill>
                <a:srgbClr val="4E3B30"/>
              </a:solidFill>
            </a:endParaRP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b="1" dirty="0" smtClean="0">
                <a:solidFill>
                  <a:srgbClr val="4E3B30"/>
                </a:solidFill>
              </a:rPr>
              <a:t>3) Capital</a:t>
            </a:r>
            <a:r>
              <a:rPr lang="en-US" sz="1600" dirty="0" smtClean="0">
                <a:solidFill>
                  <a:srgbClr val="4E3B30"/>
                </a:solidFill>
              </a:rPr>
              <a:t> </a:t>
            </a:r>
            <a:r>
              <a:rPr lang="en-US" sz="1600" b="1" dirty="0" smtClean="0">
                <a:solidFill>
                  <a:srgbClr val="4E3B30"/>
                </a:solidFill>
              </a:rPr>
              <a:t>– </a:t>
            </a:r>
            <a:r>
              <a:rPr lang="en-US" sz="1600" dirty="0" smtClean="0">
                <a:solidFill>
                  <a:srgbClr val="4E3B30"/>
                </a:solidFill>
              </a:rPr>
              <a:t>all manufactured aids used in producing consumer goods and services.  They do not satisfy wants directly, like consumer goods.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b="1" dirty="0" smtClean="0">
                <a:solidFill>
                  <a:srgbClr val="4E3B30"/>
                </a:solidFill>
              </a:rPr>
              <a:t>4) Entrepreneurial Ability – </a:t>
            </a:r>
            <a:r>
              <a:rPr lang="en-US" sz="1600" dirty="0" smtClean="0">
                <a:solidFill>
                  <a:srgbClr val="4E3B30"/>
                </a:solidFill>
              </a:rPr>
              <a:t>special human resource that takes initiatives, makes strategic decisions, innovates and bears risks. </a:t>
            </a:r>
          </a:p>
          <a:p>
            <a:pPr lvl="0" algn="just">
              <a:buClr>
                <a:srgbClr val="F0A22E"/>
              </a:buClr>
            </a:pPr>
            <a:endParaRPr lang="en-US" sz="1600" b="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>
                <a:solidFill>
                  <a:srgbClr val="4E3B30"/>
                </a:solidFill>
              </a:rPr>
              <a:t> </a:t>
            </a:r>
            <a:r>
              <a:rPr lang="en-US" sz="1600" b="0" dirty="0" smtClean="0">
                <a:solidFill>
                  <a:srgbClr val="4E3B30"/>
                </a:solidFill>
              </a:rPr>
              <a:t>We call these resources </a:t>
            </a:r>
            <a:r>
              <a:rPr lang="en-US" sz="1600" dirty="0" smtClean="0">
                <a:solidFill>
                  <a:srgbClr val="4E3B30"/>
                </a:solidFill>
              </a:rPr>
              <a:t>factors of production</a:t>
            </a:r>
            <a:r>
              <a:rPr lang="en-US" sz="1600" b="0" dirty="0" smtClean="0">
                <a:solidFill>
                  <a:srgbClr val="4E3B30"/>
                </a:solidFill>
              </a:rPr>
              <a:t> or inputs.</a:t>
            </a:r>
            <a:endParaRPr lang="en-US" sz="1600" b="0" dirty="0">
              <a:solidFill>
                <a:srgbClr val="4E3B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752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28600"/>
            <a:ext cx="6553200" cy="106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Production Possibilities Model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295400"/>
            <a:ext cx="6172200" cy="5079522"/>
          </a:xfrm>
        </p:spPr>
        <p:txBody>
          <a:bodyPr>
            <a:normAutofit/>
          </a:bodyPr>
          <a:lstStyle/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 smtClean="0">
                <a:solidFill>
                  <a:srgbClr val="4E3B30"/>
                </a:solidFill>
              </a:rPr>
              <a:t> Society uses its scarce resources to produce goods and services.  We assume: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4E3B30"/>
                </a:solidFill>
              </a:rPr>
              <a:t> Full employment.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Fixed resources.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Fixed technology.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Two goods – one consumer and one capital.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>
                <a:solidFill>
                  <a:srgbClr val="4E3B30"/>
                </a:solidFill>
              </a:rPr>
              <a:t> </a:t>
            </a:r>
            <a:r>
              <a:rPr lang="en-US" sz="1600" b="0" dirty="0" smtClean="0">
                <a:solidFill>
                  <a:srgbClr val="4E3B30"/>
                </a:solidFill>
              </a:rPr>
              <a:t>A </a:t>
            </a:r>
            <a:r>
              <a:rPr lang="en-US" sz="1600" dirty="0" smtClean="0">
                <a:solidFill>
                  <a:srgbClr val="4E3B30"/>
                </a:solidFill>
              </a:rPr>
              <a:t>production possibilities table (PPT) </a:t>
            </a:r>
            <a:r>
              <a:rPr lang="en-US" sz="1600" b="0" dirty="0" smtClean="0">
                <a:solidFill>
                  <a:srgbClr val="4E3B30"/>
                </a:solidFill>
              </a:rPr>
              <a:t>lists the different combinations of two products that can be produced with a specific set of resources, assuming full employment:</a:t>
            </a:r>
            <a:endParaRPr lang="en-US" sz="1600" dirty="0">
              <a:solidFill>
                <a:srgbClr val="4E3B30"/>
              </a:solidFill>
            </a:endParaRP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dirty="0" smtClean="0">
              <a:solidFill>
                <a:srgbClr val="4E3B30"/>
              </a:solidFill>
            </a:endParaRP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dirty="0">
              <a:solidFill>
                <a:srgbClr val="4E3B3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764746"/>
              </p:ext>
            </p:extLst>
          </p:nvPr>
        </p:nvGraphicFramePr>
        <p:xfrm>
          <a:off x="2362195" y="4724400"/>
          <a:ext cx="6096004" cy="1174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9807">
                  <a:extLst>
                    <a:ext uri="{9D8B030D-6E8A-4147-A177-3AD203B41FA5}">
                      <a16:colId xmlns:a16="http://schemas.microsoft.com/office/drawing/2014/main" xmlns="" val="3497647541"/>
                    </a:ext>
                  </a:extLst>
                </a:gridCol>
                <a:gridCol w="741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1948">
                  <a:extLst>
                    <a:ext uri="{9D8B030D-6E8A-4147-A177-3AD203B41FA5}">
                      <a16:colId xmlns:a16="http://schemas.microsoft.com/office/drawing/2014/main" xmlns="" val="2974624279"/>
                    </a:ext>
                  </a:extLst>
                </a:gridCol>
                <a:gridCol w="741948">
                  <a:extLst>
                    <a:ext uri="{9D8B030D-6E8A-4147-A177-3AD203B41FA5}">
                      <a16:colId xmlns:a16="http://schemas.microsoft.com/office/drawing/2014/main" xmlns="" val="2386170829"/>
                    </a:ext>
                  </a:extLst>
                </a:gridCol>
                <a:gridCol w="741948">
                  <a:extLst>
                    <a:ext uri="{9D8B030D-6E8A-4147-A177-3AD203B41FA5}">
                      <a16:colId xmlns:a16="http://schemas.microsoft.com/office/drawing/2014/main" xmlns="" val="836815975"/>
                    </a:ext>
                  </a:extLst>
                </a:gridCol>
              </a:tblGrid>
              <a:tr h="4477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Product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1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Pizzas -Consumer</a:t>
                      </a:r>
                      <a:r>
                        <a:rPr lang="en-US" sz="1600" baseline="0" dirty="0" smtClean="0"/>
                        <a:t> (</a:t>
                      </a:r>
                      <a:r>
                        <a:rPr lang="en-US" sz="1600" baseline="0" dirty="0" err="1" smtClean="0"/>
                        <a:t>Mn</a:t>
                      </a:r>
                      <a:r>
                        <a:rPr lang="en-US" sz="1600" baseline="0" dirty="0" smtClean="0"/>
                        <a:t>) 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31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Robots-Capital</a:t>
                      </a:r>
                      <a:r>
                        <a:rPr lang="en-US" sz="1600" baseline="0" dirty="0" smtClean="0"/>
                        <a:t> (</a:t>
                      </a:r>
                      <a:r>
                        <a:rPr lang="en-US" sz="1600" baseline="0" dirty="0" err="1" smtClean="0"/>
                        <a:t>Th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797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28600"/>
            <a:ext cx="6553200" cy="1066800"/>
          </a:xfrm>
        </p:spPr>
        <p:txBody>
          <a:bodyPr>
            <a:normAutofit/>
          </a:bodyPr>
          <a:lstStyle/>
          <a:p>
            <a:r>
              <a:rPr lang="en-US" sz="2400" dirty="0"/>
              <a:t>Production Possibilities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295400"/>
            <a:ext cx="6172200" cy="5079522"/>
          </a:xfrm>
        </p:spPr>
        <p:txBody>
          <a:bodyPr>
            <a:normAutofit/>
          </a:bodyPr>
          <a:lstStyle/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1" dirty="0" smtClean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 smtClean="0">
                <a:solidFill>
                  <a:srgbClr val="4E3B30"/>
                </a:solidFill>
              </a:rPr>
              <a:t> At alternative A the economy devotes all its available resources for production of robots.</a:t>
            </a: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 smtClean="0">
                <a:solidFill>
                  <a:srgbClr val="4E3B30"/>
                </a:solidFill>
              </a:rPr>
              <a:t> At alternative E, all resources go towards production of pizza.</a:t>
            </a: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 smtClean="0">
                <a:solidFill>
                  <a:srgbClr val="4E3B30"/>
                </a:solidFill>
              </a:rPr>
              <a:t> Economy usually produces both capital and consumer goods, and therefore would be at alternative B, C or D.</a:t>
            </a: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 smtClean="0">
                <a:solidFill>
                  <a:srgbClr val="4E3B30"/>
                </a:solidFill>
              </a:rPr>
              <a:t> Because consumer goods satisfy our wants directly, any movement towards E seems tempting.</a:t>
            </a: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 smtClean="0">
                <a:solidFill>
                  <a:srgbClr val="4E3B30"/>
                </a:solidFill>
              </a:rPr>
              <a:t> However, more pizzas means fewer robots.</a:t>
            </a: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 smtClean="0">
                <a:solidFill>
                  <a:srgbClr val="4E3B30"/>
                </a:solidFill>
              </a:rPr>
              <a:t> This shift of resources to consumer goods catches up with society over time because the stock of capital goods does not expand at the current rate.</a:t>
            </a:r>
            <a:endParaRPr lang="en-US" sz="1600" dirty="0" smtClean="0">
              <a:solidFill>
                <a:srgbClr val="4E3B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742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28600"/>
            <a:ext cx="6553200" cy="1066800"/>
          </a:xfrm>
        </p:spPr>
        <p:txBody>
          <a:bodyPr>
            <a:normAutofit/>
          </a:bodyPr>
          <a:lstStyle/>
          <a:p>
            <a:r>
              <a:rPr lang="en-US" sz="2400" dirty="0"/>
              <a:t>Production Possibilities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295400"/>
            <a:ext cx="6172200" cy="5079522"/>
          </a:xfrm>
        </p:spPr>
        <p:txBody>
          <a:bodyPr>
            <a:normAutofit/>
          </a:bodyPr>
          <a:lstStyle/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1" dirty="0" smtClean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 smtClean="0">
                <a:solidFill>
                  <a:srgbClr val="4E3B30"/>
                </a:solidFill>
              </a:rPr>
              <a:t> However, some potential for greater future production is lost.</a:t>
            </a: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 smtClean="0">
                <a:solidFill>
                  <a:srgbClr val="4E3B30"/>
                </a:solidFill>
              </a:rPr>
              <a:t> Moving towards E means society chooses ‘more now’ at the expense of ‘more later’.</a:t>
            </a: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0" dirty="0">
              <a:solidFill>
                <a:srgbClr val="4E3B30"/>
              </a:solidFill>
            </a:endParaRPr>
          </a:p>
          <a:p>
            <a:pPr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>
                <a:solidFill>
                  <a:srgbClr val="4E3B30"/>
                </a:solidFill>
              </a:rPr>
              <a:t> Moving towards </a:t>
            </a:r>
            <a:r>
              <a:rPr lang="en-US" sz="1600" b="0" dirty="0" smtClean="0">
                <a:solidFill>
                  <a:srgbClr val="4E3B30"/>
                </a:solidFill>
              </a:rPr>
              <a:t>A </a:t>
            </a:r>
            <a:r>
              <a:rPr lang="en-US" sz="1600" b="0" dirty="0">
                <a:solidFill>
                  <a:srgbClr val="4E3B30"/>
                </a:solidFill>
              </a:rPr>
              <a:t>means society chooses ‘more </a:t>
            </a:r>
            <a:r>
              <a:rPr lang="en-US" sz="1600" b="0" dirty="0" smtClean="0">
                <a:solidFill>
                  <a:srgbClr val="4E3B30"/>
                </a:solidFill>
              </a:rPr>
              <a:t>later’ </a:t>
            </a:r>
            <a:r>
              <a:rPr lang="en-US" sz="1600" b="0" dirty="0">
                <a:solidFill>
                  <a:srgbClr val="4E3B30"/>
                </a:solidFill>
              </a:rPr>
              <a:t>at the expense of ‘more </a:t>
            </a:r>
            <a:r>
              <a:rPr lang="en-US" sz="1600" b="0" dirty="0" smtClean="0">
                <a:solidFill>
                  <a:srgbClr val="4E3B30"/>
                </a:solidFill>
              </a:rPr>
              <a:t>now’.</a:t>
            </a:r>
          </a:p>
          <a:p>
            <a:pPr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0" dirty="0">
              <a:solidFill>
                <a:srgbClr val="4E3B30"/>
              </a:solidFill>
            </a:endParaRPr>
          </a:p>
          <a:p>
            <a:pPr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 smtClean="0">
                <a:solidFill>
                  <a:srgbClr val="4E3B30"/>
                </a:solidFill>
              </a:rPr>
              <a:t>Society forgoes current consumption to free up resources that can be used to produce capital goods.</a:t>
            </a:r>
          </a:p>
          <a:p>
            <a:pPr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0" dirty="0">
              <a:solidFill>
                <a:srgbClr val="4E3B30"/>
              </a:solidFill>
            </a:endParaRPr>
          </a:p>
          <a:p>
            <a:pPr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 smtClean="0">
                <a:solidFill>
                  <a:srgbClr val="4E3B30"/>
                </a:solidFill>
              </a:rPr>
              <a:t> By building up its capital stock this way, society will have greater future production, and greater future consumption.</a:t>
            </a: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 smtClean="0">
                <a:solidFill>
                  <a:srgbClr val="4E3B30"/>
                </a:solidFill>
              </a:rPr>
              <a:t> Having more of on thing means having less of something else.</a:t>
            </a:r>
            <a:endParaRPr lang="en-US" sz="1600" dirty="0" smtClean="0">
              <a:solidFill>
                <a:srgbClr val="4E3B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130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2312</TotalTime>
  <Words>1387</Words>
  <Application>Microsoft Office PowerPoint</Application>
  <PresentationFormat>On-screen Show (4:3)</PresentationFormat>
  <Paragraphs>193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Century Schoolbook</vt:lpstr>
      <vt:lpstr>Wingdings</vt:lpstr>
      <vt:lpstr>Wingdings 2</vt:lpstr>
      <vt:lpstr>Oriel</vt:lpstr>
      <vt:lpstr>The Economic Problem: Scarcity and Choice –  Week 2 - Lecture 2 - Ch. 2</vt:lpstr>
      <vt:lpstr>The Economic Perspective</vt:lpstr>
      <vt:lpstr>The Economic Perspective</vt:lpstr>
      <vt:lpstr>Individual’s Economizing Problem</vt:lpstr>
      <vt:lpstr>Individual’s Economizing Problem</vt:lpstr>
      <vt:lpstr>Society’s Economizing Problem</vt:lpstr>
      <vt:lpstr>Production Possibilities Model</vt:lpstr>
      <vt:lpstr>Production Possibilities Model</vt:lpstr>
      <vt:lpstr>Production Possibilities Model</vt:lpstr>
      <vt:lpstr>Production Possibilities Model</vt:lpstr>
      <vt:lpstr>Production Possibilities Model</vt:lpstr>
      <vt:lpstr>Production Possibilities Model</vt:lpstr>
      <vt:lpstr>Optimal Allocation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Abbas gillani</dc:creator>
  <cp:lastModifiedBy>fast</cp:lastModifiedBy>
  <cp:revision>292</cp:revision>
  <dcterms:created xsi:type="dcterms:W3CDTF">2013-04-19T07:04:15Z</dcterms:created>
  <dcterms:modified xsi:type="dcterms:W3CDTF">2019-09-12T07:53:08Z</dcterms:modified>
</cp:coreProperties>
</file>