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1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 varScale="1">
        <p:scale>
          <a:sx n="81" d="100"/>
          <a:sy n="81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4864-5429-4494-9B10-5BEDC55472E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87AD5-616D-4002-A7E4-4404AECC2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52F8A9-63DB-47FE-A777-3847EEA1C28E}" type="slidenum">
              <a:rPr lang="en-US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1B1EC0-137D-46C6-8805-2349B5761101}" type="slidenum">
              <a:rPr lang="en-US" altLang="en-US"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072" y="1306038"/>
            <a:ext cx="6553201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The Economic Problem: Scarcity and Choice– </a:t>
            </a:r>
            <a:br>
              <a:rPr lang="en-US" dirty="0" smtClean="0"/>
            </a:br>
            <a:r>
              <a:rPr lang="en-US" dirty="0" smtClean="0"/>
              <a:t>Week 2 - Lecture 3 - Ch. 2/3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562600"/>
            <a:ext cx="6172200" cy="81232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Dr. </a:t>
            </a:r>
            <a:r>
              <a:rPr lang="en-US" sz="1600" dirty="0" err="1" smtClean="0"/>
              <a:t>Nazia</a:t>
            </a:r>
            <a:r>
              <a:rPr lang="en-US" sz="1600" dirty="0" smtClean="0"/>
              <a:t> </a:t>
            </a:r>
            <a:r>
              <a:rPr lang="en-US" sz="1600" dirty="0" err="1" smtClean="0"/>
              <a:t>Nazeer</a:t>
            </a:r>
            <a:endParaRPr lang="en-US" sz="1600" dirty="0" smtClean="0"/>
          </a:p>
          <a:p>
            <a:r>
              <a:rPr lang="en-US" sz="1600" dirty="0" smtClean="0"/>
              <a:t>Assistant</a:t>
            </a:r>
            <a:r>
              <a:rPr lang="en-US" sz="1600" dirty="0"/>
              <a:t> </a:t>
            </a:r>
            <a:r>
              <a:rPr lang="en-US" sz="1600" dirty="0" smtClean="0"/>
              <a:t>Professor, </a:t>
            </a:r>
            <a:r>
              <a:rPr lang="en-US" sz="1600" dirty="0" smtClean="0"/>
              <a:t>FAST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Circular Flow Diagram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The dynamic market economy creates continuous, repetitive flows of goods and services, resources and money.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The </a:t>
            </a:r>
            <a:r>
              <a:rPr lang="en-US" sz="1600" dirty="0" smtClean="0">
                <a:solidFill>
                  <a:srgbClr val="4E3B30"/>
                </a:solidFill>
              </a:rPr>
              <a:t>circular flow diagram </a:t>
            </a:r>
            <a:r>
              <a:rPr lang="en-US" sz="1600" b="0" dirty="0" smtClean="0">
                <a:solidFill>
                  <a:srgbClr val="4E3B30"/>
                </a:solidFill>
              </a:rPr>
              <a:t>shows this dynamic market economy.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It depicts resources flowing from household to business through its </a:t>
            </a:r>
            <a:r>
              <a:rPr lang="en-US" sz="1600" dirty="0" smtClean="0">
                <a:solidFill>
                  <a:srgbClr val="4E3B30"/>
                </a:solidFill>
              </a:rPr>
              <a:t>resource market</a:t>
            </a:r>
            <a:r>
              <a:rPr lang="en-US" sz="1600" b="0" dirty="0" smtClean="0">
                <a:solidFill>
                  <a:srgbClr val="4E3B30"/>
                </a:solidFill>
              </a:rPr>
              <a:t>, and products flow from the businesses to households through the </a:t>
            </a:r>
            <a:r>
              <a:rPr lang="en-US" sz="1600" dirty="0" smtClean="0">
                <a:solidFill>
                  <a:srgbClr val="4E3B30"/>
                </a:solidFill>
              </a:rPr>
              <a:t>product market</a:t>
            </a:r>
            <a:r>
              <a:rPr lang="en-US" sz="1600" b="0" dirty="0" smtClean="0">
                <a:solidFill>
                  <a:srgbClr val="4E3B30"/>
                </a:solidFill>
              </a:rPr>
              <a:t>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Opposite these flows are the monetary flows.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Households receive income from businesses (their costs) through resource market, and business receive revenue from the households (their expenditure) through product market.</a:t>
            </a: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7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8275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b="1" dirty="0"/>
              <a:t>Circular Flow Diagram</a:t>
            </a:r>
            <a:endParaRPr lang="en-US" altLang="en-US" sz="2400" b="1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94075" y="4435477"/>
            <a:ext cx="2676525" cy="1689101"/>
            <a:chOff x="2138" y="2794"/>
            <a:chExt cx="1686" cy="1064"/>
          </a:xfrm>
        </p:grpSpPr>
        <p:sp>
          <p:nvSpPr>
            <p:cNvPr id="25655" name="Oval 4"/>
            <p:cNvSpPr>
              <a:spLocks noChangeArrowheads="1"/>
            </p:cNvSpPr>
            <p:nvPr/>
          </p:nvSpPr>
          <p:spPr bwMode="auto">
            <a:xfrm>
              <a:off x="2138" y="279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52274" name="Text Box 5"/>
            <p:cNvSpPr txBox="1">
              <a:spLocks noChangeArrowheads="1"/>
            </p:cNvSpPr>
            <p:nvPr/>
          </p:nvSpPr>
          <p:spPr bwMode="auto">
            <a:xfrm>
              <a:off x="2298" y="3030"/>
              <a:ext cx="152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+mn-lt"/>
                  <a:cs typeface="Arial" panose="020B0604020202020204" pitchFamily="34" charset="0"/>
                </a:rPr>
                <a:t>Product Market</a:t>
              </a:r>
            </a:p>
            <a:p>
              <a:pPr eaLnBrk="1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None/>
              </a:pPr>
              <a:r>
                <a:rPr lang="en-US" altLang="en-US" sz="1800" dirty="0" smtClean="0">
                  <a:latin typeface="+mn-lt"/>
                  <a:cs typeface="Arial" panose="020B0604020202020204" pitchFamily="34" charset="0"/>
                </a:rPr>
                <a:t>- Businesses Sell</a:t>
              </a:r>
            </a:p>
            <a:p>
              <a:pPr eaLnBrk="1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None/>
              </a:pPr>
              <a:r>
                <a:rPr lang="en-US" altLang="en-US" sz="1800" dirty="0" smtClean="0">
                  <a:latin typeface="+mn-lt"/>
                  <a:cs typeface="Arial" panose="020B0604020202020204" pitchFamily="34" charset="0"/>
                </a:rPr>
                <a:t>- Household Buy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624638" y="2968627"/>
            <a:ext cx="2162175" cy="936626"/>
            <a:chOff x="4173" y="1870"/>
            <a:chExt cx="1362" cy="5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653" name="Rectangle 7"/>
            <p:cNvSpPr>
              <a:spLocks noChangeArrowheads="1"/>
            </p:cNvSpPr>
            <p:nvPr/>
          </p:nvSpPr>
          <p:spPr bwMode="auto">
            <a:xfrm>
              <a:off x="4173" y="1870"/>
              <a:ext cx="1362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5654" name="Text Box 8"/>
            <p:cNvSpPr txBox="1">
              <a:spLocks noChangeArrowheads="1"/>
            </p:cNvSpPr>
            <p:nvPr/>
          </p:nvSpPr>
          <p:spPr bwMode="auto">
            <a:xfrm>
              <a:off x="4199" y="1878"/>
              <a:ext cx="130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b="1" dirty="0" smtClean="0">
                  <a:cs typeface="Arial" pitchFamily="34" charset="0"/>
                </a:rPr>
                <a:t>Households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>
                  <a:cs typeface="Arial" pitchFamily="34" charset="0"/>
                </a:rPr>
                <a:t>- Sell Resources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>
                  <a:cs typeface="Arial" pitchFamily="34" charset="0"/>
                </a:rPr>
                <a:t>- Buy Products</a:t>
              </a:r>
              <a:endParaRPr lang="en-US" dirty="0">
                <a:cs typeface="Arial" pitchFamily="34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41300" y="2947987"/>
            <a:ext cx="2239964" cy="923925"/>
            <a:chOff x="131" y="1857"/>
            <a:chExt cx="1411" cy="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651" name="Rectangle 10"/>
            <p:cNvSpPr>
              <a:spLocks noChangeArrowheads="1"/>
            </p:cNvSpPr>
            <p:nvPr/>
          </p:nvSpPr>
          <p:spPr bwMode="auto">
            <a:xfrm>
              <a:off x="131" y="1876"/>
              <a:ext cx="1225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5652" name="Text Box 11"/>
            <p:cNvSpPr txBox="1">
              <a:spLocks noChangeArrowheads="1"/>
            </p:cNvSpPr>
            <p:nvPr/>
          </p:nvSpPr>
          <p:spPr bwMode="auto">
            <a:xfrm>
              <a:off x="200" y="1857"/>
              <a:ext cx="134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b="1" dirty="0" smtClean="0">
                  <a:cs typeface="Arial" pitchFamily="34" charset="0"/>
                </a:rPr>
                <a:t>Businesses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>
                  <a:cs typeface="Arial" pitchFamily="34" charset="0"/>
                </a:rPr>
                <a:t>- Buy Resources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>
                  <a:cs typeface="Arial" pitchFamily="34" charset="0"/>
                </a:rPr>
                <a:t>- Sell Products</a:t>
              </a:r>
              <a:endParaRPr lang="en-US" dirty="0">
                <a:cs typeface="Arial" pitchFamily="34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878389" y="3860801"/>
            <a:ext cx="3543300" cy="2122488"/>
            <a:chOff x="3073" y="2432"/>
            <a:chExt cx="2232" cy="1337"/>
          </a:xfrm>
        </p:grpSpPr>
        <p:grpSp>
          <p:nvGrpSpPr>
            <p:cNvPr id="52269" name="Group 13"/>
            <p:cNvGrpSpPr>
              <a:grpSpLocks/>
            </p:cNvGrpSpPr>
            <p:nvPr/>
          </p:nvGrpSpPr>
          <p:grpSpPr bwMode="auto">
            <a:xfrm rot="5400000">
              <a:off x="3866" y="2169"/>
              <a:ext cx="1048" cy="1573"/>
              <a:chOff x="3840" y="1040"/>
              <a:chExt cx="1008" cy="752"/>
            </a:xfrm>
          </p:grpSpPr>
          <p:sp>
            <p:nvSpPr>
              <p:cNvPr id="52271" name="Line 14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2" name="Line 15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70" name="Text Box 16"/>
            <p:cNvSpPr txBox="1">
              <a:spLocks noChangeArrowheads="1"/>
            </p:cNvSpPr>
            <p:nvPr/>
          </p:nvSpPr>
          <p:spPr bwMode="auto">
            <a:xfrm>
              <a:off x="3073" y="3468"/>
              <a:ext cx="223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500" dirty="0">
                  <a:cs typeface="Arial" panose="020B0604020202020204" pitchFamily="34" charset="0"/>
                </a:rPr>
                <a:t>            </a:t>
              </a:r>
              <a:r>
                <a:rPr lang="en-US" altLang="en-US" sz="1800" dirty="0" smtClean="0">
                  <a:cs typeface="Arial" panose="020B0604020202020204" pitchFamily="34" charset="0"/>
                </a:rPr>
                <a:t>Goods and Services</a:t>
              </a:r>
              <a:endParaRPr lang="en-US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20726" y="3890966"/>
            <a:ext cx="2711450" cy="2028826"/>
            <a:chOff x="454" y="2451"/>
            <a:chExt cx="1708" cy="1278"/>
          </a:xfrm>
        </p:grpSpPr>
        <p:grpSp>
          <p:nvGrpSpPr>
            <p:cNvPr id="52265" name="Group 18"/>
            <p:cNvGrpSpPr>
              <a:grpSpLocks/>
            </p:cNvGrpSpPr>
            <p:nvPr/>
          </p:nvGrpSpPr>
          <p:grpSpPr bwMode="auto">
            <a:xfrm>
              <a:off x="454" y="2451"/>
              <a:ext cx="1708" cy="1029"/>
              <a:chOff x="454" y="2451"/>
              <a:chExt cx="1684" cy="1029"/>
            </a:xfrm>
          </p:grpSpPr>
          <p:sp>
            <p:nvSpPr>
              <p:cNvPr id="52267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54" y="3480"/>
                <a:ext cx="1684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Line 20"/>
              <p:cNvSpPr>
                <a:spLocks noChangeShapeType="1"/>
              </p:cNvSpPr>
              <p:nvPr/>
            </p:nvSpPr>
            <p:spPr bwMode="auto">
              <a:xfrm rot="10800000">
                <a:off x="472" y="2451"/>
                <a:ext cx="0" cy="1029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66" name="Text Box 21"/>
            <p:cNvSpPr txBox="1">
              <a:spLocks noChangeArrowheads="1"/>
            </p:cNvSpPr>
            <p:nvPr/>
          </p:nvSpPr>
          <p:spPr bwMode="auto">
            <a:xfrm>
              <a:off x="585" y="3505"/>
              <a:ext cx="140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cs typeface="Arial" panose="020B0604020202020204" pitchFamily="34" charset="0"/>
                </a:rPr>
                <a:t>Good and services</a:t>
              </a:r>
              <a:endParaRPr lang="en-US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1158875" y="3876675"/>
            <a:ext cx="2222500" cy="1285875"/>
            <a:chOff x="730" y="2442"/>
            <a:chExt cx="1400" cy="810"/>
          </a:xfrm>
        </p:grpSpPr>
        <p:grpSp>
          <p:nvGrpSpPr>
            <p:cNvPr id="52261" name="Group 23"/>
            <p:cNvGrpSpPr>
              <a:grpSpLocks/>
            </p:cNvGrpSpPr>
            <p:nvPr/>
          </p:nvGrpSpPr>
          <p:grpSpPr bwMode="auto">
            <a:xfrm>
              <a:off x="730" y="2442"/>
              <a:ext cx="1400" cy="810"/>
              <a:chOff x="986" y="2478"/>
              <a:chExt cx="879" cy="774"/>
            </a:xfrm>
          </p:grpSpPr>
          <p:sp>
            <p:nvSpPr>
              <p:cNvPr id="52263" name="Line 24"/>
              <p:cNvSpPr>
                <a:spLocks noChangeShapeType="1"/>
              </p:cNvSpPr>
              <p:nvPr/>
            </p:nvSpPr>
            <p:spPr bwMode="auto">
              <a:xfrm rot="5400000" flipH="1" flipV="1">
                <a:off x="600" y="2865"/>
                <a:ext cx="774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4" name="Line 25"/>
              <p:cNvSpPr>
                <a:spLocks noChangeShapeType="1"/>
              </p:cNvSpPr>
              <p:nvPr/>
            </p:nvSpPr>
            <p:spPr bwMode="auto">
              <a:xfrm rot="5400000" flipV="1">
                <a:off x="1426" y="2794"/>
                <a:ext cx="0" cy="879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62" name="Text Box 26"/>
            <p:cNvSpPr txBox="1">
              <a:spLocks noChangeArrowheads="1"/>
            </p:cNvSpPr>
            <p:nvPr/>
          </p:nvSpPr>
          <p:spPr bwMode="auto">
            <a:xfrm>
              <a:off x="831" y="3000"/>
              <a:ext cx="126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+mn-lt"/>
                  <a:cs typeface="Arial" panose="020B0604020202020204" pitchFamily="34" charset="0"/>
                </a:rPr>
                <a:t>Revenue</a:t>
              </a:r>
              <a:endParaRPr lang="en-US" alt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5570538" y="3860800"/>
            <a:ext cx="2287587" cy="1301750"/>
            <a:chOff x="3509" y="2432"/>
            <a:chExt cx="1441" cy="820"/>
          </a:xfrm>
        </p:grpSpPr>
        <p:grpSp>
          <p:nvGrpSpPr>
            <p:cNvPr id="52257" name="Group 28"/>
            <p:cNvGrpSpPr>
              <a:grpSpLocks/>
            </p:cNvGrpSpPr>
            <p:nvPr/>
          </p:nvGrpSpPr>
          <p:grpSpPr bwMode="auto">
            <a:xfrm>
              <a:off x="3611" y="2432"/>
              <a:ext cx="1339" cy="820"/>
              <a:chOff x="3611" y="2456"/>
              <a:chExt cx="1339" cy="796"/>
            </a:xfrm>
          </p:grpSpPr>
          <p:sp>
            <p:nvSpPr>
              <p:cNvPr id="52259" name="Line 29"/>
              <p:cNvSpPr>
                <a:spLocks noChangeShapeType="1"/>
              </p:cNvSpPr>
              <p:nvPr/>
            </p:nvSpPr>
            <p:spPr bwMode="auto">
              <a:xfrm flipH="1" flipV="1">
                <a:off x="3611" y="3248"/>
                <a:ext cx="1339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0" name="Line 30"/>
              <p:cNvSpPr>
                <a:spLocks noChangeShapeType="1"/>
              </p:cNvSpPr>
              <p:nvPr/>
            </p:nvSpPr>
            <p:spPr bwMode="auto">
              <a:xfrm flipV="1">
                <a:off x="4931" y="2456"/>
                <a:ext cx="0" cy="796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58" name="Text Box 31"/>
            <p:cNvSpPr txBox="1">
              <a:spLocks noChangeArrowheads="1"/>
            </p:cNvSpPr>
            <p:nvPr/>
          </p:nvSpPr>
          <p:spPr bwMode="auto">
            <a:xfrm>
              <a:off x="3509" y="3011"/>
              <a:ext cx="126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+mj-lt"/>
                  <a:cs typeface="Arial" panose="020B0604020202020204" pitchFamily="34" charset="0"/>
                </a:rPr>
                <a:t>Expenditure</a:t>
              </a:r>
              <a:endParaRPr lang="en-US" altLang="en-US" sz="18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5073651" y="876300"/>
            <a:ext cx="3298825" cy="2085974"/>
            <a:chOff x="3196" y="552"/>
            <a:chExt cx="2078" cy="1314"/>
          </a:xfrm>
        </p:grpSpPr>
        <p:grpSp>
          <p:nvGrpSpPr>
            <p:cNvPr id="52253" name="Group 33"/>
            <p:cNvGrpSpPr>
              <a:grpSpLocks/>
            </p:cNvGrpSpPr>
            <p:nvPr/>
          </p:nvGrpSpPr>
          <p:grpSpPr bwMode="auto">
            <a:xfrm>
              <a:off x="3567" y="852"/>
              <a:ext cx="1621" cy="1014"/>
              <a:chOff x="3527" y="852"/>
              <a:chExt cx="1661" cy="998"/>
            </a:xfrm>
          </p:grpSpPr>
          <p:sp>
            <p:nvSpPr>
              <p:cNvPr id="52255" name="Line 34"/>
              <p:cNvSpPr>
                <a:spLocks noChangeShapeType="1"/>
              </p:cNvSpPr>
              <p:nvPr/>
            </p:nvSpPr>
            <p:spPr bwMode="auto">
              <a:xfrm flipH="1">
                <a:off x="3527" y="861"/>
                <a:ext cx="1661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6" name="Line 35"/>
              <p:cNvSpPr>
                <a:spLocks noChangeShapeType="1"/>
              </p:cNvSpPr>
              <p:nvPr/>
            </p:nvSpPr>
            <p:spPr bwMode="auto">
              <a:xfrm>
                <a:off x="5168" y="852"/>
                <a:ext cx="0" cy="998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54" name="Text Box 36"/>
            <p:cNvSpPr txBox="1">
              <a:spLocks noChangeArrowheads="1"/>
            </p:cNvSpPr>
            <p:nvPr/>
          </p:nvSpPr>
          <p:spPr bwMode="auto">
            <a:xfrm>
              <a:off x="3196" y="552"/>
              <a:ext cx="207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500" dirty="0">
                  <a:cs typeface="Arial" panose="020B0604020202020204" pitchFamily="34" charset="0"/>
                </a:rPr>
                <a:t>          </a:t>
              </a:r>
              <a:r>
                <a:rPr lang="en-US" altLang="en-US" sz="1800" dirty="0" smtClean="0">
                  <a:cs typeface="Arial" panose="020B0604020202020204" pitchFamily="34" charset="0"/>
                </a:rPr>
                <a:t>Factors of production</a:t>
              </a:r>
              <a:endParaRPr lang="en-US" altLang="en-US" sz="25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5416550" y="1662113"/>
            <a:ext cx="2420938" cy="1295400"/>
            <a:chOff x="3412" y="1047"/>
            <a:chExt cx="1525" cy="816"/>
          </a:xfrm>
        </p:grpSpPr>
        <p:grpSp>
          <p:nvGrpSpPr>
            <p:cNvPr id="52249" name="Group 38"/>
            <p:cNvGrpSpPr>
              <a:grpSpLocks/>
            </p:cNvGrpSpPr>
            <p:nvPr/>
          </p:nvGrpSpPr>
          <p:grpSpPr bwMode="auto">
            <a:xfrm>
              <a:off x="3596" y="1047"/>
              <a:ext cx="1341" cy="816"/>
              <a:chOff x="3596" y="1047"/>
              <a:chExt cx="1341" cy="816"/>
            </a:xfrm>
          </p:grpSpPr>
          <p:sp>
            <p:nvSpPr>
              <p:cNvPr id="52251" name="Line 39"/>
              <p:cNvSpPr>
                <a:spLocks noChangeShapeType="1"/>
              </p:cNvSpPr>
              <p:nvPr/>
            </p:nvSpPr>
            <p:spPr bwMode="auto">
              <a:xfrm rot="-5400000" flipH="1" flipV="1">
                <a:off x="4510" y="1455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 rot="16200000" flipV="1">
                <a:off x="4267" y="388"/>
                <a:ext cx="0" cy="1341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50" name="Text Box 41"/>
            <p:cNvSpPr txBox="1">
              <a:spLocks noChangeArrowheads="1"/>
            </p:cNvSpPr>
            <p:nvPr/>
          </p:nvSpPr>
          <p:spPr bwMode="auto">
            <a:xfrm>
              <a:off x="3412" y="1051"/>
              <a:ext cx="1464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+mj-lt"/>
                  <a:cs typeface="Arial" panose="020B0604020202020204" pitchFamily="34" charset="0"/>
                </a:rPr>
                <a:t>Money income</a:t>
              </a:r>
            </a:p>
            <a:p>
              <a:pPr algn="r" eaLnBrk="1" hangingPunct="1">
                <a:lnSpc>
                  <a:spcPct val="90000"/>
                </a:lnSpc>
                <a:spcBef>
                  <a:spcPts val="0"/>
                </a:spcBef>
                <a:buClrTx/>
                <a:buSzTx/>
                <a:buNone/>
              </a:pPr>
              <a:r>
                <a:rPr lang="en-US" altLang="en-US" sz="1800" dirty="0" smtClean="0">
                  <a:latin typeface="+mj-lt"/>
                  <a:cs typeface="Arial" panose="020B0604020202020204" pitchFamily="34" charset="0"/>
                </a:rPr>
                <a:t>- Wages, rents</a:t>
              </a:r>
            </a:p>
            <a:p>
              <a:pPr algn="r" eaLnBrk="1" hangingPunct="1">
                <a:lnSpc>
                  <a:spcPct val="90000"/>
                </a:lnSpc>
                <a:spcBef>
                  <a:spcPts val="0"/>
                </a:spcBef>
                <a:buClrTx/>
                <a:buSzTx/>
                <a:buNone/>
              </a:pPr>
              <a:r>
                <a:rPr lang="en-US" altLang="en-US" sz="1800" dirty="0" smtClean="0">
                  <a:latin typeface="+mj-lt"/>
                  <a:cs typeface="Arial" panose="020B0604020202020204" pitchFamily="34" charset="0"/>
                </a:rPr>
                <a:t>- Interest, profits</a:t>
              </a:r>
              <a:endParaRPr lang="en-US" altLang="en-US" sz="18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42"/>
          <p:cNvGrpSpPr>
            <a:grpSpLocks/>
          </p:cNvGrpSpPr>
          <p:nvPr/>
        </p:nvGrpSpPr>
        <p:grpSpPr bwMode="auto">
          <a:xfrm>
            <a:off x="1117600" y="1606550"/>
            <a:ext cx="2259013" cy="1366838"/>
            <a:chOff x="704" y="1012"/>
            <a:chExt cx="1423" cy="861"/>
          </a:xfrm>
        </p:grpSpPr>
        <p:grpSp>
          <p:nvGrpSpPr>
            <p:cNvPr id="52245" name="Group 43"/>
            <p:cNvGrpSpPr>
              <a:grpSpLocks/>
            </p:cNvGrpSpPr>
            <p:nvPr/>
          </p:nvGrpSpPr>
          <p:grpSpPr bwMode="auto">
            <a:xfrm>
              <a:off x="704" y="1012"/>
              <a:ext cx="1423" cy="861"/>
              <a:chOff x="704" y="1012"/>
              <a:chExt cx="1423" cy="885"/>
            </a:xfrm>
          </p:grpSpPr>
          <p:sp>
            <p:nvSpPr>
              <p:cNvPr id="52247" name="Line 44"/>
              <p:cNvSpPr>
                <a:spLocks noChangeShapeType="1"/>
              </p:cNvSpPr>
              <p:nvPr/>
            </p:nvSpPr>
            <p:spPr bwMode="auto">
              <a:xfrm rot="10800000" flipH="1" flipV="1">
                <a:off x="704" y="1024"/>
                <a:ext cx="1423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8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721" y="1012"/>
                <a:ext cx="0" cy="885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46" name="Text Box 46"/>
            <p:cNvSpPr txBox="1">
              <a:spLocks noChangeArrowheads="1"/>
            </p:cNvSpPr>
            <p:nvPr/>
          </p:nvSpPr>
          <p:spPr bwMode="auto">
            <a:xfrm>
              <a:off x="938" y="1035"/>
              <a:ext cx="82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+mj-lt"/>
                  <a:cs typeface="Arial" panose="020B0604020202020204" pitchFamily="34" charset="0"/>
                </a:rPr>
                <a:t>Costs</a:t>
              </a:r>
              <a:endParaRPr lang="en-US" altLang="en-US" sz="18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765175" y="927100"/>
            <a:ext cx="3267076" cy="2039938"/>
            <a:chOff x="482" y="584"/>
            <a:chExt cx="2058" cy="1285"/>
          </a:xfrm>
        </p:grpSpPr>
        <p:grpSp>
          <p:nvGrpSpPr>
            <p:cNvPr id="52241" name="Group 48"/>
            <p:cNvGrpSpPr>
              <a:grpSpLocks/>
            </p:cNvGrpSpPr>
            <p:nvPr/>
          </p:nvGrpSpPr>
          <p:grpSpPr bwMode="auto">
            <a:xfrm rot="-5400000">
              <a:off x="796" y="500"/>
              <a:ext cx="1055" cy="1683"/>
              <a:chOff x="3840" y="1040"/>
              <a:chExt cx="1008" cy="752"/>
            </a:xfrm>
          </p:grpSpPr>
          <p:sp>
            <p:nvSpPr>
              <p:cNvPr id="52243" name="Line 49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4" name="Line 50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42" name="Text Box 51"/>
            <p:cNvSpPr txBox="1">
              <a:spLocks noChangeArrowheads="1"/>
            </p:cNvSpPr>
            <p:nvPr/>
          </p:nvSpPr>
          <p:spPr bwMode="auto">
            <a:xfrm>
              <a:off x="721" y="584"/>
              <a:ext cx="1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cs typeface="Arial" panose="020B0604020202020204" pitchFamily="34" charset="0"/>
                </a:rPr>
                <a:t>Resources</a:t>
              </a:r>
              <a:endParaRPr lang="en-US" altLang="en-US" sz="25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52"/>
          <p:cNvGrpSpPr>
            <a:grpSpLocks/>
          </p:cNvGrpSpPr>
          <p:nvPr/>
        </p:nvGrpSpPr>
        <p:grpSpPr bwMode="auto">
          <a:xfrm>
            <a:off x="3386138" y="815975"/>
            <a:ext cx="2387600" cy="1689100"/>
            <a:chOff x="2133" y="514"/>
            <a:chExt cx="1504" cy="1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617" name="Oval 53"/>
            <p:cNvSpPr>
              <a:spLocks noChangeArrowheads="1"/>
            </p:cNvSpPr>
            <p:nvPr/>
          </p:nvSpPr>
          <p:spPr bwMode="auto">
            <a:xfrm>
              <a:off x="2133" y="51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5618" name="Text Box 54"/>
            <p:cNvSpPr txBox="1">
              <a:spLocks noChangeArrowheads="1"/>
            </p:cNvSpPr>
            <p:nvPr/>
          </p:nvSpPr>
          <p:spPr bwMode="auto">
            <a:xfrm>
              <a:off x="2266" y="732"/>
              <a:ext cx="1371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>
                  <a:cs typeface="Arial" pitchFamily="34" charset="0"/>
                </a:rPr>
                <a:t>Resource Market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>
                  <a:cs typeface="Arial" pitchFamily="34" charset="0"/>
                </a:rPr>
                <a:t>- Household Sell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>
                  <a:cs typeface="Arial" pitchFamily="34" charset="0"/>
                </a:rPr>
                <a:t>- Businesses Buy</a:t>
              </a:r>
              <a:endParaRPr lang="en-US" dirty="0">
                <a:cs typeface="Arial" pitchFamily="34" charset="0"/>
              </a:endParaRPr>
            </a:p>
          </p:txBody>
        </p:sp>
      </p:grpSp>
      <p:sp>
        <p:nvSpPr>
          <p:cNvPr id="52240" name="Rectangle 5"/>
          <p:cNvSpPr>
            <a:spLocks noChangeArrowheads="1"/>
          </p:cNvSpPr>
          <p:nvPr/>
        </p:nvSpPr>
        <p:spPr bwMode="auto">
          <a:xfrm>
            <a:off x="2185194" y="2937892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the </a:t>
            </a:r>
            <a:r>
              <a:rPr lang="en-US" altLang="en-US" sz="1800" dirty="0">
                <a:solidFill>
                  <a:srgbClr val="00B050"/>
                </a:solidFill>
              </a:rPr>
              <a:t>green arrows </a:t>
            </a:r>
            <a:r>
              <a:rPr lang="en-US" altLang="en-US" sz="1800" dirty="0"/>
              <a:t>represent flows of </a:t>
            </a:r>
            <a:r>
              <a:rPr lang="en-US" altLang="en-US" sz="1800" dirty="0" smtClean="0"/>
              <a:t>resources.  </a:t>
            </a:r>
            <a:r>
              <a:rPr lang="en-US" altLang="en-US" sz="1800" dirty="0"/>
              <a:t>The </a:t>
            </a:r>
            <a:r>
              <a:rPr lang="en-US" altLang="en-US" sz="1800" dirty="0">
                <a:solidFill>
                  <a:srgbClr val="CC0000"/>
                </a:solidFill>
              </a:rPr>
              <a:t>red arrows </a:t>
            </a:r>
            <a:r>
              <a:rPr lang="en-US" altLang="en-US" sz="1800" dirty="0"/>
              <a:t>represent flows </a:t>
            </a:r>
            <a:r>
              <a:rPr lang="en-US" altLang="en-US" sz="1800"/>
              <a:t>of </a:t>
            </a:r>
            <a:r>
              <a:rPr lang="en-US" altLang="en-US" sz="1800" smtClean="0"/>
              <a:t>income.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7775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Economic Systems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Every society needs to develop an economic </a:t>
            </a:r>
            <a:r>
              <a:rPr lang="en-US" sz="1600" dirty="0" smtClean="0">
                <a:solidFill>
                  <a:srgbClr val="4E3B30"/>
                </a:solidFill>
              </a:rPr>
              <a:t>system</a:t>
            </a:r>
            <a:r>
              <a:rPr lang="en-US" sz="1600" b="0" dirty="0" smtClean="0">
                <a:solidFill>
                  <a:srgbClr val="4E3B30"/>
                </a:solidFill>
              </a:rPr>
              <a:t>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A particular set of institutional arrangements and a coordinating mechanism, to respond to the economizing problem.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Economic system has to determine what goods are produced, how they are produced, who gets them, how to accommodate change, and how to promote technological progress.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 </a:t>
            </a:r>
            <a:r>
              <a:rPr lang="en-US" sz="1600" b="0" dirty="0" smtClean="0">
                <a:solidFill>
                  <a:srgbClr val="4E3B30"/>
                </a:solidFill>
              </a:rPr>
              <a:t>Economic systems differ as to: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1)</a:t>
            </a:r>
            <a:r>
              <a:rPr lang="en-US" sz="1600" dirty="0" smtClean="0">
                <a:solidFill>
                  <a:srgbClr val="4E3B30"/>
                </a:solidFill>
              </a:rPr>
              <a:t> Who owns the factors of production.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2)</a:t>
            </a:r>
            <a:r>
              <a:rPr lang="en-US" sz="1600" dirty="0" smtClean="0">
                <a:solidFill>
                  <a:srgbClr val="4E3B30"/>
                </a:solidFill>
              </a:rPr>
              <a:t> The method used to motivate, coordinate, and direct the economic activity.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Economic systems have two polar extremes.</a:t>
            </a: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Economic </a:t>
            </a:r>
            <a:r>
              <a:rPr lang="en-US" sz="2400" dirty="0" smtClean="0"/>
              <a:t>Systems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The </a:t>
            </a:r>
            <a:r>
              <a:rPr lang="en-US" sz="1600" dirty="0" smtClean="0">
                <a:solidFill>
                  <a:srgbClr val="4E3B30"/>
                </a:solidFill>
              </a:rPr>
              <a:t>command system</a:t>
            </a:r>
            <a:r>
              <a:rPr lang="en-US" sz="1600" b="0" dirty="0" smtClean="0">
                <a:solidFill>
                  <a:srgbClr val="4E3B30"/>
                </a:solidFill>
              </a:rPr>
              <a:t> also known as socialism/communism: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G</a:t>
            </a:r>
            <a:r>
              <a:rPr lang="en-US" sz="1600" dirty="0" smtClean="0">
                <a:solidFill>
                  <a:srgbClr val="4E3B30"/>
                </a:solidFill>
              </a:rPr>
              <a:t>overnment owns most property resources.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Economic decision making occurs through central economic plan.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Government owns most business firms.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Production is according to government planning.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Allocation of resources is done by government.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The </a:t>
            </a:r>
            <a:r>
              <a:rPr lang="en-US" sz="1600" dirty="0" smtClean="0">
                <a:solidFill>
                  <a:srgbClr val="4E3B30"/>
                </a:solidFill>
              </a:rPr>
              <a:t>market </a:t>
            </a:r>
            <a:r>
              <a:rPr lang="en-US" sz="1600" dirty="0">
                <a:solidFill>
                  <a:srgbClr val="4E3B30"/>
                </a:solidFill>
              </a:rPr>
              <a:t>system</a:t>
            </a: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Private ownership of resources.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Market and prices used to coordinate economic activity.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Participants act in self-interest.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Goods and services are produced and resources supplied by whoever is willing and able to do so.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Competition between buyers and sellers resources.</a:t>
            </a:r>
          </a:p>
        </p:txBody>
      </p:sp>
    </p:spTree>
    <p:extLst>
      <p:ext uri="{BB962C8B-B14F-4D97-AF65-F5344CB8AC3E}">
        <p14:creationId xmlns:p14="http://schemas.microsoft.com/office/powerpoint/2010/main" val="314891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Characteristics of the Market System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1) </a:t>
            </a:r>
            <a:r>
              <a:rPr lang="en-US" sz="1600" dirty="0" smtClean="0">
                <a:solidFill>
                  <a:srgbClr val="4E3B30"/>
                </a:solidFill>
              </a:rPr>
              <a:t>Private property: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dirty="0">
                <a:solidFill>
                  <a:srgbClr val="4E3B30"/>
                </a:solidFill>
              </a:rPr>
              <a:t>F</a:t>
            </a:r>
            <a:r>
              <a:rPr lang="en-US" sz="1600" dirty="0" smtClean="0">
                <a:solidFill>
                  <a:srgbClr val="4E3B30"/>
                </a:solidFill>
              </a:rPr>
              <a:t>reedom to negotiate binding legal contracts enables individuals and business to obtain, use and dispose of property resources as they see fit.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Encourages investment, innovation, exchange and growth.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Extends to intellectual rights too.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2) </a:t>
            </a:r>
            <a:r>
              <a:rPr lang="en-US" sz="1600" dirty="0" smtClean="0">
                <a:solidFill>
                  <a:srgbClr val="4E3B30"/>
                </a:solidFill>
              </a:rPr>
              <a:t>Freedom of Enterprise and Choice: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 first ensures that entrepreneurs and private business are free to obtain and use economic resources to produce their choice of good.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 second enables owners to employ or dispose of their property and resources as they see fit.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 freedom of choice is also to the consumer.</a:t>
            </a:r>
          </a:p>
        </p:txBody>
      </p:sp>
    </p:spTree>
    <p:extLst>
      <p:ext uri="{BB962C8B-B14F-4D97-AF65-F5344CB8AC3E}">
        <p14:creationId xmlns:p14="http://schemas.microsoft.com/office/powerpoint/2010/main" val="347038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Characteristics of the Market System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3) </a:t>
            </a:r>
            <a:r>
              <a:rPr lang="en-US" sz="1600" dirty="0" smtClean="0">
                <a:solidFill>
                  <a:srgbClr val="4E3B30"/>
                </a:solidFill>
              </a:rPr>
              <a:t>Self Interest: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It is the motivating force as economic units express free choice.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Each unit tries to achieve their own goal.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They maximize profit and minimize loss.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4</a:t>
            </a:r>
            <a:r>
              <a:rPr lang="en-US" sz="1600" b="0" dirty="0" smtClean="0">
                <a:solidFill>
                  <a:srgbClr val="4E3B30"/>
                </a:solidFill>
              </a:rPr>
              <a:t>) </a:t>
            </a:r>
            <a:r>
              <a:rPr lang="en-US" sz="1600" dirty="0" smtClean="0">
                <a:solidFill>
                  <a:srgbClr val="4E3B30"/>
                </a:solidFill>
              </a:rPr>
              <a:t>Competition: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requires two or more buyers or sellers acting independently.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It also requires freedom of buyers and sellers to leave the market on the basis of self interest.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diffuses power within the economy.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also provides freedom and flexibility for the market to expand or contract.</a:t>
            </a:r>
          </a:p>
        </p:txBody>
      </p:sp>
    </p:spTree>
    <p:extLst>
      <p:ext uri="{BB962C8B-B14F-4D97-AF65-F5344CB8AC3E}">
        <p14:creationId xmlns:p14="http://schemas.microsoft.com/office/powerpoint/2010/main" val="97310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Characteristics of the Market System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5</a:t>
            </a:r>
            <a:r>
              <a:rPr lang="en-US" sz="1600" b="0" dirty="0" smtClean="0">
                <a:solidFill>
                  <a:srgbClr val="4E3B30"/>
                </a:solidFill>
              </a:rPr>
              <a:t>) </a:t>
            </a:r>
            <a:r>
              <a:rPr lang="en-US" sz="1600" dirty="0" smtClean="0">
                <a:solidFill>
                  <a:srgbClr val="4E3B30"/>
                </a:solidFill>
              </a:rPr>
              <a:t>Market and Prices: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Infinite decisions of buyers and sellers determined by markets and prices.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is the key component of coordination.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conveys the decisions of the buyers and sellers.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is an elaborate communication network.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6) </a:t>
            </a:r>
            <a:r>
              <a:rPr lang="en-US" sz="1600" dirty="0" smtClean="0">
                <a:solidFill>
                  <a:srgbClr val="4E3B30"/>
                </a:solidFill>
              </a:rPr>
              <a:t>Technology and Capital Goods: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All the above reasons provide opportunity and motivation for technological advancements.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 rewards of new products and techniques accrue directly to the innovator.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Market system encourages advancement in technology and capital goods.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 only way to avoid inefficiency is to rely on capital goods.</a:t>
            </a:r>
          </a:p>
        </p:txBody>
      </p:sp>
    </p:spTree>
    <p:extLst>
      <p:ext uri="{BB962C8B-B14F-4D97-AF65-F5344CB8AC3E}">
        <p14:creationId xmlns:p14="http://schemas.microsoft.com/office/powerpoint/2010/main" val="390369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Characteristics of the Market System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7) </a:t>
            </a:r>
            <a:r>
              <a:rPr lang="en-US" sz="1600" dirty="0" smtClean="0">
                <a:solidFill>
                  <a:srgbClr val="4E3B30"/>
                </a:solidFill>
              </a:rPr>
              <a:t>Specialization: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It is the use of resources to produce few goods rather than a range of goods.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It makes use of differences in ability.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fosters learning by doing.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saves time.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works for division of labor and geography.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8</a:t>
            </a:r>
            <a:r>
              <a:rPr lang="en-US" sz="1600" b="0" dirty="0" smtClean="0">
                <a:solidFill>
                  <a:srgbClr val="4E3B30"/>
                </a:solidFill>
              </a:rPr>
              <a:t>) </a:t>
            </a:r>
            <a:r>
              <a:rPr lang="en-US" sz="1600" dirty="0" smtClean="0">
                <a:solidFill>
                  <a:srgbClr val="4E3B30"/>
                </a:solidFill>
              </a:rPr>
              <a:t>Use of Money: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is a medium of exchange, making trade easier.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must be acceptable to buyers and sellers.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9) </a:t>
            </a:r>
            <a:r>
              <a:rPr lang="en-US" sz="1600" dirty="0" smtClean="0">
                <a:solidFill>
                  <a:srgbClr val="4E3B30"/>
                </a:solidFill>
              </a:rPr>
              <a:t>Active, but Limited, Government: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is mainly a regulatory body.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Purpose is to maintain efficient functioning of the market system.</a:t>
            </a:r>
          </a:p>
        </p:txBody>
      </p:sp>
    </p:spTree>
    <p:extLst>
      <p:ext uri="{BB962C8B-B14F-4D97-AF65-F5344CB8AC3E}">
        <p14:creationId xmlns:p14="http://schemas.microsoft.com/office/powerpoint/2010/main" val="335987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Five Fundamental Questions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1</a:t>
            </a:r>
            <a:r>
              <a:rPr lang="en-US" sz="1600" b="0" dirty="0" smtClean="0">
                <a:solidFill>
                  <a:srgbClr val="4E3B30"/>
                </a:solidFill>
              </a:rPr>
              <a:t>) </a:t>
            </a:r>
            <a:r>
              <a:rPr lang="en-US" sz="1600" dirty="0" smtClean="0">
                <a:solidFill>
                  <a:srgbClr val="4E3B30"/>
                </a:solidFill>
              </a:rPr>
              <a:t>What Will Be Produced: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Determined by continuing profits of production.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Relies on Total Revenue and Total Cost.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Consumer Sovereignty is essential.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2) </a:t>
            </a:r>
            <a:r>
              <a:rPr lang="en-US" sz="1600" dirty="0" smtClean="0">
                <a:solidFill>
                  <a:srgbClr val="4E3B30"/>
                </a:solidFill>
              </a:rPr>
              <a:t>How Will the Goods and Services Be Produced: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In ways that minimize cost per unity of output.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Use the right mix of labor and capital to achieve it.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Firm must employ the most economically efficient techniques, based on technology and cost of resources.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3</a:t>
            </a:r>
            <a:r>
              <a:rPr lang="en-US" sz="1600" b="0" dirty="0" smtClean="0">
                <a:solidFill>
                  <a:srgbClr val="4E3B30"/>
                </a:solidFill>
              </a:rPr>
              <a:t>) </a:t>
            </a:r>
            <a:r>
              <a:rPr lang="en-US" sz="1600" dirty="0" smtClean="0">
                <a:solidFill>
                  <a:srgbClr val="4E3B30"/>
                </a:solidFill>
              </a:rPr>
              <a:t>Who Will Get the Output: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Distributed to consumer on the basis of their ability and willingness to pay at existing market price.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Consumer has its own rationale to purchase an item.</a:t>
            </a:r>
          </a:p>
        </p:txBody>
      </p:sp>
    </p:spTree>
    <p:extLst>
      <p:ext uri="{BB962C8B-B14F-4D97-AF65-F5344CB8AC3E}">
        <p14:creationId xmlns:p14="http://schemas.microsoft.com/office/powerpoint/2010/main" val="34767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Five Fundamental Questions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4) </a:t>
            </a:r>
            <a:r>
              <a:rPr lang="en-US" sz="1600" dirty="0" smtClean="0">
                <a:solidFill>
                  <a:srgbClr val="4E3B30"/>
                </a:solidFill>
              </a:rPr>
              <a:t>How Will the System Accommodate Change: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Market systems are dynamics.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Change in price and profits dictate change.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Self interest will force buyers and sellers to adapt.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Adjustments in the economy are appropriate responses to the changes in preferences.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5</a:t>
            </a:r>
            <a:r>
              <a:rPr lang="en-US" sz="1600" b="0" dirty="0" smtClean="0">
                <a:solidFill>
                  <a:srgbClr val="4E3B30"/>
                </a:solidFill>
              </a:rPr>
              <a:t>) </a:t>
            </a:r>
            <a:r>
              <a:rPr lang="en-US" sz="1600" dirty="0" smtClean="0">
                <a:solidFill>
                  <a:srgbClr val="4E3B30"/>
                </a:solidFill>
              </a:rPr>
              <a:t>How Will the System Promote Progress: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Technological advancements.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Capital Accumulation.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Government Regulation as the Invisible Hand.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 government maintains efficiency, incentives and freedom of the market system but does not interfere in the interaction of the buyer and seller.</a:t>
            </a:r>
          </a:p>
        </p:txBody>
      </p:sp>
    </p:spTree>
    <p:extLst>
      <p:ext uri="{BB962C8B-B14F-4D97-AF65-F5344CB8AC3E}">
        <p14:creationId xmlns:p14="http://schemas.microsoft.com/office/powerpoint/2010/main" val="720849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2468</TotalTime>
  <Words>1081</Words>
  <Application>Microsoft Office PowerPoint</Application>
  <PresentationFormat>On-screen Show (4:3)</PresentationFormat>
  <Paragraphs>147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Wingdings 2</vt:lpstr>
      <vt:lpstr>Oriel</vt:lpstr>
      <vt:lpstr>The Economic Problem: Scarcity and Choice–  Week 2 - Lecture 3 - Ch. 2/3</vt:lpstr>
      <vt:lpstr>Economic Systems</vt:lpstr>
      <vt:lpstr>Economic Systems</vt:lpstr>
      <vt:lpstr>Characteristics of the Market System</vt:lpstr>
      <vt:lpstr>Characteristics of the Market System</vt:lpstr>
      <vt:lpstr>Characteristics of the Market System</vt:lpstr>
      <vt:lpstr>Characteristics of the Market System</vt:lpstr>
      <vt:lpstr>Five Fundamental Questions</vt:lpstr>
      <vt:lpstr>Five Fundamental Questions</vt:lpstr>
      <vt:lpstr>Circular Flow Diagram</vt:lpstr>
      <vt:lpstr>Circular Flow Diagram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Abbas gillani</dc:creator>
  <cp:lastModifiedBy>fast</cp:lastModifiedBy>
  <cp:revision>306</cp:revision>
  <dcterms:created xsi:type="dcterms:W3CDTF">2013-04-19T07:04:15Z</dcterms:created>
  <dcterms:modified xsi:type="dcterms:W3CDTF">2019-09-12T09:15:53Z</dcterms:modified>
</cp:coreProperties>
</file>