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1" r:id="rId2"/>
    <p:sldMasterId id="2147483705" r:id="rId3"/>
    <p:sldMasterId id="2147483707" r:id="rId4"/>
    <p:sldMasterId id="2147483709" r:id="rId5"/>
    <p:sldMasterId id="2147483711" r:id="rId6"/>
    <p:sldMasterId id="2147483713" r:id="rId7"/>
    <p:sldMasterId id="2147483715" r:id="rId8"/>
    <p:sldMasterId id="2147483717" r:id="rId9"/>
    <p:sldMasterId id="2147483719" r:id="rId10"/>
    <p:sldMasterId id="2147483721" r:id="rId11"/>
  </p:sldMasterIdLst>
  <p:notesMasterIdLst>
    <p:notesMasterId r:id="rId51"/>
  </p:notesMasterIdLst>
  <p:sldIdLst>
    <p:sldId id="318" r:id="rId12"/>
    <p:sldId id="337" r:id="rId13"/>
    <p:sldId id="321" r:id="rId14"/>
    <p:sldId id="339" r:id="rId15"/>
    <p:sldId id="340" r:id="rId16"/>
    <p:sldId id="341" r:id="rId17"/>
    <p:sldId id="342" r:id="rId18"/>
    <p:sldId id="343" r:id="rId19"/>
    <p:sldId id="350" r:id="rId20"/>
    <p:sldId id="349" r:id="rId21"/>
    <p:sldId id="351" r:id="rId22"/>
    <p:sldId id="344" r:id="rId23"/>
    <p:sldId id="345" r:id="rId24"/>
    <p:sldId id="346" r:id="rId25"/>
    <p:sldId id="347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>
        <p:scale>
          <a:sx n="50" d="100"/>
          <a:sy n="50" d="100"/>
        </p:scale>
        <p:origin x="1842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ECA6D35-5A32-4C32-B5F6-AE4A673F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5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5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38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3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78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05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0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13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0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2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33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14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EBE91-8484-4D84-9CA1-73323D01063B}" type="slidenum">
              <a:rPr lang="en-US"/>
              <a:pPr/>
              <a:t>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F8FDA-CF09-439B-B223-2E0DB9E4019F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F8FDA-CF09-439B-B223-2E0DB9E4019F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4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3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A6D35-5A32-4C32-B5F6-AE4A673FB1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FB054-F12F-49BF-8ADD-D3FA541CCCAC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67C32A-871C-4E84-8AA0-DA9B57248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DAC0-6DB8-4578-8499-998501810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658B-0A29-4838-95B2-574519A8E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9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9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5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0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15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56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2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68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1EE3-51F1-4F16-B4BB-453032C81EF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7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FA015A-9094-4B89-BE43-D14D59703A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971E2-06E6-40DE-BDDA-FE84ADDF4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8A76-EE2F-42BE-BC53-432AEC02ED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7B50-8F6C-4595-8F4D-9761308BE4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61544D-5D6D-4B8C-B610-0CAD77B65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6D674-4906-4A48-A77C-651719E23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A06096-810E-400B-BC55-14F2F3038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OS Spring 2020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2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3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3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8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6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DE0A94A-518E-4F2F-9474-FE0E2037E6E3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Computer System Organization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1"/>
            <a:ext cx="8229600" cy="5417344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Storage structure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All programs are loaded into main 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memory 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(</a:t>
            </a: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implemented in 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DRAMs) for execution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Bootstrap program is saved on EEPROM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Initializes all aspects of computer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Loads OS kernel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OS starts execution and waits for an event 	to </a:t>
            </a:r>
            <a:r>
              <a:rPr lang="en-US" sz="2600" b="1" dirty="0" smtClean="0">
                <a:latin typeface="Comic Sans MS" pitchFamily="66" charset="0"/>
              </a:rPr>
              <a:t>occur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Units of storage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Bit and bytes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Kilobyte, Megabyte and Gigabyte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Terabyte and Petabyte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Main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memory has program and data accessed by the CPU for execution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directly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317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7944"/>
            <a:ext cx="2350681" cy="36512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33E679-2ECB-44D4-A1D8-7AEA3536871E}" type="slidenum">
              <a:rPr lang="en-US" b="1">
                <a:latin typeface="Arial Black" pitchFamily="34" charset="0"/>
              </a:rPr>
              <a:pPr/>
              <a:t>1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43000"/>
            <a:ext cx="8229600" cy="5410199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Bootstrap program locates the OS kernel and loads into memory</a:t>
            </a:r>
          </a:p>
          <a:p>
            <a:pPr marL="82550" indent="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Once the kernel is loaded, it starts providing 	services to its users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trap or an exception 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software-generated interrupt caused by 	a special request from a user program or 	caused by an </a:t>
            </a:r>
            <a:r>
              <a:rPr lang="en-US" sz="2600" b="1" dirty="0" smtClean="0">
                <a:latin typeface="Comic Sans MS" pitchFamily="66" charset="0"/>
              </a:rPr>
              <a:t>error</a:t>
            </a:r>
          </a:p>
          <a:p>
            <a:pPr>
              <a:buNone/>
            </a:pPr>
            <a:endParaRPr lang="en-US" sz="900" b="1" dirty="0">
              <a:latin typeface="Comic Sans MS" pitchFamily="66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Comic Sans MS" pitchFamily="66" charset="0"/>
              </a:rPr>
              <a:t>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Multiprogramming and Multitasking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marL="82550" indent="0"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In multiprogramming, 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number of user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programs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are sharing all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the resources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the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system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itchFamily="66" charset="0"/>
              </a:rPr>
              <a:t>	Increases CPU utilization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8223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Operating System Operations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1054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Several programs are resident in memory at the same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Comic Sans MS" pitchFamily="66" charset="0"/>
              </a:rPr>
              <a:t>Multitasking is a logical extension to multiprogramming</a:t>
            </a:r>
          </a:p>
          <a:p>
            <a:pPr marL="82550" indent="0">
              <a:buNone/>
            </a:pPr>
            <a:r>
              <a:rPr lang="en-US" sz="2600" b="1" dirty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Switching between processes take place 	more frequently</a:t>
            </a:r>
          </a:p>
          <a:p>
            <a:pPr marL="82550" indent="0">
              <a:buNone/>
            </a:pP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Comic Sans MS" pitchFamily="66" charset="0"/>
              </a:rPr>
              <a:t>Memory management is required to have several programs in memory at the same time</a:t>
            </a:r>
          </a:p>
          <a:p>
            <a:pPr marL="82550" indent="0">
              <a:buNone/>
            </a:pPr>
            <a:endParaRPr lang="en-US" sz="800" b="1" dirty="0" smtClean="0">
              <a:latin typeface="Comic Sans MS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Which process should be executed next?</a:t>
            </a:r>
          </a:p>
          <a:p>
            <a:pPr marL="82550" indent="0">
              <a:buNone/>
            </a:pPr>
            <a:r>
              <a:rPr lang="en-US" sz="2600" b="1" dirty="0" smtClean="0">
                <a:latin typeface="Comic Sans MS" pitchFamily="66" charset="0"/>
              </a:rPr>
              <a:t>		CPU scheduling</a:t>
            </a:r>
            <a:r>
              <a:rPr lang="en-US" sz="2600" b="1" dirty="0">
                <a:latin typeface="Comic Sans MS" pitchFamily="66" charset="0"/>
              </a:rPr>
              <a:t>	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9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5368" y="76200"/>
            <a:ext cx="8022432" cy="8683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Dual Mode and Multimode Operation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20762"/>
            <a:ext cx="8229600" cy="5303838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How to achieve the objective of protection?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Distinguish between the execution of OS 	code and user-defined code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 mode and kernel mode of opera</a:t>
            </a:r>
            <a:r>
              <a:rPr lang="en-US" sz="2600" b="1" dirty="0"/>
              <a:t>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 smtClean="0">
                <a:latin typeface="Comic Sans MS" pitchFamily="66" charset="0"/>
              </a:rPr>
              <a:t>Supervisor</a:t>
            </a:r>
            <a:r>
              <a:rPr lang="en-US" sz="2600" b="1" dirty="0">
                <a:latin typeface="Comic Sans MS" pitchFamily="66" charset="0"/>
              </a:rPr>
              <a:t>, system or privileged mode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Mode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bit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present in hardware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Dual mode helps achieve the following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Protection of one user from another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Protection of system from users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Privileged instructions are needed 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 calls allow users to gain access to OS services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Treated by the hardware as a software 	interrupt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07944"/>
            <a:ext cx="2350681" cy="365125"/>
          </a:xfrm>
        </p:spPr>
        <p:txBody>
          <a:bodyPr/>
          <a:lstStyle/>
          <a:p>
            <a:fld id="{864E1E3B-F037-4C28-B43E-619E0EDF8B1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8077200" cy="576263"/>
          </a:xfrm>
        </p:spPr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Transition from User to Kernel Mode</a:t>
            </a:r>
          </a:p>
        </p:txBody>
      </p:sp>
      <p:pic>
        <p:nvPicPr>
          <p:cNvPr id="4813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81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8683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Dual Mode and Multimode Operation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132522"/>
            <a:ext cx="8229600" cy="5420678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latin typeface="Arial" pitchFamily="34" charset="0"/>
                <a:cs typeface="Arial" pitchFamily="34" charset="0"/>
              </a:rPr>
              <a:t>The concept can be extended beyond two modes 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operation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Comic Sans MS" pitchFamily="66" charset="0"/>
              </a:rPr>
              <a:t>CPUs that support virtualization have a VMM mode</a:t>
            </a:r>
          </a:p>
          <a:p>
            <a:pPr marL="82550" indent="0">
              <a:buNone/>
            </a:pPr>
            <a:r>
              <a:rPr lang="en-US" sz="2600" b="1" dirty="0" smtClean="0">
                <a:latin typeface="Comic Sans MS" pitchFamily="66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mode when VMM (Virtual Machine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Manager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control of the system</a:t>
            </a:r>
          </a:p>
          <a:p>
            <a:pPr>
              <a:buNone/>
            </a:pPr>
            <a:r>
              <a:rPr lang="en-US" sz="2600" b="1" dirty="0"/>
              <a:t>		</a:t>
            </a:r>
            <a:r>
              <a:rPr lang="en-US" sz="2600" b="1" dirty="0" smtClean="0"/>
              <a:t>	</a:t>
            </a:r>
            <a:r>
              <a:rPr lang="en-US" sz="2600" b="1" dirty="0" smtClean="0">
                <a:latin typeface="Comic Sans MS" pitchFamily="66" charset="0"/>
              </a:rPr>
              <a:t>More </a:t>
            </a:r>
            <a:r>
              <a:rPr lang="en-US" sz="2600" b="1" dirty="0">
                <a:latin typeface="Comic Sans MS" pitchFamily="66" charset="0"/>
              </a:rPr>
              <a:t>privileges than the user but less </a:t>
            </a:r>
            <a:r>
              <a:rPr lang="en-US" sz="2600" b="1" dirty="0" smtClean="0">
                <a:latin typeface="Comic Sans MS" pitchFamily="66" charset="0"/>
              </a:rPr>
              <a:t>		privileges </a:t>
            </a:r>
            <a:r>
              <a:rPr lang="en-US" sz="2600" b="1" dirty="0">
                <a:latin typeface="Comic Sans MS" pitchFamily="66" charset="0"/>
              </a:rPr>
              <a:t>than the kernel</a:t>
            </a:r>
          </a:p>
          <a:p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CPUs support four privilege levels</a:t>
            </a: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Initial control is in the OS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User program runs in user mode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Any OS function can be requested by the 	user through system call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0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            Timer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525963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How does the OS maintain control by not allowing processes getting stuck in an infinite loop?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 a timer that is set to interrupt the CPU 	after a specific period of time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Period may be fixed or variable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Implementation of the variable timer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fixed rate clock and a counter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Instructions that modify the counter are privileged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1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868362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Resource Management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105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Operating System acts as a resource manager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Process Management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program in execution is a process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Program is passive and process is active entity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 is a unit of work in a system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Process needs resources for execution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Resources are allocated before/during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execution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Program counter specifies the next instruction address of a process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S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ingle-threaded and multi-threaded process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Processes execute concurrently on a single processor or multiple processors</a:t>
            </a:r>
            <a:endParaRPr lang="en-US" sz="2600" b="1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868362"/>
          </a:xfrm>
          <a:noFill/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Process Management 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343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OS process management activities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Scheduling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processes and threads on the CPUs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Creation and deletion of user and system processes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Suspending and resuming processes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dirty="0">
                <a:latin typeface="Comic Sans MS" pitchFamily="66" charset="0"/>
              </a:rPr>
              <a:t>roviding mechanisms for process synchronization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Providing mechanisms for process communication</a:t>
            </a:r>
          </a:p>
          <a:p>
            <a:pPr>
              <a:lnSpc>
                <a:spcPct val="80000"/>
              </a:lnSpc>
              <a:buNone/>
            </a:pPr>
            <a:endParaRPr lang="en-US" sz="2600" dirty="0"/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8229600" cy="7159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Memory Management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098632" cy="5181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accesses main memory directly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Programs and data must reside in main 	memory for execution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Several programs are in main memory at the same time for efficient utilization of CPU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Memory management schemes are used to 	allocate and reclaim 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memory management activities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Keeping track of which part of memory is used by which process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Deciding which processes (or parts) and data to move into and out of the memory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Allocating and de-allocating memory space as needed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File-System Management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4102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provides a uniform, logical view of information storage to make the computer system convenient for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users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A file is a logical storage unit consisting of 	a collection </a:t>
            </a:r>
            <a:r>
              <a:rPr lang="en-US" sz="2600" b="1" dirty="0" smtClean="0">
                <a:latin typeface="Comic Sans MS" pitchFamily="66" charset="0"/>
              </a:rPr>
              <a:t>of </a:t>
            </a:r>
            <a:r>
              <a:rPr lang="en-US" sz="2600" b="1" dirty="0">
                <a:latin typeface="Comic Sans MS" pitchFamily="66" charset="0"/>
              </a:rPr>
              <a:t>related </a:t>
            </a:r>
            <a:r>
              <a:rPr lang="en-US" sz="2600" b="1" dirty="0" smtClean="0">
                <a:latin typeface="Comic Sans MS" pitchFamily="66" charset="0"/>
              </a:rPr>
              <a:t>information</a:t>
            </a: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Files are organized into directories and stored on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>
                <a:latin typeface="Comic Sans MS" pitchFamily="66" charset="0"/>
              </a:rPr>
              <a:t>  	Magnetic </a:t>
            </a:r>
            <a:r>
              <a:rPr lang="en-US" sz="2600" b="1" dirty="0">
                <a:latin typeface="Comic Sans MS" pitchFamily="66" charset="0"/>
              </a:rPr>
              <a:t>disk, optical disc, magnetic </a:t>
            </a:r>
            <a:r>
              <a:rPr lang="en-US" sz="2600" b="1" dirty="0" smtClean="0">
                <a:latin typeface="Comic Sans MS" pitchFamily="66" charset="0"/>
              </a:rPr>
              <a:t>tape, 	etc</a:t>
            </a:r>
            <a:r>
              <a:rPr lang="en-US" sz="2600" b="1" dirty="0">
                <a:latin typeface="Comic Sans MS" pitchFamily="66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file management activities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Creating and deleting files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Creating and deleting </a:t>
            </a:r>
            <a:r>
              <a:rPr lang="en-US" sz="2600" b="1" dirty="0" smtClean="0">
                <a:latin typeface="Comic Sans MS" pitchFamily="66" charset="0"/>
              </a:rPr>
              <a:t>directories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Supporting primitives for manipulating files and directories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Mapping files onto </a:t>
            </a:r>
            <a:r>
              <a:rPr lang="en-US" sz="2600" b="1" dirty="0" smtClean="0">
                <a:latin typeface="Comic Sans MS" pitchFamily="66" charset="0"/>
              </a:rPr>
              <a:t>mass (secondary) </a:t>
            </a:r>
            <a:r>
              <a:rPr lang="en-US" sz="2600" b="1" dirty="0">
                <a:latin typeface="Comic Sans MS" pitchFamily="66" charset="0"/>
              </a:rPr>
              <a:t>storage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Backing up files on stable storage media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7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 Structure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334000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600" b="1" dirty="0" smtClean="0">
                <a:latin typeface="Comic Sans MS" pitchFamily="66" charset="0"/>
              </a:rPr>
              <a:t>		Volatile </a:t>
            </a:r>
            <a:r>
              <a:rPr lang="en-US" sz="2600" b="1" dirty="0">
                <a:latin typeface="Comic Sans MS" pitchFamily="66" charset="0"/>
              </a:rPr>
              <a:t>and too small to contain all 	information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anose="020B0604020202020204" pitchFamily="34" charset="0"/>
                <a:cs typeface="Arial" pitchFamily="34" charset="0"/>
              </a:rPr>
              <a:t>Secondary storage is the extension of main memory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itchFamily="34" charset="0"/>
              </a:rPr>
              <a:t>Stores </a:t>
            </a: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large quantities of information 	permanently </a:t>
            </a:r>
            <a:endParaRPr lang="en-US" sz="2600" b="1" dirty="0" smtClean="0">
              <a:latin typeface="Comic Sans MS" panose="030F0702030302020204" pitchFamily="66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Storage system is organized in a hierarchy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Varies in speed, capacity, cost and 	</a:t>
            </a:r>
            <a:r>
              <a:rPr lang="en-US" sz="2600" b="1" dirty="0" smtClean="0">
                <a:latin typeface="Comic Sans MS" pitchFamily="66" charset="0"/>
              </a:rPr>
              <a:t>volatility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Higher to lower levels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		 </a:t>
            </a:r>
            <a:r>
              <a:rPr lang="en-US" sz="2400" b="1" dirty="0">
                <a:latin typeface="Comic Sans MS" pitchFamily="66" charset="0"/>
              </a:rPr>
              <a:t>Decrease in speed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	 Increase in size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	 Decrease in cost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	 More persistence (non-volatile)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Comic Sans MS" pitchFamily="66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>
              <a:latin typeface="Comic Sans MS" pitchFamily="66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3040" y="6407944"/>
            <a:ext cx="2750041" cy="44927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9B317616-6DA3-4EBD-BA7B-FD7BC91CED6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Mass-Storage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Management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054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Secondary storage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backup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main memory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600" b="1" dirty="0">
                <a:latin typeface="Comic Sans MS" pitchFamily="66" charset="0"/>
              </a:rPr>
              <a:t>Everything is in secondary storage until it 	is loaded in main memory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mass-storage management activities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Free </a:t>
            </a:r>
            <a:r>
              <a:rPr lang="en-US" sz="2600" b="1" dirty="0">
                <a:latin typeface="Comic Sans MS" pitchFamily="66" charset="0"/>
              </a:rPr>
              <a:t>space </a:t>
            </a:r>
            <a:r>
              <a:rPr lang="en-US" sz="2600" b="1" dirty="0" smtClean="0">
                <a:latin typeface="Comic Sans MS" pitchFamily="66" charset="0"/>
              </a:rPr>
              <a:t>management     Storage </a:t>
            </a:r>
            <a:r>
              <a:rPr lang="en-US" sz="2600" b="1" dirty="0">
                <a:latin typeface="Comic Sans MS" pitchFamily="66" charset="0"/>
              </a:rPr>
              <a:t>allocation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Disk scheduling		</a:t>
            </a:r>
            <a:r>
              <a:rPr lang="en-US" sz="2600" b="1" dirty="0">
                <a:latin typeface="Comic Sans MS" pitchFamily="66" charset="0"/>
              </a:rPr>
              <a:t> </a:t>
            </a:r>
            <a:r>
              <a:rPr lang="en-US" sz="2600" b="1" dirty="0" smtClean="0">
                <a:latin typeface="Comic Sans MS" pitchFamily="66" charset="0"/>
              </a:rPr>
              <a:t> Partitioning</a:t>
            </a:r>
          </a:p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Comic Sans MS" pitchFamily="66" charset="0"/>
              </a:rPr>
              <a:t>Mounting and </a:t>
            </a:r>
            <a:r>
              <a:rPr lang="en-US" sz="2600" b="1" dirty="0" err="1" smtClean="0">
                <a:latin typeface="Comic Sans MS" pitchFamily="66" charset="0"/>
              </a:rPr>
              <a:t>unmounting</a:t>
            </a:r>
            <a:r>
              <a:rPr lang="en-US" sz="2600" b="1" dirty="0" smtClean="0">
                <a:latin typeface="Comic Sans MS" pitchFamily="66" charset="0"/>
              </a:rPr>
              <a:t>	  Protection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Speed of this subsystem is important for efficiency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Tertiary storage devices provide low cost, low speed and large capacity backups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Not crucial for system performance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 b="1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7724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Cache Management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864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Caching is an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important principle of computer systems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When an information is used, it is kept in a 	faster storage system on a temporary basis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cache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Information is first checked in cache before accessing the next level of memory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Caching may be implemented in hardware or 	in </a:t>
            </a:r>
            <a:r>
              <a:rPr lang="en-US" sz="2600" b="1" dirty="0" smtClean="0">
                <a:latin typeface="Comic Sans MS" pitchFamily="66" charset="0"/>
              </a:rPr>
              <a:t>software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Hardware controlled cache are outside the scope of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anose="030F0702030302020204" pitchFamily="66" charset="0"/>
                <a:cs typeface="Arial" pitchFamily="34" charset="0"/>
              </a:rPr>
              <a:t>Cache management techniques are required for software controlled cache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Selection of cache size and replacement 	policy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1026" name="Picture 2" descr="Image result for caching images">
            <a:extLst>
              <a:ext uri="{FF2B5EF4-FFF2-40B4-BE49-F238E27FC236}">
                <a16:creationId xmlns:a16="http://schemas.microsoft.com/office/drawing/2014/main" xmlns="" id="{45CF2EE3-BABB-45E0-8AB2-AC10ADA8BDB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"/>
            <a:ext cx="9052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2050" name="Picture 2" descr="Image result for caching images">
            <a:extLst>
              <a:ext uri="{FF2B5EF4-FFF2-40B4-BE49-F238E27FC236}">
                <a16:creationId xmlns:a16="http://schemas.microsoft.com/office/drawing/2014/main" xmlns="" id="{98F1B9C7-BBE7-4A05-9818-9AA69787E73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"/>
            <a:ext cx="9052560" cy="658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3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Caching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between the levels of storage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Movement of information between levels is implicit or explicit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Transfer between disk and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memory – explicit 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Controlled by the OS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Transfer between hardware cache and CPU registers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Controlled by the </a:t>
            </a:r>
            <a:r>
              <a:rPr lang="en-US" sz="2600" b="1" dirty="0" smtClean="0">
                <a:latin typeface="Comic Sans MS" pitchFamily="66" charset="0"/>
              </a:rPr>
              <a:t>hardware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Wingdings 3"/>
              <a:buChar char=""/>
              <a:defRPr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Same data may appear at different levels in a hierarchical storage structure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  <a:defRPr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When and how is an update at one level 	propagated to other </a:t>
            </a:r>
            <a:r>
              <a:rPr lang="en-US" sz="2600" b="1" dirty="0" smtClean="0">
                <a:latin typeface="Comic Sans MS" pitchFamily="66" charset="0"/>
              </a:rPr>
              <a:t>levels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defRPr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Cache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coherency problem arises in a multiprocessor environment with multiple caches</a:t>
            </a:r>
          </a:p>
          <a:p>
            <a:pPr marL="365760" lvl="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  <a:defRPr/>
            </a:pPr>
            <a:endParaRPr lang="en-US" sz="26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8458200" cy="86836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Performance of Various Levels of Stora</a:t>
            </a:r>
            <a:r>
              <a:rPr lang="en-US" sz="3000" b="1" dirty="0">
                <a:effectLst/>
              </a:rPr>
              <a:t>ge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54480"/>
            <a:ext cx="91440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7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458200" cy="16002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/>
              </a:rPr>
              <a:t>Migration of Integer A from Disk to Register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If A is modified in Register, when and how is it propagated to the other levels of memory hierarchy?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9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563812"/>
            <a:ext cx="8961120" cy="192024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59C893-8FC8-4317-82B6-7509FF1FBCA0}"/>
              </a:ext>
            </a:extLst>
          </p:cNvPr>
          <p:cNvSpPr txBox="1"/>
          <p:nvPr/>
        </p:nvSpPr>
        <p:spPr>
          <a:xfrm>
            <a:off x="2743200" y="49530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The issue of coherence</a:t>
            </a:r>
          </a:p>
        </p:txBody>
      </p:sp>
    </p:spTree>
    <p:extLst>
      <p:ext uri="{BB962C8B-B14F-4D97-AF65-F5344CB8AC3E}">
        <p14:creationId xmlns:p14="http://schemas.microsoft.com/office/powerpoint/2010/main" val="23359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8382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Input-Output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System Management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14400" y="1295400"/>
            <a:ext cx="8229600" cy="4724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 3"/>
              <a:buChar char="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OS should hide the details of hardware characteristics from user and application programs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endParaRPr lang="en-US" sz="800" dirty="0">
              <a:solidFill>
                <a:prstClr val="black"/>
              </a:solidFill>
              <a:latin typeface="Gill Sans MT"/>
              <a:cs typeface="+mn-cs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 3"/>
              <a:buChar char="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OS components that handle I/O subsystem</a:t>
            </a:r>
          </a:p>
          <a:p>
            <a:pPr marL="109728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  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A memory management component that includes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		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+mn-cs"/>
              </a:rPr>
              <a:t>Buffering,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 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+mn-cs"/>
              </a:rPr>
              <a:t>caching, etc. </a:t>
            </a:r>
            <a:endParaRPr lang="en-US" sz="2600" dirty="0">
              <a:solidFill>
                <a:prstClr val="black"/>
              </a:solidFill>
              <a:latin typeface="Comic Sans MS" pitchFamily="66" charset="0"/>
              <a:cs typeface="+mn-cs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	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general device-driver interface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	Drivers for specific hardware devices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endParaRPr lang="en-US" sz="800" dirty="0">
              <a:solidFill>
                <a:prstClr val="black"/>
              </a:solidFill>
              <a:latin typeface="Comic Sans MS" pitchFamily="66" charset="0"/>
              <a:cs typeface="+mn-cs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How interrupt handlers and device drivers form the I/O subsystem?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How the I/O subsystem interfaces to other system components?</a:t>
            </a:r>
          </a:p>
        </p:txBody>
      </p:sp>
    </p:spTree>
    <p:extLst>
      <p:ext uri="{BB962C8B-B14F-4D97-AF65-F5344CB8AC3E}">
        <p14:creationId xmlns:p14="http://schemas.microsoft.com/office/powerpoint/2010/main" val="164687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5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162"/>
            <a:ext cx="8229600" cy="868362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Protection and Security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38200" y="1066799"/>
            <a:ext cx="8229600" cy="5340363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 3"/>
              <a:buChar char="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Protection is a mechanism for controlling the accesses of processes or users to the 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resources defined by the computer system</a:t>
            </a:r>
            <a:endParaRPr lang="en-US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OS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provides means to enforce 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+mn-cs"/>
              </a:rPr>
              <a:t>it</a:t>
            </a:r>
            <a:endParaRPr lang="en-US" sz="2600" dirty="0">
              <a:solidFill>
                <a:prstClr val="black"/>
              </a:solidFill>
              <a:latin typeface="Comic Sans MS" pitchFamily="66" charset="0"/>
              <a:cs typeface="+mn-cs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Protection can improve reliability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 3"/>
              <a:buChar char="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Security is a mechanism to defend a system from internal and external attacks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Includes attacks from viruses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Some systems place some of the larger functionalities in additional software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 3"/>
              <a:buChar char="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List of user names and IDs maintained by the OS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Authorization and authentication system 	uses them to identify and authenticate 	users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Privilege escalation may be done by the OS</a:t>
            </a:r>
          </a:p>
        </p:txBody>
      </p:sp>
    </p:spTree>
    <p:extLst>
      <p:ext uri="{BB962C8B-B14F-4D97-AF65-F5344CB8AC3E}">
        <p14:creationId xmlns:p14="http://schemas.microsoft.com/office/powerpoint/2010/main" val="696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430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MT"/>
              </a:rPr>
              <a:t>Virtualization </a:t>
            </a:r>
            <a:endParaRPr lang="en-US" sz="3200" dirty="0">
              <a:solidFill>
                <a:prstClr val="black"/>
              </a:solidFill>
              <a:latin typeface="Gill Sans M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219200"/>
            <a:ext cx="8229600" cy="5105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57188" indent="-247650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A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technology that allows 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to abstract the hardware of a single computer into several different execution environments</a:t>
            </a:r>
          </a:p>
          <a:p>
            <a:pPr marL="109728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	</a:t>
            </a: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user can switch between these virtual 	environments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	</a:t>
            </a:r>
          </a:p>
          <a:p>
            <a:pPr marL="357188" indent="-247650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600" smtClean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Virtualization 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allows an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OS to run as 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application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within other operating 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systems</a:t>
            </a:r>
          </a:p>
          <a:p>
            <a:pPr marL="109538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	</a:t>
            </a: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member of a class of software that 	includes emulation</a:t>
            </a:r>
            <a:endParaRPr lang="en-US" sz="2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Comic Sans MS" panose="030F0702030302020204" pitchFamily="66" charset="0"/>
                <a:cs typeface="Arial" pitchFamily="34" charset="0"/>
              </a:rPr>
              <a:t>Emulation is used when source CPU type is different from target CPU </a:t>
            </a:r>
            <a:r>
              <a:rPr lang="en-US" sz="2600" dirty="0" smtClean="0">
                <a:solidFill>
                  <a:prstClr val="black"/>
                </a:solidFill>
                <a:latin typeface="Comic Sans MS" panose="030F0702030302020204" pitchFamily="66" charset="0"/>
                <a:cs typeface="Arial" pitchFamily="34" charset="0"/>
              </a:rPr>
              <a:t>type</a:t>
            </a:r>
          </a:p>
          <a:p>
            <a:pPr marL="109728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Comic Sans MS" panose="030F0702030302020204" pitchFamily="66" charset="0"/>
                <a:cs typeface="Arial" pitchFamily="34" charset="0"/>
              </a:rPr>
              <a:t>	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nvolves simulating computer hardware in 	software</a:t>
            </a:r>
            <a:endParaRPr lang="en-US" sz="2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600" dirty="0" smtClean="0">
                <a:solidFill>
                  <a:prstClr val="black"/>
                </a:solidFill>
                <a:latin typeface="Comic Sans MS" panose="030F0702030302020204" pitchFamily="66" charset="0"/>
                <a:cs typeface="Arial" pitchFamily="34" charset="0"/>
              </a:rPr>
              <a:t>Emulated </a:t>
            </a:r>
            <a:r>
              <a:rPr lang="en-US" sz="2600" dirty="0">
                <a:solidFill>
                  <a:prstClr val="black"/>
                </a:solidFill>
                <a:latin typeface="Comic Sans MS" panose="030F0702030302020204" pitchFamily="66" charset="0"/>
                <a:cs typeface="Arial" pitchFamily="34" charset="0"/>
              </a:rPr>
              <a:t>code runs much slower than </a:t>
            </a:r>
            <a:r>
              <a:rPr lang="en-US" sz="2600" dirty="0" smtClean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the native code</a:t>
            </a:r>
            <a:endParaRPr lang="en-US" sz="2600" dirty="0">
              <a:solidFill>
                <a:prstClr val="black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b="1" smtClean="0">
                <a:latin typeface="Arial Black" pitchFamily="34" charset="0"/>
              </a:rPr>
              <a:t>OS Spring 2020</a:t>
            </a:r>
            <a:endParaRPr lang="en-US" b="1">
              <a:latin typeface="Arial Black" pitchFamily="34" charset="0"/>
            </a:endParaRPr>
          </a:p>
        </p:txBody>
      </p:sp>
      <p:sp>
        <p:nvSpPr>
          <p:cNvPr id="1433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34440" y="6407944"/>
            <a:ext cx="2750041" cy="449275"/>
          </a:xfrm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8CCB5A85-78E2-4825-8B4A-30A0E52C7431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-76200"/>
            <a:ext cx="7924800" cy="82232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Storage Device Hierarchy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96241ED2-B618-4D08-8846-8009538A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0599"/>
            <a:ext cx="9144000" cy="586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3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430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MT"/>
              </a:rPr>
              <a:t>Virtualization </a:t>
            </a:r>
            <a:endParaRPr lang="en-US" sz="3200" dirty="0">
              <a:solidFill>
                <a:prstClr val="black"/>
              </a:solidFill>
              <a:latin typeface="Gill Sans M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524000"/>
            <a:ext cx="8229600" cy="38862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55600" indent="-246063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 operating system compiled for a particular CPU architecture runs within another OS also native to that CPU</a:t>
            </a:r>
          </a:p>
          <a:p>
            <a:pPr marL="109537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endParaRPr lang="en-US" sz="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55600" indent="-246063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Comic Sans MS" panose="030F0702030302020204" pitchFamily="66" charset="0"/>
                <a:cs typeface="Arial" pitchFamily="34" charset="0"/>
              </a:rPr>
              <a:t>VMware application is the Virtual Machine Manager (VMM)</a:t>
            </a:r>
          </a:p>
          <a:p>
            <a:pPr marL="109537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endParaRPr lang="en-US" sz="800" dirty="0" smtClean="0">
              <a:solidFill>
                <a:prstClr val="black"/>
              </a:solidFill>
              <a:latin typeface="Comic Sans MS" panose="030F0702030302020204" pitchFamily="66" charset="0"/>
              <a:cs typeface="Arial" pitchFamily="34" charset="0"/>
            </a:endParaRPr>
          </a:p>
          <a:p>
            <a:pPr marL="355600" indent="-246063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virtual machines allow many users to run tasks designed for a single user</a:t>
            </a:r>
          </a:p>
          <a:p>
            <a:pPr marL="109537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endParaRPr lang="en-US" sz="2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246063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virtualization is growing </a:t>
            </a:r>
            <a:endParaRPr lang="en-US" sz="2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14400" y="0"/>
            <a:ext cx="8229600" cy="11271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Gill Sans MT"/>
              </a:rPr>
              <a:t>A computer running a single OS and three virtual machines</a:t>
            </a:r>
            <a:endParaRPr lang="en-US" sz="3200" dirty="0">
              <a:solidFill>
                <a:prstClr val="black"/>
              </a:solidFill>
              <a:latin typeface="Gill Sans M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90273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86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92162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Distributed Systems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143000"/>
            <a:ext cx="8305800" cy="514985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 3"/>
              <a:buChar char=""/>
              <a:defRPr/>
            </a:pP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collection of physically separate, possibly heterogeneous computer systems networked to provide access to 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resources that the system maintains</a:t>
            </a:r>
            <a:endParaRPr lang="en-US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Increases computation speed, reliability, 	functionality and data availability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Some systems hide the details of the network and remote resources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Others explicitly expose the local and 	remote resources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Networks vary in protocols, distance between nodes and 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transport 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media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 3"/>
              <a:buChar char="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Network operating system and di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stributed operating system</a:t>
            </a: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6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6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22325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Computing Environments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914400"/>
            <a:ext cx="8229600" cy="5486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 3"/>
              <a:buChar char="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How operating systems are used in a variety of computing environments?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q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Traditional Computing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Does not exist in the form that 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was there a 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decade ago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		Networked computers, portals, wireless 	connections, etc.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endParaRPr lang="en-US" sz="1000" dirty="0">
              <a:solidFill>
                <a:prstClr val="black"/>
              </a:solidFill>
              <a:latin typeface="Comic Sans MS" pitchFamily="66" charset="0"/>
              <a:cs typeface="+mn-cs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q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Mobile Computing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		Refers to computing on handheld smart 	phones and tablet computers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There is a large growth in the range of applications in mobile devices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Memory capacity and power consumption are limited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		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+mn-cs"/>
              </a:rPr>
              <a:t>	</a:t>
            </a:r>
            <a:r>
              <a:rPr lang="en-US" sz="2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Apple </a:t>
            </a: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iOS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and Google Android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endParaRPr lang="en-US" sz="800" dirty="0">
              <a:solidFill>
                <a:prstClr val="black"/>
              </a:solidFill>
              <a:latin typeface="Comic Sans MS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55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2286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Gill Sans MT"/>
              </a:rPr>
              <a:t>Computing Environments</a:t>
            </a:r>
            <a:endParaRPr lang="en-US" sz="3200" dirty="0">
              <a:solidFill>
                <a:prstClr val="black"/>
              </a:solidFill>
              <a:latin typeface="Gill Sans MT"/>
              <a:ea typeface="+mj-ea"/>
              <a:cs typeface="+mj-cs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914400" y="1371600"/>
            <a:ext cx="8153400" cy="4639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q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Client-Server Computing</a:t>
            </a:r>
          </a:p>
          <a:p>
            <a:pPr marL="36576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Most of today’s systems act as server 	systems to satisfy requests generated by 	client systems</a:t>
            </a:r>
          </a:p>
          <a:p>
            <a:pPr marL="36576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</a:rPr>
              <a:t>			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 workstations are powerful</a:t>
            </a:r>
          </a:p>
          <a:p>
            <a:pPr marL="36576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endParaRPr lang="en-US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576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Servers are both compute servers and file servers</a:t>
            </a:r>
          </a:p>
          <a:p>
            <a:pPr marL="36576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endParaRPr lang="en-US" sz="800" dirty="0">
              <a:solidFill>
                <a:prstClr val="black"/>
              </a:solidFill>
              <a:latin typeface="Comic Sans MS" pitchFamily="66" charset="0"/>
            </a:endParaRPr>
          </a:p>
          <a:p>
            <a:pPr marL="36576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Tx/>
              <a:buChar char="o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Compute servers provide an interface for the client to request an action to be performed by the server</a:t>
            </a:r>
          </a:p>
          <a:p>
            <a:pPr marL="36576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Tx/>
              <a:buChar char="o"/>
              <a:defRPr/>
            </a:pPr>
            <a:endParaRPr lang="en-US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5760" indent="-256032" fontAlgn="auto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Tx/>
              <a:buChar char="o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</a:rPr>
              <a:t>File servers provide with a file-system interface</a:t>
            </a:r>
          </a:p>
        </p:txBody>
      </p:sp>
    </p:spTree>
    <p:extLst>
      <p:ext uri="{BB962C8B-B14F-4D97-AF65-F5344CB8AC3E}">
        <p14:creationId xmlns:p14="http://schemas.microsoft.com/office/powerpoint/2010/main" val="26479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43000" y="304800"/>
            <a:ext cx="7924800" cy="822325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Gill Sans MT"/>
              </a:rPr>
              <a:t>General Structure of a Client-Server System</a:t>
            </a:r>
            <a:endParaRPr lang="en-US" sz="3200" dirty="0">
              <a:solidFill>
                <a:prstClr val="black"/>
              </a:solidFill>
              <a:latin typeface="Gill Sans M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" y="1905000"/>
            <a:ext cx="905256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56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Gill Sans MT"/>
              </a:rPr>
              <a:t>Computing Environments</a:t>
            </a:r>
            <a:endParaRPr lang="en-US" sz="3200" dirty="0">
              <a:solidFill>
                <a:prstClr val="black"/>
              </a:solidFill>
              <a:latin typeface="Gill Sans M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19200"/>
            <a:ext cx="8229600" cy="50292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q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Peer-to-Peer Computing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Server bottleneck of client-server is 	resolved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All nodes are peers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Each node can act both as a client and as a 	server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How to determine the available services?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A node joining the network registers its 	service in a lookup service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	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Nodes which need a service contacts 		the lookup service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endParaRPr lang="en-US" sz="900" dirty="0">
              <a:solidFill>
                <a:prstClr val="black"/>
              </a:solidFill>
              <a:latin typeface="Gill Sans MT"/>
              <a:cs typeface="+mn-cs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Discovery </a:t>
            </a:r>
            <a:r>
              <a:rPr lang="en-US" sz="2600" dirty="0" smtClean="0">
                <a:solidFill>
                  <a:prstClr val="black"/>
                </a:solidFill>
                <a:latin typeface="Comic Sans MS" pitchFamily="66" charset="0"/>
                <a:cs typeface="+mn-cs"/>
              </a:rPr>
              <a:t>protocol 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+mn-cs"/>
              </a:rPr>
              <a:t>is used to determine who 	can provide service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Gill Sans MT"/>
                <a:cs typeface="+mn-cs"/>
              </a:rPr>
              <a:t>				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Broadcast a request </a:t>
            </a:r>
          </a:p>
        </p:txBody>
      </p:sp>
    </p:spTree>
    <p:extLst>
      <p:ext uri="{BB962C8B-B14F-4D97-AF65-F5344CB8AC3E}">
        <p14:creationId xmlns:p14="http://schemas.microsoft.com/office/powerpoint/2010/main" val="39740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8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Gill Sans MT"/>
              </a:rPr>
              <a:t>Computing Environments</a:t>
            </a:r>
            <a:endParaRPr lang="en-US" sz="3200" dirty="0">
              <a:solidFill>
                <a:prstClr val="black"/>
              </a:solidFill>
              <a:latin typeface="Gill Sans M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19200"/>
            <a:ext cx="8305800" cy="51054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q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Cloud Computing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A type of computing that delivers 	computing, storage and even applications as 	a service across a network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	A logical extension to virtualization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endParaRPr lang="en-US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Types of cloud computing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Public cloud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 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A</a:t>
            </a:r>
            <a:r>
              <a:rPr lang="en-US" sz="2600" dirty="0" err="1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vailable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 to anyone willing to pay for the 	services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Private cloud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Run by a company for its own use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Hybrid cloud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Include both public and private cloud 	components</a:t>
            </a:r>
            <a:endParaRPr lang="en-US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9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66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Gill Sans MT"/>
              </a:rPr>
              <a:t>Computing Environments</a:t>
            </a:r>
            <a:endParaRPr lang="en-US" sz="3200" dirty="0">
              <a:solidFill>
                <a:prstClr val="black"/>
              </a:solidFill>
              <a:latin typeface="Gill Sans M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95400"/>
            <a:ext cx="8229600" cy="48768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§"/>
              <a:defRPr/>
            </a:pP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SaaS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– Software as a service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One or more applications available via the 	Internet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§"/>
              <a:defRPr/>
            </a:pP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PaaS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– Platform as a service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		A software stack ready for applications for 	use via the Internet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§"/>
              <a:defRPr/>
            </a:pPr>
            <a:r>
              <a:rPr lang="en-US" sz="2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IaaS</a:t>
            </a: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– Infrastructure as a service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		Storage servers available on the Internet 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defRPr/>
            </a:pPr>
            <a:endParaRPr lang="en-US" sz="2600" dirty="0">
              <a:solidFill>
                <a:prstClr val="black"/>
              </a:solidFill>
              <a:latin typeface="Comic Sans MS" pitchFamily="66" charset="0"/>
              <a:cs typeface="Arial" pitchFamily="34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Combination of several types may also exist</a:t>
            </a:r>
          </a:p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latin typeface="Comic Sans MS" pitchFamily="66" charset="0"/>
                <a:cs typeface="Arial" pitchFamily="34" charset="0"/>
              </a:rPr>
              <a:t>Cloud management tools are used to manage the resources and provide interfaces to cloud components</a:t>
            </a:r>
            <a:endParaRPr lang="en-US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5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152400"/>
            <a:ext cx="8229600" cy="822325"/>
          </a:xfrm>
          <a:prstGeom prst="rect">
            <a:avLst/>
          </a:prstGeom>
          <a:noFill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fontAlgn="auto"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Gill Sans MT"/>
              </a:rPr>
              <a:t>Public Cloud Computing providing </a:t>
            </a:r>
            <a:r>
              <a:rPr lang="en-US" sz="3200" dirty="0" err="1">
                <a:solidFill>
                  <a:prstClr val="black"/>
                </a:solidFill>
                <a:latin typeface="Gill Sans MT"/>
              </a:rPr>
              <a:t>IaaS</a:t>
            </a:r>
            <a:r>
              <a:rPr lang="en-US" sz="3200" dirty="0">
                <a:solidFill>
                  <a:prstClr val="black"/>
                </a:solidFill>
                <a:latin typeface="Gill Sans MT"/>
              </a:rPr>
              <a:t> </a:t>
            </a:r>
            <a:endParaRPr lang="en-US" sz="3200" dirty="0">
              <a:solidFill>
                <a:prstClr val="black"/>
              </a:solidFill>
              <a:latin typeface="Gill Sans M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295400"/>
            <a:ext cx="8534400" cy="4876800"/>
          </a:xfrm>
          <a:prstGeom prst="rect">
            <a:avLst/>
          </a:prstGeom>
          <a:noFill/>
        </p:spPr>
        <p:txBody>
          <a:bodyPr vert="horz">
            <a:noAutofit/>
          </a:bodyPr>
          <a:lstStyle/>
          <a:p>
            <a:pPr marL="365760" indent="-256032" eaLnBrk="1" fontAlgn="auto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59AA5"/>
              </a:buClr>
              <a:buSzPct val="68000"/>
              <a:buFont typeface="Wingdings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" y="914400"/>
            <a:ext cx="877824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49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94276-F643-4E0D-A30B-7D651F01667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152400"/>
            <a:ext cx="8229600" cy="822325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Storage-Device Hierarchy</a:t>
            </a:r>
          </a:p>
        </p:txBody>
      </p:sp>
      <p:pic>
        <p:nvPicPr>
          <p:cNvPr id="1028" name="Picture 4" descr="https://static.tvtropes.org/pmwiki/pub/images/memory_hierarch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9925"/>
            <a:ext cx="8842375" cy="61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94276-F643-4E0D-A30B-7D651F01667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152400"/>
            <a:ext cx="8229600" cy="822325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Storage-Device Hierarchy</a:t>
            </a:r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4800" y="990599"/>
            <a:ext cx="868680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92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22325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	</a:t>
            </a:r>
            <a:r>
              <a:rPr lang="en-US" sz="3200" b="1" dirty="0" smtClean="0"/>
              <a:t>I/O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Structure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86283"/>
            <a:ext cx="8153400" cy="3719117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large part of OS code is dedicated to managing I/O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Interrupt driven I/O is slow with high 	overheads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26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memory access (DMA)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Used for large data movement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Very little CPU intervention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Device controller (DMA controller) 		performs most of the transfer 			functions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407944"/>
            <a:ext cx="22464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3040" y="6407944"/>
            <a:ext cx="2750041" cy="44927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85133" y="6407944"/>
            <a:ext cx="427899" cy="449275"/>
          </a:xfrm>
          <a:noFill/>
        </p:spPr>
        <p:txBody>
          <a:bodyPr/>
          <a:lstStyle/>
          <a:p>
            <a:fld id="{9B317616-6DA3-4EBD-BA7B-FD7BC91CED6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93832" cy="8223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Computer System Architecture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8305800" cy="4724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Organized in a number of ways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smtClean="0">
                <a:latin typeface="Comic Sans MS" panose="030F0702030302020204" pitchFamily="66" charset="0"/>
              </a:rPr>
              <a:t>Categorized according to the number of 	general purpose processors used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Single processor systems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main CPU with special purpose proc.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latin typeface="Comic Sans MS" panose="030F0702030302020204" pitchFamily="66" charset="0"/>
              </a:rPr>
              <a:t>Used only for specific device operations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Multiprocessor systems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smtClean="0">
                <a:latin typeface="Comic Sans MS" panose="030F0702030302020204" pitchFamily="66" charset="0"/>
              </a:rPr>
              <a:t>Consists of two or more processors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	</a:t>
            </a:r>
            <a:r>
              <a:rPr lang="en-US" sz="2600" b="1" dirty="0" smtClean="0">
                <a:latin typeface="Comic Sans MS" panose="030F0702030302020204" pitchFamily="66" charset="0"/>
              </a:rPr>
              <a:t>Multicore processors</a:t>
            </a:r>
          </a:p>
          <a:p>
            <a:pPr>
              <a:lnSpc>
                <a:spcPct val="80000"/>
              </a:lnSpc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Clustered systems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/>
              <a:t>	</a:t>
            </a:r>
            <a:r>
              <a:rPr lang="en-US" sz="2600" b="1" dirty="0" smtClean="0">
                <a:latin typeface="Comic Sans MS" panose="030F0702030302020204" pitchFamily="66" charset="0"/>
              </a:rPr>
              <a:t>Multiple CPUs from two or more individual 	systems or nodes</a:t>
            </a:r>
            <a:endParaRPr lang="en-US" sz="2200" b="1" dirty="0">
              <a:latin typeface="Comic Sans MS" panose="030F0702030302020204" pitchFamily="66" charset="0"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9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8223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Symmetric Multiprocessor Architecture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19" y="1066800"/>
            <a:ext cx="7513181" cy="56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6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8223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1"/>
                </a:solidFill>
                <a:effectLst/>
              </a:rPr>
              <a:t>A Dual-Core Design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xfrm>
            <a:off x="6324600" y="6407944"/>
            <a:ext cx="2322672" cy="450056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2020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760" y="6407944"/>
            <a:ext cx="2843322" cy="449275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70618" y="6407944"/>
            <a:ext cx="442414" cy="449275"/>
          </a:xfrm>
          <a:noFill/>
        </p:spPr>
        <p:txBody>
          <a:bodyPr/>
          <a:lstStyle/>
          <a:p>
            <a:fld id="{2C820DB1-CB22-470F-8D0E-F2814A6AB50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501175" cy="57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0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5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9787</TotalTime>
  <Words>779</Words>
  <Application>Microsoft Office PowerPoint</Application>
  <PresentationFormat>On-screen Show (4:3)</PresentationFormat>
  <Paragraphs>411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39</vt:i4>
      </vt:variant>
    </vt:vector>
  </HeadingPairs>
  <TitlesOfParts>
    <vt:vector size="60" baseType="lpstr">
      <vt:lpstr>Arial</vt:lpstr>
      <vt:lpstr>Arial Black</vt:lpstr>
      <vt:lpstr>Comic Sans MS</vt:lpstr>
      <vt:lpstr>Courier New</vt:lpstr>
      <vt:lpstr>Gill Sans MT</vt:lpstr>
      <vt:lpstr>Times</vt:lpstr>
      <vt:lpstr>Verdana</vt:lpstr>
      <vt:lpstr>Wingdings</vt:lpstr>
      <vt:lpstr>Wingdings 2</vt:lpstr>
      <vt:lpstr>Wingdings 3</vt:lpstr>
      <vt:lpstr>Theme1</vt:lpstr>
      <vt:lpstr>3_Theme1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Computer System Organization</vt:lpstr>
      <vt:lpstr> Storage Structure</vt:lpstr>
      <vt:lpstr>Storage Device Hierarchy</vt:lpstr>
      <vt:lpstr>  Storage-Device Hierarchy</vt:lpstr>
      <vt:lpstr>  Storage-Device Hierarchy</vt:lpstr>
      <vt:lpstr> I/O Structure</vt:lpstr>
      <vt:lpstr>Computer System Architecture</vt:lpstr>
      <vt:lpstr>Symmetric Multiprocessor Architecture </vt:lpstr>
      <vt:lpstr>A Dual-Core Design</vt:lpstr>
      <vt:lpstr>Operating System Operations</vt:lpstr>
      <vt:lpstr>Operating System Operations</vt:lpstr>
      <vt:lpstr>Dual Mode and Multimode Operation</vt:lpstr>
      <vt:lpstr>Transition from User to Kernel Mode</vt:lpstr>
      <vt:lpstr>Dual Mode and Multimode Operation</vt:lpstr>
      <vt:lpstr>            Timer</vt:lpstr>
      <vt:lpstr>Resource Management</vt:lpstr>
      <vt:lpstr>Process Management </vt:lpstr>
      <vt:lpstr>Memory Management</vt:lpstr>
      <vt:lpstr>File-System Management</vt:lpstr>
      <vt:lpstr>Mass-Storage Management</vt:lpstr>
      <vt:lpstr>Cache Management</vt:lpstr>
      <vt:lpstr>PowerPoint Presentation</vt:lpstr>
      <vt:lpstr>PowerPoint Presentation</vt:lpstr>
      <vt:lpstr>Caching</vt:lpstr>
      <vt:lpstr>Performance of Various Levels of Storage</vt:lpstr>
      <vt:lpstr>Migration of Integer A from Disk to Register If A is modified in Register, when and how is it propagated to the other levels of memory hierarchy?</vt:lpstr>
      <vt:lpstr>Input-Output System Management</vt:lpstr>
      <vt:lpstr>Protection and Security</vt:lpstr>
      <vt:lpstr>PowerPoint Presentation</vt:lpstr>
      <vt:lpstr>PowerPoint Presentation</vt:lpstr>
      <vt:lpstr>PowerPoint Presentation</vt:lpstr>
      <vt:lpstr>Distributed Systems</vt:lpstr>
      <vt:lpstr>Computing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309</cp:revision>
  <dcterms:created xsi:type="dcterms:W3CDTF">2009-01-01T00:53:08Z</dcterms:created>
  <dcterms:modified xsi:type="dcterms:W3CDTF">2020-01-30T07:34:29Z</dcterms:modified>
</cp:coreProperties>
</file>