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slideLayouts/slideLayout21.xml" ContentType="application/vnd.openxmlformats-officedocument.presentationml.slideLayout+xml"/>
  <Override PartName="/ppt/theme/theme9.xml" ContentType="application/vnd.openxmlformats-officedocument.theme+xml"/>
  <Override PartName="/ppt/slideLayouts/slideLayout22.xml" ContentType="application/vnd.openxmlformats-officedocument.presentationml.slideLayout+xml"/>
  <Override PartName="/ppt/theme/theme10.xml" ContentType="application/vnd.openxmlformats-officedocument.theme+xml"/>
  <Override PartName="/ppt/slideLayouts/slideLayout23.xml" ContentType="application/vnd.openxmlformats-officedocument.presentationml.slideLayout+xml"/>
  <Override PartName="/ppt/theme/theme11.xml" ContentType="application/vnd.openxmlformats-officedocument.theme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theme/theme13.xml" ContentType="application/vnd.openxmlformats-officedocument.theme+xml"/>
  <Override PartName="/ppt/slideLayouts/slideLayout26.xml" ContentType="application/vnd.openxmlformats-officedocument.presentationml.slideLayout+xml"/>
  <Override PartName="/ppt/theme/theme14.xml" ContentType="application/vnd.openxmlformats-officedocument.theme+xml"/>
  <Override PartName="/ppt/slideLayouts/slideLayout27.xml" ContentType="application/vnd.openxmlformats-officedocument.presentationml.slideLayout+xml"/>
  <Override PartName="/ppt/theme/theme15.xml" ContentType="application/vnd.openxmlformats-officedocument.theme+xml"/>
  <Override PartName="/ppt/slideLayouts/slideLayout28.xml" ContentType="application/vnd.openxmlformats-officedocument.presentationml.slideLayout+xml"/>
  <Override PartName="/ppt/theme/theme16.xml" ContentType="application/vnd.openxmlformats-officedocument.theme+xml"/>
  <Override PartName="/ppt/slideLayouts/slideLayout29.xml" ContentType="application/vnd.openxmlformats-officedocument.presentationml.slideLayout+xml"/>
  <Override PartName="/ppt/theme/theme17.xml" ContentType="application/vnd.openxmlformats-officedocument.theme+xml"/>
  <Override PartName="/ppt/slideLayouts/slideLayout30.xml" ContentType="application/vnd.openxmlformats-officedocument.presentationml.slideLayout+xml"/>
  <Override PartName="/ppt/theme/theme18.xml" ContentType="application/vnd.openxmlformats-officedocument.theme+xml"/>
  <Override PartName="/ppt/slideLayouts/slideLayout31.xml" ContentType="application/vnd.openxmlformats-officedocument.presentationml.slideLayout+xml"/>
  <Override PartName="/ppt/theme/theme19.xml" ContentType="application/vnd.openxmlformats-officedocument.theme+xml"/>
  <Override PartName="/ppt/slideLayouts/slideLayout32.xml" ContentType="application/vnd.openxmlformats-officedocument.presentationml.slideLayout+xml"/>
  <Override PartName="/ppt/theme/theme20.xml" ContentType="application/vnd.openxmlformats-officedocument.theme+xml"/>
  <Override PartName="/ppt/slideLayouts/slideLayout33.xml" ContentType="application/vnd.openxmlformats-officedocument.presentationml.slideLayout+xml"/>
  <Override PartName="/ppt/theme/theme21.xml" ContentType="application/vnd.openxmlformats-officedocument.theme+xml"/>
  <Override PartName="/ppt/slideLayouts/slideLayout34.xml" ContentType="application/vnd.openxmlformats-officedocument.presentationml.slideLayout+xml"/>
  <Override PartName="/ppt/theme/theme22.xml" ContentType="application/vnd.openxmlformats-officedocument.theme+xml"/>
  <Override PartName="/ppt/slideLayouts/slideLayout35.xml" ContentType="application/vnd.openxmlformats-officedocument.presentationml.slideLayout+xml"/>
  <Override PartName="/ppt/theme/theme23.xml" ContentType="application/vnd.openxmlformats-officedocument.theme+xml"/>
  <Override PartName="/ppt/slideLayouts/slideLayout36.xml" ContentType="application/vnd.openxmlformats-officedocument.presentationml.slideLayout+xml"/>
  <Override PartName="/ppt/theme/theme24.xml" ContentType="application/vnd.openxmlformats-officedocument.theme+xml"/>
  <Override PartName="/ppt/slideLayouts/slideLayout37.xml" ContentType="application/vnd.openxmlformats-officedocument.presentationml.slideLayout+xml"/>
  <Override PartName="/ppt/theme/theme25.xml" ContentType="application/vnd.openxmlformats-officedocument.theme+xml"/>
  <Override PartName="/ppt/slideLayouts/slideLayout38.xml" ContentType="application/vnd.openxmlformats-officedocument.presentationml.slideLayout+xml"/>
  <Override PartName="/ppt/theme/theme26.xml" ContentType="application/vnd.openxmlformats-officedocument.theme+xml"/>
  <Override PartName="/ppt/slideLayouts/slideLayout39.xml" ContentType="application/vnd.openxmlformats-officedocument.presentationml.slideLayout+xml"/>
  <Override PartName="/ppt/theme/theme27.xml" ContentType="application/vnd.openxmlformats-officedocument.theme+xml"/>
  <Override PartName="/ppt/slideLayouts/slideLayout40.xml" ContentType="application/vnd.openxmlformats-officedocument.presentationml.slideLayout+xml"/>
  <Override PartName="/ppt/theme/theme28.xml" ContentType="application/vnd.openxmlformats-officedocument.theme+xml"/>
  <Override PartName="/ppt/slideLayouts/slideLayout41.xml" ContentType="application/vnd.openxmlformats-officedocument.presentationml.slideLayout+xml"/>
  <Override PartName="/ppt/theme/theme29.xml" ContentType="application/vnd.openxmlformats-officedocument.theme+xml"/>
  <Override PartName="/ppt/slideLayouts/slideLayout42.xml" ContentType="application/vnd.openxmlformats-officedocument.presentationml.slideLayout+xml"/>
  <Override PartName="/ppt/theme/theme30.xml" ContentType="application/vnd.openxmlformats-officedocument.theme+xml"/>
  <Override PartName="/ppt/slideLayouts/slideLayout43.xml" ContentType="application/vnd.openxmlformats-officedocument.presentationml.slideLayout+xml"/>
  <Override PartName="/ppt/theme/theme31.xml" ContentType="application/vnd.openxmlformats-officedocument.theme+xml"/>
  <Override PartName="/ppt/slideLayouts/slideLayout44.xml" ContentType="application/vnd.openxmlformats-officedocument.presentationml.slideLayout+xml"/>
  <Override PartName="/ppt/theme/theme32.xml" ContentType="application/vnd.openxmlformats-officedocument.theme+xml"/>
  <Override PartName="/ppt/slideLayouts/slideLayout45.xml" ContentType="application/vnd.openxmlformats-officedocument.presentationml.slideLayout+xml"/>
  <Override PartName="/ppt/theme/theme33.xml" ContentType="application/vnd.openxmlformats-officedocument.theme+xml"/>
  <Override PartName="/ppt/slideLayouts/slideLayout46.xml" ContentType="application/vnd.openxmlformats-officedocument.presentationml.slideLayout+xml"/>
  <Override PartName="/ppt/theme/theme34.xml" ContentType="application/vnd.openxmlformats-officedocument.theme+xml"/>
  <Override PartName="/ppt/slideLayouts/slideLayout47.xml" ContentType="application/vnd.openxmlformats-officedocument.presentationml.slideLayout+xml"/>
  <Override PartName="/ppt/theme/theme35.xml" ContentType="application/vnd.openxmlformats-officedocument.theme+xml"/>
  <Override PartName="/ppt/slideLayouts/slideLayout48.xml" ContentType="application/vnd.openxmlformats-officedocument.presentationml.slideLayout+xml"/>
  <Override PartName="/ppt/theme/theme36.xml" ContentType="application/vnd.openxmlformats-officedocument.theme+xml"/>
  <Override PartName="/ppt/slideLayouts/slideLayout49.xml" ContentType="application/vnd.openxmlformats-officedocument.presentationml.slideLayout+xml"/>
  <Override PartName="/ppt/theme/theme37.xml" ContentType="application/vnd.openxmlformats-officedocument.theme+xml"/>
  <Override PartName="/ppt/theme/theme3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7" r:id="rId2"/>
    <p:sldMasterId id="2147483705" r:id="rId3"/>
    <p:sldMasterId id="2147483707" r:id="rId4"/>
    <p:sldMasterId id="2147483709" r:id="rId5"/>
    <p:sldMasterId id="2147483711" r:id="rId6"/>
    <p:sldMasterId id="2147483713" r:id="rId7"/>
    <p:sldMasterId id="2147483715" r:id="rId8"/>
    <p:sldMasterId id="2147483717" r:id="rId9"/>
    <p:sldMasterId id="2147483719" r:id="rId10"/>
    <p:sldMasterId id="2147483721" r:id="rId11"/>
    <p:sldMasterId id="2147483723" r:id="rId12"/>
    <p:sldMasterId id="2147483725" r:id="rId13"/>
    <p:sldMasterId id="2147483727" r:id="rId14"/>
    <p:sldMasterId id="2147483729" r:id="rId15"/>
    <p:sldMasterId id="2147483733" r:id="rId16"/>
    <p:sldMasterId id="2147483735" r:id="rId17"/>
    <p:sldMasterId id="2147483737" r:id="rId18"/>
    <p:sldMasterId id="2147483739" r:id="rId19"/>
    <p:sldMasterId id="2147483741" r:id="rId20"/>
    <p:sldMasterId id="2147483745" r:id="rId21"/>
    <p:sldMasterId id="2147483747" r:id="rId22"/>
    <p:sldMasterId id="2147483749" r:id="rId23"/>
    <p:sldMasterId id="2147483751" r:id="rId24"/>
    <p:sldMasterId id="2147483753" r:id="rId25"/>
    <p:sldMasterId id="2147483755" r:id="rId26"/>
    <p:sldMasterId id="2147483759" r:id="rId27"/>
    <p:sldMasterId id="2147483763" r:id="rId28"/>
    <p:sldMasterId id="2147483765" r:id="rId29"/>
    <p:sldMasterId id="2147483767" r:id="rId30"/>
    <p:sldMasterId id="2147483769" r:id="rId31"/>
    <p:sldMasterId id="2147483771" r:id="rId32"/>
    <p:sldMasterId id="2147483773" r:id="rId33"/>
    <p:sldMasterId id="2147483775" r:id="rId34"/>
    <p:sldMasterId id="2147483777" r:id="rId35"/>
    <p:sldMasterId id="2147483779" r:id="rId36"/>
    <p:sldMasterId id="2147483781" r:id="rId37"/>
  </p:sldMasterIdLst>
  <p:notesMasterIdLst>
    <p:notesMasterId r:id="rId92"/>
  </p:notesMasterIdLst>
  <p:sldIdLst>
    <p:sldId id="256" r:id="rId38"/>
    <p:sldId id="345" r:id="rId39"/>
    <p:sldId id="361" r:id="rId40"/>
    <p:sldId id="362" r:id="rId41"/>
    <p:sldId id="363" r:id="rId42"/>
    <p:sldId id="364" r:id="rId43"/>
    <p:sldId id="365" r:id="rId44"/>
    <p:sldId id="366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403" r:id="rId66"/>
    <p:sldId id="387" r:id="rId67"/>
    <p:sldId id="401" r:id="rId68"/>
    <p:sldId id="388" r:id="rId69"/>
    <p:sldId id="400" r:id="rId70"/>
    <p:sldId id="389" r:id="rId71"/>
    <p:sldId id="390" r:id="rId72"/>
    <p:sldId id="391" r:id="rId73"/>
    <p:sldId id="393" r:id="rId74"/>
    <p:sldId id="402" r:id="rId75"/>
    <p:sldId id="394" r:id="rId76"/>
    <p:sldId id="395" r:id="rId77"/>
    <p:sldId id="396" r:id="rId78"/>
    <p:sldId id="397" r:id="rId79"/>
    <p:sldId id="398" r:id="rId80"/>
    <p:sldId id="405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  <p:sldId id="415" r:id="rId90"/>
    <p:sldId id="416" r:id="rId9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3537" autoAdjust="0"/>
  </p:normalViewPr>
  <p:slideViewPr>
    <p:cSldViewPr>
      <p:cViewPr varScale="1">
        <p:scale>
          <a:sx n="66" d="100"/>
          <a:sy n="66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50" Type="http://schemas.openxmlformats.org/officeDocument/2006/relationships/slide" Target="slides/slide13.xml"/><Relationship Id="rId55" Type="http://schemas.openxmlformats.org/officeDocument/2006/relationships/slide" Target="slides/slide18.xml"/><Relationship Id="rId63" Type="http://schemas.openxmlformats.org/officeDocument/2006/relationships/slide" Target="slides/slide26.xml"/><Relationship Id="rId68" Type="http://schemas.openxmlformats.org/officeDocument/2006/relationships/slide" Target="slides/slide31.xml"/><Relationship Id="rId76" Type="http://schemas.openxmlformats.org/officeDocument/2006/relationships/slide" Target="slides/slide39.xml"/><Relationship Id="rId84" Type="http://schemas.openxmlformats.org/officeDocument/2006/relationships/slide" Target="slides/slide47.xml"/><Relationship Id="rId89" Type="http://schemas.openxmlformats.org/officeDocument/2006/relationships/slide" Target="slides/slide52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4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53" Type="http://schemas.openxmlformats.org/officeDocument/2006/relationships/slide" Target="slides/slide16.xml"/><Relationship Id="rId58" Type="http://schemas.openxmlformats.org/officeDocument/2006/relationships/slide" Target="slides/slide21.xml"/><Relationship Id="rId66" Type="http://schemas.openxmlformats.org/officeDocument/2006/relationships/slide" Target="slides/slide29.xml"/><Relationship Id="rId74" Type="http://schemas.openxmlformats.org/officeDocument/2006/relationships/slide" Target="slides/slide37.xml"/><Relationship Id="rId79" Type="http://schemas.openxmlformats.org/officeDocument/2006/relationships/slide" Target="slides/slide42.xml"/><Relationship Id="rId87" Type="http://schemas.openxmlformats.org/officeDocument/2006/relationships/slide" Target="slides/slide5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4.xml"/><Relationship Id="rId82" Type="http://schemas.openxmlformats.org/officeDocument/2006/relationships/slide" Target="slides/slide45.xml"/><Relationship Id="rId90" Type="http://schemas.openxmlformats.org/officeDocument/2006/relationships/slide" Target="slides/slide53.xml"/><Relationship Id="rId95" Type="http://schemas.openxmlformats.org/officeDocument/2006/relationships/theme" Target="theme/theme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56" Type="http://schemas.openxmlformats.org/officeDocument/2006/relationships/slide" Target="slides/slide19.xml"/><Relationship Id="rId64" Type="http://schemas.openxmlformats.org/officeDocument/2006/relationships/slide" Target="slides/slide27.xml"/><Relationship Id="rId69" Type="http://schemas.openxmlformats.org/officeDocument/2006/relationships/slide" Target="slides/slide32.xml"/><Relationship Id="rId77" Type="http://schemas.openxmlformats.org/officeDocument/2006/relationships/slide" Target="slides/slide4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4.xml"/><Relationship Id="rId72" Type="http://schemas.openxmlformats.org/officeDocument/2006/relationships/slide" Target="slides/slide35.xml"/><Relationship Id="rId80" Type="http://schemas.openxmlformats.org/officeDocument/2006/relationships/slide" Target="slides/slide43.xml"/><Relationship Id="rId85" Type="http://schemas.openxmlformats.org/officeDocument/2006/relationships/slide" Target="slides/slide48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59" Type="http://schemas.openxmlformats.org/officeDocument/2006/relationships/slide" Target="slides/slide22.xml"/><Relationship Id="rId67" Type="http://schemas.openxmlformats.org/officeDocument/2006/relationships/slide" Target="slides/slide30.xml"/><Relationship Id="rId103" Type="http://schemas.microsoft.com/office/2015/10/relationships/revisionInfo" Target="revisionInfo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4.xml"/><Relationship Id="rId54" Type="http://schemas.openxmlformats.org/officeDocument/2006/relationships/slide" Target="slides/slide17.xml"/><Relationship Id="rId62" Type="http://schemas.openxmlformats.org/officeDocument/2006/relationships/slide" Target="slides/slide25.xml"/><Relationship Id="rId70" Type="http://schemas.openxmlformats.org/officeDocument/2006/relationships/slide" Target="slides/slide33.xml"/><Relationship Id="rId75" Type="http://schemas.openxmlformats.org/officeDocument/2006/relationships/slide" Target="slides/slide38.xml"/><Relationship Id="rId83" Type="http://schemas.openxmlformats.org/officeDocument/2006/relationships/slide" Target="slides/slide46.xml"/><Relationship Id="rId88" Type="http://schemas.openxmlformats.org/officeDocument/2006/relationships/slide" Target="slides/slide51.xml"/><Relationship Id="rId91" Type="http://schemas.openxmlformats.org/officeDocument/2006/relationships/slide" Target="slides/slide54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2.xml"/><Relationship Id="rId57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7.xml"/><Relationship Id="rId52" Type="http://schemas.openxmlformats.org/officeDocument/2006/relationships/slide" Target="slides/slide15.xml"/><Relationship Id="rId60" Type="http://schemas.openxmlformats.org/officeDocument/2006/relationships/slide" Target="slides/slide23.xml"/><Relationship Id="rId65" Type="http://schemas.openxmlformats.org/officeDocument/2006/relationships/slide" Target="slides/slide28.xml"/><Relationship Id="rId73" Type="http://schemas.openxmlformats.org/officeDocument/2006/relationships/slide" Target="slides/slide36.xml"/><Relationship Id="rId78" Type="http://schemas.openxmlformats.org/officeDocument/2006/relationships/slide" Target="slides/slide41.xml"/><Relationship Id="rId81" Type="http://schemas.openxmlformats.org/officeDocument/2006/relationships/slide" Target="slides/slide44.xml"/><Relationship Id="rId86" Type="http://schemas.openxmlformats.org/officeDocument/2006/relationships/slide" Target="slides/slide49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ECA6D35-5A32-4C32-B5F6-AE4A673F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26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E043F8-AAB9-46AD-9779-BD01301F9744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FAC2D6-96B9-46B8-A74C-0CE450D54052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-128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00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0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BB55D-901D-4690-AD22-218736FE0BC5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/>
            <a:fld id="{C6FDF3B3-C486-4A00-A04D-12C5ABB5A0B9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16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8A810-C74B-4A81-813F-FA4F9FBFB79A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23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72395-B946-4453-BBD5-8816063D6133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/>
            <a:fld id="{34498CD8-E9D3-42BC-ACCF-5FBEDDBE19E1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21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0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94C8D-A82D-4D1E-92A2-EB46BB802CCB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/>
            <a:fld id="{E0E3E946-ABB7-4472-85E9-55C9B6F14DC4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22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4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0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92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95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2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8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9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11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15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89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1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36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86C486-4582-4E80-B936-011B792C68B8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/>
            <a:fld id="{52D67BA4-2717-48B5-9CEE-F36B9CBE0852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37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5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86C486-4582-4E80-B936-011B792C68B8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/>
            <a:fld id="{52D67BA4-2717-48B5-9CEE-F36B9CBE0852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38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18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65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49F82-D81E-4384-A106-A460829AEB0B}" type="slidenum">
              <a:rPr lang="en-US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/>
            <a:fld id="{FE5AB5AE-D9E1-4524-82D2-777EFCE71E97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40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42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22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252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48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764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9FFB5-1A12-49B2-B332-D3F9D4423F44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814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684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989F6-F51A-46E2-8CF8-1498C686F1A7}" type="slidenum">
              <a:rPr lang="en-US">
                <a:solidFill>
                  <a:srgbClr val="000000"/>
                </a:solidFill>
              </a:rPr>
              <a:pPr/>
              <a:t>52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160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09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10BE2-E107-4F4D-9BCE-C0E962E9831E}" type="slidenum">
              <a:rPr lang="en-US">
                <a:solidFill>
                  <a:srgbClr val="000000"/>
                </a:solidFill>
              </a:rPr>
              <a:pPr/>
              <a:t>54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AFD05-8D9A-4105-A536-2639AFAF7C1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2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AFD05-8D9A-4105-A536-2639AFAF7C1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1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AFD05-8D9A-4105-A536-2639AFAF7C1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6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E1727A-E3E0-4A34-B433-C32BB90FD0D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972E4B-05D9-494B-9F27-3B2E3449BEA1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-128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67C32A-871C-4E84-8AA0-DA9B572489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4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DAC0-6DB8-4578-8499-9985018103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658B-0A29-4838-95B2-574519A8E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D12BC4-4021-4DA3-B16D-2956C6D99FE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17993-F8AB-4863-89CD-5422D0E7A3D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58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E99FF0-E3F0-46BB-A0AD-808F19689F74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0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317993-F8AB-4863-89CD-5422D0E7A3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75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30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317993-F8AB-4863-89CD-5422D0E7A3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0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6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2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317993-F8AB-4863-89CD-5422D0E7A3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89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317993-F8AB-4863-89CD-5422D0E7A3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41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94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88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88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84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71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97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630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3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FA015A-9094-4B89-BE43-D14D59703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76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79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67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70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317993-F8AB-4863-89CD-5422D0E7A3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9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005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317993-F8AB-4863-89CD-5422D0E7A3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20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8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01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975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4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971E2-06E6-40DE-BDDA-FE84ADDF48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74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074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58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728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900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66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738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148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956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096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5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08A76-EE2F-42BE-BC53-432AEC02ED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7B50-8F6C-4595-8F4D-9761308BE4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61544D-5D6D-4B8C-B610-0CAD77B65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6D674-4906-4A48-A77C-651719E23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A06096-810E-400B-BC55-14F2F30386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4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6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7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9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30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3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2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3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4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5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6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7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8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9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40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2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3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4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5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6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7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8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7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6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0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7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0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9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0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8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6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7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3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7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5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4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4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3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6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1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2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1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8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7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913439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Overview of Operating System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611607"/>
            <a:ext cx="6248400" cy="1199704"/>
          </a:xfrm>
        </p:spPr>
        <p:txBody>
          <a:bodyPr>
            <a:normAutofit/>
          </a:bodyPr>
          <a:lstStyle/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1"/>
                </a:solidFill>
              </a:rPr>
              <a:t> Introduction and Overview</a:t>
            </a:r>
          </a:p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1"/>
                </a:solidFill>
              </a:rPr>
              <a:t> Operating System Structures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324600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9563-8EFE-4C23-9F4C-01FE8F5DD855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User Operating-System Interface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229600" cy="53911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approaches for users to interface with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Command Line Interface (CLI) or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Command Interpreter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Comic Sans MS" pitchFamily="66" charset="0"/>
              </a:rPr>
              <a:t>Two approaches that use Graphical </a:t>
            </a:r>
            <a:r>
              <a:rPr lang="en-US" sz="2600" b="1" dirty="0">
                <a:latin typeface="Comic Sans MS" pitchFamily="66" charset="0"/>
              </a:rPr>
              <a:t>User </a:t>
            </a:r>
            <a:r>
              <a:rPr lang="en-US" sz="2600" b="1" dirty="0" smtClean="0">
                <a:latin typeface="Comic Sans MS" pitchFamily="66" charset="0"/>
              </a:rPr>
              <a:t>	Interface </a:t>
            </a:r>
            <a:r>
              <a:rPr lang="en-US" sz="2600" b="1" dirty="0">
                <a:latin typeface="Comic Sans MS" pitchFamily="66" charset="0"/>
              </a:rPr>
              <a:t>(GUI</a:t>
            </a:r>
            <a:r>
              <a:rPr lang="en-US" sz="2600" b="1" dirty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Command Interpreter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Allows users to directly enter commands to 	be performed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number of interpreters may be available to choose from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Shells: Bourne shell, </a:t>
            </a:r>
            <a:r>
              <a:rPr lang="en-US" sz="2600" b="1" dirty="0" err="1">
                <a:latin typeface="Comic Sans MS" pitchFamily="66" charset="0"/>
              </a:rPr>
              <a:t>Cshell</a:t>
            </a:r>
            <a:r>
              <a:rPr lang="en-US" sz="2600" b="1" dirty="0">
                <a:latin typeface="Comic Sans MS" pitchFamily="66" charset="0"/>
              </a:rPr>
              <a:t> of Unix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How are commands implemented?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There are two ways to implement it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62A491-C54C-4BCE-A877-0A70B0633708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User Operating-System Interface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Command interpreter itself contains the code to execute the command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Size is determined from the number of 	commands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Commands are implemented through system programs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Interpreter only identifies which program 	to load into memory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Command Interpreter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program is small and it does not need to change when new commands are added in the system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Graphical User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Interface using touchscreen or mouse as the pointer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800" b="1" dirty="0"/>
              <a:t>	</a:t>
            </a: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Both CLI or GUI are personal preferen</a:t>
            </a:r>
            <a:r>
              <a:rPr lang="en-US" sz="2600" b="1" dirty="0">
                <a:latin typeface="Comic Sans MS" pitchFamily="66" charset="0"/>
              </a:rPr>
              <a:t>ces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102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F45D5-1C2A-4BA5-BC03-F90711504664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Calls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69950"/>
            <a:ext cx="8305800" cy="5454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calls provide an interface to the services made available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How are system calls used?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APIs hide the details of all the operation sequence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Invokes the functions on behalf of the 	application programmer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Provides portability between different		systems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Windows API, POSIX-API, Java API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call interface (SCI)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Run-time support system for most 	programming languages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Serves as the link to the system calls		made available by the OS</a:t>
            </a:r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62DA1-C2E6-4FF9-ACAE-5D48FAF5E193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229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E2F20B-1FB7-4186-B609-FE54FA502E75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Example of </a:t>
            </a:r>
            <a:r>
              <a:rPr lang="en-US" sz="3200" b="1" dirty="0" smtClean="0">
                <a:effectLst/>
              </a:rPr>
              <a:t>how System Calls are used </a:t>
            </a:r>
            <a:endParaRPr lang="en-US" sz="3200" b="1" dirty="0">
              <a:effectLst/>
            </a:endParaRP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31520"/>
            <a:ext cx="905417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2438400"/>
            <a:ext cx="144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Copy from one file to another</a:t>
            </a:r>
          </a:p>
        </p:txBody>
      </p:sp>
    </p:spTree>
    <p:extLst>
      <p:ext uri="{BB962C8B-B14F-4D97-AF65-F5344CB8AC3E}">
        <p14:creationId xmlns:p14="http://schemas.microsoft.com/office/powerpoint/2010/main" val="7984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133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6E1D53-1CC0-4099-85E0-9FEF343946D3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"/>
            <a:ext cx="8229600" cy="576263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</a:t>
            </a:r>
            <a:r>
              <a:rPr lang="en-US" sz="3200" b="1" dirty="0">
                <a:solidFill>
                  <a:schemeClr val="tx1"/>
                </a:solidFill>
              </a:rPr>
              <a:t>PI – System Call – OS Relationship</a:t>
            </a: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3"/>
          <a:srcRect l="751" t="9875" r="937" b="10126"/>
          <a:stretch>
            <a:fillRect/>
          </a:stretch>
        </p:blipFill>
        <p:spPr bwMode="auto">
          <a:xfrm>
            <a:off x="77452" y="1295400"/>
            <a:ext cx="8990348" cy="54864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086600" y="685800"/>
            <a:ext cx="182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The handling of a user application invoking the open() system call</a:t>
            </a:r>
          </a:p>
        </p:txBody>
      </p:sp>
    </p:spTree>
    <p:extLst>
      <p:ext uri="{BB962C8B-B14F-4D97-AF65-F5344CB8AC3E}">
        <p14:creationId xmlns:p14="http://schemas.microsoft.com/office/powerpoint/2010/main" val="413202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System Calls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Why API instead of system call?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P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rogram portability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Handling of system calls in the RTE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Many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 calls need parameters to be passed to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OS – three approaches are used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Pass </a:t>
            </a:r>
            <a:r>
              <a:rPr lang="en-US" sz="2600" b="1" dirty="0">
                <a:latin typeface="Comic Sans MS" pitchFamily="66" charset="0"/>
              </a:rPr>
              <a:t>parameters in registers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Registers are fewer in number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Place </a:t>
            </a:r>
            <a:r>
              <a:rPr lang="en-US" sz="2600" b="1" dirty="0">
                <a:latin typeface="Comic Sans MS" pitchFamily="66" charset="0"/>
              </a:rPr>
              <a:t>the parameters in a block or table in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Place the address of the block in register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Push </a:t>
            </a:r>
            <a:r>
              <a:rPr lang="en-US" sz="2600" b="1" dirty="0">
                <a:latin typeface="Comic Sans MS" pitchFamily="66" charset="0"/>
              </a:rPr>
              <a:t>the parameters onto the stack by the calling prog</a:t>
            </a:r>
            <a:r>
              <a:rPr lang="en-US" sz="2600" b="1" dirty="0"/>
              <a:t>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Popped off by the OS routine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9FCA93-1843-47D7-8B9D-A8F6909B5871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43400" y="6492875"/>
            <a:ext cx="2350681" cy="365125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D6409-01D4-4C85-B4A8-C6FBD4C6DB0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Parameter Passing as a Table</a:t>
            </a:r>
          </a:p>
        </p:txBody>
      </p:sp>
      <p:pic>
        <p:nvPicPr>
          <p:cNvPr id="15366" name="Picture 3"/>
          <p:cNvPicPr>
            <a:picLocks noChangeArrowheads="1"/>
          </p:cNvPicPr>
          <p:nvPr/>
        </p:nvPicPr>
        <p:blipFill>
          <a:blip r:embed="rId3"/>
          <a:srcRect l="1125" t="16753" r="1219" b="15501"/>
          <a:stretch>
            <a:fillRect/>
          </a:stretch>
        </p:blipFill>
        <p:spPr bwMode="auto">
          <a:xfrm>
            <a:off x="76200" y="1676400"/>
            <a:ext cx="9052560" cy="512064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76200" y="2667000"/>
            <a:ext cx="0" cy="280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276600" y="1645508"/>
            <a:ext cx="124968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Types of System Calls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156575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Systems calls are grouped into six categories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File management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Device management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Information maintenance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Communications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Protection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end, abort			    load, execute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wait event, signal event	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allocate and free memory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create process, terminate process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get process attributes, set process attributes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wait for time</a:t>
            </a: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0E060-2B00-4DBC-985E-237738A6E51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3CCD5D-4D66-417B-AFB6-77761A9B7FA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3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8229600" cy="576263"/>
          </a:xfrm>
        </p:spPr>
        <p:txBody>
          <a:bodyPr anchor="b"/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Examples of Windows and Unix System Calls</a:t>
            </a:r>
          </a:p>
        </p:txBody>
      </p:sp>
      <p:pic>
        <p:nvPicPr>
          <p:cNvPr id="17414" name="Picture 3" descr="OS8-p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14400"/>
            <a:ext cx="873013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Calls for Process Contro</a:t>
            </a:r>
            <a:r>
              <a:rPr lang="en-US" sz="3200" b="1" dirty="0"/>
              <a:t>l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end, abort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 running process may need to end normally (end) or abnormally (abort)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Abnormal termination provides the error 	code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</a:rPr>
              <a:t>load, execute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 process may want to load another process for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Where does control return as the new process terminates?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Depends on whether the existing process is 	lost, saved or allowed to continue execution 	concurrently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the return is to the existing process, memory image of the process should be saved</a:t>
            </a:r>
          </a:p>
        </p:txBody>
      </p:sp>
      <p:sp>
        <p:nvSpPr>
          <p:cNvPr id="184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EFA26-A377-4840-84E6-B1EA83DCB6B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152400"/>
            <a:ext cx="79248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Computing Environments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600" y="1295400"/>
            <a:ext cx="8153400" cy="47244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lang="en-US" sz="2600" b="1" baseline="0" dirty="0">
                <a:latin typeface="Arial" pitchFamily="34" charset="0"/>
                <a:cs typeface="Arial" pitchFamily="34" charset="0"/>
              </a:rPr>
              <a:t> Real-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time Embedded Systems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Most prevalent form of computers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Computers found everywhere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 Systems they run on are usually primitive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OS provides limited features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Limited to little or no user interface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Vary considerably in their capabilities</a:t>
            </a:r>
          </a:p>
          <a:p>
            <a:pPr>
              <a:lnSpc>
                <a:spcPct val="80000"/>
              </a:lnSpc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/>
              <a:t> Embedded systems run real-time operating system							(RTOS)</a:t>
            </a:r>
          </a:p>
          <a:p>
            <a:pPr marL="457200" indent="-4572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Rigid time requirements are imposed on execution of certain functions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System fails if the time constraints are not 	met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7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Calls for Process Control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create process, terminate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New processes may be created by an existing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set process attributes, get process attributes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This provides the ability to control and set the attributes of a new process or to determine the attributes of an existing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wait for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Wait for a certain amount of time for a process to terminate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wait event, signal event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Wait for a specific event or the process itself signals completion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Other system calls are available for debugging, getting memory dump, profiling, etc.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E5E0E4-B438-4469-B57F-D9060D0D336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7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E0708-7135-4286-8D19-6CDB1FC1583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"/>
            <a:ext cx="8229600" cy="6858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Single-tasking in </a:t>
            </a:r>
            <a:r>
              <a:rPr lang="en-US" sz="3200" b="1" dirty="0" err="1" smtClean="0">
                <a:solidFill>
                  <a:schemeClr val="tx1"/>
                </a:solidFill>
                <a:effectLst/>
              </a:rPr>
              <a:t>Arduino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143000"/>
            <a:ext cx="78486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1066800" y="6149370"/>
            <a:ext cx="7162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r>
              <a:rPr kumimoji="1" lang="en-US" dirty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     </a:t>
            </a:r>
            <a:r>
              <a:rPr kumimoji="1" lang="en-US" dirty="0" smtClean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system </a:t>
            </a:r>
            <a:r>
              <a:rPr kumimoji="1" lang="en-US" dirty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startup </a:t>
            </a:r>
            <a:r>
              <a:rPr kumimoji="1" lang="en-US" dirty="0" smtClean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                                  </a:t>
            </a:r>
            <a:r>
              <a:rPr kumimoji="1" lang="en-US" dirty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running a program   </a:t>
            </a:r>
          </a:p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endParaRPr kumimoji="1" lang="en-US" dirty="0">
              <a:solidFill>
                <a:prstClr val="black"/>
              </a:solidFill>
              <a:latin typeface="Helvetica" pitchFamily="34" charset="0"/>
              <a:ea typeface="ＭＳ Ｐゴシック" charset="-128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779612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7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55B247-81DA-47D1-8BF3-A263D55C323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8229600" cy="576263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FreeBSD Running Multiple Programs</a:t>
            </a: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4"/>
          <a:srcRect l="31691" t="500" r="31691" b="500"/>
          <a:stretch>
            <a:fillRect/>
          </a:stretch>
        </p:blipFill>
        <p:spPr bwMode="auto">
          <a:xfrm>
            <a:off x="3276600" y="1188720"/>
            <a:ext cx="2568886" cy="521208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623175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File Management System Calls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create file, delete file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Requires the name of the file and its attributes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open, close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After creation, file should be opened for specific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read, write, reposition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Operations that can be performed on open file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file attributes, set file attributes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Get attributes of a file and possibly set them if desired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Attributes are name, type, protection codes, 	accounting information,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Some systems provide more file management functions and system calls</a:t>
            </a: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AE92DA-D42C-4963-A873-BE9F87A6940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8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Device Management System Calls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Resources controlled by the OS are treated as devices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Physical and virtual devices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request device, release device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If there are multiple users of various devices, processes require to request for devices before making use of it and release it after using it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read, write, reposition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Operations that can be performed on the devices that are allocated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device attributes, set device attributes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Logically attach or detach devices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56CAD-238D-46B5-BC35-87BE0A59C88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Information Maintenance System Calls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8382000" cy="4419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System calls that are used only to transfer information between user and OS programs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time or date, set time or date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system data, set system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process, file or device attributes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set process, file or device attributes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OS maintains information to respond to the calls that are relevant</a:t>
            </a: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CBA50-6650-449F-8886-F1CBCCE93F9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Communication System Calls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09650"/>
            <a:ext cx="8229600" cy="53149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err="1">
                <a:latin typeface="Arial" pitchFamily="34" charset="0"/>
                <a:cs typeface="Arial" pitchFamily="34" charset="0"/>
              </a:rPr>
              <a:t>Interprocess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communication models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Message-passing model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Processes exchange messages to transfer 	information directly or indirectly</a:t>
            </a:r>
            <a:r>
              <a:rPr lang="en-US" sz="2600" b="1" dirty="0">
                <a:latin typeface="Comic Sans MS" pitchFamily="66" charset="0"/>
              </a:rPr>
              <a:t> </a:t>
            </a:r>
            <a:endParaRPr lang="en-US" sz="26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	   Requires the name of the processes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Shared-memory model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For exchange of information through 	common, shared memory </a:t>
            </a:r>
            <a:r>
              <a:rPr lang="en-US" sz="2600" b="1" dirty="0" smtClean="0">
                <a:latin typeface="Comic Sans MS" pitchFamily="66" charset="0"/>
              </a:rPr>
              <a:t>areas</a:t>
            </a:r>
            <a:r>
              <a:rPr lang="en-US" sz="800" b="1" dirty="0" smtClean="0">
                <a:latin typeface="Comic Sans MS" pitchFamily="66" charset="0"/>
              </a:rPr>
              <a:t> </a:t>
            </a: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create, delete communication connection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connection is established before messages are exchanged between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send, receive messages</a:t>
            </a:r>
            <a:endParaRPr lang="en-US" sz="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transfer status 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attach or detach remote devices</a:t>
            </a:r>
          </a:p>
        </p:txBody>
      </p:sp>
      <p:sp>
        <p:nvSpPr>
          <p:cNvPr id="256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059B51-51B6-4318-9425-115DE9F58EB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Protection Related System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Calls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43050"/>
            <a:ext cx="8229600" cy="401955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Protection provides a mechanism for controlling access to resources provided by a computer system</a:t>
            </a:r>
          </a:p>
          <a:p>
            <a:pPr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Set_permission</a:t>
            </a: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600" b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get_permission</a:t>
            </a:r>
            <a:endParaRPr lang="en-US" sz="2600" b="1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Manipulates permission settings of resources such as files and disks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6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Allow_user</a:t>
            </a: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600" b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deny_user</a:t>
            </a:r>
            <a:endParaRPr lang="en-US" sz="2600" b="1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W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hether users be allowed or not allowed access to certain resources 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6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059B51-51B6-4318-9425-115DE9F58EB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Services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4673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Provide a convenient environment for program development and execution – system utilities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Varies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from simple to complex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Divided into a number of categories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File management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   </a:t>
            </a:r>
            <a:r>
              <a:rPr lang="en-US" sz="2600" b="1" dirty="0" smtClean="0">
                <a:latin typeface="Comic Sans MS" panose="030F0702030302020204" pitchFamily="66" charset="0"/>
              </a:rPr>
              <a:t>Programs that manipulate </a:t>
            </a:r>
            <a:r>
              <a:rPr lang="en-US" sz="2600" b="1" dirty="0">
                <a:latin typeface="Comic Sans MS" pitchFamily="66" charset="0"/>
              </a:rPr>
              <a:t>files and directories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Status 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Programs that format and print the output 	from the status information system calls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Registry may be supported that store 		and retrieve configuration 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File modification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Several text editors may be available with 	various options like search or 	transformations</a:t>
            </a:r>
          </a:p>
        </p:txBody>
      </p:sp>
      <p:sp>
        <p:nvSpPr>
          <p:cNvPr id="2662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53FB5-C8F8-4395-B0BE-800176B7E90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 View of Operating System Services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BA4EC-C5E2-4BC7-9979-9E9136A926F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4" y="914400"/>
            <a:ext cx="910907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78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990600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Operating System Structures</a:t>
            </a:r>
            <a:r>
              <a:rPr lang="en-US" dirty="0"/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809999"/>
            <a:ext cx="7315200" cy="1828801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en-US" sz="3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OS </a:t>
            </a:r>
            <a:r>
              <a:rPr lang="en-US" sz="3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Services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sz="3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Interface for users 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sz="3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Components and their interconnections </a:t>
            </a:r>
            <a:endParaRPr lang="en-US" sz="3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1600" y="6407944"/>
            <a:ext cx="2350681" cy="365125"/>
          </a:xfrm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96E487-672B-43CA-91E9-A2C06E49652D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89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Services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98550"/>
            <a:ext cx="8305800" cy="5226050"/>
          </a:xfrm>
          <a:noFill/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Programming language support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Compilers, assemblers, debuggers and 	interpreters for common programming 	languages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 loading and execution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Used for loading and execution of programs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Communications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Provide mechanism for creating virtual 	connections among processes, users and 	computer systems</a:t>
            </a:r>
          </a:p>
          <a:p>
            <a:pPr eaLnBrk="1" hangingPunct="1"/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Other programs are supplied: perform common operations: web browsers, spreadsheets, etc.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6497B1-44AD-4047-B665-3E6CE1957E8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9144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Why are applications OS Specific? 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229600" cy="49530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tabLst>
                <a:tab pos="442913" algn="l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E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ach OS provides a unique set of system calls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  <a:tabLst>
                <a:tab pos="442913" algn="l"/>
              </a:tabLst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An application can be made to run on multiple OS through one of three ways:</a:t>
            </a:r>
          </a:p>
          <a:p>
            <a:pPr marL="596900" indent="-514350">
              <a:lnSpc>
                <a:spcPct val="80000"/>
              </a:lnSpc>
              <a:buAutoNum type="arabicPeriod"/>
              <a:tabLst>
                <a:tab pos="442913" algn="l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Application can be written in an interpreted language that has an interpreter available for multiple OS</a:t>
            </a:r>
          </a:p>
          <a:p>
            <a:pPr marL="82550" indent="0">
              <a:lnSpc>
                <a:spcPct val="80000"/>
              </a:lnSpc>
              <a:buNone/>
              <a:tabLst>
                <a:tab pos="442913" algn="l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Python or Ruby</a:t>
            </a:r>
          </a:p>
          <a:p>
            <a:pPr marL="82550" indent="0">
              <a:lnSpc>
                <a:spcPct val="80000"/>
              </a:lnSpc>
              <a:buNone/>
              <a:tabLst>
                <a:tab pos="442913" algn="l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Features are limited</a:t>
            </a:r>
          </a:p>
          <a:p>
            <a:pPr marL="82550" indent="0">
              <a:lnSpc>
                <a:spcPct val="80000"/>
              </a:lnSpc>
              <a:buNone/>
              <a:tabLst>
                <a:tab pos="442913" algn="l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Performance suffers</a:t>
            </a:r>
          </a:p>
          <a:p>
            <a:pPr marL="82550" indent="0">
              <a:lnSpc>
                <a:spcPct val="80000"/>
              </a:lnSpc>
              <a:buNone/>
              <a:tabLst>
                <a:tab pos="442913" algn="l"/>
              </a:tabLst>
            </a:pPr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marL="596900" indent="-514350">
              <a:lnSpc>
                <a:spcPct val="80000"/>
              </a:lnSpc>
              <a:buFont typeface="+mj-lt"/>
              <a:buAutoNum type="arabicPeriod" startAt="2"/>
              <a:tabLst>
                <a:tab pos="442913" algn="l"/>
              </a:tabLst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Application is written in a language that includes virtual machine running the application</a:t>
            </a:r>
          </a:p>
          <a:p>
            <a:pPr marL="82550" indent="0">
              <a:lnSpc>
                <a:spcPct val="80000"/>
              </a:lnSpc>
              <a:buNone/>
              <a:tabLst>
                <a:tab pos="442913" algn="l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Java and JVM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FFE24C-292C-4F5F-B745-D4DFA45C5F1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9144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Why are applications OS Specific? 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8229600" cy="4648200"/>
          </a:xfrm>
          <a:noFill/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 typeface="Courier New" panose="02070309020205020404" pitchFamily="49" charset="0"/>
              <a:buChar char="o"/>
              <a:tabLst>
                <a:tab pos="442913" algn="l"/>
              </a:tabLst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Suffers from similar 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disadvantages as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in the first approach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 marL="82550" indent="0" algn="just">
              <a:lnSpc>
                <a:spcPct val="80000"/>
              </a:lnSpc>
              <a:buNone/>
              <a:tabLst>
                <a:tab pos="442913" algn="l"/>
              </a:tabLst>
            </a:pP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596900" indent="-514350" algn="just">
              <a:lnSpc>
                <a:spcPct val="80000"/>
              </a:lnSpc>
              <a:buFont typeface="+mj-lt"/>
              <a:buAutoNum type="arabicPeriod" startAt="3"/>
              <a:tabLst>
                <a:tab pos="442913" algn="l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Application developer can use a standard language or API which generates binaries in a machine- and OS-specific language </a:t>
            </a:r>
          </a:p>
          <a:p>
            <a:pPr marL="82550" indent="0" algn="just">
              <a:lnSpc>
                <a:spcPct val="80000"/>
              </a:lnSpc>
              <a:buNone/>
              <a:tabLst>
                <a:tab pos="442913" algn="l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POSIX API and its set of standards</a:t>
            </a:r>
          </a:p>
          <a:p>
            <a:pPr marL="82550" indent="0" algn="just">
              <a:lnSpc>
                <a:spcPct val="80000"/>
              </a:lnSpc>
              <a:buNone/>
              <a:tabLst>
                <a:tab pos="442913" algn="l"/>
              </a:tabLst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  <a:tabLst>
                <a:tab pos="442913" algn="l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Developing cross platform application is a challenging task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  <a:tabLst>
                <a:tab pos="442913" algn="l"/>
              </a:tabLst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Other challenges exist at the lower levels of the system</a:t>
            </a:r>
          </a:p>
          <a:p>
            <a:pPr marL="82550" indent="0" algn="just">
              <a:lnSpc>
                <a:spcPct val="80000"/>
              </a:lnSpc>
              <a:buNone/>
              <a:tabLst>
                <a:tab pos="442913" algn="l"/>
              </a:tabLst>
            </a:pP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82550" indent="0">
              <a:lnSpc>
                <a:spcPct val="80000"/>
              </a:lnSpc>
              <a:buNone/>
              <a:tabLst>
                <a:tab pos="442913" algn="l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FFE24C-292C-4F5F-B745-D4DFA45C5F1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Operating-System Design and Implementation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Design Goal</a:t>
            </a:r>
            <a:r>
              <a:rPr lang="en-US" sz="2600" b="1" dirty="0"/>
              <a:t>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Define goals and specifications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Affected by the choice of hardware and the 	type of system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General purpose or specific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Next level </a:t>
            </a:r>
            <a:r>
              <a:rPr lang="en-US" sz="2600" b="1" dirty="0" smtClean="0">
                <a:latin typeface="Comic Sans MS" pitchFamily="66" charset="0"/>
              </a:rPr>
              <a:t>requirements: user </a:t>
            </a:r>
            <a:r>
              <a:rPr lang="en-US" sz="2600" b="1" dirty="0">
                <a:latin typeface="Comic Sans MS" pitchFamily="66" charset="0"/>
              </a:rPr>
              <a:t>and system goals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 goals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System should be convenient to use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It should be reliable, safe and fast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	H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ow to achieve these objectives?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goals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System should be easy to design, implement 	and maintain -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should be flexible, reliable, 				       error free and efficient</a:t>
            </a: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FFE24C-292C-4F5F-B745-D4DFA45C5F1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1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Mechanisms and Policies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 important principle of OS design is to separate policy from mechanism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Mechanisms determine </a:t>
            </a:r>
            <a:r>
              <a:rPr lang="en-US" sz="2600" b="1" dirty="0">
                <a:latin typeface="Berlin Sans FB" pitchFamily="34" charset="0"/>
              </a:rPr>
              <a:t>how </a:t>
            </a:r>
            <a:r>
              <a:rPr lang="en-US" sz="2600" b="1" dirty="0">
                <a:latin typeface="Comic Sans MS" pitchFamily="66" charset="0"/>
              </a:rPr>
              <a:t>to do something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Policies determine </a:t>
            </a:r>
            <a:r>
              <a:rPr lang="en-US" sz="2600" b="1" dirty="0">
                <a:latin typeface="Berlin Sans FB" pitchFamily="34" charset="0"/>
              </a:rPr>
              <a:t>what</a:t>
            </a:r>
            <a:r>
              <a:rPr lang="en-US" sz="2600" b="1" dirty="0">
                <a:latin typeface="Comic Sans MS" pitchFamily="66" charset="0"/>
              </a:rPr>
              <a:t> will be done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is important for flexibility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Policies are likely to change over time and 	place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general mechanism insensitive to policy changes is desirable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Microkernel-based OS separate mechanisms from policies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Implements basic set of primitive building 	blocks that are totally policy free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EB466-BD23-42EA-8411-447CD4C245A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Implementation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current generation OS is implemented in a high-level language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Easier to write, understand and debug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Portability is achieved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May suffer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from reduced speed and increased storage requirements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Performance improvement measures can be 	used to offset the disadvantage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Bottleneck routines can be identified and replaced with assembly language equivalents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Bottleneck is identified through programs 	that measure system behavior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Traces can be run to achieve the objectives</a:t>
            </a:r>
          </a:p>
        </p:txBody>
      </p:sp>
      <p:sp>
        <p:nvSpPr>
          <p:cNvPr id="307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3E0D21-730E-4AA0-A495-10BB1B86D96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Structure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Design the system by defining small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components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or modules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Each module is a well-defined portion of </a:t>
            </a:r>
            <a:r>
              <a:rPr lang="en-US" sz="2600" b="1" dirty="0" smtClean="0">
                <a:latin typeface="Comic Sans MS" pitchFamily="66" charset="0"/>
              </a:rPr>
              <a:t>	the system </a:t>
            </a:r>
            <a:r>
              <a:rPr lang="en-US" sz="2600" b="1" dirty="0">
                <a:latin typeface="Comic Sans MS" pitchFamily="66" charset="0"/>
              </a:rPr>
              <a:t>with carefully defined </a:t>
            </a:r>
            <a:r>
              <a:rPr lang="en-US" sz="2600" b="1" dirty="0" smtClean="0">
                <a:latin typeface="Comic Sans MS" pitchFamily="66" charset="0"/>
              </a:rPr>
              <a:t>	interfaces and functions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endParaRPr lang="en-US" sz="2600" b="1" dirty="0" smtClean="0">
              <a:latin typeface="Comic Sans MS" pitchFamily="66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Monolithic Structure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Simplest structure has no structure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Comic Sans MS" panose="030F0702030302020204" pitchFamily="66" charset="0"/>
              </a:rPr>
              <a:t>Monolithic structure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Original UNIX operating system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had 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limited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structuring</a:t>
            </a:r>
          </a:p>
          <a:p>
            <a:pPr marL="82550" indent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	C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onsists of two separable parts</a:t>
            </a:r>
          </a:p>
          <a:p>
            <a:pPr marL="82550" indent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ernel and system programs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6FACFB-3D4C-419C-A94B-A037B5DCD30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7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5CBC37-3452-45A3-A81F-80A39A1B7CC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4800"/>
            <a:ext cx="8229600" cy="728663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Traditional UNIX System Structure</a:t>
            </a: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19200"/>
            <a:ext cx="902920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7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5CBC37-3452-45A3-A81F-80A39A1B7CC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600200"/>
            <a:ext cx="1600200" cy="33528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Linux System </a:t>
            </a:r>
            <a:r>
              <a:rPr lang="en-US" sz="3200" b="1" dirty="0" err="1" smtClean="0">
                <a:solidFill>
                  <a:schemeClr val="tx1"/>
                </a:solidFill>
                <a:effectLst/>
              </a:rPr>
              <a:t>Struct-ure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1"/>
            <a:ext cx="51816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06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Layered Approach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3058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Monolithic approach is a tightly coupled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A loosely coupled system is divided into separate smaller components 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Changes in one component affects only that 	component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Modular system can be designed using a number of approaches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Layered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</a:t>
            </a:r>
            <a:r>
              <a:rPr lang="en-US" sz="2600" b="1" dirty="0">
                <a:latin typeface="Comic Sans MS" pitchFamily="66" charset="0"/>
              </a:rPr>
              <a:t>OS is broken into a number of layers or levels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Bottom layer is the hardware and the		highest layer is the user interface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An OS layer is an implementation of an abstract object made up of data and the operations that can manipulate </a:t>
            </a:r>
            <a:r>
              <a:rPr lang="en-US" sz="2600" b="1" dirty="0" smtClean="0">
                <a:latin typeface="Comic Sans MS" pitchFamily="66" charset="0"/>
              </a:rPr>
              <a:t>those data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C94518-E10D-4F41-843D-C898B0B1B19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Structures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82296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OS services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Interface of user and OS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OS functions provided through system calls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Types of System calls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Structure of OS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Defining goals of OS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Modularity and Layered approach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Mechanisms and </a:t>
            </a:r>
            <a:r>
              <a:rPr lang="en-US" sz="2600" b="1" dirty="0" smtClean="0">
                <a:latin typeface="Comic Sans MS" pitchFamily="66" charset="0"/>
              </a:rPr>
              <a:t>policies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Microkernel and Monolithic OS 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407944"/>
            <a:ext cx="2350681" cy="365125"/>
          </a:xfrm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1BB349-8157-465F-8E96-29CDAAAF900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13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E8047A-0EDA-4965-A69B-5EFA176C5E8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Layered Operating System</a:t>
            </a:r>
          </a:p>
        </p:txBody>
      </p:sp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066800"/>
            <a:ext cx="5701012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9248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Layered Approach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153400" cy="5181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Advantages of layered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Simplicity of construction and debugging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Simplifies system verification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Problems with layered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How to appropriately define the layers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Some layers may not be completely self-	contained violating the basic principle of 	layered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Less efficient in terms of performance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Recent developments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Fewer layers with more functionality have 	been designed to overcome the above 	problems</a:t>
            </a:r>
            <a:endParaRPr lang="en-US" sz="2600" b="1" dirty="0"/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8B9EFF-3DC0-41E7-8C23-1244BD73729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Microkernels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method structures the kernel by removing all nonessential components and implements them as system and user-level programs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Results in smaller kernel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Microkernel provides minimal process and memory management and some communication facility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Communication is through message passing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Benefits of microkernel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Ease of extending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Easier to port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It provides more security and reliability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Examples are Tru64 UNIX and QNX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This approach suffers from performance losses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42148-FA4A-42B7-AF76-F63318B29E7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Architecture of a Typical Microkernel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52400" y="838200"/>
            <a:ext cx="890486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42148-FA4A-42B7-AF76-F63318B29E7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Modules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105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Current methodology is to use loadable kernel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modules (LKMs)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Kernel has a set of core components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Links dynamically with additional services 	during boot time or during run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time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Linux uses LKMs for dev.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rivers and file system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Current implementations </a:t>
            </a:r>
            <a:r>
              <a:rPr lang="en-US" sz="2600" b="1" dirty="0">
                <a:latin typeface="Comic Sans MS" pitchFamily="66" charset="0"/>
              </a:rPr>
              <a:t>of UNIX </a:t>
            </a:r>
            <a:r>
              <a:rPr lang="en-US" sz="2600" b="1" dirty="0" smtClean="0">
                <a:latin typeface="Comic Sans MS" pitchFamily="66" charset="0"/>
              </a:rPr>
              <a:t>uses </a:t>
            </a:r>
            <a:r>
              <a:rPr lang="en-US" sz="2600" b="1" dirty="0">
                <a:latin typeface="Comic Sans MS" pitchFamily="66" charset="0"/>
              </a:rPr>
              <a:t>this methodology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Solaris, Mac OS X, W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indows, etc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Hybrid Systems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Most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the operating systems are a hybrid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of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previously mentioned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structures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They address the issues of performance, security and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usability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EBB68B-E7D4-4C9F-B51E-B810293C35A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Hybrid Systems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3716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Linux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and Windows are primarily monolithic</a:t>
            </a:r>
          </a:p>
          <a:p>
            <a:pPr marL="82550" indent="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New functionalities can be added to Linux 	kernel dynamically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Windows also support LKMs and has some behavior of microkernel systems </a:t>
            </a:r>
          </a:p>
          <a:p>
            <a:pPr marL="82550" indent="0"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Operating Systems for mobile devices</a:t>
            </a:r>
          </a:p>
          <a:p>
            <a:pPr marL="82550" indent="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iOS</a:t>
            </a:r>
          </a:p>
          <a:p>
            <a:pPr marL="82550" indent="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Android</a:t>
            </a:r>
          </a:p>
          <a:p>
            <a:pPr marL="82550" indent="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smtClean="0">
                <a:latin typeface="Arial" pitchFamily="34" charset="0"/>
                <a:cs typeface="Arial" pitchFamily="34" charset="0"/>
              </a:rPr>
              <a:t>Reading Assignment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42148-FA4A-42B7-AF76-F63318B29E7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219200"/>
            <a:ext cx="7696200" cy="1295400"/>
          </a:xfrm>
          <a:noFill/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Process Management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200400"/>
            <a:ext cx="4953000" cy="2133600"/>
          </a:xfrm>
          <a:noFill/>
        </p:spPr>
        <p:txBody>
          <a:bodyPr>
            <a:normAutofit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30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Processes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Threads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Process Synchronization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  <a:cs typeface="Arial" pitchFamily="34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CPU Scheduling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Deadlocks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6EA452-C9E6-4102-8162-3A48DE1A8734}" type="slidenum">
              <a:rPr lang="en-US">
                <a:solidFill>
                  <a:prstClr val="black"/>
                </a:solidFill>
                <a:latin typeface="Arial Black" pitchFamily="34" charset="0"/>
              </a:rPr>
              <a:pPr/>
              <a:t>46</a:t>
            </a:fld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3657600" y="2286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prstClr val="black"/>
                </a:solidFill>
              </a:rPr>
              <a:t>Part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Process Management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8305800" cy="4724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is a program in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Needs resources to accomplish its task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consists of a collection of processes executing concurrently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OS processes and user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may be of single thread or may have multiple threads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threads may run in parallel on systems with multiple hardware processing cores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Scheduling of threads on cores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Several CPU schedulers are available to programmers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79DB2-A633-47D4-958B-8314C11E2AE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>
                <a:solidFill>
                  <a:schemeClr val="tx1"/>
                </a:solidFill>
                <a:effectLst/>
              </a:rPr>
              <a:t>Process Concept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8229600" cy="4343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Definitions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States of a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Process Control Block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Threads of a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Scheduling and schedulers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Scheduling queues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Operations on processes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creation and termination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Communication between processes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Comic Sans MS" pitchFamily="66" charset="0"/>
              </a:rPr>
              <a:t>IPC using shared memory and message 	passing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67AB08-916E-42BD-B275-C29C4A32EC8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Concept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activities including OS programs and user programs are termed as processes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   	</a:t>
            </a:r>
            <a:r>
              <a:rPr lang="en-US" sz="2600" b="1" dirty="0">
                <a:latin typeface="Berlin Sans FB" pitchFamily="34" charset="0"/>
              </a:rPr>
              <a:t>Job</a:t>
            </a:r>
            <a:r>
              <a:rPr lang="en-US" sz="2600" b="1" i="1" dirty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and </a:t>
            </a:r>
            <a:r>
              <a:rPr lang="en-US" sz="2600" b="1" dirty="0">
                <a:latin typeface="Berlin Sans FB" pitchFamily="34" charset="0"/>
              </a:rPr>
              <a:t>process</a:t>
            </a:r>
            <a:r>
              <a:rPr lang="en-US" sz="2600" b="1" dirty="0">
                <a:latin typeface="Comic Sans MS" pitchFamily="66" charset="0"/>
              </a:rPr>
              <a:t> are terms used 	interchangeably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comprises of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program code or text section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Program counter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content and content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processor registers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Process stack and a data section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may also contain a heap that is 	dynamically allocated at run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Two processes may be associated with the same program but are considered to be separate processes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A27A05-5113-4F13-90F3-17011897BAE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Structures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229600" cy="42513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600" b="1" dirty="0">
                <a:latin typeface="Arial" pitchFamily="34" charset="0"/>
                <a:cs typeface="Arial" pitchFamily="34" charset="0"/>
              </a:rPr>
              <a:t>View an OS from several vintage poin</a:t>
            </a:r>
            <a:r>
              <a:rPr lang="en-US" sz="2600" b="1" dirty="0"/>
              <a:t>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Services offered by the OS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Interfaces made available to users and 	programmers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Its components and their interconnections</a:t>
            </a:r>
          </a:p>
          <a:p>
            <a:pPr eaLnBrk="1" hangingPunct="1"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/>
            <a:r>
              <a:rPr lang="en-US" sz="2600" b="1" dirty="0">
                <a:latin typeface="Arial" pitchFamily="34" charset="0"/>
                <a:cs typeface="Arial" pitchFamily="34" charset="0"/>
              </a:rPr>
              <a:t>Viewpoints of users, programmers and OS designers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BA4EC-C5E2-4BC7-9979-9E9136A926F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17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CBF6C-144B-4823-B13F-715A9FD8EF1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Process in Memo</a:t>
            </a:r>
            <a:r>
              <a:rPr lang="en-US" sz="3200" b="1" dirty="0"/>
              <a:t>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26318" y="1143000"/>
            <a:ext cx="3803082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State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change states as they execute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New: </a:t>
            </a: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process is being created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Running: </a:t>
            </a: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Instructions are being executed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Only one process can be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running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on a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single 	core processor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 system at any instant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Waiting:     	</a:t>
            </a:r>
            <a:r>
              <a:rPr lang="en-US" sz="2600" b="1" dirty="0">
                <a:latin typeface="Comic Sans MS" pitchFamily="66" charset="0"/>
              </a:rPr>
              <a:t>The process is waiting for some			event to occur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Ready: </a:t>
            </a: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process is waiting to be 			assigned to the processor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Many processes may be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ready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waiting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i="1" dirty="0"/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Terminated:   	</a:t>
            </a:r>
            <a:r>
              <a:rPr lang="en-US" sz="2600" b="1" dirty="0">
                <a:latin typeface="Comic Sans MS" pitchFamily="66" charset="0"/>
              </a:rPr>
              <a:t>The process has completed 				</a:t>
            </a:r>
            <a:r>
              <a:rPr lang="en-US" sz="2600" b="1" dirty="0" smtClean="0">
                <a:latin typeface="Comic Sans MS" pitchFamily="66" charset="0"/>
              </a:rPr>
              <a:t>execution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215F07-9599-4317-AD26-FB9FB95BD50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B52BF4-3526-4FE3-A7F0-E4825499422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Diagram of Process State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9144000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Control Block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6388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process in the system is represented by a task control or a process control block (PCB) 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PCB serves as the repository for information that may vary from process to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Includes the following information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Process state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Program counter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CPU registers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Number and type depends on the 		       	processor architecture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CPU scheduling information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Contains scheduling parameters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Memory management information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Accounting information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I/O </a:t>
            </a:r>
            <a:r>
              <a:rPr lang="en-US" sz="2600" b="1" dirty="0" smtClean="0">
                <a:latin typeface="Comic Sans MS" pitchFamily="66" charset="0"/>
              </a:rPr>
              <a:t>status </a:t>
            </a:r>
            <a:r>
              <a:rPr lang="en-US" sz="2600" b="1" dirty="0">
                <a:latin typeface="Comic Sans MS" pitchFamily="66" charset="0"/>
              </a:rPr>
              <a:t>information</a:t>
            </a:r>
          </a:p>
        </p:txBody>
      </p:sp>
      <p:sp>
        <p:nvSpPr>
          <p:cNvPr id="102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D1AA29-A41E-4BD5-B392-3F76F0D1E08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3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12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A1A18-1CFB-487D-B979-50237FDF987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8382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Process Control Block (PCB)</a:t>
            </a:r>
          </a:p>
        </p:txBody>
      </p:sp>
      <p:pic>
        <p:nvPicPr>
          <p:cNvPr id="11270" name="Picture 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082040"/>
            <a:ext cx="374904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Operating-System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3058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Identify common class of services among all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>
                <a:latin typeface="Comic Sans MS" pitchFamily="66" charset="0"/>
              </a:rPr>
              <a:t>Set of services provided for the convenience of user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 Interface (UI)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Options are     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Comic Sans MS" pitchFamily="66" charset="0"/>
              </a:rPr>
              <a:t>Command-line Interface (</a:t>
            </a:r>
            <a:r>
              <a:rPr lang="en-US" sz="2600" b="1" dirty="0">
                <a:latin typeface="Comic Sans MS" pitchFamily="66" charset="0"/>
              </a:rPr>
              <a:t>CLI)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 smtClean="0">
                <a:latin typeface="Comic Sans MS" pitchFamily="66" charset="0"/>
              </a:rPr>
              <a:t>Graphical </a:t>
            </a:r>
            <a:r>
              <a:rPr lang="en-US" sz="2600" b="1" dirty="0">
                <a:latin typeface="Comic Sans MS" pitchFamily="66" charset="0"/>
              </a:rPr>
              <a:t>User Interface </a:t>
            </a:r>
            <a:r>
              <a:rPr lang="en-US" sz="2600" b="1" dirty="0" smtClean="0">
                <a:latin typeface="Comic Sans MS" pitchFamily="66" charset="0"/>
              </a:rPr>
              <a:t>(</a:t>
            </a:r>
            <a:r>
              <a:rPr lang="en-US" sz="2600" b="1" dirty="0">
                <a:latin typeface="Comic Sans MS" pitchFamily="66" charset="0"/>
              </a:rPr>
              <a:t>GUI</a:t>
            </a:r>
            <a:r>
              <a:rPr lang="en-US" sz="2600" b="1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anose="030F0702030302020204" pitchFamily="66" charset="0"/>
              </a:rPr>
              <a:t>Touchscreen Interface</a:t>
            </a:r>
            <a:endParaRPr lang="en-US" sz="2600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system must be able to load a program 	and execute it, terminating normally or 	abnormally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I/O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operations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OS must provide means to perform I/O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D7D7C-8DFC-42C6-AB9F-09AE7E332C51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9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 View of Operating System Services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BA4EC-C5E2-4BC7-9979-9E9136A926F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4" y="914400"/>
            <a:ext cx="910907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28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Operating-System Services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762000"/>
            <a:ext cx="8305800" cy="56388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File-system manipulation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File management and access control 	management features should be provided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Communications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need to communicate with one another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can be implemented through </a:t>
            </a:r>
            <a:r>
              <a:rPr lang="en-US" sz="2600" b="1" i="1" dirty="0">
                <a:latin typeface="Comic Sans MS" pitchFamily="66" charset="0"/>
              </a:rPr>
              <a:t>message 	passing</a:t>
            </a:r>
            <a:r>
              <a:rPr lang="en-US" sz="2600" b="1" dirty="0">
                <a:latin typeface="Comic Sans MS" pitchFamily="66" charset="0"/>
              </a:rPr>
              <a:t> or </a:t>
            </a:r>
            <a:r>
              <a:rPr lang="en-US" sz="2600" b="1" i="1" dirty="0">
                <a:latin typeface="Comic Sans MS" pitchFamily="66" charset="0"/>
              </a:rPr>
              <a:t>shared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Error detection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Detect </a:t>
            </a:r>
            <a:r>
              <a:rPr lang="en-US" sz="2600" b="1" dirty="0" smtClean="0">
                <a:latin typeface="Comic Sans MS" pitchFamily="66" charset="0"/>
              </a:rPr>
              <a:t>errors and </a:t>
            </a:r>
            <a:r>
              <a:rPr lang="en-US" sz="2600" b="1" dirty="0">
                <a:latin typeface="Comic Sans MS" pitchFamily="66" charset="0"/>
              </a:rPr>
              <a:t>take appropriate action </a:t>
            </a:r>
            <a:r>
              <a:rPr lang="en-US" sz="2600" b="1" dirty="0" smtClean="0">
                <a:latin typeface="Comic Sans MS" pitchFamily="66" charset="0"/>
              </a:rPr>
              <a:t>	to ensure </a:t>
            </a:r>
            <a:r>
              <a:rPr lang="en-US" sz="2600" b="1" dirty="0">
                <a:latin typeface="Comic Sans MS" pitchFamily="66" charset="0"/>
              </a:rPr>
              <a:t>correct and consistent </a:t>
            </a:r>
            <a:r>
              <a:rPr lang="en-US" sz="2600" b="1" dirty="0" smtClean="0">
                <a:latin typeface="Comic Sans MS" pitchFamily="66" charset="0"/>
              </a:rPr>
              <a:t>computing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Set of services for efficient working of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Resource allocation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Efficient allocation of resources without 	error and deadlocks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D55822-A50A-4255-8055-D5B5CED56024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Operating-System Services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156575" cy="4800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Accounting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For record-keeping, usage statistics and 	future planning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Protection and Security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Processes should not interfere with each 	other or with the OS 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Protection ensures that all accesses to system resources are controlled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Security ensures that only authorized and authenticated users access the system and its resources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Defend all I/O devices from external threats and invalid attempts</a:t>
            </a: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2020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D5F00E-DAFE-4693-8955-E13C99E480F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0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3.xml><?xml version="1.0" encoding="utf-8"?>
<a:theme xmlns:a="http://schemas.openxmlformats.org/drawingml/2006/main" name="1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4.xml><?xml version="1.0" encoding="utf-8"?>
<a:theme xmlns:a="http://schemas.openxmlformats.org/drawingml/2006/main" name="1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5.xml><?xml version="1.0" encoding="utf-8"?>
<a:theme xmlns:a="http://schemas.openxmlformats.org/drawingml/2006/main" name="1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6.xml><?xml version="1.0" encoding="utf-8"?>
<a:theme xmlns:a="http://schemas.openxmlformats.org/drawingml/2006/main" name="1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7.xml><?xml version="1.0" encoding="utf-8"?>
<a:theme xmlns:a="http://schemas.openxmlformats.org/drawingml/2006/main" name="1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8.xml><?xml version="1.0" encoding="utf-8"?>
<a:theme xmlns:a="http://schemas.openxmlformats.org/drawingml/2006/main" name="2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9.xml><?xml version="1.0" encoding="utf-8"?>
<a:theme xmlns:a="http://schemas.openxmlformats.org/drawingml/2006/main" name="2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0.xml><?xml version="1.0" encoding="utf-8"?>
<a:theme xmlns:a="http://schemas.openxmlformats.org/drawingml/2006/main" name="2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1.xml><?xml version="1.0" encoding="utf-8"?>
<a:theme xmlns:a="http://schemas.openxmlformats.org/drawingml/2006/main" name="2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2.xml><?xml version="1.0" encoding="utf-8"?>
<a:theme xmlns:a="http://schemas.openxmlformats.org/drawingml/2006/main" name="2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3.xml><?xml version="1.0" encoding="utf-8"?>
<a:theme xmlns:a="http://schemas.openxmlformats.org/drawingml/2006/main" name="2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4.xml><?xml version="1.0" encoding="utf-8"?>
<a:theme xmlns:a="http://schemas.openxmlformats.org/drawingml/2006/main" name="2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5.xml><?xml version="1.0" encoding="utf-8"?>
<a:theme xmlns:a="http://schemas.openxmlformats.org/drawingml/2006/main" name="2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6.xml><?xml version="1.0" encoding="utf-8"?>
<a:theme xmlns:a="http://schemas.openxmlformats.org/drawingml/2006/main" name="2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7.xml><?xml version="1.0" encoding="utf-8"?>
<a:theme xmlns:a="http://schemas.openxmlformats.org/drawingml/2006/main" name="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8.xml><?xml version="1.0" encoding="utf-8"?>
<a:theme xmlns:a="http://schemas.openxmlformats.org/drawingml/2006/main" name="1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9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0.xml><?xml version="1.0" encoding="utf-8"?>
<a:theme xmlns:a="http://schemas.openxmlformats.org/drawingml/2006/main" name="2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1.xml><?xml version="1.0" encoding="utf-8"?>
<a:theme xmlns:a="http://schemas.openxmlformats.org/drawingml/2006/main" name="3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2.xml><?xml version="1.0" encoding="utf-8"?>
<a:theme xmlns:a="http://schemas.openxmlformats.org/drawingml/2006/main" name="3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3.xml><?xml version="1.0" encoding="utf-8"?>
<a:theme xmlns:a="http://schemas.openxmlformats.org/drawingml/2006/main" name="3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4.xml><?xml version="1.0" encoding="utf-8"?>
<a:theme xmlns:a="http://schemas.openxmlformats.org/drawingml/2006/main" name="3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5.xml><?xml version="1.0" encoding="utf-8"?>
<a:theme xmlns:a="http://schemas.openxmlformats.org/drawingml/2006/main" name="3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6.xml><?xml version="1.0" encoding="utf-8"?>
<a:theme xmlns:a="http://schemas.openxmlformats.org/drawingml/2006/main" name="3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7.xml><?xml version="1.0" encoding="utf-8"?>
<a:theme xmlns:a="http://schemas.openxmlformats.org/drawingml/2006/main" name="3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5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19111</TotalTime>
  <Words>1100</Words>
  <Application>Microsoft Office PowerPoint</Application>
  <PresentationFormat>On-screen Show (4:3)</PresentationFormat>
  <Paragraphs>634</Paragraphs>
  <Slides>54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37</vt:i4>
      </vt:variant>
      <vt:variant>
        <vt:lpstr>Slide Titles</vt:lpstr>
      </vt:variant>
      <vt:variant>
        <vt:i4>54</vt:i4>
      </vt:variant>
    </vt:vector>
  </HeadingPairs>
  <TitlesOfParts>
    <vt:vector size="105" baseType="lpstr">
      <vt:lpstr>ＭＳ Ｐゴシック</vt:lpstr>
      <vt:lpstr>Arial</vt:lpstr>
      <vt:lpstr>Arial Black</vt:lpstr>
      <vt:lpstr>Berlin Sans FB</vt:lpstr>
      <vt:lpstr>Comic Sans MS</vt:lpstr>
      <vt:lpstr>Courier New</vt:lpstr>
      <vt:lpstr>Gill Sans MT</vt:lpstr>
      <vt:lpstr>Helvetica</vt:lpstr>
      <vt:lpstr>Monotype Sorts</vt:lpstr>
      <vt:lpstr>Times</vt:lpstr>
      <vt:lpstr>Times New Roman</vt:lpstr>
      <vt:lpstr>Verdana</vt:lpstr>
      <vt:lpstr>Wingdings</vt:lpstr>
      <vt:lpstr>Wingdings 2</vt:lpstr>
      <vt:lpstr>Theme1</vt:lpstr>
      <vt:lpstr>1_Theme1</vt:lpstr>
      <vt:lpstr>4_Theme1</vt:lpstr>
      <vt:lpstr>5_Theme1</vt:lpstr>
      <vt:lpstr>6_Theme1</vt:lpstr>
      <vt:lpstr>7_Theme1</vt:lpstr>
      <vt:lpstr>8_Theme1</vt:lpstr>
      <vt:lpstr>9_Theme1</vt:lpstr>
      <vt:lpstr>10_Theme1</vt:lpstr>
      <vt:lpstr>11_Theme1</vt:lpstr>
      <vt:lpstr>12_Theme1</vt:lpstr>
      <vt:lpstr>13_Theme1</vt:lpstr>
      <vt:lpstr>14_Theme1</vt:lpstr>
      <vt:lpstr>15_Theme1</vt:lpstr>
      <vt:lpstr>16_Theme1</vt:lpstr>
      <vt:lpstr>18_Theme1</vt:lpstr>
      <vt:lpstr>19_Theme1</vt:lpstr>
      <vt:lpstr>20_Theme1</vt:lpstr>
      <vt:lpstr>21_Theme1</vt:lpstr>
      <vt:lpstr>22_Theme1</vt:lpstr>
      <vt:lpstr>24_Theme1</vt:lpstr>
      <vt:lpstr>25_Theme1</vt:lpstr>
      <vt:lpstr>26_Theme1</vt:lpstr>
      <vt:lpstr>27_Theme1</vt:lpstr>
      <vt:lpstr>28_Theme1</vt:lpstr>
      <vt:lpstr>29_Theme1</vt:lpstr>
      <vt:lpstr>2_Theme1</vt:lpstr>
      <vt:lpstr>17_Theme1</vt:lpstr>
      <vt:lpstr>3_Theme1</vt:lpstr>
      <vt:lpstr>23_Theme1</vt:lpstr>
      <vt:lpstr>30_Theme1</vt:lpstr>
      <vt:lpstr>31_Theme1</vt:lpstr>
      <vt:lpstr>32_Theme1</vt:lpstr>
      <vt:lpstr>33_Theme1</vt:lpstr>
      <vt:lpstr>34_Theme1</vt:lpstr>
      <vt:lpstr>35_Theme1</vt:lpstr>
      <vt:lpstr>36_Theme1</vt:lpstr>
      <vt:lpstr>Overview of Operating System</vt:lpstr>
      <vt:lpstr>PowerPoint Presentation</vt:lpstr>
      <vt:lpstr>Operating System Structures </vt:lpstr>
      <vt:lpstr>Operating System Structures</vt:lpstr>
      <vt:lpstr>Operating System Structures</vt:lpstr>
      <vt:lpstr>Operating-System Services</vt:lpstr>
      <vt:lpstr>A View of Operating System Services</vt:lpstr>
      <vt:lpstr>Operating-System Services</vt:lpstr>
      <vt:lpstr>Operating-System Services</vt:lpstr>
      <vt:lpstr>User Operating-System Interface</vt:lpstr>
      <vt:lpstr>User Operating-System Interface</vt:lpstr>
      <vt:lpstr>System Calls</vt:lpstr>
      <vt:lpstr>Example of how System Calls are used </vt:lpstr>
      <vt:lpstr>API – System Call – OS Relationship</vt:lpstr>
      <vt:lpstr>System Calls</vt:lpstr>
      <vt:lpstr>Parameter Passing as a Table</vt:lpstr>
      <vt:lpstr>Types of System Calls</vt:lpstr>
      <vt:lpstr>Examples of Windows and Unix System Calls</vt:lpstr>
      <vt:lpstr>System Calls for Process Control</vt:lpstr>
      <vt:lpstr>System Calls for Process Control</vt:lpstr>
      <vt:lpstr>Single-tasking in Arduino</vt:lpstr>
      <vt:lpstr>FreeBSD Running Multiple Programs</vt:lpstr>
      <vt:lpstr>File Management System Calls</vt:lpstr>
      <vt:lpstr>Device Management System Calls</vt:lpstr>
      <vt:lpstr>Information Maintenance System Calls</vt:lpstr>
      <vt:lpstr>Communication System Calls</vt:lpstr>
      <vt:lpstr>Protection Related System Calls</vt:lpstr>
      <vt:lpstr>System Services</vt:lpstr>
      <vt:lpstr>A View of Operating System Services</vt:lpstr>
      <vt:lpstr>System Services</vt:lpstr>
      <vt:lpstr>Why are applications OS Specific? </vt:lpstr>
      <vt:lpstr>Why are applications OS Specific? </vt:lpstr>
      <vt:lpstr>Operating-System Design and Implementation</vt:lpstr>
      <vt:lpstr>Mechanisms and Policies</vt:lpstr>
      <vt:lpstr>Implementation </vt:lpstr>
      <vt:lpstr>Operating System Structure</vt:lpstr>
      <vt:lpstr>Traditional UNIX System Structure</vt:lpstr>
      <vt:lpstr>Linux System Struct-ure</vt:lpstr>
      <vt:lpstr>Layered Approach</vt:lpstr>
      <vt:lpstr> Layered Operating System</vt:lpstr>
      <vt:lpstr>Layered Approach</vt:lpstr>
      <vt:lpstr>Microkernels</vt:lpstr>
      <vt:lpstr>Architecture of a Typical Microkernel</vt:lpstr>
      <vt:lpstr>Modules </vt:lpstr>
      <vt:lpstr>Hybrid Systems</vt:lpstr>
      <vt:lpstr>Process Management</vt:lpstr>
      <vt:lpstr> Process Management</vt:lpstr>
      <vt:lpstr> Process Concept</vt:lpstr>
      <vt:lpstr>Process Concept</vt:lpstr>
      <vt:lpstr>  Process in Memory</vt:lpstr>
      <vt:lpstr>Process State</vt:lpstr>
      <vt:lpstr> Diagram of Process State</vt:lpstr>
      <vt:lpstr>Process Control Block</vt:lpstr>
      <vt:lpstr> Process Control Block (PCB)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390</cp:revision>
  <dcterms:created xsi:type="dcterms:W3CDTF">2009-01-01T00:53:08Z</dcterms:created>
  <dcterms:modified xsi:type="dcterms:W3CDTF">2020-02-06T07:34:40Z</dcterms:modified>
</cp:coreProperties>
</file>