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3" r:id="rId2"/>
    <p:sldMasterId id="2147483795" r:id="rId3"/>
  </p:sldMasterIdLst>
  <p:notesMasterIdLst>
    <p:notesMasterId r:id="rId42"/>
  </p:notesMasterIdLst>
  <p:sldIdLst>
    <p:sldId id="256" r:id="rId4"/>
    <p:sldId id="266" r:id="rId5"/>
    <p:sldId id="270" r:id="rId6"/>
    <p:sldId id="271" r:id="rId7"/>
    <p:sldId id="292" r:id="rId8"/>
    <p:sldId id="268" r:id="rId9"/>
    <p:sldId id="262" r:id="rId10"/>
    <p:sldId id="269" r:id="rId11"/>
    <p:sldId id="263" r:id="rId12"/>
    <p:sldId id="273" r:id="rId13"/>
    <p:sldId id="267" r:id="rId14"/>
    <p:sldId id="274" r:id="rId15"/>
    <p:sldId id="277" r:id="rId16"/>
    <p:sldId id="275" r:id="rId17"/>
    <p:sldId id="279" r:id="rId18"/>
    <p:sldId id="278" r:id="rId19"/>
    <p:sldId id="281" r:id="rId20"/>
    <p:sldId id="282" r:id="rId21"/>
    <p:sldId id="283" r:id="rId22"/>
    <p:sldId id="284" r:id="rId23"/>
    <p:sldId id="293" r:id="rId24"/>
    <p:sldId id="294" r:id="rId25"/>
    <p:sldId id="298" r:id="rId26"/>
    <p:sldId id="299" r:id="rId27"/>
    <p:sldId id="295" r:id="rId28"/>
    <p:sldId id="296" r:id="rId29"/>
    <p:sldId id="297" r:id="rId30"/>
    <p:sldId id="300" r:id="rId31"/>
    <p:sldId id="301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03" r:id="rId40"/>
    <p:sldId id="304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5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75CB3-AF9D-485F-8DFD-9D3BB4677B54}" type="slidenum">
              <a:rPr lang="en-US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D2330-32B1-4B56-B570-90819C87F124}" type="slidenum">
              <a:rPr lang="en-US"/>
              <a:pPr/>
              <a:t>13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5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94879-B1E7-4BF1-BA1F-CA278038C42D}" type="slidenum">
              <a:rPr lang="en-US"/>
              <a:pPr/>
              <a:t>15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67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9320B-FB75-4736-AB0A-08761A9EE834}" type="slidenum">
              <a:rPr lang="en-US"/>
              <a:pPr/>
              <a:t>16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26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1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2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1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1532C-2289-44DC-891C-CEE744EE39B9}" type="slidenum">
              <a:rPr lang="en-US"/>
              <a:pPr/>
              <a:t>20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4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4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10BE2-E107-4F4D-9BCE-C0E962E9831E}" type="slidenum">
              <a:rPr lang="en-US"/>
              <a:pPr/>
              <a:t>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2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7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5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92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0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9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6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1A1C7-B217-4065-9993-E4B3ED7A6EF0}" type="slidenum">
              <a:rPr lang="en-US"/>
              <a:pPr/>
              <a:t>34</a:t>
            </a:fld>
            <a:endParaRPr lang="en-US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95EA38EA-5490-4893-BA27-F6041A3833E5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34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3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AEBE5-B0F9-4814-A352-DFA6062CC7C9}" type="slidenum">
              <a:rPr lang="en-US"/>
              <a:pPr/>
              <a:t>35</a:t>
            </a:fld>
            <a:endParaRPr lang="en-US"/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2347DF0F-EDDB-45D7-8BC8-C406BFCCC1C9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35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9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87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1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6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DD208-290C-4155-87D9-C67DF71AE6D2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58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1384A-23FD-4C3D-BA46-155F82342291}" type="slidenum">
              <a:rPr lang="en-US"/>
              <a:pPr/>
              <a:t>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7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4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219200"/>
            <a:ext cx="7696200" cy="1295400"/>
          </a:xfrm>
          <a:noFill/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Process Management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200400"/>
            <a:ext cx="4953000" cy="21336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30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Processes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Threads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Process Synchronization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CPU Scheduling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Deadlocks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6EA452-C9E6-4102-8162-3A48DE1A8734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3657600" y="2286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/>
              <a:t>Part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Context Switch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When the CPU is interrupted, it saves the state of the current process and restores the state later to resume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Save and restore operation takes place in 	kernel mode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Switching the CPU to another process requires state saving and restoring state of another process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Context switch time is overhead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It is dependant on hardware support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Some processors provide multiple sets of registers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Context switch involves only the change of a 	pointer</a:t>
            </a:r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A11FC3-748C-4C8A-9040-8BBB283B6588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4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122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7E3BDA-2E30-446F-8EDD-891F8BF140C1}" type="slidenum">
              <a:rPr lang="en-US"/>
              <a:pPr/>
              <a:t>11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"/>
            <a:ext cx="8229600" cy="576263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CPU Switch From Process to Process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762000"/>
            <a:ext cx="833628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Operations on Processes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Most systems provide a mechanism for process creation and termination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Creation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 process may create new processes through a create-process system 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Parent and child processes form a tree of 	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Process identifier (</a:t>
            </a:r>
            <a:r>
              <a:rPr lang="en-US" sz="2600" b="1" dirty="0" err="1">
                <a:latin typeface="Comic Sans MS" pitchFamily="66" charset="0"/>
              </a:rPr>
              <a:t>pid</a:t>
            </a:r>
            <a:r>
              <a:rPr lang="en-US" sz="2600" b="1" dirty="0">
                <a:latin typeface="Comic Sans MS" pitchFamily="66" charset="0"/>
              </a:rPr>
              <a:t>) uniquely identify processes in a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a process creates a child process, it may get its resources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Directly from the OS or it may be allocated 	a subset of resources of the parent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Initialization data is also passed on to the child process</a:t>
            </a: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06AF42-B41A-45D9-BD70-91E6DBC2B0B0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355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84A89F-8C45-4C2C-A90F-B85B2E35D747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8153400" cy="728663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 tree of processes on a typical Linux system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3361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Operations on Processes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Two possibilities exist in terms of execution when a process creates another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parent continues to execute concurrently with the child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parent waits until some or all of its children have terminated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In terms of address space of the new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child process is an exact duplicate of the parent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child process has a new program loaded into 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Illustrate the differences between the above through UNIX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Process creation in Windows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Reading assignment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1142C-BC64-4A3C-B47F-462454362D3B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9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2560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BED4F-E169-4E26-9D61-EE8AE99C6748}" type="slidenum">
              <a:rPr lang="en-US"/>
              <a:pPr/>
              <a:t>15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229600" cy="576263"/>
          </a:xfrm>
        </p:spPr>
        <p:txBody>
          <a:bodyPr anchor="b"/>
          <a:lstStyle/>
          <a:p>
            <a:pPr eaLnBrk="1" hangingPunct="1"/>
            <a:r>
              <a:rPr lang="en-US" sz="2400" b="1" dirty="0"/>
              <a:t>		       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C Program Forking Separate Process</a:t>
            </a:r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1113" y="640080"/>
            <a:ext cx="713232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06D744-A477-4112-B382-FE4B0DB7410A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Process Creation</a:t>
            </a: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384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6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Termination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A process terminates when it finishes 	executing its final statement – exit()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resources of the process are deallocated and it may return a status value to its parent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Termination can also be caused by another process through a system call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Only the parent process can terminate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Reasons for termination can be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child process has exceeded the usage of some of its resources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task assigned to child is no longer required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parent is exiting and the OS does not allow the child to continue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Cascading termination may take place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47977C-2266-4517-AA0F-64F350941DB5}" type="slidenum">
              <a:rPr lang="en-US" b="1">
                <a:latin typeface="Arial Black" pitchFamily="34" charset="0"/>
              </a:rPr>
              <a:pPr/>
              <a:t>17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Operations on Processes</a:t>
            </a:r>
          </a:p>
        </p:txBody>
      </p:sp>
    </p:spTree>
    <p:extLst>
      <p:ext uri="{BB962C8B-B14F-4D97-AF65-F5344CB8AC3E}">
        <p14:creationId xmlns:p14="http://schemas.microsoft.com/office/powerpoint/2010/main" val="844849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executing concurrently in a system are either independent or cooperating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Independent processes cannot affect or be affected by other executing processes in system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Cooperating processes can affect and be 	affected by other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w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Why cooperating processes?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Information sharing can be done by allowing concurrent access to same set of information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Computation speedup can be achieved by breaking a task into subtasks that execute in parallel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Modularity is achieved by constructing the system in a modular fashion</a:t>
            </a: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B171EB-C949-475D-A3E0-FD74C267D2EC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76200"/>
            <a:ext cx="79248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Interprocess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5826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6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Two </a:t>
            </a:r>
            <a:r>
              <a:rPr lang="en-US" sz="2600" b="1" dirty="0">
                <a:latin typeface="Comic Sans MS" pitchFamily="66" charset="0"/>
              </a:rPr>
              <a:t>models exist for IPC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Shared memory model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region of memory is created that is 	shared by cooperating processes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Allows maximum speed and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		convenience of communication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0"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Message passing model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Messages are exchanged between 	cooperating processes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Useful for exchange of smaller </a:t>
            </a:r>
            <a:r>
              <a:rPr lang="en-US" sz="2600" b="1" dirty="0" smtClean="0">
                <a:latin typeface="Comic Sans MS" pitchFamily="66" charset="0"/>
              </a:rPr>
              <a:t>			amount of </a:t>
            </a:r>
            <a:r>
              <a:rPr lang="en-US" sz="2600" b="1" dirty="0">
                <a:latin typeface="Comic Sans MS" pitchFamily="66" charset="0"/>
              </a:rPr>
              <a:t>data and is 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asier to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	implement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Both models are common in operating systems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703-5DE8-4BF7-A91D-256E3C03632F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Interprocess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528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3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12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A1A18-1CFB-487D-B979-50237FDF9877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8382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Process Control Block (PCB)</a:t>
            </a:r>
          </a:p>
        </p:txBody>
      </p:sp>
      <p:pic>
        <p:nvPicPr>
          <p:cNvPr id="11270" name="Picture 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082040"/>
            <a:ext cx="374904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CC083-9FA8-436B-9391-62FCFBA56B03}" type="slidenum">
              <a:rPr lang="en-US"/>
              <a:pPr/>
              <a:t>20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Communications Models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1371600" y="10668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Message Passing</a:t>
            </a: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5181600" y="1050925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Shared Memory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81150"/>
            <a:ext cx="9000242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31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Communicating processes need to establish a region of shared memory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R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esides in the address space of the 	creating process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Producer-consumer problem for cooperating processes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P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roducer process provides information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Consumer process consumes information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One solution to the problem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Use shared memory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Producer places the produced item in the buffer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Consumer removes the item from buffer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Buffer may be bounded or unbounded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703-5DE8-4BF7-A91D-256E3C03632F}" type="slidenum">
              <a:rPr lang="en-US" b="1">
                <a:latin typeface="Arial Black" pitchFamily="34" charset="0"/>
              </a:rPr>
              <a:pPr/>
              <a:t>21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IPC in Shared-Memory Systems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12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4876800"/>
          </a:xfrm>
          <a:noFill/>
        </p:spPr>
        <p:txBody>
          <a:bodyPr>
            <a:noAutofit/>
          </a:bodyPr>
          <a:lstStyle/>
          <a:p>
            <a:pPr marL="1598613" lvl="3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#define BUFFER_SIZE </a:t>
            </a:r>
            <a:r>
              <a:rPr lang="en-US" sz="1600" b="1" dirty="0" smtClean="0">
                <a:latin typeface="Courier New" panose="02070309020205020404" pitchFamily="49" charset="0"/>
              </a:rPr>
              <a:t>10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is correct, </a:t>
            </a:r>
            <a:endParaRPr lang="en-US" b="1" dirty="0"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sz="1600" b="1" dirty="0" err="1">
                <a:latin typeface="Courier New" panose="02070309020205020404" pitchFamily="49" charset="0"/>
              </a:rPr>
              <a:t>typedef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</a:rPr>
              <a:t>{                </a:t>
            </a:r>
            <a:r>
              <a:rPr lang="en-US" b="1" dirty="0" smtClean="0">
                <a:latin typeface="Courier New" panose="02070309020205020404" pitchFamily="49" charset="0"/>
              </a:rPr>
              <a:t>but can use only</a:t>
            </a:r>
            <a:endParaRPr lang="en-US" b="1" dirty="0"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	. . </a:t>
            </a:r>
            <a:r>
              <a:rPr lang="en-US" sz="1600" b="1" dirty="0" smtClean="0">
                <a:latin typeface="Courier New" panose="02070309020205020404" pitchFamily="49" charset="0"/>
              </a:rPr>
              <a:t>.                         </a:t>
            </a:r>
            <a:r>
              <a:rPr lang="en-US" b="1" dirty="0" smtClean="0">
                <a:latin typeface="Courier New" panose="02070309020205020404" pitchFamily="49" charset="0"/>
              </a:rPr>
              <a:t>BUFFER_SIZE – 1 </a:t>
            </a:r>
            <a:endParaRPr lang="en-US" b="1" dirty="0"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} item</a:t>
            </a:r>
            <a:r>
              <a:rPr lang="en-US" sz="1600" b="1" dirty="0" smtClean="0">
                <a:latin typeface="Courier New" panose="02070309020205020404" pitchFamily="49" charset="0"/>
              </a:rPr>
              <a:t>;                         </a:t>
            </a:r>
            <a:r>
              <a:rPr lang="en-US" b="1" dirty="0" smtClean="0">
                <a:latin typeface="Courier New" panose="02070309020205020404" pitchFamily="49" charset="0"/>
              </a:rPr>
              <a:t>elements</a:t>
            </a:r>
            <a:endParaRPr lang="en-US" b="1" dirty="0"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in = 0;</a:t>
            </a:r>
          </a:p>
          <a:p>
            <a:pPr marL="1598613" lvl="3">
              <a:buFontTx/>
              <a:buNone/>
            </a:pPr>
            <a:r>
              <a:rPr 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out = 0</a:t>
            </a:r>
            <a:r>
              <a:rPr lang="en-US" sz="1600" b="1" dirty="0" smtClean="0">
                <a:latin typeface="Courier New" panose="02070309020205020404" pitchFamily="49" charset="0"/>
              </a:rPr>
              <a:t>;</a:t>
            </a:r>
          </a:p>
          <a:p>
            <a:pPr marL="1598613" lvl="3">
              <a:buFontTx/>
              <a:buNone/>
            </a:pPr>
            <a:endParaRPr lang="en-US" sz="1600" b="1" dirty="0" smtClean="0">
              <a:latin typeface="Courier New" panose="02070309020205020404" pitchFamily="49" charset="0"/>
            </a:endParaRPr>
          </a:p>
          <a:p>
            <a:pPr marL="285750" lvl="3" indent="-285750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ode for producer and consumer processes</a:t>
            </a:r>
          </a:p>
          <a:p>
            <a:pPr marL="285750" lvl="3" indent="-285750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does not address the problem of both processes accessing the buffer concurrently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703-5DE8-4BF7-A91D-256E3C03632F}" type="slidenum">
              <a:rPr lang="en-US" b="1">
                <a:latin typeface="Arial Black" pitchFamily="34" charset="0"/>
              </a:rPr>
              <a:pPr/>
              <a:t>22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IPC in Shared-memory systems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80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703-5DE8-4BF7-A91D-256E3C03632F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Producer Process in Shared-Memory Systems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/>
          <p:cNvSpPr txBox="1">
            <a:spLocks noChangeAspect="1" noChangeArrowheads="1"/>
          </p:cNvSpPr>
          <p:nvPr/>
        </p:nvSpPr>
        <p:spPr bwMode="auto">
          <a:xfrm>
            <a:off x="990601" y="1338263"/>
            <a:ext cx="8153400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87F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item </a:t>
            </a:r>
            <a:r>
              <a:rPr lang="en-US" sz="2600" b="1" dirty="0" err="1" smtClean="0">
                <a:latin typeface="Courier New" panose="02070309020205020404" pitchFamily="49" charset="0"/>
              </a:rPr>
              <a:t>next_produced</a:t>
            </a:r>
            <a:r>
              <a:rPr lang="en-US" sz="2600" b="1" dirty="0" smtClean="0">
                <a:latin typeface="Courier New" panose="02070309020205020404" pitchFamily="49" charset="0"/>
              </a:rPr>
              <a:t>; </a:t>
            </a:r>
            <a:br>
              <a:rPr lang="en-US" sz="2600" b="1" dirty="0" smtClean="0">
                <a:latin typeface="Courier New" panose="02070309020205020404" pitchFamily="49" charset="0"/>
              </a:rPr>
            </a:br>
            <a:endParaRPr lang="en-US" sz="2600" b="1" dirty="0" smtClean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	buffer[in] = </a:t>
            </a:r>
            <a:r>
              <a:rPr lang="en-US" sz="2600" b="1" dirty="0" err="1" smtClean="0">
                <a:latin typeface="Courier New" panose="02070309020205020404" pitchFamily="49" charset="0"/>
              </a:rPr>
              <a:t>next_produced</a:t>
            </a:r>
            <a:r>
              <a:rPr lang="en-US" sz="2600" b="1" dirty="0" smtClean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}</a:t>
            </a:r>
            <a:r>
              <a:rPr lang="en-US" sz="2600" b="0" dirty="0" smtClean="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endParaRPr lang="en-US" sz="2000" b="0" dirty="0" smtClean="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sz="2000" b="0" dirty="0" smtClean="0"/>
          </a:p>
          <a:p>
            <a:pPr>
              <a:buFont typeface="Monotype Sorts" pitchFamily="-84" charset="2"/>
              <a:buNone/>
            </a:pPr>
            <a:r>
              <a:rPr lang="en-US" sz="1400" b="0" dirty="0" smtClean="0"/>
              <a:t>	</a:t>
            </a:r>
          </a:p>
          <a:p>
            <a:pPr marL="7167563" lvl="4">
              <a:buFontTx/>
              <a:buNone/>
            </a:pPr>
            <a:endParaRPr lang="en-US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5330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703-5DE8-4BF7-A91D-256E3C03632F}" type="slidenum">
              <a:rPr lang="en-US" b="1">
                <a:latin typeface="Arial Black" pitchFamily="34" charset="0"/>
              </a:rPr>
              <a:pPr/>
              <a:t>24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82000" cy="762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Consumer Process in Shared-Memory Systems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95400" y="914400"/>
            <a:ext cx="68945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87F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item </a:t>
            </a:r>
            <a:r>
              <a:rPr lang="en-US" sz="2600" b="1" dirty="0" err="1" smtClean="0">
                <a:latin typeface="Courier New" panose="02070309020205020404" pitchFamily="49" charset="0"/>
              </a:rPr>
              <a:t>next_consumed</a:t>
            </a:r>
            <a:r>
              <a:rPr lang="en-US" sz="2600" b="1" dirty="0" smtClean="0">
                <a:latin typeface="Courier New" panose="02070309020205020404" pitchFamily="49" charset="0"/>
              </a:rPr>
              <a:t>; </a:t>
            </a:r>
            <a:br>
              <a:rPr lang="en-US" sz="2600" b="1" dirty="0" smtClean="0">
                <a:latin typeface="Courier New" panose="02070309020205020404" pitchFamily="49" charset="0"/>
              </a:rPr>
            </a:br>
            <a:r>
              <a:rPr lang="en-US" sz="2600" b="1" dirty="0" smtClean="0">
                <a:latin typeface="Courier New" panose="02070309020205020404" pitchFamily="49" charset="0"/>
              </a:rPr>
              <a:t>while (true) {</a:t>
            </a:r>
            <a:br>
              <a:rPr lang="en-US" sz="2600" b="1" dirty="0" smtClean="0">
                <a:latin typeface="Courier New" panose="02070309020205020404" pitchFamily="49" charset="0"/>
              </a:rPr>
            </a:br>
            <a:r>
              <a:rPr lang="en-US" sz="2600" b="1" dirty="0" smtClean="0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		; /* do nothing */</a:t>
            </a:r>
            <a:br>
              <a:rPr lang="en-US" sz="2600" b="1" dirty="0" smtClean="0">
                <a:latin typeface="Courier New" panose="02070309020205020404" pitchFamily="49" charset="0"/>
              </a:rPr>
            </a:br>
            <a:r>
              <a:rPr lang="en-US" sz="2600" b="1" dirty="0" smtClean="0">
                <a:latin typeface="Courier New" panose="02070309020205020404" pitchFamily="49" charset="0"/>
              </a:rPr>
              <a:t>	</a:t>
            </a:r>
            <a:r>
              <a:rPr lang="en-US" sz="2600" b="1" dirty="0" err="1" smtClean="0">
                <a:latin typeface="Courier New" panose="02070309020205020404" pitchFamily="49" charset="0"/>
              </a:rPr>
              <a:t>next_consumed</a:t>
            </a:r>
            <a:r>
              <a:rPr lang="en-US" sz="2600" b="1" dirty="0" smtClean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	out = (out + 1) % BUFFER_SIZE;</a:t>
            </a:r>
            <a:br>
              <a:rPr lang="en-US" sz="2600" b="1" dirty="0" smtClean="0">
                <a:latin typeface="Courier New" panose="02070309020205020404" pitchFamily="49" charset="0"/>
              </a:rPr>
            </a:br>
            <a:r>
              <a:rPr lang="en-US" sz="2600" b="1" dirty="0" smtClean="0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2600" b="1" dirty="0" smtClean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037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23875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Processes communicate and synchronize without sharing the same address space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Provides at least two operations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send(message);   receive(message)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Messages may be fixed or variable in size</a:t>
            </a:r>
          </a:p>
          <a:p>
            <a:pPr>
              <a:lnSpc>
                <a:spcPct val="90000"/>
              </a:lnSpc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 communication link must exist between processes</a:t>
            </a:r>
          </a:p>
          <a:p>
            <a:pPr>
              <a:lnSpc>
                <a:spcPct val="9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Methods for logically implementing a link and the send/receive operations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Direct or indirect communication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Synchronous or asynchronous communication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Automatic or explicit buffering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703-5DE8-4BF7-A91D-256E3C03632F}" type="slidenum">
              <a:rPr lang="en-US" b="1">
                <a:latin typeface="Arial Black" pitchFamily="34" charset="0"/>
              </a:rPr>
              <a:pPr/>
              <a:t>25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IPC in Message-Passing Systems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68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Naming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Processes must be able to refer to each other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Direct communication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Each process must explicitly name the 	recipient or the sender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send (P, message);     receive (Q, message)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Communication link properties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Link is established automatically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A link is associated with exactly two 	processes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There exists exactly one link between each 	pair of processes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There is symmetry in addressing</a:t>
            </a:r>
          </a:p>
          <a:p>
            <a:pPr marL="82550" indent="0">
              <a:lnSpc>
                <a:spcPct val="9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703-5DE8-4BF7-A91D-256E3C03632F}" type="slidenum">
              <a:rPr lang="en-US" b="1">
                <a:latin typeface="Arial Black" pitchFamily="34" charset="0"/>
              </a:rPr>
              <a:pPr/>
              <a:t>26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IPC in Message-Passing Systems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93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23875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Asymmetric addressing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O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nly sender names the recipient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Disadvantage of both schemes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Limited modularity of the resulting process 	definitions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Indirect communication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M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essages are sent to and received from 	mailboxes or ports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send(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A,message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receive(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A,message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Communication link properties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 link is established between a pair of processes only if the pair has a shared mailbox</a:t>
            </a:r>
          </a:p>
          <a:p>
            <a:pPr marL="82550" indent="0">
              <a:lnSpc>
                <a:spcPct val="9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703-5DE8-4BF7-A91D-256E3C03632F}" type="slidenum">
              <a:rPr lang="en-US" b="1">
                <a:latin typeface="Arial Black" pitchFamily="34" charset="0"/>
              </a:rPr>
              <a:pPr/>
              <a:t>27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IPC in Message-Passing Systems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92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link is associated with more than two processes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 number of different links may exist between each pair of communicating processes</a:t>
            </a:r>
          </a:p>
          <a:p>
            <a:pPr marL="82550" indent="0">
              <a:lnSpc>
                <a:spcPct val="9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Synchronization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Message passing can be either blocking or 	</a:t>
            </a:r>
            <a:r>
              <a:rPr lang="en-US" sz="2600" b="1" dirty="0" err="1" smtClean="0">
                <a:latin typeface="Comic Sans MS" panose="030F0702030302020204" pitchFamily="66" charset="0"/>
                <a:cs typeface="Arial" pitchFamily="34" charset="0"/>
              </a:rPr>
              <a:t>nonblocking</a:t>
            </a:r>
            <a:endParaRPr lang="en-US" sz="2600" b="1" dirty="0" smtClean="0">
              <a:latin typeface="Comic Sans MS" panose="030F0702030302020204" pitchFamily="66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Also known as synchronous or asynchronous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Blocking send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T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he sending process is blocked until the 	message is received by the receiving 	process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703-5DE8-4BF7-A91D-256E3C03632F}" type="slidenum">
              <a:rPr lang="en-US" b="1">
                <a:latin typeface="Arial Black" pitchFamily="34" charset="0"/>
              </a:rPr>
              <a:pPr/>
              <a:t>28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IPC in Message-Passing Systems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52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6482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Nonblocking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send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The sending process sends the message and 	resumes the operation</a:t>
            </a:r>
          </a:p>
          <a:p>
            <a:pPr marL="82550" indent="0">
              <a:lnSpc>
                <a:spcPct val="90000"/>
              </a:lnSpc>
              <a:buNone/>
            </a:pPr>
            <a:endParaRPr lang="en-US" sz="800" b="1" dirty="0" smtClean="0">
              <a:latin typeface="Comic Sans MS" panose="030F0702030302020204" pitchFamily="66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Blocking receive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T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he receiver blocks until a message is 	available</a:t>
            </a:r>
          </a:p>
          <a:p>
            <a:pPr marL="82550" indent="0">
              <a:lnSpc>
                <a:spcPct val="90000"/>
              </a:lnSpc>
              <a:buNone/>
            </a:pPr>
            <a:endParaRPr lang="en-US" sz="800" b="1" dirty="0" smtClean="0">
              <a:latin typeface="Comic Sans MS" panose="030F0702030302020204" pitchFamily="66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Nonblocking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receive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T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he receiver retrieves either a valid 	message or a null</a:t>
            </a:r>
          </a:p>
          <a:p>
            <a:pPr marL="82550" indent="0">
              <a:lnSpc>
                <a:spcPct val="9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703-5DE8-4BF7-A91D-256E3C03632F}" type="slidenum">
              <a:rPr lang="en-US" b="1">
                <a:latin typeface="Arial Black" pitchFamily="34" charset="0"/>
              </a:rPr>
              <a:pPr/>
              <a:t>29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IPC in Message-Passing Systems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0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Threads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5010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The process model implies that a process performs a single thread of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single thread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instructions is being 	executed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Allows the process to execute only one task at a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Current generation OS allow a process to perform multiple threads of execution at a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Perform more than one task at a </a:t>
            </a:r>
            <a:r>
              <a:rPr lang="en-US" sz="2600" b="1" dirty="0" smtClean="0">
                <a:latin typeface="Comic Sans MS" pitchFamily="66" charset="0"/>
              </a:rPr>
              <a:t>time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 is beneficial for multicore systems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PCB is expanded to include information 	about each thread</a:t>
            </a: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7054E-70E2-428B-AA50-2628C2747A62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90600"/>
            <a:ext cx="7772400" cy="1447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CPU Scheduling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733800"/>
            <a:ext cx="7391400" cy="2362200"/>
          </a:xfrm>
        </p:spPr>
        <p:txBody>
          <a:bodyPr>
            <a:normAutofit lnSpcReduction="10000"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Algorithms for CPU Scheduling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Evaluation of Various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Scheduling 	Algorithms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Multiprocessor or Multicore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cheduling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Real-time Scheduling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lgorithms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9B6D6-E838-40B9-9645-B5C4BC12FDBB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30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02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9530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CPU scheduling algorithms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FCFS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SJF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Priority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Round-Robin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Preemptive and non-preemptive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Multilevel queue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Multilevel feedback-queue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Thread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Multiple-processor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Real-time CPU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Performance of scheduling algorithms	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309BBF-ACE3-4DE0-BCA2-E8661BC0FFF9}" type="slidenum">
              <a:rPr lang="en-US" b="1">
                <a:latin typeface="Arial Black" pitchFamily="34" charset="0"/>
              </a:rPr>
              <a:pPr/>
              <a:t>31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Overview of Contents</a:t>
            </a:r>
          </a:p>
        </p:txBody>
      </p:sp>
    </p:spTree>
    <p:extLst>
      <p:ext uri="{BB962C8B-B14F-4D97-AF65-F5344CB8AC3E}">
        <p14:creationId xmlns:p14="http://schemas.microsoft.com/office/powerpoint/2010/main" val="35713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3418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 scheduling is the basis of 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multiprogrammed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b="1" dirty="0"/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Computer becomes more productive by switching the CPU among processes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problem of selecting a particular CPU scheduling algorithms from among a number of algorithms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Process scheduling and thread scheduling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/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0E5CE2-78CD-4913-AB05-399B47FED3FE}" type="slidenum">
              <a:rPr lang="en-US" b="1">
                <a:latin typeface="Arial Black" pitchFamily="34" charset="0"/>
              </a:rPr>
              <a:pPr/>
              <a:t>32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808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a single process environment, CPU is idle when the process is waiting for an I/O request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Multiprogramming helps use this time 	productively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Another process can run on the CPU in case a running process waits for such events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Fundamental OS function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CPU-I/O Burst Cycle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 execution consists of a cycle of 	CPU execution and I/O wait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CPU burst and I/O burst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Duration of CPU burst and their frequency curve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Exponential or hyper-exponential 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2D229E-DCE3-4CD9-A792-7BFB04E3791D}" type="slidenum">
              <a:rPr lang="en-US" b="1">
                <a:latin typeface="Arial Black" pitchFamily="34" charset="0"/>
              </a:rPr>
              <a:pPr/>
              <a:t>33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Some Basic Definitions and Concepts</a:t>
            </a:r>
          </a:p>
        </p:txBody>
      </p:sp>
    </p:spTree>
    <p:extLst>
      <p:ext uri="{BB962C8B-B14F-4D97-AF65-F5344CB8AC3E}">
        <p14:creationId xmlns:p14="http://schemas.microsoft.com/office/powerpoint/2010/main" val="37049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13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1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D894E-5F8D-4011-B0BF-63EF9C9FB943}" type="slidenum">
              <a:rPr lang="en-US" b="1">
                <a:latin typeface="Arial Black" pitchFamily="34" charset="0"/>
              </a:rPr>
              <a:pPr/>
              <a:t>34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686800" cy="5334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3000" b="1" dirty="0">
                <a:solidFill>
                  <a:schemeClr val="tx1"/>
                </a:solidFill>
                <a:effectLst/>
              </a:rPr>
              <a:t>Alternating Sequence of CPU </a:t>
            </a:r>
            <a:r>
              <a:rPr lang="en-US" sz="3000" b="1" dirty="0" smtClean="0">
                <a:solidFill>
                  <a:schemeClr val="tx1"/>
                </a:solidFill>
                <a:effectLst/>
              </a:rPr>
              <a:t>and </a:t>
            </a:r>
            <a:r>
              <a:rPr lang="en-US" sz="3000" b="1" dirty="0">
                <a:solidFill>
                  <a:schemeClr val="tx1"/>
                </a:solidFill>
                <a:effectLst/>
              </a:rPr>
              <a:t>I/O Bursts</a:t>
            </a:r>
          </a:p>
        </p:txBody>
      </p:sp>
      <p:pic>
        <p:nvPicPr>
          <p:cNvPr id="7174" name="Pictur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838200"/>
            <a:ext cx="429768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3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74A05-8624-41CB-89B4-45C93E4614DD}" type="slidenum">
              <a:rPr lang="en-US"/>
              <a:pPr/>
              <a:t>35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Histogram of CPU-burst Durations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61" y="1644600"/>
            <a:ext cx="7823539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9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080375" cy="5029200"/>
          </a:xfrm>
          <a:noFill/>
        </p:spPr>
        <p:txBody>
          <a:bodyPr>
            <a:noAutofit/>
          </a:bodyPr>
          <a:lstStyle/>
          <a:p>
            <a:pPr marL="381000" indent="-3810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Consists of a large number of short CPU bursts and a small number of long CPU bursts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I/O bound and CPU bound processes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CPU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Scheduler</a:t>
            </a:r>
          </a:p>
          <a:p>
            <a:pPr marL="381000" indent="-38100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Selects a process from the processes in 	memory that are ready to execute and 	allocates the CPU to the process</a:t>
            </a:r>
          </a:p>
          <a:p>
            <a:pPr marL="381000" indent="-3810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Ready queue can be either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FIFO queue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 priority queue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tree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	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An unordered linked list</a:t>
            </a:r>
          </a:p>
          <a:p>
            <a:pPr marL="457200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Records in the queue are PCBs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5DA632-501F-43E1-9CF8-45D2F273ED55}" type="slidenum">
              <a:rPr lang="en-US" b="1">
                <a:latin typeface="Arial Black" pitchFamily="34" charset="0"/>
              </a:rPr>
              <a:pPr/>
              <a:t>36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5912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382000" cy="55435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Preemptive and Non-Preemptive Scheduling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CPU scheduling decision is taken when any of the following occurs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switches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from running to wait state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Comic Sans MS" pitchFamily="66" charset="0"/>
              </a:rPr>
              <a:t>A process </a:t>
            </a:r>
            <a:r>
              <a:rPr lang="en-US" sz="2600" b="1" dirty="0" smtClean="0">
                <a:latin typeface="Comic Sans MS" pitchFamily="66" charset="0"/>
              </a:rPr>
              <a:t>switches </a:t>
            </a:r>
            <a:r>
              <a:rPr lang="en-US" sz="2600" b="1" dirty="0">
                <a:latin typeface="Comic Sans MS" pitchFamily="66" charset="0"/>
              </a:rPr>
              <a:t>from running to ready state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switches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from wait state to ready state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Comic Sans MS" pitchFamily="66" charset="0"/>
              </a:rPr>
              <a:t>A process terminates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cases 1 and 4, there is no choice in terms of scheduling – a new process must be selected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 cases 2 and 3, there are choices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scheduling takes place only under 1 and 4, the scheduling is referred to as non-preemptive or cooperative scheduling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 other cases, it is said to be 	</a:t>
            </a:r>
            <a:r>
              <a:rPr lang="en-US" sz="2600" b="1" dirty="0">
                <a:latin typeface="Berlin Sans FB" pitchFamily="34" charset="0"/>
              </a:rPr>
              <a:t>preemptive</a:t>
            </a:r>
            <a:r>
              <a:rPr lang="en-US" sz="2600" b="1" dirty="0"/>
              <a:t> </a:t>
            </a:r>
            <a:endParaRPr lang="en-US" sz="2600" dirty="0"/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2FFA35-92CC-48A0-9B07-21E9F9D5057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33204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638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Non-Preemptive scheduling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If the CPU is allocated to a process, it is 	released only if the process terminates or 	switches to wait state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Preemptive scheduling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 </a:t>
            </a:r>
            <a:r>
              <a:rPr lang="en-US" sz="2600" b="1" dirty="0">
                <a:latin typeface="Comic Sans MS" pitchFamily="66" charset="0"/>
              </a:rPr>
              <a:t>OS can interrupt a process to release CPU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Incurs a cost for access to shared data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mechanism is needed to coordinate access 	to shared 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Preemption affects the design of OS kernel with respect to the processing of a system 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Wait for a system call to complete before 	preempting the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Poor kernel execution model for real-		time computing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Disabling interrupts is another </a:t>
            </a:r>
            <a:r>
              <a:rPr lang="en-US" sz="2600" b="1" dirty="0" smtClean="0">
                <a:latin typeface="Comic Sans MS" pitchFamily="66" charset="0"/>
              </a:rPr>
              <a:t>solution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E80C1-1EAB-487E-82E6-3D473BBAA24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Preemptive Scheduling</a:t>
            </a:r>
          </a:p>
        </p:txBody>
      </p:sp>
    </p:spTree>
    <p:extLst>
      <p:ext uri="{BB962C8B-B14F-4D97-AF65-F5344CB8AC3E}">
        <p14:creationId xmlns:p14="http://schemas.microsoft.com/office/powerpoint/2010/main" val="11814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Scheduling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Objective of multiprogramming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Maximize CPU utilization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Objective of time sharing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Switch a CPU core among processes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 scheduler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Selects an available process for execution 	on a core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Each CPU core can run one process at a time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Multicore systems can run multiple 	processes at a time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Degree of multiprogramming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Number of processes currently in memory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Most processes are either I/O bound or CPU bound</a:t>
            </a:r>
            <a:endParaRPr lang="en-US" sz="1200" b="1" dirty="0">
              <a:latin typeface="Comic Sans MS" pitchFamily="66" charset="0"/>
            </a:endParaRP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7C9C4B-A16F-48C2-8279-E5BD98BD72D0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Scheduling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638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I/O bound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 spends most of the time performing 	I/O than doing computation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CPU bound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Process spends most of its time doing 	computation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Queues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Ready </a:t>
            </a:r>
            <a:r>
              <a:rPr lang="en-US" sz="2600" b="1" dirty="0">
                <a:latin typeface="Comic Sans MS" pitchFamily="66" charset="0"/>
              </a:rPr>
              <a:t>queue consists of all processes that </a:t>
            </a:r>
            <a:r>
              <a:rPr lang="en-US" sz="2600" b="1" dirty="0" smtClean="0">
                <a:latin typeface="Comic Sans MS" pitchFamily="66" charset="0"/>
              </a:rPr>
              <a:t>enter the system and reside </a:t>
            </a:r>
            <a:r>
              <a:rPr lang="en-US" sz="2600" b="1" dirty="0">
                <a:latin typeface="Comic Sans MS" pitchFamily="66" charset="0"/>
              </a:rPr>
              <a:t>in main </a:t>
            </a:r>
            <a:r>
              <a:rPr lang="en-US" sz="2600" b="1" dirty="0" smtClean="0">
                <a:latin typeface="Comic Sans MS" pitchFamily="66" charset="0"/>
              </a:rPr>
              <a:t>memory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Generally stored as a linked list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Ready queue header and pointer field of each PCB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System includes other queues too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Wait queue contains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list of processes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waiting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 event to occur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7C9C4B-A16F-48C2-8279-E5BD98BD72D0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5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6C854-9E84-4F8E-A2A3-FF3A5DF80C50}" type="slidenum">
              <a:rPr lang="en-US"/>
              <a:pPr/>
              <a:t>6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305800" cy="8382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Ready Queue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and Wait Queue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4800"/>
            <a:ext cx="7928526" cy="4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Scheduling Queues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39273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queuing diagram represents process scheduling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 new process is placed in a ready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waits until it is selected for execution or is 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dispatched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One of several events may occur while the process is in execution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Process issues an I/O request and is placed in an I/O </a:t>
            </a:r>
            <a:r>
              <a:rPr lang="en-US" sz="2600" b="1" dirty="0" smtClean="0">
                <a:latin typeface="Comic Sans MS" pitchFamily="66" charset="0"/>
              </a:rPr>
              <a:t>wait queue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creates a child process and waits for the child’s termination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Process eventually goes back to ready queue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is interrupted and put in ready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Process continues with this cycle until it terminates and releases all its resources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261B3E-D150-4223-9C08-107D077410FD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1741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F58E58-9177-4BEB-9F09-1BCC400EC07C}" type="slidenum">
              <a:rPr lang="en-US"/>
              <a:pPr/>
              <a:t>8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 anchor="b">
            <a:normAutofit fontScale="90000"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Queuing-diagram representation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of Process Scheduling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838200"/>
            <a:ext cx="9070975" cy="59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CPU Scheduling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305800" cy="48768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CPU scheduler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Selects from among the ready processes 	and allocate the CPU core to one of them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Executes frequently</a:t>
            </a:r>
            <a:endParaRPr lang="en-US" sz="2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Swapping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An intermediate form of scheduling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Supported by some OS to balance the number of processes in memory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Used for reducing the degree of multiprogramming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Remove a process from memory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Necessary only when memory has been overcommitted</a:t>
            </a: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77AF0-71F3-4665-B1B8-B14B1B4F0D76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7931</TotalTime>
  <Words>856</Words>
  <Application>Microsoft Office PowerPoint</Application>
  <PresentationFormat>On-screen Show (4:3)</PresentationFormat>
  <Paragraphs>435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ＭＳ Ｐゴシック</vt:lpstr>
      <vt:lpstr>Arial</vt:lpstr>
      <vt:lpstr>Arial Black</vt:lpstr>
      <vt:lpstr>Berlin Sans FB</vt:lpstr>
      <vt:lpstr>Calibri</vt:lpstr>
      <vt:lpstr>Comic Sans MS</vt:lpstr>
      <vt:lpstr>Courier New</vt:lpstr>
      <vt:lpstr>Gill Sans MT</vt:lpstr>
      <vt:lpstr>Monaco</vt:lpstr>
      <vt:lpstr>Monotype Sorts</vt:lpstr>
      <vt:lpstr>Times</vt:lpstr>
      <vt:lpstr>Times New Roman</vt:lpstr>
      <vt:lpstr>Verdana</vt:lpstr>
      <vt:lpstr>Wingdings</vt:lpstr>
      <vt:lpstr>Wingdings 2</vt:lpstr>
      <vt:lpstr>Theme1</vt:lpstr>
      <vt:lpstr>2_Theme1</vt:lpstr>
      <vt:lpstr>3_Theme1</vt:lpstr>
      <vt:lpstr>Process Management</vt:lpstr>
      <vt:lpstr> Process Control Block (PCB)</vt:lpstr>
      <vt:lpstr>Threads</vt:lpstr>
      <vt:lpstr>Process Scheduling</vt:lpstr>
      <vt:lpstr>Process Scheduling</vt:lpstr>
      <vt:lpstr>Ready Queue and Wait Queue</vt:lpstr>
      <vt:lpstr>Scheduling Queues</vt:lpstr>
      <vt:lpstr>Queuing-diagram representation of Process Scheduling</vt:lpstr>
      <vt:lpstr>CPU Scheduling </vt:lpstr>
      <vt:lpstr>Context Switch</vt:lpstr>
      <vt:lpstr>CPU Switch From Process to Process</vt:lpstr>
      <vt:lpstr>Operations on Processes</vt:lpstr>
      <vt:lpstr>A tree of processes on a typical Linux system</vt:lpstr>
      <vt:lpstr>Operations on Processes</vt:lpstr>
      <vt:lpstr>          C Program Forking Separate Process</vt:lpstr>
      <vt:lpstr>Process Creation</vt:lpstr>
      <vt:lpstr>Operations on Processes</vt:lpstr>
      <vt:lpstr>Interprocess Communication</vt:lpstr>
      <vt:lpstr>Interprocess Communication</vt:lpstr>
      <vt:lpstr>Communications Models </vt:lpstr>
      <vt:lpstr>IPC in Shared-Memory Systems</vt:lpstr>
      <vt:lpstr>IPC in Shared-memory systems</vt:lpstr>
      <vt:lpstr>Producer Process in Shared-Memory Systems</vt:lpstr>
      <vt:lpstr>Consumer Process in Shared-Memory Systems</vt:lpstr>
      <vt:lpstr>IPC in Message-Passing Systems</vt:lpstr>
      <vt:lpstr>IPC in Message-Passing Systems</vt:lpstr>
      <vt:lpstr>IPC in Message-Passing Systems</vt:lpstr>
      <vt:lpstr>IPC in Message-Passing Systems</vt:lpstr>
      <vt:lpstr>IPC in Message-Passing Systems</vt:lpstr>
      <vt:lpstr>CPU Scheduling </vt:lpstr>
      <vt:lpstr>Overview of Contents</vt:lpstr>
      <vt:lpstr>Introduction</vt:lpstr>
      <vt:lpstr>Some Basic Definitions and Concepts</vt:lpstr>
      <vt:lpstr>Alternating Sequence of CPU and I/O Bursts</vt:lpstr>
      <vt:lpstr>Histogram of CPU-burst Durations</vt:lpstr>
      <vt:lpstr>Basic Concepts</vt:lpstr>
      <vt:lpstr>Basic Concepts</vt:lpstr>
      <vt:lpstr>Preemptive Scheduling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308</cp:revision>
  <dcterms:created xsi:type="dcterms:W3CDTF">2008-12-31T02:25:45Z</dcterms:created>
  <dcterms:modified xsi:type="dcterms:W3CDTF">2020-02-13T09:16:59Z</dcterms:modified>
</cp:coreProperties>
</file>