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  <p:sldMasterId id="2147483797" r:id="rId2"/>
    <p:sldMasterId id="2147483799" r:id="rId3"/>
    <p:sldMasterId id="2147483801" r:id="rId4"/>
    <p:sldMasterId id="2147483803" r:id="rId5"/>
    <p:sldMasterId id="2147483805" r:id="rId6"/>
    <p:sldMasterId id="2147483807" r:id="rId7"/>
    <p:sldMasterId id="2147483809" r:id="rId8"/>
    <p:sldMasterId id="2147483811" r:id="rId9"/>
    <p:sldMasterId id="2147483813" r:id="rId10"/>
    <p:sldMasterId id="2147483815" r:id="rId11"/>
  </p:sldMasterIdLst>
  <p:notesMasterIdLst>
    <p:notesMasterId r:id="rId46"/>
  </p:notesMasterIdLst>
  <p:sldIdLst>
    <p:sldId id="285" r:id="rId12"/>
    <p:sldId id="305" r:id="rId13"/>
    <p:sldId id="31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>
      <p:cViewPr>
        <p:scale>
          <a:sx n="70" d="100"/>
          <a:sy n="70" d="100"/>
        </p:scale>
        <p:origin x="1272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slide" Target="slides/slide3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5533FC7-468A-4A4F-863D-034BB769D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826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99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75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790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5F04EF-AB1E-4E8E-852C-0899CDB5CBAB}" type="slidenum">
              <a:rPr lang="en-US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/>
            <a:fld id="{EC743C57-911D-4135-975C-1557CE1AA29F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20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24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CA4A3-39AD-418C-907A-1BF540590BDD}" type="slidenum">
              <a:rPr lang="en-US">
                <a:solidFill>
                  <a:srgbClr val="000000"/>
                </a:solidFill>
              </a:rPr>
              <a:pPr/>
              <a:t>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9395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/>
            <a:fld id="{B1631033-D1E0-46AA-8E3B-F6BA8F846069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22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2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E5EB72-89D0-4757-BB34-FE9B0364079A}" type="slidenum">
              <a:rPr lang="en-US">
                <a:solidFill>
                  <a:srgbClr val="000000"/>
                </a:solidFill>
              </a:rPr>
              <a:pPr/>
              <a:t>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0419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/>
            <a:fld id="{69EC0048-3B08-4015-AB0B-30DC2DFD38B4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24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53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554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9D69B-DD4E-42F4-A8B7-5A1CCEDD96B8}" type="slidenum">
              <a:rPr lang="en-US">
                <a:solidFill>
                  <a:srgbClr val="000000"/>
                </a:solidFill>
              </a:rPr>
              <a:pPr/>
              <a:t>26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1443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/>
            <a:fld id="{F27898D8-4F0E-41D8-BC09-26A6C6BBEDA8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26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35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9D69B-DD4E-42F4-A8B7-5A1CCEDD96B8}" type="slidenum">
              <a:rPr lang="en-US">
                <a:solidFill>
                  <a:srgbClr val="000000"/>
                </a:solidFill>
              </a:rPr>
              <a:pPr/>
              <a:t>27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1443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/>
            <a:fld id="{F27898D8-4F0E-41D8-BC09-26A6C6BBEDA8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27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10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7950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79C44D-DBA1-4214-BB40-484551D5FD8C}" type="slidenum">
              <a:rPr lang="en-US">
                <a:solidFill>
                  <a:srgbClr val="000000"/>
                </a:solidFill>
              </a:rPr>
              <a:pPr/>
              <a:t>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2467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/>
            <a:fld id="{7B0B12FA-A69A-4F7E-B5A6-D61D59127648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29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76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04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666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1952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645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95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42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37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B9BE4-52BC-4274-950F-B9C3867836D1}" type="slidenum">
              <a:rPr lang="en-US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5299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/>
            <a:fld id="{3EE79BED-51AC-4A78-8611-A6524568A2BC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8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47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42F392-064A-416D-8F07-CD574AEE90CA}" type="slidenum">
              <a:rPr lang="en-US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6323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/>
            <a:fld id="{AC7736AD-8AEA-47FC-A23A-66C6D3F44338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11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28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607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338635-B6EF-4056-BF5F-34B0F59D5FA5}" type="slidenum">
              <a:rPr lang="en-US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7347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/>
            <a:fld id="{0578ECB1-C1BD-4732-A723-048F33213C85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14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65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2F1699-9777-4AB3-A09E-9AD8B8DA36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1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34B51-1AE5-4D28-ACD9-8FF4493C30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7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FE429-2288-4C06-B2F2-780C39387D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05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263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79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102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141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592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4706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517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08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857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6448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9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4F990D-8985-404B-8D0C-FFEF03E1D9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7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CDDE5-E53D-4C4A-97FD-07BAA38802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8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0D7D0-DCCE-4584-A430-75FF2F23F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0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0A248-445B-4AD7-991E-2118B6FEF9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6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2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60614-A84F-4EC4-893E-014333F5F4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1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859D14-0BFA-43CA-9EAC-86FCA38B9E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29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31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20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10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47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14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71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86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22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96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990600"/>
            <a:ext cx="7772400" cy="14478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  <a:effectLst/>
              </a:rPr>
              <a:t>CPU Scheduling</a:t>
            </a:r>
            <a:r>
              <a:rPr lang="en-US" dirty="0"/>
              <a:t> 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3733800"/>
            <a:ext cx="7391400" cy="2362200"/>
          </a:xfrm>
        </p:spPr>
        <p:txBody>
          <a:bodyPr>
            <a:normAutofit lnSpcReduction="10000"/>
          </a:bodyPr>
          <a:lstStyle/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/>
              <a:t>  </a:t>
            </a: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Algorithms for CPU Scheduling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Evaluation of Various </a:t>
            </a:r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Scheduling 	Algorithms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Multiprocessor or Multicore </a:t>
            </a: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cheduling</a:t>
            </a:r>
            <a:endParaRPr lang="en-US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Real-time Scheduling </a:t>
            </a: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lgorithms</a:t>
            </a:r>
            <a:endParaRPr lang="en-US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chemeClr val="tx1"/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E9B6D6-E838-40B9-9645-B5C4BC12FDBB}" type="slidenum">
              <a:rPr lang="en-US" b="1">
                <a:solidFill>
                  <a:schemeClr val="tx1"/>
                </a:solidFill>
                <a:latin typeface="Arial Black" pitchFamily="34" charset="0"/>
              </a:rPr>
              <a:pPr/>
              <a:t>1</a:t>
            </a:fld>
            <a:endParaRPr lang="en-US" b="1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702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9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8305800" cy="5314950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Associates with each process the length of the process’s next CPU burst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Process with the smallest next CPU burst is 	allocated the CPU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800" b="1" dirty="0"/>
              <a:t>		     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FCFS is used to break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tie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800" b="1" dirty="0"/>
              <a:t>			</a:t>
            </a:r>
            <a:r>
              <a:rPr lang="en-US" sz="2800" b="1" dirty="0">
                <a:latin typeface="Comic Sans MS" pitchFamily="66" charset="0"/>
              </a:rPr>
              <a:t>Shortest-next-CPU-burst algorithm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SJF scheduling for the following processes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Process		  Burst 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/>
              <a:t>    	     P1				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/>
              <a:t>		     P2				8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/>
              <a:t>		     P3				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/>
              <a:t>		     P4				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200" b="1" dirty="0"/>
          </a:p>
        </p:txBody>
      </p:sp>
      <p:sp>
        <p:nvSpPr>
          <p:cNvPr id="1843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43A668-AEB5-4374-87B6-2378BF481BE0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Shortest-Job-First Scheduling</a:t>
            </a:r>
          </a:p>
        </p:txBody>
      </p:sp>
    </p:spTree>
    <p:extLst>
      <p:ext uri="{BB962C8B-B14F-4D97-AF65-F5344CB8AC3E}">
        <p14:creationId xmlns:p14="http://schemas.microsoft.com/office/powerpoint/2010/main" val="2984864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19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9458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945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3AD5AB-3A16-40CF-8689-24E93EAE8E9A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30480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SJF Scheduling</a:t>
            </a:r>
          </a:p>
        </p:txBody>
      </p:sp>
      <p:grpSp>
        <p:nvGrpSpPr>
          <p:cNvPr id="2" name="Group 74"/>
          <p:cNvGrpSpPr>
            <a:grpSpLocks noChangeAspect="1"/>
          </p:cNvGrpSpPr>
          <p:nvPr/>
        </p:nvGrpSpPr>
        <p:grpSpPr bwMode="auto">
          <a:xfrm>
            <a:off x="533400" y="1828800"/>
            <a:ext cx="8395991" cy="1645920"/>
            <a:chOff x="864" y="2352"/>
            <a:chExt cx="3734" cy="732"/>
          </a:xfrm>
        </p:grpSpPr>
        <p:sp>
          <p:nvSpPr>
            <p:cNvPr id="19464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Verdana" pitchFamily="34" charset="0"/>
                <a:ea typeface="ＭＳ Ｐゴシック" charset="-128"/>
              </a:endParaRPr>
            </a:p>
          </p:txBody>
        </p:sp>
        <p:sp>
          <p:nvSpPr>
            <p:cNvPr id="19465" name="Text Box 38"/>
            <p:cNvSpPr txBox="1">
              <a:spLocks noChangeArrowheads="1"/>
            </p:cNvSpPr>
            <p:nvPr/>
          </p:nvSpPr>
          <p:spPr bwMode="auto">
            <a:xfrm flipH="1">
              <a:off x="1008" y="2412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prstClr val="black"/>
                  </a:solidFill>
                  <a:latin typeface="Helvetica" pitchFamily="34" charset="0"/>
                  <a:ea typeface="ＭＳ Ｐゴシック" charset="-128"/>
                </a:rPr>
                <a:t>P</a:t>
              </a:r>
              <a:r>
                <a:rPr lang="en-US" baseline="-25000">
                  <a:solidFill>
                    <a:prstClr val="black"/>
                  </a:solidFill>
                  <a:latin typeface="Helvetica" pitchFamily="34" charset="0"/>
                  <a:ea typeface="ＭＳ Ｐゴシック" charset="-128"/>
                </a:rPr>
                <a:t>4</a:t>
              </a:r>
              <a:endParaRPr lang="en-US">
                <a:solidFill>
                  <a:prstClr val="black"/>
                </a:solidFill>
                <a:latin typeface="Helvetica" pitchFamily="34" charset="0"/>
                <a:ea typeface="ＭＳ Ｐゴシック" charset="-128"/>
              </a:endParaRPr>
            </a:p>
          </p:txBody>
        </p:sp>
        <p:sp>
          <p:nvSpPr>
            <p:cNvPr id="19466" name="Text Box 39"/>
            <p:cNvSpPr txBox="1">
              <a:spLocks noChangeArrowheads="1"/>
            </p:cNvSpPr>
            <p:nvPr/>
          </p:nvSpPr>
          <p:spPr bwMode="auto">
            <a:xfrm flipH="1">
              <a:off x="2976" y="2400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prstClr val="black"/>
                  </a:solidFill>
                  <a:latin typeface="Helvetica" pitchFamily="34" charset="0"/>
                  <a:ea typeface="ＭＳ Ｐゴシック" charset="-128"/>
                </a:rPr>
                <a:t>P</a:t>
              </a:r>
              <a:r>
                <a:rPr lang="en-US" baseline="-25000">
                  <a:solidFill>
                    <a:prstClr val="black"/>
                  </a:solidFill>
                  <a:latin typeface="Helvetica" pitchFamily="34" charset="0"/>
                  <a:ea typeface="ＭＳ Ｐゴシック" charset="-128"/>
                </a:rPr>
                <a:t>3</a:t>
              </a:r>
              <a:endParaRPr lang="en-US">
                <a:solidFill>
                  <a:prstClr val="black"/>
                </a:solidFill>
                <a:latin typeface="Helvetica" pitchFamily="34" charset="0"/>
                <a:ea typeface="ＭＳ Ｐゴシック" charset="-128"/>
              </a:endParaRPr>
            </a:p>
          </p:txBody>
        </p:sp>
        <p:sp>
          <p:nvSpPr>
            <p:cNvPr id="19467" name="Text Box 40"/>
            <p:cNvSpPr txBox="1">
              <a:spLocks noChangeArrowheads="1"/>
            </p:cNvSpPr>
            <p:nvPr/>
          </p:nvSpPr>
          <p:spPr bwMode="auto">
            <a:xfrm flipH="1">
              <a:off x="1968" y="2448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prstClr val="black"/>
                  </a:solidFill>
                  <a:latin typeface="Helvetica" pitchFamily="34" charset="0"/>
                  <a:ea typeface="ＭＳ Ｐゴシック" charset="-128"/>
                </a:rPr>
                <a:t>P</a:t>
              </a:r>
              <a:r>
                <a:rPr lang="en-US" baseline="-25000">
                  <a:solidFill>
                    <a:prstClr val="black"/>
                  </a:solidFill>
                  <a:latin typeface="Helvetica" pitchFamily="34" charset="0"/>
                  <a:ea typeface="ＭＳ Ｐゴシック" charset="-128"/>
                </a:rPr>
                <a:t>1</a:t>
              </a:r>
              <a:endParaRPr lang="en-US">
                <a:solidFill>
                  <a:prstClr val="black"/>
                </a:solidFill>
                <a:latin typeface="Helvetica" pitchFamily="34" charset="0"/>
                <a:ea typeface="ＭＳ Ｐゴシック" charset="-128"/>
              </a:endParaRPr>
            </a:p>
          </p:txBody>
        </p:sp>
        <p:sp>
          <p:nvSpPr>
            <p:cNvPr id="19468" name="Line 41"/>
            <p:cNvSpPr>
              <a:spLocks noChangeShapeType="1"/>
            </p:cNvSpPr>
            <p:nvPr/>
          </p:nvSpPr>
          <p:spPr bwMode="auto">
            <a:xfrm flipH="1">
              <a:off x="4452" y="27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69" name="Line 42"/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70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71" name="Text Box 48"/>
            <p:cNvSpPr txBox="1">
              <a:spLocks noChangeArrowheads="1"/>
            </p:cNvSpPr>
            <p:nvPr/>
          </p:nvSpPr>
          <p:spPr bwMode="auto">
            <a:xfrm flipH="1">
              <a:off x="1536" y="2832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prstClr val="black"/>
                  </a:solidFill>
                  <a:latin typeface="Helvetica" pitchFamily="34" charset="0"/>
                  <a:ea typeface="ＭＳ Ｐゴシック" charset="-128"/>
                </a:rPr>
                <a:t>3</a:t>
              </a:r>
            </a:p>
          </p:txBody>
        </p:sp>
        <p:sp>
          <p:nvSpPr>
            <p:cNvPr id="19472" name="Text Box 49"/>
            <p:cNvSpPr txBox="1">
              <a:spLocks noChangeArrowheads="1"/>
            </p:cNvSpPr>
            <p:nvPr/>
          </p:nvSpPr>
          <p:spPr bwMode="auto">
            <a:xfrm flipH="1">
              <a:off x="3312" y="284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prstClr val="black"/>
                  </a:solidFill>
                  <a:latin typeface="Helvetica" pitchFamily="34" charset="0"/>
                  <a:ea typeface="ＭＳ Ｐゴシック" charset="-128"/>
                </a:rPr>
                <a:t>16</a:t>
              </a:r>
            </a:p>
          </p:txBody>
        </p:sp>
        <p:sp>
          <p:nvSpPr>
            <p:cNvPr id="19473" name="Text Box 50"/>
            <p:cNvSpPr txBox="1">
              <a:spLocks noChangeArrowheads="1"/>
            </p:cNvSpPr>
            <p:nvPr/>
          </p:nvSpPr>
          <p:spPr bwMode="auto">
            <a:xfrm flipH="1">
              <a:off x="864" y="285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prstClr val="black"/>
                  </a:solidFill>
                  <a:latin typeface="Helvetica" pitchFamily="34" charset="0"/>
                  <a:ea typeface="ＭＳ Ｐゴシック" charset="-128"/>
                </a:rPr>
                <a:t>0</a:t>
              </a:r>
            </a:p>
          </p:txBody>
        </p:sp>
        <p:sp>
          <p:nvSpPr>
            <p:cNvPr id="19474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75" name="Line 54"/>
            <p:cNvSpPr>
              <a:spLocks noChangeShapeType="1"/>
            </p:cNvSpPr>
            <p:nvPr/>
          </p:nvSpPr>
          <p:spPr bwMode="auto">
            <a:xfrm flipH="1">
              <a:off x="163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76" name="Line 58"/>
            <p:cNvSpPr>
              <a:spLocks noChangeShapeType="1"/>
            </p:cNvSpPr>
            <p:nvPr/>
          </p:nvSpPr>
          <p:spPr bwMode="auto">
            <a:xfrm flipH="1">
              <a:off x="2688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77" name="Line 63"/>
            <p:cNvSpPr>
              <a:spLocks noChangeShapeType="1"/>
            </p:cNvSpPr>
            <p:nvPr/>
          </p:nvSpPr>
          <p:spPr bwMode="auto">
            <a:xfrm flipH="1">
              <a:off x="3456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78" name="Text Box 64"/>
            <p:cNvSpPr txBox="1">
              <a:spLocks noChangeArrowheads="1"/>
            </p:cNvSpPr>
            <p:nvPr/>
          </p:nvSpPr>
          <p:spPr bwMode="auto">
            <a:xfrm flipH="1">
              <a:off x="2592" y="2832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prstClr val="black"/>
                  </a:solidFill>
                  <a:latin typeface="Helvetica" pitchFamily="34" charset="0"/>
                  <a:ea typeface="ＭＳ Ｐゴシック" charset="-128"/>
                </a:rPr>
                <a:t>9</a:t>
              </a:r>
            </a:p>
          </p:txBody>
        </p:sp>
        <p:sp>
          <p:nvSpPr>
            <p:cNvPr id="19479" name="Line 69"/>
            <p:cNvSpPr>
              <a:spLocks noChangeShapeType="1"/>
            </p:cNvSpPr>
            <p:nvPr/>
          </p:nvSpPr>
          <p:spPr bwMode="auto">
            <a:xfrm flipH="1">
              <a:off x="1632" y="235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80" name="Text Box 70"/>
            <p:cNvSpPr txBox="1">
              <a:spLocks noChangeArrowheads="1"/>
            </p:cNvSpPr>
            <p:nvPr/>
          </p:nvSpPr>
          <p:spPr bwMode="auto">
            <a:xfrm flipH="1">
              <a:off x="3744" y="2400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prstClr val="black"/>
                  </a:solidFill>
                  <a:latin typeface="Helvetica" pitchFamily="34" charset="0"/>
                  <a:ea typeface="ＭＳ Ｐゴシック" charset="-128"/>
                </a:rPr>
                <a:t>P</a:t>
              </a:r>
              <a:r>
                <a:rPr lang="en-US" baseline="-25000">
                  <a:solidFill>
                    <a:prstClr val="black"/>
                  </a:solidFill>
                  <a:latin typeface="Helvetica" pitchFamily="34" charset="0"/>
                  <a:ea typeface="ＭＳ Ｐゴシック" charset="-128"/>
                </a:rPr>
                <a:t>2</a:t>
              </a:r>
              <a:endParaRPr lang="en-US">
                <a:solidFill>
                  <a:prstClr val="black"/>
                </a:solidFill>
                <a:latin typeface="Helvetica" pitchFamily="34" charset="0"/>
                <a:ea typeface="ＭＳ Ｐゴシック" charset="-128"/>
              </a:endParaRPr>
            </a:p>
          </p:txBody>
        </p:sp>
        <p:sp>
          <p:nvSpPr>
            <p:cNvPr id="19481" name="Text Box 73"/>
            <p:cNvSpPr txBox="1">
              <a:spLocks noChangeArrowheads="1"/>
            </p:cNvSpPr>
            <p:nvPr/>
          </p:nvSpPr>
          <p:spPr bwMode="auto">
            <a:xfrm flipH="1">
              <a:off x="4320" y="284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prstClr val="black"/>
                  </a:solidFill>
                  <a:latin typeface="Helvetica" pitchFamily="34" charset="0"/>
                  <a:ea typeface="ＭＳ Ｐゴシック" charset="-128"/>
                </a:rPr>
                <a:t>24</a:t>
              </a:r>
            </a:p>
          </p:txBody>
        </p:sp>
      </p:grpSp>
      <p:sp>
        <p:nvSpPr>
          <p:cNvPr id="19463" name="Text Box 23"/>
          <p:cNvSpPr txBox="1">
            <a:spLocks noChangeArrowheads="1"/>
          </p:cNvSpPr>
          <p:nvPr/>
        </p:nvSpPr>
        <p:spPr bwMode="auto">
          <a:xfrm>
            <a:off x="1219200" y="4145340"/>
            <a:ext cx="5257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Waiting time for each process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 Average waiting time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 Average waiting time using FCFS</a:t>
            </a:r>
          </a:p>
        </p:txBody>
      </p:sp>
    </p:spTree>
    <p:extLst>
      <p:ext uri="{BB962C8B-B14F-4D97-AF65-F5344CB8AC3E}">
        <p14:creationId xmlns:p14="http://schemas.microsoft.com/office/powerpoint/2010/main" val="287803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257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This is an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optimal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scheduling algorithm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Gives the minimum average waiting time for 	a set of processes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Problem is to estimate the length of the next CPU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request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One approach is to try to approximate SJF scheduling</a:t>
            </a:r>
            <a:endParaRPr lang="en-US" sz="2600" b="1" dirty="0">
              <a:latin typeface="Comic Sans MS" panose="030F0702030302020204" pitchFamily="66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Prediction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algorithms that predict next CPU burst using past statistics can be useful for CPU scheduling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This can be predicted as an exponential 	average of the measured lengths of the 	previous CPU bursts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Let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be the nth CPU burst and Ƭ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n+1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be the predicted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value for the next CPU burst</a:t>
            </a:r>
            <a:endParaRPr lang="en-US" sz="2600" b="1" dirty="0"/>
          </a:p>
        </p:txBody>
      </p:sp>
      <p:sp>
        <p:nvSpPr>
          <p:cNvPr id="2048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04E7CD-3173-4F9A-BDB7-6A2BFFBF430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SJF Scheduling</a:t>
            </a:r>
          </a:p>
        </p:txBody>
      </p:sp>
    </p:spTree>
    <p:extLst>
      <p:ext uri="{BB962C8B-B14F-4D97-AF65-F5344CB8AC3E}">
        <p14:creationId xmlns:p14="http://schemas.microsoft.com/office/powerpoint/2010/main" val="3116116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8305800" cy="54864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Then for </a:t>
            </a:r>
            <a:r>
              <a:rPr lang="el-GR" sz="2600" b="1" dirty="0">
                <a:latin typeface="Arial" pitchFamily="34" charset="0"/>
                <a:cs typeface="Arial" pitchFamily="34" charset="0"/>
              </a:rPr>
              <a:t>α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,  0 </a:t>
            </a:r>
            <a:r>
              <a:rPr lang="el-GR" sz="2600" b="1" dirty="0">
                <a:latin typeface="Arial" pitchFamily="34" charset="0"/>
                <a:cs typeface="Arial" pitchFamily="34" charset="0"/>
              </a:rPr>
              <a:t>≤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l-GR" sz="2600" b="1" dirty="0">
                <a:latin typeface="Arial" pitchFamily="34" charset="0"/>
                <a:cs typeface="Arial" pitchFamily="34" charset="0"/>
              </a:rPr>
              <a:t>α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l-GR" sz="2600" b="1" dirty="0">
                <a:latin typeface="Arial" pitchFamily="34" charset="0"/>
                <a:cs typeface="Arial" pitchFamily="34" charset="0"/>
              </a:rPr>
              <a:t>≤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1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 Ƭ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n+1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= </a:t>
            </a:r>
            <a:r>
              <a:rPr lang="el-GR" sz="2600" b="1" dirty="0">
                <a:latin typeface="Arial" pitchFamily="34" charset="0"/>
                <a:cs typeface="Arial" pitchFamily="34" charset="0"/>
              </a:rPr>
              <a:t>α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+ (1 – </a:t>
            </a:r>
            <a:r>
              <a:rPr lang="el-GR" sz="2600" b="1" dirty="0">
                <a:latin typeface="Arial" pitchFamily="34" charset="0"/>
                <a:cs typeface="Arial" pitchFamily="34" charset="0"/>
              </a:rPr>
              <a:t>α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Ƭ</a:t>
            </a:r>
            <a:r>
              <a:rPr lang="en-US" sz="2600" b="1" baseline="-25000" dirty="0" err="1">
                <a:latin typeface="Arial" pitchFamily="34" charset="0"/>
                <a:cs typeface="Arial" pitchFamily="34" charset="0"/>
              </a:rPr>
              <a:t>n</a:t>
            </a:r>
            <a:endParaRPr lang="en-US" sz="2600" b="1" baseline="-25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3120"/>
              </a:lnSpc>
              <a:buNone/>
            </a:pPr>
            <a:r>
              <a:rPr lang="en-US" sz="2600" b="1" dirty="0"/>
              <a:t>	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contains the most recent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information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Ƭ</a:t>
            </a:r>
            <a:r>
              <a:rPr lang="en-US" sz="2600" b="1" baseline="-25000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stores the past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history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The parameter </a:t>
            </a:r>
            <a:r>
              <a:rPr lang="el-GR" sz="2600" b="1" i="1" dirty="0">
                <a:latin typeface="Comic Sans MS" pitchFamily="66" charset="0"/>
              </a:rPr>
              <a:t>α</a:t>
            </a:r>
            <a:r>
              <a:rPr lang="en-US" sz="2600" b="1" dirty="0">
                <a:latin typeface="Comic Sans MS" pitchFamily="66" charset="0"/>
              </a:rPr>
              <a:t> controls the relative weight of recent and past history in our prediction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Most commonly used value of </a:t>
            </a:r>
            <a:r>
              <a:rPr lang="el-GR" sz="2600" b="1" dirty="0">
                <a:latin typeface="Arial" pitchFamily="34" charset="0"/>
                <a:cs typeface="Arial" pitchFamily="34" charset="0"/>
              </a:rPr>
              <a:t>α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is ½</a:t>
            </a:r>
          </a:p>
          <a:p>
            <a:pPr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SJF algorithm can be either preemptive or non-preemptive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A newly arrived process may have a shorter 	duration next CPU burst than what is left 	of the currently executing process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/>
              <a:t>		     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Preempt the currently executing process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/>
              <a:t>		   </a:t>
            </a:r>
            <a:r>
              <a:rPr lang="en-US" sz="2600" b="1" dirty="0">
                <a:latin typeface="Comic Sans MS" pitchFamily="66" charset="0"/>
              </a:rPr>
              <a:t>Shortest-remaining-time-first-scheduling</a:t>
            </a:r>
            <a:endParaRPr lang="el-GR" sz="2600" dirty="0"/>
          </a:p>
        </p:txBody>
      </p:sp>
      <p:sp>
        <p:nvSpPr>
          <p:cNvPr id="2150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36CC0B-EA2E-497C-9778-D05E27246E1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SJF Scheduling</a:t>
            </a:r>
          </a:p>
        </p:txBody>
      </p:sp>
    </p:spTree>
    <p:extLst>
      <p:ext uri="{BB962C8B-B14F-4D97-AF65-F5344CB8AC3E}">
        <p14:creationId xmlns:p14="http://schemas.microsoft.com/office/powerpoint/2010/main" val="277467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253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253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013C78-D5B0-4FBC-A896-1C7599016681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-76200"/>
            <a:ext cx="8686800" cy="84455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2800" b="1" dirty="0">
                <a:solidFill>
                  <a:schemeClr val="tx1"/>
                </a:solidFill>
                <a:effectLst/>
              </a:rPr>
              <a:t>Prediction of the Length of the Next CPU Burst</a:t>
            </a:r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42" y="914400"/>
            <a:ext cx="8045258" cy="58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188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1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143000"/>
            <a:ext cx="8153400" cy="53340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Process		Arrival	Burst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	Time		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Time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	    </a:t>
            </a:r>
            <a:r>
              <a:rPr lang="en-US" sz="2600" u="sng" dirty="0">
                <a:latin typeface="Arial" pitchFamily="34" charset="0"/>
                <a:cs typeface="Arial" pitchFamily="34" charset="0"/>
              </a:rPr>
              <a:t>P1		   0		   8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	    </a:t>
            </a:r>
            <a:r>
              <a:rPr lang="en-US" sz="2600" u="sng" dirty="0">
                <a:latin typeface="Arial" pitchFamily="34" charset="0"/>
                <a:cs typeface="Arial" pitchFamily="34" charset="0"/>
              </a:rPr>
              <a:t>P2		   1		   4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sz="2600" u="sng" dirty="0">
                <a:latin typeface="Arial" pitchFamily="34" charset="0"/>
                <a:cs typeface="Arial" pitchFamily="34" charset="0"/>
              </a:rPr>
              <a:t> P3		   2		   9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	    </a:t>
            </a:r>
            <a:r>
              <a:rPr lang="en-US" sz="2600" u="sng" dirty="0">
                <a:latin typeface="Arial" pitchFamily="34" charset="0"/>
                <a:cs typeface="Arial" pitchFamily="34" charset="0"/>
              </a:rPr>
              <a:t>P4		   3		   5 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		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D09E36-C985-4161-872F-F21F717BD5DF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Preemptive SJF Scheduling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0" y="4419600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Average waiting time for both 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	Preemptive SJF</a:t>
            </a:r>
          </a:p>
          <a:p>
            <a:r>
              <a:rPr lang="en-US" sz="2400" smtClean="0">
                <a:solidFill>
                  <a:prstClr val="black"/>
                </a:solidFill>
              </a:rPr>
              <a:t>	Non-preemptive </a:t>
            </a:r>
            <a:r>
              <a:rPr lang="en-US" sz="2400" dirty="0" smtClean="0">
                <a:solidFill>
                  <a:prstClr val="black"/>
                </a:solidFill>
              </a:rPr>
              <a:t>SJF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21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1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8207477" cy="53340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SJF is a special case of priority scheduling algorithm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Priority (p) is the inverse of the predicted 	next CPU burst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Priorities are generally indicated by a fixed range of numbers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0 is the highest priority and n is the lowest 	priority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Priorities can be defined internally or externally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Internal priority is determined using some measurable quantity to compute the priority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External priorities are determined by criteria outside the control of the OS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Priority scheduling can be either preemptive or non-preemptive</a:t>
            </a:r>
            <a:endParaRPr lang="en-US" sz="2600" dirty="0">
              <a:latin typeface="Comic Sans MS" pitchFamily="66" charset="0"/>
            </a:endParaRPr>
          </a:p>
        </p:txBody>
      </p:sp>
      <p:sp>
        <p:nvSpPr>
          <p:cNvPr id="2355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D09E36-C985-4161-872F-F21F717BD5DF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Priority Scheduling</a:t>
            </a:r>
          </a:p>
        </p:txBody>
      </p:sp>
    </p:spTree>
    <p:extLst>
      <p:ext uri="{BB962C8B-B14F-4D97-AF65-F5344CB8AC3E}">
        <p14:creationId xmlns:p14="http://schemas.microsoft.com/office/powerpoint/2010/main" val="112605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7239000" cy="2590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u="sng" dirty="0"/>
              <a:t>Process		Burst Time        Priority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P1			      10		   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P2			        1  	             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  	P3			        2		   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P4			        1		   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P5			        5	             2</a:t>
            </a:r>
          </a:p>
        </p:txBody>
      </p:sp>
      <p:sp>
        <p:nvSpPr>
          <p:cNvPr id="2458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2B2132-70FB-4AB3-8C84-A9C3CF9B07B1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Example of Priority Scheduling</a:t>
            </a:r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1219200" y="4282440"/>
            <a:ext cx="6553200" cy="82296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584" name="Line 5"/>
          <p:cNvSpPr>
            <a:spLocks noChangeShapeType="1"/>
          </p:cNvSpPr>
          <p:nvPr/>
        </p:nvSpPr>
        <p:spPr bwMode="auto">
          <a:xfrm>
            <a:off x="1371600" y="4267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585" name="Line 6"/>
          <p:cNvSpPr>
            <a:spLocks noChangeShapeType="1"/>
          </p:cNvSpPr>
          <p:nvPr/>
        </p:nvSpPr>
        <p:spPr bwMode="auto">
          <a:xfrm>
            <a:off x="3352800" y="4267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586" name="Line 7"/>
          <p:cNvSpPr>
            <a:spLocks noChangeShapeType="1"/>
          </p:cNvSpPr>
          <p:nvPr/>
        </p:nvSpPr>
        <p:spPr bwMode="auto">
          <a:xfrm>
            <a:off x="6172200" y="4267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587" name="Line 8"/>
          <p:cNvSpPr>
            <a:spLocks noChangeShapeType="1"/>
          </p:cNvSpPr>
          <p:nvPr/>
        </p:nvSpPr>
        <p:spPr bwMode="auto">
          <a:xfrm>
            <a:off x="7162800" y="4267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588" name="Text Box 9"/>
          <p:cNvSpPr txBox="1">
            <a:spLocks noChangeArrowheads="1"/>
          </p:cNvSpPr>
          <p:nvPr/>
        </p:nvSpPr>
        <p:spPr bwMode="auto">
          <a:xfrm>
            <a:off x="1066800" y="39624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</a:rPr>
              <a:t>P2 </a:t>
            </a:r>
          </a:p>
        </p:txBody>
      </p:sp>
      <p:sp>
        <p:nvSpPr>
          <p:cNvPr id="24589" name="Text Box 10"/>
          <p:cNvSpPr txBox="1">
            <a:spLocks noChangeArrowheads="1"/>
          </p:cNvSpPr>
          <p:nvPr/>
        </p:nvSpPr>
        <p:spPr bwMode="auto">
          <a:xfrm>
            <a:off x="4419600" y="39624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</a:rPr>
              <a:t>P1</a:t>
            </a:r>
          </a:p>
        </p:txBody>
      </p:sp>
      <p:sp>
        <p:nvSpPr>
          <p:cNvPr id="24590" name="Text Box 11"/>
          <p:cNvSpPr txBox="1">
            <a:spLocks noChangeArrowheads="1"/>
          </p:cNvSpPr>
          <p:nvPr/>
        </p:nvSpPr>
        <p:spPr bwMode="auto">
          <a:xfrm>
            <a:off x="6400800" y="39624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</a:rPr>
              <a:t>P3</a:t>
            </a:r>
          </a:p>
        </p:txBody>
      </p:sp>
      <p:sp>
        <p:nvSpPr>
          <p:cNvPr id="24591" name="Text Box 12"/>
          <p:cNvSpPr txBox="1">
            <a:spLocks noChangeArrowheads="1"/>
          </p:cNvSpPr>
          <p:nvPr/>
        </p:nvSpPr>
        <p:spPr bwMode="auto">
          <a:xfrm>
            <a:off x="7162800" y="39624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</a:rPr>
              <a:t>P4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24592" name="Text Box 13"/>
          <p:cNvSpPr txBox="1">
            <a:spLocks noChangeArrowheads="1"/>
          </p:cNvSpPr>
          <p:nvPr/>
        </p:nvSpPr>
        <p:spPr bwMode="auto">
          <a:xfrm>
            <a:off x="2057400" y="39624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</a:rPr>
              <a:t>P5 </a:t>
            </a:r>
          </a:p>
        </p:txBody>
      </p:sp>
      <p:sp>
        <p:nvSpPr>
          <p:cNvPr id="24593" name="Text Box 14"/>
          <p:cNvSpPr txBox="1">
            <a:spLocks noChangeArrowheads="1"/>
          </p:cNvSpPr>
          <p:nvPr/>
        </p:nvSpPr>
        <p:spPr bwMode="auto">
          <a:xfrm>
            <a:off x="990600" y="5436513"/>
            <a:ext cx="61722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 dirty="0">
                <a:solidFill>
                  <a:prstClr val="black"/>
                </a:solidFill>
              </a:rPr>
              <a:t>Find the average waiting time </a:t>
            </a:r>
          </a:p>
        </p:txBody>
      </p:sp>
    </p:spTree>
    <p:extLst>
      <p:ext uri="{BB962C8B-B14F-4D97-AF65-F5344CB8AC3E}">
        <p14:creationId xmlns:p14="http://schemas.microsoft.com/office/powerpoint/2010/main" val="99141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build="p"/>
      <p:bldP spid="24583" grpId="0" animBg="1"/>
      <p:bldP spid="24584" grpId="0" animBg="1"/>
      <p:bldP spid="24585" grpId="0" animBg="1"/>
      <p:bldP spid="24586" grpId="0" animBg="1"/>
      <p:bldP spid="2458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2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8305800" cy="5486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Preemptive priority scheduling algorithm allows a newly arrived higher priority process to preempt a currently running lower priority process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non-preemptive priority scheduling algorithm will put the new process at the head of the ready queue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Problem with priority scheduling algorithm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Indefinite blocking or starvation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A low priority process may have to 		wait indefinitely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Aging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can be used to solve this problem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Technique of gradually increasing the 	priority of processes that wait in the 	system for a long time</a:t>
            </a:r>
          </a:p>
        </p:txBody>
      </p:sp>
      <p:sp>
        <p:nvSpPr>
          <p:cNvPr id="2560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56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DF092A-3A3D-4B1D-AE18-194E6F05065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effectLst/>
              </a:rPr>
              <a:t>Priority Scheduling</a:t>
            </a:r>
          </a:p>
        </p:txBody>
      </p:sp>
    </p:spTree>
    <p:extLst>
      <p:ext uri="{BB962C8B-B14F-4D97-AF65-F5344CB8AC3E}">
        <p14:creationId xmlns:p14="http://schemas.microsoft.com/office/powerpoint/2010/main" val="271219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3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8305800" cy="52387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This algorithm is designed for time-sharing systems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Time quantum or time slice is defined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Generally between 10 to 100msec interval</a:t>
            </a:r>
          </a:p>
          <a:p>
            <a:pPr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Comic Sans MS" pitchFamily="66" charset="0"/>
              </a:rPr>
              <a:t>Ready queue is treated as a circular queue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Each process in the ready queue is allocated a time quantu</a:t>
            </a:r>
            <a:r>
              <a:rPr lang="en-US" sz="2600" b="1" dirty="0"/>
              <a:t>m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Ready queue is a FIFO queue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timer is set to interrupt at the end of every time quantum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Average waiting time of RR is long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This scheduling algorithm is preemptive</a:t>
            </a:r>
          </a:p>
        </p:txBody>
      </p:sp>
      <p:sp>
        <p:nvSpPr>
          <p:cNvPr id="2662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7D6F2A-DE9A-46C6-85BB-BDEAF439104F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Round-Robin Scheduling</a:t>
            </a:r>
          </a:p>
        </p:txBody>
      </p:sp>
    </p:spTree>
    <p:extLst>
      <p:ext uri="{BB962C8B-B14F-4D97-AF65-F5344CB8AC3E}">
        <p14:creationId xmlns:p14="http://schemas.microsoft.com/office/powerpoint/2010/main" val="424354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5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14400"/>
            <a:ext cx="8229600" cy="5391150"/>
          </a:xfrm>
        </p:spPr>
        <p:txBody>
          <a:bodyPr>
            <a:noAutofit/>
          </a:bodyPr>
          <a:lstStyle/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Another component of CPU scheduling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Dispatcher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is the module that gives control of the CPU to the process selected by the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CPU-scheduler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/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Functions of the dispatcher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Switching context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Switching to user mode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Jumping to proper location in the user 	program to restart that program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frequently used module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Should be as fast as possible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Dispatch latency is the time taken by the dispatcher to stop one process and start another</a:t>
            </a:r>
          </a:p>
        </p:txBody>
      </p:sp>
      <p:sp>
        <p:nvSpPr>
          <p:cNvPr id="1229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D06C5A-DEAE-4CD5-9181-A2AC106632C1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Dispatcher </a:t>
            </a:r>
          </a:p>
        </p:txBody>
      </p:sp>
    </p:spTree>
    <p:extLst>
      <p:ext uri="{BB962C8B-B14F-4D97-AF65-F5344CB8AC3E}">
        <p14:creationId xmlns:p14="http://schemas.microsoft.com/office/powerpoint/2010/main" val="7361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23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400800"/>
            <a:ext cx="1920240" cy="365760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7650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380072" y="6400800"/>
            <a:ext cx="2350681" cy="365125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765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0800"/>
            <a:ext cx="478632" cy="365125"/>
          </a:xfrm>
          <a:noFill/>
        </p:spPr>
        <p:txBody>
          <a:bodyPr/>
          <a:lstStyle/>
          <a:p>
            <a:fld id="{6A386124-C598-4D3C-B4F4-F08538BC3341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9025" y="228600"/>
            <a:ext cx="8054975" cy="84455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Example of RR with Time Quantum = 4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11300"/>
            <a:ext cx="7351713" cy="19192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dirty="0"/>
              <a:t>		</a:t>
            </a:r>
            <a:r>
              <a:rPr lang="en-US" sz="2600" b="1" u="sng" dirty="0"/>
              <a:t>Process</a:t>
            </a:r>
            <a:r>
              <a:rPr lang="en-US" sz="2600" b="1" dirty="0"/>
              <a:t>	</a:t>
            </a:r>
            <a:r>
              <a:rPr lang="en-US" sz="2600" b="1" u="sng" dirty="0"/>
              <a:t>Burst Time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sz="2600" b="1" i="1" dirty="0"/>
              <a:t>		P</a:t>
            </a:r>
            <a:r>
              <a:rPr lang="en-US" sz="2600" b="1" i="1" baseline="-25000" dirty="0"/>
              <a:t>1	</a:t>
            </a:r>
            <a:r>
              <a:rPr lang="en-US" sz="2600" b="1" dirty="0"/>
              <a:t>24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sz="2600" b="1" dirty="0"/>
              <a:t>		</a:t>
            </a:r>
            <a:r>
              <a:rPr lang="en-US" sz="2600" b="1" i="1" dirty="0"/>
              <a:t>P</a:t>
            </a:r>
            <a:r>
              <a:rPr lang="en-US" sz="2600" b="1" i="1" baseline="-25000" dirty="0"/>
              <a:t>2	  </a:t>
            </a:r>
            <a:r>
              <a:rPr lang="en-US" sz="2600" b="1" dirty="0"/>
              <a:t>3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sz="2600" b="1" dirty="0"/>
              <a:t>		</a:t>
            </a:r>
            <a:r>
              <a:rPr lang="en-US" sz="2600" b="1" i="1" dirty="0"/>
              <a:t>P</a:t>
            </a:r>
            <a:r>
              <a:rPr lang="en-US" sz="2600" b="1" i="1" baseline="-25000" dirty="0"/>
              <a:t>3	 </a:t>
            </a:r>
            <a:r>
              <a:rPr lang="en-US" sz="2600" b="1" dirty="0"/>
              <a:t>3</a:t>
            </a:r>
            <a:endParaRPr lang="en-US" sz="2600" dirty="0"/>
          </a:p>
        </p:txBody>
      </p:sp>
      <p:grpSp>
        <p:nvGrpSpPr>
          <p:cNvPr id="2" name="Group 27"/>
          <p:cNvGrpSpPr>
            <a:grpSpLocks noChangeAspect="1"/>
          </p:cNvGrpSpPr>
          <p:nvPr/>
        </p:nvGrpSpPr>
        <p:grpSpPr bwMode="auto">
          <a:xfrm>
            <a:off x="846644" y="3952874"/>
            <a:ext cx="8449756" cy="1737360"/>
            <a:chOff x="1056" y="2640"/>
            <a:chExt cx="3030" cy="623"/>
          </a:xfrm>
        </p:grpSpPr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1152" y="2640"/>
              <a:ext cx="2842" cy="384"/>
              <a:chOff x="1152" y="2736"/>
              <a:chExt cx="2304" cy="288"/>
            </a:xfrm>
          </p:grpSpPr>
          <p:sp>
            <p:nvSpPr>
              <p:cNvPr id="27666" name="Rectangle 4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prstClr val="black"/>
                    </a:solidFill>
                    <a:latin typeface="Helvetica" pitchFamily="34" charset="0"/>
                    <a:ea typeface="ＭＳ Ｐゴシック" charset="-128"/>
                  </a:rPr>
                  <a:t>P</a:t>
                </a:r>
                <a:r>
                  <a:rPr lang="en-US" baseline="-25000">
                    <a:solidFill>
                      <a:prstClr val="black"/>
                    </a:solidFill>
                    <a:latin typeface="Helvetica" pitchFamily="34" charset="0"/>
                    <a:ea typeface="ＭＳ Ｐゴシック" charset="-128"/>
                  </a:rPr>
                  <a:t>1</a:t>
                </a:r>
                <a:endParaRPr lang="en-US">
                  <a:solidFill>
                    <a:prstClr val="black"/>
                  </a:solidFill>
                  <a:latin typeface="Helvetica" pitchFamily="34" charset="0"/>
                  <a:ea typeface="ＭＳ Ｐゴシック" charset="-128"/>
                </a:endParaRPr>
              </a:p>
            </p:txBody>
          </p:sp>
          <p:sp>
            <p:nvSpPr>
              <p:cNvPr id="27667" name="Rectangle 5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prstClr val="black"/>
                    </a:solidFill>
                    <a:latin typeface="Helvetica" pitchFamily="34" charset="0"/>
                    <a:ea typeface="ＭＳ Ｐゴシック" charset="-128"/>
                  </a:rPr>
                  <a:t>P</a:t>
                </a:r>
                <a:r>
                  <a:rPr lang="en-US" baseline="-25000">
                    <a:solidFill>
                      <a:prstClr val="black"/>
                    </a:solidFill>
                    <a:latin typeface="Helvetica" pitchFamily="34" charset="0"/>
                    <a:ea typeface="ＭＳ Ｐゴシック" charset="-128"/>
                  </a:rPr>
                  <a:t>2</a:t>
                </a:r>
              </a:p>
            </p:txBody>
          </p:sp>
          <p:sp>
            <p:nvSpPr>
              <p:cNvPr id="27668" name="Rectangle 6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prstClr val="black"/>
                    </a:solidFill>
                    <a:latin typeface="Helvetica" pitchFamily="34" charset="0"/>
                    <a:ea typeface="ＭＳ Ｐゴシック" charset="-128"/>
                  </a:rPr>
                  <a:t>P</a:t>
                </a:r>
                <a:r>
                  <a:rPr lang="en-US" baseline="-25000">
                    <a:solidFill>
                      <a:prstClr val="black"/>
                    </a:solidFill>
                    <a:latin typeface="Helvetica" pitchFamily="34" charset="0"/>
                    <a:ea typeface="ＭＳ Ｐゴシック" charset="-128"/>
                  </a:rPr>
                  <a:t>3</a:t>
                </a:r>
              </a:p>
            </p:txBody>
          </p:sp>
          <p:sp>
            <p:nvSpPr>
              <p:cNvPr id="27669" name="Rectangle 7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prstClr val="black"/>
                    </a:solidFill>
                    <a:latin typeface="Helvetica" pitchFamily="34" charset="0"/>
                    <a:ea typeface="ＭＳ Ｐゴシック" charset="-128"/>
                  </a:rPr>
                  <a:t>P</a:t>
                </a:r>
                <a:r>
                  <a:rPr lang="en-US" baseline="-25000">
                    <a:solidFill>
                      <a:prstClr val="black"/>
                    </a:solidFill>
                    <a:latin typeface="Helvetica" pitchFamily="34" charset="0"/>
                    <a:ea typeface="ＭＳ Ｐゴシック" charset="-128"/>
                  </a:rPr>
                  <a:t>1</a:t>
                </a:r>
              </a:p>
            </p:txBody>
          </p:sp>
          <p:sp>
            <p:nvSpPr>
              <p:cNvPr id="27670" name="Rectangle 8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prstClr val="black"/>
                    </a:solidFill>
                    <a:latin typeface="Helvetica" pitchFamily="34" charset="0"/>
                    <a:ea typeface="ＭＳ Ｐゴシック" charset="-128"/>
                  </a:rPr>
                  <a:t>P</a:t>
                </a:r>
                <a:r>
                  <a:rPr lang="en-US" baseline="-25000">
                    <a:solidFill>
                      <a:prstClr val="black"/>
                    </a:solidFill>
                    <a:latin typeface="Helvetica" pitchFamily="34" charset="0"/>
                    <a:ea typeface="ＭＳ Ｐゴシック" charset="-128"/>
                  </a:rPr>
                  <a:t>1</a:t>
                </a:r>
              </a:p>
            </p:txBody>
          </p:sp>
          <p:sp>
            <p:nvSpPr>
              <p:cNvPr id="27671" name="Rectangle 9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prstClr val="black"/>
                    </a:solidFill>
                    <a:latin typeface="Helvetica" pitchFamily="34" charset="0"/>
                    <a:ea typeface="ＭＳ Ｐゴシック" charset="-128"/>
                  </a:rPr>
                  <a:t>P</a:t>
                </a:r>
                <a:r>
                  <a:rPr lang="en-US" baseline="-25000">
                    <a:solidFill>
                      <a:prstClr val="black"/>
                    </a:solidFill>
                    <a:latin typeface="Helvetica" pitchFamily="34" charset="0"/>
                    <a:ea typeface="ＭＳ Ｐゴシック" charset="-128"/>
                  </a:rPr>
                  <a:t>1</a:t>
                </a:r>
              </a:p>
            </p:txBody>
          </p:sp>
          <p:sp>
            <p:nvSpPr>
              <p:cNvPr id="27672" name="Rectangle 10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prstClr val="black"/>
                    </a:solidFill>
                    <a:latin typeface="Helvetica" pitchFamily="34" charset="0"/>
                    <a:ea typeface="ＭＳ Ｐゴシック" charset="-128"/>
                  </a:rPr>
                  <a:t>P</a:t>
                </a:r>
                <a:r>
                  <a:rPr lang="en-US" baseline="-25000">
                    <a:solidFill>
                      <a:prstClr val="black"/>
                    </a:solidFill>
                    <a:latin typeface="Helvetica" pitchFamily="34" charset="0"/>
                    <a:ea typeface="ＭＳ Ｐゴシック" charset="-128"/>
                  </a:rPr>
                  <a:t>1</a:t>
                </a:r>
              </a:p>
            </p:txBody>
          </p:sp>
          <p:sp>
            <p:nvSpPr>
              <p:cNvPr id="27673" name="Rectangle 11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prstClr val="black"/>
                    </a:solidFill>
                    <a:latin typeface="Helvetica" pitchFamily="34" charset="0"/>
                    <a:ea typeface="ＭＳ Ｐゴシック" charset="-128"/>
                  </a:rPr>
                  <a:t>P</a:t>
                </a:r>
                <a:r>
                  <a:rPr lang="en-US" baseline="-25000">
                    <a:solidFill>
                      <a:prstClr val="black"/>
                    </a:solidFill>
                    <a:latin typeface="Helvetica" pitchFamily="34" charset="0"/>
                    <a:ea typeface="ＭＳ Ｐゴシック" charset="-128"/>
                  </a:rPr>
                  <a:t>1</a:t>
                </a:r>
              </a:p>
            </p:txBody>
          </p:sp>
        </p:grpSp>
        <p:sp>
          <p:nvSpPr>
            <p:cNvPr id="27657" name="Text Box 15"/>
            <p:cNvSpPr txBox="1">
              <a:spLocks noChangeArrowheads="1"/>
            </p:cNvSpPr>
            <p:nvPr/>
          </p:nvSpPr>
          <p:spPr bwMode="auto">
            <a:xfrm>
              <a:off x="1056" y="302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prstClr val="black"/>
                  </a:solidFill>
                  <a:latin typeface="Helvetica" pitchFamily="34" charset="0"/>
                  <a:ea typeface="ＭＳ Ｐゴシック" charset="-128"/>
                </a:rPr>
                <a:t>0</a:t>
              </a:r>
            </a:p>
          </p:txBody>
        </p:sp>
        <p:sp>
          <p:nvSpPr>
            <p:cNvPr id="27658" name="Text Box 16"/>
            <p:cNvSpPr txBox="1">
              <a:spLocks noChangeArrowheads="1"/>
            </p:cNvSpPr>
            <p:nvPr/>
          </p:nvSpPr>
          <p:spPr bwMode="auto">
            <a:xfrm>
              <a:off x="1386" y="3030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prstClr val="black"/>
                  </a:solidFill>
                  <a:latin typeface="Helvetica" pitchFamily="34" charset="0"/>
                  <a:ea typeface="ＭＳ Ｐゴシック" charset="-128"/>
                </a:rPr>
                <a:t>4</a:t>
              </a:r>
            </a:p>
          </p:txBody>
        </p:sp>
        <p:sp>
          <p:nvSpPr>
            <p:cNvPr id="27659" name="Text Box 17"/>
            <p:cNvSpPr txBox="1">
              <a:spLocks noChangeArrowheads="1"/>
            </p:cNvSpPr>
            <p:nvPr/>
          </p:nvSpPr>
          <p:spPr bwMode="auto">
            <a:xfrm>
              <a:off x="1770" y="3030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prstClr val="black"/>
                  </a:solidFill>
                  <a:latin typeface="Helvetica" pitchFamily="34" charset="0"/>
                  <a:ea typeface="ＭＳ Ｐゴシック" charset="-128"/>
                </a:rPr>
                <a:t>7</a:t>
              </a:r>
            </a:p>
          </p:txBody>
        </p:sp>
        <p:sp>
          <p:nvSpPr>
            <p:cNvPr id="27660" name="Text Box 18"/>
            <p:cNvSpPr txBox="1">
              <a:spLocks noChangeArrowheads="1"/>
            </p:cNvSpPr>
            <p:nvPr/>
          </p:nvSpPr>
          <p:spPr bwMode="auto">
            <a:xfrm>
              <a:off x="2068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prstClr val="black"/>
                  </a:solidFill>
                  <a:latin typeface="Helvetica" pitchFamily="34" charset="0"/>
                  <a:ea typeface="ＭＳ Ｐゴシック" charset="-128"/>
                </a:rPr>
                <a:t>10</a:t>
              </a:r>
            </a:p>
          </p:txBody>
        </p:sp>
        <p:sp>
          <p:nvSpPr>
            <p:cNvPr id="27661" name="Text Box 19"/>
            <p:cNvSpPr txBox="1">
              <a:spLocks noChangeArrowheads="1"/>
            </p:cNvSpPr>
            <p:nvPr/>
          </p:nvSpPr>
          <p:spPr bwMode="auto">
            <a:xfrm>
              <a:off x="2456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prstClr val="black"/>
                  </a:solidFill>
                  <a:latin typeface="Helvetica" pitchFamily="34" charset="0"/>
                  <a:ea typeface="ＭＳ Ｐゴシック" charset="-128"/>
                </a:rPr>
                <a:t>14</a:t>
              </a:r>
            </a:p>
          </p:txBody>
        </p:sp>
        <p:sp>
          <p:nvSpPr>
            <p:cNvPr id="27662" name="Text Box 20"/>
            <p:cNvSpPr txBox="1">
              <a:spLocks noChangeArrowheads="1"/>
            </p:cNvSpPr>
            <p:nvPr/>
          </p:nvSpPr>
          <p:spPr bwMode="auto">
            <a:xfrm>
              <a:off x="2792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prstClr val="black"/>
                  </a:solidFill>
                  <a:latin typeface="Helvetica" pitchFamily="34" charset="0"/>
                  <a:ea typeface="ＭＳ Ｐゴシック" charset="-128"/>
                </a:rPr>
                <a:t>18</a:t>
              </a:r>
            </a:p>
          </p:txBody>
        </p:sp>
        <p:sp>
          <p:nvSpPr>
            <p:cNvPr id="27663" name="Text Box 21"/>
            <p:cNvSpPr txBox="1">
              <a:spLocks noChangeArrowheads="1"/>
            </p:cNvSpPr>
            <p:nvPr/>
          </p:nvSpPr>
          <p:spPr bwMode="auto">
            <a:xfrm>
              <a:off x="3088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prstClr val="black"/>
                  </a:solidFill>
                  <a:latin typeface="Helvetica" pitchFamily="34" charset="0"/>
                  <a:ea typeface="ＭＳ Ｐゴシック" charset="-128"/>
                </a:rPr>
                <a:t>22</a:t>
              </a:r>
            </a:p>
          </p:txBody>
        </p:sp>
        <p:sp>
          <p:nvSpPr>
            <p:cNvPr id="27664" name="Text Box 22"/>
            <p:cNvSpPr txBox="1">
              <a:spLocks noChangeArrowheads="1"/>
            </p:cNvSpPr>
            <p:nvPr/>
          </p:nvSpPr>
          <p:spPr bwMode="auto">
            <a:xfrm>
              <a:off x="3472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prstClr val="black"/>
                  </a:solidFill>
                  <a:latin typeface="Helvetica" pitchFamily="34" charset="0"/>
                  <a:ea typeface="ＭＳ Ｐゴシック" charset="-128"/>
                </a:rPr>
                <a:t>26</a:t>
              </a:r>
            </a:p>
          </p:txBody>
        </p:sp>
        <p:sp>
          <p:nvSpPr>
            <p:cNvPr id="27665" name="Text Box 24"/>
            <p:cNvSpPr txBox="1">
              <a:spLocks noChangeArrowheads="1"/>
            </p:cNvSpPr>
            <p:nvPr/>
          </p:nvSpPr>
          <p:spPr bwMode="auto">
            <a:xfrm>
              <a:off x="3808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prstClr val="black"/>
                  </a:solidFill>
                  <a:latin typeface="Helvetica" pitchFamily="34" charset="0"/>
                  <a:ea typeface="ＭＳ Ｐゴシック" charset="-128"/>
                </a:rPr>
                <a:t>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345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/>
      <p:bldP spid="27654" grpId="0" build="p"/>
      <p:bldP spid="27654" grpI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4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98550"/>
            <a:ext cx="8229600" cy="522605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Every process is allocated only a single time quantum in a row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If there are n processes in the ready queue and the time quantum is q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Each process gets </a:t>
            </a:r>
            <a:r>
              <a:rPr lang="en-US" sz="2600" b="1" dirty="0">
                <a:latin typeface="Berlin Sans FB" pitchFamily="34" charset="0"/>
              </a:rPr>
              <a:t>1/n </a:t>
            </a:r>
            <a:r>
              <a:rPr lang="en-US" sz="2600" b="1" dirty="0">
                <a:latin typeface="Comic Sans MS" pitchFamily="66" charset="0"/>
              </a:rPr>
              <a:t>of CPU time in chunks 	of at most </a:t>
            </a:r>
            <a:r>
              <a:rPr lang="en-US" sz="2600" b="1" dirty="0">
                <a:latin typeface="Berlin Sans FB" pitchFamily="34" charset="0"/>
              </a:rPr>
              <a:t>q </a:t>
            </a:r>
            <a:r>
              <a:rPr lang="en-US" sz="2600" b="1" dirty="0">
                <a:latin typeface="Comic Sans MS" pitchFamily="66" charset="0"/>
              </a:rPr>
              <a:t>time units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Each process must wait for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(n – 1) x q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time units until the next time quantum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Performance of RR algorithm depends on the size of the time quantum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For very large time quantum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RR policy is very close to FCFS policy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For very small time quantum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 smtClean="0">
                <a:latin typeface="Comic Sans MS" panose="030F0702030302020204" pitchFamily="66" charset="0"/>
              </a:rPr>
              <a:t>A large number of context switches occur</a:t>
            </a:r>
            <a:endParaRPr lang="en-US" sz="2600" b="1" dirty="0">
              <a:latin typeface="Comic Sans MS" panose="030F0702030302020204" pitchFamily="66" charset="0"/>
              <a:cs typeface="Arial" pitchFamily="34" charset="0"/>
            </a:endParaRPr>
          </a:p>
        </p:txBody>
      </p:sp>
      <p:sp>
        <p:nvSpPr>
          <p:cNvPr id="2867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CA06C2-1343-408F-A84D-006A750C66DB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Round-Robin Scheduling</a:t>
            </a:r>
          </a:p>
        </p:txBody>
      </p:sp>
    </p:spTree>
    <p:extLst>
      <p:ext uri="{BB962C8B-B14F-4D97-AF65-F5344CB8AC3E}">
        <p14:creationId xmlns:p14="http://schemas.microsoft.com/office/powerpoint/2010/main" val="75344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072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072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872922-1942-4B48-80E1-AC5C9AACB68B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610600" cy="685800"/>
          </a:xfrm>
        </p:spPr>
        <p:txBody>
          <a:bodyPr anchor="b">
            <a:no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Time Quantum and Context Switch Time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676400"/>
            <a:ext cx="9019549" cy="3931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853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4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04901"/>
            <a:ext cx="8229600" cy="5295899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Comic Sans MS" pitchFamily="66" charset="0"/>
              </a:rPr>
              <a:t>Consider </a:t>
            </a:r>
            <a:r>
              <a:rPr lang="en-US" sz="2600" b="1" dirty="0">
                <a:latin typeface="Comic Sans MS" pitchFamily="66" charset="0"/>
              </a:rPr>
              <a:t>the effect of context switching on the performance of RR scheduling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Time quantum should be large with respect to context switching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time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Context switching time should be a small 	fraction of quantum</a:t>
            </a:r>
            <a:endParaRPr lang="en-US" sz="2200" b="1" dirty="0">
              <a:latin typeface="Comic Sans MS" panose="030F0702030302020204" pitchFamily="66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Comic Sans MS" pitchFamily="66" charset="0"/>
              </a:rPr>
              <a:t>Turnaround </a:t>
            </a:r>
            <a:r>
              <a:rPr lang="en-US" sz="2600" b="1" dirty="0">
                <a:latin typeface="Comic Sans MS" pitchFamily="66" charset="0"/>
              </a:rPr>
              <a:t>time depends on the time </a:t>
            </a:r>
            <a:r>
              <a:rPr lang="en-US" sz="2600" b="1" dirty="0" smtClean="0">
                <a:latin typeface="Comic Sans MS" pitchFamily="66" charset="0"/>
              </a:rPr>
              <a:t>quantum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oes not necessarily improve with the 	increase in time quantum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anose="030F0702030302020204" pitchFamily="66" charset="0"/>
                <a:cs typeface="Arial" pitchFamily="34" charset="0"/>
              </a:rPr>
              <a:t>Average turnaround time improves if most of the processes finish their next CPU burst in a single time quantum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2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rule of thumb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80 percent of the CPU bursts should be 	shorter than the time quantum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B2D220-F96E-4E6D-AA66-06510AA7CE7F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Round-Robin Scheduling</a:t>
            </a:r>
          </a:p>
        </p:txBody>
      </p:sp>
    </p:spTree>
    <p:extLst>
      <p:ext uri="{BB962C8B-B14F-4D97-AF65-F5344CB8AC3E}">
        <p14:creationId xmlns:p14="http://schemas.microsoft.com/office/powerpoint/2010/main" val="292749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25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174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174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67F10F-D630-4847-8A03-82F638836C8B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7425" y="228600"/>
            <a:ext cx="7927975" cy="914400"/>
          </a:xfrm>
        </p:spPr>
        <p:txBody>
          <a:bodyPr anchor="b">
            <a:noAutofit/>
          </a:bodyPr>
          <a:lstStyle/>
          <a:p>
            <a:pPr algn="ctr" eaLnBrk="1" hangingPunct="1"/>
            <a:r>
              <a:rPr lang="en-US" sz="2800" b="1" dirty="0">
                <a:solidFill>
                  <a:schemeClr val="tx1"/>
                </a:solidFill>
                <a:effectLst/>
              </a:rPr>
              <a:t>Turnaround Time Varies With The Time Quantum</a:t>
            </a:r>
          </a:p>
        </p:txBody>
      </p:sp>
      <p:pic>
        <p:nvPicPr>
          <p:cNvPr id="3074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1219200"/>
            <a:ext cx="749808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0949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5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4864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Scheduling algorithms created for systems where processes can be classified into different </a:t>
            </a:r>
            <a:r>
              <a:rPr lang="en-US" sz="2600" b="1" dirty="0" smtClean="0">
                <a:latin typeface="Comic Sans MS" pitchFamily="66" charset="0"/>
              </a:rPr>
              <a:t>groups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Each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group may have a different response time requirements and scheduling needs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Foreground (interactive) and background 	(batch) processes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Ready queue is partitioned into several separate queues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Each queue has its own scheduling algorithm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Scheduling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is also required among the queues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Fixed-priority preemptive scheduling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Processes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are permanently assigned to a particular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queue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Low scheduling overhead but not flexible</a:t>
            </a:r>
            <a:endParaRPr lang="en-US" sz="2200" b="1" dirty="0">
              <a:latin typeface="Comic Sans MS" panose="030F0702030302020204" pitchFamily="66" charset="0"/>
            </a:endParaRPr>
          </a:p>
        </p:txBody>
      </p:sp>
      <p:sp>
        <p:nvSpPr>
          <p:cNvPr id="3277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50B6A4-0485-49FD-9E86-0D8D1004454E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25</a:t>
            </a:fld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Multilevel Queue Scheduling</a:t>
            </a:r>
          </a:p>
        </p:txBody>
      </p:sp>
    </p:spTree>
    <p:extLst>
      <p:ext uri="{BB962C8B-B14F-4D97-AF65-F5344CB8AC3E}">
        <p14:creationId xmlns:p14="http://schemas.microsoft.com/office/powerpoint/2010/main" val="40717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379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37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960F0-75BA-4796-8819-37C2EFB0ABA9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52400"/>
            <a:ext cx="8229600" cy="609600"/>
          </a:xfrm>
        </p:spPr>
        <p:txBody>
          <a:bodyPr anchor="b"/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Separate Queues for each Priority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307" y="990600"/>
            <a:ext cx="5777493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4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379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37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960F0-75BA-4796-8819-37C2EFB0ABA9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Multilevel Queue Scheduling</a:t>
            </a:r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71600"/>
            <a:ext cx="9067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131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6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229600" cy="5257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This algorithm allows a process to move between queues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Processes are separated on the basis of CPU bursts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Processes that have longer CPU bursts are 	moved to a lower priority queue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      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Aging can be used to prevent starvation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This scheduler is defined by the following parameters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The number of queues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scheduling algorithm for each q</a:t>
            </a:r>
            <a:r>
              <a:rPr lang="en-US" sz="2600" b="1" dirty="0">
                <a:latin typeface="Comic Sans MS" pitchFamily="66" charset="0"/>
              </a:rPr>
              <a:t>ueue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Method used to determine when to upgrade a </a:t>
            </a:r>
            <a:r>
              <a:rPr lang="en-US" sz="2600" b="1" dirty="0" smtClean="0">
                <a:latin typeface="Comic Sans MS" pitchFamily="66" charset="0"/>
              </a:rPr>
              <a:t>process to a higher priority queue</a:t>
            </a: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348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13F3D5-B6D2-473B-8511-EAB16E6D0284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Multilevel Feedback-Queue Scheduli</a:t>
            </a:r>
            <a:r>
              <a:rPr lang="en-US" sz="3200" b="1" dirty="0"/>
              <a:t>ng</a:t>
            </a:r>
          </a:p>
        </p:txBody>
      </p:sp>
    </p:spTree>
    <p:extLst>
      <p:ext uri="{BB962C8B-B14F-4D97-AF65-F5344CB8AC3E}">
        <p14:creationId xmlns:p14="http://schemas.microsoft.com/office/powerpoint/2010/main" val="196585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584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58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90059F-256A-4712-B9C2-303045A364D1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22860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Multilevel Feedback Queues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447800"/>
            <a:ext cx="7856919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0489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D06C5A-DEAE-4CD5-9181-A2AC106632C1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The Role of Dispatcher 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pic>
        <p:nvPicPr>
          <p:cNvPr id="7" name="Picture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81" y="609600"/>
            <a:ext cx="7746319" cy="61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67400" y="1066800"/>
            <a:ext cx="289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many context switches take place per second?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vmstat</a:t>
            </a:r>
            <a:r>
              <a:rPr lang="en-US" sz="2400" dirty="0" smtClean="0"/>
              <a:t> 1  3</a:t>
            </a:r>
          </a:p>
          <a:p>
            <a:r>
              <a:rPr lang="en-US" sz="2400" dirty="0" smtClean="0"/>
              <a:t>Output is:</a:t>
            </a:r>
          </a:p>
          <a:p>
            <a:r>
              <a:rPr lang="en-US" sz="2400" dirty="0" smtClean="0"/>
              <a:t>----------</a:t>
            </a:r>
            <a:r>
              <a:rPr lang="en-US" sz="2400" dirty="0" err="1" smtClean="0"/>
              <a:t>cpu</a:t>
            </a:r>
            <a:r>
              <a:rPr lang="en-US" sz="2400" dirty="0" smtClean="0"/>
              <a:t>---------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24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225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339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326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6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95400"/>
            <a:ext cx="8229600" cy="4495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Method used to determine when to demote a process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Method used to determine the queue for a process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This is the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most general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CPU-scheduling algorithm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>
                <a:latin typeface="Comic Sans MS" panose="030F0702030302020204" pitchFamily="66" charset="0"/>
                <a:cs typeface="Arial" pitchFamily="34" charset="0"/>
              </a:rPr>
              <a:t>C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an be configured to match a specific 	system</a:t>
            </a:r>
            <a:endParaRPr lang="en-US" sz="2600" b="1" dirty="0">
              <a:latin typeface="Comic Sans MS" panose="030F0702030302020204" pitchFamily="66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This is also the most complex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algorithm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Defining the scheduler requires some means 	to determine the parameters</a:t>
            </a:r>
            <a:endParaRPr lang="en-US" sz="2600" b="1" dirty="0">
              <a:latin typeface="Comic Sans MS" panose="030F0702030302020204" pitchFamily="66" charset="0"/>
              <a:cs typeface="Arial" pitchFamily="34" charset="0"/>
            </a:endParaRPr>
          </a:p>
        </p:txBody>
      </p:sp>
      <p:sp>
        <p:nvSpPr>
          <p:cNvPr id="348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13F3D5-B6D2-473B-8511-EAB16E6D0284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Multilevel Feedback-Queue Scheduli</a:t>
            </a:r>
            <a:r>
              <a:rPr lang="en-US" sz="3200" b="1" dirty="0"/>
              <a:t>ng</a:t>
            </a:r>
          </a:p>
        </p:txBody>
      </p:sp>
    </p:spTree>
    <p:extLst>
      <p:ext uri="{BB962C8B-B14F-4D97-AF65-F5344CB8AC3E}">
        <p14:creationId xmlns:p14="http://schemas.microsoft.com/office/powerpoint/2010/main" val="142194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8229600" cy="4876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In systems that support user and kernel-level threads, kernel-level threads are scheduled by the OS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Kernel-level threads instead of processes 	are scheduled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User-level threads are managed by a thread library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To run on the CPU, the user-level thread 	must be mapped on an associated kernel-	level thread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Other sub-topics shall be discussed later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</p:txBody>
      </p:sp>
      <p:sp>
        <p:nvSpPr>
          <p:cNvPr id="368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FC418C-B0A4-404D-87C3-1DF97C8AE267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Thread Scheduling</a:t>
            </a:r>
          </a:p>
        </p:txBody>
      </p:sp>
    </p:spTree>
    <p:extLst>
      <p:ext uri="{BB962C8B-B14F-4D97-AF65-F5344CB8AC3E}">
        <p14:creationId xmlns:p14="http://schemas.microsoft.com/office/powerpoint/2010/main" val="207270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7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48032"/>
            <a:ext cx="8229600" cy="5486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i="1" dirty="0">
                <a:latin typeface="Arial" pitchFamily="34" charset="0"/>
                <a:cs typeface="Arial" pitchFamily="34" charset="0"/>
              </a:rPr>
              <a:t>Load sharing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is possible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if multiple processors are available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Scheduling problem becomes more complex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The term multiprocessor applies to all the following architectures: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1.  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Multicore CPUs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anose="030F0702030302020204" pitchFamily="66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2. Multithreaded cores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anose="030F0702030302020204" pitchFamily="66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3. NUMA systems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anose="030F0702030302020204" pitchFamily="66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4. Heterogeneous multiprocessing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Processors are identical in the first three cases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Multiple-Processor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Scheduling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Approaches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T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wo scheduling approaches are used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Asymmetric 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Multiprocessing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Symmetric Multiprocessing (SMP)</a:t>
            </a: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368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FC418C-B0A4-404D-87C3-1DF97C8AE267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685800"/>
          </a:xfrm>
          <a:noFill/>
        </p:spPr>
        <p:txBody>
          <a:bodyPr>
            <a:normAutofit/>
          </a:bodyPr>
          <a:lstStyle/>
          <a:p>
            <a:pPr>
              <a:tabLst>
                <a:tab pos="1949450" algn="l"/>
              </a:tabLst>
            </a:pPr>
            <a:r>
              <a:rPr lang="en-US" sz="3200" b="1" dirty="0" smtClean="0">
                <a:solidFill>
                  <a:schemeClr val="tx1"/>
                </a:solidFill>
                <a:effectLst/>
              </a:rPr>
              <a:t>Multi-Processor 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Scheduling </a:t>
            </a:r>
          </a:p>
        </p:txBody>
      </p:sp>
    </p:spTree>
    <p:extLst>
      <p:ext uri="{BB962C8B-B14F-4D97-AF65-F5344CB8AC3E}">
        <p14:creationId xmlns:p14="http://schemas.microsoft.com/office/powerpoint/2010/main" val="54669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48032"/>
            <a:ext cx="8229600" cy="5628968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Asymmetric 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Multiprocessing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All scheduling decisions are handled by a 	single processor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The master server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Scheduling is simple: 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Access to system data 	      structure is done by a single 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processor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Master server becomes the potential bottleneck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Symmetric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Multiprocessing (SMP)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		Each processor is 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self-scheduling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Two possible strategies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1.All threads are in a common ready queue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 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Shared ready queue suffer from race condition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2.Each processor has its own private queue of threads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	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orkload balancing is required</a:t>
            </a: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368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FC418C-B0A4-404D-87C3-1DF97C8AE267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685800"/>
          </a:xfrm>
          <a:noFill/>
        </p:spPr>
        <p:txBody>
          <a:bodyPr>
            <a:normAutofit/>
          </a:bodyPr>
          <a:lstStyle/>
          <a:p>
            <a:pPr>
              <a:tabLst>
                <a:tab pos="1949450" algn="l"/>
              </a:tabLst>
            </a:pPr>
            <a:r>
              <a:rPr lang="en-US" sz="3200" b="1" dirty="0" smtClean="0">
                <a:solidFill>
                  <a:schemeClr val="tx1"/>
                </a:solidFill>
                <a:effectLst/>
              </a:rPr>
              <a:t>Multi-Processor 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Scheduling </a:t>
            </a:r>
          </a:p>
        </p:txBody>
      </p:sp>
    </p:spTree>
    <p:extLst>
      <p:ext uri="{BB962C8B-B14F-4D97-AF65-F5344CB8AC3E}">
        <p14:creationId xmlns:p14="http://schemas.microsoft.com/office/powerpoint/2010/main" val="335462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FC418C-B0A4-404D-87C3-1DF97C8AE267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8229600" cy="685800"/>
          </a:xfrm>
          <a:noFill/>
        </p:spPr>
        <p:txBody>
          <a:bodyPr>
            <a:normAutofit/>
          </a:bodyPr>
          <a:lstStyle/>
          <a:p>
            <a:pPr>
              <a:tabLst>
                <a:tab pos="1949450" algn="l"/>
              </a:tabLst>
            </a:pPr>
            <a:r>
              <a:rPr lang="en-US" sz="3200" b="1" dirty="0" smtClean="0">
                <a:solidFill>
                  <a:schemeClr val="tx1"/>
                </a:solidFill>
                <a:effectLst/>
              </a:rPr>
              <a:t>Organization of Ready Queues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pic>
        <p:nvPicPr>
          <p:cNvPr id="8" name="Picture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8229600" cy="4748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704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6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8229600" cy="5105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Different scheduling algorithms have different properties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Many criteria are used to perform 	comparison between different algorithms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Criteria for comparison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CPU utilization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Keep the CPU as busy as possible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CPU utilization ranges from 40% to 90%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Throughput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Number of processes completed per unit 	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A measure of the amount of work being 	done</a:t>
            </a:r>
          </a:p>
        </p:txBody>
      </p:sp>
      <p:sp>
        <p:nvSpPr>
          <p:cNvPr id="1331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83967F-D4F7-4EB5-BBDB-A6AEB4281E5F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Scheduling Criteria</a:t>
            </a:r>
          </a:p>
        </p:txBody>
      </p:sp>
    </p:spTree>
    <p:extLst>
      <p:ext uri="{BB962C8B-B14F-4D97-AF65-F5344CB8AC3E}">
        <p14:creationId xmlns:p14="http://schemas.microsoft.com/office/powerpoint/2010/main" val="375128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6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8229600" cy="51054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Turnaround time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The interval from the time of submission of 	a process to the time of completion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/>
              <a:t>                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Includes both computation and wait 		times</a:t>
            </a:r>
          </a:p>
          <a:p>
            <a:pPr>
              <a:lnSpc>
                <a:spcPct val="80000"/>
              </a:lnSpc>
              <a:buNone/>
            </a:pPr>
            <a:endParaRPr lang="en-US" sz="10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Waiting time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Sum of time periods spent waiting in the 	ready </a:t>
            </a:r>
            <a:r>
              <a:rPr lang="en-US" sz="2600" b="1" dirty="0" smtClean="0">
                <a:latin typeface="Comic Sans MS" pitchFamily="66" charset="0"/>
              </a:rPr>
              <a:t>queue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</a:t>
            </a:r>
            <a:r>
              <a:rPr lang="en-US" sz="2600" b="1" dirty="0" smtClean="0">
                <a:latin typeface="Comic Sans MS" pitchFamily="66" charset="0"/>
              </a:rPr>
              <a:t>		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Scheduling algorithm affects only this 		time of a process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None/>
            </a:pP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Response time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Time from the submission of a request until 	the first response is </a:t>
            </a:r>
            <a:r>
              <a:rPr lang="en-US" sz="2600" b="1" dirty="0" smtClean="0">
                <a:latin typeface="Comic Sans MS" pitchFamily="66" charset="0"/>
              </a:rPr>
              <a:t>produced</a:t>
            </a: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1331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83967F-D4F7-4EB5-BBDB-A6AEB4281E5F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Scheduling Criteria</a:t>
            </a:r>
          </a:p>
        </p:txBody>
      </p:sp>
    </p:spTree>
    <p:extLst>
      <p:ext uri="{BB962C8B-B14F-4D97-AF65-F5344CB8AC3E}">
        <p14:creationId xmlns:p14="http://schemas.microsoft.com/office/powerpoint/2010/main" val="11126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7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95400"/>
            <a:ext cx="8229600" cy="50736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Desirable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characteristics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Maximize CPU utilization and throughput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Minimize turnaround time, waiting time and 	response time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For interactive systems, it is more important to minimize the variance in the response 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Have reasonable and predictable response 	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Scheduling Algorithms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Which of the processes in the ready queue is 	to be allocated the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CPU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Scheduling algorithms are discussed in the context of a single core</a:t>
            </a:r>
            <a:endParaRPr lang="en-US" sz="2600" b="1" dirty="0">
              <a:latin typeface="Comic Sans MS" panose="030F0702030302020204" pitchFamily="66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1434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A9B374-AF8D-4450-84BE-59A0115F865C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Scheduling Criteria</a:t>
            </a:r>
          </a:p>
        </p:txBody>
      </p:sp>
    </p:spTree>
    <p:extLst>
      <p:ext uri="{BB962C8B-B14F-4D97-AF65-F5344CB8AC3E}">
        <p14:creationId xmlns:p14="http://schemas.microsoft.com/office/powerpoint/2010/main" val="275214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7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4102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First-Come, First-Served Scheduling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    T</a:t>
            </a:r>
            <a:r>
              <a:rPr lang="en-US" sz="2600" b="1" dirty="0">
                <a:latin typeface="Comic Sans MS" pitchFamily="66" charset="0"/>
              </a:rPr>
              <a:t>he simplest scheduling algorithm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Implementation is managed by a FIFO queue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PCB of a ready process is linked to the tail of the ready queue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When CPU is free, it is allocated to the 	process at the head of the queue 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Comic Sans MS" pitchFamily="66" charset="0"/>
              </a:rPr>
              <a:t>Average waiting time of this algorithm is </a:t>
            </a:r>
            <a:r>
              <a:rPr lang="en-US" sz="2600" b="1" dirty="0" smtClean="0">
                <a:latin typeface="Comic Sans MS" pitchFamily="66" charset="0"/>
              </a:rPr>
              <a:t>long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Gantt chart is a bar chart that illustrates a particular schedule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Example using            Process		Burst time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Gantt chart </a:t>
            </a:r>
            <a:r>
              <a:rPr lang="en-US" sz="2600" b="1" dirty="0"/>
              <a:t>		     P</a:t>
            </a:r>
            <a:r>
              <a:rPr lang="en-US" sz="2600" b="1" baseline="-25000" dirty="0"/>
              <a:t>1</a:t>
            </a:r>
            <a:r>
              <a:rPr lang="en-US" sz="2600" b="1" dirty="0"/>
              <a:t>			       24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   			     P</a:t>
            </a:r>
            <a:r>
              <a:rPr lang="en-US" sz="2600" b="1" baseline="-25000" dirty="0"/>
              <a:t>2</a:t>
            </a:r>
            <a:r>
              <a:rPr lang="en-US" sz="2600" b="1" dirty="0"/>
              <a:t>			         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   			     P</a:t>
            </a:r>
            <a:r>
              <a:rPr lang="en-US" sz="2600" b="1" baseline="-25000" dirty="0"/>
              <a:t>3</a:t>
            </a:r>
            <a:r>
              <a:rPr lang="en-US" sz="2600" b="1" dirty="0"/>
              <a:t>			         3</a:t>
            </a:r>
          </a:p>
        </p:txBody>
      </p:sp>
      <p:sp>
        <p:nvSpPr>
          <p:cNvPr id="1536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1EF64F-D901-49E3-8922-B8F5E369F697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80772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Scheduling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332178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18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638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638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AC88EC-CF15-42EC-887A-B063886B2B49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55675" y="304800"/>
            <a:ext cx="8340725" cy="68580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3000" b="1" dirty="0">
                <a:solidFill>
                  <a:schemeClr val="tx1"/>
                </a:solidFill>
                <a:effectLst/>
              </a:rPr>
              <a:t>First-Come, First-Served (FCFS) Scheduling</a:t>
            </a:r>
          </a:p>
        </p:txBody>
      </p:sp>
      <p:grpSp>
        <p:nvGrpSpPr>
          <p:cNvPr id="2" name="Group 18"/>
          <p:cNvGrpSpPr>
            <a:grpSpLocks noChangeAspect="1"/>
          </p:cNvGrpSpPr>
          <p:nvPr/>
        </p:nvGrpSpPr>
        <p:grpSpPr bwMode="auto">
          <a:xfrm>
            <a:off x="228600" y="1600200"/>
            <a:ext cx="8552399" cy="1737360"/>
            <a:chOff x="856" y="2688"/>
            <a:chExt cx="3500" cy="711"/>
          </a:xfrm>
        </p:grpSpPr>
        <p:sp>
          <p:nvSpPr>
            <p:cNvPr id="16393" name="Rectangle 4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Verdana" pitchFamily="34" charset="0"/>
                <a:ea typeface="ＭＳ Ｐゴシック" charset="-128"/>
              </a:endParaRPr>
            </a:p>
          </p:txBody>
        </p:sp>
        <p:sp>
          <p:nvSpPr>
            <p:cNvPr id="16394" name="Text Box 5"/>
            <p:cNvSpPr txBox="1">
              <a:spLocks noChangeArrowheads="1"/>
            </p:cNvSpPr>
            <p:nvPr/>
          </p:nvSpPr>
          <p:spPr bwMode="auto">
            <a:xfrm>
              <a:off x="1776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prstClr val="black"/>
                  </a:solidFill>
                  <a:latin typeface="Helvetica" pitchFamily="34" charset="0"/>
                  <a:ea typeface="ＭＳ Ｐゴシック" charset="-128"/>
                </a:rPr>
                <a:t>P</a:t>
              </a:r>
              <a:r>
                <a:rPr lang="en-US" baseline="-25000">
                  <a:solidFill>
                    <a:prstClr val="black"/>
                  </a:solidFill>
                  <a:latin typeface="Helvetica" pitchFamily="34" charset="0"/>
                  <a:ea typeface="ＭＳ Ｐゴシック" charset="-128"/>
                </a:rPr>
                <a:t>1</a:t>
              </a:r>
              <a:endParaRPr lang="en-US">
                <a:solidFill>
                  <a:prstClr val="black"/>
                </a:solidFill>
                <a:latin typeface="Helvetica" pitchFamily="34" charset="0"/>
                <a:ea typeface="ＭＳ Ｐゴシック" charset="-128"/>
              </a:endParaRPr>
            </a:p>
          </p:txBody>
        </p:sp>
        <p:sp>
          <p:nvSpPr>
            <p:cNvPr id="16395" name="Text Box 6"/>
            <p:cNvSpPr txBox="1">
              <a:spLocks noChangeArrowheads="1"/>
            </p:cNvSpPr>
            <p:nvPr/>
          </p:nvSpPr>
          <p:spPr bwMode="auto">
            <a:xfrm>
              <a:off x="3264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prstClr val="black"/>
                  </a:solidFill>
                  <a:latin typeface="Helvetica" pitchFamily="34" charset="0"/>
                  <a:ea typeface="ＭＳ Ｐゴシック" charset="-128"/>
                </a:rPr>
                <a:t>P</a:t>
              </a:r>
              <a:r>
                <a:rPr lang="en-US" baseline="-25000">
                  <a:solidFill>
                    <a:prstClr val="black"/>
                  </a:solidFill>
                  <a:latin typeface="Helvetica" pitchFamily="34" charset="0"/>
                  <a:ea typeface="ＭＳ Ｐゴシック" charset="-128"/>
                </a:rPr>
                <a:t>2</a:t>
              </a:r>
              <a:endParaRPr lang="en-US">
                <a:solidFill>
                  <a:prstClr val="black"/>
                </a:solidFill>
                <a:latin typeface="Helvetica" pitchFamily="34" charset="0"/>
                <a:ea typeface="ＭＳ Ｐゴシック" charset="-128"/>
              </a:endParaRPr>
            </a:p>
          </p:txBody>
        </p:sp>
        <p:sp>
          <p:nvSpPr>
            <p:cNvPr id="16396" name="Text Box 7"/>
            <p:cNvSpPr txBox="1">
              <a:spLocks noChangeArrowheads="1"/>
            </p:cNvSpPr>
            <p:nvPr/>
          </p:nvSpPr>
          <p:spPr bwMode="auto">
            <a:xfrm>
              <a:off x="3840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prstClr val="black"/>
                  </a:solidFill>
                  <a:latin typeface="Helvetica" pitchFamily="34" charset="0"/>
                  <a:ea typeface="ＭＳ Ｐゴシック" charset="-128"/>
                </a:rPr>
                <a:t>P</a:t>
              </a:r>
              <a:r>
                <a:rPr lang="en-US" baseline="-25000">
                  <a:solidFill>
                    <a:prstClr val="black"/>
                  </a:solidFill>
                  <a:latin typeface="Helvetica" pitchFamily="34" charset="0"/>
                  <a:ea typeface="ＭＳ Ｐゴシック" charset="-128"/>
                </a:rPr>
                <a:t>3</a:t>
              </a:r>
              <a:endParaRPr lang="en-US">
                <a:solidFill>
                  <a:prstClr val="black"/>
                </a:solidFill>
                <a:latin typeface="Helvetica" pitchFamily="34" charset="0"/>
                <a:ea typeface="ＭＳ Ｐゴシック" charset="-128"/>
              </a:endParaRPr>
            </a:p>
          </p:txBody>
        </p:sp>
        <p:sp>
          <p:nvSpPr>
            <p:cNvPr id="16397" name="Line 8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98" name="Line 9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99" name="Line 10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00" name="Line 11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01" name="Line 12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02" name="Line 13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03" name="Text Box 14"/>
            <p:cNvSpPr txBox="1">
              <a:spLocks noChangeArrowheads="1"/>
            </p:cNvSpPr>
            <p:nvPr/>
          </p:nvSpPr>
          <p:spPr bwMode="auto">
            <a:xfrm>
              <a:off x="2928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prstClr val="black"/>
                  </a:solidFill>
                  <a:latin typeface="Helvetica" pitchFamily="34" charset="0"/>
                  <a:ea typeface="ＭＳ Ｐゴシック" charset="-128"/>
                </a:rPr>
                <a:t>24</a:t>
              </a:r>
            </a:p>
          </p:txBody>
        </p:sp>
        <p:sp>
          <p:nvSpPr>
            <p:cNvPr id="16404" name="Text Box 15"/>
            <p:cNvSpPr txBox="1">
              <a:spLocks noChangeArrowheads="1"/>
            </p:cNvSpPr>
            <p:nvPr/>
          </p:nvSpPr>
          <p:spPr bwMode="auto">
            <a:xfrm>
              <a:off x="3504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prstClr val="black"/>
                  </a:solidFill>
                  <a:latin typeface="Helvetica" pitchFamily="34" charset="0"/>
                  <a:ea typeface="ＭＳ Ｐゴシック" charset="-128"/>
                </a:rPr>
                <a:t>27</a:t>
              </a:r>
            </a:p>
          </p:txBody>
        </p:sp>
        <p:sp>
          <p:nvSpPr>
            <p:cNvPr id="16405" name="Text Box 16"/>
            <p:cNvSpPr txBox="1">
              <a:spLocks noChangeArrowheads="1"/>
            </p:cNvSpPr>
            <p:nvPr/>
          </p:nvSpPr>
          <p:spPr bwMode="auto">
            <a:xfrm>
              <a:off x="4080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prstClr val="black"/>
                  </a:solidFill>
                  <a:latin typeface="Helvetica" pitchFamily="34" charset="0"/>
                  <a:ea typeface="ＭＳ Ｐゴシック" charset="-128"/>
                </a:rPr>
                <a:t>30</a:t>
              </a:r>
            </a:p>
          </p:txBody>
        </p:sp>
        <p:sp>
          <p:nvSpPr>
            <p:cNvPr id="16406" name="Text Box 17"/>
            <p:cNvSpPr txBox="1">
              <a:spLocks noChangeArrowheads="1"/>
            </p:cNvSpPr>
            <p:nvPr/>
          </p:nvSpPr>
          <p:spPr bwMode="auto">
            <a:xfrm>
              <a:off x="856" y="316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prstClr val="black"/>
                  </a:solidFill>
                  <a:latin typeface="Helvetica" pitchFamily="34" charset="0"/>
                  <a:ea typeface="ＭＳ Ｐゴシック" charset="-128"/>
                </a:rPr>
                <a:t>0</a:t>
              </a:r>
            </a:p>
          </p:txBody>
        </p:sp>
      </p:grpSp>
      <p:sp>
        <p:nvSpPr>
          <p:cNvPr id="16392" name="Text Box 19"/>
          <p:cNvSpPr txBox="1">
            <a:spLocks noChangeArrowheads="1"/>
          </p:cNvSpPr>
          <p:nvPr/>
        </p:nvSpPr>
        <p:spPr bwMode="auto">
          <a:xfrm>
            <a:off x="1066800" y="3667542"/>
            <a:ext cx="52578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 Average waiting time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 Waiting time of each process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 Change the order of arrival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</a:rPr>
              <a:t>	           P2, P3, P1</a:t>
            </a:r>
          </a:p>
        </p:txBody>
      </p:sp>
    </p:spTree>
    <p:extLst>
      <p:ext uri="{BB962C8B-B14F-4D97-AF65-F5344CB8AC3E}">
        <p14:creationId xmlns:p14="http://schemas.microsoft.com/office/powerpoint/2010/main" val="132589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8229600" cy="51498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Average waiting time of FCFS is high and may vary substantially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In case of many I/O bound processes and one CPU bound process, there is a </a:t>
            </a:r>
            <a:r>
              <a:rPr lang="en-US" sz="2600" b="1" dirty="0">
                <a:latin typeface="Berlin Sans FB" pitchFamily="34" charset="0"/>
              </a:rPr>
              <a:t>convoy effect</a:t>
            </a:r>
            <a:r>
              <a:rPr lang="en-US" sz="2600" b="1" dirty="0">
                <a:latin typeface="Comic Sans MS" pitchFamily="66" charset="0"/>
              </a:rPr>
              <a:t> seen in FCFS scheduling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Results in low CPU and device utilization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FCFS scheduling algorithm is non-preemptive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This algorithm is not suitable for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interactive systems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No scheduling takes place until the process 	has completed its CPU burst</a:t>
            </a:r>
          </a:p>
        </p:txBody>
      </p:sp>
      <p:sp>
        <p:nvSpPr>
          <p:cNvPr id="1741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FD3B81-0F7B-4A20-AC46-42FA7AD2C78D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FCFS Scheduling</a:t>
            </a:r>
          </a:p>
        </p:txBody>
      </p:sp>
    </p:spTree>
    <p:extLst>
      <p:ext uri="{BB962C8B-B14F-4D97-AF65-F5344CB8AC3E}">
        <p14:creationId xmlns:p14="http://schemas.microsoft.com/office/powerpoint/2010/main" val="476595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0.xml><?xml version="1.0" encoding="utf-8"?>
<a:theme xmlns:a="http://schemas.openxmlformats.org/drawingml/2006/main" name="12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1.xml><?xml version="1.0" encoding="utf-8"?>
<a:theme xmlns:a="http://schemas.openxmlformats.org/drawingml/2006/main" name="13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.xml><?xml version="1.0" encoding="utf-8"?>
<a:theme xmlns:a="http://schemas.openxmlformats.org/drawingml/2006/main" name="5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4.xml><?xml version="1.0" encoding="utf-8"?>
<a:theme xmlns:a="http://schemas.openxmlformats.org/drawingml/2006/main" name="6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5.xml><?xml version="1.0" encoding="utf-8"?>
<a:theme xmlns:a="http://schemas.openxmlformats.org/drawingml/2006/main" name="7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6.xml><?xml version="1.0" encoding="utf-8"?>
<a:theme xmlns:a="http://schemas.openxmlformats.org/drawingml/2006/main" name="8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7.xml><?xml version="1.0" encoding="utf-8"?>
<a:theme xmlns:a="http://schemas.openxmlformats.org/drawingml/2006/main" name="9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8.xml><?xml version="1.0" encoding="utf-8"?>
<a:theme xmlns:a="http://schemas.openxmlformats.org/drawingml/2006/main" name="10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9.xml><?xml version="1.0" encoding="utf-8"?>
<a:theme xmlns:a="http://schemas.openxmlformats.org/drawingml/2006/main" name="1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8038</TotalTime>
  <Words>780</Words>
  <Application>Microsoft Office PowerPoint</Application>
  <PresentationFormat>On-screen Show (4:3)</PresentationFormat>
  <Paragraphs>431</Paragraphs>
  <Slides>34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34</vt:i4>
      </vt:variant>
    </vt:vector>
  </HeadingPairs>
  <TitlesOfParts>
    <vt:vector size="59" baseType="lpstr">
      <vt:lpstr>ＭＳ Ｐゴシック</vt:lpstr>
      <vt:lpstr>Arial</vt:lpstr>
      <vt:lpstr>Arial Black</vt:lpstr>
      <vt:lpstr>Berlin Sans FB</vt:lpstr>
      <vt:lpstr>Comic Sans MS</vt:lpstr>
      <vt:lpstr>Corbel</vt:lpstr>
      <vt:lpstr>Courier New</vt:lpstr>
      <vt:lpstr>Gill Sans MT</vt:lpstr>
      <vt:lpstr>Helvetica</vt:lpstr>
      <vt:lpstr>Times</vt:lpstr>
      <vt:lpstr>Times New Roman</vt:lpstr>
      <vt:lpstr>Verdana</vt:lpstr>
      <vt:lpstr>Wingdings</vt:lpstr>
      <vt:lpstr>Wingdings 2</vt:lpstr>
      <vt:lpstr>Theme1</vt:lpstr>
      <vt:lpstr>4_Theme1</vt:lpstr>
      <vt:lpstr>5_Theme1</vt:lpstr>
      <vt:lpstr>6_Theme1</vt:lpstr>
      <vt:lpstr>7_Theme1</vt:lpstr>
      <vt:lpstr>8_Theme1</vt:lpstr>
      <vt:lpstr>9_Theme1</vt:lpstr>
      <vt:lpstr>10_Theme1</vt:lpstr>
      <vt:lpstr>11_Theme1</vt:lpstr>
      <vt:lpstr>12_Theme1</vt:lpstr>
      <vt:lpstr>13_Theme1</vt:lpstr>
      <vt:lpstr>CPU Scheduling </vt:lpstr>
      <vt:lpstr>Dispatcher </vt:lpstr>
      <vt:lpstr>The Role of Dispatcher </vt:lpstr>
      <vt:lpstr>Scheduling Criteria</vt:lpstr>
      <vt:lpstr>Scheduling Criteria</vt:lpstr>
      <vt:lpstr>Scheduling Criteria</vt:lpstr>
      <vt:lpstr>Scheduling Algorithms</vt:lpstr>
      <vt:lpstr>First-Come, First-Served (FCFS) Scheduling</vt:lpstr>
      <vt:lpstr>FCFS Scheduling</vt:lpstr>
      <vt:lpstr>Shortest-Job-First Scheduling</vt:lpstr>
      <vt:lpstr>SJF Scheduling</vt:lpstr>
      <vt:lpstr>SJF Scheduling</vt:lpstr>
      <vt:lpstr>SJF Scheduling</vt:lpstr>
      <vt:lpstr>Prediction of the Length of the Next CPU Burst</vt:lpstr>
      <vt:lpstr>Preemptive SJF Scheduling</vt:lpstr>
      <vt:lpstr>Priority Scheduling</vt:lpstr>
      <vt:lpstr>Example of Priority Scheduling</vt:lpstr>
      <vt:lpstr>Priority Scheduling</vt:lpstr>
      <vt:lpstr>Round-Robin Scheduling</vt:lpstr>
      <vt:lpstr>Example of RR with Time Quantum = 4</vt:lpstr>
      <vt:lpstr>Round-Robin Scheduling</vt:lpstr>
      <vt:lpstr>Time Quantum and Context Switch Time</vt:lpstr>
      <vt:lpstr>Round-Robin Scheduling</vt:lpstr>
      <vt:lpstr>Turnaround Time Varies With The Time Quantum</vt:lpstr>
      <vt:lpstr>Multilevel Queue Scheduling</vt:lpstr>
      <vt:lpstr>Separate Queues for each Priority</vt:lpstr>
      <vt:lpstr>Multilevel Queue Scheduling</vt:lpstr>
      <vt:lpstr>Multilevel Feedback-Queue Scheduling</vt:lpstr>
      <vt:lpstr>Multilevel Feedback Queues</vt:lpstr>
      <vt:lpstr>Multilevel Feedback-Queue Scheduling</vt:lpstr>
      <vt:lpstr>Thread Scheduling</vt:lpstr>
      <vt:lpstr>Multi-Processor Scheduling </vt:lpstr>
      <vt:lpstr>Multi-Processor Scheduling </vt:lpstr>
      <vt:lpstr>Organization of Ready Queues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Windows User</cp:lastModifiedBy>
  <cp:revision>321</cp:revision>
  <dcterms:created xsi:type="dcterms:W3CDTF">2008-12-31T02:25:45Z</dcterms:created>
  <dcterms:modified xsi:type="dcterms:W3CDTF">2020-02-20T07:38:46Z</dcterms:modified>
</cp:coreProperties>
</file>