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</p:sldMasterIdLst>
  <p:notesMasterIdLst>
    <p:notesMasterId r:id="rId43"/>
  </p:notesMasterIdLst>
  <p:sldIdLst>
    <p:sldId id="353" r:id="rId3"/>
    <p:sldId id="345" r:id="rId4"/>
    <p:sldId id="343" r:id="rId5"/>
    <p:sldId id="346" r:id="rId6"/>
    <p:sldId id="348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50" r:id="rId16"/>
    <p:sldId id="335" r:id="rId17"/>
    <p:sldId id="351" r:id="rId18"/>
    <p:sldId id="337" r:id="rId19"/>
    <p:sldId id="352" r:id="rId20"/>
    <p:sldId id="336" r:id="rId21"/>
    <p:sldId id="338" r:id="rId22"/>
    <p:sldId id="339" r:id="rId23"/>
    <p:sldId id="340" r:id="rId24"/>
    <p:sldId id="341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4" autoAdjust="0"/>
    <p:restoredTop sz="94660"/>
  </p:normalViewPr>
  <p:slideViewPr>
    <p:cSldViewPr>
      <p:cViewPr varScale="1">
        <p:scale>
          <a:sx n="67" d="100"/>
          <a:sy n="67" d="100"/>
        </p:scale>
        <p:origin x="9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7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9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5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1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0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0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7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C2EFD-6E94-4947-92A4-43094B55645D}" type="slidenum">
              <a:rPr lang="en-US"/>
              <a:pPr/>
              <a:t>22</a:t>
            </a:fld>
            <a:endParaRPr lang="en-US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78EAE1FE-59DB-4131-8F08-B6DC06BC8F14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22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7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C2EFD-6E94-4947-92A4-43094B55645D}" type="slidenum">
              <a:rPr lang="en-US"/>
              <a:pPr/>
              <a:t>23</a:t>
            </a:fld>
            <a:endParaRPr lang="en-US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78EAE1FE-59DB-4131-8F08-B6DC06BC8F14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23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8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E7425-7472-45F5-8FBA-8241B4B40657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9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0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11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E7425-7472-45F5-8FBA-8241B4B40657}" type="slidenum">
              <a:rPr 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4B397-8081-49EE-B90C-B40547ACC0E7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792072CD-3582-4D2F-8A77-323CE072B2B9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4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21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62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EFCB5-3463-4467-8F0A-5D4E75CA5B4E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/>
            <a:fld id="{62EB2FAB-B2E6-4735-9888-8079D22D754D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 defTabSz="898525"/>
              <a:t>32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9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32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04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7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8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51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88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1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ED6C0E-CBEF-42B0-8A22-C302234167D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8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2720-78DC-4CB5-885D-3ADCE77BCC58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7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DA120F-24A1-49DB-9A2C-6706C79F262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0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7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90600"/>
            <a:ext cx="7772400" cy="1447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CPU Scheduling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733800"/>
            <a:ext cx="6019800" cy="1752600"/>
          </a:xfrm>
        </p:spPr>
        <p:txBody>
          <a:bodyPr>
            <a:normAutofit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Algorithms for CPU Scheduling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Evaluation of Various 	Scheduling Algorithms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9B6D6-E838-40B9-9645-B5C4BC12FDBB}" type="slidenum">
              <a:rPr lang="en-US">
                <a:solidFill>
                  <a:prstClr val="black"/>
                </a:solidFill>
                <a:latin typeface="Arial Black" pitchFamily="34" charset="0"/>
              </a:rPr>
              <a:pPr/>
              <a:t>1</a:t>
            </a:fld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02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1219200"/>
            <a:ext cx="8153400" cy="5181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Different events have different latency requirements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Two types of latencies affect the performance of the system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1. Interrupt latency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2. Dispatch latency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Interrupt latency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Refers to the time from the arrival of the 	interrupt at the CPU to the start of the 	routine that services the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Minimize the latency to ensure that real-time tasks receive immediate attention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1534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Real-Time Scheduling </a:t>
            </a:r>
          </a:p>
        </p:txBody>
      </p:sp>
    </p:spTree>
    <p:extLst>
      <p:ext uri="{BB962C8B-B14F-4D97-AF65-F5344CB8AC3E}">
        <p14:creationId xmlns:p14="http://schemas.microsoft.com/office/powerpoint/2010/main" val="7094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Interrupt Latency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021080"/>
            <a:ext cx="8138160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80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1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502920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Dispatch latency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 amount of time required for the 	scheduling dispatcher to stop one process 	and start anot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her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Provide preemptive kernels to keep this latency low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Conflict phase has two components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Preemption of any process running in the 	kernel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Release of resources by a low priority 	process needed by a high priority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preemption is enabled this latency is low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Real-Time Scheduling</a:t>
            </a:r>
          </a:p>
        </p:txBody>
      </p:sp>
    </p:spTree>
    <p:extLst>
      <p:ext uri="{BB962C8B-B14F-4D97-AF65-F5344CB8AC3E}">
        <p14:creationId xmlns:p14="http://schemas.microsoft.com/office/powerpoint/2010/main" val="30236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09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Dispatch Latency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" y="929640"/>
            <a:ext cx="850392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429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14450"/>
            <a:ext cx="8229600" cy="493395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Real-time schedulers must support priority-based algorithms with preemption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All operating systems support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preemptive, priority-based scheduling algorithms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Priority-based preemptive schedulers only guarantee soft real-time functionality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Additional scheduling features are required 	to support hard real-time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requirements</a:t>
            </a:r>
          </a:p>
          <a:p>
            <a:pPr>
              <a:lnSpc>
                <a:spcPct val="90000"/>
              </a:lnSpc>
              <a:buNone/>
            </a:pPr>
            <a:endParaRPr lang="en-US" sz="1200" b="1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that are to be scheduled are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considered to be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periodic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periodic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process requires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CPU at constant 	intervals or periods of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p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Real-Time Priority-Based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88337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62050"/>
            <a:ext cx="8229600" cy="531495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It has fixed processing time t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	It has a deadline d by which it should 		be serviced by the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CPU</a:t>
            </a:r>
          </a:p>
          <a:p>
            <a:pPr>
              <a:lnSpc>
                <a:spcPct val="90000"/>
              </a:lnSpc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relationship can be expressed as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0 ≤ t ≤ d ≤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rate of periodic task is 1/p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 process would have to announce its deadline requirements to the scheduler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Admission-control algorithm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scheduler either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Admits a process guaranteeing that the process will complete in time   OR   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Rejects the process if it cannot guarantee the requirements</a:t>
            </a:r>
          </a:p>
          <a:p>
            <a:pPr>
              <a:lnSpc>
                <a:spcPct val="90000"/>
              </a:lnSpc>
              <a:buNone/>
            </a:pPr>
            <a:endParaRPr lang="en-US" sz="2600" b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Real-Time Priority-Based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339176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Periodic Task</a:t>
            </a: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68887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47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3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Schedules periodic tasks using a static priority policy with preemption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Each periodic task is assigned a priority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Inversely based on its period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Assumes that the processing time of a periodic process is the same for each CPU burst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Priority-based scheduling </a:t>
            </a:r>
            <a:r>
              <a:rPr lang="en-US" sz="2600" b="1" dirty="0" err="1" smtClean="0">
                <a:latin typeface="Comic Sans MS" panose="030F0702030302020204" pitchFamily="66" charset="0"/>
                <a:cs typeface="Arial" pitchFamily="34" charset="0"/>
              </a:rPr>
              <a:t>vs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 Rate-monotonic scheduling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scheduling algorithm is optimal</a:t>
            </a:r>
          </a:p>
          <a:p>
            <a:pPr marL="8255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CPU utilization is bounded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Operating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Examples</a:t>
            </a:r>
          </a:p>
          <a:p>
            <a:pPr>
              <a:lnSpc>
                <a:spcPct val="11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Read about at least one of the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operating 	systems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that are discussed in the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text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Rate-Monotonic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33634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8229600" cy="914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Scheduling when P2 has higher priority than P1</a:t>
            </a:r>
            <a:endParaRPr lang="en-US" sz="32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2057400"/>
            <a:ext cx="9067800" cy="249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267200"/>
            <a:ext cx="784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Priority-based scheduling</a:t>
            </a:r>
          </a:p>
          <a:p>
            <a:r>
              <a:rPr lang="en-US" sz="2400" dirty="0" smtClean="0"/>
              <a:t>Two processes P1 and P2 </a:t>
            </a:r>
          </a:p>
          <a:p>
            <a:r>
              <a:rPr lang="en-US" sz="2400" dirty="0" smtClean="0"/>
              <a:t>P1 has a period p1 of 50 and P2 has a period p2 of 100 </a:t>
            </a:r>
          </a:p>
          <a:p>
            <a:r>
              <a:rPr lang="en-US" sz="2400" dirty="0" smtClean="0"/>
              <a:t>Processing time t1 = 20 and t2 =35</a:t>
            </a:r>
          </a:p>
          <a:p>
            <a:r>
              <a:rPr lang="en-US" sz="2400" dirty="0" smtClean="0"/>
              <a:t>If P2 has higher priority, P1 would miss its deadline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Rate-Monotonic Scheduling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523999"/>
            <a:ext cx="9067800" cy="14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4191000"/>
            <a:ext cx="9067800" cy="168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3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48032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Multicore Processors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  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 core appears to be a separate logical CPU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Memory stall occur due to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ache miss	OR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 relatively slow memory 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Multithreaded cores are used to alleviate the problem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Chip multithreading (CMT)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Each hardware thread appears as a logical 	CPU that can run a software thread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Intel uses the term hyper-threading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Also called simultaneous multithreading (SMT)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ways to multithread a processing core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Coarse grained and fine grained multithreading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600" b="1" dirty="0" smtClean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Multi-Processor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Scheduling </a:t>
            </a:r>
          </a:p>
        </p:txBody>
      </p:sp>
    </p:spTree>
    <p:extLst>
      <p:ext uri="{BB962C8B-B14F-4D97-AF65-F5344CB8AC3E}">
        <p14:creationId xmlns:p14="http://schemas.microsoft.com/office/powerpoint/2010/main" val="39191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3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Define the criteria that can be used to select an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CPU utilization, response time or throughput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Maximize CPU utilization under the constraint that the maximum response time is 1 second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Maximize throughput such that the turnaround time is linearly proportional to total execution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Deterministic Modeling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Analytic evaluation</a:t>
            </a:r>
            <a:r>
              <a:rPr lang="en-US" sz="2600" b="1" dirty="0">
                <a:latin typeface="Comic Sans MS" pitchFamily="66" charset="0"/>
              </a:rPr>
              <a:t> uses the given algorithm and the system workload to produce a formula or number that evaluates the performance of the algorithm for that workload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One type of analytic evaluation is 	deterministic modeling</a:t>
            </a:r>
          </a:p>
        </p:txBody>
      </p:sp>
      <p:sp>
        <p:nvSpPr>
          <p:cNvPr id="440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21ECE-9DAF-48F2-B684-83A88F7941EB}" type="slidenum">
              <a:rPr lang="en-US" b="1">
                <a:latin typeface="Arial Black" pitchFamily="34" charset="0"/>
              </a:rPr>
              <a:pPr/>
              <a:t>20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3134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1495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Takes a predetermined workload and defines the performance of each algorithm for that workload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Evaluate all algorithms using the given workload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Deterministic modeling is simple and fast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Requires exact numbers for inputs and the answers apply only to those cases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Main purpose is to describe algorithms and provide examples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help in the selection of a particular 	algorithm for static systems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On many systems, there is no static set of processes to use for deterministic modeling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Deterministic algorithm indicates trends</a:t>
            </a:r>
            <a:endParaRPr lang="en-US" sz="2200" b="1" dirty="0"/>
          </a:p>
        </p:txBody>
      </p:sp>
      <p:sp>
        <p:nvSpPr>
          <p:cNvPr id="450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59265-19C2-4EC1-93C5-5CFBE4B3C644}" type="slidenum">
              <a:rPr lang="en-US" b="1">
                <a:latin typeface="Arial Black" pitchFamily="34" charset="0"/>
              </a:rPr>
              <a:pPr/>
              <a:t>21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Deterministic Modeling</a:t>
            </a:r>
          </a:p>
        </p:txBody>
      </p:sp>
    </p:spTree>
    <p:extLst>
      <p:ext uri="{BB962C8B-B14F-4D97-AF65-F5344CB8AC3E}">
        <p14:creationId xmlns:p14="http://schemas.microsoft.com/office/powerpoint/2010/main" val="38637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4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60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02781-858F-4E51-BB2B-401FA319682E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-152400"/>
            <a:ext cx="8229600" cy="914400"/>
          </a:xfrm>
          <a:noFill/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Deterministic </a:t>
            </a:r>
            <a:r>
              <a:rPr lang="en-US" sz="3200" b="1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Modeling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1066800" y="914400"/>
            <a:ext cx="4724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Process	   Burst Time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P1		       10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P2		       29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P3		        3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P4		        7</a:t>
            </a:r>
          </a:p>
          <a:p>
            <a:pPr>
              <a:spcBef>
                <a:spcPct val="50000"/>
              </a:spcBef>
            </a:pPr>
            <a:r>
              <a:rPr lang="en-US" sz="2400" b="1" dirty="0"/>
              <a:t>    P5		       12</a:t>
            </a:r>
          </a:p>
        </p:txBody>
      </p:sp>
      <p:sp>
        <p:nvSpPr>
          <p:cNvPr id="46088" name="Text Box 5"/>
          <p:cNvSpPr txBox="1">
            <a:spLocks noChangeArrowheads="1"/>
          </p:cNvSpPr>
          <p:nvPr/>
        </p:nvSpPr>
        <p:spPr bwMode="auto">
          <a:xfrm>
            <a:off x="5715000" y="1066800"/>
            <a:ext cx="3124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Use FCFS, SJF and RR algorithms to calculate the average waiting time for comparison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4114800"/>
            <a:ext cx="8789669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43000" y="5679757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FCFS   Average waiting time = 28 </a:t>
            </a:r>
            <a:r>
              <a:rPr lang="en-US" sz="2600" b="1" dirty="0" err="1"/>
              <a:t>mSec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34079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5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60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02781-858F-4E51-BB2B-401FA319682E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914400"/>
          </a:xfrm>
          <a:noFill/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Deterministic </a:t>
            </a:r>
            <a:r>
              <a:rPr lang="en-US" sz="3200" b="1" dirty="0">
                <a:effectLst/>
              </a:rPr>
              <a:t>Modeling</a:t>
            </a:r>
          </a:p>
        </p:txBody>
      </p:sp>
      <p:pic>
        <p:nvPicPr>
          <p:cNvPr id="2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901440"/>
            <a:ext cx="896112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1234440"/>
            <a:ext cx="8926206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90599" y="2555557"/>
            <a:ext cx="8080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Non-preemptive SJF    </a:t>
            </a:r>
            <a:r>
              <a:rPr lang="en-US" sz="2600" b="1" dirty="0"/>
              <a:t>Average Waiting time = 13 </a:t>
            </a:r>
            <a:r>
              <a:rPr lang="en-US" sz="2600" b="1" dirty="0" err="1"/>
              <a:t>mSec</a:t>
            </a:r>
            <a:endParaRPr lang="en-US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527357"/>
            <a:ext cx="662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RR    Average Waiting time = 23 </a:t>
            </a:r>
            <a:r>
              <a:rPr lang="en-US" sz="2600" b="1" dirty="0" err="1"/>
              <a:t>mSec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32585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5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computer system can be described as a network of servers where each server has a queue of waiting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err="1" smtClean="0">
                <a:latin typeface="Berlin Sans FB" pitchFamily="34" charset="0"/>
              </a:rPr>
              <a:t>Queueing</a:t>
            </a:r>
            <a:r>
              <a:rPr lang="en-US" sz="2600" b="1" dirty="0" smtClean="0">
                <a:latin typeface="Berlin Sans FB" pitchFamily="34" charset="0"/>
              </a:rPr>
              <a:t> </a:t>
            </a:r>
            <a:r>
              <a:rPr lang="en-US" sz="2600" b="1" dirty="0">
                <a:latin typeface="Berlin Sans FB" pitchFamily="34" charset="0"/>
              </a:rPr>
              <a:t>network analysis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is possible to compute utilization, average 	queue length, average wait time by knowing 	the arrival rates and service rates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Let n be the average </a:t>
            </a:r>
            <a:r>
              <a:rPr lang="en-US" sz="2600" b="1" dirty="0" smtClean="0">
                <a:latin typeface="Comic Sans MS" pitchFamily="66" charset="0"/>
              </a:rPr>
              <a:t>long-term queue </a:t>
            </a:r>
            <a:r>
              <a:rPr lang="en-US" sz="2600" b="1" dirty="0">
                <a:latin typeface="Comic Sans MS" pitchFamily="66" charset="0"/>
              </a:rPr>
              <a:t>length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W be the average waiting time in the queue  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Let </a:t>
            </a:r>
            <a:r>
              <a:rPr lang="el-GR" sz="2600" b="1" dirty="0"/>
              <a:t>λ </a:t>
            </a:r>
            <a:r>
              <a:rPr lang="en-US" sz="2600" b="1" dirty="0">
                <a:latin typeface="Comic Sans MS" pitchFamily="66" charset="0"/>
              </a:rPr>
              <a:t>be the average arrival rate for new processes in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a steady state of the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Number of processes leaving the queue must 	equal the number of processes that arrive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 n = </a:t>
            </a:r>
            <a:r>
              <a:rPr lang="el-GR" sz="2600" b="1" dirty="0"/>
              <a:t>λ</a:t>
            </a:r>
            <a:r>
              <a:rPr lang="en-US" sz="2600" b="1" dirty="0"/>
              <a:t> x W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Little’s formula</a:t>
            </a:r>
          </a:p>
        </p:txBody>
      </p:sp>
      <p:sp>
        <p:nvSpPr>
          <p:cNvPr id="471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24458B-EF50-422B-A06E-90C25435D63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Queuing Models</a:t>
            </a:r>
          </a:p>
        </p:txBody>
      </p:sp>
    </p:spTree>
    <p:extLst>
      <p:ext uri="{BB962C8B-B14F-4D97-AF65-F5344CB8AC3E}">
        <p14:creationId xmlns:p14="http://schemas.microsoft.com/office/powerpoint/2010/main" val="28694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6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51815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Little’s formula is valid for any scheduling algorithm and arrival distribution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Queueing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analysis can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 useful in comparing scheduling algorithms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Limitation</a:t>
            </a:r>
            <a:r>
              <a:rPr lang="en-US" sz="2600" b="1" dirty="0"/>
              <a:t>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</a:t>
            </a:r>
            <a:r>
              <a:rPr lang="en-US" sz="2600" b="1" dirty="0" smtClean="0">
                <a:latin typeface="Comic Sans MS" pitchFamily="66" charset="0"/>
              </a:rPr>
              <a:t>lasses </a:t>
            </a:r>
            <a:r>
              <a:rPr lang="en-US" sz="2600" b="1" dirty="0">
                <a:latin typeface="Comic Sans MS" pitchFamily="66" charset="0"/>
              </a:rPr>
              <a:t>of </a:t>
            </a:r>
            <a:r>
              <a:rPr lang="en-US" sz="2600" b="1" dirty="0" smtClean="0">
                <a:latin typeface="Comic Sans MS" pitchFamily="66" charset="0"/>
              </a:rPr>
              <a:t>algorithms and distributions that 	can be handled are limited 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may be necessary to make a number 		of independent assumptions which 		may not be accurate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These are only approximations of </a:t>
            </a:r>
            <a:r>
              <a:rPr lang="en-US" sz="2600" b="1" dirty="0">
                <a:latin typeface="Comic Sans MS" pitchFamily="66" charset="0"/>
              </a:rPr>
              <a:t>the actual 	systems</a:t>
            </a:r>
          </a:p>
        </p:txBody>
      </p:sp>
      <p:sp>
        <p:nvSpPr>
          <p:cNvPr id="481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1882E-C3F4-44B4-A1D9-CF7BA9A609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Queuing Models</a:t>
            </a:r>
          </a:p>
        </p:txBody>
      </p:sp>
    </p:spTree>
    <p:extLst>
      <p:ext uri="{BB962C8B-B14F-4D97-AF65-F5344CB8AC3E}">
        <p14:creationId xmlns:p14="http://schemas.microsoft.com/office/powerpoint/2010/main" val="12712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6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Simulations are used to get a more accurate evaluation of scheduling algorithms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 a model of the computer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As the simulation executes, statistics are gathered giving the algorithm performance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random number generator is programmed to generate processes, CPU burst times, arrivals, departures, etc. according to probability distributions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D</a:t>
            </a:r>
            <a:r>
              <a:rPr lang="en-US" sz="2600" b="1" dirty="0">
                <a:latin typeface="Comic Sans MS" pitchFamily="66" charset="0"/>
              </a:rPr>
              <a:t>istribution may be defined mathematically 	or empirically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Distribution-driven simulation may be inaccurate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Trace tapes can be used instead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Simulations are expensive and involves large resources, time, and expert</a:t>
            </a:r>
            <a:r>
              <a:rPr lang="en-US" sz="2600" b="1" dirty="0">
                <a:latin typeface="Comic Sans MS" pitchFamily="66" charset="0"/>
              </a:rPr>
              <a:t>ise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17495-47C1-4E1E-9AAD-6F94601E3F8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Simulations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017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667366-2CB2-46DB-AA6B-87ED100B93E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610600" cy="576262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2900" b="1" dirty="0">
                <a:solidFill>
                  <a:schemeClr val="tx1"/>
                </a:solidFill>
                <a:effectLst/>
              </a:rPr>
              <a:t>Evaluation of CPU schedulers by Simulation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8686800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01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334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real operating environment gives the most accurate results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Major difficulty is the high cost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constantly changing operating system is 	not liked by users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Environment in which algorithm is used may change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Interactive and non-interactive processes</a:t>
            </a:r>
          </a:p>
          <a:p>
            <a:pPr eaLnBrk="1" hangingPunct="1">
              <a:lnSpc>
                <a:spcPct val="11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Most flexible scheduling algorithms allow to incorporate change so that they can be tuned for a particular application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APIs that modify the priority of a 	process or a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512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AC60E-80F0-4680-BF24-A6EA8818349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Implementation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9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478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b="1" dirty="0" smtClean="0">
                <a:solidFill>
                  <a:schemeClr val="tx1"/>
                </a:solidFill>
                <a:effectLst/>
              </a:rPr>
              <a:t>Threads and Concurrency</a:t>
            </a:r>
            <a:r>
              <a:rPr lang="en-US" b="1" dirty="0">
                <a:solidFill>
                  <a:schemeClr val="tx1"/>
                </a:solidFill>
                <a:effectLst/>
              </a:rPr>
              <a:t/>
            </a:r>
            <a:br>
              <a:rPr lang="en-US" b="1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hapter 4</a:t>
            </a:r>
            <a:endParaRPr lang="en-US" sz="32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657600"/>
            <a:ext cx="6648450" cy="19050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asic components of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Thread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Strategies for Implicit threading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Multithreaded Models and Libraries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536D5-67A0-4BD6-A03F-E18D639EF460}" type="slidenum">
              <a:rPr lang="en-US">
                <a:solidFill>
                  <a:prstClr val="black"/>
                </a:solidFill>
                <a:latin typeface="Arial Black" pitchFamily="34" charset="0"/>
              </a:rPr>
              <a:pPr/>
              <a:t>29</a:t>
            </a:fld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8355810" cy="20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8403243" cy="20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2438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Memory Stall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562600"/>
            <a:ext cx="577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Multithreaded Multicore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43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Multithreaded Programming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49475"/>
            <a:ext cx="8077200" cy="33369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latin typeface="Comic Sans MS" pitchFamily="66" charset="0"/>
              </a:rPr>
              <a:t>Single and multithreaded processes</a:t>
            </a:r>
          </a:p>
          <a:p>
            <a:pPr eaLnBrk="1" hangingPunct="1"/>
            <a:r>
              <a:rPr lang="en-US" sz="2600" b="1" dirty="0" err="1">
                <a:latin typeface="Comic Sans MS" pitchFamily="66" charset="0"/>
              </a:rPr>
              <a:t>Multicore</a:t>
            </a:r>
            <a:r>
              <a:rPr lang="en-US" sz="2600" b="1" dirty="0">
                <a:latin typeface="Comic Sans MS" pitchFamily="66" charset="0"/>
              </a:rPr>
              <a:t> programming</a:t>
            </a:r>
          </a:p>
          <a:p>
            <a:pPr eaLnBrk="1" hangingPunct="1"/>
            <a:r>
              <a:rPr lang="en-US" sz="2600" b="1" dirty="0">
                <a:latin typeface="Comic Sans MS" pitchFamily="66" charset="0"/>
              </a:rPr>
              <a:t>Advantages of multithreading</a:t>
            </a:r>
          </a:p>
          <a:p>
            <a:pPr eaLnBrk="1" hangingPunct="1"/>
            <a:r>
              <a:rPr lang="en-US" sz="2600" b="1" dirty="0" smtClean="0">
                <a:latin typeface="Comic Sans MS" pitchFamily="66" charset="0"/>
              </a:rPr>
              <a:t>Multithreading </a:t>
            </a:r>
            <a:r>
              <a:rPr lang="en-US" sz="2600" b="1" dirty="0">
                <a:latin typeface="Comic Sans MS" pitchFamily="66" charset="0"/>
              </a:rPr>
              <a:t>models</a:t>
            </a:r>
          </a:p>
          <a:p>
            <a:pPr eaLnBrk="1" hangingPunct="1"/>
            <a:r>
              <a:rPr lang="en-US" sz="2600" b="1" dirty="0" smtClean="0">
                <a:latin typeface="Comic Sans MS" pitchFamily="66" charset="0"/>
              </a:rPr>
              <a:t>Thread libraries</a:t>
            </a:r>
          </a:p>
          <a:p>
            <a:pPr eaLnBrk="1" hangingPunct="1"/>
            <a:r>
              <a:rPr lang="en-US" sz="2600" b="1" dirty="0" smtClean="0">
                <a:latin typeface="Comic Sans MS" pitchFamily="66" charset="0"/>
              </a:rPr>
              <a:t>Implicit Threading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2CE404-D246-4169-85EE-DC9AF70A894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Overview</a:t>
            </a:r>
            <a:r>
              <a:rPr lang="en-US" dirty="0"/>
              <a:t>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may contain multiple threads of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 thread is a basic unit of CPU utilization, consisting </a:t>
            </a:r>
            <a:r>
              <a:rPr lang="en-US" sz="2600" b="1" dirty="0"/>
              <a:t>of    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A thread ID			A program counter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 register set		A stack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It shares all other and OS resources with the threads of the same </a:t>
            </a:r>
            <a:r>
              <a:rPr lang="en-US" sz="2600" b="1" dirty="0" smtClean="0">
                <a:latin typeface="Comic Sans MS" pitchFamily="66" charset="0"/>
              </a:rPr>
              <a:t>process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multithreaded process can perform more than one task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Difference between the traditional single threaded and multi-threaded processes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Motivation for multithreaded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Most </a:t>
            </a:r>
            <a:r>
              <a:rPr lang="en-US" sz="2600" b="1" dirty="0" smtClean="0">
                <a:latin typeface="Comic Sans MS" pitchFamily="66" charset="0"/>
              </a:rPr>
              <a:t>of today’s applications are </a:t>
            </a:r>
            <a:r>
              <a:rPr lang="en-US" sz="2600" b="1" dirty="0">
                <a:latin typeface="Comic Sans MS" pitchFamily="66" charset="0"/>
              </a:rPr>
              <a:t>multithreaded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D7582-7AC1-4ABB-9F1A-462EBAFEACB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89A6FD-6232-4FB1-9DCC-7E4CCC1097F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8229600" cy="576263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Single and Multithreaded Processes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914400"/>
            <a:ext cx="876617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23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</a:rPr>
              <a:t>Multithreaded Server 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675B8C-8CD9-4AE9-B382-D3E34758680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="" xmlns:a16="http://schemas.microsoft.com/office/drawing/2014/main" id="{CF5D0D58-5C7A-45B8-AD7F-B5E9EF9199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6600"/>
            <a:ext cx="88392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Benefits of Multithreaded Programming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Responsiveness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Improves response time of interactive 	programs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 sharing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Threads in the same process share memory 	and other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Applications may have several different threads of activity within the same address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Economy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M</a:t>
            </a:r>
            <a:r>
              <a:rPr lang="en-US" sz="2600" b="1" dirty="0">
                <a:latin typeface="Comic Sans MS" pitchFamily="66" charset="0"/>
              </a:rPr>
              <a:t>ore economical to create and context-	switch threads in terms of time and 	resource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Scalability – Multithreading is more beneficial in a multiprocessor architecture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Threads of the same process can run in 	parallel 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ncreasing concurrency</a:t>
            </a: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6588F6-266B-4086-8D2A-081C5D9B4AF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98550"/>
            <a:ext cx="83058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Multiple computing cores are now placed on a single chip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Multiprocessor systems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Multithreaded programming is an efficient use of multiple cores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Concurrency and parallelism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Systems may be concurrent or parallel or both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 system is parallel if it can perform more than one task simultaneously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concurrent system supports more than one task by allowing all the tasks to make progress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It is possible to have concurrency without 	parallelism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Multicore processors may also be multithreaded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Concurrency </a:t>
            </a:r>
            <a:r>
              <a:rPr lang="en-US" sz="3200" b="1" dirty="0" err="1" smtClean="0">
                <a:solidFill>
                  <a:schemeClr val="tx1"/>
                </a:solidFill>
                <a:effectLst/>
              </a:rPr>
              <a:t>vs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 Parallelism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49450"/>
            <a:ext cx="86137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1"/>
            <a:ext cx="7086600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1066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Concurrent execution on a single core system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6648" y="363603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Parallel execution on a multicore system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Concurrency </a:t>
            </a:r>
            <a:r>
              <a:rPr lang="en-US" sz="3200" b="1" dirty="0" err="1" smtClean="0">
                <a:solidFill>
                  <a:schemeClr val="tx1"/>
                </a:solidFill>
                <a:effectLst/>
              </a:rPr>
              <a:t>vs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 Parallelism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49450"/>
            <a:ext cx="86137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1"/>
            <a:ext cx="7086600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1066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Concurrent execution on a single core system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6648" y="363603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Parallel execution on a multicore system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305800" cy="5105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Programming Challenges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Programmers are facing the challenge to modify existing programs or design new programs that are multithreaded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designers must write scheduling algorithms that exploit multiple cores</a:t>
            </a:r>
          </a:p>
          <a:p>
            <a:pPr>
              <a:lnSpc>
                <a:spcPct val="8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Five areas present challenges for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multicore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systems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Identifying tasks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Examine applications to find parts that can 	be divided into separate concurrent tasks</a:t>
            </a:r>
            <a:r>
              <a:rPr lang="en-US" sz="600" b="1" dirty="0">
                <a:latin typeface="Comic Sans MS" pitchFamily="66" charset="0"/>
                <a:cs typeface="Arial" pitchFamily="34" charset="0"/>
              </a:rPr>
              <a:t> 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 startAt="2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Balance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Tasks must perform equal work of equal 	value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600" b="1" dirty="0">
              <a:latin typeface="Comic Sans MS" pitchFamily="66" charset="0"/>
              <a:cs typeface="Arial" pitchFamily="34" charset="0"/>
            </a:endParaRP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305800" cy="5105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Programming Challenges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Programmers are facing the challenge to modify existing programs or design new programs that are multithreaded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designers must write scheduling algorithms that exploit multiple cores</a:t>
            </a:r>
          </a:p>
          <a:p>
            <a:pPr>
              <a:lnSpc>
                <a:spcPct val="8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Five areas present challenges for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multicore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systems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Identifying tasks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Examine applications to find parts that can 	be divided into separate concurrent tasks</a:t>
            </a:r>
            <a:r>
              <a:rPr lang="en-US" sz="600" b="1" dirty="0">
                <a:latin typeface="Comic Sans MS" pitchFamily="66" charset="0"/>
                <a:cs typeface="Arial" pitchFamily="34" charset="0"/>
              </a:rPr>
              <a:t> 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 startAt="2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Balance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Tasks must perform equal work of equal 	value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600" b="1" dirty="0">
              <a:latin typeface="Comic Sans MS" pitchFamily="66" charset="0"/>
              <a:cs typeface="Arial" pitchFamily="34" charset="0"/>
            </a:endParaRP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533400" cy="6553200"/>
          </a:xfrm>
          <a:noFill/>
        </p:spPr>
        <p:txBody>
          <a:bodyPr>
            <a:normAutofit fontScale="90000"/>
          </a:bodyPr>
          <a:lstStyle/>
          <a:p>
            <a:pPr>
              <a:tabLst>
                <a:tab pos="1949450" algn="l"/>
              </a:tabLst>
            </a:pPr>
            <a:r>
              <a:rPr lang="en-US" sz="2400" b="1" dirty="0" smtClean="0">
                <a:solidFill>
                  <a:schemeClr val="tx1"/>
                </a:solidFill>
                <a:effectLst/>
              </a:rPr>
              <a:t>C</a:t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>H</a:t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>I</a:t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>P</a:t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>MUL</a:t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>T</a:t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>I</a:t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>THREAD</a:t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>I</a:t>
            </a:r>
            <a:br>
              <a:rPr lang="en-US" sz="2400" b="1" dirty="0" smtClean="0">
                <a:solidFill>
                  <a:schemeClr val="tx1"/>
                </a:solidFill>
                <a:effectLst/>
              </a:rPr>
            </a:br>
            <a:r>
              <a:rPr lang="en-US" sz="2400" b="1" dirty="0" smtClean="0">
                <a:solidFill>
                  <a:schemeClr val="tx1"/>
                </a:solidFill>
                <a:effectLst/>
              </a:rPr>
              <a:t>NG</a:t>
            </a:r>
            <a:endParaRPr lang="en-US" sz="24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0000"/>
            <a:ext cx="5181600" cy="67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8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74750"/>
            <a:ext cx="8305800" cy="5302250"/>
          </a:xfrm>
          <a:noFill/>
        </p:spPr>
        <p:txBody>
          <a:bodyPr>
            <a:noAutofit/>
          </a:bodyPr>
          <a:lstStyle/>
          <a:p>
            <a:pPr marL="624078" indent="-514350">
              <a:lnSpc>
                <a:spcPct val="80000"/>
              </a:lnSpc>
              <a:buFont typeface="+mj-lt"/>
              <a:buAutoNum type="arabicPeriod" startAt="3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splitting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Data to be manipulated by tasks must also 	be partitioned to run on separate cores</a:t>
            </a:r>
          </a:p>
          <a:p>
            <a:pPr marL="624078" indent="-514350">
              <a:lnSpc>
                <a:spcPct val="80000"/>
              </a:lnSpc>
              <a:buNone/>
            </a:pPr>
            <a:endParaRPr lang="en-US" sz="600" b="1" dirty="0">
              <a:latin typeface="Comic Sans MS" pitchFamily="66" charset="0"/>
              <a:cs typeface="Arial" pitchFamily="34" charset="0"/>
            </a:endParaRPr>
          </a:p>
          <a:p>
            <a:pPr marL="624078" indent="-514350">
              <a:lnSpc>
                <a:spcPct val="80000"/>
              </a:lnSpc>
              <a:buFont typeface="+mj-lt"/>
              <a:buAutoNum type="arabicPeriod" startAt="4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dependency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Data accessed by tasks must be examined 	for dependencies between two or more 	tasks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Synchronization is necessary to 			accommodate data dependency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 startAt="5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Testing and debugging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It is more difficult to test and debug 	multithreaded concurrent programs</a:t>
            </a:r>
          </a:p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Parallel programming should be increasingly emphasized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48032"/>
            <a:ext cx="8229600" cy="56289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Coarse grained multithreading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A thread executes on a core until a long 	latency event occurs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Memory stall occurs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Cost of switching between threads is high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Fine grained multithreading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Switches between threads at the boundary 	of an instruction cycle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 of switching between threads is small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Two different levels of scheduling are reqd.</a:t>
            </a:r>
          </a:p>
          <a:p>
            <a:pPr marL="596900" indent="-514350" eaLnBrk="1" hangingPunct="1">
              <a:lnSpc>
                <a:spcPct val="80000"/>
              </a:lnSpc>
              <a:buAutoNum type="arabicPeriod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Scheduling decision made by the OS</a:t>
            </a:r>
            <a:r>
              <a:rPr lang="en-US" sz="2600" b="1" dirty="0" smtClean="0">
                <a:latin typeface="Comic Sans MS" pitchFamily="66" charset="0"/>
              </a:rPr>
              <a:t/>
            </a:r>
            <a:br>
              <a:rPr lang="en-US" sz="2600" b="1" dirty="0" smtClean="0">
                <a:latin typeface="Comic Sans MS" pitchFamily="66" charset="0"/>
              </a:rPr>
            </a:br>
            <a:r>
              <a:rPr lang="en-US" sz="2600" b="1" dirty="0" smtClean="0">
                <a:latin typeface="Comic Sans MS" pitchFamily="66" charset="0"/>
              </a:rPr>
              <a:t>	Any scheduling algorithm can be used</a:t>
            </a:r>
          </a:p>
          <a:p>
            <a:pPr marL="596900" indent="-514350" eaLnBrk="1" hangingPunct="1">
              <a:lnSpc>
                <a:spcPct val="80000"/>
              </a:lnSpc>
              <a:buAutoNum type="arabicPeriod"/>
            </a:pPr>
            <a:r>
              <a:rPr lang="en-US" sz="2600" b="1" dirty="0" smtClean="0">
                <a:latin typeface="Comic Sans MS" pitchFamily="66" charset="0"/>
              </a:rPr>
              <a:t>Each core decides which hardware thread to run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May use simple RR algorithm</a:t>
            </a:r>
          </a:p>
          <a:p>
            <a:pPr marL="596900" indent="-514350" eaLnBrk="1" hangingPunct="1">
              <a:lnSpc>
                <a:spcPct val="80000"/>
              </a:lnSpc>
              <a:buAutoNum type="arabicPeriod"/>
            </a:pPr>
            <a:endParaRPr lang="en-US" sz="2600" b="1" dirty="0" smtClean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Multi-Processor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Scheduling </a:t>
            </a:r>
          </a:p>
        </p:txBody>
      </p:sp>
    </p:spTree>
    <p:extLst>
      <p:ext uri="{BB962C8B-B14F-4D97-AF65-F5344CB8AC3E}">
        <p14:creationId xmlns:p14="http://schemas.microsoft.com/office/powerpoint/2010/main" val="21082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Multi-Processor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Scheduling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38250"/>
            <a:ext cx="8229600" cy="5238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two levels are not mutually exclusive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Other </a:t>
            </a:r>
            <a:r>
              <a:rPr lang="en-US" sz="2800" b="1" dirty="0">
                <a:latin typeface="Comic Sans MS" pitchFamily="66" charset="0"/>
              </a:rPr>
              <a:t>options may also be followed by OS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Load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Balancing</a:t>
            </a:r>
          </a:p>
          <a:p>
            <a:pPr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dirty="0">
                <a:latin typeface="Comic Sans MS" pitchFamily="66" charset="0"/>
                <a:cs typeface="Arial" pitchFamily="34" charset="0"/>
              </a:rPr>
              <a:t>Keep the workload evenly distributed across 	all processors in an SMP system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Necessary in those systems where each processor has its own private ready queue</a:t>
            </a:r>
          </a:p>
          <a:p>
            <a:pPr>
              <a:buNone/>
            </a:pPr>
            <a:r>
              <a:rPr lang="en-US" sz="2800" b="1" dirty="0">
                <a:latin typeface="Comic Sans MS" pitchFamily="66" charset="0"/>
                <a:cs typeface="Arial" pitchFamily="34" charset="0"/>
              </a:rPr>
              <a:t>		Not necessary where there is a common 	ready queue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Two general approaches to load balancing</a:t>
            </a:r>
          </a:p>
          <a:p>
            <a:pPr>
              <a:buNone/>
            </a:pPr>
            <a:r>
              <a:rPr lang="en-US" sz="2800" b="1" i="1" dirty="0">
                <a:latin typeface="Arial" pitchFamily="34" charset="0"/>
                <a:cs typeface="Arial" pitchFamily="34" charset="0"/>
              </a:rPr>
              <a:t>Push migration</a:t>
            </a:r>
          </a:p>
          <a:p>
            <a:pPr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>
                <a:latin typeface="Comic Sans MS" pitchFamily="66" charset="0"/>
                <a:cs typeface="Arial" pitchFamily="34" charset="0"/>
              </a:rPr>
              <a:t>A specific task periodically checks the load on each </a:t>
            </a:r>
            <a:r>
              <a:rPr lang="en-US" sz="2800" b="1" dirty="0" smtClean="0">
                <a:latin typeface="Comic Sans MS" pitchFamily="66" charset="0"/>
                <a:cs typeface="Arial" pitchFamily="34" charset="0"/>
              </a:rPr>
              <a:t>processor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23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 smtClean="0">
                <a:solidFill>
                  <a:schemeClr val="tx1"/>
                </a:solidFill>
                <a:effectLst/>
              </a:rPr>
              <a:t>Multi-Processor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Scheduling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485775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Evenly distributes the load by moving or pushing processes in case of imbalance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Schedules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on idle or less busy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processors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a process to an idle processor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Pull Migration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An idle processor pulls a waiting task from a busy processor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two approaches need not be mutually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exclusive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idea of load balance may have different meanings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9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Soft real-time systems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dirty="0">
                <a:latin typeface="Comic Sans MS" pitchFamily="66" charset="0"/>
                <a:cs typeface="Arial" pitchFamily="34" charset="0"/>
              </a:rPr>
              <a:t>Provide no guarantee as to when a critical 	real-time process will be scheduled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		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he process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will be given preference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Hard real-time systems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dirty="0">
                <a:latin typeface="Comic Sans MS" pitchFamily="66" charset="0"/>
                <a:cs typeface="Arial" pitchFamily="34" charset="0"/>
              </a:rPr>
              <a:t>These systems have stricter requirements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	        A task must be serviced by its deadline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Minimizing Latency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dirty="0">
                <a:latin typeface="Comic Sans MS" pitchFamily="66" charset="0"/>
                <a:cs typeface="Arial" pitchFamily="34" charset="0"/>
              </a:rPr>
              <a:t>Real time systems are event-driven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The system must respond as soon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as possible when the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event occurs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Event latency: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dirty="0">
                <a:latin typeface="Comic Sans MS" pitchFamily="66" charset="0"/>
                <a:cs typeface="Arial" pitchFamily="34" charset="0"/>
              </a:rPr>
              <a:t>Amount of time that elapses when an event 	occurs to when it is serviced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Real-Time CPU Scheduling </a:t>
            </a:r>
          </a:p>
        </p:txBody>
      </p:sp>
    </p:spTree>
    <p:extLst>
      <p:ext uri="{BB962C8B-B14F-4D97-AF65-F5344CB8AC3E}">
        <p14:creationId xmlns:p14="http://schemas.microsoft.com/office/powerpoint/2010/main" val="24269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45525-591F-46B3-84F8-201915FC5495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Event Latency</a:t>
            </a:r>
            <a:r>
              <a:rPr lang="en-US" sz="3200" b="1" dirty="0">
                <a:effectLst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95400"/>
            <a:ext cx="7857246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5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16546</TotalTime>
  <Words>945</Words>
  <Application>Microsoft Office PowerPoint</Application>
  <PresentationFormat>On-screen Show (4:3)</PresentationFormat>
  <Paragraphs>423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ＭＳ Ｐゴシック</vt:lpstr>
      <vt:lpstr>Arial</vt:lpstr>
      <vt:lpstr>Arial Black</vt:lpstr>
      <vt:lpstr>Berlin Sans FB</vt:lpstr>
      <vt:lpstr>Comic Sans MS</vt:lpstr>
      <vt:lpstr>Corbel</vt:lpstr>
      <vt:lpstr>Courier New</vt:lpstr>
      <vt:lpstr>Gill Sans MT</vt:lpstr>
      <vt:lpstr>Helvetica</vt:lpstr>
      <vt:lpstr>Times</vt:lpstr>
      <vt:lpstr>Times New Roman</vt:lpstr>
      <vt:lpstr>Verdana</vt:lpstr>
      <vt:lpstr>Wingdings</vt:lpstr>
      <vt:lpstr>Wingdings 2</vt:lpstr>
      <vt:lpstr>Theme1</vt:lpstr>
      <vt:lpstr>1_Theme1</vt:lpstr>
      <vt:lpstr>CPU Scheduling </vt:lpstr>
      <vt:lpstr>Multi-Processor Scheduling </vt:lpstr>
      <vt:lpstr>PowerPoint Presentation</vt:lpstr>
      <vt:lpstr>C H I P  MUL T I THREAD I NG</vt:lpstr>
      <vt:lpstr>Multi-Processor Scheduling </vt:lpstr>
      <vt:lpstr>Multi-Processor Scheduling </vt:lpstr>
      <vt:lpstr>Multi-Processor Scheduling </vt:lpstr>
      <vt:lpstr>Real-Time CPU Scheduling </vt:lpstr>
      <vt:lpstr>Event Latency </vt:lpstr>
      <vt:lpstr>Real-Time Scheduling </vt:lpstr>
      <vt:lpstr>Interrupt Latency</vt:lpstr>
      <vt:lpstr>Real-Time Scheduling</vt:lpstr>
      <vt:lpstr>Dispatch Latency</vt:lpstr>
      <vt:lpstr>Real-Time Priority-Based Scheduling</vt:lpstr>
      <vt:lpstr>Real-Time Priority-Based Scheduling</vt:lpstr>
      <vt:lpstr>Periodic Task</vt:lpstr>
      <vt:lpstr>Rate-Monotonic Scheduling</vt:lpstr>
      <vt:lpstr>Scheduling when P2 has higher priority than P1</vt:lpstr>
      <vt:lpstr>Rate-Monotonic Scheduling</vt:lpstr>
      <vt:lpstr>Algorithm Evaluation</vt:lpstr>
      <vt:lpstr>Deterministic Modeling</vt:lpstr>
      <vt:lpstr>Deterministic Modeling</vt:lpstr>
      <vt:lpstr>Deterministic Modeling</vt:lpstr>
      <vt:lpstr>Queuing Models</vt:lpstr>
      <vt:lpstr>Queuing Models</vt:lpstr>
      <vt:lpstr>Simulations </vt:lpstr>
      <vt:lpstr>Evaluation of CPU schedulers by Simulation</vt:lpstr>
      <vt:lpstr>Implementation </vt:lpstr>
      <vt:lpstr>Threads and Concurrency Chapter 4</vt:lpstr>
      <vt:lpstr>Multithreaded Programming</vt:lpstr>
      <vt:lpstr>Overview </vt:lpstr>
      <vt:lpstr>Single and Multithreaded Processes</vt:lpstr>
      <vt:lpstr>Multithreaded Server Architecture</vt:lpstr>
      <vt:lpstr>Benefits of Multithreaded Programming</vt:lpstr>
      <vt:lpstr>Multicore Programming</vt:lpstr>
      <vt:lpstr>Concurrency vs Parallelism</vt:lpstr>
      <vt:lpstr>Concurrency vs Parallelism</vt:lpstr>
      <vt:lpstr>Multicore Programming </vt:lpstr>
      <vt:lpstr>Multicore Programming </vt:lpstr>
      <vt:lpstr>Multicore Programming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348</cp:revision>
  <dcterms:created xsi:type="dcterms:W3CDTF">2008-12-31T02:25:45Z</dcterms:created>
  <dcterms:modified xsi:type="dcterms:W3CDTF">2020-03-12T10:35:09Z</dcterms:modified>
</cp:coreProperties>
</file>