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5" r:id="rId2"/>
    <p:sldMasterId id="2147483807" r:id="rId3"/>
    <p:sldMasterId id="2147483809" r:id="rId4"/>
    <p:sldMasterId id="2147483811" r:id="rId5"/>
    <p:sldMasterId id="2147483813" r:id="rId6"/>
    <p:sldMasterId id="2147483815" r:id="rId7"/>
    <p:sldMasterId id="2147483817" r:id="rId8"/>
    <p:sldMasterId id="2147483819" r:id="rId9"/>
    <p:sldMasterId id="2147483821" r:id="rId10"/>
    <p:sldMasterId id="2147483823" r:id="rId11"/>
    <p:sldMasterId id="2147483825" r:id="rId12"/>
    <p:sldMasterId id="2147483827" r:id="rId13"/>
    <p:sldMasterId id="2147483829" r:id="rId14"/>
    <p:sldMasterId id="2147483831" r:id="rId15"/>
    <p:sldMasterId id="2147483833" r:id="rId16"/>
    <p:sldMasterId id="2147483835" r:id="rId17"/>
    <p:sldMasterId id="2147483837" r:id="rId18"/>
    <p:sldMasterId id="2147483839" r:id="rId19"/>
    <p:sldMasterId id="2147483841" r:id="rId20"/>
    <p:sldMasterId id="2147483843" r:id="rId21"/>
    <p:sldMasterId id="2147483845" r:id="rId22"/>
    <p:sldMasterId id="2147483847" r:id="rId23"/>
    <p:sldMasterId id="2147483849" r:id="rId24"/>
    <p:sldMasterId id="2147483851" r:id="rId25"/>
    <p:sldMasterId id="2147483853" r:id="rId26"/>
    <p:sldMasterId id="2147483855" r:id="rId27"/>
    <p:sldMasterId id="2147483857" r:id="rId28"/>
    <p:sldMasterId id="2147483861" r:id="rId29"/>
    <p:sldMasterId id="2147483863" r:id="rId30"/>
    <p:sldMasterId id="2147483865" r:id="rId31"/>
    <p:sldMasterId id="2147483867" r:id="rId32"/>
    <p:sldMasterId id="2147483869" r:id="rId33"/>
    <p:sldMasterId id="2147483871" r:id="rId34"/>
    <p:sldMasterId id="2147483873" r:id="rId35"/>
    <p:sldMasterId id="2147483875" r:id="rId36"/>
    <p:sldMasterId id="2147483877" r:id="rId37"/>
  </p:sldMasterIdLst>
  <p:notesMasterIdLst>
    <p:notesMasterId r:id="rId78"/>
  </p:notesMasterIdLst>
  <p:sldIdLst>
    <p:sldId id="347" r:id="rId38"/>
    <p:sldId id="354" r:id="rId39"/>
    <p:sldId id="355" r:id="rId40"/>
    <p:sldId id="356" r:id="rId41"/>
    <p:sldId id="382" r:id="rId42"/>
    <p:sldId id="357" r:id="rId43"/>
    <p:sldId id="358" r:id="rId44"/>
    <p:sldId id="383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84" r:id="rId66"/>
    <p:sldId id="379" r:id="rId67"/>
    <p:sldId id="380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slide" Target="slides/slide26.xml"/><Relationship Id="rId68" Type="http://schemas.openxmlformats.org/officeDocument/2006/relationships/slide" Target="slides/slide31.xml"/><Relationship Id="rId76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openxmlformats.org/officeDocument/2006/relationships/slide" Target="slides/slide29.xml"/><Relationship Id="rId74" Type="http://schemas.openxmlformats.org/officeDocument/2006/relationships/slide" Target="slides/slide3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4.xml"/><Relationship Id="rId8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73" Type="http://schemas.openxmlformats.org/officeDocument/2006/relationships/slide" Target="slides/slide36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slide" Target="slides/slide32.xml"/><Relationship Id="rId77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slide" Target="slides/slide3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slide" Target="slides/slide3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slide" Target="slides/slide33.xml"/><Relationship Id="rId75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F4EA9-58B0-43C7-81EC-F97321EB7002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69B664E7-B4E2-4447-AD9D-829726F23396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11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7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F8E71-BEBD-42D6-AE24-0605A4C1F7B8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9E90EE22-67EE-4AA0-A672-E56C7D779A20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13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9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7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92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37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BB42A777-B0D7-4D8F-A628-79C02CBA2810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>
              <a:defRPr/>
            </a:pPr>
            <a:fld id="{0143ADBC-7455-4F8E-9116-CC29BC36E15D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>
                <a:defRPr/>
              </a:pPr>
              <a:t>23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5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1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62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0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62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3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7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and Windows place OS in higher memory. Some OS place it in lower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56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drivers that are not always needed</a:t>
            </a:r>
            <a:r>
              <a:rPr lang="en-US" baseline="0" dirty="0" smtClean="0"/>
              <a:t> are example transient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8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29744-5AF6-47C6-8F9E-812E541D9C10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988BBA4-DB42-4106-B04D-AC4D16F483A0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36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8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5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8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8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C9D5C-1804-4705-BEF6-D20A3A0EA311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920B981F-C188-4098-A07A-933D4ED2CD62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7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C9D5C-1804-4705-BEF6-D20A3A0EA311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920B981F-C188-4098-A07A-933D4ED2CD62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8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0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448B-D714-4776-8BFC-E0524C5CBDA9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82B06DF9-B51B-4B53-ADB9-EFA0D152BA24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10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9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ED6C0E-CBEF-42B0-8A22-C302234167D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9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7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4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5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8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90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9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1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6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61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3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9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1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85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37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8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19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08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01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91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982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62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9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0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2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3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7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3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8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478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b="1" dirty="0" smtClean="0">
                <a:solidFill>
                  <a:schemeClr val="tx1"/>
                </a:solidFill>
                <a:effectLst/>
              </a:rPr>
              <a:t>Threads and Concurrency</a:t>
            </a:r>
            <a:r>
              <a:rPr lang="en-US" b="1" dirty="0">
                <a:solidFill>
                  <a:schemeClr val="tx1"/>
                </a:solidFill>
                <a:effectLst/>
              </a:rPr>
              <a:t/>
            </a:r>
            <a:br>
              <a:rPr lang="en-US" b="1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hapter 4</a:t>
            </a:r>
            <a:endParaRPr lang="en-US" sz="32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657600"/>
            <a:ext cx="6648450" cy="19050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asic components of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Thread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Strategies for Implicit threading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Multithreaded Models and Libraries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536D5-67A0-4BD6-A03F-E18D639EF460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B36B6-98E4-4A77-A1E0-E8F9383B6F8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One-to-one Model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8012"/>
            <a:ext cx="77724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7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35553-D55B-4E4E-8232-924CF0263CA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Many-to-Many Model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28675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073650"/>
          </a:xfrm>
          <a:noFill/>
        </p:spPr>
        <p:txBody>
          <a:bodyPr>
            <a:noAutofit/>
          </a:bodyPr>
          <a:lstStyle/>
          <a:p>
            <a:pPr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Shortcomings of the previous two models are not there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Developers can create as many user threads as necessary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Kernel threads can run in parallel in multiprocessors</a:t>
            </a:r>
          </a:p>
          <a:p>
            <a:pPr eaLnBrk="1" hangingPunct="1">
              <a:buFontTx/>
              <a:buChar char="o"/>
            </a:pPr>
            <a:r>
              <a:rPr lang="en-US" sz="2600" b="1" dirty="0"/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 case of a blocking system call, kernel can schedule another thread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variation is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two-level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variant of many-to-many model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a user-level thread to be bound to a kernel thread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F32C0-D8BF-4CFC-B655-1AEA0FD8334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C811D-5104-4634-8C75-1D2AF513EE7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6096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Two-level Model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288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Libraries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Provides the programmer an API for creating and managing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approaches for implementing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Provide a library in user space without any kernel support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Local function call in user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Implement a kernel-level library supported directly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Invoking a library function results in a 	system call to the kerne</a:t>
            </a:r>
            <a:r>
              <a:rPr lang="en-US" sz="2600" b="1" dirty="0">
                <a:latin typeface="Comic Sans MS" pitchFamily="66" charset="0"/>
              </a:rPr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Three commonly used thread libraries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POSIX </a:t>
            </a:r>
            <a:r>
              <a:rPr lang="en-US" sz="2600" b="1" dirty="0" err="1">
                <a:latin typeface="Comic Sans MS" pitchFamily="66" charset="0"/>
              </a:rPr>
              <a:t>Pthreads</a:t>
            </a:r>
            <a:r>
              <a:rPr lang="en-US" sz="2600" b="1" dirty="0">
                <a:latin typeface="Comic Sans MS" pitchFamily="66" charset="0"/>
              </a:rPr>
              <a:t>, Win32 and Java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E5EA4-A101-4ED7-B11E-0A72AF562EE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06297"/>
            <a:ext cx="7772400" cy="214650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Management</a:t>
            </a:r>
            <a:br>
              <a:rPr lang="en-US" b="1" dirty="0" smtClean="0">
                <a:solidFill>
                  <a:schemeClr val="tx1"/>
                </a:solidFill>
                <a:effectLst/>
              </a:rPr>
            </a:br>
            <a:r>
              <a:rPr lang="en-US" b="1" dirty="0">
                <a:solidFill>
                  <a:schemeClr val="tx1"/>
                </a:solidFill>
                <a:effectLst/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			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Chapter 9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E878E8A7-F006-458A-908E-46D0A45F204D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prstClr val="black"/>
                </a:solidFill>
              </a:rPr>
              <a:t>Part </a:t>
            </a:r>
            <a:r>
              <a:rPr lang="en-US" sz="4000" dirty="0" smtClean="0">
                <a:solidFill>
                  <a:prstClr val="black"/>
                </a:solidFill>
              </a:rPr>
              <a:t>4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906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programs and data must be in main memory before execution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Partially or completely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processes are in main memory 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Improve CPU 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Improve speed of response to the users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management schemes help		achieve these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Hardware specifications/ design determine the selection option for a particular memory management scheme</a:t>
            </a:r>
            <a:r>
              <a:rPr lang="en-US" sz="2600" b="1" dirty="0"/>
              <a:t> 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0F231782-1BB2-4B11-8862-EDD0223DEF5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36132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programs and data must be in main memory before execution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Partially or completely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processes are in main memory 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Improve CPU 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Improve speed of response to the users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management schemes help		achieve these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Hardware specifications/ design determine the selection option for a particular memory management scheme</a:t>
            </a:r>
            <a:r>
              <a:rPr lang="en-US" sz="2600" b="1" dirty="0"/>
              <a:t> 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0F231782-1BB2-4B11-8862-EDD0223DEF5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36132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79550"/>
            <a:ext cx="8229600" cy="484505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Ways to manage memory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Logical and Physical address Space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Memory </a:t>
            </a:r>
            <a:r>
              <a:rPr lang="en-US" sz="2600" b="1" dirty="0">
                <a:latin typeface="Comic Sans MS" pitchFamily="66" charset="0"/>
              </a:rPr>
              <a:t>allocation to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Contiguous memory allocation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Fragmented memory allocation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Paging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 for </a:t>
            </a:r>
            <a:r>
              <a:rPr lang="en-US" sz="2600" b="1" dirty="0" smtClean="0">
                <a:latin typeface="Comic Sans MS" pitchFamily="66" charset="0"/>
              </a:rPr>
              <a:t>paging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Shared </a:t>
            </a:r>
            <a:r>
              <a:rPr lang="en-US" sz="2600" b="1" dirty="0" smtClean="0">
                <a:latin typeface="Comic Sans MS" pitchFamily="66" charset="0"/>
              </a:rPr>
              <a:t>fragments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Hierarchical and hashed paging, inverted PT 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Swapping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Example </a:t>
            </a:r>
            <a:r>
              <a:rPr lang="en-US" sz="2600" b="1" dirty="0">
                <a:latin typeface="Comic Sans MS" pitchFamily="66" charset="0"/>
              </a:rPr>
              <a:t>of Intel 32 and 64 bit architectures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88E86BBD-0B84-4D2C-A0B0-B0C189F0B00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Management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8568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229600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Share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memory among a number of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Various ways of organizing memory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ways exist to manage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From bare machine approach to paging 	techniques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approach have their advantages and disadvantages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Hardware support is required to support a management technique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Integration of hardware and operating system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0021B3AC-16B7-46D2-9B8F-2390A04C4A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Introduction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Challenges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Programmers are facing the challenge to modify existing programs or design new programs that are multithreaded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must write scheduling algorithms that exploit multiple cores</a:t>
            </a:r>
          </a:p>
          <a:p>
            <a:pPr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Five areas present challenges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multicore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systems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Identifying tasks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Examine applications to find parts that can 	be divided into separate concurrent tasks</a:t>
            </a:r>
            <a:r>
              <a:rPr lang="en-US" sz="600" b="1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Balance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Tasks must perform equal work of equal 	value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3149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Memory is central to the operation of computer systems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fetches instructions from memory using address in the program cou</a:t>
            </a:r>
            <a:r>
              <a:rPr lang="en-US" sz="2600" b="1" dirty="0"/>
              <a:t>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Decode the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require operand fetch from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Execute the operation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Result may be stored back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Memory sees a stream of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Techniques for managing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Basic hardware issues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Binding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of symbolic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Distinguish between logical and physical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linking and shared libraries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0AB2A0E7-121A-4797-B327-C6EE02064E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5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accesses all data and instructions directly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only from the main memory and registers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Access to registers, instruction decoding and 	operations of simple instructions can be 	performed within a cycle of CPU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 memory is accessed via a bus transaction taking many CPU clock cycles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may require the CPU to </a:t>
            </a:r>
            <a:r>
              <a:rPr lang="en-US" sz="2600" b="1" dirty="0">
                <a:latin typeface="Berlin Sans FB" pitchFamily="34" charset="0"/>
              </a:rPr>
              <a:t>stall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is to add a fast memory, a cache, between the CPU and main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Correct operation of OS requires its protection from user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User processes must also be protected from 	each 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     This protection is provided through		     hardware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DC8729F3-6048-4B53-8268-EFE7EC6078D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Hardware</a:t>
            </a:r>
          </a:p>
        </p:txBody>
      </p:sp>
    </p:spTree>
    <p:extLst>
      <p:ext uri="{BB962C8B-B14F-4D97-AF65-F5344CB8AC3E}">
        <p14:creationId xmlns:p14="http://schemas.microsoft.com/office/powerpoint/2010/main" val="71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Each process should be allowed to access only its legal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two 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Base and limit registers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Base register holds the smallest legal physical memory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 for that process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Limit register specifies the size of the 	range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Every generated address is compared to determine its legality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An attempt to violate the legality results in 	a trap to the OS-treats it as a fatal error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Base and limit registers can be loaded only by OS using privileged instructions executed in kernel mode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46164706-01F7-43C3-900F-3766F1BF5C4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Hardware</a:t>
            </a:r>
          </a:p>
        </p:txBody>
      </p:sp>
    </p:spTree>
    <p:extLst>
      <p:ext uri="{BB962C8B-B14F-4D97-AF65-F5344CB8AC3E}">
        <p14:creationId xmlns:p14="http://schemas.microsoft.com/office/powerpoint/2010/main" val="1804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4F42894-48E3-4E9D-ABBB-D46526CDD54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1612" y="152400"/>
            <a:ext cx="7367588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Base and Limit Registers</a:t>
            </a:r>
          </a:p>
        </p:txBody>
      </p:sp>
      <p:pic>
        <p:nvPicPr>
          <p:cNvPr id="7" name="Picture 5" descr="W:\os-book\OS10\slide-dir\os-figures\9_01.jpg">
            <a:extLst>
              <a:ext uri="{FF2B5EF4-FFF2-40B4-BE49-F238E27FC236}">
                <a16:creationId xmlns=""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2" y="1447800"/>
            <a:ext cx="6834188" cy="533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E3A41742-4469-4A68-BE04-31B4B0B4E6B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HW address protection with base and limit registers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67840"/>
            <a:ext cx="900523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62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Programs reside on a disk as a binary executable file</a:t>
            </a:r>
            <a:endParaRPr lang="en-US" sz="2600" b="1" dirty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To execute, the program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loaded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any part 	of memory within the context of a process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program goes though several steps before being executed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Addresses are represented in different ways during these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steps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Addresses in source program are symbolic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Compiler </a:t>
            </a:r>
            <a:r>
              <a:rPr lang="en-US" sz="2600" b="1" dirty="0">
                <a:latin typeface="Comic Sans MS" pitchFamily="66" charset="0"/>
              </a:rPr>
              <a:t>binds the symbolic addresses in the source program to </a:t>
            </a:r>
            <a:r>
              <a:rPr lang="en-US" sz="2600" b="1" dirty="0" err="1">
                <a:latin typeface="Comic Sans MS" pitchFamily="66" charset="0"/>
              </a:rPr>
              <a:t>relocatable</a:t>
            </a:r>
            <a:r>
              <a:rPr lang="en-US" sz="2600" b="1" dirty="0">
                <a:latin typeface="Comic Sans MS" pitchFamily="66" charset="0"/>
              </a:rPr>
              <a:t> addresses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Linker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 loader binds the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relocatable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absolute addresses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Each binding is a mapping from one address space to </a:t>
            </a:r>
            <a:r>
              <a:rPr lang="en-US" sz="2600" b="1" dirty="0" smtClean="0">
                <a:latin typeface="Comic Sans MS" pitchFamily="66" charset="0"/>
              </a:rPr>
              <a:t>another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81082E01-E81F-419F-9B03-E98672ABAA8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23771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C8DA1B5A-CB2E-4C67-84BB-87C0F7D8E45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6038"/>
            <a:ext cx="2667000" cy="30019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Multistep Processing of a User Program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Picture 4" descr="8">
            <a:extLst>
              <a:ext uri="{FF2B5EF4-FFF2-40B4-BE49-F238E27FC236}">
                <a16:creationId xmlns=""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69" y="46038"/>
            <a:ext cx="4564062" cy="68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Binding of instructions and data to memory addresses can be done in any of the steps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Binding at compile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Absolute </a:t>
            </a:r>
            <a:r>
              <a:rPr lang="en-US" sz="2600" b="1" dirty="0">
                <a:latin typeface="Comic Sans MS" pitchFamily="66" charset="0"/>
              </a:rPr>
              <a:t>code is generated at compile time </a:t>
            </a:r>
            <a:r>
              <a:rPr lang="en-US" sz="2600" b="1" dirty="0" smtClean="0">
                <a:latin typeface="Comic Sans MS" pitchFamily="66" charset="0"/>
              </a:rPr>
              <a:t>	if </a:t>
            </a:r>
            <a:r>
              <a:rPr lang="en-US" sz="2600" b="1" dirty="0">
                <a:latin typeface="Comic Sans MS" pitchFamily="66" charset="0"/>
              </a:rPr>
              <a:t>it is known where the process will reside </a:t>
            </a:r>
            <a:r>
              <a:rPr lang="en-US" sz="2600" b="1" dirty="0" smtClean="0">
                <a:latin typeface="Comic Sans MS" pitchFamily="66" charset="0"/>
              </a:rPr>
              <a:t>	in </a:t>
            </a:r>
            <a:r>
              <a:rPr lang="en-US" sz="2600" b="1" dirty="0">
                <a:latin typeface="Comic Sans MS" pitchFamily="66" charset="0"/>
              </a:rPr>
              <a:t>memory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starting address changes,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it becomes necessary to recompile the programs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Binding at load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If the address is not known at compile time, the compiler generates relocatable code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   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Final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binding is done at load 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If starting address changes, reload the </a:t>
            </a:r>
            <a:r>
              <a:rPr lang="en-US" sz="2600" b="1" dirty="0" smtClean="0">
                <a:latin typeface="Comic Sans MS" pitchFamily="66" charset="0"/>
                <a:cs typeface="Calibri" pitchFamily="34" charset="0"/>
              </a:rPr>
              <a:t>code</a:t>
            </a:r>
            <a:endParaRPr lang="en-US" sz="2600" b="1" dirty="0">
              <a:latin typeface="Comic Sans MS" pitchFamily="66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Binding at execution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If the process can be moved during execution, binding is delayed until run 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general purpose OS use this method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43E2ACC8-9DB1-4666-9C65-3E61AEFC966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462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911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Address generated by the CPU is referred to as a </a:t>
            </a:r>
            <a:r>
              <a:rPr lang="en-US" sz="2600" b="1" dirty="0">
                <a:latin typeface="Berlin Sans FB" pitchFamily="34" charset="0"/>
              </a:rPr>
              <a:t>logical address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Address seen by the memory unit is referred 	to as a physical address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Compile and load-time address bindings generate identical logical and physical addresses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Execution-time address-binding scheme results in different logical and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Logical address </a:t>
            </a:r>
            <a:r>
              <a:rPr lang="en-US" sz="2600" b="1" dirty="0" smtClean="0">
                <a:latin typeface="Comic Sans MS" pitchFamily="66" charset="0"/>
              </a:rPr>
              <a:t>is also </a:t>
            </a:r>
            <a:r>
              <a:rPr lang="en-US" sz="2600" b="1" dirty="0">
                <a:latin typeface="Comic Sans MS" pitchFamily="66" charset="0"/>
              </a:rPr>
              <a:t>referred to as 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Berlin Sans FB" pitchFamily="34" charset="0"/>
              </a:rPr>
              <a:t>virtual address</a:t>
            </a:r>
            <a:endParaRPr lang="en-US" sz="2600" b="1" dirty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and physical address spaces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Memory management unit (MMU) does </a:t>
            </a:r>
            <a:r>
              <a:rPr lang="en-US" sz="2600" b="1" dirty="0" smtClean="0">
                <a:latin typeface="Comic Sans MS" pitchFamily="66" charset="0"/>
              </a:rPr>
              <a:t>run-time </a:t>
            </a:r>
            <a:r>
              <a:rPr lang="en-US" sz="2600" b="1" dirty="0">
                <a:latin typeface="Comic Sans MS" pitchFamily="66" charset="0"/>
              </a:rPr>
              <a:t>mapping from virtual to physical addresses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Generalization of base-register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scheme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B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ase register is called relocation register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D13CAEC7-CBDF-4B31-812C-E44378A8F82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Versus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9555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D13CAEC7-CBDF-4B31-812C-E44378A8F82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Versus Physical Address Space</a:t>
            </a:r>
          </a:p>
        </p:txBody>
      </p:sp>
      <p:pic>
        <p:nvPicPr>
          <p:cNvPr id="8" name="Picture 4" descr="W:\os-book\OS10\slide-dir\os-figures\9_04.jpg">
            <a:extLst>
              <a:ext uri="{FF2B5EF4-FFF2-40B4-BE49-F238E27FC236}">
                <a16:creationId xmlns=""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7097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7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4750"/>
            <a:ext cx="8305800" cy="5302250"/>
          </a:xfrm>
          <a:noFill/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buFont typeface="+mj-lt"/>
              <a:buAutoNum type="arabicPeriod" startAt="3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splitting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to be manipulated by tasks must also 	be partitioned to run on separate cores</a:t>
            </a:r>
          </a:p>
          <a:p>
            <a:pPr marL="624078" indent="-514350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dependency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accessed by tasks must be examined 	for dependencies between two or more 	tasks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Synchronization is necessary to 			accommodate data dependency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5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Testing and debugging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It is more difficult to test and debug 	multithreaded concurrent programs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Parallel programming should be increasingly emphasized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28367"/>
            <a:ext cx="8229600" cy="5648633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Relocation register contents are added to every address generated by the CPU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User program never sees the real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Deals with logical addresses only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is required to do the mapping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address ranges are involved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Logical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Range is 0 to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max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Physical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Range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R+0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R+max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a base value of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concept of </a:t>
            </a:r>
            <a:r>
              <a:rPr lang="en-US" sz="2600" b="1" dirty="0">
                <a:latin typeface="Berlin Sans FB" pitchFamily="34" charset="0"/>
              </a:rPr>
              <a:t>logical address space</a:t>
            </a:r>
            <a:r>
              <a:rPr lang="en-US" sz="2600" b="1" dirty="0">
                <a:latin typeface="Comic Sans MS" pitchFamily="66" charset="0"/>
              </a:rPr>
              <a:t> that is bound to a separate </a:t>
            </a:r>
            <a:r>
              <a:rPr lang="en-US" sz="2600" b="1" dirty="0">
                <a:latin typeface="Berlin Sans FB" pitchFamily="34" charset="0"/>
              </a:rPr>
              <a:t>physical address space</a:t>
            </a:r>
            <a:r>
              <a:rPr lang="en-US" sz="2600" b="1" dirty="0">
                <a:latin typeface="Comic Sans MS" pitchFamily="66" charset="0"/>
              </a:rPr>
              <a:t> is central to proper memory management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C785F1FA-9D6B-4D65-AE0E-955C34A4DCC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Versus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37322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C1DAB27D-8282-49CD-B893-AFA120B7422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28600"/>
            <a:ext cx="8435975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Dynamic relocation using a relocation register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00433"/>
            <a:ext cx="8449725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781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Size of a process in execution is limited to the size of the 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Dynamic loading allows better memory-	space utilization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routine is loaded only when it is referenced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unused routine is never loaded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Useful for applications that has a large code to handle infrequently occurring cases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loading does not require special support from the operating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Users are responsible to design their 	programs accordingly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may provide support in the form of 		library routines to implement dynamic 		loading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BE973333-CD41-4D92-85FE-63573441F1C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1395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387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Similar to the concept of dynamic loading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Linking is postponed till the execution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for linking system libraries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Without this facility, each program </a:t>
            </a:r>
            <a:r>
              <a:rPr lang="en-US" sz="2600" b="1" dirty="0" smtClean="0">
                <a:latin typeface="Comic Sans MS" pitchFamily="66" charset="0"/>
              </a:rPr>
              <a:t>would have to </a:t>
            </a:r>
            <a:r>
              <a:rPr lang="en-US" sz="2600" b="1" dirty="0">
                <a:latin typeface="Comic Sans MS" pitchFamily="66" charset="0"/>
              </a:rPr>
              <a:t>include </a:t>
            </a:r>
            <a:r>
              <a:rPr lang="en-US" sz="2600" b="1" dirty="0" smtClean="0">
                <a:latin typeface="Comic Sans MS" pitchFamily="66" charset="0"/>
              </a:rPr>
              <a:t>a copy of its language library in the executable image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Wastage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disk and memory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space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Another advantage: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Libraries can be shared 			among multiple users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nly one copy of library is in memory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	Also known as shared libraries </a:t>
            </a:r>
            <a:r>
              <a:rPr lang="en-US" sz="22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endParaRPr lang="en-US" sz="22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Can also be extended to updates and new versions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linking requires help from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</a:t>
            </a:r>
            <a:endParaRPr lang="en-US" sz="2600" b="1" dirty="0"/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63A39A99-A222-437A-97CE-AE4B7C0C42B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Dynamic Linking and 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4045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82000" cy="54673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method of allocating memory to OS and 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is divided into two partitions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</a:t>
            </a:r>
            <a:r>
              <a:rPr lang="en-US" sz="2600" b="1" dirty="0" smtClean="0">
                <a:latin typeface="Comic Sans MS" pitchFamily="66" charset="0"/>
              </a:rPr>
              <a:t>perating </a:t>
            </a:r>
            <a:r>
              <a:rPr lang="en-US" sz="2600" b="1" dirty="0">
                <a:latin typeface="Comic Sans MS" pitchFamily="66" charset="0"/>
              </a:rPr>
              <a:t>system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kept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higher or lower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Available memory is allocated to the processes through contiguous memory allocation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Protection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Protection among processes can be provided through a </a:t>
            </a:r>
            <a:r>
              <a:rPr lang="en-US" sz="2600" b="1" dirty="0">
                <a:latin typeface="Berlin Sans FB" pitchFamily="34" charset="0"/>
              </a:rPr>
              <a:t>relocation register</a:t>
            </a:r>
            <a:r>
              <a:rPr lang="en-US" sz="2600" b="1" dirty="0">
                <a:latin typeface="Comic Sans MS" pitchFamily="66" charset="0"/>
              </a:rPr>
              <a:t> and a </a:t>
            </a:r>
            <a:r>
              <a:rPr lang="en-US" sz="2600" b="1" dirty="0">
                <a:latin typeface="Berlin Sans FB" pitchFamily="34" charset="0"/>
              </a:rPr>
              <a:t>limit register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Relocation register contains the smallest physical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address of that process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Limit register contains the range of logical 	addresses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4FC91-CDA7-4E7A-A47E-F40E7BE5C77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3555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MMU maps the logical address dynamically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Mapped address is sent to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Dispatcher loads the relocation and limit registers with the correct address as part of context-switch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Protection of processes from each other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scheme provides an effective way to change the OS size dynamically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desirable flexibility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Transient OS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is loaded into memory when needed and 	may be removed in case of other memory 	requirements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36A7C-6AF9-4C5B-B8D5-B4936174EBB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1434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4DF0E-7852-4EC5-8EBC-C2FE45A56EF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686800" cy="10668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Hardware Support for Relocation and Limit Registers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872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43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4953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Variable partitioning scheme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The simplest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method to allocate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Assign variably sized partitions to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Each partition may contain exactly one process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8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operating system maintains a table of free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spaces (called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holes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) and memory spaces that are occupied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An arriving process is allocated a part/full </a:t>
            </a:r>
            <a:r>
              <a:rPr lang="en-US" sz="2600" b="1" dirty="0" smtClean="0">
                <a:latin typeface="Comic Sans MS" pitchFamily="66" charset="0"/>
              </a:rPr>
              <a:t>of hole </a:t>
            </a:r>
            <a:r>
              <a:rPr lang="en-US" sz="2600" b="1" dirty="0">
                <a:latin typeface="Comic Sans MS" pitchFamily="66" charset="0"/>
              </a:rPr>
              <a:t>according to its memory </a:t>
            </a:r>
            <a:r>
              <a:rPr lang="en-US" sz="2600" b="1" dirty="0" smtClean="0">
                <a:latin typeface="Comic Sans MS" pitchFamily="66" charset="0"/>
              </a:rPr>
              <a:t>needs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the hole is too large, it is split into two parts and allocated to the process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At any time, there is a list of available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block sizes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and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an input queue of </a:t>
            </a:r>
            <a:r>
              <a:rPr lang="en-US" sz="2600" b="1" dirty="0" err="1" smtClean="0">
                <a:latin typeface="Comic Sans MS" panose="030F0702030302020204" pitchFamily="66" charset="0"/>
                <a:cs typeface="Arial" pitchFamily="34" charset="0"/>
              </a:rPr>
              <a:t>processe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FA27D-50FD-40D3-8001-7C4F1CFABAA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0354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FA27D-50FD-40D3-8001-7C4F1CFABAA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Variable Partition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5" descr="W:\os-book\OS10\slide-dir\os-figures\9_07.jpg">
            <a:extLst>
              <a:ext uri="{FF2B5EF4-FFF2-40B4-BE49-F238E27FC236}">
                <a16:creationId xmlns=""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070975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Allocation is done to processes till the partitions are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holes of variable sizes are scattered throughout the memor</a:t>
            </a:r>
            <a:r>
              <a:rPr lang="en-US" sz="2600" b="1" dirty="0"/>
              <a:t>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needs to match the need and 	availability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storage allocation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How to satisfy a request of size n from a 	list of free holes?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 fit: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Allocate the first hole that is big enough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Search can start from the beginning or where the last search ended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F8219-399B-4EBA-AA17-B130FF65377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5975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638800"/>
          </a:xfrm>
          <a:noFill/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Types of Parallelism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parallelism		Task parallelism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parallelism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Focuses on distributing subsets of the same data across multiple computing cores and performing the same operation on each core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   Distribution of data among multiple cores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Task parallelism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istributing tasks across multiple cores 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thread performs a unique operation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Different threads may be operating on	    the same or different data</a:t>
            </a:r>
          </a:p>
          <a:p>
            <a:pPr marL="109728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Distribution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tasks across multiple cores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Applications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may use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hybrid of the above two strategie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Best fit</a:t>
            </a:r>
            <a:r>
              <a:rPr lang="en-US" sz="2800" b="1" dirty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smallest hole that is big 	enough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Search the entire list unless sorted by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Produces the smallest leftover hole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Worst fit: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largest hole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Produces the largest leftover hole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Search the entire list unless it is sorted by 	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Simulation results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First and best fit are better than worst fit 	in terms of decreasing time and storage 	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First fit is generally faster than best fit</a:t>
            </a:r>
            <a:endParaRPr lang="en-US" sz="20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7195-1272-4BBA-BA66-D8C04EF0889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16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Data and Task Parallelism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185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0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Support for threads may be at the user level or kernel level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User threads are managed without kernel 	support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must exist a relationship between user and kernel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Many-to-One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Maps many user-level threads to one kernel 	thread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Thread management is done by the thread library in user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Entire process blocks if a thread makes a 	blocking system call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Multiple threads are unable to run in parallel in multiproce</a:t>
            </a:r>
            <a:r>
              <a:rPr lang="en-US" sz="2600" b="1" dirty="0"/>
              <a:t>ssors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6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E06FD-5046-4D01-B146-68938D2DB2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76200"/>
            <a:ext cx="8229600" cy="7620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 smtClean="0"/>
              <a:t>User and Kernel Level Threads</a:t>
            </a:r>
            <a:endParaRPr lang="en-US" sz="3200" b="1" dirty="0"/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7010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E06FD-5046-4D01-B146-68938D2DB2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7620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Many-to-One Mode</a:t>
            </a:r>
            <a:r>
              <a:rPr lang="en-US" sz="3200" b="1" dirty="0"/>
              <a:t>l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24000"/>
            <a:ext cx="784238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</a:t>
            </a:r>
            <a:r>
              <a:rPr lang="en-US" sz="3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One-to-One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Maps each user thread to one kernel 	thread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more concurrency than many-to-one model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Allows another thread to run in case of a blocking system call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parallel execution in multiprocessors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Creating a user level thread requires creating a kernel-level thread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Number of threads are restricted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Many-to-Many Mode</a:t>
            </a:r>
            <a:r>
              <a:rPr lang="en-US" sz="2600" b="1" dirty="0"/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Multiplexes many user-level threads on a 	smaller or equal number of kernel-level 	threads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53C69-8E67-47B2-900C-2C2C9F0AAAC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0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0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3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3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12986</TotalTime>
  <Words>852</Words>
  <Application>Microsoft Office PowerPoint</Application>
  <PresentationFormat>On-screen Show (4:3)</PresentationFormat>
  <Paragraphs>444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37</vt:i4>
      </vt:variant>
      <vt:variant>
        <vt:lpstr>Slide Titles</vt:lpstr>
      </vt:variant>
      <vt:variant>
        <vt:i4>40</vt:i4>
      </vt:variant>
    </vt:vector>
  </HeadingPairs>
  <TitlesOfParts>
    <vt:vector size="91" baseType="lpstr">
      <vt:lpstr>ＭＳ Ｐゴシック</vt:lpstr>
      <vt:lpstr>Arial</vt:lpstr>
      <vt:lpstr>Arial Black</vt:lpstr>
      <vt:lpstr>Berlin Sans FB</vt:lpstr>
      <vt:lpstr>Calibri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1_Theme1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16_Theme1</vt:lpstr>
      <vt:lpstr>17_Theme1</vt:lpstr>
      <vt:lpstr>18_Theme1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34_Theme1</vt:lpstr>
      <vt:lpstr>3_Theme1</vt:lpstr>
      <vt:lpstr>4_Theme1</vt:lpstr>
      <vt:lpstr>5_Theme1</vt:lpstr>
      <vt:lpstr>6_Theme1</vt:lpstr>
      <vt:lpstr>7_Theme1</vt:lpstr>
      <vt:lpstr>35_Theme1</vt:lpstr>
      <vt:lpstr>36_Theme1</vt:lpstr>
      <vt:lpstr>37_Theme1</vt:lpstr>
      <vt:lpstr>38_Theme1</vt:lpstr>
      <vt:lpstr>Threads and Concurrency Chapter 4</vt:lpstr>
      <vt:lpstr>Multicore Programming </vt:lpstr>
      <vt:lpstr>Multicore Programming</vt:lpstr>
      <vt:lpstr>Multicore Programming</vt:lpstr>
      <vt:lpstr>Data and Task Parallelism</vt:lpstr>
      <vt:lpstr>Multithreading Models</vt:lpstr>
      <vt:lpstr> User and Kernel Level Threads</vt:lpstr>
      <vt:lpstr>  Many-to-One Model</vt:lpstr>
      <vt:lpstr>Multithreading Models</vt:lpstr>
      <vt:lpstr>One-to-one Model</vt:lpstr>
      <vt:lpstr>Many-to-Many Model</vt:lpstr>
      <vt:lpstr>Multithreading Models</vt:lpstr>
      <vt:lpstr>Two-level Model</vt:lpstr>
      <vt:lpstr>Thread Libraries</vt:lpstr>
      <vt:lpstr>Memory Management     Chapter 9 </vt:lpstr>
      <vt:lpstr>Memory Management</vt:lpstr>
      <vt:lpstr>Memory Management</vt:lpstr>
      <vt:lpstr>Memory Management Strategies</vt:lpstr>
      <vt:lpstr>Introduction </vt:lpstr>
      <vt:lpstr>Background </vt:lpstr>
      <vt:lpstr>Basic Hardware</vt:lpstr>
      <vt:lpstr>Basic Hardware</vt:lpstr>
      <vt:lpstr>Base and Limit Registers</vt:lpstr>
      <vt:lpstr>HW address protection with base and limit registers</vt:lpstr>
      <vt:lpstr>Address Binding</vt:lpstr>
      <vt:lpstr>Multistep Processing of a User Program </vt:lpstr>
      <vt:lpstr>Address Binding</vt:lpstr>
      <vt:lpstr>Logical Versus Physical Address Space</vt:lpstr>
      <vt:lpstr>Logical Versus Physical Address Space</vt:lpstr>
      <vt:lpstr>Logical Versus Physical Address Space</vt:lpstr>
      <vt:lpstr>Dynamic relocation using a relocation register</vt:lpstr>
      <vt:lpstr>Dynamic Loading</vt:lpstr>
      <vt:lpstr>Dynamic Linking and Shared Libraries</vt:lpstr>
      <vt:lpstr>Contiguous Memory Allocation</vt:lpstr>
      <vt:lpstr>Contiguous Memory Allocation</vt:lpstr>
      <vt:lpstr>Hardware Support for Relocation and Limit Registers</vt:lpstr>
      <vt:lpstr>Memory Allocation</vt:lpstr>
      <vt:lpstr>Variable Partition</vt:lpstr>
      <vt:lpstr>Memory Allocation</vt:lpstr>
      <vt:lpstr>Memory Allocation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312</cp:revision>
  <dcterms:created xsi:type="dcterms:W3CDTF">2008-12-31T02:25:45Z</dcterms:created>
  <dcterms:modified xsi:type="dcterms:W3CDTF">2020-03-19T17:41:14Z</dcterms:modified>
</cp:coreProperties>
</file>