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5" r:id="rId10"/>
    <p:sldId id="276" r:id="rId11"/>
    <p:sldId id="277" r:id="rId12"/>
    <p:sldId id="266" r:id="rId13"/>
    <p:sldId id="300" r:id="rId14"/>
    <p:sldId id="291" r:id="rId15"/>
    <p:sldId id="299" r:id="rId16"/>
    <p:sldId id="292" r:id="rId17"/>
    <p:sldId id="294" r:id="rId18"/>
    <p:sldId id="293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1" r:id="rId27"/>
    <p:sldId id="282" r:id="rId28"/>
    <p:sldId id="274" r:id="rId29"/>
    <p:sldId id="27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A55FE-80CE-4A5D-9DBA-810361218AD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674E-D4F7-406A-ACF5-D93E0CE2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one-way there is only one independent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displayed to the nearest 10 million BTU.</a:t>
            </a:r>
            <a:r>
              <a:rPr lang="en-US" dirty="0"/>
              <a:t> </a:t>
            </a:r>
          </a:p>
          <a:p>
            <a:r>
              <a:rPr lang="en-US" dirty="0"/>
              <a:t>Grand total = 238</a:t>
            </a:r>
            <a:r>
              <a:rPr lang="en-US" baseline="0" dirty="0"/>
              <a:t> </a:t>
            </a:r>
            <a:r>
              <a:rPr lang="en-US" b="1" baseline="0" dirty="0"/>
              <a:t>&amp;</a:t>
            </a:r>
            <a:r>
              <a:rPr lang="en-US" baseline="0" dirty="0"/>
              <a:t> </a:t>
            </a:r>
            <a:r>
              <a:rPr lang="en-US" dirty="0"/>
              <a:t>[</a:t>
            </a:r>
            <a:r>
              <a:rPr lang="en-US" b="1" dirty="0"/>
              <a:t>sum of sq. of all obs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859+1295+420+438=3012]</a:t>
            </a:r>
          </a:p>
          <a:p>
            <a:r>
              <a:rPr lang="en-US" b="1" dirty="0">
                <a:sym typeface="Wingdings" panose="05000000000000000000" pitchFamily="2" charset="2"/>
              </a:rPr>
              <a:t>SSTR=[ </a:t>
            </a:r>
            <a:r>
              <a:rPr lang="en-US" b="0" dirty="0">
                <a:sym typeface="Wingdings" panose="05000000000000000000" pitchFamily="2" charset="2"/>
              </a:rPr>
              <a:t>65^2/5 + … + 46^2/5</a:t>
            </a:r>
            <a:r>
              <a:rPr lang="en-US" b="0" baseline="0" dirty="0">
                <a:sym typeface="Wingdings" panose="05000000000000000000" pitchFamily="2" charset="2"/>
              </a:rPr>
              <a:t> – CF = </a:t>
            </a:r>
            <a:r>
              <a:rPr lang="en-US" b="1" baseline="0" dirty="0">
                <a:sym typeface="Wingdings" panose="05000000000000000000" pitchFamily="2" charset="2"/>
              </a:rPr>
              <a:t>(2929.7-238^2/2)=</a:t>
            </a:r>
            <a:r>
              <a:rPr lang="en-US" b="0" baseline="0" dirty="0">
                <a:sym typeface="Wingdings" panose="05000000000000000000" pitchFamily="2" charset="2"/>
              </a:rPr>
              <a:t>97.5 </a:t>
            </a:r>
            <a:r>
              <a:rPr lang="en-US" b="1" baseline="0" dirty="0">
                <a:sym typeface="Wingdings" panose="05000000000000000000" pitchFamily="2" charset="2"/>
              </a:rPr>
              <a:t>]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/>
              <a:t>Reject</a:t>
            </a:r>
            <a:r>
              <a:rPr lang="en-US" baseline="0" dirty="0"/>
              <a:t> Ho.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59 + 19 + 38 = 116 &amp; Grand Mean=7.733</a:t>
            </a:r>
          </a:p>
          <a:p>
            <a:r>
              <a:rPr lang="en-US" dirty="0"/>
              <a:t>Sum (Each</a:t>
            </a:r>
            <a:r>
              <a:rPr lang="en-US" baseline="0" dirty="0"/>
              <a:t> obs.)^2=1162</a:t>
            </a:r>
          </a:p>
          <a:p>
            <a:r>
              <a:rPr lang="en-US" baseline="0" dirty="0"/>
              <a:t>59^2 + 19^2 + 38^2=5286</a:t>
            </a:r>
          </a:p>
          <a:p>
            <a:r>
              <a:rPr lang="en-US" baseline="0" dirty="0"/>
              <a:t>SST=264.933 &amp; SS(treatment)=160.133 &amp; SSE=104.799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GrandMean</a:t>
            </a:r>
            <a:r>
              <a:rPr lang="en-US" dirty="0"/>
              <a:t>=11.9</a:t>
            </a:r>
            <a:r>
              <a:rPr lang="en-US" baseline="0" dirty="0"/>
              <a:t>,	SSTR=97.5	SSE = 82.3 	MSE= 5.144,	MSTR= 32.5;	F=6.32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GrandMean</a:t>
            </a:r>
            <a:r>
              <a:rPr lang="en-US" dirty="0"/>
              <a:t>=11.9</a:t>
            </a:r>
            <a:r>
              <a:rPr lang="en-US" baseline="0" dirty="0"/>
              <a:t>,	SSTR=97.5	SSE = 82.3 	MSE= 5.144,	MSTR= 32.5;	F=6.32</a:t>
            </a:r>
            <a:endParaRPr lang="en-US" dirty="0"/>
          </a:p>
          <a:p>
            <a:r>
              <a:rPr lang="en-US" dirty="0"/>
              <a:t>Reject Ho.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84804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00B050"/>
                </a:solidFill>
                <a:latin typeface="Arial Black" panose="020B0A04020102020204" pitchFamily="34" charset="0"/>
              </a:rPr>
              <a:t>ANALYSIS OF VARIANCE</a:t>
            </a:r>
            <a:br>
              <a:rPr lang="en-US" sz="50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5000" dirty="0">
                <a:solidFill>
                  <a:srgbClr val="00B050"/>
                </a:solidFill>
                <a:latin typeface="Arial Black" panose="020B0A04020102020204" pitchFamily="34" charset="0"/>
              </a:rPr>
              <a:t>(ANOVA)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48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OSAMA BIN AJAZ</a:t>
            </a:r>
          </a:p>
          <a:p>
            <a:r>
              <a:rPr lang="en-US" dirty="0"/>
              <a:t>Lecturer </a:t>
            </a:r>
          </a:p>
          <a:p>
            <a:r>
              <a:rPr lang="en-US" dirty="0"/>
              <a:t>Dept. of Sciences &amp; Humanities</a:t>
            </a:r>
          </a:p>
          <a:p>
            <a:r>
              <a:rPr lang="en-US" dirty="0"/>
              <a:t>FAST-NUCES, Main Campus, </a:t>
            </a:r>
          </a:p>
          <a:p>
            <a:r>
              <a:rPr lang="en-US" dirty="0"/>
              <a:t> Shah </a:t>
            </a:r>
            <a:r>
              <a:rPr lang="en-US" dirty="0" err="1"/>
              <a:t>Latif</a:t>
            </a:r>
            <a:r>
              <a:rPr lang="en-US" dirty="0"/>
              <a:t> Town, Karachi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230238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One-Way ANOVA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Random samples of size n are selected from each of k populations. The k diﬀerent populations 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diﬀerent treatments or groups. </a:t>
            </a:r>
          </a:p>
          <a:p>
            <a:pPr algn="just"/>
            <a:endParaRPr lang="en-US" dirty="0"/>
          </a:p>
          <a:p>
            <a:r>
              <a:rPr lang="en-US" dirty="0"/>
              <a:t>It is assumed that the k populations are independent and normally distributed with means µ</a:t>
            </a:r>
            <a:r>
              <a:rPr lang="en-US" sz="1600" dirty="0"/>
              <a:t>1</a:t>
            </a:r>
            <a:r>
              <a:rPr lang="en-US" dirty="0"/>
              <a:t>, µ</a:t>
            </a:r>
            <a:r>
              <a:rPr lang="en-US" sz="1600" dirty="0"/>
              <a:t>2, … </a:t>
            </a:r>
            <a:r>
              <a:rPr lang="en-US" dirty="0"/>
              <a:t>µ</a:t>
            </a:r>
            <a:r>
              <a:rPr lang="en-US" sz="1600" dirty="0"/>
              <a:t>k  </a:t>
            </a:r>
            <a:r>
              <a:rPr lang="en-US" dirty="0"/>
              <a:t>and common variance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/>
              <a:t>Model for One-way ANOVA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µ is the Grand Mean of all µ</a:t>
            </a:r>
            <a:r>
              <a:rPr lang="en-US" sz="1600" dirty="0" err="1"/>
              <a:t>i</a:t>
            </a:r>
            <a:r>
              <a:rPr lang="en-US" dirty="0"/>
              <a:t>,  </a:t>
            </a:r>
          </a:p>
          <a:p>
            <a:endParaRPr lang="en-US" dirty="0"/>
          </a:p>
          <a:p>
            <a:r>
              <a:rPr lang="en-US" dirty="0"/>
              <a:t>The                   represents random error (within group variation).</a:t>
            </a:r>
          </a:p>
          <a:p>
            <a:r>
              <a:rPr lang="en-US" dirty="0"/>
              <a:t>        is the effect of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treatment with constraint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Summary procedure of ANOVA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	</a:t>
            </a:r>
            <a:r>
              <a:rPr lang="el-GR" dirty="0"/>
              <a:t>α</a:t>
            </a:r>
            <a:r>
              <a:rPr lang="en-US" dirty="0"/>
              <a:t>: 0.05, 0.01, or 0.10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0093-A02B-4F4F-AA40-A0B51B75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72E7-3397-47B2-BC8F-2E37136A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5" y="155263"/>
            <a:ext cx="10544412" cy="983989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solidFill>
                  <a:srgbClr val="00B050"/>
                </a:solidFill>
              </a:rPr>
              <a:t>Example # 01: </a:t>
            </a:r>
            <a:r>
              <a:rPr lang="en-US" sz="3400" b="1" dirty="0">
                <a:solidFill>
                  <a:schemeClr val="accent4"/>
                </a:solidFill>
              </a:rPr>
              <a:t>Residential energy consumption and 				                  expenditures data for 4 US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65" y="1409075"/>
            <a:ext cx="11788595" cy="48128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0388" y="1139252"/>
            <a:ext cx="71367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rgbClr val="0070C0"/>
                </a:solidFill>
              </a:rPr>
              <a:t>Suppose a researcher want to decide whether a difference exists in mean annual energy consumption by households among the four U.S. regions.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94139" y="2839217"/>
            <a:ext cx="7369269" cy="765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6" y="1498320"/>
            <a:ext cx="4667250" cy="2505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F5F0A0-8CCD-4F12-9136-A506C0DD4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5" y="4273218"/>
            <a:ext cx="5683068" cy="2464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73917-86D1-4997-AE94-51ED6547B4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57881" y="3991176"/>
            <a:ext cx="6105527" cy="23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D08C-9BE8-4B0E-961E-ED6BD755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49C77D-B508-46FC-8A6A-0C23DEE85A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81653"/>
              </p:ext>
            </p:extLst>
          </p:nvPr>
        </p:nvGraphicFramePr>
        <p:xfrm>
          <a:off x="3281363" y="1522413"/>
          <a:ext cx="8667750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5433237" imgH="2384878" progId="Excel.Sheet.12">
                  <p:embed/>
                </p:oleObj>
              </mc:Choice>
              <mc:Fallback>
                <p:oleObj name="Worksheet" r:id="rId3" imgW="5433237" imgH="23848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1363" y="1522413"/>
                        <a:ext cx="8667750" cy="380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8633365-F1B6-49BD-BABF-1F5E52FF4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2964784" cy="20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0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58007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800725" y="0"/>
            <a:ext cx="639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" y="0"/>
            <a:ext cx="593610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36104" y="0"/>
            <a:ext cx="6255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Example #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pPr algn="just"/>
            <a:r>
              <a:rPr lang="en-US" sz="2400" dirty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/>
              <a:t>α</a:t>
            </a:r>
            <a:r>
              <a:rPr lang="en-US" sz="2400" dirty="0"/>
              <a:t> = 0.05, test the claim that there is no difference among the means. The data follow.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/>
              <a:t>							</a:t>
            </a:r>
            <a:r>
              <a:rPr lang="en-US" sz="3600" b="1" dirty="0"/>
              <a:t>OR </a:t>
            </a:r>
            <a:endParaRPr lang="en-US" sz="3600" dirty="0"/>
          </a:p>
          <a:p>
            <a:pPr algn="just"/>
            <a:r>
              <a:rPr lang="en-US" i="1" dirty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F-test is used to determine the significance difference among three or means. </a:t>
            </a:r>
          </a:p>
          <a:p>
            <a:pPr algn="just"/>
            <a:r>
              <a:rPr lang="en-US" dirty="0"/>
              <a:t>It was developed by Sir R. A. Fisher, an English Statistician.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/>
              <a:t>Solution (Example 01)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/>
              <a:t>Find Grand Mean (GM) as:</a:t>
            </a:r>
          </a:p>
          <a:p>
            <a:endParaRPr lang="en-US" dirty="0"/>
          </a:p>
          <a:p>
            <a:r>
              <a:rPr lang="en-US" dirty="0"/>
              <a:t>Find b/w group variance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within group variance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F-test as:   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(Example 01, 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Decision: the decision is to reject H</a:t>
            </a:r>
            <a:r>
              <a:rPr lang="en-US" sz="2000" dirty="0"/>
              <a:t>o</a:t>
            </a:r>
            <a:r>
              <a:rPr lang="en-US" dirty="0"/>
              <a:t> as :</a:t>
            </a:r>
          </a:p>
          <a:p>
            <a:pPr lvl="1"/>
            <a:r>
              <a:rPr lang="en-US" dirty="0"/>
              <a:t>There is enough evidence to reject the claim and conclude that at least one mean is different from the others. </a:t>
            </a:r>
            <a:br>
              <a:rPr lang="en-US" dirty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 02 [Plasma Etching Experiment]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is interested in determining if the RF power setting affects the etch rate, and she has run a completely randomized experiment with four levels of RF power and ﬁve replicates.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/>
              <a:t>Solution (Example 02)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2" y="3948849"/>
            <a:ext cx="10923055" cy="22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#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(Example 04)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Example # 05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10515600" cy="1756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555" y="2975429"/>
            <a:ext cx="4727107" cy="27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7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Solution (Example # 05)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35314"/>
            <a:ext cx="8601460" cy="94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472" y="2836636"/>
            <a:ext cx="9861328" cy="588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279" y="4462236"/>
            <a:ext cx="9911441" cy="677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746" y="3469369"/>
            <a:ext cx="3912055" cy="1142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6685" y="3659641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SSTR = SS </a:t>
            </a:r>
            <a:r>
              <a:rPr lang="en-US" sz="2400" b="1" baseline="-25000" dirty="0">
                <a:solidFill>
                  <a:srgbClr val="FF0000"/>
                </a:solidFill>
              </a:rPr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31240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Q1)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Q2)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/>
          </a:p>
          <a:p>
            <a:r>
              <a:rPr lang="en-US" sz="4700" dirty="0"/>
              <a:t>To determine significant differences for Software Effort among different phases of SDLC. </a:t>
            </a:r>
          </a:p>
          <a:p>
            <a:endParaRPr lang="en-US" sz="4700" dirty="0"/>
          </a:p>
          <a:p>
            <a:r>
              <a:rPr lang="en-US" sz="4700" dirty="0"/>
              <a:t>To determine significant differences for software metrics such as: Defect metric, process metric, KSLOC, FPs, etc. </a:t>
            </a:r>
          </a:p>
          <a:p>
            <a:endParaRPr lang="en-US" sz="4700" dirty="0"/>
          </a:p>
          <a:p>
            <a:r>
              <a:rPr lang="en-US" sz="4700" dirty="0"/>
              <a:t>To determine interaction effect of testing technique, software type, expertise level etc.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67" y="914399"/>
            <a:ext cx="6403975" cy="54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F-test </a:t>
            </a:r>
            <a:r>
              <a:rPr lang="en-US" sz="4000" b="1" dirty="0">
                <a:solidFill>
                  <a:srgbClr val="00B050"/>
                </a:solidFill>
              </a:rPr>
              <a:t>(Definition – 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 </a:t>
            </a:r>
            <a:r>
              <a:rPr lang="en-US" sz="4000" dirty="0"/>
              <a:t>(Definition – 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two independent normal populations with common variance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. If random samples of sizes n</a:t>
            </a:r>
            <a:r>
              <a:rPr lang="en-US" sz="1800" dirty="0"/>
              <a:t>1</a:t>
            </a:r>
            <a:r>
              <a:rPr lang="en-US" dirty="0"/>
              <a:t> &amp; n</a:t>
            </a:r>
            <a:r>
              <a:rPr lang="en-US" sz="1800" dirty="0"/>
              <a:t>2</a:t>
            </a:r>
            <a:r>
              <a:rPr lang="en-US" dirty="0"/>
              <a:t> are drawn from these populations then: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where                     are two sample variances.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600" i="1" dirty="0"/>
              <a:t>(</a:t>
            </a:r>
            <a:r>
              <a:rPr lang="en-US" sz="2600" b="1" i="1" dirty="0"/>
              <a:t>Note: </a:t>
            </a:r>
            <a:r>
              <a:rPr lang="en-US" sz="2600" i="1" dirty="0"/>
              <a:t>the larger of the variances is placed in the numerator of the F formula)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Conditions for F-test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/>
              <a:t>The samples are independent random samples.</a:t>
            </a:r>
          </a:p>
          <a:p>
            <a:r>
              <a:rPr lang="en-US" dirty="0"/>
              <a:t>The distribution of the response variable is a normal curve within each population. </a:t>
            </a:r>
          </a:p>
          <a:p>
            <a:r>
              <a:rPr lang="en-US" dirty="0"/>
              <a:t>The different populations may have different means. </a:t>
            </a:r>
          </a:p>
          <a:p>
            <a:r>
              <a:rPr lang="en-US" dirty="0"/>
              <a:t>All populations have the same standard deviation, </a:t>
            </a:r>
            <a:r>
              <a:rPr lang="el-GR" dirty="0"/>
              <a:t>σ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F-statistic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</a:t>
            </a:r>
            <a:r>
              <a:rPr lang="en-US" dirty="0"/>
              <a:t>-statistic is sensitive to differences among a set of sample means.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greater the variation among the sample means, the</a:t>
            </a:r>
            <a:br>
              <a:rPr lang="en-US" dirty="0"/>
            </a:br>
            <a:r>
              <a:rPr lang="en-US" dirty="0"/>
              <a:t>larger is the value of the test statistic.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smaller the variation among the observed means, the smaller the value of the test statistic.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x</a:t>
            </a:r>
            <a:r>
              <a:rPr lang="en-US" dirty="0"/>
              <a:t> is an F random variable with u numerator and υ denominator degrees of freedom, then the PDF of </a:t>
            </a:r>
            <a:r>
              <a:rPr lang="en-US" b="1" dirty="0"/>
              <a:t>x</a:t>
            </a:r>
            <a:r>
              <a:rPr lang="en-US" dirty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Why the procedure is called ANOVA?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</a:t>
            </a:r>
            <a:r>
              <a:rPr lang="en-US" b="1" dirty="0"/>
              <a:t>Analysis of Variance </a:t>
            </a:r>
            <a:r>
              <a:rPr lang="en-US" dirty="0"/>
              <a:t>is derived from a partitioning of total variability into its component parts. </a:t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1023</Words>
  <Application>Microsoft Office PowerPoint</Application>
  <PresentationFormat>Widescreen</PresentationFormat>
  <Paragraphs>145</Paragraphs>
  <Slides>30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Worksheet</vt:lpstr>
      <vt:lpstr>ANALYSIS OF VARIANCE (ANOVA)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the procedure is called ANOVA? </vt:lpstr>
      <vt:lpstr>One-Way ANOVA </vt:lpstr>
      <vt:lpstr>Model for One-way ANOVA </vt:lpstr>
      <vt:lpstr>Summary procedure of ANOVA </vt:lpstr>
      <vt:lpstr>PowerPoint Presentation</vt:lpstr>
      <vt:lpstr>Example # 01: Residential energy consumption and                       expenditures data for 4 US regions</vt:lpstr>
      <vt:lpstr>PowerPoint Presentation</vt:lpstr>
      <vt:lpstr>PowerPoint Presentation</vt:lpstr>
      <vt:lpstr>PowerPoint Presentation</vt:lpstr>
      <vt:lpstr>PowerPoint Presentation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Example # 05 </vt:lpstr>
      <vt:lpstr>Solution (Example # 05) </vt:lpstr>
      <vt:lpstr>Practice Questions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Fast</cp:lastModifiedBy>
  <cp:revision>266</cp:revision>
  <dcterms:created xsi:type="dcterms:W3CDTF">2018-04-20T10:04:42Z</dcterms:created>
  <dcterms:modified xsi:type="dcterms:W3CDTF">2020-04-27T09:45:57Z</dcterms:modified>
</cp:coreProperties>
</file>