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048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9CC90-E092-4F37-9154-9F2D052DDC44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E34C6-470E-4E0D-B13D-E61B1E0FA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4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63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 </a:t>
            </a:r>
            <a:r>
              <a:rPr lang="en-US" dirty="0" smtClean="0"/>
              <a:t>= { RR, RB, BR, BB} -&gt; y</a:t>
            </a:r>
            <a:r>
              <a:rPr lang="en-US" baseline="0" dirty="0" smtClean="0"/>
              <a:t> = { 0, 1, 2}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33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Tabular, formula and</a:t>
            </a:r>
            <a:r>
              <a:rPr lang="en-US" baseline="0" dirty="0" smtClean="0"/>
              <a:t> graphical forms. 	(3) X = No. of defective = {0, 1, 2}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58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smtClean="0"/>
              <a:t>ii) P(1.5 &lt; x ≤  4.5) = </a:t>
            </a:r>
            <a:r>
              <a:rPr lang="en-US" baseline="0" dirty="0" smtClean="0"/>
              <a:t>5/6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86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f(2)</a:t>
            </a:r>
            <a:r>
              <a:rPr lang="en-US" baseline="0" dirty="0" smtClean="0"/>
              <a:t> = F(2) – F(1) = </a:t>
            </a:r>
            <a:r>
              <a:rPr lang="en-US" baseline="0" dirty="0" smtClean="0"/>
              <a:t>3/8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50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E34C6-470E-4E0D-B13D-E61B1E0FA2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33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3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9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2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4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0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7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6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1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2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B44-2DA1-4696-8677-A80C8E1C132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4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6BB44-2DA1-4696-8677-A80C8E1C132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7382A-5137-455A-A7EF-4B66424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1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ama.ajaz@nu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1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Discrete &amp; Continuous Random Variables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(Probability distributions, PMF, PDF, CDF, JPDF,JPMF)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Instructor</a:t>
            </a:r>
          </a:p>
          <a:p>
            <a:r>
              <a:rPr lang="en-US" dirty="0" smtClean="0"/>
              <a:t>Osama Bin Ajaz</a:t>
            </a:r>
          </a:p>
          <a:p>
            <a:r>
              <a:rPr lang="en-US" dirty="0" smtClean="0"/>
              <a:t>Lecturer, S &amp; H Dept., </a:t>
            </a:r>
          </a:p>
          <a:p>
            <a:r>
              <a:rPr lang="en-US" dirty="0" smtClean="0"/>
              <a:t>FAST-NU, Main Campus, Karachi</a:t>
            </a:r>
          </a:p>
          <a:p>
            <a:r>
              <a:rPr lang="en-US" dirty="0" smtClean="0">
                <a:hlinkClick r:id="rId3"/>
              </a:rPr>
              <a:t>osama.ajaz@nu.edu.pk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8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Brief Content </a:t>
            </a:r>
            <a:b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(Sessional – II)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9414"/>
            <a:ext cx="10515600" cy="4351338"/>
          </a:xfrm>
        </p:spPr>
        <p:txBody>
          <a:bodyPr/>
          <a:lstStyle/>
          <a:p>
            <a:r>
              <a:rPr lang="en-US" dirty="0" smtClean="0"/>
              <a:t>Random Variables, Joint and marginal distributions. </a:t>
            </a:r>
          </a:p>
          <a:p>
            <a:r>
              <a:rPr lang="en-US" dirty="0" smtClean="0"/>
              <a:t>Mathematical Expectation</a:t>
            </a:r>
          </a:p>
          <a:p>
            <a:r>
              <a:rPr lang="en-US" dirty="0" smtClean="0"/>
              <a:t>Binomial &amp; Multinomial distributions</a:t>
            </a:r>
          </a:p>
          <a:p>
            <a:r>
              <a:rPr lang="en-US" dirty="0" smtClean="0"/>
              <a:t>Poisson, </a:t>
            </a:r>
            <a:r>
              <a:rPr lang="en-US" dirty="0" err="1" smtClean="0"/>
              <a:t>hypergeometric</a:t>
            </a:r>
            <a:r>
              <a:rPr lang="en-US" dirty="0" smtClean="0"/>
              <a:t>, geometric, and discrete uniform distributions.</a:t>
            </a:r>
          </a:p>
          <a:p>
            <a:r>
              <a:rPr lang="en-US" dirty="0" smtClean="0"/>
              <a:t>Normal, Standard Normal, Exponential, Uniform and Chi-Sq. distributions. </a:t>
            </a:r>
          </a:p>
          <a:p>
            <a:r>
              <a:rPr lang="en-US" dirty="0" smtClean="0"/>
              <a:t>Introduction to Hypothesis testing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Random Variable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balls are drawn in succession without replacement from an urn containing </a:t>
            </a:r>
            <a:r>
              <a:rPr lang="en-US" dirty="0" smtClean="0"/>
              <a:t>4 red </a:t>
            </a:r>
            <a:r>
              <a:rPr lang="en-US" dirty="0"/>
              <a:t>balls and 3 black balls. The possible outcomes and the values </a:t>
            </a:r>
            <a:r>
              <a:rPr lang="en-US" i="1" dirty="0"/>
              <a:t>y </a:t>
            </a:r>
            <a:r>
              <a:rPr lang="en-US" dirty="0"/>
              <a:t>of the </a:t>
            </a:r>
            <a:r>
              <a:rPr lang="en-US" dirty="0" smtClean="0"/>
              <a:t>random variable </a:t>
            </a:r>
            <a:r>
              <a:rPr lang="en-US" i="1" dirty="0"/>
              <a:t>Y </a:t>
            </a:r>
            <a:r>
              <a:rPr lang="en-US" dirty="0"/>
              <a:t>, where </a:t>
            </a:r>
            <a:r>
              <a:rPr lang="en-US" i="1" dirty="0"/>
              <a:t>Y </a:t>
            </a:r>
            <a:r>
              <a:rPr lang="en-US" dirty="0"/>
              <a:t>is the number of red balls, </a:t>
            </a:r>
            <a:r>
              <a:rPr lang="en-US" dirty="0" smtClean="0"/>
              <a:t>are:  </a:t>
            </a:r>
          </a:p>
          <a:p>
            <a:r>
              <a:rPr lang="en-US" dirty="0" smtClean="0"/>
              <a:t>Suppose an experiment consists of tossing a coin two times &amp; we are interested in the number of Heads (X):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006" y="1447800"/>
            <a:ext cx="9789988" cy="8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3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Discrete &amp; Continuous </a:t>
            </a:r>
            <a:br>
              <a:rPr lang="en-US" sz="4000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4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Random Variable</a:t>
            </a:r>
            <a:endParaRPr lang="en-US" sz="4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random variable is called a </a:t>
            </a:r>
            <a:r>
              <a:rPr lang="en-US" b="1" dirty="0"/>
              <a:t>discrete random variable </a:t>
            </a:r>
            <a:r>
              <a:rPr lang="en-US" dirty="0"/>
              <a:t>if its set of </a:t>
            </a:r>
            <a:r>
              <a:rPr lang="en-US" dirty="0" smtClean="0"/>
              <a:t>possible outcomes </a:t>
            </a:r>
            <a:r>
              <a:rPr lang="en-US" dirty="0"/>
              <a:t>is countable. </a:t>
            </a:r>
            <a:endParaRPr lang="en-US" dirty="0" smtClean="0"/>
          </a:p>
          <a:p>
            <a:r>
              <a:rPr lang="en-US" dirty="0"/>
              <a:t>When a random variable can take on values on a continuous scale, it is called a </a:t>
            </a:r>
            <a:r>
              <a:rPr lang="en-US" b="1" dirty="0"/>
              <a:t>continuous random variable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2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Discrete Probability Distribution </a:t>
            </a:r>
            <a:endParaRPr lang="en-US" sz="4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Tossing a coin 3 times and X = </a:t>
            </a:r>
            <a:r>
              <a:rPr lang="en-US" dirty="0" smtClean="0"/>
              <a:t>No. </a:t>
            </a:r>
            <a:r>
              <a:rPr lang="en-US" dirty="0"/>
              <a:t>of </a:t>
            </a:r>
            <a:r>
              <a:rPr lang="en-US" dirty="0" smtClean="0"/>
              <a:t>heads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 </a:t>
            </a:r>
            <a:r>
              <a:rPr lang="en-US" dirty="0"/>
              <a:t>shipment of 20 similar laptop computers to a retail outlet contains 3 that </a:t>
            </a:r>
            <a:r>
              <a:rPr lang="en-US" dirty="0" smtClean="0"/>
              <a:t>are defective</a:t>
            </a:r>
            <a:r>
              <a:rPr lang="en-US" dirty="0"/>
              <a:t>. If a school makes a random purchase of 2 of these computers, find </a:t>
            </a:r>
            <a:r>
              <a:rPr lang="en-US" dirty="0" smtClean="0"/>
              <a:t>the probability </a:t>
            </a:r>
            <a:r>
              <a:rPr lang="en-US" dirty="0"/>
              <a:t>distribution for the number of defectives.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4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Cumulative Distribution Function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Suppose a coin is tossed 3 times and X = No. of heads.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1825625"/>
            <a:ext cx="10149840" cy="179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6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</a:t>
            </a:r>
            <a:r>
              <a:rPr lang="en-US" dirty="0" err="1" smtClean="0"/>
              <a:t>pmf</a:t>
            </a:r>
            <a:r>
              <a:rPr lang="en-US" dirty="0" smtClean="0"/>
              <a:t>: f(x) = (x/6), x = 1, 2, 3, zero elsewhere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Find distribution function and its graph.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Calculate P(1.5 &lt; x ≤  4.5) </a:t>
            </a:r>
          </a:p>
        </p:txBody>
      </p:sp>
    </p:spTree>
    <p:extLst>
      <p:ext uri="{BB962C8B-B14F-4D97-AF65-F5344CB8AC3E}">
        <p14:creationId xmlns:p14="http://schemas.microsoft.com/office/powerpoint/2010/main" val="72408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P (x = 2) = f(2)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309" y="1825625"/>
            <a:ext cx="4433491" cy="28832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8200" y="2813368"/>
            <a:ext cx="5724598" cy="305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3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Example # 03 &amp; 04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(3) </a:t>
            </a:r>
            <a:r>
              <a:rPr lang="en-US" dirty="0" smtClean="0"/>
              <a:t>Consider the following functions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f(x) = (x +2) / 5 for x = 1, 2, 3, 4, 5.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(ii) f(x) = (4Cx) / (2^5), for x = 0, 1, 2, 3, and 4.</a:t>
            </a:r>
          </a:p>
          <a:p>
            <a:pPr marL="0" indent="0">
              <a:buNone/>
            </a:pPr>
            <a:r>
              <a:rPr lang="en-US" dirty="0" smtClean="0"/>
              <a:t>and check whether the functions can serve as a </a:t>
            </a:r>
            <a:r>
              <a:rPr lang="en-US" dirty="0" err="1" smtClean="0"/>
              <a:t>pmf</a:t>
            </a:r>
            <a:r>
              <a:rPr lang="en-US" dirty="0"/>
              <a:t> </a:t>
            </a:r>
            <a:r>
              <a:rPr lang="en-US" dirty="0" smtClean="0"/>
              <a:t>?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(4) </a:t>
            </a:r>
            <a:r>
              <a:rPr lang="en-US" dirty="0" smtClean="0"/>
              <a:t>A </a:t>
            </a:r>
            <a:r>
              <a:rPr lang="en-US" dirty="0"/>
              <a:t>coin is biased so that a head occurs 3 times of tail. If the coin is tossed 3 times, find the probability distribution for the number of heads and also find P (1 ≤ x ≤ 3</a:t>
            </a:r>
            <a:r>
              <a:rPr lang="en-US" dirty="0" smtClean="0"/>
              <a:t>).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1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3014</TotalTime>
  <Words>367</Words>
  <Application>Microsoft Office PowerPoint</Application>
  <PresentationFormat>Widescreen</PresentationFormat>
  <Paragraphs>54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Discrete &amp; Continuous Random Variables (Probability distributions, PMF, PDF, CDF, JPDF,JPMF)</vt:lpstr>
      <vt:lpstr>Brief Content  (Sessional – II)</vt:lpstr>
      <vt:lpstr>Random Variable</vt:lpstr>
      <vt:lpstr>Discrete &amp; Continuous  Random Variable</vt:lpstr>
      <vt:lpstr>Discrete Probability Distribution </vt:lpstr>
      <vt:lpstr>Cumulative Distribution Function </vt:lpstr>
      <vt:lpstr>Example # 01 </vt:lpstr>
      <vt:lpstr>Example # 02 </vt:lpstr>
      <vt:lpstr>Example # 03 &amp; 04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Variable and Probability Distributions</dc:title>
  <dc:creator>Osama Bin Ajaz</dc:creator>
  <cp:lastModifiedBy>Osama Bin. Ajaz</cp:lastModifiedBy>
  <cp:revision>298</cp:revision>
  <dcterms:created xsi:type="dcterms:W3CDTF">2019-03-01T03:45:55Z</dcterms:created>
  <dcterms:modified xsi:type="dcterms:W3CDTF">2020-03-09T07:18:56Z</dcterms:modified>
</cp:coreProperties>
</file>