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Osama Bin </a:t>
            </a:r>
            <a:r>
              <a:rPr lang="en-US" dirty="0" err="1"/>
              <a:t>Ajaz</a:t>
            </a:r>
            <a:r>
              <a:rPr lang="en-US" dirty="0"/>
              <a:t> 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FAST – NU, Main Campus, Karachi </a:t>
            </a:r>
          </a:p>
          <a:p>
            <a:r>
              <a:rPr lang="en-US">
                <a:hlinkClick r:id="rId2"/>
              </a:rPr>
              <a:t>osama.ajaz@nu.edu.pk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Significance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Example  02 at  </a:t>
            </a:r>
            <a:r>
              <a:rPr lang="el-GR" i="1" dirty="0">
                <a:latin typeface="Calibri" panose="020F0502020204030204" pitchFamily="34" charset="0"/>
              </a:rPr>
              <a:t>α</a:t>
            </a:r>
            <a:r>
              <a:rPr lang="en-US" i="1" dirty="0"/>
              <a:t> = 0.05.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The critical value obtained, </a:t>
            </a:r>
            <a:r>
              <a:rPr lang="en-US" dirty="0" err="1"/>
              <a:t>d.f.N</a:t>
            </a:r>
            <a:r>
              <a:rPr lang="en-US" dirty="0"/>
              <a:t> (</a:t>
            </a:r>
            <a:r>
              <a:rPr lang="el-GR" dirty="0">
                <a:latin typeface="Calibri" panose="020F0502020204030204" pitchFamily="34" charset="0"/>
              </a:rPr>
              <a:t>υ</a:t>
            </a:r>
            <a:r>
              <a:rPr lang="en-US" sz="11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dirty="0"/>
              <a:t>= 3, and </a:t>
            </a:r>
            <a:r>
              <a:rPr lang="en-US" dirty="0" err="1"/>
              <a:t>d.f.D</a:t>
            </a:r>
            <a:r>
              <a:rPr lang="en-US" dirty="0"/>
              <a:t> (</a:t>
            </a:r>
            <a:r>
              <a:rPr lang="el-GR" dirty="0">
                <a:latin typeface="Calibri" panose="020F0502020204030204" pitchFamily="34" charset="0"/>
              </a:rPr>
              <a:t>υ</a:t>
            </a:r>
            <a:r>
              <a:rPr lang="en-US" sz="11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dirty="0"/>
              <a:t>=5 - 2  -1  = 2 is 19.16. Hence, the decision is to reject the null hypothesis. 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/>
              <a:t>Multiple Regression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multiple regression, </a:t>
            </a:r>
            <a:r>
              <a:rPr lang="en-US" dirty="0"/>
              <a:t>there are several independent variables and one dependent variable, and the equation is: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Normal equations for Regression Coefficient </a:t>
            </a:r>
            <a:br>
              <a:rPr lang="en-US" sz="3200" b="1" dirty="0"/>
            </a:br>
            <a:r>
              <a:rPr lang="en-US" sz="3200" b="1" dirty="0"/>
              <a:t>for two independent variables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/>
              <a:t>Example # 01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/>
              <a:t>x</a:t>
            </a:r>
            <a:r>
              <a:rPr lang="en-US" dirty="0"/>
              <a:t>1) and age (denoted by </a:t>
            </a:r>
            <a:r>
              <a:rPr lang="en-US" i="1" dirty="0"/>
              <a:t>x</a:t>
            </a:r>
            <a:r>
              <a:rPr lang="en-US" sz="1100" dirty="0"/>
              <a:t>2</a:t>
            </a:r>
            <a:r>
              <a:rPr lang="en-US" dirty="0"/>
              <a:t>). </a:t>
            </a:r>
          </a:p>
          <a:p>
            <a:pPr algn="just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multiple regression obtained from the data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student has a GPA of 3.0 and is 25 years old, the student’s predicted state board score is: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Assumptions for Multiple linear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</a:rPr>
              <a:t>E (</a:t>
            </a:r>
            <a:r>
              <a:rPr lang="el-GR" dirty="0">
                <a:latin typeface="Calibri" panose="020F0502020204030204" pitchFamily="34" charset="0"/>
              </a:rPr>
              <a:t>ϵ</a:t>
            </a:r>
            <a:r>
              <a:rPr lang="en-US" dirty="0">
                <a:latin typeface="Calibri" panose="020F0502020204030204" pitchFamily="34" charset="0"/>
              </a:rPr>
              <a:t>) = 0</a:t>
            </a:r>
          </a:p>
          <a:p>
            <a:r>
              <a:rPr lang="en-US" dirty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>
                <a:latin typeface="Calibri" panose="020F0502020204030204" pitchFamily="34" charset="0"/>
              </a:rPr>
              <a:t>V(</a:t>
            </a:r>
            <a:r>
              <a:rPr lang="el-GR" dirty="0">
                <a:latin typeface="Calibri" panose="020F0502020204030204" pitchFamily="34" charset="0"/>
              </a:rPr>
              <a:t>ϵ</a:t>
            </a:r>
            <a:r>
              <a:rPr lang="en-US" dirty="0">
                <a:latin typeface="Calibri" panose="020F0502020204030204" pitchFamily="34" charset="0"/>
              </a:rPr>
              <a:t>) = </a:t>
            </a:r>
            <a:r>
              <a:rPr lang="el-GR" dirty="0">
                <a:latin typeface="Calibri" panose="020F0502020204030204" pitchFamily="34" charset="0"/>
              </a:rPr>
              <a:t>σ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r>
              <a:rPr lang="en-US" dirty="0">
                <a:latin typeface="Calibri" panose="020F0502020204030204" pitchFamily="34" charset="0"/>
              </a:rPr>
              <a:t>The population distribution of </a:t>
            </a:r>
            <a:r>
              <a:rPr lang="el-GR" dirty="0">
                <a:latin typeface="Calibri" panose="020F0502020204030204" pitchFamily="34" charset="0"/>
              </a:rPr>
              <a:t>ϵ</a:t>
            </a:r>
            <a:r>
              <a:rPr lang="en-US" dirty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>
                <a:latin typeface="Calibri" panose="020F0502020204030204" pitchFamily="34" charset="0"/>
              </a:rPr>
              <a:t>The 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Correlation (R)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account </a:t>
            </a:r>
            <a:r>
              <a:rPr lang="en-US" sz="2400" dirty="0">
                <a:latin typeface="Calibri" panose="020F0502020204030204" pitchFamily="34" charset="0"/>
              </a:rPr>
              <a:t>all the independent 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can 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closer to 1, the stronger the relationship; the closer to 0, the weaker the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/>
              <a:t>Example # 02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Coefficient of Multiple Determination (R</a:t>
            </a:r>
            <a:r>
              <a:rPr lang="en-US" sz="3200" b="1" baseline="30000" dirty="0"/>
              <a:t>2</a:t>
            </a:r>
            <a:r>
              <a:rPr lang="en-US" sz="3200" b="1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R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is 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is </a:t>
            </a:r>
            <a:r>
              <a:rPr lang="en-US" dirty="0">
                <a:latin typeface="Calibri" panose="020F0502020204030204" pitchFamily="34" charset="0"/>
              </a:rPr>
              <a:t>the amount of variation explained by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99914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414</TotalTime>
  <Words>381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Perpetua</vt:lpstr>
      <vt:lpstr>Wingdings 2</vt:lpstr>
      <vt:lpstr>Equity</vt:lpstr>
      <vt:lpstr>Multiple Linear Regression </vt:lpstr>
      <vt:lpstr>Multiple Regression Model </vt:lpstr>
      <vt:lpstr>Normal equations for Regression Coefficient  for two independent variables 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</dc:title>
  <dc:creator>OSAMA BIN AJAZ</dc:creator>
  <cp:lastModifiedBy>Fast</cp:lastModifiedBy>
  <cp:revision>86</cp:revision>
  <dcterms:created xsi:type="dcterms:W3CDTF">2018-05-06T19:38:20Z</dcterms:created>
  <dcterms:modified xsi:type="dcterms:W3CDTF">2020-05-05T06:27:33Z</dcterms:modified>
</cp:coreProperties>
</file>