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97" r:id="rId4"/>
    <p:sldId id="298" r:id="rId5"/>
    <p:sldId id="299" r:id="rId6"/>
    <p:sldId id="325" r:id="rId7"/>
    <p:sldId id="305" r:id="rId8"/>
    <p:sldId id="306" r:id="rId9"/>
    <p:sldId id="307" r:id="rId10"/>
    <p:sldId id="314" r:id="rId11"/>
    <p:sldId id="310" r:id="rId12"/>
    <p:sldId id="311" r:id="rId13"/>
    <p:sldId id="312" r:id="rId14"/>
    <p:sldId id="313" r:id="rId15"/>
    <p:sldId id="308" r:id="rId16"/>
    <p:sldId id="302" r:id="rId17"/>
    <p:sldId id="303" r:id="rId18"/>
    <p:sldId id="304" r:id="rId19"/>
    <p:sldId id="300" r:id="rId20"/>
    <p:sldId id="315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4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8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X=34.5, 44.5, 54.5..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L</a:t>
            </a:r>
            <a:r>
              <a:rPr lang="en-US" dirty="0" smtClean="0"/>
              <a:t> = Q1 – 1.5(IQR)</a:t>
            </a:r>
            <a:r>
              <a:rPr lang="en-US" baseline="0" dirty="0" smtClean="0"/>
              <a:t> = 2.75</a:t>
            </a:r>
            <a:r>
              <a:rPr lang="en-US" dirty="0" smtClean="0"/>
              <a:t>	</a:t>
            </a:r>
            <a:r>
              <a:rPr lang="en-US" b="1" dirty="0" smtClean="0"/>
              <a:t>U</a:t>
            </a:r>
            <a:r>
              <a:rPr lang="en-US" dirty="0" smtClean="0"/>
              <a:t> = Q3 + 1.5(IQR) = 56.75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Q1</a:t>
            </a:r>
            <a:r>
              <a:rPr lang="en-US" baseline="0" dirty="0" smtClean="0"/>
              <a:t> = 23,    </a:t>
            </a:r>
            <a:r>
              <a:rPr lang="en-US" b="1" baseline="0" dirty="0" smtClean="0"/>
              <a:t>Q2 </a:t>
            </a:r>
            <a:r>
              <a:rPr lang="en-US" baseline="0" dirty="0" smtClean="0"/>
              <a:t>= 30.5,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36.5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25% TV viewing times are less than 23hours, 25% are b/w 23 and 30.5 hours, 25% are b/w 30.5 &amp; 36.5 hours, 25% are greater than 36.5hours.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Real Cheese: </a:t>
            </a:r>
            <a:r>
              <a:rPr lang="en-US" dirty="0" smtClean="0"/>
              <a:t>Q1=67.5, Q2=200, Q3=275, Min=40, Max=420 </a:t>
            </a:r>
          </a:p>
          <a:p>
            <a:r>
              <a:rPr lang="en-US" b="1" dirty="0" smtClean="0"/>
              <a:t>Cheese Substitute:</a:t>
            </a:r>
            <a:r>
              <a:rPr lang="en-US" b="1" baseline="0" dirty="0" smtClean="0"/>
              <a:t> </a:t>
            </a:r>
            <a:r>
              <a:rPr lang="en-US" dirty="0" smtClean="0"/>
              <a:t>Q1=215, Q2, 265, Q3=300, Min=130, Max=340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1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= 19.32, Q2=20.61,</a:t>
            </a:r>
            <a:r>
              <a:rPr lang="en-US" baseline="0" dirty="0" smtClean="0"/>
              <a:t> Q3=22.03, Mean = 20.76, Mode = 18.04 </a:t>
            </a:r>
          </a:p>
          <a:p>
            <a:r>
              <a:rPr lang="en-US" baseline="0" dirty="0" smtClean="0"/>
              <a:t>20Trimmed=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9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3/15=20%</a:t>
            </a:r>
          </a:p>
          <a:p>
            <a:r>
              <a:rPr lang="en-US" dirty="0" smtClean="0"/>
              <a:t>Mean (20</a:t>
            </a:r>
            <a:r>
              <a:rPr lang="en-US" smtClean="0"/>
              <a:t>%)=</a:t>
            </a:r>
            <a:r>
              <a:rPr lang="en-US" baseline="0" smtClean="0"/>
              <a:t> 3.6, Median = 3.6, Mean=3.78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– 41, 42</a:t>
            </a:r>
            <a:r>
              <a:rPr lang="en-US" baseline="0" dirty="0" smtClean="0"/>
              <a:t> – 48, 8 classes. </a:t>
            </a:r>
          </a:p>
          <a:p>
            <a:r>
              <a:rPr lang="en-US" baseline="0" dirty="0" smtClean="0"/>
              <a:t>Mean=66.1, Median=66, Mode=62.5, 62.5, 80 (from group data)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Mean = </a:t>
            </a:r>
            <a:r>
              <a:rPr lang="en-US" dirty="0" smtClean="0"/>
              <a:t>75 inches (6.3)	</a:t>
            </a:r>
            <a:r>
              <a:rPr lang="en-US" b="1" dirty="0" smtClean="0"/>
              <a:t>Median = </a:t>
            </a:r>
            <a:r>
              <a:rPr lang="en-US" dirty="0" smtClean="0"/>
              <a:t>76 inches (6.4)	</a:t>
            </a:r>
            <a:r>
              <a:rPr lang="en-US" b="1" dirty="0" smtClean="0"/>
              <a:t>Mode = </a:t>
            </a:r>
            <a:r>
              <a:rPr lang="en-US" dirty="0" smtClean="0"/>
              <a:t>76 inches ( 6.4)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6’’, 7’’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varI</a:t>
            </a:r>
            <a:r>
              <a:rPr lang="en-US" dirty="0" smtClean="0"/>
              <a:t>=6, </a:t>
            </a:r>
            <a:r>
              <a:rPr lang="en-US" dirty="0" err="1" smtClean="0"/>
              <a:t>varII</a:t>
            </a:r>
            <a:r>
              <a:rPr lang="en-US" dirty="0" smtClean="0"/>
              <a:t>=39 </a:t>
            </a:r>
          </a:p>
          <a:p>
            <a:r>
              <a:rPr lang="en-US" dirty="0" err="1" smtClean="0"/>
              <a:t>sdI</a:t>
            </a:r>
            <a:r>
              <a:rPr lang="en-US" dirty="0" smtClean="0"/>
              <a:t>=2.19,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sdII</a:t>
            </a:r>
            <a:r>
              <a:rPr lang="en-US" baseline="0" dirty="0" smtClean="0"/>
              <a:t>=5.585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15.81	(b) 15.81	(c)</a:t>
            </a:r>
            <a:r>
              <a:rPr lang="en-US" baseline="0" dirty="0" smtClean="0"/>
              <a:t> 15.81	(d) 79.06	(e) 3.16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 + 2x) represents the number that is two</a:t>
            </a:r>
            <a:r>
              <a:rPr lang="en-US" baseline="0" dirty="0" smtClean="0"/>
              <a:t> standard deviations to the right of mean.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Q1</a:t>
            </a:r>
            <a:r>
              <a:rPr lang="en-US" baseline="0" dirty="0" smtClean="0"/>
              <a:t> = 23,    </a:t>
            </a:r>
            <a:r>
              <a:rPr lang="en-US" b="1" baseline="0" dirty="0" smtClean="0"/>
              <a:t>Q2 </a:t>
            </a:r>
            <a:r>
              <a:rPr lang="en-US" baseline="0" dirty="0" smtClean="0"/>
              <a:t>= 30.5,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36.5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Skip 66 for calculating Quartiles for odd numbers: </a:t>
            </a:r>
            <a:r>
              <a:rPr lang="en-US" b="1" baseline="0" dirty="0" smtClean="0"/>
              <a:t>Q1 </a:t>
            </a:r>
            <a:r>
              <a:rPr lang="en-US" baseline="0" dirty="0" smtClean="0"/>
              <a:t>= 21,    </a:t>
            </a:r>
            <a:r>
              <a:rPr lang="en-US" b="1" baseline="0" dirty="0" smtClean="0"/>
              <a:t>Q2</a:t>
            </a:r>
            <a:r>
              <a:rPr lang="en-US" baseline="0" dirty="0" smtClean="0"/>
              <a:t> = 30,     </a:t>
            </a:r>
            <a:r>
              <a:rPr lang="en-US" b="1" baseline="0" dirty="0" smtClean="0"/>
              <a:t>Q3</a:t>
            </a:r>
            <a:r>
              <a:rPr lang="en-US" baseline="0" dirty="0" smtClean="0"/>
              <a:t> = 35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IQR = Q3 – Q1 = it is a measure of mid-spread.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ofSD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  <a:hlinkClick r:id="rId3" action="ppaction://hlinkfile"/>
              </a:rPr>
              <a:t>Example 14</a:t>
            </a: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: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the following data set: 10, 20, 30, 40,  50 to find: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Standard deviation	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Add 5 to each value, and then find the SD.</a:t>
            </a:r>
          </a:p>
          <a:p>
            <a:pPr marL="0" indent="0">
              <a:buNone/>
            </a:pPr>
            <a:r>
              <a:rPr lang="en-US" dirty="0" smtClean="0"/>
              <a:t>(c) Subtract 5 from each value and find the standard deviation.</a:t>
            </a:r>
          </a:p>
          <a:p>
            <a:pPr marL="0" indent="0">
              <a:buNone/>
            </a:pPr>
            <a:r>
              <a:rPr lang="en-US" dirty="0" smtClean="0"/>
              <a:t>(d) Multiply each value by 5 and find the SD. </a:t>
            </a:r>
          </a:p>
          <a:p>
            <a:pPr marL="0" indent="0">
              <a:buNone/>
            </a:pPr>
            <a:r>
              <a:rPr lang="en-US" dirty="0" smtClean="0"/>
              <a:t>(e) Divide each value by 5 and find the SD.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1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Interpretation of Standard Deviation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8" y="1447800"/>
            <a:ext cx="7358781" cy="136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8469"/>
            <a:ext cx="105156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For a bell-shaped curve following </a:t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empirical rule hold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4000" b="1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68%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95%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99.73% </a:t>
                </a:r>
                <a:r>
                  <a:rPr lang="en-US" sz="40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CHEBYCHEV’S RULE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75% </a:t>
                </a:r>
                <a:r>
                  <a:rPr lang="en-US" sz="3800" dirty="0"/>
                  <a:t>observations </a:t>
                </a:r>
                <a:endParaRPr lang="en-US" sz="3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88.88% </a:t>
                </a:r>
                <a:r>
                  <a:rPr lang="en-US" sz="38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93.75% </a:t>
                </a:r>
                <a:r>
                  <a:rPr lang="en-US" sz="38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22300" y="4001294"/>
            <a:ext cx="8147399" cy="2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15: Exam Scores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6"/>
            <a:ext cx="10515600" cy="486568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Consider the following sample of exam scores, </a:t>
            </a:r>
          </a:p>
          <a:p>
            <a:pPr marL="0" indent="0" algn="just">
              <a:buNone/>
            </a:pPr>
            <a:r>
              <a:rPr lang="en-US" sz="2400" dirty="0" smtClean="0"/>
              <a:t>arranged in increasing order. The sample mean and </a:t>
            </a:r>
          </a:p>
          <a:p>
            <a:pPr marL="0" indent="0" algn="just">
              <a:buNone/>
            </a:pPr>
            <a:r>
              <a:rPr lang="en-US" sz="2400" dirty="0" smtClean="0"/>
              <a:t>Sample standard deviation of these exam scores are,</a:t>
            </a:r>
          </a:p>
          <a:p>
            <a:pPr marL="0" indent="0" algn="just">
              <a:buNone/>
            </a:pPr>
            <a:r>
              <a:rPr lang="en-US" sz="2400" dirty="0" smtClean="0"/>
              <a:t> respectively, 85 &amp; 16.1.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</a:t>
            </a:r>
            <a:r>
              <a:rPr lang="en-US" sz="2400" dirty="0" err="1" smtClean="0"/>
              <a:t>Chebychev’s</a:t>
            </a:r>
            <a:r>
              <a:rPr lang="en-US" sz="2400" dirty="0" smtClean="0"/>
              <a:t> rule to obtain a lower bound on the percentage of observations that lie within two and three standard deviations to either side of the mean.</a:t>
            </a:r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the data to obtain the exact percentage of observations that lie within two standard deviations to either side of the mean. Compare your answer.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63" y="982068"/>
            <a:ext cx="4679357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Coefficient of Variation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 that allows you to compare standard deviations when the units are </a:t>
            </a:r>
            <a:r>
              <a:rPr lang="en-US" dirty="0" smtClean="0"/>
              <a:t>different is </a:t>
            </a:r>
            <a:r>
              <a:rPr lang="en-US" dirty="0"/>
              <a:t>called the </a:t>
            </a:r>
            <a:r>
              <a:rPr lang="en-US" b="1" i="1" dirty="0"/>
              <a:t>coefficient of variation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				Example # 16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2" y="4024947"/>
            <a:ext cx="10239436" cy="15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Quartiles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" y="1825625"/>
            <a:ext cx="11275568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9759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17: Quartiles (Contd.) </a:t>
            </a:r>
            <a:b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(Weekly TV-Viewing Times) 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accent2"/>
                </a:solidFill>
              </a:rPr>
              <a:t>A. C. Nielsen Company </a:t>
            </a:r>
            <a:r>
              <a:rPr lang="en-US" sz="2600" dirty="0" smtClean="0"/>
              <a:t>publishes information on the TV-viewing habits of Americans in Nielsen Report on Television. A sample of 20 people yielded the weekly viewing times, in hours, displayed in the table below. Determine and interpret the quartiles for these data. 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 smtClean="0">
                <a:solidFill>
                  <a:schemeClr val="accent2"/>
                </a:solidFill>
              </a:rPr>
              <a:t>Solution:</a:t>
            </a:r>
            <a:endParaRPr lang="en-US" sz="2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49" y="2987992"/>
            <a:ext cx="4287901" cy="1980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11" y="5505926"/>
            <a:ext cx="9984576" cy="4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18: </a:t>
            </a:r>
            <a:r>
              <a:rPr lang="en-US" sz="36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Box Plot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represents 5 number summary: </a:t>
            </a:r>
          </a:p>
          <a:p>
            <a:r>
              <a:rPr lang="en-US" dirty="0" smtClean="0"/>
              <a:t>Reconsider Weekly Viewing Times data: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" y="2994660"/>
            <a:ext cx="59912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8492" y="1690688"/>
            <a:ext cx="5203508" cy="46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1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19: Box Plot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051560"/>
            <a:ext cx="11018520" cy="5125403"/>
          </a:xfrm>
        </p:spPr>
        <p:txBody>
          <a:bodyPr/>
          <a:lstStyle/>
          <a:p>
            <a:pPr algn="just"/>
            <a:r>
              <a:rPr lang="en-US" sz="2600" dirty="0"/>
              <a:t>A dietitian is interested in comparing </a:t>
            </a:r>
            <a:r>
              <a:rPr lang="en-US" sz="2600" dirty="0" smtClean="0"/>
              <a:t>the</a:t>
            </a:r>
          </a:p>
          <a:p>
            <a:pPr marL="0" indent="0" algn="just">
              <a:buNone/>
            </a:pPr>
            <a:r>
              <a:rPr lang="en-US" sz="2600" dirty="0" smtClean="0"/>
              <a:t> </a:t>
            </a:r>
            <a:r>
              <a:rPr lang="en-US" sz="2600" dirty="0"/>
              <a:t>sodium content of real cheese with </a:t>
            </a:r>
            <a:r>
              <a:rPr lang="en-US" sz="2600" dirty="0" smtClean="0"/>
              <a:t>the </a:t>
            </a:r>
          </a:p>
          <a:p>
            <a:pPr marL="0" indent="0" algn="just">
              <a:buNone/>
            </a:pPr>
            <a:r>
              <a:rPr lang="en-US" sz="2600" dirty="0" smtClean="0"/>
              <a:t>sodium </a:t>
            </a:r>
            <a:r>
              <a:rPr lang="en-US" sz="2600" dirty="0"/>
              <a:t>content of a cheese substitute.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The </a:t>
            </a:r>
            <a:r>
              <a:rPr lang="en-US" sz="2600" dirty="0"/>
              <a:t>data for two random samples </a:t>
            </a:r>
            <a:r>
              <a:rPr lang="en-US" sz="2600" dirty="0" smtClean="0"/>
              <a:t>are shown</a:t>
            </a:r>
            <a:r>
              <a:rPr lang="en-US" sz="2600" dirty="0"/>
              <a:t>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Compare </a:t>
            </a:r>
            <a:r>
              <a:rPr lang="en-US" sz="2600" dirty="0"/>
              <a:t>the distributions, using </a:t>
            </a:r>
            <a:r>
              <a:rPr lang="en-US" sz="2600" dirty="0" smtClean="0"/>
              <a:t>boxplots.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" y="3855402"/>
            <a:ext cx="6310789" cy="1659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5882640"/>
            <a:ext cx="10061530" cy="40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4641" y="944838"/>
            <a:ext cx="5547359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51560"/>
            <a:ext cx="11079480" cy="559308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According to the journal of Chemical Engineering, an important property of a fiber is its water absorbency. A random sample of 20 pieces of cotton fiber was taken and the absorbency on each piece was measured. The following are the absorbency values: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(a) calculate the sample mean and median for the above sample values.</a:t>
            </a:r>
          </a:p>
          <a:p>
            <a:pPr marL="0" indent="0">
              <a:buNone/>
            </a:pPr>
            <a:r>
              <a:rPr lang="en-US" sz="2600" dirty="0" smtClean="0"/>
              <a:t>(b) Compute trimmed mean.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2538414"/>
            <a:ext cx="7924800" cy="28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3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 (contd.)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6454"/>
            <a:ext cx="10515600" cy="54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89" y="1307689"/>
            <a:ext cx="4624458" cy="33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</a:t>
            </a:r>
            <a:endParaRPr lang="en-US" sz="3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Two or more data sets can have same mean, median or mode, but those datasets may differ in other aspects.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205990"/>
            <a:ext cx="856488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RANGE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02" y="1825625"/>
            <a:ext cx="5863658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Standard Deviation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1825625"/>
            <a:ext cx="856488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649</Words>
  <Application>Microsoft Office PowerPoint</Application>
  <PresentationFormat>Widescreen</PresentationFormat>
  <Paragraphs>111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Book Antiqua</vt:lpstr>
      <vt:lpstr>Calibri</vt:lpstr>
      <vt:lpstr>Calibri Light</vt:lpstr>
      <vt:lpstr>Cambria Math</vt:lpstr>
      <vt:lpstr>Wingdings</vt:lpstr>
      <vt:lpstr>Office Theme</vt:lpstr>
      <vt:lpstr>Probability &amp; Statistics  for Engineers &amp; Scientists</vt:lpstr>
      <vt:lpstr>Measures of Central Tendency (Mean, Median, Mode)   </vt:lpstr>
      <vt:lpstr>Example # 10: The Mean </vt:lpstr>
      <vt:lpstr>Example # 11: The Median</vt:lpstr>
      <vt:lpstr>Example # 12: The Mode </vt:lpstr>
      <vt:lpstr>PowerPoint Presentation</vt:lpstr>
      <vt:lpstr>Measures of Variation</vt:lpstr>
      <vt:lpstr>Measures of Variation: RANGE </vt:lpstr>
      <vt:lpstr>Measures of Variation: The Standard Deviation</vt:lpstr>
      <vt:lpstr>Example 14: </vt:lpstr>
      <vt:lpstr>Further Interpretation of Standard Deviation</vt:lpstr>
      <vt:lpstr>For a bell-shaped curve following  empirical rule hold </vt:lpstr>
      <vt:lpstr>CHEBYCHEV’S RULE </vt:lpstr>
      <vt:lpstr>Example # 15: Exam Scores </vt:lpstr>
      <vt:lpstr>Measures of Variation:  The Coefficient of Variation</vt:lpstr>
      <vt:lpstr>Quartiles </vt:lpstr>
      <vt:lpstr>Example # 17: Quartiles (Contd.)  (Weekly TV-Viewing Times) </vt:lpstr>
      <vt:lpstr>Example # 18: Box Plot</vt:lpstr>
      <vt:lpstr>Example # 19: Box Plot </vt:lpstr>
      <vt:lpstr>Trimmed Mean</vt:lpstr>
      <vt:lpstr>Trimmed Mean (contd.)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Bin. Ajaz</cp:lastModifiedBy>
  <cp:revision>478</cp:revision>
  <dcterms:created xsi:type="dcterms:W3CDTF">2019-01-17T05:20:34Z</dcterms:created>
  <dcterms:modified xsi:type="dcterms:W3CDTF">2020-01-31T08:53:53Z</dcterms:modified>
</cp:coreProperties>
</file>