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0" r:id="rId2"/>
    <p:sldId id="286" r:id="rId3"/>
    <p:sldId id="287" r:id="rId4"/>
    <p:sldId id="288" r:id="rId5"/>
    <p:sldId id="291" r:id="rId6"/>
    <p:sldId id="289" r:id="rId7"/>
    <p:sldId id="305" r:id="rId8"/>
    <p:sldId id="281" r:id="rId9"/>
    <p:sldId id="282" r:id="rId10"/>
    <p:sldId id="283" r:id="rId11"/>
    <p:sldId id="284" r:id="rId12"/>
    <p:sldId id="285" r:id="rId13"/>
    <p:sldId id="294" r:id="rId14"/>
    <p:sldId id="295" r:id="rId15"/>
    <p:sldId id="293" r:id="rId16"/>
    <p:sldId id="296" r:id="rId17"/>
    <p:sldId id="297" r:id="rId18"/>
    <p:sldId id="298" r:id="rId19"/>
    <p:sldId id="299" r:id="rId20"/>
    <p:sldId id="300" r:id="rId21"/>
    <p:sldId id="301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7726-D932-42A1-9A3A-9054BF21D42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DA11-85BB-4639-81DE-83F446B7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P(X&lt;=4) = 0.9814	(b) P(X&gt;=3) = </a:t>
            </a:r>
            <a:r>
              <a:rPr lang="en-US" baseline="0" dirty="0" smtClean="0"/>
              <a:t>0.5768</a:t>
            </a:r>
            <a:r>
              <a:rPr lang="en-US" baseline="0" dirty="0" smtClean="0"/>
              <a:t>, </a:t>
            </a:r>
            <a:r>
              <a:rPr lang="en-US" b="1" baseline="0" dirty="0" smtClean="0"/>
              <a:t>mean=3</a:t>
            </a:r>
            <a:r>
              <a:rPr lang="en-US" baseline="0" dirty="0" smtClean="0"/>
              <a:t>	</a:t>
            </a:r>
          </a:p>
          <a:p>
            <a:pPr marL="0" indent="0">
              <a:buNone/>
            </a:pPr>
            <a:r>
              <a:rPr lang="en-US" baseline="0" dirty="0" smtClean="0"/>
              <a:t>(c) P(X=15) = 0.0194, </a:t>
            </a:r>
            <a:r>
              <a:rPr lang="en-US" b="1" baseline="0" dirty="0" smtClean="0"/>
              <a:t>mean=(1.5)*(6)=9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necessary to add 0.5000 to the given area of 0.2123 to get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cumulative area of 0.7123.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0.12	(b)</a:t>
            </a:r>
            <a:r>
              <a:rPr lang="en-US" baseline="0" dirty="0" smtClean="0"/>
              <a:t> 0.52	(c) 1.18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 – 0.9887 = 0.0013 (z=-2.28)	(b) 1 –</a:t>
            </a:r>
            <a:r>
              <a:rPr lang="en-US" baseline="0" dirty="0" smtClean="0"/>
              <a:t> 0.8212 = 0.1788 (z=-0.92)	(c) 1 – 0.6064 = 0.3936 (z= -0.27)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4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= 0.47 (0.6808)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(a) Z = -0.6 &amp; 1.5 </a:t>
            </a:r>
            <a:r>
              <a:rPr lang="en-US" baseline="0" dirty="0" smtClean="0">
                <a:sym typeface="Wingdings" panose="05000000000000000000" pitchFamily="2" charset="2"/>
              </a:rPr>
              <a:t> 0.6247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(8)</a:t>
            </a:r>
            <a:r>
              <a:rPr lang="en-US" baseline="0" dirty="0" smtClean="0"/>
              <a:t> </a:t>
            </a:r>
            <a:r>
              <a:rPr lang="en-US" dirty="0" smtClean="0"/>
              <a:t>Z = -2.67 (500*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0.0038=1.9</a:t>
            </a:r>
            <a:r>
              <a:rPr lang="en-US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[9]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value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cuts off the upper 10%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area under a normal distribution curve is desired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(1 – 0.1000 = 0.9000)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Z=1.28 (X</a:t>
            </a:r>
            <a:r>
              <a:rPr lang="en-US" baseline="0" dirty="0" smtClean="0"/>
              <a:t> = 226)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K=-0.52 &amp; for (b) k = -2.37 (find all</a:t>
            </a:r>
            <a:r>
              <a:rPr lang="en-US" b="1" baseline="0" dirty="0" smtClean="0"/>
              <a:t> area below z=-0.18=0.4286)</a:t>
            </a:r>
            <a:r>
              <a:rPr lang="en-US" b="1" baseline="0" dirty="0" smtClean="0">
                <a:sym typeface="Wingdings" panose="05000000000000000000" pitchFamily="2" charset="2"/>
              </a:rPr>
              <a:t>0.4286-0.4197=0.0089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(2.99 &lt; x &lt; 3.01)=P(-2.0 &lt; z &lt; 2.0) Now</a:t>
            </a:r>
            <a:r>
              <a:rPr lang="en-US" baseline="0" dirty="0" smtClean="0"/>
              <a:t> [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&lt; -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 + 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&gt; 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 = 2(0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0228) = 0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0456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4.56% will be scrapped.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10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 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Z &lt;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96) = 0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dirty="0" smtClean="0"/>
              <a:t> </a:t>
            </a:r>
            <a:r>
              <a:rPr lang="en-US" baseline="0" dirty="0" smtClean="0"/>
              <a:t> then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(0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2)(1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96) = 0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392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(5.3) f(x) = 1/10;    P(X&lt;4) = 3/10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(5.12) </a:t>
            </a:r>
            <a:r>
              <a:rPr lang="en-US" baseline="0" dirty="0" smtClean="0"/>
              <a:t>P(X&lt;4</a:t>
            </a:r>
            <a:r>
              <a:rPr lang="en-US" baseline="0" dirty="0" smtClean="0"/>
              <a:t>) = 0.8343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(3) N&gt;27 </a:t>
            </a:r>
          </a:p>
          <a:p>
            <a:r>
              <a:rPr lang="en-US" dirty="0" smtClean="0"/>
              <a:t>(4) (a) P(X&gt;=1)</a:t>
            </a:r>
            <a:r>
              <a:rPr lang="en-US" baseline="0" dirty="0" smtClean="0"/>
              <a:t> = 0.593	(b) P(X=2) = 0.2677	(c) P(X&lt;=2) = 0.3027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0.1	(b) 0.2 	(more than two categories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multivariate </a:t>
            </a:r>
            <a:r>
              <a:rPr lang="en-US" dirty="0" err="1" smtClean="0"/>
              <a:t>hypergeometric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0.008 =P(X=0)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3C1(0.8</a:t>
            </a:r>
            <a:r>
              <a:rPr lang="en-US" dirty="0" smtClean="0">
                <a:sym typeface="Wingdings" panose="05000000000000000000" pitchFamily="2" charset="2"/>
              </a:rPr>
              <a:t>)(0.2)^2=</a:t>
            </a:r>
            <a:r>
              <a:rPr lang="en-US" baseline="0" dirty="0" smtClean="0">
                <a:sym typeface="Wingdings" panose="05000000000000000000" pitchFamily="2" charset="2"/>
              </a:rPr>
              <a:t> 0.096</a:t>
            </a:r>
            <a:endParaRPr lang="en-US" dirty="0" smtClean="0"/>
          </a:p>
          <a:p>
            <a:pPr marL="228600" indent="-228600">
              <a:buAutoNum type="alphaLcParenBoth"/>
            </a:pPr>
            <a:r>
              <a:rPr lang="en-US" dirty="0" smtClean="0"/>
              <a:t> P(X&gt;=2)</a:t>
            </a:r>
            <a:r>
              <a:rPr lang="en-US" baseline="0" dirty="0" smtClean="0"/>
              <a:t> = </a:t>
            </a:r>
            <a:r>
              <a:rPr lang="en-US" baseline="0" dirty="0" smtClean="0"/>
              <a:t>0.896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2/243</a:t>
            </a:r>
            <a:r>
              <a:rPr lang="en-US" baseline="0" dirty="0" smtClean="0"/>
              <a:t> =  0.008230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actually the number of standard deviations that a particular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is away from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Incomplete Standard Normal table </a:t>
            </a:r>
          </a:p>
          <a:p>
            <a:r>
              <a:rPr lang="en-US" dirty="0" smtClean="0"/>
              <a:t>P(z&gt;-1.19) = 1 – 0.1170 = 0.8830 </a:t>
            </a:r>
          </a:p>
          <a:p>
            <a:r>
              <a:rPr lang="en-US" dirty="0" smtClean="0"/>
              <a:t>P(-1.37&lt;</a:t>
            </a:r>
            <a:r>
              <a:rPr lang="en-US" baseline="0" dirty="0" smtClean="0"/>
              <a:t> z &lt; 1.68) = 0.9535 – 0.0853 = 0.8682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 under the standard normal distribution curve can also be thought of as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5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8A7E-D635-4811-A218-4074EE7275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university cafeteria, on the average 1.5 customers arrive per minute. Find the probabilities that: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(a) at most 4 will arrive in a given minute.</a:t>
            </a:r>
          </a:p>
          <a:p>
            <a:r>
              <a:rPr lang="en-US" dirty="0" smtClean="0"/>
              <a:t>(b) at least 3 will arrive during an interval of 2 minutes.</a:t>
            </a:r>
          </a:p>
          <a:p>
            <a:r>
              <a:rPr lang="en-US" dirty="0" smtClean="0"/>
              <a:t>(c) exactly 15 will arrive during an interval of 6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Properties of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" y="1630680"/>
            <a:ext cx="10774680" cy="51206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A normal distribution </a:t>
            </a:r>
            <a:r>
              <a:rPr lang="en-US" dirty="0" smtClean="0"/>
              <a:t>is bell-shaped, symmetric and </a:t>
            </a:r>
            <a:r>
              <a:rPr lang="en-US" dirty="0" err="1" smtClean="0"/>
              <a:t>unimodal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Mean = Median = Mode 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curve never touches the </a:t>
            </a:r>
            <a:r>
              <a:rPr lang="en-US" i="1" dirty="0"/>
              <a:t>x </a:t>
            </a:r>
            <a:r>
              <a:rPr lang="en-US" dirty="0" smtClean="0"/>
              <a:t>axis but it </a:t>
            </a:r>
            <a:r>
              <a:rPr lang="en-US" dirty="0"/>
              <a:t>gets increasingly closer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total area under a normal distribution curve is equal to 1.00, or 100%.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area under the part of a normal curve that lies within 1 standard deviation of </a:t>
            </a:r>
            <a:r>
              <a:rPr lang="en-US" dirty="0" smtClean="0"/>
              <a:t>the mean </a:t>
            </a:r>
            <a:r>
              <a:rPr lang="en-US" dirty="0"/>
              <a:t>is approximately 0.68, or 68%; within 2 standard deviations, about 0.95, or 95</a:t>
            </a:r>
            <a:r>
              <a:rPr lang="en-US" dirty="0" smtClean="0"/>
              <a:t>%; and </a:t>
            </a:r>
            <a:r>
              <a:rPr lang="en-US" dirty="0"/>
              <a:t>within 3 standard deviations, about 0.997, or 99.7%.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4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The Standard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standard normal distribution </a:t>
            </a:r>
            <a:r>
              <a:rPr lang="en-US" dirty="0"/>
              <a:t>is a normal distribution with a mean of 0 and </a:t>
            </a:r>
            <a:r>
              <a:rPr lang="en-US" dirty="0" smtClean="0"/>
              <a:t>a standard </a:t>
            </a:r>
            <a:r>
              <a:rPr lang="en-US" dirty="0"/>
              <a:t>deviation of 1. </a:t>
            </a:r>
            <a:endParaRPr lang="en-US" dirty="0" smtClean="0"/>
          </a:p>
          <a:p>
            <a:pPr algn="just"/>
            <a:r>
              <a:rPr lang="en-US" dirty="0" smtClean="0"/>
              <a:t>The formula for the standard normal distribution is: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normally distributed variables can be transformed into the standard normally distributed variable by using the formula for the standard score: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99195" y="3103244"/>
            <a:ext cx="2193608" cy="1163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6806" y="5544818"/>
            <a:ext cx="7178387" cy="9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642"/>
            <a:ext cx="10515600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Areas under the standard Normal Curve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981" y="899652"/>
            <a:ext cx="11828206" cy="57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09" y="126540"/>
            <a:ext cx="11415251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09" y="825910"/>
            <a:ext cx="11415251" cy="5351053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sz="2600" dirty="0" smtClean="0"/>
              <a:t>Find </a:t>
            </a:r>
            <a:r>
              <a:rPr lang="en-US" sz="2600" dirty="0"/>
              <a:t>the area to the left of </a:t>
            </a:r>
            <a:r>
              <a:rPr lang="en-US" sz="2600" i="1" dirty="0"/>
              <a:t>z </a:t>
            </a:r>
            <a:r>
              <a:rPr lang="en-US" sz="2600" dirty="0" smtClean="0"/>
              <a:t>= 2.06	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600" dirty="0"/>
              <a:t>Find the area to the right of </a:t>
            </a:r>
            <a:r>
              <a:rPr lang="en-US" sz="2600" i="1" dirty="0"/>
              <a:t>z </a:t>
            </a:r>
            <a:r>
              <a:rPr lang="en-US" sz="2600" dirty="0" smtClean="0"/>
              <a:t>= -1.19				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600" dirty="0" smtClean="0"/>
              <a:t>Find the area between </a:t>
            </a:r>
            <a:r>
              <a:rPr lang="en-US" sz="2600" i="1" dirty="0" smtClean="0"/>
              <a:t>z </a:t>
            </a:r>
            <a:r>
              <a:rPr lang="en-US" sz="2600" dirty="0" smtClean="0"/>
              <a:t>= 1.68 and </a:t>
            </a:r>
            <a:r>
              <a:rPr lang="en-US" sz="2600" i="1" dirty="0" smtClean="0"/>
              <a:t>z </a:t>
            </a:r>
            <a:r>
              <a:rPr lang="en-US" sz="2600" dirty="0" smtClean="0"/>
              <a:t>= -1.37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53" y="2142986"/>
            <a:ext cx="11253020" cy="42651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62683" y="4663258"/>
            <a:ext cx="884903" cy="3687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1179870" y="4847613"/>
            <a:ext cx="6282813" cy="36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479189" y="3919144"/>
            <a:ext cx="884903" cy="3687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35622" y="4103499"/>
            <a:ext cx="94242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05135" y="2875935"/>
            <a:ext cx="0" cy="1637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980172" y="2708617"/>
            <a:ext cx="9833" cy="12152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36077" y="3269512"/>
            <a:ext cx="884903" cy="36871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1120875" y="3453867"/>
            <a:ext cx="7315202" cy="210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878529" y="2754044"/>
            <a:ext cx="23354" cy="5154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2" y="6344281"/>
            <a:ext cx="11016121" cy="31214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9335727" y="6307996"/>
            <a:ext cx="884903" cy="36871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940413" y="2819686"/>
            <a:ext cx="34412" cy="34883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79870" y="6505105"/>
            <a:ext cx="8155857" cy="875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7871" y="753660"/>
            <a:ext cx="3317922" cy="13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4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01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505869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857"/>
            <a:ext cx="10515600" cy="44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38647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06" y="515630"/>
            <a:ext cx="11341510" cy="5661333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b="1" i="1" dirty="0"/>
              <a:t>z </a:t>
            </a:r>
            <a:r>
              <a:rPr lang="en-US" b="1" dirty="0"/>
              <a:t>value </a:t>
            </a:r>
            <a:r>
              <a:rPr lang="en-US" dirty="0"/>
              <a:t>such that the area under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standard normal distribution curve </a:t>
            </a:r>
            <a:r>
              <a:rPr lang="en-US" dirty="0" smtClean="0"/>
              <a:t>b/w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0 </a:t>
            </a:r>
            <a:r>
              <a:rPr lang="en-US" dirty="0"/>
              <a:t>and the </a:t>
            </a:r>
            <a:r>
              <a:rPr lang="en-US" i="1" dirty="0"/>
              <a:t>z </a:t>
            </a:r>
            <a:r>
              <a:rPr lang="en-US" dirty="0"/>
              <a:t>value is 0.2123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2" y="2875935"/>
            <a:ext cx="11208774" cy="36281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24916" y="4925961"/>
            <a:ext cx="870155" cy="353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82116" y="3303639"/>
            <a:ext cx="73742" cy="1592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1179871" y="5088194"/>
            <a:ext cx="6445045" cy="14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974" y="188554"/>
            <a:ext cx="5039033" cy="26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2006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03: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4" y="2840164"/>
            <a:ext cx="11518491" cy="3863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87" y="170706"/>
            <a:ext cx="7787149" cy="26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09335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Example # 04: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5" y="0"/>
            <a:ext cx="7944465" cy="221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30" y="2347195"/>
            <a:ext cx="11798710" cy="437807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851923" y="3333135"/>
            <a:ext cx="943896" cy="353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03639" y="4129547"/>
            <a:ext cx="943896" cy="269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65459" y="5943599"/>
            <a:ext cx="943896" cy="280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3"/>
            <a:ext cx="10515600" cy="3870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5233066"/>
          </a:xfrm>
        </p:spPr>
        <p:txBody>
          <a:bodyPr/>
          <a:lstStyle/>
          <a:p>
            <a:pPr marL="514350" indent="-514350">
              <a:buAutoNum type="alphaLcParenBoth"/>
            </a:pPr>
            <a:r>
              <a:rPr lang="en-US" sz="2600" dirty="0" smtClean="0"/>
              <a:t>In </a:t>
            </a:r>
            <a:r>
              <a:rPr lang="en-US" sz="2600" dirty="0"/>
              <a:t>the standard normal distribution, find the values of </a:t>
            </a:r>
            <a:r>
              <a:rPr lang="en-US" sz="2600" i="1" dirty="0"/>
              <a:t>z </a:t>
            </a:r>
            <a:r>
              <a:rPr lang="en-US" sz="2600" dirty="0"/>
              <a:t>for</a:t>
            </a:r>
            <a:br>
              <a:rPr lang="en-US" sz="2600" dirty="0"/>
            </a:br>
            <a:r>
              <a:rPr lang="en-US" sz="2600" dirty="0"/>
              <a:t>the 75th, 80th, and 92nd percentiles.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2212258"/>
            <a:ext cx="11385755" cy="4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06 –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Summer </a:t>
            </a:r>
            <a:r>
              <a:rPr lang="en-US" b="1" dirty="0" smtClean="0">
                <a:solidFill>
                  <a:srgbClr val="00B050"/>
                </a:solidFill>
              </a:rPr>
              <a:t>Spending: </a:t>
            </a:r>
            <a:r>
              <a:rPr lang="en-US" dirty="0" smtClean="0"/>
              <a:t>A </a:t>
            </a:r>
            <a:r>
              <a:rPr lang="en-US" dirty="0"/>
              <a:t>survey found that women spend on average $146.21 on beauty products during </a:t>
            </a:r>
            <a:r>
              <a:rPr lang="en-US" dirty="0" smtClean="0"/>
              <a:t>the summer </a:t>
            </a:r>
            <a:r>
              <a:rPr lang="en-US" dirty="0"/>
              <a:t>months. Assume the standard deviation is $29.44. Find the percentage of </a:t>
            </a:r>
            <a:r>
              <a:rPr lang="en-US" dirty="0" smtClean="0"/>
              <a:t>women</a:t>
            </a:r>
            <a:br>
              <a:rPr lang="en-US" dirty="0" smtClean="0"/>
            </a:br>
            <a:r>
              <a:rPr lang="en-US" dirty="0" smtClean="0"/>
              <a:t>who </a:t>
            </a:r>
            <a:r>
              <a:rPr lang="en-US" dirty="0"/>
              <a:t>spend less than $160.00. Assume the variable is </a:t>
            </a:r>
            <a:r>
              <a:rPr lang="en-US" dirty="0" smtClean="0"/>
              <a:t>normally.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Monthly Newspaper </a:t>
            </a:r>
            <a:r>
              <a:rPr lang="en-US" dirty="0" smtClean="0">
                <a:solidFill>
                  <a:srgbClr val="00B050"/>
                </a:solidFill>
              </a:rPr>
              <a:t>Recycling: </a:t>
            </a:r>
            <a:r>
              <a:rPr lang="en-US" dirty="0" smtClean="0"/>
              <a:t>Each </a:t>
            </a:r>
            <a:r>
              <a:rPr lang="en-US" dirty="0"/>
              <a:t>month, an American household generates an average of 28 pounds of </a:t>
            </a:r>
            <a:r>
              <a:rPr lang="en-US" dirty="0" smtClean="0"/>
              <a:t>newspaper for </a:t>
            </a:r>
            <a:r>
              <a:rPr lang="en-US" dirty="0"/>
              <a:t>garbage or recycling. Assume the standard deviation is 2 pounds. If a household </a:t>
            </a:r>
            <a:r>
              <a:rPr lang="en-US" dirty="0" smtClean="0"/>
              <a:t>is selected </a:t>
            </a:r>
            <a:r>
              <a:rPr lang="en-US" dirty="0"/>
              <a:t>at random, find the probability of its </a:t>
            </a:r>
            <a:r>
              <a:rPr lang="en-US" dirty="0" smtClean="0"/>
              <a:t>generating: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i="1" dirty="0" smtClean="0"/>
              <a:t>a. </a:t>
            </a:r>
            <a:r>
              <a:rPr lang="en-US" dirty="0" smtClean="0"/>
              <a:t>Between </a:t>
            </a:r>
            <a:r>
              <a:rPr lang="en-US" dirty="0"/>
              <a:t>27 and 31 pounds per </a:t>
            </a:r>
            <a:r>
              <a:rPr lang="en-US" dirty="0" smtClean="0"/>
              <a:t>month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i="1" dirty="0" smtClean="0"/>
              <a:t>b</a:t>
            </a:r>
            <a:r>
              <a:rPr lang="en-US" b="1" i="1" dirty="0"/>
              <a:t>. </a:t>
            </a:r>
            <a:r>
              <a:rPr lang="en-US" dirty="0" smtClean="0"/>
              <a:t>More </a:t>
            </a:r>
            <a:r>
              <a:rPr lang="en-US" dirty="0"/>
              <a:t>than 30.2 pounds per </a:t>
            </a:r>
            <a:r>
              <a:rPr lang="en-US" dirty="0" smtClean="0"/>
              <a:t>month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Miscellaneous </a:t>
            </a:r>
            <a:r>
              <a:rPr lang="en-US" b="1" dirty="0">
                <a:solidFill>
                  <a:srgbClr val="00B050"/>
                </a:solidFill>
              </a:rPr>
              <a:t>problems </a:t>
            </a:r>
            <a:r>
              <a:rPr lang="en-US" b="1" dirty="0" smtClean="0">
                <a:solidFill>
                  <a:srgbClr val="00B050"/>
                </a:solidFill>
              </a:rPr>
              <a:t>(contd.)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2" y="1429385"/>
            <a:ext cx="10223648" cy="2731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2" y="4160520"/>
            <a:ext cx="10223648" cy="16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– 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825624"/>
            <a:ext cx="11459497" cy="47226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Coffee </a:t>
            </a:r>
            <a:r>
              <a:rPr lang="en-US" b="1" dirty="0" smtClean="0">
                <a:solidFill>
                  <a:srgbClr val="00B050"/>
                </a:solidFill>
              </a:rPr>
              <a:t>Consumption: </a:t>
            </a:r>
            <a:r>
              <a:rPr lang="en-US" dirty="0" smtClean="0"/>
              <a:t>Americans </a:t>
            </a:r>
            <a:r>
              <a:rPr lang="en-US" dirty="0"/>
              <a:t>consume an average of 1.64 cups of coffee per day. Assume the variable </a:t>
            </a:r>
            <a:r>
              <a:rPr lang="en-US" dirty="0" smtClean="0"/>
              <a:t>is approximately </a:t>
            </a:r>
            <a:r>
              <a:rPr lang="en-US" dirty="0"/>
              <a:t>normally distributed with a standard deviation of 0.24 cup. If </a:t>
            </a:r>
            <a:r>
              <a:rPr lang="en-US" dirty="0" smtClean="0"/>
              <a:t>500 individuals </a:t>
            </a:r>
            <a:r>
              <a:rPr lang="en-US" dirty="0"/>
              <a:t>are selected, approximately how many will drink less than 1 cup of </a:t>
            </a:r>
            <a:r>
              <a:rPr lang="en-US" dirty="0" smtClean="0"/>
              <a:t>coffee per </a:t>
            </a:r>
            <a:r>
              <a:rPr lang="en-US" dirty="0"/>
              <a:t>day? 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Police Academy </a:t>
            </a:r>
            <a:r>
              <a:rPr lang="en-US" b="1" dirty="0" smtClean="0">
                <a:solidFill>
                  <a:srgbClr val="00B050"/>
                </a:solidFill>
              </a:rPr>
              <a:t>Qualifications: </a:t>
            </a:r>
            <a:r>
              <a:rPr lang="en-US" dirty="0" smtClean="0"/>
              <a:t>To </a:t>
            </a:r>
            <a:r>
              <a:rPr lang="en-US" dirty="0"/>
              <a:t>qualify for a police academy, candidates must score in the top 10% on a </a:t>
            </a:r>
            <a:r>
              <a:rPr lang="en-US" dirty="0" smtClean="0"/>
              <a:t>general abilities </a:t>
            </a:r>
            <a:r>
              <a:rPr lang="en-US" dirty="0"/>
              <a:t>test. The test has a mean of 200 and a standard deviation of 20. Find the </a:t>
            </a:r>
            <a:r>
              <a:rPr lang="en-US" dirty="0" smtClean="0"/>
              <a:t>lowest possible </a:t>
            </a:r>
            <a:r>
              <a:rPr lang="en-US" dirty="0"/>
              <a:t>score to qualify. Assume the test scores are normally distributed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Find K</a:t>
            </a:r>
            <a:r>
              <a:rPr lang="en-US" dirty="0" smtClean="0"/>
              <a:t>: Given </a:t>
            </a:r>
            <a:r>
              <a:rPr lang="en-US" dirty="0"/>
              <a:t>a standard normal distribution, find the value of </a:t>
            </a:r>
            <a:r>
              <a:rPr lang="en-US" i="1" dirty="0"/>
              <a:t>k </a:t>
            </a:r>
            <a:r>
              <a:rPr lang="en-US" dirty="0"/>
              <a:t>such that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a) </a:t>
            </a:r>
            <a:r>
              <a:rPr lang="en-US" i="1" dirty="0"/>
              <a:t>P </a:t>
            </a:r>
            <a:r>
              <a:rPr lang="en-US" dirty="0"/>
              <a:t>(</a:t>
            </a:r>
            <a:r>
              <a:rPr lang="en-US" i="1" dirty="0"/>
              <a:t>Z &gt; k</a:t>
            </a:r>
            <a:r>
              <a:rPr lang="en-US" dirty="0"/>
              <a:t>) = 0</a:t>
            </a:r>
            <a:r>
              <a:rPr lang="en-US" i="1" dirty="0"/>
              <a:t>.</a:t>
            </a:r>
            <a:r>
              <a:rPr lang="en-US" dirty="0"/>
              <a:t>3015 and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b) </a:t>
            </a:r>
            <a:r>
              <a:rPr lang="en-US" i="1" dirty="0"/>
              <a:t>P </a:t>
            </a:r>
            <a:r>
              <a:rPr lang="en-US" dirty="0"/>
              <a:t>(</a:t>
            </a:r>
            <a:r>
              <a:rPr lang="en-US" i="1" dirty="0"/>
              <a:t>k &lt; Z &lt; -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18) = 0</a:t>
            </a:r>
            <a:r>
              <a:rPr lang="en-US" i="1" dirty="0"/>
              <a:t>.</a:t>
            </a:r>
            <a:r>
              <a:rPr lang="en-US" dirty="0"/>
              <a:t>4197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In </a:t>
            </a:r>
            <a:r>
              <a:rPr lang="en-US" sz="3000" dirty="0"/>
              <a:t>an industrial process, the diameter of a ball bearing is an important measurement. The buyer sets specifications for the diameter to be 3</a:t>
            </a:r>
            <a:r>
              <a:rPr lang="en-US" sz="3000" i="1" dirty="0"/>
              <a:t>.</a:t>
            </a:r>
            <a:r>
              <a:rPr lang="en-US" sz="3000" dirty="0"/>
              <a:t>0 </a:t>
            </a:r>
            <a:r>
              <a:rPr lang="en-US" sz="3000" i="1" dirty="0"/>
              <a:t>± </a:t>
            </a:r>
            <a:r>
              <a:rPr lang="en-US" sz="3000" dirty="0"/>
              <a:t>0</a:t>
            </a:r>
            <a:r>
              <a:rPr lang="en-US" sz="3000" i="1" dirty="0"/>
              <a:t>.</a:t>
            </a:r>
            <a:r>
              <a:rPr lang="en-US" sz="3000" dirty="0"/>
              <a:t>01 cm. </a:t>
            </a:r>
            <a:r>
              <a:rPr lang="en-US" sz="3000" dirty="0" smtClean="0"/>
              <a:t>The </a:t>
            </a:r>
            <a:r>
              <a:rPr lang="en-US" sz="3000" dirty="0"/>
              <a:t>implication is that no part falling outside these specifications will be accepted. </a:t>
            </a:r>
            <a:r>
              <a:rPr lang="en-US" sz="3000" dirty="0" smtClean="0"/>
              <a:t>It is </a:t>
            </a:r>
            <a:r>
              <a:rPr lang="en-US" sz="3000" dirty="0"/>
              <a:t>known that in the process </a:t>
            </a:r>
            <a:r>
              <a:rPr lang="en-US" sz="3000" dirty="0" smtClean="0"/>
              <a:t>the diameter </a:t>
            </a:r>
            <a:r>
              <a:rPr lang="en-US" sz="3000" dirty="0"/>
              <a:t>of a ball bearing has a normal distribution with mean </a:t>
            </a:r>
            <a:r>
              <a:rPr lang="en-US" sz="3000" i="1" dirty="0"/>
              <a:t>μ </a:t>
            </a:r>
            <a:r>
              <a:rPr lang="en-US" sz="3000" dirty="0"/>
              <a:t>= 3</a:t>
            </a:r>
            <a:r>
              <a:rPr lang="en-US" sz="3000" i="1" dirty="0"/>
              <a:t>.</a:t>
            </a:r>
            <a:r>
              <a:rPr lang="en-US" sz="3000" dirty="0"/>
              <a:t>0 and standard deviation </a:t>
            </a:r>
            <a:r>
              <a:rPr lang="en-US" sz="3000" i="1" dirty="0"/>
              <a:t>σ </a:t>
            </a:r>
            <a:r>
              <a:rPr lang="en-US" sz="3000" dirty="0"/>
              <a:t>= 0</a:t>
            </a:r>
            <a:r>
              <a:rPr lang="en-US" sz="3000" i="1" dirty="0"/>
              <a:t>.</a:t>
            </a:r>
            <a:r>
              <a:rPr lang="en-US" sz="3000" dirty="0"/>
              <a:t>005. On average, how </a:t>
            </a:r>
            <a:r>
              <a:rPr lang="en-US" sz="3000" dirty="0" smtClean="0"/>
              <a:t>many manufactured </a:t>
            </a:r>
            <a:r>
              <a:rPr lang="en-US" sz="3000" dirty="0"/>
              <a:t>ball bearings will be </a:t>
            </a:r>
            <a:r>
              <a:rPr lang="en-US" sz="3000" dirty="0" smtClean="0"/>
              <a:t>scrapped?</a:t>
            </a:r>
          </a:p>
        </p:txBody>
      </p:sp>
    </p:spTree>
    <p:extLst>
      <p:ext uri="{BB962C8B-B14F-4D97-AF65-F5344CB8AC3E}">
        <p14:creationId xmlns:p14="http://schemas.microsoft.com/office/powerpoint/2010/main" val="13405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Gauges are used to reject all components for which a certain dimension is </a:t>
            </a:r>
            <a:r>
              <a:rPr lang="en-US" dirty="0" smtClean="0"/>
              <a:t>not within </a:t>
            </a:r>
            <a:r>
              <a:rPr lang="en-US" dirty="0"/>
              <a:t>the specification 1</a:t>
            </a:r>
            <a:r>
              <a:rPr lang="en-US" i="1" dirty="0"/>
              <a:t>.</a:t>
            </a:r>
            <a:r>
              <a:rPr lang="en-US" dirty="0"/>
              <a:t>50 </a:t>
            </a:r>
            <a:r>
              <a:rPr lang="en-US" i="1" dirty="0"/>
              <a:t>± d</a:t>
            </a:r>
            <a:r>
              <a:rPr lang="en-US" dirty="0"/>
              <a:t>. It is known that this measurement is </a:t>
            </a:r>
            <a:r>
              <a:rPr lang="en-US" dirty="0" smtClean="0"/>
              <a:t>normally distributed </a:t>
            </a:r>
            <a:r>
              <a:rPr lang="en-US" dirty="0"/>
              <a:t>with mean 1.50 and standard deviation 0.2. Determine the value </a:t>
            </a:r>
            <a:r>
              <a:rPr lang="en-US" i="1" dirty="0" smtClean="0"/>
              <a:t>d </a:t>
            </a:r>
            <a:r>
              <a:rPr lang="en-US" dirty="0" smtClean="0"/>
              <a:t>such </a:t>
            </a:r>
            <a:r>
              <a:rPr lang="en-US" dirty="0"/>
              <a:t>that the specifications “cover” 95% of the measurements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</a:t>
            </a:r>
            <a:r>
              <a:rPr lang="en-US" b="1" dirty="0" smtClean="0">
                <a:solidFill>
                  <a:srgbClr val="00B050"/>
                </a:solidFill>
              </a:rPr>
              <a:t>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5693"/>
            <a:ext cx="10256339" cy="27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54" y="1825625"/>
            <a:ext cx="7416892" cy="35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33" y="1051560"/>
            <a:ext cx="8375533" cy="57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coin is biased with probability of a head 2/3. Find the probability that a head appears on the 5</a:t>
            </a:r>
            <a:r>
              <a:rPr lang="en-US" baseline="30000" dirty="0" smtClean="0"/>
              <a:t>th</a:t>
            </a:r>
            <a:r>
              <a:rPr lang="en-US" dirty="0" smtClean="0"/>
              <a:t> trial. 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End of Mid – II Syllabus 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Normal / Gaussian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333" y="1825625"/>
            <a:ext cx="5266027" cy="46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47361" y="1825625"/>
            <a:ext cx="6156959" cy="46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09904" y="2498501"/>
            <a:ext cx="2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PDF of Normal Distribution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71691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Shapes of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158240"/>
            <a:ext cx="1185672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967</Words>
  <Application>Microsoft Office PowerPoint</Application>
  <PresentationFormat>Widescreen</PresentationFormat>
  <Paragraphs>106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Wingdings</vt:lpstr>
      <vt:lpstr>Office Theme</vt:lpstr>
      <vt:lpstr>Miscellaneous problems </vt:lpstr>
      <vt:lpstr>Miscellaneous problems (contd.)</vt:lpstr>
      <vt:lpstr>Miscellaneous problems (contd.) </vt:lpstr>
      <vt:lpstr>Miscellaneous problems (contd.) </vt:lpstr>
      <vt:lpstr>Miscellaneous problems (contd.) </vt:lpstr>
      <vt:lpstr>Miscellaneous problems (contd.) </vt:lpstr>
      <vt:lpstr>PowerPoint Presentation</vt:lpstr>
      <vt:lpstr>Normal / Gaussian Distribution </vt:lpstr>
      <vt:lpstr>Shapes of Normal Distribution </vt:lpstr>
      <vt:lpstr>Properties of Normal Distribution </vt:lpstr>
      <vt:lpstr>The Standard Normal Distribution </vt:lpstr>
      <vt:lpstr>Areas under the standard Normal Curve</vt:lpstr>
      <vt:lpstr>Example 01</vt:lpstr>
      <vt:lpstr>Example 01 (Contd.) </vt:lpstr>
      <vt:lpstr>Example # 02</vt:lpstr>
      <vt:lpstr>Example # 03: </vt:lpstr>
      <vt:lpstr>Example # 04:</vt:lpstr>
      <vt:lpstr>Example # 05 </vt:lpstr>
      <vt:lpstr>Example # 06 – 07 </vt:lpstr>
      <vt:lpstr>Example # 08 – 10</vt:lpstr>
      <vt:lpstr>Example # 11</vt:lpstr>
      <vt:lpstr>Example # 12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Probability Distributions</dc:title>
  <dc:creator>Osama Bin Ajaz</dc:creator>
  <cp:lastModifiedBy>Osama</cp:lastModifiedBy>
  <cp:revision>619</cp:revision>
  <dcterms:created xsi:type="dcterms:W3CDTF">2019-03-17T14:40:27Z</dcterms:created>
  <dcterms:modified xsi:type="dcterms:W3CDTF">2020-04-01T09:56:23Z</dcterms:modified>
</cp:coreProperties>
</file>