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324" r:id="rId3"/>
    <p:sldId id="277" r:id="rId4"/>
    <p:sldId id="326" r:id="rId5"/>
    <p:sldId id="278" r:id="rId6"/>
    <p:sldId id="327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74147" autoAdjust="0"/>
  </p:normalViewPr>
  <p:slideViewPr>
    <p:cSldViewPr snapToGrid="0">
      <p:cViewPr varScale="1">
        <p:scale>
          <a:sx n="55" d="100"/>
          <a:sy n="55" d="100"/>
        </p:scale>
        <p:origin x="12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7726-D932-42A1-9A3A-9054BF21D42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DA11-85BB-4639-81DE-83F446B7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distribution is also called the law of small number or the rare events</a:t>
            </a:r>
            <a:r>
              <a:rPr lang="en-US" baseline="0" dirty="0" smtClean="0"/>
              <a:t> distribution.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P(X=6) = 0.0504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P(X&gt;15)</a:t>
            </a:r>
            <a:r>
              <a:rPr lang="en-US" baseline="0" dirty="0" smtClean="0"/>
              <a:t> = 1 – P(X&lt;=15) = 1 – 0.9513 = 0.0487.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 = 200/500 = 0.4 &amp; </a:t>
            </a:r>
            <a:r>
              <a:rPr lang="en-US" b="1" dirty="0" smtClean="0"/>
              <a:t>P(X=3,</a:t>
            </a:r>
            <a:r>
              <a:rPr lang="en-US" b="1" baseline="0" dirty="0" smtClean="0"/>
              <a:t> mean = 0.4) </a:t>
            </a:r>
            <a:r>
              <a:rPr lang="en-US" baseline="0" dirty="0" smtClean="0"/>
              <a:t>= 0.0072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P(x&lt;=3)=</a:t>
            </a:r>
            <a:r>
              <a:rPr lang="en-US" baseline="0" dirty="0" smtClean="0"/>
              <a:t> 0.6472   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P(X &gt;=3) = </a:t>
            </a:r>
            <a:r>
              <a:rPr lang="en-US" baseline="0" dirty="0" smtClean="0"/>
              <a:t>0.5768</a:t>
            </a:r>
            <a:r>
              <a:rPr lang="en-US" baseline="0" dirty="0" smtClean="0"/>
              <a:t>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(c) P(X&gt;=5) = </a:t>
            </a:r>
            <a:r>
              <a:rPr lang="en-US" baseline="0" dirty="0" smtClean="0"/>
              <a:t>0.1848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smtClean="0"/>
              <a:t>of binomial = np = </a:t>
            </a:r>
            <a:r>
              <a:rPr lang="en-US" dirty="0" smtClean="0"/>
              <a:t>(200)*(0.02) = 4 &amp; P(X=5)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0.1563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A7E-D635-4811-A218-4074EE7275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Poisson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discrete type distribution that is used to model the frequency of a specific event occurring in a particular period of time or in some specified region. </a:t>
            </a:r>
          </a:p>
          <a:p>
            <a:r>
              <a:rPr lang="en-US" dirty="0" smtClean="0"/>
              <a:t>Time interval </a:t>
            </a:r>
            <a:r>
              <a:rPr lang="en-US" dirty="0" smtClean="0">
                <a:sym typeface="Wingdings" panose="05000000000000000000" pitchFamily="2" charset="2"/>
              </a:rPr>
              <a:t> a second, a minute, a day, or a month etc.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Specific region  particular area, volume, or a piece of paper etc.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Poisson </a:t>
            </a:r>
            <a:r>
              <a:rPr lang="en-US" dirty="0" smtClean="0"/>
              <a:t>distribution formula is: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 smtClean="0">
                <a:sym typeface="Wingdings" panose="05000000000000000000" pitchFamily="2" charset="2"/>
              </a:rPr>
              <a:t> the number of times the event occur</a:t>
            </a:r>
          </a:p>
          <a:p>
            <a:r>
              <a:rPr lang="en-US" i="1" dirty="0" smtClean="0"/>
              <a:t>λ </a:t>
            </a:r>
            <a:r>
              <a:rPr lang="en-US" i="1" dirty="0" smtClean="0">
                <a:sym typeface="Wingdings" panose="05000000000000000000" pitchFamily="2" charset="2"/>
              </a:rPr>
              <a:t> parameter, the mean of X. 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Its mean = variance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17" y="3681254"/>
            <a:ext cx="3762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</a:rPr>
              <a:t>Examples where Poisson Distribution may apply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number of phone calls received in a call center per hour. </a:t>
            </a:r>
          </a:p>
          <a:p>
            <a:pPr algn="just"/>
            <a:r>
              <a:rPr lang="en-US" dirty="0" smtClean="0"/>
              <a:t>The number of typological errors per page in an article. </a:t>
            </a:r>
          </a:p>
          <a:p>
            <a:pPr algn="just"/>
            <a:r>
              <a:rPr lang="en-US" dirty="0" smtClean="0"/>
              <a:t>The number of white cells in a blood sample of a dengue patient.</a:t>
            </a:r>
          </a:p>
          <a:p>
            <a:pPr algn="just"/>
            <a:r>
              <a:rPr lang="en-US" dirty="0" smtClean="0"/>
              <a:t>The number of bus arrivals at an intersection per hour or per day. </a:t>
            </a:r>
          </a:p>
          <a:p>
            <a:pPr algn="just"/>
            <a:r>
              <a:rPr lang="en-US" dirty="0" smtClean="0"/>
              <a:t>The number of accidents at an intersection per month.  </a:t>
            </a:r>
            <a:endParaRPr lang="en-US" dirty="0"/>
          </a:p>
          <a:p>
            <a:pPr algn="just"/>
            <a:r>
              <a:rPr lang="en-US" dirty="0" smtClean="0"/>
              <a:t>The number of corona virus patients arrive per day in a quarantine of a hospital. </a:t>
            </a:r>
          </a:p>
        </p:txBody>
      </p:sp>
    </p:spTree>
    <p:extLst>
      <p:ext uri="{BB962C8B-B14F-4D97-AF65-F5344CB8AC3E}">
        <p14:creationId xmlns:p14="http://schemas.microsoft.com/office/powerpoint/2010/main" val="36419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01: </a:t>
            </a:r>
            <a:r>
              <a:rPr lang="en-US" b="1" dirty="0" smtClean="0">
                <a:solidFill>
                  <a:srgbClr val="FF0000"/>
                </a:solidFill>
              </a:rPr>
              <a:t>Radioactive Particles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During an experiment in a nuclear laboratory, </a:t>
            </a:r>
            <a:r>
              <a:rPr lang="en-US" dirty="0"/>
              <a:t>the </a:t>
            </a:r>
            <a:r>
              <a:rPr lang="en-US" dirty="0" smtClean="0"/>
              <a:t>mean number </a:t>
            </a:r>
            <a:r>
              <a:rPr lang="en-US" dirty="0"/>
              <a:t>of radioactive particles passing through a </a:t>
            </a:r>
            <a:r>
              <a:rPr lang="en-US" dirty="0" smtClean="0"/>
              <a:t>beam in 1 microsecond is 3. Find the </a:t>
            </a:r>
            <a:r>
              <a:rPr lang="en-US" dirty="0"/>
              <a:t>probability that 6 </a:t>
            </a:r>
            <a:r>
              <a:rPr lang="en-US" dirty="0" smtClean="0"/>
              <a:t>particles passing through the beam in </a:t>
            </a:r>
            <a:r>
              <a:rPr lang="en-US" dirty="0"/>
              <a:t>a given </a:t>
            </a:r>
            <a:r>
              <a:rPr lang="en-US" dirty="0" smtClean="0"/>
              <a:t>microsecond?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Example # 02: </a:t>
            </a:r>
            <a:r>
              <a:rPr lang="en-US" b="1" dirty="0" smtClean="0">
                <a:solidFill>
                  <a:srgbClr val="FF0000"/>
                </a:solidFill>
              </a:rPr>
              <a:t>Oil Tankers arrival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average number of oil tankers arrive in a refinery is 10 per day. The maximum limit of arrival in a refinery is 15 tankers per day. Find out the probability that on a given day more than 15 tankers arrive in an oil refinery.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139985"/>
            <a:ext cx="10515600" cy="3582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Snapshot of a Poisson Probability Sums Table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740818"/>
            <a:ext cx="11382232" cy="593293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73480" y="6176963"/>
            <a:ext cx="990600" cy="496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69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Example # 03: </a:t>
            </a:r>
            <a:r>
              <a:rPr lang="en-US" b="1" dirty="0" smtClean="0">
                <a:solidFill>
                  <a:srgbClr val="FF0000"/>
                </a:solidFill>
              </a:rPr>
              <a:t>Typing mistakes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data entry specialist identified 200 typing mistakes in a report that contain 500 pages. Find the probability of committing  exactly three 3 mistakes in a particular page.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20: Toll – Free Telephone Calls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sales firm receives, on average, 3 calls per hour on its toll-free number. For any </a:t>
            </a:r>
            <a:r>
              <a:rPr lang="en-US" dirty="0" smtClean="0"/>
              <a:t>given hour</a:t>
            </a:r>
            <a:r>
              <a:rPr lang="en-US" dirty="0"/>
              <a:t>, find the probability that it will receive the following. </a:t>
            </a:r>
            <a:endParaRPr lang="en-US" dirty="0" smtClean="0"/>
          </a:p>
          <a:p>
            <a:r>
              <a:rPr lang="en-US" i="1" dirty="0" smtClean="0"/>
              <a:t>(a) </a:t>
            </a:r>
            <a:r>
              <a:rPr lang="en-US" dirty="0" smtClean="0"/>
              <a:t>At </a:t>
            </a:r>
            <a:r>
              <a:rPr lang="en-US" dirty="0"/>
              <a:t>most 3 </a:t>
            </a:r>
            <a:r>
              <a:rPr lang="en-US" dirty="0" smtClean="0"/>
              <a:t>calls</a:t>
            </a:r>
          </a:p>
          <a:p>
            <a:r>
              <a:rPr lang="en-US" i="1" dirty="0" smtClean="0"/>
              <a:t>(b) </a:t>
            </a:r>
            <a:r>
              <a:rPr lang="en-US" dirty="0" smtClean="0"/>
              <a:t>At </a:t>
            </a:r>
            <a:r>
              <a:rPr lang="en-US" dirty="0"/>
              <a:t>least 3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(c) 5 </a:t>
            </a:r>
            <a:r>
              <a:rPr lang="en-US" dirty="0"/>
              <a:t>or more calls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2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21: Left-Handed People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Poisson distribution can also be used to approximate the binomial </a:t>
            </a:r>
            <a:r>
              <a:rPr lang="en-US" dirty="0" smtClean="0"/>
              <a:t>distribution when </a:t>
            </a:r>
            <a:r>
              <a:rPr lang="en-US" dirty="0"/>
              <a:t>the expected value </a:t>
            </a:r>
            <a:r>
              <a:rPr lang="en-US" i="1" dirty="0" smtClean="0"/>
              <a:t>λ =</a:t>
            </a:r>
            <a:r>
              <a:rPr lang="en-US" dirty="0" smtClean="0"/>
              <a:t> </a:t>
            </a:r>
            <a:r>
              <a:rPr lang="en-US" i="1" dirty="0" err="1" smtClean="0"/>
              <a:t>np</a:t>
            </a:r>
            <a:r>
              <a:rPr lang="en-US" i="1" dirty="0" smtClean="0"/>
              <a:t> </a:t>
            </a:r>
            <a:r>
              <a:rPr lang="en-US" dirty="0"/>
              <a:t>is less than </a:t>
            </a:r>
            <a:r>
              <a:rPr lang="en-US" dirty="0" smtClean="0"/>
              <a:t>5 as shown in the example below: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Approximately </a:t>
            </a:r>
            <a:r>
              <a:rPr lang="en-US" dirty="0"/>
              <a:t>2% of the people in a room of 200 people are left-handed, find </a:t>
            </a:r>
            <a:r>
              <a:rPr lang="en-US" dirty="0" smtClean="0"/>
              <a:t>the probability </a:t>
            </a:r>
            <a:r>
              <a:rPr lang="en-US" dirty="0"/>
              <a:t>that exactly 5 people </a:t>
            </a:r>
            <a:r>
              <a:rPr lang="en-US" dirty="0" smtClean="0"/>
              <a:t>are </a:t>
            </a:r>
            <a:r>
              <a:rPr lang="en-US" dirty="0"/>
              <a:t>left-handed.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505</Words>
  <Application>Microsoft Office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Poisson Distribution </vt:lpstr>
      <vt:lpstr>Examples where Poisson Distribution may apply</vt:lpstr>
      <vt:lpstr>Example # 01: Radioactive Particles</vt:lpstr>
      <vt:lpstr>Example # 02: Oil Tankers arrival</vt:lpstr>
      <vt:lpstr>Snapshot of a Poisson Probability Sums Table </vt:lpstr>
      <vt:lpstr>Example # 03: Typing mistakes </vt:lpstr>
      <vt:lpstr>Example # 20: Toll – Free Telephone Calls </vt:lpstr>
      <vt:lpstr>Example # 21: Left-Handed People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Osama Bin Ajaz</dc:creator>
  <cp:lastModifiedBy>Osama</cp:lastModifiedBy>
  <cp:revision>615</cp:revision>
  <dcterms:created xsi:type="dcterms:W3CDTF">2019-03-17T14:40:27Z</dcterms:created>
  <dcterms:modified xsi:type="dcterms:W3CDTF">2020-03-30T20:46:09Z</dcterms:modified>
</cp:coreProperties>
</file>