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58" r:id="rId4"/>
    <p:sldId id="259" r:id="rId5"/>
    <p:sldId id="263" r:id="rId6"/>
    <p:sldId id="260" r:id="rId7"/>
    <p:sldId id="261"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510" autoAdjust="0"/>
  </p:normalViewPr>
  <p:slideViewPr>
    <p:cSldViewPr snapToGrid="0">
      <p:cViewPr varScale="1">
        <p:scale>
          <a:sx n="76" d="100"/>
          <a:sy n="76" d="100"/>
        </p:scale>
        <p:origin x="9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8F589-4955-4B9B-A45C-4BE76A0B92FF}" type="datetimeFigureOut">
              <a:rPr lang="en-US" smtClean="0"/>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9589B-E97C-4720-9580-DC80C16EF74B}" type="slidenum">
              <a:rPr lang="en-US" smtClean="0"/>
              <a:t>‹#›</a:t>
            </a:fld>
            <a:endParaRPr lang="en-US"/>
          </a:p>
        </p:txBody>
      </p:sp>
    </p:spTree>
    <p:extLst>
      <p:ext uri="{BB962C8B-B14F-4D97-AF65-F5344CB8AC3E}">
        <p14:creationId xmlns:p14="http://schemas.microsoft.com/office/powerpoint/2010/main" val="1054824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09589B-E97C-4720-9580-DC80C16EF74B}" type="slidenum">
              <a:rPr lang="en-US" smtClean="0"/>
              <a:t>7</a:t>
            </a:fld>
            <a:endParaRPr lang="en-US"/>
          </a:p>
        </p:txBody>
      </p:sp>
    </p:spTree>
    <p:extLst>
      <p:ext uri="{BB962C8B-B14F-4D97-AF65-F5344CB8AC3E}">
        <p14:creationId xmlns:p14="http://schemas.microsoft.com/office/powerpoint/2010/main" val="18761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C11292-472B-4CB2-9D70-B1DFEBF9EBA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248016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C11292-472B-4CB2-9D70-B1DFEBF9EBA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389096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C11292-472B-4CB2-9D70-B1DFEBF9EBA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327200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C11292-472B-4CB2-9D70-B1DFEBF9EBA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7726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C11292-472B-4CB2-9D70-B1DFEBF9EBA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373735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C11292-472B-4CB2-9D70-B1DFEBF9EBAE}"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209529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C11292-472B-4CB2-9D70-B1DFEBF9EBAE}"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167251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C11292-472B-4CB2-9D70-B1DFEBF9EBAE}"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236729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11292-472B-4CB2-9D70-B1DFEBF9EBAE}"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382942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C11292-472B-4CB2-9D70-B1DFEBF9EBAE}"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96221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C11292-472B-4CB2-9D70-B1DFEBF9EBAE}"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7F598-9982-4E5C-9D6C-4F56B7073ECA}" type="slidenum">
              <a:rPr lang="en-US" smtClean="0"/>
              <a:t>‹#›</a:t>
            </a:fld>
            <a:endParaRPr lang="en-US"/>
          </a:p>
        </p:txBody>
      </p:sp>
    </p:spTree>
    <p:extLst>
      <p:ext uri="{BB962C8B-B14F-4D97-AF65-F5344CB8AC3E}">
        <p14:creationId xmlns:p14="http://schemas.microsoft.com/office/powerpoint/2010/main" val="378084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11292-472B-4CB2-9D70-B1DFEBF9EBAE}" type="datetimeFigureOut">
              <a:rPr lang="en-US" smtClean="0"/>
              <a:t>4/14/2020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7F598-9982-4E5C-9D6C-4F56B7073ECA}" type="slidenum">
              <a:rPr lang="en-US" smtClean="0"/>
              <a:t>‹#›</a:t>
            </a:fld>
            <a:endParaRPr lang="en-US"/>
          </a:p>
        </p:txBody>
      </p:sp>
    </p:spTree>
    <p:extLst>
      <p:ext uri="{BB962C8B-B14F-4D97-AF65-F5344CB8AC3E}">
        <p14:creationId xmlns:p14="http://schemas.microsoft.com/office/powerpoint/2010/main" val="19170107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osama.ajaz@nu.edu.p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B050"/>
                </a:solidFill>
                <a:latin typeface="Arial Black" panose="020B0A04020102020204" pitchFamily="34" charset="0"/>
              </a:rPr>
              <a:t>Hypothesis Testing </a:t>
            </a:r>
          </a:p>
        </p:txBody>
      </p:sp>
      <p:sp>
        <p:nvSpPr>
          <p:cNvPr id="3" name="Subtitle 2"/>
          <p:cNvSpPr>
            <a:spLocks noGrp="1"/>
          </p:cNvSpPr>
          <p:nvPr>
            <p:ph type="subTitle" idx="1"/>
          </p:nvPr>
        </p:nvSpPr>
        <p:spPr/>
        <p:txBody>
          <a:bodyPr>
            <a:normAutofit fontScale="92500" lnSpcReduction="10000"/>
          </a:bodyPr>
          <a:lstStyle/>
          <a:p>
            <a:r>
              <a:rPr lang="en-US" dirty="0"/>
              <a:t>Osama Bin Ajaz</a:t>
            </a:r>
          </a:p>
          <a:p>
            <a:r>
              <a:rPr lang="en-US" dirty="0"/>
              <a:t>Lecturer, S &amp; H Dept., </a:t>
            </a:r>
          </a:p>
          <a:p>
            <a:r>
              <a:rPr lang="en-US" dirty="0"/>
              <a:t>FAST-NU, Main Campus, Karachi</a:t>
            </a:r>
          </a:p>
          <a:p>
            <a:r>
              <a:rPr lang="en-US" dirty="0">
                <a:hlinkClick r:id="rId2"/>
              </a:rPr>
              <a:t>osama.ajaz@nu.edu.pk</a:t>
            </a:r>
            <a:r>
              <a:rPr lang="en-US" dirty="0"/>
              <a:t>  </a:t>
            </a:r>
          </a:p>
          <a:p>
            <a:endParaRPr lang="en-US" dirty="0"/>
          </a:p>
        </p:txBody>
      </p:sp>
    </p:spTree>
    <p:extLst>
      <p:ext uri="{BB962C8B-B14F-4D97-AF65-F5344CB8AC3E}">
        <p14:creationId xmlns:p14="http://schemas.microsoft.com/office/powerpoint/2010/main" val="319630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pPr algn="ctr"/>
            <a:r>
              <a:rPr lang="en-US" b="1" dirty="0">
                <a:solidFill>
                  <a:srgbClr val="00B050"/>
                </a:solidFill>
              </a:rPr>
              <a:t>Introduction</a:t>
            </a:r>
          </a:p>
        </p:txBody>
      </p:sp>
      <p:sp>
        <p:nvSpPr>
          <p:cNvPr id="3" name="Content Placeholder 2"/>
          <p:cNvSpPr>
            <a:spLocks noGrp="1"/>
          </p:cNvSpPr>
          <p:nvPr>
            <p:ph idx="1"/>
          </p:nvPr>
        </p:nvSpPr>
        <p:spPr>
          <a:xfrm>
            <a:off x="515155" y="1481070"/>
            <a:ext cx="11384924" cy="5048519"/>
          </a:xfrm>
        </p:spPr>
        <p:txBody>
          <a:bodyPr>
            <a:normAutofit fontScale="92500" lnSpcReduction="10000"/>
          </a:bodyPr>
          <a:lstStyle/>
          <a:p>
            <a:pPr algn="just"/>
            <a:r>
              <a:rPr lang="en-US" dirty="0"/>
              <a:t>Researchers are interested in answering many types of questions. For example: </a:t>
            </a:r>
          </a:p>
          <a:p>
            <a:pPr algn="just"/>
            <a:r>
              <a:rPr lang="en-US" dirty="0"/>
              <a:t>Scientist might want to know whether the earth is warming up. </a:t>
            </a:r>
          </a:p>
          <a:p>
            <a:pPr algn="just"/>
            <a:r>
              <a:rPr lang="en-US" dirty="0"/>
              <a:t>A physician might want to know whether a new medication will lower a person’s blood pressure.</a:t>
            </a:r>
          </a:p>
          <a:p>
            <a:pPr algn="just"/>
            <a:r>
              <a:rPr lang="en-US" dirty="0"/>
              <a:t> An educator might wish to see whether a new teaching technique is better than a traditional one. </a:t>
            </a:r>
          </a:p>
          <a:p>
            <a:pPr algn="just"/>
            <a:r>
              <a:rPr lang="en-US" dirty="0"/>
              <a:t>A retail merchant might want to know whether the public prefers a certain color in a new line of fashion. </a:t>
            </a:r>
          </a:p>
          <a:p>
            <a:pPr algn="just"/>
            <a:r>
              <a:rPr lang="en-US" dirty="0"/>
              <a:t>Automobile manufacturers are interested in determining whether seat belts will</a:t>
            </a:r>
            <a:br>
              <a:rPr lang="en-US" dirty="0"/>
            </a:br>
            <a:r>
              <a:rPr lang="en-US" dirty="0"/>
              <a:t>reduce the severity of injuries caused by accidents. </a:t>
            </a:r>
          </a:p>
          <a:p>
            <a:pPr algn="just"/>
            <a:r>
              <a:rPr lang="en-US" dirty="0"/>
              <a:t>These types of questions can be addressed through statistical </a:t>
            </a:r>
            <a:r>
              <a:rPr lang="en-US" b="1" dirty="0">
                <a:solidFill>
                  <a:srgbClr val="00B050"/>
                </a:solidFill>
              </a:rPr>
              <a:t>hypothesis testing</a:t>
            </a:r>
            <a:r>
              <a:rPr lang="en-US" b="1" dirty="0"/>
              <a:t>, </a:t>
            </a:r>
            <a:r>
              <a:rPr lang="en-US" dirty="0"/>
              <a:t>which is a </a:t>
            </a:r>
            <a:r>
              <a:rPr lang="en-US" b="1" dirty="0">
                <a:solidFill>
                  <a:srgbClr val="00B050"/>
                </a:solidFill>
              </a:rPr>
              <a:t>decision-making process </a:t>
            </a:r>
            <a:r>
              <a:rPr lang="en-US" dirty="0"/>
              <a:t>for evaluating claims about a population. </a:t>
            </a:r>
          </a:p>
        </p:txBody>
      </p:sp>
    </p:spTree>
    <p:extLst>
      <p:ext uri="{BB962C8B-B14F-4D97-AF65-F5344CB8AC3E}">
        <p14:creationId xmlns:p14="http://schemas.microsoft.com/office/powerpoint/2010/main" val="385280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Three Methods to test statistical Hypothesis </a:t>
            </a:r>
          </a:p>
        </p:txBody>
      </p:sp>
      <p:sp>
        <p:nvSpPr>
          <p:cNvPr id="3" name="Content Placeholder 2"/>
          <p:cNvSpPr>
            <a:spLocks noGrp="1"/>
          </p:cNvSpPr>
          <p:nvPr>
            <p:ph idx="1"/>
          </p:nvPr>
        </p:nvSpPr>
        <p:spPr/>
        <p:txBody>
          <a:bodyPr/>
          <a:lstStyle/>
          <a:p>
            <a:pPr marL="0" indent="0">
              <a:buNone/>
            </a:pPr>
            <a:r>
              <a:rPr lang="en-US" dirty="0"/>
              <a:t>	</a:t>
            </a:r>
            <a:br>
              <a:rPr lang="en-US" dirty="0"/>
            </a:br>
            <a:r>
              <a:rPr lang="en-US" b="1" dirty="0"/>
              <a:t>1. </a:t>
            </a:r>
            <a:r>
              <a:rPr lang="en-US" dirty="0"/>
              <a:t>The traditional method</a:t>
            </a:r>
            <a:br>
              <a:rPr lang="en-US" dirty="0"/>
            </a:br>
            <a:r>
              <a:rPr lang="en-US" b="1" dirty="0"/>
              <a:t>2. </a:t>
            </a:r>
            <a:r>
              <a:rPr lang="en-US" dirty="0"/>
              <a:t>The </a:t>
            </a:r>
            <a:r>
              <a:rPr lang="en-US" i="1" dirty="0"/>
              <a:t>P</a:t>
            </a:r>
            <a:r>
              <a:rPr lang="en-US" dirty="0"/>
              <a:t>-value method</a:t>
            </a:r>
            <a:br>
              <a:rPr lang="en-US" dirty="0"/>
            </a:br>
            <a:r>
              <a:rPr lang="en-US" b="1" dirty="0"/>
              <a:t>3. </a:t>
            </a:r>
            <a:r>
              <a:rPr lang="en-US" dirty="0"/>
              <a:t>The confidence interval method </a:t>
            </a:r>
            <a:br>
              <a:rPr lang="en-US" dirty="0"/>
            </a:br>
            <a:endParaRPr lang="en-US" dirty="0"/>
          </a:p>
        </p:txBody>
      </p:sp>
    </p:spTree>
    <p:extLst>
      <p:ext uri="{BB962C8B-B14F-4D97-AF65-F5344CB8AC3E}">
        <p14:creationId xmlns:p14="http://schemas.microsoft.com/office/powerpoint/2010/main" val="231952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00B050"/>
                </a:solidFill>
              </a:rPr>
              <a:t>Steps in Hypothesis Testing—Traditional Method </a:t>
            </a:r>
          </a:p>
        </p:txBody>
      </p:sp>
      <p:sp>
        <p:nvSpPr>
          <p:cNvPr id="3" name="Content Placeholder 2"/>
          <p:cNvSpPr>
            <a:spLocks noGrp="1"/>
          </p:cNvSpPr>
          <p:nvPr>
            <p:ph idx="1"/>
          </p:nvPr>
        </p:nvSpPr>
        <p:spPr/>
        <p:txBody>
          <a:bodyPr/>
          <a:lstStyle/>
          <a:p>
            <a:endParaRPr lang="en-US" dirty="0"/>
          </a:p>
          <a:p>
            <a:endParaRPr lang="en-US" dirty="0"/>
          </a:p>
          <a:p>
            <a:r>
              <a:rPr lang="en-US" dirty="0"/>
              <a:t>There are two types of statistical hypotheses for each situation: the </a:t>
            </a:r>
            <a:r>
              <a:rPr lang="en-US" b="1" dirty="0"/>
              <a:t>null hypothesis </a:t>
            </a:r>
            <a:r>
              <a:rPr lang="en-US" dirty="0"/>
              <a:t>and the </a:t>
            </a:r>
            <a:r>
              <a:rPr lang="en-US" b="1" dirty="0"/>
              <a:t>alternative hypothesis. </a:t>
            </a:r>
            <a:br>
              <a:rPr lang="en-US" dirty="0"/>
            </a:br>
            <a:endParaRPr lang="en-US" dirty="0"/>
          </a:p>
        </p:txBody>
      </p:sp>
      <p:pic>
        <p:nvPicPr>
          <p:cNvPr id="4" name="Picture 3"/>
          <p:cNvPicPr>
            <a:picLocks noChangeAspect="1"/>
          </p:cNvPicPr>
          <p:nvPr/>
        </p:nvPicPr>
        <p:blipFill>
          <a:blip r:embed="rId2"/>
          <a:stretch>
            <a:fillRect/>
          </a:stretch>
        </p:blipFill>
        <p:spPr>
          <a:xfrm>
            <a:off x="838200" y="1690688"/>
            <a:ext cx="10363144" cy="1140116"/>
          </a:xfrm>
          <a:prstGeom prst="rect">
            <a:avLst/>
          </a:prstGeom>
        </p:spPr>
      </p:pic>
      <p:pic>
        <p:nvPicPr>
          <p:cNvPr id="5" name="Picture 4"/>
          <p:cNvPicPr>
            <a:picLocks noChangeAspect="1"/>
          </p:cNvPicPr>
          <p:nvPr/>
        </p:nvPicPr>
        <p:blipFill>
          <a:blip r:embed="rId3"/>
          <a:stretch>
            <a:fillRect/>
          </a:stretch>
        </p:blipFill>
        <p:spPr>
          <a:xfrm>
            <a:off x="479884" y="3743694"/>
            <a:ext cx="11232231" cy="2677967"/>
          </a:xfrm>
          <a:prstGeom prst="rect">
            <a:avLst/>
          </a:prstGeom>
        </p:spPr>
      </p:pic>
    </p:spTree>
    <p:extLst>
      <p:ext uri="{BB962C8B-B14F-4D97-AF65-F5344CB8AC3E}">
        <p14:creationId xmlns:p14="http://schemas.microsoft.com/office/powerpoint/2010/main" val="275220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Hypothesis Testing (Contd.) </a:t>
            </a:r>
          </a:p>
        </p:txBody>
      </p:sp>
      <p:sp>
        <p:nvSpPr>
          <p:cNvPr id="3" name="Content Placeholder 2"/>
          <p:cNvSpPr>
            <a:spLocks noGrp="1"/>
          </p:cNvSpPr>
          <p:nvPr>
            <p:ph idx="1"/>
          </p:nvPr>
        </p:nvSpPr>
        <p:spPr/>
        <p:txBody>
          <a:bodyPr/>
          <a:lstStyle/>
          <a:p>
            <a:r>
              <a:rPr lang="en-US" dirty="0"/>
              <a:t>To state hypotheses correctly, researcher must translate the conjecture or claim from words into mathematical symbols. The basic symbols used are as follows: </a:t>
            </a:r>
          </a:p>
          <a:p>
            <a:endParaRPr lang="en-US" dirty="0"/>
          </a:p>
          <a:p>
            <a:r>
              <a:rPr lang="en-US" dirty="0"/>
              <a:t>The null and alternative hypotheses are stated together, and the null hypothesis contains the equals sign, as shown (where </a:t>
            </a:r>
            <a:r>
              <a:rPr lang="en-US" i="1" dirty="0"/>
              <a:t>k </a:t>
            </a:r>
            <a:r>
              <a:rPr lang="en-US" dirty="0"/>
              <a:t>represents a specified number). </a:t>
            </a:r>
            <a:br>
              <a:rPr lang="en-US" dirty="0"/>
            </a:br>
            <a:endParaRPr lang="en-US" dirty="0"/>
          </a:p>
        </p:txBody>
      </p:sp>
      <p:pic>
        <p:nvPicPr>
          <p:cNvPr id="13" name="Picture 12"/>
          <p:cNvPicPr>
            <a:picLocks noChangeAspect="1"/>
          </p:cNvPicPr>
          <p:nvPr/>
        </p:nvPicPr>
        <p:blipFill>
          <a:blip r:embed="rId2"/>
          <a:stretch>
            <a:fillRect/>
          </a:stretch>
        </p:blipFill>
        <p:spPr>
          <a:xfrm>
            <a:off x="5503504" y="2658281"/>
            <a:ext cx="5530756" cy="754620"/>
          </a:xfrm>
          <a:prstGeom prst="rect">
            <a:avLst/>
          </a:prstGeom>
        </p:spPr>
      </p:pic>
      <p:pic>
        <p:nvPicPr>
          <p:cNvPr id="14" name="Picture 13"/>
          <p:cNvPicPr>
            <a:picLocks noChangeAspect="1"/>
          </p:cNvPicPr>
          <p:nvPr/>
        </p:nvPicPr>
        <p:blipFill>
          <a:blip r:embed="rId3"/>
          <a:stretch>
            <a:fillRect/>
          </a:stretch>
        </p:blipFill>
        <p:spPr>
          <a:xfrm>
            <a:off x="3902417" y="4762499"/>
            <a:ext cx="7451383" cy="1226177"/>
          </a:xfrm>
          <a:prstGeom prst="rect">
            <a:avLst/>
          </a:prstGeom>
        </p:spPr>
      </p:pic>
    </p:spTree>
    <p:extLst>
      <p:ext uri="{BB962C8B-B14F-4D97-AF65-F5344CB8AC3E}">
        <p14:creationId xmlns:p14="http://schemas.microsoft.com/office/powerpoint/2010/main" val="12836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 name="Picture 11"/>
          <p:cNvPicPr>
            <a:picLocks noChangeAspect="1"/>
          </p:cNvPicPr>
          <p:nvPr/>
        </p:nvPicPr>
        <p:blipFill>
          <a:blip r:embed="rId2"/>
          <a:stretch>
            <a:fillRect/>
          </a:stretch>
        </p:blipFill>
        <p:spPr>
          <a:xfrm>
            <a:off x="838200" y="365125"/>
            <a:ext cx="10515600" cy="5943019"/>
          </a:xfrm>
          <a:prstGeom prst="rect">
            <a:avLst/>
          </a:prstGeom>
        </p:spPr>
      </p:pic>
    </p:spTree>
    <p:extLst>
      <p:ext uri="{BB962C8B-B14F-4D97-AF65-F5344CB8AC3E}">
        <p14:creationId xmlns:p14="http://schemas.microsoft.com/office/powerpoint/2010/main" val="32882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00B050"/>
                </a:solidFill>
              </a:rPr>
              <a:t>State the null and alternative hypotheses </a:t>
            </a:r>
            <a:br>
              <a:rPr lang="en-US" sz="4000" b="1" dirty="0">
                <a:solidFill>
                  <a:srgbClr val="00B050"/>
                </a:solidFill>
              </a:rPr>
            </a:br>
            <a:r>
              <a:rPr lang="en-US" sz="4000" b="1" dirty="0">
                <a:solidFill>
                  <a:srgbClr val="00B050"/>
                </a:solidFill>
              </a:rPr>
              <a:t>for each conjecture </a:t>
            </a:r>
            <a:endParaRPr lang="en-US" b="1"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r>
              <a:rPr lang="en-US" dirty="0"/>
              <a:t>An engineer hypothesizes that the mean number of defects can be decreased in a manufacturing process of compact disks by using robots instead of humans for certain tasks. The mean number of defective disks per 1000 is 18. </a:t>
            </a:r>
          </a:p>
          <a:p>
            <a:r>
              <a:rPr lang="en-US" dirty="0"/>
              <a:t>A psychologist feels that playing soft music during a test will change the results of the test. The psychologist is not sure whether the grades will be higher or lower. In the past, the mean of the scores was 73. </a:t>
            </a:r>
          </a:p>
          <a:p>
            <a:r>
              <a:rPr lang="en-US" dirty="0"/>
              <a:t>A real estate agent claims that 60% of all private residences being built today are 3bedroom homes. To test the claim, a large sample of new residences are inspected; the proportion of these homes with 3 bedrooms is recorded and used as out test statistic state the null &amp; alternative hypotheses. </a:t>
            </a:r>
          </a:p>
        </p:txBody>
      </p:sp>
    </p:spTree>
    <p:extLst>
      <p:ext uri="{BB962C8B-B14F-4D97-AF65-F5344CB8AC3E}">
        <p14:creationId xmlns:p14="http://schemas.microsoft.com/office/powerpoint/2010/main" val="18216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392700" y="365125"/>
            <a:ext cx="8764173" cy="6373300"/>
          </a:xfrm>
          <a:prstGeom prst="rect">
            <a:avLst/>
          </a:prstGeom>
        </p:spPr>
      </p:pic>
    </p:spTree>
    <p:extLst>
      <p:ext uri="{BB962C8B-B14F-4D97-AF65-F5344CB8AC3E}">
        <p14:creationId xmlns:p14="http://schemas.microsoft.com/office/powerpoint/2010/main" val="373790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2347</TotalTime>
  <Words>419</Words>
  <Application>Microsoft Office PowerPoint</Application>
  <PresentationFormat>Widescreen</PresentationFormat>
  <Paragraphs>28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Hypothesis Testing </vt:lpstr>
      <vt:lpstr>Introduction</vt:lpstr>
      <vt:lpstr>Three Methods to test statistical Hypothesis </vt:lpstr>
      <vt:lpstr>Steps in Hypothesis Testing—Traditional Method </vt:lpstr>
      <vt:lpstr>Hypothesis Testing (Contd.) </vt:lpstr>
      <vt:lpstr>PowerPoint Presentation</vt:lpstr>
      <vt:lpstr>State the null and alternative hypotheses  for each conjecture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dc:title>
  <dc:creator>Osama Bin. Ajaz</dc:creator>
  <cp:lastModifiedBy>Fast</cp:lastModifiedBy>
  <cp:revision>309</cp:revision>
  <dcterms:created xsi:type="dcterms:W3CDTF">2019-04-08T06:00:51Z</dcterms:created>
  <dcterms:modified xsi:type="dcterms:W3CDTF">2020-04-13T19:07:53Z</dcterms:modified>
</cp:coreProperties>
</file>