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3"/>
  </p:notesMasterIdLst>
  <p:sldIdLst>
    <p:sldId id="256" r:id="rId2"/>
    <p:sldId id="257" r:id="rId3"/>
    <p:sldId id="258" r:id="rId4"/>
    <p:sldId id="259" r:id="rId5"/>
    <p:sldId id="263" r:id="rId6"/>
    <p:sldId id="260" r:id="rId7"/>
    <p:sldId id="261" r:id="rId8"/>
    <p:sldId id="273" r:id="rId9"/>
    <p:sldId id="262" r:id="rId10"/>
    <p:sldId id="264" r:id="rId11"/>
    <p:sldId id="269" r:id="rId12"/>
    <p:sldId id="265" r:id="rId13"/>
    <p:sldId id="266" r:id="rId14"/>
    <p:sldId id="270" r:id="rId15"/>
    <p:sldId id="271" r:id="rId16"/>
    <p:sldId id="274" r:id="rId17"/>
    <p:sldId id="283" r:id="rId18"/>
    <p:sldId id="284" r:id="rId19"/>
    <p:sldId id="285" r:id="rId20"/>
    <p:sldId id="290" r:id="rId21"/>
    <p:sldId id="286" r:id="rId22"/>
    <p:sldId id="287" r:id="rId23"/>
    <p:sldId id="288" r:id="rId24"/>
    <p:sldId id="289" r:id="rId25"/>
    <p:sldId id="278" r:id="rId26"/>
    <p:sldId id="279" r:id="rId27"/>
    <p:sldId id="281" r:id="rId28"/>
    <p:sldId id="282" r:id="rId29"/>
    <p:sldId id="291" r:id="rId30"/>
    <p:sldId id="292" r:id="rId31"/>
    <p:sldId id="293" r:id="rId32"/>
    <p:sldId id="297" r:id="rId33"/>
    <p:sldId id="301" r:id="rId34"/>
    <p:sldId id="298" r:id="rId35"/>
    <p:sldId id="302" r:id="rId36"/>
    <p:sldId id="300" r:id="rId37"/>
    <p:sldId id="299" r:id="rId38"/>
    <p:sldId id="309" r:id="rId39"/>
    <p:sldId id="310" r:id="rId40"/>
    <p:sldId id="311" r:id="rId41"/>
    <p:sldId id="296" r:id="rId42"/>
    <p:sldId id="295" r:id="rId43"/>
    <p:sldId id="303" r:id="rId44"/>
    <p:sldId id="304" r:id="rId45"/>
    <p:sldId id="305" r:id="rId46"/>
    <p:sldId id="314" r:id="rId47"/>
    <p:sldId id="306" r:id="rId48"/>
    <p:sldId id="307" r:id="rId49"/>
    <p:sldId id="294" r:id="rId50"/>
    <p:sldId id="312" r:id="rId51"/>
    <p:sldId id="31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0625" autoAdjust="0"/>
  </p:normalViewPr>
  <p:slideViewPr>
    <p:cSldViewPr snapToGrid="0">
      <p:cViewPr varScale="1">
        <p:scale>
          <a:sx n="78" d="100"/>
          <a:sy n="78" d="100"/>
        </p:scale>
        <p:origin x="62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8F589-4955-4B9B-A45C-4BE76A0B92FF}"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9589B-E97C-4720-9580-DC80C16EF74B}" type="slidenum">
              <a:rPr lang="en-US" smtClean="0"/>
              <a:t>‹#›</a:t>
            </a:fld>
            <a:endParaRPr lang="en-US"/>
          </a:p>
        </p:txBody>
      </p:sp>
    </p:spTree>
    <p:extLst>
      <p:ext uri="{BB962C8B-B14F-4D97-AF65-F5344CB8AC3E}">
        <p14:creationId xmlns:p14="http://schemas.microsoft.com/office/powerpoint/2010/main" val="105482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a:t>
            </a:r>
            <a:r>
              <a:rPr lang="en-US" baseline="0" dirty="0"/>
              <a:t>: Mean=18 &amp; H1: Mean &lt;18</a:t>
            </a:r>
          </a:p>
          <a:p>
            <a:r>
              <a:rPr lang="en-US" baseline="0" dirty="0"/>
              <a:t>Null: Mean = 73 &amp; H1: Mean not equal to 73 </a:t>
            </a:r>
          </a:p>
          <a:p>
            <a:r>
              <a:rPr lang="en-US" baseline="0" dirty="0"/>
              <a:t>Null: p=0.6 &amp; H1: P not equal to 0.6. </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7</a:t>
            </a:fld>
            <a:endParaRPr lang="en-US"/>
          </a:p>
        </p:txBody>
      </p:sp>
    </p:spTree>
    <p:extLst>
      <p:ext uri="{BB962C8B-B14F-4D97-AF65-F5344CB8AC3E}">
        <p14:creationId xmlns:p14="http://schemas.microsoft.com/office/powerpoint/2010/main" val="18761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T=2.46 , T critical = 2.262, </a:t>
            </a:r>
            <a:r>
              <a:rPr lang="en-US" b="1" dirty="0"/>
              <a:t>Reject Ho </a:t>
            </a:r>
          </a:p>
          <a:p>
            <a:r>
              <a:rPr lang="en-US" dirty="0"/>
              <a:t>T=-0.264; T </a:t>
            </a:r>
            <a:r>
              <a:rPr lang="en-US" dirty="0" err="1"/>
              <a:t>criticcal</a:t>
            </a:r>
            <a:r>
              <a:rPr lang="en-US" dirty="0"/>
              <a:t> =  0.624 ; </a:t>
            </a:r>
            <a:r>
              <a:rPr lang="en-US" b="1" dirty="0"/>
              <a:t>do not reject Ho </a:t>
            </a:r>
          </a:p>
        </p:txBody>
      </p:sp>
      <p:sp>
        <p:nvSpPr>
          <p:cNvPr id="4" name="Slide Number Placeholder 3"/>
          <p:cNvSpPr>
            <a:spLocks noGrp="1"/>
          </p:cNvSpPr>
          <p:nvPr>
            <p:ph type="sldNum" sz="quarter" idx="10"/>
          </p:nvPr>
        </p:nvSpPr>
        <p:spPr/>
        <p:txBody>
          <a:bodyPr/>
          <a:lstStyle/>
          <a:p>
            <a:fld id="{A909589B-E97C-4720-9580-DC80C16EF74B}" type="slidenum">
              <a:rPr lang="en-US" smtClean="0"/>
              <a:t>30</a:t>
            </a:fld>
            <a:endParaRPr lang="en-US"/>
          </a:p>
        </p:txBody>
      </p:sp>
    </p:spTree>
    <p:extLst>
      <p:ext uri="{BB962C8B-B14F-4D97-AF65-F5344CB8AC3E}">
        <p14:creationId xmlns:p14="http://schemas.microsoft.com/office/powerpoint/2010/main" val="3567505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T=2.517 &amp; Reject</a:t>
            </a:r>
            <a:r>
              <a:rPr lang="en-US" baseline="0" dirty="0"/>
              <a:t> Ho </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31</a:t>
            </a:fld>
            <a:endParaRPr lang="en-US"/>
          </a:p>
        </p:txBody>
      </p:sp>
    </p:spTree>
    <p:extLst>
      <p:ext uri="{BB962C8B-B14F-4D97-AF65-F5344CB8AC3E}">
        <p14:creationId xmlns:p14="http://schemas.microsoft.com/office/powerpoint/2010/main" val="3394406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T=-0.57, </a:t>
            </a:r>
            <a:r>
              <a:rPr lang="en-US" dirty="0" err="1"/>
              <a:t>Tcritical</a:t>
            </a:r>
            <a:r>
              <a:rPr lang="en-US" dirty="0"/>
              <a:t>= - 2.365.</a:t>
            </a:r>
            <a:r>
              <a:rPr lang="en-US" baseline="0" dirty="0"/>
              <a:t> Do not reject Ho. </a:t>
            </a:r>
          </a:p>
          <a:p>
            <a:r>
              <a:rPr lang="en-US" baseline="0" dirty="0"/>
              <a:t>95% CI = [ --41.02, 25.02 ] </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34</a:t>
            </a:fld>
            <a:endParaRPr lang="en-US"/>
          </a:p>
        </p:txBody>
      </p:sp>
    </p:spTree>
    <p:extLst>
      <p:ext uri="{BB962C8B-B14F-4D97-AF65-F5344CB8AC3E}">
        <p14:creationId xmlns:p14="http://schemas.microsoft.com/office/powerpoint/2010/main" val="3960123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37</a:t>
            </a:fld>
            <a:endParaRPr lang="en-US"/>
          </a:p>
        </p:txBody>
      </p:sp>
    </p:spTree>
    <p:extLst>
      <p:ext uri="{BB962C8B-B14F-4D97-AF65-F5344CB8AC3E}">
        <p14:creationId xmlns:p14="http://schemas.microsoft.com/office/powerpoint/2010/main" val="714458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T-critical = 1.341 </a:t>
            </a:r>
            <a:r>
              <a:rPr lang="en-US" dirty="0" err="1"/>
              <a:t>df</a:t>
            </a:r>
            <a:r>
              <a:rPr lang="en-US" dirty="0"/>
              <a:t>=15,</a:t>
            </a:r>
            <a:r>
              <a:rPr lang="en-US" baseline="0" dirty="0"/>
              <a:t> </a:t>
            </a:r>
            <a:r>
              <a:rPr lang="en-US" baseline="0" dirty="0" err="1"/>
              <a:t>Sp</a:t>
            </a:r>
            <a:r>
              <a:rPr lang="en-US" baseline="0" dirty="0"/>
              <a:t>=7.41, t-calculated=2.63, reject Ho. </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40</a:t>
            </a:fld>
            <a:endParaRPr lang="en-US"/>
          </a:p>
        </p:txBody>
      </p:sp>
    </p:spTree>
    <p:extLst>
      <p:ext uri="{BB962C8B-B14F-4D97-AF65-F5344CB8AC3E}">
        <p14:creationId xmlns:p14="http://schemas.microsoft.com/office/powerpoint/2010/main" val="1268645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T=-1.67; t-critical=-1.860.’ Do not reject Ho </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45</a:t>
            </a:fld>
            <a:endParaRPr lang="en-US"/>
          </a:p>
        </p:txBody>
      </p:sp>
    </p:spTree>
    <p:extLst>
      <p:ext uri="{BB962C8B-B14F-4D97-AF65-F5344CB8AC3E}">
        <p14:creationId xmlns:p14="http://schemas.microsoft.com/office/powerpoint/2010/main" val="2831447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- 1.67 &amp; t-critical=-1.860;</a:t>
            </a:r>
            <a:r>
              <a:rPr lang="en-US" baseline="0" dirty="0"/>
              <a:t> Do not reject Ho </a:t>
            </a:r>
            <a:r>
              <a:rPr lang="en-US" baseline="0" dirty="0" err="1"/>
              <a:t>Sd</a:t>
            </a:r>
            <a:r>
              <a:rPr lang="en-US" baseline="0" dirty="0"/>
              <a:t>=1.937</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47</a:t>
            </a:fld>
            <a:endParaRPr lang="en-US"/>
          </a:p>
        </p:txBody>
      </p:sp>
    </p:spTree>
    <p:extLst>
      <p:ext uri="{BB962C8B-B14F-4D97-AF65-F5344CB8AC3E}">
        <p14:creationId xmlns:p14="http://schemas.microsoft.com/office/powerpoint/2010/main" val="3347748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Dbar</a:t>
            </a:r>
            <a:r>
              <a:rPr lang="en-US" dirty="0"/>
              <a:t>=16.7; </a:t>
            </a:r>
            <a:r>
              <a:rPr lang="en-US" dirty="0" err="1"/>
              <a:t>SDd</a:t>
            </a:r>
            <a:r>
              <a:rPr lang="en-US" dirty="0"/>
              <a:t>=25.4	t=1.610	t-</a:t>
            </a:r>
            <a:r>
              <a:rPr lang="en-US" dirty="0" err="1"/>
              <a:t>criticals</a:t>
            </a:r>
            <a:r>
              <a:rPr lang="en-US" dirty="0"/>
              <a:t>= +-(2.015) </a:t>
            </a:r>
          </a:p>
          <a:p>
            <a:r>
              <a:rPr lang="en-US" dirty="0"/>
              <a:t>Do not reject Ho. </a:t>
            </a:r>
          </a:p>
        </p:txBody>
      </p:sp>
      <p:sp>
        <p:nvSpPr>
          <p:cNvPr id="4" name="Slide Number Placeholder 3"/>
          <p:cNvSpPr>
            <a:spLocks noGrp="1"/>
          </p:cNvSpPr>
          <p:nvPr>
            <p:ph type="sldNum" sz="quarter" idx="10"/>
          </p:nvPr>
        </p:nvSpPr>
        <p:spPr/>
        <p:txBody>
          <a:bodyPr/>
          <a:lstStyle/>
          <a:p>
            <a:fld id="{A909589B-E97C-4720-9580-DC80C16EF74B}" type="slidenum">
              <a:rPr lang="en-US" smtClean="0"/>
              <a:t>48</a:t>
            </a:fld>
            <a:endParaRPr lang="en-US"/>
          </a:p>
        </p:txBody>
      </p:sp>
    </p:spTree>
    <p:extLst>
      <p:ext uri="{BB962C8B-B14F-4D97-AF65-F5344CB8AC3E}">
        <p14:creationId xmlns:p14="http://schemas.microsoft.com/office/powerpoint/2010/main" val="249614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level of significance </a:t>
            </a:r>
            <a:r>
              <a:rPr lang="en-US" sz="1200" b="0" i="0" kern="1200" dirty="0">
                <a:solidFill>
                  <a:schemeClr val="tx1"/>
                </a:solidFill>
                <a:effectLst/>
                <a:latin typeface="+mn-lt"/>
                <a:ea typeface="+mn-ea"/>
                <a:cs typeface="+mn-cs"/>
              </a:rPr>
              <a:t>is the maximum probability of committing a type I error.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10</a:t>
            </a:fld>
            <a:endParaRPr lang="en-US"/>
          </a:p>
        </p:txBody>
      </p:sp>
    </p:spTree>
    <p:extLst>
      <p:ext uri="{BB962C8B-B14F-4D97-AF65-F5344CB8AC3E}">
        <p14:creationId xmlns:p14="http://schemas.microsoft.com/office/powerpoint/2010/main" val="125106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Z=-1.56, </a:t>
            </a:r>
            <a:r>
              <a:rPr lang="en-US" b="1" dirty="0"/>
              <a:t>Reject</a:t>
            </a:r>
            <a:r>
              <a:rPr lang="en-US" b="1" baseline="0" dirty="0"/>
              <a:t> Ho. </a:t>
            </a:r>
            <a:r>
              <a:rPr lang="en-US" baseline="0" dirty="0" err="1"/>
              <a:t>Xbar</a:t>
            </a:r>
            <a:r>
              <a:rPr lang="en-US" baseline="0" dirty="0"/>
              <a:t>=75 ; p-value=0.0594 </a:t>
            </a:r>
          </a:p>
          <a:p>
            <a:r>
              <a:rPr lang="en-US" baseline="0"/>
              <a:t>Critical value -1.28 </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17</a:t>
            </a:fld>
            <a:endParaRPr lang="en-US"/>
          </a:p>
        </p:txBody>
      </p:sp>
    </p:spTree>
    <p:extLst>
      <p:ext uri="{BB962C8B-B14F-4D97-AF65-F5344CB8AC3E}">
        <p14:creationId xmlns:p14="http://schemas.microsoft.com/office/powerpoint/2010/main" val="2264179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Z=2.28 p-value=1 – 0.9887 = 0.0113, Reject Ho </a:t>
            </a:r>
          </a:p>
        </p:txBody>
      </p:sp>
      <p:sp>
        <p:nvSpPr>
          <p:cNvPr id="4" name="Slide Number Placeholder 3"/>
          <p:cNvSpPr>
            <a:spLocks noGrp="1"/>
          </p:cNvSpPr>
          <p:nvPr>
            <p:ph type="sldNum" sz="quarter" idx="10"/>
          </p:nvPr>
        </p:nvSpPr>
        <p:spPr/>
        <p:txBody>
          <a:bodyPr/>
          <a:lstStyle/>
          <a:p>
            <a:fld id="{A909589B-E97C-4720-9580-DC80C16EF74B}" type="slidenum">
              <a:rPr lang="en-US" smtClean="0"/>
              <a:t>18</a:t>
            </a:fld>
            <a:endParaRPr lang="en-US"/>
          </a:p>
        </p:txBody>
      </p:sp>
    </p:spTree>
    <p:extLst>
      <p:ext uri="{BB962C8B-B14F-4D97-AF65-F5344CB8AC3E}">
        <p14:creationId xmlns:p14="http://schemas.microsoft.com/office/powerpoint/2010/main" val="2551833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Z=1.89;</a:t>
            </a:r>
            <a:r>
              <a:rPr lang="en-US" baseline="0" dirty="0"/>
              <a:t> p-value= 1 – 0.9706 = 0.0294 ; since two tail test therefore 2(0..0294) = 0.0588 </a:t>
            </a:r>
            <a:r>
              <a:rPr lang="en-US" b="1" baseline="0" dirty="0"/>
              <a:t>Accept Ho</a:t>
            </a:r>
            <a:endParaRPr lang="en-US" b="1" dirty="0"/>
          </a:p>
        </p:txBody>
      </p:sp>
      <p:sp>
        <p:nvSpPr>
          <p:cNvPr id="4" name="Slide Number Placeholder 3"/>
          <p:cNvSpPr>
            <a:spLocks noGrp="1"/>
          </p:cNvSpPr>
          <p:nvPr>
            <p:ph type="sldNum" sz="quarter" idx="10"/>
          </p:nvPr>
        </p:nvSpPr>
        <p:spPr/>
        <p:txBody>
          <a:bodyPr/>
          <a:lstStyle/>
          <a:p>
            <a:fld id="{A909589B-E97C-4720-9580-DC80C16EF74B}" type="slidenum">
              <a:rPr lang="en-US" smtClean="0"/>
              <a:t>19</a:t>
            </a:fld>
            <a:endParaRPr lang="en-US"/>
          </a:p>
        </p:txBody>
      </p:sp>
    </p:spTree>
    <p:extLst>
      <p:ext uri="{BB962C8B-B14F-4D97-AF65-F5344CB8AC3E}">
        <p14:creationId xmlns:p14="http://schemas.microsoft.com/office/powerpoint/2010/main" val="658504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Z=7.45, Reject</a:t>
            </a:r>
            <a:r>
              <a:rPr lang="en-US" baseline="0" dirty="0"/>
              <a:t> Ho, </a:t>
            </a:r>
          </a:p>
          <a:p>
            <a:r>
              <a:rPr lang="en-US" baseline="0" dirty="0"/>
              <a:t>95% CI: z(alpha/2) = 1.96; </a:t>
            </a:r>
            <a:r>
              <a:rPr lang="en-US" b="1" baseline="0" dirty="0"/>
              <a:t>[5.76 &lt; u1 – u2 &gt; 9.86] </a:t>
            </a:r>
          </a:p>
          <a:p>
            <a:r>
              <a:rPr lang="en-US" sz="1200" b="0" i="0" kern="1200" dirty="0">
                <a:solidFill>
                  <a:schemeClr val="tx1"/>
                </a:solidFill>
                <a:effectLst/>
                <a:latin typeface="+mn-lt"/>
                <a:ea typeface="+mn-ea"/>
                <a:cs typeface="+mn-cs"/>
              </a:rPr>
              <a:t>Since the confidence interval does not contain zero, the decision is to reject the 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hypothesis, </a:t>
            </a:r>
            <a:br>
              <a:rPr lang="en-US" dirty="0"/>
            </a:br>
            <a:endParaRPr lang="en-US" b="1" dirty="0"/>
          </a:p>
        </p:txBody>
      </p:sp>
      <p:sp>
        <p:nvSpPr>
          <p:cNvPr id="4" name="Slide Number Placeholder 3"/>
          <p:cNvSpPr>
            <a:spLocks noGrp="1"/>
          </p:cNvSpPr>
          <p:nvPr>
            <p:ph type="sldNum" sz="quarter" idx="10"/>
          </p:nvPr>
        </p:nvSpPr>
        <p:spPr/>
        <p:txBody>
          <a:bodyPr/>
          <a:lstStyle/>
          <a:p>
            <a:fld id="{A909589B-E97C-4720-9580-DC80C16EF74B}" type="slidenum">
              <a:rPr lang="en-US" smtClean="0"/>
              <a:t>23</a:t>
            </a:fld>
            <a:endParaRPr lang="en-US"/>
          </a:p>
        </p:txBody>
      </p:sp>
    </p:spTree>
    <p:extLst>
      <p:ext uri="{BB962C8B-B14F-4D97-AF65-F5344CB8AC3E}">
        <p14:creationId xmlns:p14="http://schemas.microsoft.com/office/powerpoint/2010/main" val="3941649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 u1=u2;</a:t>
            </a:r>
            <a:r>
              <a:rPr lang="en-US" baseline="0" dirty="0"/>
              <a:t> H1: u1&gt;u2, z=1.06 (1 -- 0.8554=0.1446); Xbar1=8.6, Xbar2=7.9 </a:t>
            </a:r>
          </a:p>
          <a:p>
            <a:r>
              <a:rPr lang="en-US" baseline="0" dirty="0"/>
              <a:t> Do not reject Ho. </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24</a:t>
            </a:fld>
            <a:endParaRPr lang="en-US"/>
          </a:p>
        </p:txBody>
      </p:sp>
    </p:spTree>
    <p:extLst>
      <p:ext uri="{BB962C8B-B14F-4D97-AF65-F5344CB8AC3E}">
        <p14:creationId xmlns:p14="http://schemas.microsoft.com/office/powerpoint/2010/main" val="428802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06: Z=-2.6</a:t>
            </a:r>
            <a:r>
              <a:rPr lang="en-US" baseline="0" dirty="0"/>
              <a:t> &amp; Z-critical = (+-)2.33</a:t>
            </a:r>
          </a:p>
          <a:p>
            <a:r>
              <a:rPr lang="en-US" baseline="0" dirty="0"/>
              <a:t>Do not reject Ho </a:t>
            </a: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25</a:t>
            </a:fld>
            <a:endParaRPr lang="en-US"/>
          </a:p>
        </p:txBody>
      </p:sp>
    </p:spTree>
    <p:extLst>
      <p:ext uri="{BB962C8B-B14F-4D97-AF65-F5344CB8AC3E}">
        <p14:creationId xmlns:p14="http://schemas.microsoft.com/office/powerpoint/2010/main" val="866582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DF </a:t>
            </a:r>
            <a:r>
              <a:rPr lang="en-US" sz="1200" b="0" i="0" kern="1200" dirty="0">
                <a:solidFill>
                  <a:schemeClr val="tx1"/>
                </a:solidFill>
                <a:effectLst/>
                <a:latin typeface="+mn-lt"/>
                <a:ea typeface="+mn-ea"/>
                <a:cs typeface="+mn-cs"/>
              </a:rPr>
              <a:t>are the number of values that are free to vary after a sample statistic has been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computed.</a:t>
            </a:r>
            <a:br>
              <a:rPr lang="en-US" dirty="0"/>
            </a:br>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28</a:t>
            </a:fld>
            <a:endParaRPr lang="en-US"/>
          </a:p>
        </p:txBody>
      </p:sp>
    </p:spTree>
    <p:extLst>
      <p:ext uri="{BB962C8B-B14F-4D97-AF65-F5344CB8AC3E}">
        <p14:creationId xmlns:p14="http://schemas.microsoft.com/office/powerpoint/2010/main" val="152702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C11292-472B-4CB2-9D70-B1DFEBF9EBAE}"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248016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C11292-472B-4CB2-9D70-B1DFEBF9EBAE}"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89096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C11292-472B-4CB2-9D70-B1DFEBF9EBAE}"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27200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C11292-472B-4CB2-9D70-B1DFEBF9EBAE}"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7726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C11292-472B-4CB2-9D70-B1DFEBF9EBAE}"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73735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C11292-472B-4CB2-9D70-B1DFEBF9EBAE}"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209529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C11292-472B-4CB2-9D70-B1DFEBF9EBAE}"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167251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C11292-472B-4CB2-9D70-B1DFEBF9EBAE}"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236729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11292-472B-4CB2-9D70-B1DFEBF9EBAE}"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82942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C11292-472B-4CB2-9D70-B1DFEBF9EBAE}"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96221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C11292-472B-4CB2-9D70-B1DFEBF9EBAE}"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78084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11292-472B-4CB2-9D70-B1DFEBF9EBAE}" type="datetimeFigureOut">
              <a:rPr lang="en-US" smtClean="0"/>
              <a:t>4/22/2020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7F598-9982-4E5C-9D6C-4F56B7073ECA}" type="slidenum">
              <a:rPr lang="en-US" smtClean="0"/>
              <a:t>‹#›</a:t>
            </a:fld>
            <a:endParaRPr lang="en-US"/>
          </a:p>
        </p:txBody>
      </p:sp>
    </p:spTree>
    <p:extLst>
      <p:ext uri="{BB962C8B-B14F-4D97-AF65-F5344CB8AC3E}">
        <p14:creationId xmlns:p14="http://schemas.microsoft.com/office/powerpoint/2010/main" val="19170107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sama.ajaz@nu.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3.emf"/><Relationship Id="rId4" Type="http://schemas.openxmlformats.org/officeDocument/2006/relationships/package" Target="../embeddings/Microsoft_Excel_Worksheet.xlsx"/></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B050"/>
                </a:solidFill>
                <a:latin typeface="Arial Black" panose="020B0A04020102020204" pitchFamily="34" charset="0"/>
              </a:rPr>
              <a:t>Hypothesis Testing </a:t>
            </a:r>
          </a:p>
        </p:txBody>
      </p:sp>
      <p:sp>
        <p:nvSpPr>
          <p:cNvPr id="3" name="Subtitle 2"/>
          <p:cNvSpPr>
            <a:spLocks noGrp="1"/>
          </p:cNvSpPr>
          <p:nvPr>
            <p:ph type="subTitle" idx="1"/>
          </p:nvPr>
        </p:nvSpPr>
        <p:spPr/>
        <p:txBody>
          <a:bodyPr>
            <a:normAutofit fontScale="92500" lnSpcReduction="10000"/>
          </a:bodyPr>
          <a:lstStyle/>
          <a:p>
            <a:r>
              <a:rPr lang="en-US" dirty="0"/>
              <a:t>Osama Bin Ajaz</a:t>
            </a:r>
          </a:p>
          <a:p>
            <a:r>
              <a:rPr lang="en-US" dirty="0"/>
              <a:t>Lecturer, S &amp; H Dept., </a:t>
            </a:r>
          </a:p>
          <a:p>
            <a:r>
              <a:rPr lang="en-US" dirty="0"/>
              <a:t>FAST-NU, Main Campus, Karachi</a:t>
            </a:r>
          </a:p>
          <a:p>
            <a:r>
              <a:rPr lang="en-US" dirty="0">
                <a:hlinkClick r:id="rId2"/>
              </a:rPr>
              <a:t>osama.ajaz@nu.edu.pk</a:t>
            </a:r>
            <a:r>
              <a:rPr lang="en-US" dirty="0"/>
              <a:t>  </a:t>
            </a:r>
          </a:p>
          <a:p>
            <a:endParaRPr lang="en-US" dirty="0"/>
          </a:p>
        </p:txBody>
      </p:sp>
    </p:spTree>
    <p:extLst>
      <p:ext uri="{BB962C8B-B14F-4D97-AF65-F5344CB8AC3E}">
        <p14:creationId xmlns:p14="http://schemas.microsoft.com/office/powerpoint/2010/main" val="319630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516"/>
            <a:ext cx="10515600" cy="563343"/>
          </a:xfrm>
        </p:spPr>
        <p:txBody>
          <a:bodyPr>
            <a:normAutofit fontScale="90000"/>
          </a:bodyPr>
          <a:lstStyle/>
          <a:p>
            <a:pPr algn="ctr"/>
            <a:r>
              <a:rPr lang="en-US" b="1" dirty="0">
                <a:solidFill>
                  <a:srgbClr val="00B050"/>
                </a:solidFill>
              </a:rPr>
              <a:t>4 types of decisions</a:t>
            </a:r>
          </a:p>
        </p:txBody>
      </p:sp>
      <p:sp>
        <p:nvSpPr>
          <p:cNvPr id="3" name="Content Placeholder 2"/>
          <p:cNvSpPr>
            <a:spLocks noGrp="1"/>
          </p:cNvSpPr>
          <p:nvPr>
            <p:ph idx="1"/>
          </p:nvPr>
        </p:nvSpPr>
        <p:spPr>
          <a:xfrm>
            <a:off x="838200" y="1055077"/>
            <a:ext cx="10515600" cy="5121886"/>
          </a:xfrm>
        </p:spPr>
        <p:txBody>
          <a:bodyPr/>
          <a:lstStyle/>
          <a:p>
            <a:r>
              <a:rPr lang="en-US" dirty="0"/>
              <a:t>In the hypothesis-testing situation, there are four possible outcomes. </a:t>
            </a:r>
          </a:p>
          <a:p>
            <a:pPr marL="0" indent="0">
              <a:buNone/>
            </a:pPr>
            <a:br>
              <a:rPr lang="en-US" dirty="0"/>
            </a:br>
            <a:endParaRPr lang="en-US" dirty="0"/>
          </a:p>
        </p:txBody>
      </p:sp>
      <p:pic>
        <p:nvPicPr>
          <p:cNvPr id="7" name="Picture 6"/>
          <p:cNvPicPr>
            <a:picLocks noChangeAspect="1"/>
          </p:cNvPicPr>
          <p:nvPr/>
        </p:nvPicPr>
        <p:blipFill>
          <a:blip r:embed="rId3"/>
          <a:stretch>
            <a:fillRect/>
          </a:stretch>
        </p:blipFill>
        <p:spPr>
          <a:xfrm>
            <a:off x="3806703" y="1907424"/>
            <a:ext cx="4578594" cy="4522757"/>
          </a:xfrm>
          <a:prstGeom prst="rect">
            <a:avLst/>
          </a:prstGeom>
        </p:spPr>
      </p:pic>
      <p:sp>
        <p:nvSpPr>
          <p:cNvPr id="9" name="TextBox 8"/>
          <p:cNvSpPr txBox="1"/>
          <p:nvPr/>
        </p:nvSpPr>
        <p:spPr>
          <a:xfrm>
            <a:off x="4290645" y="2602523"/>
            <a:ext cx="1477108" cy="830997"/>
          </a:xfrm>
          <a:prstGeom prst="rect">
            <a:avLst/>
          </a:prstGeom>
          <a:noFill/>
        </p:spPr>
        <p:txBody>
          <a:bodyPr wrap="square" rtlCol="0">
            <a:spAutoFit/>
          </a:bodyPr>
          <a:lstStyle/>
          <a:p>
            <a:pPr algn="ctr"/>
            <a:r>
              <a:rPr lang="en-US" sz="2400" b="1" dirty="0"/>
              <a:t>Error </a:t>
            </a:r>
          </a:p>
          <a:p>
            <a:pPr algn="ctr"/>
            <a:r>
              <a:rPr lang="en-US" sz="2400" b="1" dirty="0"/>
              <a:t>(Type – I) </a:t>
            </a:r>
          </a:p>
        </p:txBody>
      </p:sp>
      <p:sp>
        <p:nvSpPr>
          <p:cNvPr id="10" name="TextBox 9"/>
          <p:cNvSpPr txBox="1"/>
          <p:nvPr/>
        </p:nvSpPr>
        <p:spPr>
          <a:xfrm>
            <a:off x="6281809" y="2616591"/>
            <a:ext cx="1603717" cy="830997"/>
          </a:xfrm>
          <a:prstGeom prst="rect">
            <a:avLst/>
          </a:prstGeom>
          <a:noFill/>
        </p:spPr>
        <p:txBody>
          <a:bodyPr wrap="square" rtlCol="0">
            <a:spAutoFit/>
          </a:bodyPr>
          <a:lstStyle/>
          <a:p>
            <a:pPr algn="ctr"/>
            <a:r>
              <a:rPr lang="en-US" sz="2400" dirty="0"/>
              <a:t>Correct Decision </a:t>
            </a:r>
          </a:p>
        </p:txBody>
      </p:sp>
      <p:sp>
        <p:nvSpPr>
          <p:cNvPr id="11" name="TextBox 10"/>
          <p:cNvSpPr txBox="1"/>
          <p:nvPr/>
        </p:nvSpPr>
        <p:spPr>
          <a:xfrm>
            <a:off x="4290645" y="4763661"/>
            <a:ext cx="1477107" cy="830997"/>
          </a:xfrm>
          <a:prstGeom prst="rect">
            <a:avLst/>
          </a:prstGeom>
          <a:noFill/>
        </p:spPr>
        <p:txBody>
          <a:bodyPr wrap="square" rtlCol="0">
            <a:spAutoFit/>
          </a:bodyPr>
          <a:lstStyle/>
          <a:p>
            <a:pPr algn="ctr"/>
            <a:r>
              <a:rPr lang="en-US" sz="2400" dirty="0"/>
              <a:t>Correct Decision </a:t>
            </a:r>
          </a:p>
        </p:txBody>
      </p:sp>
      <p:sp>
        <p:nvSpPr>
          <p:cNvPr id="12" name="TextBox 11"/>
          <p:cNvSpPr txBox="1"/>
          <p:nvPr/>
        </p:nvSpPr>
        <p:spPr>
          <a:xfrm>
            <a:off x="6251694" y="4736149"/>
            <a:ext cx="1907565" cy="830997"/>
          </a:xfrm>
          <a:prstGeom prst="rect">
            <a:avLst/>
          </a:prstGeom>
          <a:noFill/>
        </p:spPr>
        <p:txBody>
          <a:bodyPr wrap="square" rtlCol="0">
            <a:spAutoFit/>
          </a:bodyPr>
          <a:lstStyle/>
          <a:p>
            <a:pPr algn="ctr"/>
            <a:r>
              <a:rPr lang="en-US" sz="2400" b="1" dirty="0"/>
              <a:t>Error </a:t>
            </a:r>
          </a:p>
          <a:p>
            <a:pPr algn="ctr"/>
            <a:r>
              <a:rPr lang="en-US" sz="2400" b="1" dirty="0"/>
              <a:t>(Type – II) </a:t>
            </a:r>
          </a:p>
        </p:txBody>
      </p:sp>
      <p:sp>
        <p:nvSpPr>
          <p:cNvPr id="13" name="TextBox 12"/>
          <p:cNvSpPr txBox="1"/>
          <p:nvPr/>
        </p:nvSpPr>
        <p:spPr>
          <a:xfrm>
            <a:off x="2166425" y="2799471"/>
            <a:ext cx="1565214" cy="461665"/>
          </a:xfrm>
          <a:prstGeom prst="rect">
            <a:avLst/>
          </a:prstGeom>
          <a:noFill/>
        </p:spPr>
        <p:txBody>
          <a:bodyPr wrap="square" rtlCol="0">
            <a:spAutoFit/>
          </a:bodyPr>
          <a:lstStyle/>
          <a:p>
            <a:r>
              <a:rPr lang="en-US" sz="2400" b="1" dirty="0"/>
              <a:t>Reject Ho</a:t>
            </a:r>
          </a:p>
        </p:txBody>
      </p:sp>
      <p:sp>
        <p:nvSpPr>
          <p:cNvPr id="14" name="TextBox 13"/>
          <p:cNvSpPr txBox="1"/>
          <p:nvPr/>
        </p:nvSpPr>
        <p:spPr>
          <a:xfrm>
            <a:off x="1577009" y="4920814"/>
            <a:ext cx="2301460" cy="461665"/>
          </a:xfrm>
          <a:prstGeom prst="rect">
            <a:avLst/>
          </a:prstGeom>
          <a:noFill/>
        </p:spPr>
        <p:txBody>
          <a:bodyPr wrap="square" rtlCol="0">
            <a:spAutoFit/>
          </a:bodyPr>
          <a:lstStyle/>
          <a:p>
            <a:r>
              <a:rPr lang="en-US" sz="2400" b="1" dirty="0"/>
              <a:t>Do not reject Ho</a:t>
            </a:r>
          </a:p>
        </p:txBody>
      </p:sp>
      <p:sp>
        <p:nvSpPr>
          <p:cNvPr id="15" name="TextBox 14"/>
          <p:cNvSpPr txBox="1"/>
          <p:nvPr/>
        </p:nvSpPr>
        <p:spPr>
          <a:xfrm>
            <a:off x="4439708" y="1520309"/>
            <a:ext cx="1381855" cy="461665"/>
          </a:xfrm>
          <a:prstGeom prst="rect">
            <a:avLst/>
          </a:prstGeom>
          <a:noFill/>
        </p:spPr>
        <p:txBody>
          <a:bodyPr wrap="square" rtlCol="0">
            <a:spAutoFit/>
          </a:bodyPr>
          <a:lstStyle/>
          <a:p>
            <a:r>
              <a:rPr lang="en-US" sz="2400" b="1" dirty="0"/>
              <a:t>Ho True</a:t>
            </a:r>
          </a:p>
        </p:txBody>
      </p:sp>
      <p:sp>
        <p:nvSpPr>
          <p:cNvPr id="16" name="TextBox 15"/>
          <p:cNvSpPr txBox="1"/>
          <p:nvPr/>
        </p:nvSpPr>
        <p:spPr>
          <a:xfrm>
            <a:off x="6616540" y="1520309"/>
            <a:ext cx="1268986" cy="461665"/>
          </a:xfrm>
          <a:prstGeom prst="rect">
            <a:avLst/>
          </a:prstGeom>
          <a:noFill/>
        </p:spPr>
        <p:txBody>
          <a:bodyPr wrap="square" rtlCol="0">
            <a:spAutoFit/>
          </a:bodyPr>
          <a:lstStyle/>
          <a:p>
            <a:r>
              <a:rPr lang="en-US" sz="2400" b="1" dirty="0"/>
              <a:t>Ho False </a:t>
            </a:r>
          </a:p>
        </p:txBody>
      </p:sp>
      <p:cxnSp>
        <p:nvCxnSpPr>
          <p:cNvPr id="18" name="Straight Arrow Connector 17"/>
          <p:cNvCxnSpPr>
            <a:stCxn id="9" idx="1"/>
          </p:cNvCxnSpPr>
          <p:nvPr/>
        </p:nvCxnSpPr>
        <p:spPr>
          <a:xfrm flipH="1" flipV="1">
            <a:off x="1955409" y="1981974"/>
            <a:ext cx="2335236" cy="10360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8474" y="1520309"/>
            <a:ext cx="4051495" cy="430887"/>
          </a:xfrm>
          <a:prstGeom prst="rect">
            <a:avLst/>
          </a:prstGeom>
          <a:noFill/>
        </p:spPr>
        <p:txBody>
          <a:bodyPr wrap="square" rtlCol="0">
            <a:spAutoFit/>
          </a:bodyPr>
          <a:lstStyle/>
          <a:p>
            <a:r>
              <a:rPr lang="en-US" sz="2200" b="1" dirty="0">
                <a:solidFill>
                  <a:srgbClr val="FF0000"/>
                </a:solidFill>
              </a:rPr>
              <a:t>P(Type-I) = Level of significance</a:t>
            </a:r>
          </a:p>
        </p:txBody>
      </p:sp>
      <p:sp>
        <p:nvSpPr>
          <p:cNvPr id="20" name="TextBox 19"/>
          <p:cNvSpPr txBox="1"/>
          <p:nvPr/>
        </p:nvSpPr>
        <p:spPr>
          <a:xfrm>
            <a:off x="9654429" y="4875733"/>
            <a:ext cx="1941342" cy="461665"/>
          </a:xfrm>
          <a:prstGeom prst="rect">
            <a:avLst/>
          </a:prstGeom>
          <a:noFill/>
        </p:spPr>
        <p:txBody>
          <a:bodyPr wrap="square" rtlCol="0">
            <a:spAutoFit/>
          </a:bodyPr>
          <a:lstStyle/>
          <a:p>
            <a:r>
              <a:rPr lang="en-US" sz="2400" b="1" dirty="0">
                <a:solidFill>
                  <a:srgbClr val="FF0000"/>
                </a:solidFill>
              </a:rPr>
              <a:t>P(Type-II) = </a:t>
            </a:r>
            <a:r>
              <a:rPr lang="el-GR" sz="2400" b="1" dirty="0">
                <a:solidFill>
                  <a:srgbClr val="FF0000"/>
                </a:solidFill>
              </a:rPr>
              <a:t>β</a:t>
            </a:r>
            <a:endParaRPr lang="en-US" sz="2400" b="1" dirty="0">
              <a:solidFill>
                <a:srgbClr val="FF0000"/>
              </a:solidFill>
            </a:endParaRPr>
          </a:p>
        </p:txBody>
      </p:sp>
      <p:cxnSp>
        <p:nvCxnSpPr>
          <p:cNvPr id="22" name="Straight Arrow Connector 21"/>
          <p:cNvCxnSpPr>
            <a:endCxn id="20" idx="1"/>
          </p:cNvCxnSpPr>
          <p:nvPr/>
        </p:nvCxnSpPr>
        <p:spPr>
          <a:xfrm flipV="1">
            <a:off x="8159259" y="5106566"/>
            <a:ext cx="1495170" cy="450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4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Hypothesis Testing (Contd.) </a:t>
            </a:r>
            <a:endParaRPr lang="en-US" dirty="0">
              <a:solidFill>
                <a:srgbClr val="00B050"/>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93617" y="2471297"/>
            <a:ext cx="9404765" cy="2564936"/>
          </a:xfrm>
          <a:prstGeom prst="rect">
            <a:avLst/>
          </a:prstGeom>
        </p:spPr>
      </p:pic>
    </p:spTree>
    <p:extLst>
      <p:ext uri="{BB962C8B-B14F-4D97-AF65-F5344CB8AC3E}">
        <p14:creationId xmlns:p14="http://schemas.microsoft.com/office/powerpoint/2010/main" val="11713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B050"/>
                </a:solidFill>
              </a:rPr>
              <a:t>Hypothesis-testing situation in a Jury Trial </a:t>
            </a:r>
          </a:p>
        </p:txBody>
      </p:sp>
      <p:sp>
        <p:nvSpPr>
          <p:cNvPr id="3" name="Content Placeholder 2"/>
          <p:cNvSpPr>
            <a:spLocks noGrp="1"/>
          </p:cNvSpPr>
          <p:nvPr>
            <p:ph idx="1"/>
          </p:nvPr>
        </p:nvSpPr>
        <p:spPr/>
        <p:txBody>
          <a:bodyPr/>
          <a:lstStyle/>
          <a:p>
            <a:r>
              <a:rPr lang="en-US" dirty="0"/>
              <a:t>In a jury trial, there are four possible outcomes. The defendant is either guilty or innocent, and he or she will be convicted or acquitted.</a:t>
            </a:r>
          </a:p>
          <a:p>
            <a:endParaRPr lang="en-US" dirty="0"/>
          </a:p>
          <a:p>
            <a:endParaRPr lang="en-US" dirty="0"/>
          </a:p>
          <a:p>
            <a:r>
              <a:rPr lang="en-US" dirty="0"/>
              <a:t>Next, the evidence is presented in court by the prosecutor, and based on this evidence, the jury decides the verdict, innocent or guilty. </a:t>
            </a:r>
          </a:p>
          <a:p>
            <a:pPr marL="0" indent="0">
              <a:buNone/>
            </a:pPr>
            <a:br>
              <a:rPr lang="en-US" dirty="0"/>
            </a:b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3031514" y="2748256"/>
            <a:ext cx="6192817" cy="965616"/>
          </a:xfrm>
          <a:prstGeom prst="rect">
            <a:avLst/>
          </a:prstGeom>
        </p:spPr>
      </p:pic>
    </p:spTree>
    <p:extLst>
      <p:ext uri="{BB962C8B-B14F-4D97-AF65-F5344CB8AC3E}">
        <p14:creationId xmlns:p14="http://schemas.microsoft.com/office/powerpoint/2010/main" val="201514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Jury trial (Results of trial)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79077" y="1887941"/>
            <a:ext cx="7033845" cy="4289022"/>
          </a:xfrm>
          <a:prstGeom prst="rect">
            <a:avLst/>
          </a:prstGeom>
        </p:spPr>
      </p:pic>
    </p:spTree>
    <p:extLst>
      <p:ext uri="{BB962C8B-B14F-4D97-AF65-F5344CB8AC3E}">
        <p14:creationId xmlns:p14="http://schemas.microsoft.com/office/powerpoint/2010/main" val="318238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Steps in Hypothesis Testing (summary)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91444" y="1825625"/>
            <a:ext cx="10409112" cy="4311675"/>
          </a:xfrm>
          <a:prstGeom prst="rect">
            <a:avLst/>
          </a:prstGeom>
        </p:spPr>
      </p:pic>
    </p:spTree>
    <p:extLst>
      <p:ext uri="{BB962C8B-B14F-4D97-AF65-F5344CB8AC3E}">
        <p14:creationId xmlns:p14="http://schemas.microsoft.com/office/powerpoint/2010/main" val="301036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Z-test for mean </a:t>
            </a:r>
          </a:p>
        </p:txBody>
      </p:sp>
      <p:sp>
        <p:nvSpPr>
          <p:cNvPr id="3" name="Content Placeholder 2"/>
          <p:cNvSpPr>
            <a:spLocks noGrp="1"/>
          </p:cNvSpPr>
          <p:nvPr>
            <p:ph idx="1"/>
          </p:nvPr>
        </p:nvSpPr>
        <p:spPr/>
        <p:txBody>
          <a:bodyPr/>
          <a:lstStyle/>
          <a:p>
            <a:r>
              <a:rPr lang="en-US" dirty="0"/>
              <a:t>The </a:t>
            </a:r>
            <a:r>
              <a:rPr lang="en-US" b="1" i="1" dirty="0"/>
              <a:t>z </a:t>
            </a:r>
            <a:r>
              <a:rPr lang="en-US" b="1" dirty="0"/>
              <a:t>test </a:t>
            </a:r>
            <a:r>
              <a:rPr lang="en-US" dirty="0"/>
              <a:t>is a statistical test for the mean of a population. It can be used when </a:t>
            </a:r>
            <a:r>
              <a:rPr lang="en-US" i="1" dirty="0">
                <a:solidFill>
                  <a:srgbClr val="00B050"/>
                </a:solidFill>
              </a:rPr>
              <a:t>n &gt; </a:t>
            </a:r>
            <a:r>
              <a:rPr lang="en-US" dirty="0">
                <a:solidFill>
                  <a:srgbClr val="00B050"/>
                </a:solidFill>
              </a:rPr>
              <a:t>30</a:t>
            </a:r>
            <a:r>
              <a:rPr lang="en-US" dirty="0"/>
              <a:t>, or when the population is normally distributed and </a:t>
            </a:r>
            <a:r>
              <a:rPr lang="el-GR" dirty="0"/>
              <a:t>σ</a:t>
            </a:r>
            <a:r>
              <a:rPr lang="en-US" dirty="0"/>
              <a:t> is known. The formula for the </a:t>
            </a:r>
            <a:r>
              <a:rPr lang="en-US" i="1" dirty="0"/>
              <a:t>z </a:t>
            </a:r>
            <a:r>
              <a:rPr lang="en-US" dirty="0"/>
              <a:t>test is </a:t>
            </a:r>
            <a:br>
              <a:rPr lang="en-US" dirty="0"/>
            </a:br>
            <a:endParaRPr lang="en-US" dirty="0"/>
          </a:p>
        </p:txBody>
      </p:sp>
      <p:pic>
        <p:nvPicPr>
          <p:cNvPr id="6" name="Picture 5"/>
          <p:cNvPicPr>
            <a:picLocks noChangeAspect="1"/>
          </p:cNvPicPr>
          <p:nvPr/>
        </p:nvPicPr>
        <p:blipFill>
          <a:blip r:embed="rId2"/>
          <a:stretch>
            <a:fillRect/>
          </a:stretch>
        </p:blipFill>
        <p:spPr>
          <a:xfrm>
            <a:off x="3601476" y="3040136"/>
            <a:ext cx="6577968" cy="3271764"/>
          </a:xfrm>
          <a:prstGeom prst="rect">
            <a:avLst/>
          </a:prstGeom>
        </p:spPr>
      </p:pic>
    </p:spTree>
    <p:extLst>
      <p:ext uri="{BB962C8B-B14F-4D97-AF65-F5344CB8AC3E}">
        <p14:creationId xmlns:p14="http://schemas.microsoft.com/office/powerpoint/2010/main" val="69147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Example # 01 – 02 </a:t>
            </a:r>
          </a:p>
        </p:txBody>
      </p:sp>
      <p:sp>
        <p:nvSpPr>
          <p:cNvPr id="3" name="Content Placeholder 2"/>
          <p:cNvSpPr>
            <a:spLocks noGrp="1"/>
          </p:cNvSpPr>
          <p:nvPr>
            <p:ph idx="1"/>
          </p:nvPr>
        </p:nvSpPr>
        <p:spPr/>
        <p:txBody>
          <a:bodyPr/>
          <a:lstStyle/>
          <a:p>
            <a:pPr algn="just"/>
            <a:r>
              <a:rPr lang="en-US" dirty="0"/>
              <a:t>An electrical firm manufactures light bulbs that have a length of life that is approximately normally distributed with a mean of 1600 hours and a standard deviation of 80 hours. Test the hypothesis </a:t>
            </a:r>
            <a:r>
              <a:rPr lang="en-US" b="1" dirty="0"/>
              <a:t>that </a:t>
            </a:r>
            <a:r>
              <a:rPr lang="en-US" b="1" dirty="0">
                <a:solidFill>
                  <a:srgbClr val="00B050"/>
                </a:solidFill>
              </a:rPr>
              <a:t>µ = 1600</a:t>
            </a:r>
            <a:r>
              <a:rPr lang="en-US" dirty="0">
                <a:solidFill>
                  <a:srgbClr val="00B050"/>
                </a:solidFill>
              </a:rPr>
              <a:t> </a:t>
            </a:r>
            <a:r>
              <a:rPr lang="en-US" dirty="0"/>
              <a:t>hours against alternative </a:t>
            </a:r>
            <a:r>
              <a:rPr lang="en-US" b="1" dirty="0">
                <a:solidFill>
                  <a:srgbClr val="00B050"/>
                </a:solidFill>
              </a:rPr>
              <a:t>µ ≠ 1600 </a:t>
            </a:r>
            <a:r>
              <a:rPr lang="en-US" dirty="0"/>
              <a:t>hours if a random sample of 30 bulbs has an average life 1576 hours. Use a 0.01 level of significance. </a:t>
            </a:r>
          </a:p>
          <a:p>
            <a:pPr algn="just"/>
            <a:r>
              <a:rPr lang="en-US" dirty="0"/>
              <a:t>A sample of 16 observations is taken from a normal population whose standard deviation σ = 30. The mean is computed as 110. Test the hypothesis that µ = 100 against the alternative µ &gt; 100 at 0.05 level of significance.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2836559"/>
              </p:ext>
            </p:extLst>
          </p:nvPr>
        </p:nvGraphicFramePr>
        <p:xfrm>
          <a:off x="1947118" y="1825625"/>
          <a:ext cx="7850024" cy="2034486"/>
        </p:xfrm>
        <a:graphic>
          <a:graphicData uri="http://schemas.openxmlformats.org/drawingml/2006/table">
            <a:tbl>
              <a:tblPr firstRow="1" firstCol="1" bandRow="1">
                <a:tableStyleId>{5C22544A-7EE6-4342-B048-85BDC9FD1C3A}</a:tableStyleId>
              </a:tblPr>
              <a:tblGrid>
                <a:gridCol w="2007713">
                  <a:extLst>
                    <a:ext uri="{9D8B030D-6E8A-4147-A177-3AD203B41FA5}">
                      <a16:colId xmlns:a16="http://schemas.microsoft.com/office/drawing/2014/main" val="20000"/>
                    </a:ext>
                  </a:extLst>
                </a:gridCol>
                <a:gridCol w="1947437">
                  <a:extLst>
                    <a:ext uri="{9D8B030D-6E8A-4147-A177-3AD203B41FA5}">
                      <a16:colId xmlns:a16="http://schemas.microsoft.com/office/drawing/2014/main" val="20001"/>
                    </a:ext>
                  </a:extLst>
                </a:gridCol>
                <a:gridCol w="1947437">
                  <a:extLst>
                    <a:ext uri="{9D8B030D-6E8A-4147-A177-3AD203B41FA5}">
                      <a16:colId xmlns:a16="http://schemas.microsoft.com/office/drawing/2014/main" val="20002"/>
                    </a:ext>
                  </a:extLst>
                </a:gridCol>
                <a:gridCol w="1947437">
                  <a:extLst>
                    <a:ext uri="{9D8B030D-6E8A-4147-A177-3AD203B41FA5}">
                      <a16:colId xmlns:a16="http://schemas.microsoft.com/office/drawing/2014/main" val="20003"/>
                    </a:ext>
                  </a:extLst>
                </a:gridCol>
              </a:tblGrid>
              <a:tr h="673554">
                <a:tc>
                  <a:txBody>
                    <a:bodyPr/>
                    <a:lstStyle/>
                    <a:p>
                      <a:pPr marL="0" marR="0">
                        <a:lnSpc>
                          <a:spcPct val="115000"/>
                        </a:lnSpc>
                        <a:spcBef>
                          <a:spcPts val="0"/>
                        </a:spcBef>
                        <a:spcAft>
                          <a:spcPts val="0"/>
                        </a:spcAft>
                      </a:pPr>
                      <a:r>
                        <a:rPr lang="en-US" sz="2000" dirty="0">
                          <a:effectLst/>
                        </a:rPr>
                        <a:t>Level of Significance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0.05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73554">
                <a:tc>
                  <a:txBody>
                    <a:bodyPr/>
                    <a:lstStyle/>
                    <a:p>
                      <a:pPr marL="0" marR="0" algn="ctr">
                        <a:lnSpc>
                          <a:spcPct val="115000"/>
                        </a:lnSpc>
                        <a:spcBef>
                          <a:spcPts val="0"/>
                        </a:spcBef>
                        <a:spcAft>
                          <a:spcPts val="0"/>
                        </a:spcAft>
                      </a:pPr>
                      <a:r>
                        <a:rPr lang="en-US" sz="2000" dirty="0">
                          <a:effectLst/>
                        </a:rPr>
                        <a:t>H</a:t>
                      </a:r>
                      <a:r>
                        <a:rPr lang="en-US" sz="2000" baseline="-25000" dirty="0">
                          <a:effectLst/>
                        </a:rPr>
                        <a:t>1</a:t>
                      </a:r>
                      <a:r>
                        <a:rPr lang="en-US" sz="2000" dirty="0">
                          <a:effectLst/>
                        </a:rPr>
                        <a:t>: µ &gt; µ</a:t>
                      </a:r>
                      <a:r>
                        <a:rPr lang="en-US" sz="2000" baseline="-25000" dirty="0">
                          <a:effectLst/>
                        </a:rPr>
                        <a:t>o</a:t>
                      </a:r>
                      <a:r>
                        <a:rPr lang="en-US" sz="2000" dirty="0">
                          <a:effectLst/>
                        </a:rPr>
                        <a:t> or µ &lt; µ</a:t>
                      </a:r>
                      <a:r>
                        <a:rPr lang="en-US" sz="2000" baseline="-25000" dirty="0">
                          <a:effectLst/>
                        </a:rPr>
                        <a:t>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+1.28, - 1.28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+1.64, -1.64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+2.33, -2.33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73554">
                <a:tc>
                  <a:txBody>
                    <a:bodyPr/>
                    <a:lstStyle/>
                    <a:p>
                      <a:pPr marL="0" marR="0" algn="ctr">
                        <a:lnSpc>
                          <a:spcPct val="115000"/>
                        </a:lnSpc>
                        <a:spcBef>
                          <a:spcPts val="0"/>
                        </a:spcBef>
                        <a:spcAft>
                          <a:spcPts val="0"/>
                        </a:spcAft>
                      </a:pPr>
                      <a:r>
                        <a:rPr lang="en-US" sz="2000">
                          <a:effectLst/>
                        </a:rPr>
                        <a:t>H1: µ ≠ µ</a:t>
                      </a:r>
                      <a:r>
                        <a:rPr lang="en-US" sz="2000" baseline="-25000">
                          <a:effectLst/>
                        </a:rPr>
                        <a:t>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+1.64, -1.64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+1.96, -1.96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+2.58, - 2.58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664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US" b="1" dirty="0">
                <a:solidFill>
                  <a:srgbClr val="00B050"/>
                </a:solidFill>
              </a:rPr>
              <a:t>Example # 03 </a:t>
            </a:r>
          </a:p>
        </p:txBody>
      </p:sp>
      <p:sp>
        <p:nvSpPr>
          <p:cNvPr id="3" name="Content Placeholder 2"/>
          <p:cNvSpPr>
            <a:spLocks noGrp="1"/>
          </p:cNvSpPr>
          <p:nvPr>
            <p:ph idx="1"/>
          </p:nvPr>
        </p:nvSpPr>
        <p:spPr/>
        <p:txBody>
          <a:bodyPr/>
          <a:lstStyle/>
          <a:p>
            <a:pPr algn="just"/>
            <a:r>
              <a:rPr lang="en-US" dirty="0"/>
              <a:t>A researcher claims that the average cost of men’s athletic shoes is less than $80. He selects a random sample of 36 pairs of shoes from a catalog and finds the following costs (in dollars). (The costs have been rounded to the nearest dollar.) Is there enough evidence to support the researcher’s claim at a 0.10? Assume </a:t>
            </a:r>
            <a:r>
              <a:rPr lang="el-GR" dirty="0"/>
              <a:t>σ</a:t>
            </a:r>
            <a:r>
              <a:rPr lang="en-US" dirty="0"/>
              <a:t> =19.2. </a:t>
            </a:r>
            <a:br>
              <a:rPr lang="en-US" dirty="0"/>
            </a:br>
            <a:endParaRPr lang="en-US" dirty="0"/>
          </a:p>
        </p:txBody>
      </p:sp>
      <p:pic>
        <p:nvPicPr>
          <p:cNvPr id="4" name="Picture 3"/>
          <p:cNvPicPr>
            <a:picLocks noChangeAspect="1"/>
          </p:cNvPicPr>
          <p:nvPr/>
        </p:nvPicPr>
        <p:blipFill>
          <a:blip r:embed="rId3"/>
          <a:stretch>
            <a:fillRect/>
          </a:stretch>
        </p:blipFill>
        <p:spPr>
          <a:xfrm>
            <a:off x="2404651" y="3848906"/>
            <a:ext cx="7073141" cy="232805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985709406"/>
              </p:ext>
            </p:extLst>
          </p:nvPr>
        </p:nvGraphicFramePr>
        <p:xfrm>
          <a:off x="4009291" y="176288"/>
          <a:ext cx="7990452" cy="1690878"/>
        </p:xfrm>
        <a:graphic>
          <a:graphicData uri="http://schemas.openxmlformats.org/drawingml/2006/table">
            <a:tbl>
              <a:tblPr firstRow="1" firstCol="1" bandRow="1">
                <a:tableStyleId>{5C22544A-7EE6-4342-B048-85BDC9FD1C3A}</a:tableStyleId>
              </a:tblPr>
              <a:tblGrid>
                <a:gridCol w="2043627">
                  <a:extLst>
                    <a:ext uri="{9D8B030D-6E8A-4147-A177-3AD203B41FA5}">
                      <a16:colId xmlns:a16="http://schemas.microsoft.com/office/drawing/2014/main" val="20000"/>
                    </a:ext>
                  </a:extLst>
                </a:gridCol>
                <a:gridCol w="1982275">
                  <a:extLst>
                    <a:ext uri="{9D8B030D-6E8A-4147-A177-3AD203B41FA5}">
                      <a16:colId xmlns:a16="http://schemas.microsoft.com/office/drawing/2014/main" val="20001"/>
                    </a:ext>
                  </a:extLst>
                </a:gridCol>
                <a:gridCol w="1982275">
                  <a:extLst>
                    <a:ext uri="{9D8B030D-6E8A-4147-A177-3AD203B41FA5}">
                      <a16:colId xmlns:a16="http://schemas.microsoft.com/office/drawing/2014/main" val="20002"/>
                    </a:ext>
                  </a:extLst>
                </a:gridCol>
                <a:gridCol w="1982275">
                  <a:extLst>
                    <a:ext uri="{9D8B030D-6E8A-4147-A177-3AD203B41FA5}">
                      <a16:colId xmlns:a16="http://schemas.microsoft.com/office/drawing/2014/main" val="20003"/>
                    </a:ext>
                  </a:extLst>
                </a:gridCol>
              </a:tblGrid>
              <a:tr h="604734">
                <a:tc>
                  <a:txBody>
                    <a:bodyPr/>
                    <a:lstStyle/>
                    <a:p>
                      <a:pPr marL="0" marR="0">
                        <a:lnSpc>
                          <a:spcPct val="115000"/>
                        </a:lnSpc>
                        <a:spcBef>
                          <a:spcPts val="0"/>
                        </a:spcBef>
                        <a:spcAft>
                          <a:spcPts val="0"/>
                        </a:spcAft>
                      </a:pPr>
                      <a:r>
                        <a:rPr lang="en-US" sz="2000" dirty="0">
                          <a:effectLst/>
                        </a:rPr>
                        <a:t>Level of Significance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0.10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0.05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04734">
                <a:tc>
                  <a:txBody>
                    <a:bodyPr/>
                    <a:lstStyle/>
                    <a:p>
                      <a:pPr marL="0" marR="0" algn="ctr">
                        <a:lnSpc>
                          <a:spcPct val="115000"/>
                        </a:lnSpc>
                        <a:spcBef>
                          <a:spcPts val="0"/>
                        </a:spcBef>
                        <a:spcAft>
                          <a:spcPts val="0"/>
                        </a:spcAft>
                      </a:pPr>
                      <a:r>
                        <a:rPr lang="en-US" sz="2000" dirty="0">
                          <a:effectLst/>
                        </a:rPr>
                        <a:t>H</a:t>
                      </a:r>
                      <a:r>
                        <a:rPr lang="en-US" sz="2000" baseline="-25000" dirty="0">
                          <a:effectLst/>
                        </a:rPr>
                        <a:t>1</a:t>
                      </a:r>
                      <a:r>
                        <a:rPr lang="en-US" sz="2000" dirty="0">
                          <a:effectLst/>
                        </a:rPr>
                        <a:t>: µ &gt; µ</a:t>
                      </a:r>
                      <a:r>
                        <a:rPr lang="en-US" sz="2000" baseline="-25000" dirty="0">
                          <a:effectLst/>
                        </a:rPr>
                        <a:t>o</a:t>
                      </a:r>
                      <a:r>
                        <a:rPr lang="en-US" sz="2000" dirty="0">
                          <a:effectLst/>
                        </a:rPr>
                        <a:t> or µ &lt; µ</a:t>
                      </a:r>
                      <a:r>
                        <a:rPr lang="en-US" sz="2000" baseline="-25000" dirty="0">
                          <a:effectLst/>
                        </a:rPr>
                        <a:t>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+1.28, - 1.28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+1.64, -1.64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+2.33, -2.33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02367">
                <a:tc>
                  <a:txBody>
                    <a:bodyPr/>
                    <a:lstStyle/>
                    <a:p>
                      <a:pPr marL="0" marR="0" algn="ctr">
                        <a:lnSpc>
                          <a:spcPct val="115000"/>
                        </a:lnSpc>
                        <a:spcBef>
                          <a:spcPts val="0"/>
                        </a:spcBef>
                        <a:spcAft>
                          <a:spcPts val="0"/>
                        </a:spcAft>
                      </a:pPr>
                      <a:r>
                        <a:rPr lang="en-US" sz="2000" dirty="0">
                          <a:effectLst/>
                        </a:rPr>
                        <a:t>H1: µ ≠ µ</a:t>
                      </a:r>
                      <a:r>
                        <a:rPr lang="en-US" sz="2000" baseline="-25000" dirty="0">
                          <a:effectLst/>
                        </a:rPr>
                        <a:t>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+1.64, -1.64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+1.96, -1.96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+2.58, - 2.58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1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pPr algn="ctr"/>
            <a:r>
              <a:rPr lang="en-US" b="1" dirty="0">
                <a:solidFill>
                  <a:srgbClr val="00B050"/>
                </a:solidFill>
              </a:rPr>
              <a:t>Example # 04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63258" y="1327211"/>
            <a:ext cx="10665483" cy="1762785"/>
          </a:xfrm>
          <a:prstGeom prst="rect">
            <a:avLst/>
          </a:prstGeom>
        </p:spPr>
      </p:pic>
      <p:pic>
        <p:nvPicPr>
          <p:cNvPr id="5" name="Picture 4"/>
          <p:cNvPicPr>
            <a:picLocks noChangeAspect="1"/>
          </p:cNvPicPr>
          <p:nvPr/>
        </p:nvPicPr>
        <p:blipFill>
          <a:blip r:embed="rId4"/>
          <a:stretch>
            <a:fillRect/>
          </a:stretch>
        </p:blipFill>
        <p:spPr>
          <a:xfrm>
            <a:off x="943912" y="3089996"/>
            <a:ext cx="10304174" cy="3460689"/>
          </a:xfrm>
          <a:prstGeom prst="rect">
            <a:avLst/>
          </a:prstGeom>
        </p:spPr>
      </p:pic>
    </p:spTree>
    <p:extLst>
      <p:ext uri="{BB962C8B-B14F-4D97-AF65-F5344CB8AC3E}">
        <p14:creationId xmlns:p14="http://schemas.microsoft.com/office/powerpoint/2010/main" val="320967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223"/>
          </a:xfrm>
        </p:spPr>
        <p:txBody>
          <a:bodyPr/>
          <a:lstStyle/>
          <a:p>
            <a:pPr algn="ctr"/>
            <a:r>
              <a:rPr lang="en-US" b="1" dirty="0">
                <a:solidFill>
                  <a:srgbClr val="00B050"/>
                </a:solidFill>
              </a:rPr>
              <a:t>Example # 05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97804" y="1280160"/>
            <a:ext cx="11894196" cy="1676840"/>
          </a:xfrm>
          <a:prstGeom prst="rect">
            <a:avLst/>
          </a:prstGeom>
        </p:spPr>
      </p:pic>
      <p:pic>
        <p:nvPicPr>
          <p:cNvPr id="6" name="Picture 5"/>
          <p:cNvPicPr>
            <a:picLocks noChangeAspect="1"/>
          </p:cNvPicPr>
          <p:nvPr/>
        </p:nvPicPr>
        <p:blipFill>
          <a:blip r:embed="rId4"/>
          <a:stretch>
            <a:fillRect/>
          </a:stretch>
        </p:blipFill>
        <p:spPr>
          <a:xfrm>
            <a:off x="903694" y="2957000"/>
            <a:ext cx="10450106" cy="3659945"/>
          </a:xfrm>
          <a:prstGeom prst="rect">
            <a:avLst/>
          </a:prstGeom>
        </p:spPr>
      </p:pic>
    </p:spTree>
    <p:extLst>
      <p:ext uri="{BB962C8B-B14F-4D97-AF65-F5344CB8AC3E}">
        <p14:creationId xmlns:p14="http://schemas.microsoft.com/office/powerpoint/2010/main" val="3750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pPr algn="ctr"/>
            <a:r>
              <a:rPr lang="en-US" b="1" dirty="0">
                <a:solidFill>
                  <a:srgbClr val="00B050"/>
                </a:solidFill>
              </a:rPr>
              <a:t>Introduction</a:t>
            </a:r>
          </a:p>
        </p:txBody>
      </p:sp>
      <p:sp>
        <p:nvSpPr>
          <p:cNvPr id="3" name="Content Placeholder 2"/>
          <p:cNvSpPr>
            <a:spLocks noGrp="1"/>
          </p:cNvSpPr>
          <p:nvPr>
            <p:ph idx="1"/>
          </p:nvPr>
        </p:nvSpPr>
        <p:spPr>
          <a:xfrm>
            <a:off x="515155" y="1481070"/>
            <a:ext cx="11384924" cy="5048519"/>
          </a:xfrm>
        </p:spPr>
        <p:txBody>
          <a:bodyPr>
            <a:normAutofit fontScale="92500" lnSpcReduction="10000"/>
          </a:bodyPr>
          <a:lstStyle/>
          <a:p>
            <a:pPr algn="just"/>
            <a:r>
              <a:rPr lang="en-US" dirty="0"/>
              <a:t>Researchers are interested in answering many types of questions. For example: </a:t>
            </a:r>
          </a:p>
          <a:p>
            <a:pPr algn="just"/>
            <a:r>
              <a:rPr lang="en-US" dirty="0"/>
              <a:t>Scientist might want to know whether the earth is warming up. </a:t>
            </a:r>
          </a:p>
          <a:p>
            <a:pPr algn="just"/>
            <a:r>
              <a:rPr lang="en-US" dirty="0"/>
              <a:t>A physician might want to know whether a new medication will lower a person’s blood pressure.</a:t>
            </a:r>
          </a:p>
          <a:p>
            <a:pPr algn="just"/>
            <a:r>
              <a:rPr lang="en-US" dirty="0"/>
              <a:t> An educator might wish to see whether a new teaching technique is better than a traditional one. </a:t>
            </a:r>
          </a:p>
          <a:p>
            <a:pPr algn="just"/>
            <a:r>
              <a:rPr lang="en-US" dirty="0"/>
              <a:t>A retail merchant might want to know whether the public prefers a certain color in a new line of fashion. </a:t>
            </a:r>
          </a:p>
          <a:p>
            <a:pPr algn="just"/>
            <a:r>
              <a:rPr lang="en-US" dirty="0"/>
              <a:t>Automobile manufacturers are interested in determining whether seat belts will</a:t>
            </a:r>
            <a:br>
              <a:rPr lang="en-US" dirty="0"/>
            </a:br>
            <a:r>
              <a:rPr lang="en-US" dirty="0"/>
              <a:t>reduce the severity of injuries caused by accidents. </a:t>
            </a:r>
          </a:p>
          <a:p>
            <a:pPr algn="just"/>
            <a:r>
              <a:rPr lang="en-US" dirty="0"/>
              <a:t>These types of questions can be addressed through statistical </a:t>
            </a:r>
            <a:r>
              <a:rPr lang="en-US" b="1" dirty="0">
                <a:solidFill>
                  <a:srgbClr val="00B050"/>
                </a:solidFill>
              </a:rPr>
              <a:t>hypothesis testing</a:t>
            </a:r>
            <a:r>
              <a:rPr lang="en-US" b="1" dirty="0"/>
              <a:t>, </a:t>
            </a:r>
            <a:r>
              <a:rPr lang="en-US" dirty="0"/>
              <a:t>which is a </a:t>
            </a:r>
            <a:r>
              <a:rPr lang="en-US" b="1" dirty="0">
                <a:solidFill>
                  <a:srgbClr val="00B050"/>
                </a:solidFill>
              </a:rPr>
              <a:t>decision-making process </a:t>
            </a:r>
            <a:r>
              <a:rPr lang="en-US" dirty="0"/>
              <a:t>for evaluating claims about a population. </a:t>
            </a:r>
          </a:p>
        </p:txBody>
      </p:sp>
    </p:spTree>
    <p:extLst>
      <p:ext uri="{BB962C8B-B14F-4D97-AF65-F5344CB8AC3E}">
        <p14:creationId xmlns:p14="http://schemas.microsoft.com/office/powerpoint/2010/main" val="385280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B050"/>
                </a:solidFill>
              </a:rPr>
              <a:t>Confidence Interval on </a:t>
            </a:r>
            <a:r>
              <a:rPr lang="en-US" sz="3600" b="1" dirty="0"/>
              <a:t>µ </a:t>
            </a:r>
            <a:r>
              <a:rPr lang="en-US" sz="3600" b="1" dirty="0">
                <a:solidFill>
                  <a:srgbClr val="00B050"/>
                </a:solidFill>
              </a:rPr>
              <a:t>when </a:t>
            </a:r>
            <a:r>
              <a:rPr lang="el-GR" sz="3600" b="1" dirty="0"/>
              <a:t>σ</a:t>
            </a:r>
            <a:r>
              <a:rPr lang="en-US" sz="3600" b="1" dirty="0"/>
              <a:t> </a:t>
            </a:r>
            <a:r>
              <a:rPr lang="en-US" sz="3600" b="1" dirty="0">
                <a:solidFill>
                  <a:srgbClr val="00B050"/>
                </a:solidFill>
              </a:rPr>
              <a:t>is known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87834" y="2326297"/>
            <a:ext cx="9616332" cy="2090957"/>
          </a:xfrm>
          <a:prstGeom prst="rect">
            <a:avLst/>
          </a:prstGeom>
        </p:spPr>
      </p:pic>
    </p:spTree>
    <p:extLst>
      <p:ext uri="{BB962C8B-B14F-4D97-AF65-F5344CB8AC3E}">
        <p14:creationId xmlns:p14="http://schemas.microsoft.com/office/powerpoint/2010/main" val="268969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Test of Difference between two means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58270" y="1690688"/>
            <a:ext cx="11075459" cy="3027729"/>
          </a:xfrm>
          <a:prstGeom prst="rect">
            <a:avLst/>
          </a:prstGeom>
        </p:spPr>
      </p:pic>
      <p:pic>
        <p:nvPicPr>
          <p:cNvPr id="5" name="Picture 4"/>
          <p:cNvPicPr>
            <a:picLocks noChangeAspect="1"/>
          </p:cNvPicPr>
          <p:nvPr/>
        </p:nvPicPr>
        <p:blipFill>
          <a:blip r:embed="rId3">
            <a:duotone>
              <a:prstClr val="black"/>
              <a:schemeClr val="accent2">
                <a:tint val="45000"/>
                <a:satMod val="400000"/>
              </a:schemeClr>
            </a:duotone>
          </a:blip>
          <a:stretch>
            <a:fillRect/>
          </a:stretch>
        </p:blipFill>
        <p:spPr>
          <a:xfrm>
            <a:off x="4082108" y="4718417"/>
            <a:ext cx="4027782" cy="1629215"/>
          </a:xfrm>
          <a:prstGeom prst="rect">
            <a:avLst/>
          </a:prstGeom>
        </p:spPr>
      </p:pic>
    </p:spTree>
    <p:extLst>
      <p:ext uri="{BB962C8B-B14F-4D97-AF65-F5344CB8AC3E}">
        <p14:creationId xmlns:p14="http://schemas.microsoft.com/office/powerpoint/2010/main" val="202661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B050"/>
                </a:solidFill>
              </a:rPr>
              <a:t>Test of Difference between two means </a:t>
            </a:r>
            <a:br>
              <a:rPr lang="en-US" sz="3600" b="1" dirty="0">
                <a:solidFill>
                  <a:srgbClr val="00B050"/>
                </a:solidFill>
              </a:rPr>
            </a:br>
            <a:r>
              <a:rPr lang="en-US" sz="3600" b="1" dirty="0">
                <a:solidFill>
                  <a:srgbClr val="00B050"/>
                </a:solidFill>
              </a:rPr>
              <a:t>(Contd.) </a:t>
            </a:r>
            <a:endParaRPr lang="en-US" sz="36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10515600" cy="1382078"/>
          </a:xfrm>
          <a:prstGeom prst="rect">
            <a:avLst/>
          </a:prstGeom>
        </p:spPr>
      </p:pic>
      <p:pic>
        <p:nvPicPr>
          <p:cNvPr id="5" name="Picture 4"/>
          <p:cNvPicPr>
            <a:picLocks noChangeAspect="1"/>
          </p:cNvPicPr>
          <p:nvPr/>
        </p:nvPicPr>
        <p:blipFill>
          <a:blip r:embed="rId3"/>
          <a:stretch>
            <a:fillRect/>
          </a:stretch>
        </p:blipFill>
        <p:spPr>
          <a:xfrm>
            <a:off x="889778" y="3745145"/>
            <a:ext cx="10412444" cy="1894376"/>
          </a:xfrm>
          <a:prstGeom prst="rect">
            <a:avLst/>
          </a:prstGeom>
        </p:spPr>
      </p:pic>
    </p:spTree>
    <p:extLst>
      <p:ext uri="{BB962C8B-B14F-4D97-AF65-F5344CB8AC3E}">
        <p14:creationId xmlns:p14="http://schemas.microsoft.com/office/powerpoint/2010/main" val="4046580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50"/>
                </a:solidFill>
              </a:rPr>
              <a:t>Example # 06</a:t>
            </a:r>
          </a:p>
        </p:txBody>
      </p:sp>
      <p:sp>
        <p:nvSpPr>
          <p:cNvPr id="3" name="Content Placeholder 2"/>
          <p:cNvSpPr>
            <a:spLocks noGrp="1"/>
          </p:cNvSpPr>
          <p:nvPr>
            <p:ph idx="1"/>
          </p:nvPr>
        </p:nvSpPr>
        <p:spPr/>
        <p:txBody>
          <a:bodyPr>
            <a:normAutofit/>
          </a:bodyPr>
          <a:lstStyle/>
          <a:p>
            <a:pPr algn="just"/>
            <a:r>
              <a:rPr lang="en-US" b="1" dirty="0">
                <a:solidFill>
                  <a:srgbClr val="00B050"/>
                </a:solidFill>
              </a:rPr>
              <a:t>Hotel Room Cost: </a:t>
            </a:r>
            <a:r>
              <a:rPr lang="en-US" dirty="0"/>
              <a:t>A survey found that the average hotel room rate in New Orleans is $88.42 and the average room rate in Phoenix is $80.61. Assume that the data were obtained from two samples of 50 hotels each and that the standard deviations of the populations are $5.62 and $4.83, respectively. At </a:t>
            </a:r>
            <a:r>
              <a:rPr lang="el-GR" dirty="0"/>
              <a:t>α</a:t>
            </a:r>
            <a:r>
              <a:rPr lang="en-US" dirty="0"/>
              <a:t> = 0.05, can it be concluded that there is a significant difference in the rates? </a:t>
            </a:r>
          </a:p>
          <a:p>
            <a:pPr algn="just"/>
            <a:r>
              <a:rPr lang="en-US" dirty="0"/>
              <a:t>Find the 95% confidence interval for the difference between the means. </a:t>
            </a:r>
          </a:p>
        </p:txBody>
      </p:sp>
    </p:spTree>
    <p:extLst>
      <p:ext uri="{BB962C8B-B14F-4D97-AF65-F5344CB8AC3E}">
        <p14:creationId xmlns:p14="http://schemas.microsoft.com/office/powerpoint/2010/main" val="11547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11"/>
            <a:ext cx="10515600" cy="774358"/>
          </a:xfrm>
        </p:spPr>
        <p:txBody>
          <a:bodyPr/>
          <a:lstStyle/>
          <a:p>
            <a:pPr algn="ctr"/>
            <a:r>
              <a:rPr lang="en-US" b="1" dirty="0">
                <a:solidFill>
                  <a:srgbClr val="00B050"/>
                </a:solidFill>
              </a:rPr>
              <a:t>Example # 07 </a:t>
            </a:r>
          </a:p>
        </p:txBody>
      </p:sp>
      <p:sp>
        <p:nvSpPr>
          <p:cNvPr id="3" name="Content Placeholder 2"/>
          <p:cNvSpPr>
            <a:spLocks noGrp="1"/>
          </p:cNvSpPr>
          <p:nvPr>
            <p:ph idx="1"/>
          </p:nvPr>
        </p:nvSpPr>
        <p:spPr>
          <a:xfrm>
            <a:off x="838200" y="928469"/>
            <a:ext cx="10515600" cy="5248494"/>
          </a:xfrm>
        </p:spPr>
        <p:txBody>
          <a:bodyPr/>
          <a:lstStyle/>
          <a:p>
            <a:pPr algn="just"/>
            <a:r>
              <a:rPr lang="en-US" sz="2600" dirty="0"/>
              <a:t>A researcher hypothesizes that the average number of sports that colleges offer for males is greater than the average number of sports that colleges offer for females. A sample of the number of sports offered by colleges is shown. At </a:t>
            </a:r>
            <a:r>
              <a:rPr lang="el-GR" sz="2600" dirty="0"/>
              <a:t>α</a:t>
            </a:r>
            <a:r>
              <a:rPr lang="en-US" sz="2600" dirty="0"/>
              <a:t> = 0.10, is there enough evidence to support the claim? Assume </a:t>
            </a:r>
            <a:r>
              <a:rPr lang="el-GR" sz="2600" dirty="0"/>
              <a:t>σ</a:t>
            </a:r>
            <a:r>
              <a:rPr lang="en-US" sz="2600" baseline="-25000" dirty="0"/>
              <a:t>1</a:t>
            </a:r>
            <a:r>
              <a:rPr lang="en-US" sz="2600" dirty="0"/>
              <a:t> and </a:t>
            </a:r>
            <a:r>
              <a:rPr lang="el-GR" sz="2600" dirty="0"/>
              <a:t>σ</a:t>
            </a:r>
            <a:r>
              <a:rPr lang="en-US" sz="2600" baseline="-25000" dirty="0"/>
              <a:t>2</a:t>
            </a:r>
            <a:r>
              <a:rPr lang="en-US" sz="2600" dirty="0"/>
              <a:t> = 3.3</a:t>
            </a:r>
            <a:r>
              <a:rPr lang="en-US" dirty="0"/>
              <a:t>.</a:t>
            </a:r>
          </a:p>
          <a:p>
            <a:pPr algn="just"/>
            <a:r>
              <a:rPr lang="en-US" dirty="0"/>
              <a:t> </a:t>
            </a:r>
            <a:br>
              <a:rPr lang="en-US" dirty="0"/>
            </a:br>
            <a:endParaRPr lang="en-US" dirty="0"/>
          </a:p>
        </p:txBody>
      </p:sp>
      <p:pic>
        <p:nvPicPr>
          <p:cNvPr id="4" name="Picture 3"/>
          <p:cNvPicPr>
            <a:picLocks noChangeAspect="1"/>
          </p:cNvPicPr>
          <p:nvPr/>
        </p:nvPicPr>
        <p:blipFill>
          <a:blip r:embed="rId3"/>
          <a:stretch>
            <a:fillRect/>
          </a:stretch>
        </p:blipFill>
        <p:spPr>
          <a:xfrm>
            <a:off x="3117861" y="2377557"/>
            <a:ext cx="9074139" cy="4222073"/>
          </a:xfrm>
          <a:prstGeom prst="rect">
            <a:avLst/>
          </a:prstGeom>
        </p:spPr>
      </p:pic>
    </p:spTree>
    <p:extLst>
      <p:ext uri="{BB962C8B-B14F-4D97-AF65-F5344CB8AC3E}">
        <p14:creationId xmlns:p14="http://schemas.microsoft.com/office/powerpoint/2010/main" val="3456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Example # 05 – 06 </a:t>
            </a:r>
          </a:p>
        </p:txBody>
      </p:sp>
      <p:sp>
        <p:nvSpPr>
          <p:cNvPr id="3" name="Content Placeholder 2"/>
          <p:cNvSpPr>
            <a:spLocks noGrp="1"/>
          </p:cNvSpPr>
          <p:nvPr>
            <p:ph idx="1"/>
          </p:nvPr>
        </p:nvSpPr>
        <p:spPr>
          <a:xfrm>
            <a:off x="604911" y="1825625"/>
            <a:ext cx="10748889" cy="4532972"/>
          </a:xfrm>
        </p:spPr>
        <p:txBody>
          <a:bodyPr>
            <a:normAutofit lnSpcReduction="10000"/>
          </a:bodyPr>
          <a:lstStyle/>
          <a:p>
            <a:pPr algn="just"/>
            <a:r>
              <a:rPr lang="en-US" dirty="0"/>
              <a:t>A random of sample of size n</a:t>
            </a:r>
            <a:r>
              <a:rPr lang="en-US" baseline="-25000" dirty="0"/>
              <a:t>1</a:t>
            </a:r>
            <a:r>
              <a:rPr lang="en-US" dirty="0"/>
              <a:t> = 50 taken from normal population with a standard deviation σ1 = 7.35 has sample mean 181. A second sample of size n</a:t>
            </a:r>
            <a:r>
              <a:rPr lang="en-US" baseline="-25000" dirty="0"/>
              <a:t>2</a:t>
            </a:r>
            <a:r>
              <a:rPr lang="en-US" dirty="0"/>
              <a:t> = 72 taken from a different normal population with σ</a:t>
            </a:r>
            <a:r>
              <a:rPr lang="en-US" baseline="-25000" dirty="0"/>
              <a:t>2</a:t>
            </a:r>
            <a:r>
              <a:rPr lang="en-US" dirty="0"/>
              <a:t> = 4.81 has sample mean 176. Test the hypothesis at 0.05 level of significance that µ</a:t>
            </a:r>
            <a:r>
              <a:rPr lang="en-US" baseline="-25000" dirty="0"/>
              <a:t>1</a:t>
            </a:r>
            <a:r>
              <a:rPr lang="en-US" dirty="0"/>
              <a:t> = µ</a:t>
            </a:r>
            <a:r>
              <a:rPr lang="en-US" baseline="-25000" dirty="0"/>
              <a:t>2</a:t>
            </a:r>
            <a:r>
              <a:rPr lang="en-US" dirty="0"/>
              <a:t>, vs. µ</a:t>
            </a:r>
            <a:r>
              <a:rPr lang="en-US" baseline="-25000" dirty="0"/>
              <a:t>1</a:t>
            </a:r>
            <a:r>
              <a:rPr lang="en-US" dirty="0"/>
              <a:t> ≠ µ</a:t>
            </a:r>
            <a:r>
              <a:rPr lang="en-US" baseline="-25000" dirty="0"/>
              <a:t>2</a:t>
            </a:r>
            <a:r>
              <a:rPr lang="en-US" dirty="0"/>
              <a:t>. </a:t>
            </a:r>
          </a:p>
          <a:p>
            <a:pPr algn="just"/>
            <a:r>
              <a:rPr lang="en-US" dirty="0"/>
              <a:t>A farmer claims that the average yield of wheat of variety A exceeds the average yield of variety B by at least 12 bushels per acre. To test this claim, 50 acres of each variety are planted and grown under similar conditions. Variety A yielded on the average, 86.7 bushels per acre with a </a:t>
            </a:r>
            <a:r>
              <a:rPr lang="en-US" b="1" dirty="0"/>
              <a:t>standard deviation of 6.28</a:t>
            </a:r>
            <a:r>
              <a:rPr lang="en-US" dirty="0"/>
              <a:t> bushels per acre, while variety B yielded, on the average 77.8 bushels per acre with a </a:t>
            </a:r>
            <a:r>
              <a:rPr lang="en-US" b="1" dirty="0"/>
              <a:t>standard deviation of 5.61</a:t>
            </a:r>
            <a:r>
              <a:rPr lang="en-US" dirty="0"/>
              <a:t> bushels per acre. Test the farmer’s claim at alpha = 0.01. </a:t>
            </a:r>
          </a:p>
          <a:p>
            <a:endParaRPr lang="en-US" dirty="0"/>
          </a:p>
        </p:txBody>
      </p:sp>
    </p:spTree>
    <p:extLst>
      <p:ext uri="{BB962C8B-B14F-4D97-AF65-F5344CB8AC3E}">
        <p14:creationId xmlns:p14="http://schemas.microsoft.com/office/powerpoint/2010/main" val="2254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Example # 07</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A random sample of size 80 from a non-normal population yielded the sample mean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1</m:t>
                        </m:r>
                      </m:sub>
                    </m:sSub>
                    <m:r>
                      <a:rPr lang="en-US" i="1">
                        <a:latin typeface="Cambria Math" panose="02040503050406030204" pitchFamily="18" charset="0"/>
                      </a:rPr>
                      <m:t>=170.4</m:t>
                    </m:r>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=62.80</m:t>
                    </m:r>
                  </m:oMath>
                </a14:m>
                <a:r>
                  <a:rPr lang="en-US" dirty="0"/>
                  <a:t>    . Another sample of size 100 from a second non-normal population yielded the sample mean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1</m:t>
                        </m:r>
                      </m:sub>
                    </m:sSub>
                    <m:r>
                      <a:rPr lang="en-US" i="1">
                        <a:latin typeface="Cambria Math" panose="02040503050406030204" pitchFamily="18" charset="0"/>
                      </a:rPr>
                      <m:t>=165.3</m:t>
                    </m:r>
                  </m:oMath>
                </a14:m>
                <a:r>
                  <a:rPr lang="en-US" dirty="0"/>
                  <a:t>    and the sample variable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=89.64</m:t>
                    </m:r>
                  </m:oMath>
                </a14:m>
                <a:r>
                  <a:rPr lang="en-US" dirty="0"/>
                  <a:t>     . Test Ho: µ</a:t>
                </a:r>
                <a:r>
                  <a:rPr lang="en-US" baseline="-25000" dirty="0"/>
                  <a:t>1</a:t>
                </a:r>
                <a:r>
                  <a:rPr lang="en-US" dirty="0"/>
                  <a:t> - µ</a:t>
                </a:r>
                <a:r>
                  <a:rPr lang="en-US" baseline="-25000" dirty="0"/>
                  <a:t>2</a:t>
                </a:r>
                <a:r>
                  <a:rPr lang="en-US" dirty="0"/>
                  <a:t> ≤ 2 at alpha = 0.01.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1821840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819"/>
            <a:ext cx="10515600" cy="1325563"/>
          </a:xfrm>
        </p:spPr>
        <p:txBody>
          <a:bodyPr/>
          <a:lstStyle/>
          <a:p>
            <a:pPr algn="ctr"/>
            <a:r>
              <a:rPr lang="en-US" b="1" dirty="0">
                <a:solidFill>
                  <a:srgbClr val="00B050"/>
                </a:solidFill>
                <a:latin typeface="Arial Black" panose="020B0A04020102020204" pitchFamily="34" charset="0"/>
              </a:rPr>
              <a:t>t-test for a Mean </a:t>
            </a:r>
            <a:br>
              <a:rPr lang="en-US" b="1" dirty="0">
                <a:solidFill>
                  <a:srgbClr val="00B050"/>
                </a:solidFill>
                <a:latin typeface="Arial Black" panose="020B0A04020102020204" pitchFamily="34" charset="0"/>
              </a:rPr>
            </a:br>
            <a:r>
              <a:rPr lang="en-US" sz="3600" b="1" dirty="0">
                <a:solidFill>
                  <a:srgbClr val="00B050"/>
                </a:solidFill>
                <a:latin typeface="Arial Black" panose="020B0A04020102020204" pitchFamily="34" charset="0"/>
              </a:rPr>
              <a:t>(t-distribution) </a:t>
            </a:r>
          </a:p>
        </p:txBody>
      </p:sp>
      <p:sp>
        <p:nvSpPr>
          <p:cNvPr id="3" name="Content Placeholder 2"/>
          <p:cNvSpPr>
            <a:spLocks noGrp="1"/>
          </p:cNvSpPr>
          <p:nvPr>
            <p:ph idx="1"/>
          </p:nvPr>
        </p:nvSpPr>
        <p:spPr>
          <a:xfrm>
            <a:off x="520505" y="1631852"/>
            <a:ext cx="11226018" cy="4545111"/>
          </a:xfrm>
        </p:spPr>
        <p:txBody>
          <a:bodyPr/>
          <a:lstStyle/>
          <a:p>
            <a:pPr algn="just"/>
            <a:r>
              <a:rPr lang="en-US" sz="3200" dirty="0"/>
              <a:t>The </a:t>
            </a:r>
            <a:r>
              <a:rPr lang="en-US" sz="3200" i="1" dirty="0"/>
              <a:t>t </a:t>
            </a:r>
            <a:r>
              <a:rPr lang="en-US" sz="3200" dirty="0"/>
              <a:t>distribution is similar to the standard normal distribution in the following ways. </a:t>
            </a:r>
          </a:p>
          <a:p>
            <a:pPr lvl="1" algn="just"/>
            <a:r>
              <a:rPr lang="en-US" sz="3000" dirty="0"/>
              <a:t>It is bell-shaped.</a:t>
            </a:r>
          </a:p>
          <a:p>
            <a:pPr lvl="1" algn="just"/>
            <a:r>
              <a:rPr lang="en-US" sz="3000" b="1" dirty="0"/>
              <a:t> </a:t>
            </a:r>
            <a:r>
              <a:rPr lang="en-US" sz="3000" dirty="0"/>
              <a:t>It is symmetric about the mean.</a:t>
            </a:r>
          </a:p>
          <a:p>
            <a:pPr lvl="1" algn="just"/>
            <a:r>
              <a:rPr lang="en-US" sz="3000" dirty="0"/>
              <a:t>The mean, median, and mode are equal to 0 and are located at the center of the distribution.</a:t>
            </a:r>
          </a:p>
          <a:p>
            <a:pPr lvl="1" algn="just"/>
            <a:r>
              <a:rPr lang="en-US" sz="3000" dirty="0"/>
              <a:t>The curve never touches the </a:t>
            </a:r>
            <a:r>
              <a:rPr lang="en-US" sz="3000" i="1" dirty="0"/>
              <a:t>x </a:t>
            </a:r>
            <a:r>
              <a:rPr lang="en-US" sz="3000" dirty="0"/>
              <a:t>axis.</a:t>
            </a:r>
          </a:p>
          <a:p>
            <a:pPr marL="457200" lvl="1" indent="0" algn="just">
              <a:buNone/>
            </a:pPr>
            <a:r>
              <a:rPr lang="en-US" sz="3000" dirty="0"/>
              <a:t> </a:t>
            </a:r>
            <a:br>
              <a:rPr lang="en-US" dirty="0"/>
            </a:br>
            <a:endParaRPr lang="en-US" dirty="0"/>
          </a:p>
        </p:txBody>
      </p:sp>
      <p:pic>
        <p:nvPicPr>
          <p:cNvPr id="4" name="Picture 4"/>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2344615" y="4934451"/>
            <a:ext cx="7502769" cy="1466349"/>
          </a:xfrm>
          <a:prstGeom prst="rect">
            <a:avLst/>
          </a:prstGeom>
          <a:noFill/>
          <a:ln w="9525">
            <a:noFill/>
            <a:miter lim="800000"/>
            <a:headEnd/>
            <a:tailEnd/>
          </a:ln>
          <a:effectLst/>
        </p:spPr>
      </p:pic>
    </p:spTree>
    <p:extLst>
      <p:ext uri="{BB962C8B-B14F-4D97-AF65-F5344CB8AC3E}">
        <p14:creationId xmlns:p14="http://schemas.microsoft.com/office/powerpoint/2010/main" val="185663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latin typeface="Arial Black" panose="020B0A04020102020204" pitchFamily="34" charset="0"/>
              </a:rPr>
              <a:t>t-test for a Mean </a:t>
            </a:r>
            <a:br>
              <a:rPr lang="en-US" b="1" dirty="0">
                <a:solidFill>
                  <a:srgbClr val="00B050"/>
                </a:solidFill>
                <a:latin typeface="Arial Black" panose="020B0A04020102020204" pitchFamily="34" charset="0"/>
              </a:rPr>
            </a:br>
            <a:r>
              <a:rPr lang="en-US" sz="3600" b="1" dirty="0">
                <a:solidFill>
                  <a:srgbClr val="00B050"/>
                </a:solidFill>
                <a:latin typeface="Arial Black" panose="020B0A04020102020204" pitchFamily="34" charset="0"/>
              </a:rPr>
              <a:t>(t-distribution) </a:t>
            </a:r>
            <a:endParaRPr lang="en-US" dirty="0"/>
          </a:p>
        </p:txBody>
      </p:sp>
      <p:sp>
        <p:nvSpPr>
          <p:cNvPr id="3" name="Content Placeholder 2"/>
          <p:cNvSpPr>
            <a:spLocks noGrp="1"/>
          </p:cNvSpPr>
          <p:nvPr>
            <p:ph idx="1"/>
          </p:nvPr>
        </p:nvSpPr>
        <p:spPr/>
        <p:txBody>
          <a:bodyPr/>
          <a:lstStyle/>
          <a:p>
            <a:endParaRPr lang="en-US" dirty="0"/>
          </a:p>
          <a:p>
            <a:r>
              <a:rPr lang="en-US" dirty="0"/>
              <a:t>The variance is greater than 1.</a:t>
            </a:r>
          </a:p>
          <a:p>
            <a:r>
              <a:rPr lang="en-US" dirty="0"/>
              <a:t>The </a:t>
            </a:r>
            <a:r>
              <a:rPr lang="en-US" i="1" dirty="0"/>
              <a:t>t </a:t>
            </a:r>
            <a:r>
              <a:rPr lang="en-US" dirty="0"/>
              <a:t>distribution is a family of curves based on the </a:t>
            </a:r>
            <a:r>
              <a:rPr lang="en-US" i="1" dirty="0"/>
              <a:t>degrees of freedom, </a:t>
            </a:r>
            <a:r>
              <a:rPr lang="en-US" dirty="0"/>
              <a:t>which is a number related to sample size. </a:t>
            </a:r>
          </a:p>
          <a:p>
            <a:r>
              <a:rPr lang="en-US" dirty="0"/>
              <a:t>As the sample size increases, the </a:t>
            </a:r>
            <a:r>
              <a:rPr lang="en-US" i="1" dirty="0"/>
              <a:t>t </a:t>
            </a:r>
            <a:r>
              <a:rPr lang="en-US" dirty="0"/>
              <a:t>distribution approaches the normal distribution. </a:t>
            </a:r>
            <a:br>
              <a:rPr lang="en-US" dirty="0"/>
            </a:br>
            <a:br>
              <a:rPr lang="en-US" dirty="0"/>
            </a:br>
            <a:endParaRPr lang="en-US" dirty="0"/>
          </a:p>
        </p:txBody>
      </p:sp>
    </p:spTree>
    <p:extLst>
      <p:ext uri="{BB962C8B-B14F-4D97-AF65-F5344CB8AC3E}">
        <p14:creationId xmlns:p14="http://schemas.microsoft.com/office/powerpoint/2010/main" val="13527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807"/>
            <a:ext cx="10515600" cy="481059"/>
          </a:xfrm>
        </p:spPr>
        <p:txBody>
          <a:bodyPr>
            <a:normAutofit fontScale="90000"/>
          </a:bodyPr>
          <a:lstStyle/>
          <a:p>
            <a:pPr algn="ctr"/>
            <a:r>
              <a:rPr lang="en-US" sz="3800" b="1" dirty="0">
                <a:solidFill>
                  <a:srgbClr val="00B050"/>
                </a:solidFill>
                <a:latin typeface="Arial Black" panose="020B0A04020102020204" pitchFamily="34" charset="0"/>
              </a:rPr>
              <a:t>t-test for a Mean</a:t>
            </a:r>
            <a:endParaRPr lang="en-US" sz="3800" dirty="0"/>
          </a:p>
        </p:txBody>
      </p:sp>
      <p:sp>
        <p:nvSpPr>
          <p:cNvPr id="3" name="Content Placeholder 2"/>
          <p:cNvSpPr>
            <a:spLocks noGrp="1"/>
          </p:cNvSpPr>
          <p:nvPr>
            <p:ph idx="1"/>
          </p:nvPr>
        </p:nvSpPr>
        <p:spPr>
          <a:xfrm>
            <a:off x="425087" y="974308"/>
            <a:ext cx="11341823" cy="5539033"/>
          </a:xfrm>
        </p:spPr>
        <p:txBody>
          <a:bodyPr/>
          <a:lstStyle/>
          <a:p>
            <a:r>
              <a:rPr lang="en-US" dirty="0"/>
              <a:t>The t-test is defined as: </a:t>
            </a:r>
          </a:p>
        </p:txBody>
      </p:sp>
      <p:pic>
        <p:nvPicPr>
          <p:cNvPr id="4" name="Picture 3"/>
          <p:cNvPicPr>
            <a:picLocks noChangeAspect="1"/>
          </p:cNvPicPr>
          <p:nvPr/>
        </p:nvPicPr>
        <p:blipFill>
          <a:blip r:embed="rId2"/>
          <a:stretch>
            <a:fillRect/>
          </a:stretch>
        </p:blipFill>
        <p:spPr>
          <a:xfrm>
            <a:off x="425087" y="1384666"/>
            <a:ext cx="11341823" cy="2474035"/>
          </a:xfrm>
          <a:prstGeom prst="rect">
            <a:avLst/>
          </a:prstGeom>
        </p:spPr>
      </p:pic>
      <p:pic>
        <p:nvPicPr>
          <p:cNvPr id="5" name="Picture 4"/>
          <p:cNvPicPr>
            <a:picLocks noChangeAspect="1"/>
          </p:cNvPicPr>
          <p:nvPr/>
        </p:nvPicPr>
        <p:blipFill>
          <a:blip r:embed="rId3">
            <a:duotone>
              <a:prstClr val="black"/>
              <a:schemeClr val="accent3">
                <a:tint val="45000"/>
                <a:satMod val="400000"/>
              </a:schemeClr>
            </a:duotone>
          </a:blip>
          <a:stretch>
            <a:fillRect/>
          </a:stretch>
        </p:blipFill>
        <p:spPr>
          <a:xfrm>
            <a:off x="647114" y="3858701"/>
            <a:ext cx="11119796" cy="2753554"/>
          </a:xfrm>
          <a:prstGeom prst="rect">
            <a:avLst/>
          </a:prstGeom>
        </p:spPr>
      </p:pic>
    </p:spTree>
    <p:extLst>
      <p:ext uri="{BB962C8B-B14F-4D97-AF65-F5344CB8AC3E}">
        <p14:creationId xmlns:p14="http://schemas.microsoft.com/office/powerpoint/2010/main" val="261705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Three Methods to test statistical Hypothesis </a:t>
            </a:r>
          </a:p>
        </p:txBody>
      </p:sp>
      <p:sp>
        <p:nvSpPr>
          <p:cNvPr id="3" name="Content Placeholder 2"/>
          <p:cNvSpPr>
            <a:spLocks noGrp="1"/>
          </p:cNvSpPr>
          <p:nvPr>
            <p:ph idx="1"/>
          </p:nvPr>
        </p:nvSpPr>
        <p:spPr/>
        <p:txBody>
          <a:bodyPr/>
          <a:lstStyle/>
          <a:p>
            <a:pPr marL="0" indent="0">
              <a:buNone/>
            </a:pPr>
            <a:r>
              <a:rPr lang="en-US" dirty="0"/>
              <a:t>	</a:t>
            </a:r>
            <a:br>
              <a:rPr lang="en-US" dirty="0"/>
            </a:br>
            <a:r>
              <a:rPr lang="en-US" b="1" dirty="0"/>
              <a:t>1. </a:t>
            </a:r>
            <a:r>
              <a:rPr lang="en-US" dirty="0"/>
              <a:t>The traditional method</a:t>
            </a:r>
            <a:br>
              <a:rPr lang="en-US" dirty="0"/>
            </a:br>
            <a:r>
              <a:rPr lang="en-US" b="1" dirty="0"/>
              <a:t>2. </a:t>
            </a:r>
            <a:r>
              <a:rPr lang="en-US" dirty="0"/>
              <a:t>The </a:t>
            </a:r>
            <a:r>
              <a:rPr lang="en-US" i="1" dirty="0"/>
              <a:t>P</a:t>
            </a:r>
            <a:r>
              <a:rPr lang="en-US" dirty="0"/>
              <a:t>-value method</a:t>
            </a:r>
            <a:br>
              <a:rPr lang="en-US" dirty="0"/>
            </a:br>
            <a:r>
              <a:rPr lang="en-US" b="1" dirty="0"/>
              <a:t>3. </a:t>
            </a:r>
            <a:r>
              <a:rPr lang="en-US" dirty="0"/>
              <a:t>The confidence interval method </a:t>
            </a:r>
            <a:br>
              <a:rPr lang="en-US" dirty="0"/>
            </a:br>
            <a:endParaRPr lang="en-US" dirty="0"/>
          </a:p>
        </p:txBody>
      </p:sp>
    </p:spTree>
    <p:extLst>
      <p:ext uri="{BB962C8B-B14F-4D97-AF65-F5344CB8AC3E}">
        <p14:creationId xmlns:p14="http://schemas.microsoft.com/office/powerpoint/2010/main" val="2319523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Example # 08 &amp; 09 </a:t>
            </a:r>
          </a:p>
        </p:txBody>
      </p:sp>
      <p:sp>
        <p:nvSpPr>
          <p:cNvPr id="3" name="Content Placeholder 2"/>
          <p:cNvSpPr>
            <a:spLocks noGrp="1"/>
          </p:cNvSpPr>
          <p:nvPr>
            <p:ph idx="1"/>
          </p:nvPr>
        </p:nvSpPr>
        <p:spPr/>
        <p:txBody>
          <a:bodyPr>
            <a:normAutofit lnSpcReduction="10000"/>
          </a:bodyPr>
          <a:lstStyle/>
          <a:p>
            <a:pPr algn="just"/>
            <a:r>
              <a:rPr lang="en-US" b="1" dirty="0">
                <a:solidFill>
                  <a:srgbClr val="00B050"/>
                </a:solidFill>
              </a:rPr>
              <a:t>Hospital Infections</a:t>
            </a:r>
            <a:r>
              <a:rPr lang="en-US" b="1" dirty="0"/>
              <a:t>: </a:t>
            </a:r>
            <a:r>
              <a:rPr lang="en-US" dirty="0"/>
              <a:t>A medical investigation claims that the average number of infections per week at a hospital in southwestern Pennsylvania is 16.3. A random sample of 10 weeks had a mean number of 17.7 infections. The sample standard deviation is 1.8. Is there enough evidence to reject the investigator’s claim at a 0.05? </a:t>
            </a:r>
          </a:p>
          <a:p>
            <a:pPr algn="just"/>
            <a:r>
              <a:rPr lang="en-US" b="1" dirty="0">
                <a:solidFill>
                  <a:srgbClr val="00B050"/>
                </a:solidFill>
              </a:rPr>
              <a:t>Substitute Teachers’ Salaries: </a:t>
            </a:r>
            <a:r>
              <a:rPr lang="en-US" dirty="0"/>
              <a:t>An educator claims that the average salary of substitute teachers in school districts in Allegheny County, Pennsylvania, is less than $60 per day. A random sample of eight school districts is selected, and the daily salaries (in dollars) are shown. Is there enough evidence to support the educator’s claim at </a:t>
            </a:r>
            <a:r>
              <a:rPr lang="el-GR" dirty="0"/>
              <a:t>α</a:t>
            </a:r>
            <a:r>
              <a:rPr lang="en-US" dirty="0"/>
              <a:t> 0.10? </a:t>
            </a:r>
          </a:p>
        </p:txBody>
      </p:sp>
      <p:pic>
        <p:nvPicPr>
          <p:cNvPr id="4" name="Picture 3"/>
          <p:cNvPicPr>
            <a:picLocks noChangeAspect="1"/>
          </p:cNvPicPr>
          <p:nvPr/>
        </p:nvPicPr>
        <p:blipFill>
          <a:blip r:embed="rId3"/>
          <a:stretch>
            <a:fillRect/>
          </a:stretch>
        </p:blipFill>
        <p:spPr>
          <a:xfrm>
            <a:off x="3689745" y="5800271"/>
            <a:ext cx="4812510" cy="511629"/>
          </a:xfrm>
          <a:prstGeom prst="rect">
            <a:avLst/>
          </a:prstGeom>
        </p:spPr>
      </p:pic>
    </p:spTree>
    <p:extLst>
      <p:ext uri="{BB962C8B-B14F-4D97-AF65-F5344CB8AC3E}">
        <p14:creationId xmlns:p14="http://schemas.microsoft.com/office/powerpoint/2010/main" val="723875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Example # 10 </a:t>
            </a:r>
          </a:p>
        </p:txBody>
      </p:sp>
      <p:sp>
        <p:nvSpPr>
          <p:cNvPr id="3" name="Content Placeholder 2"/>
          <p:cNvSpPr>
            <a:spLocks noGrp="1"/>
          </p:cNvSpPr>
          <p:nvPr>
            <p:ph idx="1"/>
          </p:nvPr>
        </p:nvSpPr>
        <p:spPr/>
        <p:txBody>
          <a:bodyPr/>
          <a:lstStyle/>
          <a:p>
            <a:r>
              <a:rPr lang="en-US" b="1" dirty="0">
                <a:solidFill>
                  <a:srgbClr val="00B050"/>
                </a:solidFill>
              </a:rPr>
              <a:t>Jogger’s Oxygen Uptake: </a:t>
            </a:r>
            <a:r>
              <a:rPr lang="en-US" dirty="0"/>
              <a:t>A physician claims that joggers’ maximal volume oxygen uptake is greater than the average of all adults. A sample of 15 joggers has a mean of 40.6 milliliters per kilogram (ml/kg) and a standard deviation of 6 ml/kg. If the average of all adults is 36.7 ml/kg, is there enough evidence to support the physician’s claim at </a:t>
            </a:r>
            <a:r>
              <a:rPr lang="el-GR" dirty="0"/>
              <a:t>α</a:t>
            </a:r>
            <a:r>
              <a:rPr lang="en-US" dirty="0"/>
              <a:t> = 0.05? </a:t>
            </a:r>
            <a:br>
              <a:rPr lang="en-US" dirty="0"/>
            </a:br>
            <a:endParaRPr lang="en-US" dirty="0"/>
          </a:p>
        </p:txBody>
      </p:sp>
    </p:spTree>
    <p:extLst>
      <p:ext uri="{BB962C8B-B14F-4D97-AF65-F5344CB8AC3E}">
        <p14:creationId xmlns:p14="http://schemas.microsoft.com/office/powerpoint/2010/main" val="2076629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581"/>
            <a:ext cx="10515600" cy="1088647"/>
          </a:xfrm>
        </p:spPr>
        <p:txBody>
          <a:bodyPr>
            <a:normAutofit fontScale="90000"/>
          </a:bodyPr>
          <a:lstStyle/>
          <a:p>
            <a:pPr algn="ctr"/>
            <a:r>
              <a:rPr lang="en-US" sz="3800" b="1" dirty="0">
                <a:solidFill>
                  <a:srgbClr val="00B050"/>
                </a:solidFill>
              </a:rPr>
              <a:t>Testing Difference between two mean when </a:t>
            </a:r>
            <a:r>
              <a:rPr lang="el-GR" sz="3800" b="1" dirty="0">
                <a:solidFill>
                  <a:srgbClr val="00B050"/>
                </a:solidFill>
              </a:rPr>
              <a:t>σ</a:t>
            </a:r>
            <a:r>
              <a:rPr lang="en-US" sz="3800" b="1" baseline="-25000" dirty="0">
                <a:solidFill>
                  <a:srgbClr val="00B050"/>
                </a:solidFill>
              </a:rPr>
              <a:t>1</a:t>
            </a:r>
            <a:r>
              <a:rPr lang="en-US" sz="3800" b="1" dirty="0">
                <a:solidFill>
                  <a:srgbClr val="00B050"/>
                </a:solidFill>
              </a:rPr>
              <a:t>≠</a:t>
            </a:r>
            <a:r>
              <a:rPr lang="el-GR" sz="3800" b="1" dirty="0">
                <a:solidFill>
                  <a:srgbClr val="00B050"/>
                </a:solidFill>
              </a:rPr>
              <a:t> σ</a:t>
            </a:r>
            <a:r>
              <a:rPr lang="en-US" sz="3800" b="1" baseline="-25000" dirty="0">
                <a:solidFill>
                  <a:srgbClr val="00B050"/>
                </a:solidFill>
              </a:rPr>
              <a:t>2 </a:t>
            </a:r>
            <a:br>
              <a:rPr lang="en-US" sz="3800" b="1" dirty="0">
                <a:solidFill>
                  <a:srgbClr val="00B050"/>
                </a:solidFill>
              </a:rPr>
            </a:br>
            <a:r>
              <a:rPr lang="en-US" sz="3800" b="1" dirty="0">
                <a:solidFill>
                  <a:srgbClr val="00B050"/>
                </a:solidFill>
              </a:rPr>
              <a:t>(Independent Sample: t-test) </a:t>
            </a:r>
          </a:p>
        </p:txBody>
      </p:sp>
      <p:sp>
        <p:nvSpPr>
          <p:cNvPr id="3" name="Content Placeholder 2"/>
          <p:cNvSpPr>
            <a:spLocks noGrp="1"/>
          </p:cNvSpPr>
          <p:nvPr>
            <p:ph idx="1"/>
          </p:nvPr>
        </p:nvSpPr>
        <p:spPr>
          <a:xfrm>
            <a:off x="838200" y="1294228"/>
            <a:ext cx="10515600" cy="4882735"/>
          </a:xfrm>
        </p:spPr>
        <p:txBody>
          <a:bodyPr/>
          <a:lstStyle/>
          <a:p>
            <a:endParaRPr lang="en-US" dirty="0"/>
          </a:p>
        </p:txBody>
      </p:sp>
      <p:pic>
        <p:nvPicPr>
          <p:cNvPr id="4" name="Picture 3"/>
          <p:cNvPicPr>
            <a:picLocks noChangeAspect="1"/>
          </p:cNvPicPr>
          <p:nvPr/>
        </p:nvPicPr>
        <p:blipFill>
          <a:blip r:embed="rId2"/>
          <a:stretch>
            <a:fillRect/>
          </a:stretch>
        </p:blipFill>
        <p:spPr>
          <a:xfrm>
            <a:off x="1450017" y="1294228"/>
            <a:ext cx="9291965" cy="2310277"/>
          </a:xfrm>
          <a:prstGeom prst="rect">
            <a:avLst/>
          </a:prstGeom>
        </p:spPr>
      </p:pic>
      <p:pic>
        <p:nvPicPr>
          <p:cNvPr id="5" name="Picture 4"/>
          <p:cNvPicPr>
            <a:picLocks noChangeAspect="1"/>
          </p:cNvPicPr>
          <p:nvPr/>
        </p:nvPicPr>
        <p:blipFill>
          <a:blip r:embed="rId3"/>
          <a:stretch>
            <a:fillRect/>
          </a:stretch>
        </p:blipFill>
        <p:spPr>
          <a:xfrm>
            <a:off x="974696" y="3735595"/>
            <a:ext cx="10242605" cy="2748683"/>
          </a:xfrm>
          <a:prstGeom prst="rect">
            <a:avLst/>
          </a:prstGeom>
        </p:spPr>
      </p:pic>
    </p:spTree>
    <p:extLst>
      <p:ext uri="{BB962C8B-B14F-4D97-AF65-F5344CB8AC3E}">
        <p14:creationId xmlns:p14="http://schemas.microsoft.com/office/powerpoint/2010/main" val="262890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23871" y="1690688"/>
            <a:ext cx="11344258" cy="3192780"/>
          </a:xfrm>
          <a:prstGeom prst="rect">
            <a:avLst/>
          </a:prstGeom>
        </p:spPr>
      </p:pic>
    </p:spTree>
    <p:extLst>
      <p:ext uri="{BB962C8B-B14F-4D97-AF65-F5344CB8AC3E}">
        <p14:creationId xmlns:p14="http://schemas.microsoft.com/office/powerpoint/2010/main" val="3106060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50"/>
                </a:solidFill>
              </a:rPr>
              <a:t>Example # 11 </a:t>
            </a:r>
          </a:p>
        </p:txBody>
      </p:sp>
      <p:sp>
        <p:nvSpPr>
          <p:cNvPr id="3" name="Content Placeholder 2"/>
          <p:cNvSpPr>
            <a:spLocks noGrp="1"/>
          </p:cNvSpPr>
          <p:nvPr>
            <p:ph idx="1"/>
          </p:nvPr>
        </p:nvSpPr>
        <p:spPr/>
        <p:txBody>
          <a:bodyPr>
            <a:normAutofit/>
          </a:bodyPr>
          <a:lstStyle/>
          <a:p>
            <a:pPr algn="just"/>
            <a:r>
              <a:rPr lang="en-US" b="1" dirty="0">
                <a:solidFill>
                  <a:srgbClr val="00B050"/>
                </a:solidFill>
              </a:rPr>
              <a:t>Farm Sizes: </a:t>
            </a:r>
            <a:r>
              <a:rPr lang="en-US" dirty="0"/>
              <a:t>The average size of a farm in Indiana County, Pennsylvania, is 191 acres. The average size of a farm in Greene County, Pennsylvania, is 199 acres. Assume the data were obtained</a:t>
            </a:r>
            <a:br>
              <a:rPr lang="en-US" dirty="0"/>
            </a:br>
            <a:r>
              <a:rPr lang="en-US" dirty="0"/>
              <a:t>from two samples with standard deviations of 38 and 12 acres, respectively, and sample sizes of 8 and 10, respectively. Can it be concluded at </a:t>
            </a:r>
            <a:r>
              <a:rPr lang="el-GR" dirty="0"/>
              <a:t>α</a:t>
            </a:r>
            <a:r>
              <a:rPr lang="en-US" dirty="0"/>
              <a:t> = 0.05 that the average size of the farms in the two counties is different? Assume the populations are normally distributed. </a:t>
            </a:r>
          </a:p>
          <a:p>
            <a:pPr algn="just"/>
            <a:r>
              <a:rPr lang="en-US" dirty="0"/>
              <a:t>Find the 95% confidence interval .</a:t>
            </a:r>
          </a:p>
        </p:txBody>
      </p:sp>
    </p:spTree>
    <p:extLst>
      <p:ext uri="{BB962C8B-B14F-4D97-AF65-F5344CB8AC3E}">
        <p14:creationId xmlns:p14="http://schemas.microsoft.com/office/powerpoint/2010/main" val="13478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26609"/>
            <a:ext cx="10515600" cy="6612328"/>
          </a:xfrm>
          <a:prstGeom prst="rect">
            <a:avLst/>
          </a:prstGeom>
        </p:spPr>
      </p:pic>
    </p:spTree>
    <p:extLst>
      <p:ext uri="{BB962C8B-B14F-4D97-AF65-F5344CB8AC3E}">
        <p14:creationId xmlns:p14="http://schemas.microsoft.com/office/powerpoint/2010/main" val="2127020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212725"/>
            <a:ext cx="10515600" cy="468311"/>
          </a:xfrm>
        </p:spPr>
        <p:txBody>
          <a:bodyPr>
            <a:noAutofit/>
          </a:bodyPr>
          <a:lstStyle/>
          <a:p>
            <a:pPr algn="ctr"/>
            <a:r>
              <a:rPr lang="en-US" sz="3600" b="1" dirty="0">
                <a:solidFill>
                  <a:srgbClr val="00B050"/>
                </a:solidFill>
              </a:rPr>
              <a:t>Example # 12 </a:t>
            </a:r>
          </a:p>
        </p:txBody>
      </p:sp>
      <p:sp>
        <p:nvSpPr>
          <p:cNvPr id="3" name="Content Placeholder 2"/>
          <p:cNvSpPr>
            <a:spLocks noGrp="1"/>
          </p:cNvSpPr>
          <p:nvPr>
            <p:ph idx="1"/>
          </p:nvPr>
        </p:nvSpPr>
        <p:spPr>
          <a:xfrm>
            <a:off x="838200" y="872197"/>
            <a:ext cx="10515600" cy="5304766"/>
          </a:xfrm>
        </p:spPr>
        <p:txBody>
          <a:bodyPr/>
          <a:lstStyle/>
          <a:p>
            <a:pPr algn="just"/>
            <a:r>
              <a:rPr lang="en-US" b="1" dirty="0">
                <a:solidFill>
                  <a:srgbClr val="00B050"/>
                </a:solidFill>
              </a:rPr>
              <a:t>Too Long on the Telephone: </a:t>
            </a:r>
            <a:r>
              <a:rPr lang="en-US" dirty="0"/>
              <a:t>A company collects data on the lengths of telephone calls made by employees in two different divisions. The mean and standard deviation for the sales division are 10.26 and 8.56, respectively. The mean and standard deviation for the shipping and receiving division are 6.93 and 4.93, respectively. A hypothesis test was run, and the computer output follows.</a:t>
            </a:r>
          </a:p>
          <a:p>
            <a:pPr marL="0" indent="0">
              <a:buNone/>
            </a:pP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6086475" y="3424237"/>
            <a:ext cx="19050" cy="9525"/>
          </a:xfrm>
          <a:prstGeom prst="rect">
            <a:avLst/>
          </a:prstGeom>
        </p:spPr>
      </p:pic>
      <p:pic>
        <p:nvPicPr>
          <p:cNvPr id="5" name="Picture 4"/>
          <p:cNvPicPr>
            <a:picLocks noChangeAspect="1"/>
          </p:cNvPicPr>
          <p:nvPr/>
        </p:nvPicPr>
        <p:blipFill>
          <a:blip r:embed="rId2"/>
          <a:stretch>
            <a:fillRect/>
          </a:stretch>
        </p:blipFill>
        <p:spPr>
          <a:xfrm>
            <a:off x="6238875" y="3576637"/>
            <a:ext cx="19050" cy="9525"/>
          </a:xfrm>
          <a:prstGeom prst="rect">
            <a:avLst/>
          </a:prstGeom>
        </p:spPr>
      </p:pic>
      <p:pic>
        <p:nvPicPr>
          <p:cNvPr id="7" name="Picture 6"/>
          <p:cNvPicPr>
            <a:picLocks noChangeAspect="1"/>
          </p:cNvPicPr>
          <p:nvPr/>
        </p:nvPicPr>
        <p:blipFill>
          <a:blip r:embed="rId3"/>
          <a:stretch>
            <a:fillRect/>
          </a:stretch>
        </p:blipFill>
        <p:spPr>
          <a:xfrm>
            <a:off x="2552264" y="3283561"/>
            <a:ext cx="7068422" cy="2273178"/>
          </a:xfrm>
          <a:prstGeom prst="rect">
            <a:avLst/>
          </a:prstGeom>
        </p:spPr>
      </p:pic>
    </p:spTree>
    <p:extLst>
      <p:ext uri="{BB962C8B-B14F-4D97-AF65-F5344CB8AC3E}">
        <p14:creationId xmlns:p14="http://schemas.microsoft.com/office/powerpoint/2010/main" val="202743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Example # 12 (Contd.)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00225" y="1926101"/>
            <a:ext cx="11591549" cy="3363351"/>
          </a:xfrm>
          <a:prstGeom prst="rect">
            <a:avLst/>
          </a:prstGeom>
        </p:spPr>
      </p:pic>
      <p:sp>
        <p:nvSpPr>
          <p:cNvPr id="5" name="TextBox 4"/>
          <p:cNvSpPr txBox="1"/>
          <p:nvPr/>
        </p:nvSpPr>
        <p:spPr>
          <a:xfrm>
            <a:off x="6485206" y="1926101"/>
            <a:ext cx="2841674" cy="400110"/>
          </a:xfrm>
          <a:prstGeom prst="rect">
            <a:avLst/>
          </a:prstGeom>
          <a:noFill/>
        </p:spPr>
        <p:txBody>
          <a:bodyPr wrap="square" rtlCol="0">
            <a:spAutoFit/>
          </a:bodyPr>
          <a:lstStyle/>
          <a:p>
            <a:r>
              <a:rPr lang="en-US" sz="2000" b="1" dirty="0">
                <a:solidFill>
                  <a:srgbClr val="FF0000"/>
                </a:solidFill>
              </a:rPr>
              <a:t>Independent </a:t>
            </a:r>
          </a:p>
        </p:txBody>
      </p:sp>
      <p:sp>
        <p:nvSpPr>
          <p:cNvPr id="6" name="TextBox 5"/>
          <p:cNvSpPr txBox="1"/>
          <p:nvPr/>
        </p:nvSpPr>
        <p:spPr>
          <a:xfrm>
            <a:off x="6095999" y="2672862"/>
            <a:ext cx="2771335" cy="400110"/>
          </a:xfrm>
          <a:prstGeom prst="rect">
            <a:avLst/>
          </a:prstGeom>
          <a:noFill/>
        </p:spPr>
        <p:txBody>
          <a:bodyPr wrap="square" rtlCol="0">
            <a:spAutoFit/>
          </a:bodyPr>
          <a:lstStyle/>
          <a:p>
            <a:r>
              <a:rPr lang="en-US" sz="2000" b="1" dirty="0">
                <a:solidFill>
                  <a:srgbClr val="FF0000"/>
                </a:solidFill>
              </a:rPr>
              <a:t>We compare the p-value </a:t>
            </a:r>
          </a:p>
        </p:txBody>
      </p:sp>
      <p:sp>
        <p:nvSpPr>
          <p:cNvPr id="7" name="TextBox 6"/>
          <p:cNvSpPr txBox="1"/>
          <p:nvPr/>
        </p:nvSpPr>
        <p:spPr>
          <a:xfrm>
            <a:off x="6095999" y="3419623"/>
            <a:ext cx="2771335" cy="400110"/>
          </a:xfrm>
          <a:prstGeom prst="rect">
            <a:avLst/>
          </a:prstGeom>
          <a:noFill/>
        </p:spPr>
        <p:txBody>
          <a:bodyPr wrap="square" rtlCol="0">
            <a:spAutoFit/>
          </a:bodyPr>
          <a:lstStyle/>
          <a:p>
            <a:r>
              <a:rPr lang="en-US" sz="2000" b="1" dirty="0">
                <a:solidFill>
                  <a:srgbClr val="FF0000"/>
                </a:solidFill>
              </a:rPr>
              <a:t>P-value = P(Type – I) </a:t>
            </a:r>
          </a:p>
        </p:txBody>
      </p:sp>
      <p:sp>
        <p:nvSpPr>
          <p:cNvPr id="8" name="TextBox 7"/>
          <p:cNvSpPr txBox="1"/>
          <p:nvPr/>
        </p:nvSpPr>
        <p:spPr>
          <a:xfrm>
            <a:off x="7090117" y="3954427"/>
            <a:ext cx="4801657" cy="384721"/>
          </a:xfrm>
          <a:prstGeom prst="rect">
            <a:avLst/>
          </a:prstGeom>
          <a:noFill/>
        </p:spPr>
        <p:txBody>
          <a:bodyPr wrap="square" rtlCol="0">
            <a:spAutoFit/>
          </a:bodyPr>
          <a:lstStyle/>
          <a:p>
            <a:r>
              <a:rPr lang="en-US" sz="1900" b="1" dirty="0">
                <a:solidFill>
                  <a:srgbClr val="FF0000"/>
                </a:solidFill>
              </a:rPr>
              <a:t>Two-tailed, since two critical values are given </a:t>
            </a:r>
          </a:p>
        </p:txBody>
      </p:sp>
      <p:sp>
        <p:nvSpPr>
          <p:cNvPr id="9" name="TextBox 8"/>
          <p:cNvSpPr txBox="1"/>
          <p:nvPr/>
        </p:nvSpPr>
        <p:spPr>
          <a:xfrm>
            <a:off x="4670474" y="4237209"/>
            <a:ext cx="7235368" cy="1323439"/>
          </a:xfrm>
          <a:prstGeom prst="rect">
            <a:avLst/>
          </a:prstGeom>
          <a:noFill/>
        </p:spPr>
        <p:txBody>
          <a:bodyPr wrap="square" rtlCol="0">
            <a:spAutoFit/>
          </a:bodyPr>
          <a:lstStyle/>
          <a:p>
            <a:r>
              <a:rPr lang="en-US" sz="2000" b="1" dirty="0">
                <a:solidFill>
                  <a:srgbClr val="FF0000"/>
                </a:solidFill>
              </a:rPr>
              <a:t>we fail to reject the null hypothesis &amp; conclude that there is a difference in the lengths of telephone calls. </a:t>
            </a:r>
            <a:br>
              <a:rPr lang="en-US" sz="2000" dirty="0"/>
            </a:br>
            <a:br>
              <a:rPr lang="en-US" sz="2000" b="1" dirty="0">
                <a:solidFill>
                  <a:srgbClr val="FF0000"/>
                </a:solidFill>
              </a:rPr>
            </a:br>
            <a:endParaRPr lang="en-US" sz="2000" b="1" dirty="0">
              <a:solidFill>
                <a:srgbClr val="FF0000"/>
              </a:solidFill>
            </a:endParaRPr>
          </a:p>
        </p:txBody>
      </p:sp>
      <p:sp>
        <p:nvSpPr>
          <p:cNvPr id="10" name="TextBox 9"/>
          <p:cNvSpPr txBox="1"/>
          <p:nvPr/>
        </p:nvSpPr>
        <p:spPr>
          <a:xfrm>
            <a:off x="5401994" y="5272162"/>
            <a:ext cx="5500468" cy="984885"/>
          </a:xfrm>
          <a:prstGeom prst="rect">
            <a:avLst/>
          </a:prstGeom>
          <a:noFill/>
        </p:spPr>
        <p:txBody>
          <a:bodyPr wrap="square" rtlCol="0">
            <a:spAutoFit/>
          </a:bodyPr>
          <a:lstStyle/>
          <a:p>
            <a:r>
              <a:rPr lang="en-US" sz="2000" b="1" dirty="0">
                <a:solidFill>
                  <a:srgbClr val="FF0000"/>
                </a:solidFill>
              </a:rPr>
              <a:t>If the significance level had been 0.10, we would have rejected the null hypothesis, </a:t>
            </a:r>
            <a:br>
              <a:rPr lang="en-US" dirty="0"/>
            </a:br>
            <a:endParaRPr lang="en-US" dirty="0"/>
          </a:p>
        </p:txBody>
      </p:sp>
    </p:spTree>
    <p:extLst>
      <p:ext uri="{BB962C8B-B14F-4D97-AF65-F5344CB8AC3E}">
        <p14:creationId xmlns:p14="http://schemas.microsoft.com/office/powerpoint/2010/main" val="257698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622"/>
            <a:ext cx="10515600" cy="448536"/>
          </a:xfrm>
        </p:spPr>
        <p:txBody>
          <a:bodyPr>
            <a:normAutofit fontScale="90000"/>
          </a:bodyPr>
          <a:lstStyle/>
          <a:p>
            <a:pPr algn="ctr"/>
            <a:r>
              <a:rPr lang="en-US" b="1" dirty="0">
                <a:solidFill>
                  <a:srgbClr val="00B050"/>
                </a:solidFill>
              </a:rPr>
              <a:t>Example # 13 </a:t>
            </a:r>
          </a:p>
        </p:txBody>
      </p:sp>
      <p:sp>
        <p:nvSpPr>
          <p:cNvPr id="8" name="Content Placeholder 7"/>
          <p:cNvSpPr>
            <a:spLocks noGrp="1"/>
          </p:cNvSpPr>
          <p:nvPr>
            <p:ph idx="1"/>
          </p:nvPr>
        </p:nvSpPr>
        <p:spPr>
          <a:xfrm>
            <a:off x="838200" y="842953"/>
            <a:ext cx="10515600" cy="5334010"/>
          </a:xfrm>
        </p:spPr>
        <p:txBody>
          <a:bodyPr/>
          <a:lstStyle/>
          <a:p>
            <a:r>
              <a:rPr lang="en-US" dirty="0"/>
              <a:t>Test the claim that there is no difference between population means based on these sample data. </a:t>
            </a:r>
          </a:p>
        </p:txBody>
      </p:sp>
      <p:sp>
        <p:nvSpPr>
          <p:cNvPr id="10" name="Rectangle 2"/>
          <p:cNvSpPr>
            <a:spLocks noChangeArrowheads="1"/>
          </p:cNvSpPr>
          <p:nvPr/>
        </p:nvSpPr>
        <p:spPr bwMode="auto">
          <a:xfrm>
            <a:off x="-1" y="-300307"/>
            <a:ext cx="131128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1445532" y="1643062"/>
            <a:ext cx="9743078" cy="636813"/>
          </a:xfrm>
          <a:prstGeom prst="rect">
            <a:avLst/>
          </a:prstGeom>
        </p:spPr>
      </p:pic>
      <p:pic>
        <p:nvPicPr>
          <p:cNvPr id="12" name="Picture 11"/>
          <p:cNvPicPr>
            <a:picLocks noChangeAspect="1"/>
          </p:cNvPicPr>
          <p:nvPr/>
        </p:nvPicPr>
        <p:blipFill>
          <a:blip r:embed="rId3">
            <a:duotone>
              <a:prstClr val="black"/>
              <a:schemeClr val="accent4">
                <a:tint val="45000"/>
                <a:satMod val="400000"/>
              </a:schemeClr>
            </a:duotone>
          </a:blip>
          <a:stretch>
            <a:fillRect/>
          </a:stretch>
        </p:blipFill>
        <p:spPr>
          <a:xfrm>
            <a:off x="838200" y="2624600"/>
            <a:ext cx="10515599" cy="4233400"/>
          </a:xfrm>
          <a:prstGeom prst="rect">
            <a:avLst/>
          </a:prstGeom>
        </p:spPr>
      </p:pic>
    </p:spTree>
    <p:extLst>
      <p:ext uri="{BB962C8B-B14F-4D97-AF65-F5344CB8AC3E}">
        <p14:creationId xmlns:p14="http://schemas.microsoft.com/office/powerpoint/2010/main" val="147143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B050"/>
                </a:solidFill>
              </a:rPr>
              <a:t>Testing Difference between two mean when </a:t>
            </a:r>
            <a:r>
              <a:rPr lang="el-GR" b="1" dirty="0">
                <a:solidFill>
                  <a:srgbClr val="00B050"/>
                </a:solidFill>
              </a:rPr>
              <a:t>σ</a:t>
            </a:r>
            <a:r>
              <a:rPr lang="en-US" b="1" baseline="-25000" dirty="0">
                <a:solidFill>
                  <a:srgbClr val="00B050"/>
                </a:solidFill>
              </a:rPr>
              <a:t>1</a:t>
            </a:r>
            <a:r>
              <a:rPr lang="en-US" b="1" dirty="0">
                <a:solidFill>
                  <a:srgbClr val="00B050"/>
                </a:solidFill>
              </a:rPr>
              <a:t>=</a:t>
            </a:r>
            <a:r>
              <a:rPr lang="el-GR" b="1" dirty="0">
                <a:solidFill>
                  <a:srgbClr val="00B050"/>
                </a:solidFill>
              </a:rPr>
              <a:t> σ</a:t>
            </a:r>
            <a:r>
              <a:rPr lang="en-US" b="1" baseline="-25000" dirty="0">
                <a:solidFill>
                  <a:srgbClr val="00B050"/>
                </a:solidFill>
              </a:rPr>
              <a:t>2 </a:t>
            </a:r>
            <a:br>
              <a:rPr lang="en-US" b="1" dirty="0">
                <a:solidFill>
                  <a:srgbClr val="00B050"/>
                </a:solidFill>
              </a:rPr>
            </a:br>
            <a:r>
              <a:rPr lang="en-US" b="1" dirty="0">
                <a:solidFill>
                  <a:srgbClr val="00B050"/>
                </a:solidFill>
              </a:rPr>
              <a:t>(Independent Sample: t-test) </a:t>
            </a:r>
            <a:endParaRPr lang="en-US" dirty="0"/>
          </a:p>
        </p:txBody>
      </p:sp>
      <p:sp>
        <p:nvSpPr>
          <p:cNvPr id="3" name="Content Placeholder 2"/>
          <p:cNvSpPr>
            <a:spLocks noGrp="1"/>
          </p:cNvSpPr>
          <p:nvPr>
            <p:ph idx="1"/>
          </p:nvPr>
        </p:nvSpPr>
        <p:spPr/>
        <p:txBody>
          <a:bodyPr/>
          <a:lstStyle/>
          <a:p>
            <a:r>
              <a:rPr lang="en-US" dirty="0"/>
              <a:t>When the variances are assumed to be equal, this formula is used: </a:t>
            </a:r>
            <a:br>
              <a:rPr lang="en-US" dirty="0"/>
            </a:br>
            <a:endParaRPr lang="en-US" dirty="0"/>
          </a:p>
        </p:txBody>
      </p:sp>
      <p:pic>
        <p:nvPicPr>
          <p:cNvPr id="4" name="Picture 3"/>
          <p:cNvPicPr>
            <a:picLocks noChangeAspect="1"/>
          </p:cNvPicPr>
          <p:nvPr/>
        </p:nvPicPr>
        <p:blipFill>
          <a:blip r:embed="rId2"/>
          <a:stretch>
            <a:fillRect/>
          </a:stretch>
        </p:blipFill>
        <p:spPr>
          <a:xfrm>
            <a:off x="2930979" y="2556101"/>
            <a:ext cx="6462642" cy="1754642"/>
          </a:xfrm>
          <a:prstGeom prst="rect">
            <a:avLst/>
          </a:prstGeom>
        </p:spPr>
      </p:pic>
    </p:spTree>
    <p:extLst>
      <p:ext uri="{BB962C8B-B14F-4D97-AF65-F5344CB8AC3E}">
        <p14:creationId xmlns:p14="http://schemas.microsoft.com/office/powerpoint/2010/main" val="80350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B050"/>
                </a:solidFill>
              </a:rPr>
              <a:t>Steps in Hypothesis Testing—Traditional Method </a:t>
            </a:r>
          </a:p>
        </p:txBody>
      </p:sp>
      <p:sp>
        <p:nvSpPr>
          <p:cNvPr id="3" name="Content Placeholder 2"/>
          <p:cNvSpPr>
            <a:spLocks noGrp="1"/>
          </p:cNvSpPr>
          <p:nvPr>
            <p:ph idx="1"/>
          </p:nvPr>
        </p:nvSpPr>
        <p:spPr/>
        <p:txBody>
          <a:bodyPr/>
          <a:lstStyle/>
          <a:p>
            <a:endParaRPr lang="en-US" dirty="0"/>
          </a:p>
          <a:p>
            <a:endParaRPr lang="en-US" dirty="0"/>
          </a:p>
          <a:p>
            <a:r>
              <a:rPr lang="en-US" dirty="0"/>
              <a:t>There are two types of statistical hypotheses for each situation: the </a:t>
            </a:r>
            <a:r>
              <a:rPr lang="en-US" b="1" dirty="0"/>
              <a:t>null hypothesis </a:t>
            </a:r>
            <a:r>
              <a:rPr lang="en-US" dirty="0"/>
              <a:t>and the </a:t>
            </a:r>
            <a:r>
              <a:rPr lang="en-US" b="1" dirty="0"/>
              <a:t>alternative hypothesis. </a:t>
            </a:r>
            <a:br>
              <a:rPr lang="en-US" dirty="0"/>
            </a:br>
            <a:endParaRPr lang="en-US" dirty="0"/>
          </a:p>
        </p:txBody>
      </p:sp>
      <p:pic>
        <p:nvPicPr>
          <p:cNvPr id="4" name="Picture 3"/>
          <p:cNvPicPr>
            <a:picLocks noChangeAspect="1"/>
          </p:cNvPicPr>
          <p:nvPr/>
        </p:nvPicPr>
        <p:blipFill>
          <a:blip r:embed="rId2"/>
          <a:stretch>
            <a:fillRect/>
          </a:stretch>
        </p:blipFill>
        <p:spPr>
          <a:xfrm>
            <a:off x="838200" y="1690688"/>
            <a:ext cx="10363144" cy="1140116"/>
          </a:xfrm>
          <a:prstGeom prst="rect">
            <a:avLst/>
          </a:prstGeom>
        </p:spPr>
      </p:pic>
      <p:pic>
        <p:nvPicPr>
          <p:cNvPr id="5" name="Picture 4"/>
          <p:cNvPicPr>
            <a:picLocks noChangeAspect="1"/>
          </p:cNvPicPr>
          <p:nvPr/>
        </p:nvPicPr>
        <p:blipFill>
          <a:blip r:embed="rId3"/>
          <a:stretch>
            <a:fillRect/>
          </a:stretch>
        </p:blipFill>
        <p:spPr>
          <a:xfrm>
            <a:off x="479884" y="3743694"/>
            <a:ext cx="11232231" cy="2677967"/>
          </a:xfrm>
          <a:prstGeom prst="rect">
            <a:avLst/>
          </a:prstGeom>
        </p:spPr>
      </p:pic>
    </p:spTree>
    <p:extLst>
      <p:ext uri="{BB962C8B-B14F-4D97-AF65-F5344CB8AC3E}">
        <p14:creationId xmlns:p14="http://schemas.microsoft.com/office/powerpoint/2010/main" val="275220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Example # 14 </a:t>
            </a:r>
          </a:p>
        </p:txBody>
      </p:sp>
      <p:sp>
        <p:nvSpPr>
          <p:cNvPr id="3" name="Content Placeholder 2"/>
          <p:cNvSpPr>
            <a:spLocks noGrp="1"/>
          </p:cNvSpPr>
          <p:nvPr>
            <p:ph idx="1"/>
          </p:nvPr>
        </p:nvSpPr>
        <p:spPr/>
        <p:txBody>
          <a:bodyPr/>
          <a:lstStyle/>
          <a:p>
            <a:r>
              <a:rPr lang="en-US" dirty="0"/>
              <a:t>Test </a:t>
            </a:r>
            <a:r>
              <a:rPr lang="en-US" dirty="0">
                <a:solidFill>
                  <a:srgbClr val="FF0000"/>
                </a:solidFill>
              </a:rPr>
              <a:t>H</a:t>
            </a:r>
            <a:r>
              <a:rPr lang="en-US" baseline="-25000" dirty="0">
                <a:solidFill>
                  <a:srgbClr val="FF0000"/>
                </a:solidFill>
              </a:rPr>
              <a:t>o</a:t>
            </a:r>
            <a:r>
              <a:rPr lang="en-US" dirty="0">
                <a:solidFill>
                  <a:srgbClr val="FF0000"/>
                </a:solidFill>
              </a:rPr>
              <a:t>: µ</a:t>
            </a:r>
            <a:r>
              <a:rPr lang="en-US" baseline="-25000" dirty="0">
                <a:solidFill>
                  <a:srgbClr val="FF0000"/>
                </a:solidFill>
              </a:rPr>
              <a:t>1</a:t>
            </a:r>
            <a:r>
              <a:rPr lang="en-US" dirty="0">
                <a:solidFill>
                  <a:srgbClr val="FF0000"/>
                </a:solidFill>
              </a:rPr>
              <a:t> - µ</a:t>
            </a:r>
            <a:r>
              <a:rPr lang="en-US" baseline="-25000" dirty="0">
                <a:solidFill>
                  <a:srgbClr val="FF0000"/>
                </a:solidFill>
              </a:rPr>
              <a:t>2</a:t>
            </a:r>
            <a:r>
              <a:rPr lang="en-US" dirty="0">
                <a:solidFill>
                  <a:srgbClr val="FF0000"/>
                </a:solidFill>
              </a:rPr>
              <a:t> ≤ 3 </a:t>
            </a:r>
            <a:r>
              <a:rPr lang="en-US" dirty="0"/>
              <a:t>against </a:t>
            </a:r>
            <a:r>
              <a:rPr lang="en-US" dirty="0">
                <a:solidFill>
                  <a:srgbClr val="FF0000"/>
                </a:solidFill>
              </a:rPr>
              <a:t>H</a:t>
            </a:r>
            <a:r>
              <a:rPr lang="en-US" baseline="-25000" dirty="0">
                <a:solidFill>
                  <a:srgbClr val="FF0000"/>
                </a:solidFill>
              </a:rPr>
              <a:t>1</a:t>
            </a:r>
            <a:r>
              <a:rPr lang="en-US" dirty="0">
                <a:solidFill>
                  <a:srgbClr val="FF0000"/>
                </a:solidFill>
              </a:rPr>
              <a:t>: µ</a:t>
            </a:r>
            <a:r>
              <a:rPr lang="en-US" baseline="-25000" dirty="0">
                <a:solidFill>
                  <a:srgbClr val="FF0000"/>
                </a:solidFill>
              </a:rPr>
              <a:t>1</a:t>
            </a:r>
            <a:r>
              <a:rPr lang="en-US" dirty="0">
                <a:solidFill>
                  <a:srgbClr val="FF0000"/>
                </a:solidFill>
              </a:rPr>
              <a:t> - µ</a:t>
            </a:r>
            <a:r>
              <a:rPr lang="en-US" baseline="-25000" dirty="0">
                <a:solidFill>
                  <a:srgbClr val="FF0000"/>
                </a:solidFill>
              </a:rPr>
              <a:t>2</a:t>
            </a:r>
            <a:r>
              <a:rPr lang="en-US" dirty="0">
                <a:solidFill>
                  <a:srgbClr val="FF0000"/>
                </a:solidFill>
              </a:rPr>
              <a:t> &gt; 3 </a:t>
            </a:r>
            <a:r>
              <a:rPr lang="en-US" dirty="0"/>
              <a:t>. Let </a:t>
            </a:r>
            <a:r>
              <a:rPr lang="el-GR" dirty="0"/>
              <a:t>α</a:t>
            </a:r>
            <a:r>
              <a:rPr lang="en-US" dirty="0"/>
              <a:t> = 0.10 , </a:t>
            </a:r>
            <a:r>
              <a:rPr lang="el-GR" b="1" dirty="0">
                <a:solidFill>
                  <a:srgbClr val="00B050"/>
                </a:solidFill>
              </a:rPr>
              <a:t>σ</a:t>
            </a:r>
            <a:r>
              <a:rPr lang="en-US" b="1" baseline="-25000" dirty="0">
                <a:solidFill>
                  <a:srgbClr val="00B050"/>
                </a:solidFill>
              </a:rPr>
              <a:t>1</a:t>
            </a:r>
            <a:r>
              <a:rPr lang="en-US" b="1" dirty="0">
                <a:solidFill>
                  <a:srgbClr val="00B050"/>
                </a:solidFill>
              </a:rPr>
              <a:t>=</a:t>
            </a:r>
            <a:r>
              <a:rPr lang="el-GR" b="1" dirty="0">
                <a:solidFill>
                  <a:srgbClr val="00B050"/>
                </a:solidFill>
              </a:rPr>
              <a:t> σ</a:t>
            </a:r>
            <a:r>
              <a:rPr lang="en-US" b="1" baseline="-25000" dirty="0">
                <a:solidFill>
                  <a:srgbClr val="00B050"/>
                </a:solidFill>
              </a:rPr>
              <a:t>2</a:t>
            </a:r>
            <a:r>
              <a:rPr lang="en-US" b="1" dirty="0">
                <a:solidFill>
                  <a:srgbClr val="00B050"/>
                </a:solidFill>
              </a:rPr>
              <a:t> </a:t>
            </a:r>
            <a:r>
              <a:rPr lang="en-US" dirty="0"/>
              <a:t>but unknown &amp; normally distributed populations. </a:t>
            </a:r>
          </a:p>
          <a:p>
            <a:r>
              <a:rPr lang="en-US" b="1" dirty="0">
                <a:solidFill>
                  <a:srgbClr val="00B050"/>
                </a:solidFill>
              </a:rPr>
              <a:t>Sample I: </a:t>
            </a:r>
            <a:r>
              <a:rPr lang="en-US" dirty="0"/>
              <a:t>51, 42, 49, 55, 46, 63, 56, 58, 47, 39, 47.</a:t>
            </a:r>
          </a:p>
          <a:p>
            <a:r>
              <a:rPr lang="en-US" b="1" dirty="0">
                <a:solidFill>
                  <a:srgbClr val="00B050"/>
                </a:solidFill>
              </a:rPr>
              <a:t>Sample II: </a:t>
            </a:r>
            <a:r>
              <a:rPr lang="en-US" dirty="0"/>
              <a:t>38, 49, 45, 29, 31, 35. </a:t>
            </a:r>
          </a:p>
        </p:txBody>
      </p:sp>
    </p:spTree>
    <p:extLst>
      <p:ext uri="{BB962C8B-B14F-4D97-AF65-F5344CB8AC3E}">
        <p14:creationId xmlns:p14="http://schemas.microsoft.com/office/powerpoint/2010/main" val="459830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B050"/>
                </a:solidFill>
              </a:rPr>
              <a:t>Testing the Difference Between Two Means:</a:t>
            </a:r>
            <a:br>
              <a:rPr lang="en-US" b="1" dirty="0">
                <a:solidFill>
                  <a:srgbClr val="00B050"/>
                </a:solidFill>
              </a:rPr>
            </a:br>
            <a:r>
              <a:rPr lang="en-US" b="1" dirty="0">
                <a:solidFill>
                  <a:srgbClr val="00B050"/>
                </a:solidFill>
              </a:rPr>
              <a:t>Dependent Samples </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Samples are considered to be </a:t>
            </a:r>
            <a:r>
              <a:rPr lang="en-US" b="1" dirty="0"/>
              <a:t>dependent samples </a:t>
            </a:r>
            <a:r>
              <a:rPr lang="en-US" dirty="0"/>
              <a:t>when the subjects are paired, matched or related in some way.</a:t>
            </a:r>
          </a:p>
          <a:p>
            <a:r>
              <a:rPr lang="en-US" dirty="0"/>
              <a:t>Here are some other examples of dependent samples:</a:t>
            </a:r>
          </a:p>
          <a:p>
            <a:r>
              <a:rPr lang="en-US" dirty="0">
                <a:solidFill>
                  <a:schemeClr val="accent2"/>
                </a:solidFill>
              </a:rPr>
              <a:t>A researcher may want to design an SAT preparation course to help students raise their test scores the second time they take the SAT. Hence, the differences between the two exams are compared.</a:t>
            </a:r>
          </a:p>
          <a:p>
            <a:r>
              <a:rPr lang="en-US" dirty="0">
                <a:solidFill>
                  <a:schemeClr val="accent2"/>
                </a:solidFill>
              </a:rPr>
              <a:t>A medical specialist may want to see whether a new counseling program will help subjects lose weight. Therefore, the </a:t>
            </a:r>
            <a:r>
              <a:rPr lang="en-US" dirty="0" err="1">
                <a:solidFill>
                  <a:schemeClr val="accent2"/>
                </a:solidFill>
              </a:rPr>
              <a:t>preweights</a:t>
            </a:r>
            <a:r>
              <a:rPr lang="en-US" dirty="0">
                <a:solidFill>
                  <a:schemeClr val="accent2"/>
                </a:solidFill>
              </a:rPr>
              <a:t> of the subjects will be compared with the </a:t>
            </a:r>
            <a:r>
              <a:rPr lang="en-US" dirty="0" err="1">
                <a:solidFill>
                  <a:schemeClr val="accent2"/>
                </a:solidFill>
              </a:rPr>
              <a:t>postweights</a:t>
            </a:r>
            <a:r>
              <a:rPr lang="en-US" dirty="0">
                <a:solidFill>
                  <a:schemeClr val="accent2"/>
                </a:solidFill>
              </a:rPr>
              <a:t>. </a:t>
            </a:r>
            <a:br>
              <a:rPr lang="en-US" dirty="0"/>
            </a:br>
            <a:endParaRPr lang="en-US" dirty="0"/>
          </a:p>
          <a:p>
            <a:pPr marL="0" indent="0">
              <a:buNone/>
            </a:pPr>
            <a:br>
              <a:rPr lang="en-US" dirty="0"/>
            </a:br>
            <a:br>
              <a:rPr lang="en-US" dirty="0"/>
            </a:br>
            <a:endParaRPr lang="en-US" dirty="0"/>
          </a:p>
        </p:txBody>
      </p:sp>
    </p:spTree>
    <p:extLst>
      <p:ext uri="{BB962C8B-B14F-4D97-AF65-F5344CB8AC3E}">
        <p14:creationId xmlns:p14="http://schemas.microsoft.com/office/powerpoint/2010/main" val="177772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B050"/>
                </a:solidFill>
              </a:rPr>
              <a:t>Testing the Difference Between Two Means:</a:t>
            </a:r>
            <a:br>
              <a:rPr lang="en-US" sz="3200" b="1" dirty="0">
                <a:solidFill>
                  <a:srgbClr val="00B050"/>
                </a:solidFill>
              </a:rPr>
            </a:br>
            <a:r>
              <a:rPr lang="en-US" sz="3200" b="1" dirty="0">
                <a:solidFill>
                  <a:srgbClr val="00B050"/>
                </a:solidFill>
              </a:rPr>
              <a:t>Dependent Samples (Contd.) </a:t>
            </a:r>
            <a:endParaRPr lang="en-US" sz="3200" dirty="0"/>
          </a:p>
        </p:txBody>
      </p:sp>
      <p:sp>
        <p:nvSpPr>
          <p:cNvPr id="3" name="Content Placeholder 2"/>
          <p:cNvSpPr>
            <a:spLocks noGrp="1"/>
          </p:cNvSpPr>
          <p:nvPr>
            <p:ph idx="1"/>
          </p:nvPr>
        </p:nvSpPr>
        <p:spPr/>
        <p:txBody>
          <a:bodyPr/>
          <a:lstStyle/>
          <a:p>
            <a:r>
              <a:rPr lang="en-US" dirty="0"/>
              <a:t>When the samples are dependent, a special </a:t>
            </a:r>
            <a:r>
              <a:rPr lang="en-US" i="1" dirty="0"/>
              <a:t>t </a:t>
            </a:r>
            <a:r>
              <a:rPr lang="en-US" dirty="0"/>
              <a:t>test for dependent means is used. This test employs the difference in values of the matched pairs. The hypotheses are as follows: </a:t>
            </a:r>
          </a:p>
          <a:p>
            <a:endParaRPr lang="en-US" dirty="0"/>
          </a:p>
          <a:p>
            <a:endParaRPr lang="en-US" dirty="0"/>
          </a:p>
          <a:p>
            <a:endParaRPr lang="en-US" dirty="0"/>
          </a:p>
          <a:p>
            <a:pPr marL="0" indent="0">
              <a:buNone/>
            </a:pPr>
            <a:br>
              <a:rPr lang="en-US" dirty="0"/>
            </a:br>
            <a:endParaRPr lang="en-US" dirty="0"/>
          </a:p>
        </p:txBody>
      </p:sp>
      <p:pic>
        <p:nvPicPr>
          <p:cNvPr id="4" name="Picture 3"/>
          <p:cNvPicPr>
            <a:picLocks noChangeAspect="1"/>
          </p:cNvPicPr>
          <p:nvPr/>
        </p:nvPicPr>
        <p:blipFill>
          <a:blip r:embed="rId2"/>
          <a:stretch>
            <a:fillRect/>
          </a:stretch>
        </p:blipFill>
        <p:spPr>
          <a:xfrm>
            <a:off x="2834692" y="3331000"/>
            <a:ext cx="6769953" cy="1537214"/>
          </a:xfrm>
          <a:prstGeom prst="rect">
            <a:avLst/>
          </a:prstGeom>
        </p:spPr>
      </p:pic>
    </p:spTree>
    <p:extLst>
      <p:ext uri="{BB962C8B-B14F-4D97-AF65-F5344CB8AC3E}">
        <p14:creationId xmlns:p14="http://schemas.microsoft.com/office/powerpoint/2010/main" val="331164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696686" y="0"/>
            <a:ext cx="10657113" cy="6857999"/>
          </a:xfrm>
          <a:prstGeom prst="rect">
            <a:avLst/>
          </a:prstGeom>
        </p:spPr>
      </p:pic>
    </p:spTree>
    <p:extLst>
      <p:ext uri="{BB962C8B-B14F-4D97-AF65-F5344CB8AC3E}">
        <p14:creationId xmlns:p14="http://schemas.microsoft.com/office/powerpoint/2010/main" val="557907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6529" y="913911"/>
            <a:ext cx="11458941" cy="3087383"/>
          </a:xfrm>
          <a:prstGeom prst="rect">
            <a:avLst/>
          </a:prstGeom>
        </p:spPr>
      </p:pic>
    </p:spTree>
    <p:extLst>
      <p:ext uri="{BB962C8B-B14F-4D97-AF65-F5344CB8AC3E}">
        <p14:creationId xmlns:p14="http://schemas.microsoft.com/office/powerpoint/2010/main" val="902526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Example # 15 </a:t>
            </a:r>
          </a:p>
        </p:txBody>
      </p:sp>
      <p:sp>
        <p:nvSpPr>
          <p:cNvPr id="3" name="Content Placeholder 2"/>
          <p:cNvSpPr>
            <a:spLocks noGrp="1"/>
          </p:cNvSpPr>
          <p:nvPr>
            <p:ph idx="1"/>
          </p:nvPr>
        </p:nvSpPr>
        <p:spPr/>
        <p:txBody>
          <a:bodyPr/>
          <a:lstStyle/>
          <a:p>
            <a:r>
              <a:rPr lang="en-US" b="1" dirty="0">
                <a:solidFill>
                  <a:srgbClr val="00B050"/>
                </a:solidFill>
              </a:rPr>
              <a:t>Bank Deposits: </a:t>
            </a:r>
            <a:r>
              <a:rPr lang="en-US" dirty="0"/>
              <a:t>A sample of nine local banks shows their deposits (in billions of dollars) 3 years ago and their deposits (in billions of dollars) today. At a 0.05, can it be concluded that the average in deposits for the banks is greater today than it was 3 years ago? Use a 0.05. </a:t>
            </a:r>
            <a:br>
              <a:rPr lang="en-US" dirty="0"/>
            </a:br>
            <a:endParaRPr lang="en-US" dirty="0"/>
          </a:p>
        </p:txBody>
      </p:sp>
      <p:pic>
        <p:nvPicPr>
          <p:cNvPr id="4" name="Picture 3"/>
          <p:cNvPicPr>
            <a:picLocks noChangeAspect="1"/>
          </p:cNvPicPr>
          <p:nvPr/>
        </p:nvPicPr>
        <p:blipFill>
          <a:blip r:embed="rId3"/>
          <a:stretch>
            <a:fillRect/>
          </a:stretch>
        </p:blipFill>
        <p:spPr>
          <a:xfrm>
            <a:off x="1027068" y="3717698"/>
            <a:ext cx="10137863" cy="1463902"/>
          </a:xfrm>
          <a:prstGeom prst="rect">
            <a:avLst/>
          </a:prstGeom>
        </p:spPr>
      </p:pic>
    </p:spTree>
    <p:extLst>
      <p:ext uri="{BB962C8B-B14F-4D97-AF65-F5344CB8AC3E}">
        <p14:creationId xmlns:p14="http://schemas.microsoft.com/office/powerpoint/2010/main" val="4242042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79D2-AA93-42C1-90FB-09C5B4C675A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3727325-BE17-456C-A0AE-0097DC80F3A0}"/>
              </a:ext>
            </a:extLst>
          </p:cNvPr>
          <p:cNvPicPr>
            <a:picLocks noChangeAspect="1"/>
          </p:cNvPicPr>
          <p:nvPr/>
        </p:nvPicPr>
        <p:blipFill>
          <a:blip r:embed="rId3"/>
          <a:stretch>
            <a:fillRect/>
          </a:stretch>
        </p:blipFill>
        <p:spPr>
          <a:xfrm>
            <a:off x="909081" y="365125"/>
            <a:ext cx="10137863" cy="883572"/>
          </a:xfrm>
          <a:prstGeom prst="rect">
            <a:avLst/>
          </a:prstGeom>
        </p:spPr>
      </p:pic>
      <p:graphicFrame>
        <p:nvGraphicFramePr>
          <p:cNvPr id="7" name="Content Placeholder 6">
            <a:extLst>
              <a:ext uri="{FF2B5EF4-FFF2-40B4-BE49-F238E27FC236}">
                <a16:creationId xmlns:a16="http://schemas.microsoft.com/office/drawing/2014/main" id="{9C2A4156-2EBD-4ABB-81F9-F1CD219D1634}"/>
              </a:ext>
            </a:extLst>
          </p:cNvPr>
          <p:cNvGraphicFramePr>
            <a:graphicFrameLocks noGrp="1" noChangeAspect="1"/>
          </p:cNvGraphicFramePr>
          <p:nvPr>
            <p:ph idx="1"/>
            <p:extLst>
              <p:ext uri="{D42A27DB-BD31-4B8C-83A1-F6EECF244321}">
                <p14:modId xmlns:p14="http://schemas.microsoft.com/office/powerpoint/2010/main" val="3552191448"/>
              </p:ext>
            </p:extLst>
          </p:nvPr>
        </p:nvGraphicFramePr>
        <p:xfrm>
          <a:off x="1534703" y="1491328"/>
          <a:ext cx="9299575" cy="4351338"/>
        </p:xfrm>
        <a:graphic>
          <a:graphicData uri="http://schemas.openxmlformats.org/presentationml/2006/ole">
            <mc:AlternateContent xmlns:mc="http://schemas.openxmlformats.org/markup-compatibility/2006">
              <mc:Choice xmlns:v="urn:schemas-microsoft-com:vml" Requires="v">
                <p:oleObj spid="_x0000_s1029" name="Worksheet" r:id="rId4" imgW="7932314" imgH="3710995" progId="Excel.Sheet.12">
                  <p:embed/>
                </p:oleObj>
              </mc:Choice>
              <mc:Fallback>
                <p:oleObj name="Worksheet" r:id="rId4" imgW="7932314" imgH="3710995" progId="Excel.Sheet.12">
                  <p:embed/>
                  <p:pic>
                    <p:nvPicPr>
                      <p:cNvPr id="0" name=""/>
                      <p:cNvPicPr/>
                      <p:nvPr/>
                    </p:nvPicPr>
                    <p:blipFill>
                      <a:blip r:embed="rId5"/>
                      <a:stretch>
                        <a:fillRect/>
                      </a:stretch>
                    </p:blipFill>
                    <p:spPr>
                      <a:xfrm>
                        <a:off x="1534703" y="1491328"/>
                        <a:ext cx="9299575" cy="4351338"/>
                      </a:xfrm>
                      <a:prstGeom prst="rect">
                        <a:avLst/>
                      </a:prstGeom>
                    </p:spPr>
                  </p:pic>
                </p:oleObj>
              </mc:Fallback>
            </mc:AlternateContent>
          </a:graphicData>
        </a:graphic>
      </p:graphicFrame>
    </p:spTree>
    <p:extLst>
      <p:ext uri="{BB962C8B-B14F-4D97-AF65-F5344CB8AC3E}">
        <p14:creationId xmlns:p14="http://schemas.microsoft.com/office/powerpoint/2010/main" val="585470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0246"/>
          </a:xfrm>
        </p:spPr>
        <p:txBody>
          <a:bodyPr>
            <a:normAutofit fontScale="90000"/>
          </a:bodyPr>
          <a:lstStyle/>
          <a:p>
            <a:pPr algn="ctr"/>
            <a:r>
              <a:rPr lang="en-US" sz="3600" b="1" dirty="0">
                <a:solidFill>
                  <a:srgbClr val="00B050"/>
                </a:solidFill>
              </a:rPr>
              <a:t>Example # 15 (contd.) </a:t>
            </a:r>
            <a:endParaRPr lang="en-US" sz="3600" dirty="0"/>
          </a:p>
        </p:txBody>
      </p:sp>
      <p:sp>
        <p:nvSpPr>
          <p:cNvPr id="3" name="Content Placeholder 2"/>
          <p:cNvSpPr>
            <a:spLocks noGrp="1"/>
          </p:cNvSpPr>
          <p:nvPr>
            <p:ph idx="1"/>
          </p:nvPr>
        </p:nvSpPr>
        <p:spPr>
          <a:xfrm>
            <a:off x="838200" y="1219200"/>
            <a:ext cx="10515600" cy="4957763"/>
          </a:xfrm>
        </p:spPr>
        <p:txBody>
          <a:bodyPr/>
          <a:lstStyle/>
          <a:p>
            <a:endParaRPr lang="en-US" dirty="0"/>
          </a:p>
        </p:txBody>
      </p:sp>
      <p:pic>
        <p:nvPicPr>
          <p:cNvPr id="4" name="Picture 3"/>
          <p:cNvPicPr>
            <a:picLocks noChangeAspect="1"/>
          </p:cNvPicPr>
          <p:nvPr/>
        </p:nvPicPr>
        <p:blipFill>
          <a:blip r:embed="rId3"/>
          <a:stretch>
            <a:fillRect/>
          </a:stretch>
        </p:blipFill>
        <p:spPr>
          <a:xfrm>
            <a:off x="2436459" y="1219200"/>
            <a:ext cx="7319082" cy="3364593"/>
          </a:xfrm>
          <a:prstGeom prst="rect">
            <a:avLst/>
          </a:prstGeom>
        </p:spPr>
      </p:pic>
      <p:pic>
        <p:nvPicPr>
          <p:cNvPr id="5" name="Picture 4"/>
          <p:cNvPicPr>
            <a:picLocks noChangeAspect="1"/>
          </p:cNvPicPr>
          <p:nvPr/>
        </p:nvPicPr>
        <p:blipFill>
          <a:blip r:embed="rId4"/>
          <a:stretch>
            <a:fillRect/>
          </a:stretch>
        </p:blipFill>
        <p:spPr>
          <a:xfrm>
            <a:off x="6285366" y="1872343"/>
            <a:ext cx="3134406" cy="2480259"/>
          </a:xfrm>
          <a:prstGeom prst="rect">
            <a:avLst/>
          </a:prstGeom>
        </p:spPr>
      </p:pic>
      <p:sp>
        <p:nvSpPr>
          <p:cNvPr id="7" name="TextBox 6"/>
          <p:cNvSpPr txBox="1"/>
          <p:nvPr/>
        </p:nvSpPr>
        <p:spPr>
          <a:xfrm>
            <a:off x="6285366" y="4383738"/>
            <a:ext cx="1145948" cy="400110"/>
          </a:xfrm>
          <a:prstGeom prst="rect">
            <a:avLst/>
          </a:prstGeom>
          <a:noFill/>
        </p:spPr>
        <p:txBody>
          <a:bodyPr wrap="square" rtlCol="0">
            <a:spAutoFit/>
          </a:bodyPr>
          <a:lstStyle/>
          <a:p>
            <a:r>
              <a:rPr lang="en-US" sz="2000" b="1" dirty="0"/>
              <a:t>9.73</a:t>
            </a:r>
          </a:p>
        </p:txBody>
      </p:sp>
      <p:sp>
        <p:nvSpPr>
          <p:cNvPr id="8" name="TextBox 7"/>
          <p:cNvSpPr txBox="1"/>
          <p:nvPr/>
        </p:nvSpPr>
        <p:spPr>
          <a:xfrm>
            <a:off x="8609593" y="4383738"/>
            <a:ext cx="1145948" cy="400110"/>
          </a:xfrm>
          <a:prstGeom prst="rect">
            <a:avLst/>
          </a:prstGeom>
          <a:noFill/>
        </p:spPr>
        <p:txBody>
          <a:bodyPr wrap="square" rtlCol="0">
            <a:spAutoFit/>
          </a:bodyPr>
          <a:lstStyle/>
          <a:p>
            <a:r>
              <a:rPr lang="en-US" sz="2000" b="1" dirty="0"/>
              <a:t>40.5437</a:t>
            </a:r>
          </a:p>
        </p:txBody>
      </p:sp>
    </p:spTree>
    <p:extLst>
      <p:ext uri="{BB962C8B-B14F-4D97-AF65-F5344CB8AC3E}">
        <p14:creationId xmlns:p14="http://schemas.microsoft.com/office/powerpoint/2010/main" val="3699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50"/>
                </a:solidFill>
              </a:rPr>
              <a:t>Example # 16 </a:t>
            </a:r>
          </a:p>
        </p:txBody>
      </p:sp>
      <p:sp>
        <p:nvSpPr>
          <p:cNvPr id="3" name="Content Placeholder 2"/>
          <p:cNvSpPr>
            <a:spLocks noGrp="1"/>
          </p:cNvSpPr>
          <p:nvPr>
            <p:ph idx="1"/>
          </p:nvPr>
        </p:nvSpPr>
        <p:spPr/>
        <p:txBody>
          <a:bodyPr>
            <a:normAutofit/>
          </a:bodyPr>
          <a:lstStyle/>
          <a:p>
            <a:pPr algn="just"/>
            <a:r>
              <a:rPr lang="en-US" b="1" dirty="0">
                <a:solidFill>
                  <a:srgbClr val="00B050"/>
                </a:solidFill>
              </a:rPr>
              <a:t>Cholesterol Levels: </a:t>
            </a:r>
            <a:r>
              <a:rPr lang="en-US" dirty="0"/>
              <a:t>A dietitian wishes to see if a person’s cholesterol level will change if the diet is supplemented by a certain mineral. Six subjects were pretested, and then they took the mineral supplement for a 6-week period. The results are shown in the table. (Cholesterol level is measured in milligrams per deciliter.) Can it be concluded that the cholesterol level has been changed at a 0.10? Assume the variable is approximately normally distributed.</a:t>
            </a:r>
          </a:p>
          <a:p>
            <a:pPr marL="0" indent="0">
              <a:buNone/>
            </a:pPr>
            <a:endParaRPr lang="en-US" dirty="0"/>
          </a:p>
        </p:txBody>
      </p:sp>
      <p:pic>
        <p:nvPicPr>
          <p:cNvPr id="4" name="Picture 3"/>
          <p:cNvPicPr>
            <a:picLocks noChangeAspect="1"/>
          </p:cNvPicPr>
          <p:nvPr/>
        </p:nvPicPr>
        <p:blipFill>
          <a:blip r:embed="rId3"/>
          <a:stretch>
            <a:fillRect/>
          </a:stretch>
        </p:blipFill>
        <p:spPr>
          <a:xfrm>
            <a:off x="1469460" y="4563835"/>
            <a:ext cx="9884340" cy="1445079"/>
          </a:xfrm>
          <a:prstGeom prst="rect">
            <a:avLst/>
          </a:prstGeom>
        </p:spPr>
      </p:pic>
    </p:spTree>
    <p:extLst>
      <p:ext uri="{BB962C8B-B14F-4D97-AF65-F5344CB8AC3E}">
        <p14:creationId xmlns:p14="http://schemas.microsoft.com/office/powerpoint/2010/main" val="3536872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How to select correct test for testing mean</a:t>
            </a:r>
          </a:p>
        </p:txBody>
      </p:sp>
      <p:sp>
        <p:nvSpPr>
          <p:cNvPr id="3" name="Content Placeholder 2"/>
          <p:cNvSpPr>
            <a:spLocks noGrp="1"/>
          </p:cNvSpPr>
          <p:nvPr>
            <p:ph idx="1"/>
          </p:nvPr>
        </p:nvSpPr>
        <p:spPr/>
        <p:txBody>
          <a:bodyPr/>
          <a:lstStyle/>
          <a:p>
            <a:r>
              <a:rPr lang="en-US" dirty="0"/>
              <a:t>Students sometimes have difficulty deciding whether to use the </a:t>
            </a:r>
            <a:r>
              <a:rPr lang="en-US" i="1" dirty="0"/>
              <a:t>z </a:t>
            </a:r>
            <a:r>
              <a:rPr lang="en-US" dirty="0"/>
              <a:t>test or </a:t>
            </a:r>
            <a:r>
              <a:rPr lang="en-US" i="1" dirty="0"/>
              <a:t>t </a:t>
            </a:r>
            <a:r>
              <a:rPr lang="en-US" dirty="0"/>
              <a:t>test. </a:t>
            </a:r>
            <a:br>
              <a:rPr lang="en-US" dirty="0"/>
            </a:br>
            <a:endParaRPr lang="en-US" dirty="0"/>
          </a:p>
        </p:txBody>
      </p:sp>
      <p:pic>
        <p:nvPicPr>
          <p:cNvPr id="4" name="Picture 3"/>
          <p:cNvPicPr>
            <a:picLocks noChangeAspect="1"/>
          </p:cNvPicPr>
          <p:nvPr/>
        </p:nvPicPr>
        <p:blipFill>
          <a:blip r:embed="rId2"/>
          <a:stretch>
            <a:fillRect/>
          </a:stretch>
        </p:blipFill>
        <p:spPr>
          <a:xfrm>
            <a:off x="283258" y="3337925"/>
            <a:ext cx="11625484" cy="2050000"/>
          </a:xfrm>
          <a:prstGeom prst="rect">
            <a:avLst/>
          </a:prstGeom>
        </p:spPr>
      </p:pic>
    </p:spTree>
    <p:extLst>
      <p:ext uri="{BB962C8B-B14F-4D97-AF65-F5344CB8AC3E}">
        <p14:creationId xmlns:p14="http://schemas.microsoft.com/office/powerpoint/2010/main" val="73168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Hypothesis Testing (Contd.) </a:t>
            </a:r>
          </a:p>
        </p:txBody>
      </p:sp>
      <p:sp>
        <p:nvSpPr>
          <p:cNvPr id="3" name="Content Placeholder 2"/>
          <p:cNvSpPr>
            <a:spLocks noGrp="1"/>
          </p:cNvSpPr>
          <p:nvPr>
            <p:ph idx="1"/>
          </p:nvPr>
        </p:nvSpPr>
        <p:spPr/>
        <p:txBody>
          <a:bodyPr/>
          <a:lstStyle/>
          <a:p>
            <a:r>
              <a:rPr lang="en-US" dirty="0"/>
              <a:t>To state hypotheses correctly, researcher must translate the conjecture or claim from words into mathematical symbols. The basic symbols used are as follows: </a:t>
            </a:r>
          </a:p>
          <a:p>
            <a:endParaRPr lang="en-US" dirty="0"/>
          </a:p>
          <a:p>
            <a:r>
              <a:rPr lang="en-US" dirty="0"/>
              <a:t>The null and alternative hypotheses are stated together, and the null hypothesis contains the equals sign, as shown (where </a:t>
            </a:r>
            <a:r>
              <a:rPr lang="en-US" i="1" dirty="0"/>
              <a:t>k </a:t>
            </a:r>
            <a:r>
              <a:rPr lang="en-US" dirty="0"/>
              <a:t>represents a specified number). </a:t>
            </a:r>
            <a:br>
              <a:rPr lang="en-US" dirty="0"/>
            </a:br>
            <a:endParaRPr lang="en-US" dirty="0"/>
          </a:p>
        </p:txBody>
      </p:sp>
      <p:pic>
        <p:nvPicPr>
          <p:cNvPr id="13" name="Picture 12"/>
          <p:cNvPicPr>
            <a:picLocks noChangeAspect="1"/>
          </p:cNvPicPr>
          <p:nvPr/>
        </p:nvPicPr>
        <p:blipFill>
          <a:blip r:embed="rId2"/>
          <a:stretch>
            <a:fillRect/>
          </a:stretch>
        </p:blipFill>
        <p:spPr>
          <a:xfrm>
            <a:off x="5503504" y="2658281"/>
            <a:ext cx="5530756" cy="754620"/>
          </a:xfrm>
          <a:prstGeom prst="rect">
            <a:avLst/>
          </a:prstGeom>
        </p:spPr>
      </p:pic>
      <p:pic>
        <p:nvPicPr>
          <p:cNvPr id="14" name="Picture 13"/>
          <p:cNvPicPr>
            <a:picLocks noChangeAspect="1"/>
          </p:cNvPicPr>
          <p:nvPr/>
        </p:nvPicPr>
        <p:blipFill>
          <a:blip r:embed="rId3"/>
          <a:stretch>
            <a:fillRect/>
          </a:stretch>
        </p:blipFill>
        <p:spPr>
          <a:xfrm>
            <a:off x="3902417" y="4762499"/>
            <a:ext cx="7451383" cy="1226177"/>
          </a:xfrm>
          <a:prstGeom prst="rect">
            <a:avLst/>
          </a:prstGeom>
        </p:spPr>
      </p:pic>
    </p:spTree>
    <p:extLst>
      <p:ext uri="{BB962C8B-B14F-4D97-AF65-F5344CB8AC3E}">
        <p14:creationId xmlns:p14="http://schemas.microsoft.com/office/powerpoint/2010/main" val="12836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6246"/>
          </a:xfrm>
        </p:spPr>
        <p:txBody>
          <a:bodyPr>
            <a:normAutofit fontScale="90000"/>
          </a:bodyPr>
          <a:lstStyle/>
          <a:p>
            <a:r>
              <a:rPr lang="en-US" dirty="0"/>
              <a:t>Example 17: Air Quality </a:t>
            </a:r>
          </a:p>
        </p:txBody>
      </p:sp>
      <p:sp>
        <p:nvSpPr>
          <p:cNvPr id="3" name="Content Placeholder 2"/>
          <p:cNvSpPr>
            <a:spLocks noGrp="1"/>
          </p:cNvSpPr>
          <p:nvPr>
            <p:ph idx="1"/>
          </p:nvPr>
        </p:nvSpPr>
        <p:spPr>
          <a:xfrm>
            <a:off x="838200" y="870858"/>
            <a:ext cx="10515600" cy="5306105"/>
          </a:xfrm>
        </p:spPr>
        <p:txBody>
          <a:bodyPr/>
          <a:lstStyle/>
          <a:p>
            <a:r>
              <a:rPr lang="en-US" sz="2400" dirty="0"/>
              <a:t>As a researcher, you have been asked to determine if the air quality in the United States has changed over the past 2 years. You select a random sample of 10 metropolitan areas and find the number of days each year that the areas failed to meet acceptable air quality standards. The data are shown. </a:t>
            </a:r>
            <a:br>
              <a:rPr lang="en-US" dirty="0"/>
            </a:br>
            <a:endParaRPr lang="en-US" dirty="0"/>
          </a:p>
        </p:txBody>
      </p:sp>
      <p:pic>
        <p:nvPicPr>
          <p:cNvPr id="4" name="Picture 3"/>
          <p:cNvPicPr>
            <a:picLocks noChangeAspect="1"/>
          </p:cNvPicPr>
          <p:nvPr/>
        </p:nvPicPr>
        <p:blipFill>
          <a:blip r:embed="rId2"/>
          <a:stretch>
            <a:fillRect/>
          </a:stretch>
        </p:blipFill>
        <p:spPr>
          <a:xfrm>
            <a:off x="1281067" y="2183719"/>
            <a:ext cx="9629865" cy="920977"/>
          </a:xfrm>
          <a:prstGeom prst="rect">
            <a:avLst/>
          </a:prstGeom>
        </p:spPr>
      </p:pic>
      <p:pic>
        <p:nvPicPr>
          <p:cNvPr id="5" name="Picture 4"/>
          <p:cNvPicPr>
            <a:picLocks noChangeAspect="1"/>
          </p:cNvPicPr>
          <p:nvPr/>
        </p:nvPicPr>
        <p:blipFill>
          <a:blip r:embed="rId3"/>
          <a:stretch>
            <a:fillRect/>
          </a:stretch>
        </p:blipFill>
        <p:spPr>
          <a:xfrm>
            <a:off x="1281067" y="3159692"/>
            <a:ext cx="10072733" cy="3698308"/>
          </a:xfrm>
          <a:prstGeom prst="rect">
            <a:avLst/>
          </a:prstGeom>
        </p:spPr>
      </p:pic>
    </p:spTree>
    <p:extLst>
      <p:ext uri="{BB962C8B-B14F-4D97-AF65-F5344CB8AC3E}">
        <p14:creationId xmlns:p14="http://schemas.microsoft.com/office/powerpoint/2010/main" val="2523420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16114"/>
            <a:ext cx="10515600" cy="6732815"/>
          </a:xfrm>
          <a:prstGeom prst="rect">
            <a:avLst/>
          </a:prstGeom>
        </p:spPr>
      </p:pic>
    </p:spTree>
    <p:extLst>
      <p:ext uri="{BB962C8B-B14F-4D97-AF65-F5344CB8AC3E}">
        <p14:creationId xmlns:p14="http://schemas.microsoft.com/office/powerpoint/2010/main" val="75031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 name="Picture 11"/>
          <p:cNvPicPr>
            <a:picLocks noChangeAspect="1"/>
          </p:cNvPicPr>
          <p:nvPr/>
        </p:nvPicPr>
        <p:blipFill>
          <a:blip r:embed="rId2"/>
          <a:stretch>
            <a:fillRect/>
          </a:stretch>
        </p:blipFill>
        <p:spPr>
          <a:xfrm>
            <a:off x="838200" y="365125"/>
            <a:ext cx="10515600" cy="5943019"/>
          </a:xfrm>
          <a:prstGeom prst="rect">
            <a:avLst/>
          </a:prstGeom>
        </p:spPr>
      </p:pic>
    </p:spTree>
    <p:extLst>
      <p:ext uri="{BB962C8B-B14F-4D97-AF65-F5344CB8AC3E}">
        <p14:creationId xmlns:p14="http://schemas.microsoft.com/office/powerpoint/2010/main" val="32882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B050"/>
                </a:solidFill>
              </a:rPr>
              <a:t>State the null and alternative hypotheses </a:t>
            </a:r>
            <a:br>
              <a:rPr lang="en-US" sz="4000" b="1" dirty="0">
                <a:solidFill>
                  <a:srgbClr val="00B050"/>
                </a:solidFill>
              </a:rPr>
            </a:br>
            <a:r>
              <a:rPr lang="en-US" sz="4000" b="1" dirty="0">
                <a:solidFill>
                  <a:srgbClr val="00B050"/>
                </a:solidFill>
              </a:rPr>
              <a:t>for each conjecture </a:t>
            </a:r>
            <a:endParaRPr lang="en-US" b="1"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r>
              <a:rPr lang="en-US" dirty="0"/>
              <a:t>An engineer hypothesizes that the mean number of defects can be decreased in a manufacturing process of compact disks by using robots instead of humans for certain tasks. The mean number of defective disks per 1000 is 18. </a:t>
            </a:r>
          </a:p>
          <a:p>
            <a:r>
              <a:rPr lang="en-US" dirty="0"/>
              <a:t>A psychologist feels that playing soft music during a test will change the results of the test. The psychologist is not sure whether the grades will be higher or lower. In the past, the mean of the scores was 73. </a:t>
            </a:r>
          </a:p>
          <a:p>
            <a:r>
              <a:rPr lang="en-US" dirty="0"/>
              <a:t>A real estate agent claims that 60% of all private residences being built today are 3bedroom homes. To test the claim, a large sample of new residences are inspected; the proportion of these homes with 3 bedrooms is recorded and used as out test statistic state the null &amp; alternative hypotheses. </a:t>
            </a:r>
          </a:p>
        </p:txBody>
      </p:sp>
    </p:spTree>
    <p:extLst>
      <p:ext uri="{BB962C8B-B14F-4D97-AF65-F5344CB8AC3E}">
        <p14:creationId xmlns:p14="http://schemas.microsoft.com/office/powerpoint/2010/main" val="18216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392700" y="365125"/>
            <a:ext cx="8764173" cy="6373300"/>
          </a:xfrm>
          <a:prstGeom prst="rect">
            <a:avLst/>
          </a:prstGeom>
        </p:spPr>
      </p:pic>
    </p:spTree>
    <p:extLst>
      <p:ext uri="{BB962C8B-B14F-4D97-AF65-F5344CB8AC3E}">
        <p14:creationId xmlns:p14="http://schemas.microsoft.com/office/powerpoint/2010/main" val="373790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Hypothesis Testing (Contd.) </a:t>
            </a:r>
            <a:endParaRPr lang="en-US" dirty="0"/>
          </a:p>
        </p:txBody>
      </p:sp>
      <p:sp>
        <p:nvSpPr>
          <p:cNvPr id="3" name="Content Placeholder 2"/>
          <p:cNvSpPr>
            <a:spLocks noGrp="1"/>
          </p:cNvSpPr>
          <p:nvPr>
            <p:ph idx="1"/>
          </p:nvPr>
        </p:nvSpPr>
        <p:spPr/>
        <p:txBody>
          <a:bodyPr/>
          <a:lstStyle/>
          <a:p>
            <a:r>
              <a:rPr lang="en-US" dirty="0"/>
              <a:t>After stating the hypothesis, the researcher designs the study. The researcher selects the correct </a:t>
            </a:r>
            <a:r>
              <a:rPr lang="en-US" b="1" i="1" dirty="0">
                <a:solidFill>
                  <a:srgbClr val="00B050"/>
                </a:solidFill>
              </a:rPr>
              <a:t>statistical test</a:t>
            </a:r>
            <a:r>
              <a:rPr lang="en-US" i="1" dirty="0"/>
              <a:t>, </a:t>
            </a:r>
            <a:r>
              <a:rPr lang="en-US" dirty="0"/>
              <a:t>chooses an appropriate </a:t>
            </a:r>
            <a:r>
              <a:rPr lang="en-US" i="1" dirty="0">
                <a:solidFill>
                  <a:srgbClr val="00B050"/>
                </a:solidFill>
              </a:rPr>
              <a:t>level of significance</a:t>
            </a:r>
            <a:r>
              <a:rPr lang="en-US" i="1" dirty="0"/>
              <a:t>, </a:t>
            </a:r>
            <a:r>
              <a:rPr lang="en-US" dirty="0"/>
              <a:t>and formulates a plan for conducting the study. </a:t>
            </a:r>
            <a:br>
              <a:rPr lang="en-US" dirty="0"/>
            </a:br>
            <a:endParaRPr lang="en-US" dirty="0"/>
          </a:p>
        </p:txBody>
      </p:sp>
      <p:pic>
        <p:nvPicPr>
          <p:cNvPr id="4" name="Picture 3"/>
          <p:cNvPicPr>
            <a:picLocks noChangeAspect="1"/>
          </p:cNvPicPr>
          <p:nvPr/>
        </p:nvPicPr>
        <p:blipFill>
          <a:blip r:embed="rId2"/>
          <a:stretch>
            <a:fillRect/>
          </a:stretch>
        </p:blipFill>
        <p:spPr>
          <a:xfrm>
            <a:off x="429326" y="3832274"/>
            <a:ext cx="11333348" cy="1654126"/>
          </a:xfrm>
          <a:prstGeom prst="rect">
            <a:avLst/>
          </a:prstGeom>
        </p:spPr>
      </p:pic>
    </p:spTree>
    <p:extLst>
      <p:ext uri="{BB962C8B-B14F-4D97-AF65-F5344CB8AC3E}">
        <p14:creationId xmlns:p14="http://schemas.microsoft.com/office/powerpoint/2010/main" val="812709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2360</TotalTime>
  <Words>2867</Words>
  <Application>Microsoft Office PowerPoint</Application>
  <PresentationFormat>Widescreen</PresentationFormat>
  <Paragraphs>209</Paragraphs>
  <Slides>51</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8" baseType="lpstr">
      <vt:lpstr>Arial</vt:lpstr>
      <vt:lpstr>Arial Black</vt:lpstr>
      <vt:lpstr>Calibri</vt:lpstr>
      <vt:lpstr>Calibri Light</vt:lpstr>
      <vt:lpstr>Cambria Math</vt:lpstr>
      <vt:lpstr>Office Theme</vt:lpstr>
      <vt:lpstr>Microsoft Excel Worksheet</vt:lpstr>
      <vt:lpstr>Hypothesis Testing </vt:lpstr>
      <vt:lpstr>Introduction</vt:lpstr>
      <vt:lpstr>Three Methods to test statistical Hypothesis </vt:lpstr>
      <vt:lpstr>Steps in Hypothesis Testing—Traditional Method </vt:lpstr>
      <vt:lpstr>Hypothesis Testing (Contd.) </vt:lpstr>
      <vt:lpstr>PowerPoint Presentation</vt:lpstr>
      <vt:lpstr>State the null and alternative hypotheses  for each conjecture </vt:lpstr>
      <vt:lpstr>PowerPoint Presentation</vt:lpstr>
      <vt:lpstr>Hypothesis Testing (Contd.) </vt:lpstr>
      <vt:lpstr>4 types of decisions</vt:lpstr>
      <vt:lpstr>Hypothesis Testing (Contd.) </vt:lpstr>
      <vt:lpstr>Hypothesis-testing situation in a Jury Trial </vt:lpstr>
      <vt:lpstr>Jury trial (Results of trial)</vt:lpstr>
      <vt:lpstr>Steps in Hypothesis Testing (summary) </vt:lpstr>
      <vt:lpstr>Z-test for mean </vt:lpstr>
      <vt:lpstr>Example # 01 – 02 </vt:lpstr>
      <vt:lpstr>Example # 03 </vt:lpstr>
      <vt:lpstr>Example # 04 </vt:lpstr>
      <vt:lpstr>Example # 05 </vt:lpstr>
      <vt:lpstr>Confidence Interval on µ when σ is known</vt:lpstr>
      <vt:lpstr>Test of Difference between two means </vt:lpstr>
      <vt:lpstr>Test of Difference between two means  (Contd.) </vt:lpstr>
      <vt:lpstr>Example # 06</vt:lpstr>
      <vt:lpstr>Example # 07 </vt:lpstr>
      <vt:lpstr>Example # 05 – 06 </vt:lpstr>
      <vt:lpstr>Example # 07</vt:lpstr>
      <vt:lpstr>t-test for a Mean  (t-distribution) </vt:lpstr>
      <vt:lpstr>t-test for a Mean  (t-distribution) </vt:lpstr>
      <vt:lpstr>t-test for a Mean</vt:lpstr>
      <vt:lpstr>Example # 08 &amp; 09 </vt:lpstr>
      <vt:lpstr>Example # 10 </vt:lpstr>
      <vt:lpstr>Testing Difference between two mean when σ1≠ σ2  (Independent Sample: t-test) </vt:lpstr>
      <vt:lpstr>PowerPoint Presentation</vt:lpstr>
      <vt:lpstr>Example # 11 </vt:lpstr>
      <vt:lpstr>PowerPoint Presentation</vt:lpstr>
      <vt:lpstr>Example # 12 </vt:lpstr>
      <vt:lpstr>Example # 12 (Contd.) </vt:lpstr>
      <vt:lpstr>Example # 13 </vt:lpstr>
      <vt:lpstr>Testing Difference between two mean when σ1= σ2  (Independent Sample: t-test) </vt:lpstr>
      <vt:lpstr>Example # 14 </vt:lpstr>
      <vt:lpstr>Testing the Difference Between Two Means: Dependent Samples </vt:lpstr>
      <vt:lpstr>Testing the Difference Between Two Means: Dependent Samples (Contd.) </vt:lpstr>
      <vt:lpstr>PowerPoint Presentation</vt:lpstr>
      <vt:lpstr>PowerPoint Presentation</vt:lpstr>
      <vt:lpstr>Example # 15 </vt:lpstr>
      <vt:lpstr>PowerPoint Presentation</vt:lpstr>
      <vt:lpstr>Example # 15 (contd.) </vt:lpstr>
      <vt:lpstr>Example # 16 </vt:lpstr>
      <vt:lpstr>How to select correct test for testing mean</vt:lpstr>
      <vt:lpstr>Example 17: Air Quality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dc:title>
  <dc:creator>Osama Bin. Ajaz</dc:creator>
  <cp:lastModifiedBy>Fast</cp:lastModifiedBy>
  <cp:revision>314</cp:revision>
  <dcterms:created xsi:type="dcterms:W3CDTF">2019-04-08T06:00:51Z</dcterms:created>
  <dcterms:modified xsi:type="dcterms:W3CDTF">2020-04-22T09:59:19Z</dcterms:modified>
</cp:coreProperties>
</file>