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96" r:id="rId3"/>
    <p:sldId id="297" r:id="rId4"/>
    <p:sldId id="298" r:id="rId5"/>
    <p:sldId id="299" r:id="rId6"/>
    <p:sldId id="325" r:id="rId7"/>
    <p:sldId id="305" r:id="rId8"/>
    <p:sldId id="306" r:id="rId9"/>
    <p:sldId id="307" r:id="rId10"/>
    <p:sldId id="314" r:id="rId11"/>
    <p:sldId id="310" r:id="rId12"/>
    <p:sldId id="311" r:id="rId13"/>
    <p:sldId id="312" r:id="rId14"/>
    <p:sldId id="313" r:id="rId15"/>
    <p:sldId id="308" r:id="rId16"/>
    <p:sldId id="302" r:id="rId17"/>
    <p:sldId id="303" r:id="rId18"/>
    <p:sldId id="304" r:id="rId19"/>
    <p:sldId id="300" r:id="rId20"/>
    <p:sldId id="315" r:id="rId21"/>
    <p:sldId id="317" r:id="rId22"/>
    <p:sldId id="32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82" autoAdjust="0"/>
    <p:restoredTop sz="84381" autoAdjust="0"/>
  </p:normalViewPr>
  <p:slideViewPr>
    <p:cSldViewPr snapToGrid="0">
      <p:cViewPr varScale="1">
        <p:scale>
          <a:sx n="63" d="100"/>
          <a:sy n="63" d="100"/>
        </p:scale>
        <p:origin x="88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A5223-5C7F-4F92-A55B-EE4B511D5D7D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31C34-8535-4CCF-959C-C7E1123F9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52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31C34-8535-4CCF-959C-C7E1123F96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57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Q1 = 19.32, Q2=20.61,</a:t>
            </a:r>
            <a:r>
              <a:rPr lang="en-US" baseline="0" dirty="0" smtClean="0"/>
              <a:t> Q3=22.03, Mean = 20.76, Mode = 18.04 </a:t>
            </a:r>
          </a:p>
          <a:p>
            <a:r>
              <a:rPr lang="en-US" baseline="0" dirty="0" smtClean="0"/>
              <a:t>20Trimmed=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31C34-8535-4CCF-959C-C7E1123F966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299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3/15=20%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31C34-8535-4CCF-959C-C7E1123F966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919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31C34-8535-4CCF-959C-C7E1123F96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56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35 – 41, 42</a:t>
            </a:r>
            <a:r>
              <a:rPr lang="en-US" baseline="0" dirty="0" smtClean="0"/>
              <a:t> – 48, 8 classes. </a:t>
            </a:r>
          </a:p>
          <a:p>
            <a:r>
              <a:rPr lang="en-US" baseline="0" dirty="0" smtClean="0"/>
              <a:t>Mean=66.1, Median=66, Mode=62.5, 62.5, 80 (from group data)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31C34-8535-4CCF-959C-C7E1123F96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94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Mean = </a:t>
            </a:r>
            <a:r>
              <a:rPr lang="en-US" dirty="0" smtClean="0"/>
              <a:t>75 inches (6.3)	</a:t>
            </a:r>
            <a:r>
              <a:rPr lang="en-US" b="1" dirty="0" smtClean="0"/>
              <a:t>Median = </a:t>
            </a:r>
            <a:r>
              <a:rPr lang="en-US" dirty="0" smtClean="0"/>
              <a:t>76 inches (6.4)	</a:t>
            </a:r>
            <a:r>
              <a:rPr lang="en-US" b="1" dirty="0" smtClean="0"/>
              <a:t>Mode = </a:t>
            </a:r>
            <a:r>
              <a:rPr lang="en-US" dirty="0" smtClean="0"/>
              <a:t>76 inches ( 6.4)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31C34-8535-4CCF-959C-C7E1123F96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467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(a) 15.81	(b) 15.81	(c)</a:t>
            </a:r>
            <a:r>
              <a:rPr lang="en-US" baseline="0" dirty="0" smtClean="0"/>
              <a:t> 15.81	(d) 79.06	(e) 3.16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31C34-8535-4CCF-959C-C7E1123F966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369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31C34-8535-4CCF-959C-C7E1123F966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989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31C34-8535-4CCF-959C-C7E1123F966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66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31C34-8535-4CCF-959C-C7E1123F966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428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Real Cheese: </a:t>
            </a:r>
            <a:r>
              <a:rPr lang="en-US" dirty="0" smtClean="0"/>
              <a:t>Q1=67.5, Q2=200, Q3=275, Min=40, Max=420 </a:t>
            </a:r>
          </a:p>
          <a:p>
            <a:r>
              <a:rPr lang="en-US" b="1" dirty="0" smtClean="0"/>
              <a:t>Cheese Substitute:</a:t>
            </a:r>
            <a:r>
              <a:rPr lang="en-US" b="1" baseline="0" dirty="0" smtClean="0"/>
              <a:t> </a:t>
            </a:r>
            <a:r>
              <a:rPr lang="en-US" dirty="0" smtClean="0"/>
              <a:t>Q1=215, Q2, 265, Q3=300, Min=130, Max=340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31C34-8535-4CCF-959C-C7E1123F966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791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3C6E-628D-4EA8-8E4D-FA2D3186D93A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9B89-93F8-492C-AC00-A61B15873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41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3C6E-628D-4EA8-8E4D-FA2D3186D93A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9B89-93F8-492C-AC00-A61B15873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175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3C6E-628D-4EA8-8E4D-FA2D3186D93A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9B89-93F8-492C-AC00-A61B15873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558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3C6E-628D-4EA8-8E4D-FA2D3186D93A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9B89-93F8-492C-AC00-A61B15873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82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3C6E-628D-4EA8-8E4D-FA2D3186D93A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9B89-93F8-492C-AC00-A61B15873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82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3C6E-628D-4EA8-8E4D-FA2D3186D93A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9B89-93F8-492C-AC00-A61B15873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762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3C6E-628D-4EA8-8E4D-FA2D3186D93A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9B89-93F8-492C-AC00-A61B15873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83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3C6E-628D-4EA8-8E4D-FA2D3186D93A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9B89-93F8-492C-AC00-A61B15873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75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3C6E-628D-4EA8-8E4D-FA2D3186D93A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9B89-93F8-492C-AC00-A61B15873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441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3C6E-628D-4EA8-8E4D-FA2D3186D93A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9B89-93F8-492C-AC00-A61B15873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60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3C6E-628D-4EA8-8E4D-FA2D3186D93A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9B89-93F8-492C-AC00-A61B15873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63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F3C6E-628D-4EA8-8E4D-FA2D3186D93A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C9B89-93F8-492C-AC00-A61B15873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672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osama.ajaz@nu.edu.p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56447"/>
            <a:ext cx="9144000" cy="1694610"/>
          </a:xfrm>
        </p:spPr>
        <p:txBody>
          <a:bodyPr>
            <a:normAutofit/>
          </a:bodyPr>
          <a:lstStyle/>
          <a:p>
            <a:r>
              <a:rPr lang="en-US" sz="5000" dirty="0" smtClean="0">
                <a:solidFill>
                  <a:schemeClr val="accent6"/>
                </a:solidFill>
                <a:latin typeface="Arial Black" panose="020B0A04020102020204" pitchFamily="34" charset="0"/>
              </a:rPr>
              <a:t>Probability &amp; Statistics </a:t>
            </a:r>
            <a:r>
              <a:rPr lang="en-US" sz="5000" dirty="0" smtClean="0"/>
              <a:t/>
            </a:r>
            <a:br>
              <a:rPr lang="en-US" sz="5000" dirty="0" smtClean="0"/>
            </a:br>
            <a:r>
              <a:rPr lang="en-US" sz="4000" dirty="0" smtClean="0"/>
              <a:t>for Engineers &amp; Scientists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71808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Authors: </a:t>
            </a:r>
            <a:r>
              <a:rPr lang="en-US" dirty="0" smtClean="0"/>
              <a:t>Walpole, Myers, Myers, YE 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chemeClr val="accent5"/>
                </a:solidFill>
                <a:latin typeface="Book Antiqua" panose="02040602050305030304" pitchFamily="18" charset="0"/>
              </a:rPr>
              <a:t>Instructor:</a:t>
            </a: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accent5"/>
                </a:solidFill>
                <a:latin typeface="Book Antiqua" panose="02040602050305030304" pitchFamily="18" charset="0"/>
              </a:rPr>
              <a:t>Osama Bin Ajaz</a:t>
            </a: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accent5"/>
                </a:solidFill>
                <a:latin typeface="Book Antiqua" panose="02040602050305030304" pitchFamily="18" charset="0"/>
              </a:rPr>
              <a:t>Lecturer, S &amp; H Dept., </a:t>
            </a: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accent5"/>
                </a:solidFill>
                <a:latin typeface="Book Antiqua" panose="02040602050305030304" pitchFamily="18" charset="0"/>
              </a:rPr>
              <a:t>FAST-NU, Main Campus, Karachi</a:t>
            </a: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accent5"/>
                </a:solidFill>
                <a:latin typeface="Book Antiqua" panose="02040602050305030304" pitchFamily="18" charset="0"/>
                <a:hlinkClick r:id="rId2"/>
              </a:rPr>
              <a:t>osama.ajaz@nu.edu.pk</a:t>
            </a:r>
            <a:r>
              <a:rPr lang="en-US" b="1" dirty="0" smtClean="0">
                <a:solidFill>
                  <a:schemeClr val="accent5"/>
                </a:solidFill>
                <a:latin typeface="Book Antiqua" panose="02040602050305030304" pitchFamily="18" charset="0"/>
              </a:rPr>
              <a:t> </a:t>
            </a:r>
            <a:endParaRPr lang="en-US" b="1" dirty="0">
              <a:solidFill>
                <a:schemeClr val="accent5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86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Example 14: </a:t>
            </a:r>
            <a:endParaRPr lang="en-US" sz="36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Use the following data set: 10, 20, 30, 40,  50 to find:</a:t>
            </a:r>
          </a:p>
          <a:p>
            <a:pPr marL="0" indent="0">
              <a:buNone/>
            </a:pPr>
            <a:endParaRPr lang="en-US" b="1" dirty="0" smtClean="0"/>
          </a:p>
          <a:p>
            <a:pPr marL="514350" indent="-514350">
              <a:buAutoNum type="alphaLcParenBoth"/>
            </a:pPr>
            <a:r>
              <a:rPr lang="en-US" dirty="0" smtClean="0"/>
              <a:t>Standard deviation	</a:t>
            </a:r>
          </a:p>
          <a:p>
            <a:pPr marL="514350" indent="-514350">
              <a:buAutoNum type="alphaLcParenBoth"/>
            </a:pPr>
            <a:r>
              <a:rPr lang="en-US" dirty="0" smtClean="0"/>
              <a:t>Add 5 to each value, and then find the SD.</a:t>
            </a:r>
          </a:p>
          <a:p>
            <a:pPr marL="0" indent="0">
              <a:buNone/>
            </a:pPr>
            <a:r>
              <a:rPr lang="en-US" dirty="0" smtClean="0"/>
              <a:t>(c) Subtract 5 from each value and find the standard deviation.</a:t>
            </a:r>
          </a:p>
          <a:p>
            <a:pPr marL="0" indent="0">
              <a:buNone/>
            </a:pPr>
            <a:r>
              <a:rPr lang="en-US" dirty="0" smtClean="0"/>
              <a:t>(d) Multiply each value by 5 and find the SD. </a:t>
            </a:r>
          </a:p>
          <a:p>
            <a:pPr marL="0" indent="0">
              <a:buNone/>
            </a:pPr>
            <a:r>
              <a:rPr lang="en-US" dirty="0" smtClean="0"/>
              <a:t>(e) Divide each value by 5 and find the SD.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11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128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Further Interpretation of Standard Deviation</a:t>
            </a:r>
            <a:endParaRPr lang="en-US" sz="32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10515600" cy="47291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6608" y="1447800"/>
            <a:ext cx="7358781" cy="13611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38200" y="2998469"/>
            <a:ext cx="10515600" cy="369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35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For a bell-shaped curve following </a:t>
            </a:r>
            <a:br>
              <a:rPr lang="en-US" sz="3000" dirty="0" smtClean="0">
                <a:solidFill>
                  <a:srgbClr val="00B050"/>
                </a:solidFill>
                <a:latin typeface="Arial Black" panose="020B0A04020102020204" pitchFamily="34" charset="0"/>
              </a:rPr>
            </a:br>
            <a:r>
              <a:rPr lang="en-US" sz="30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empirical rule hold </a:t>
            </a:r>
            <a:endParaRPr lang="en-US" sz="30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endParaRPr lang="en-US" sz="4000" b="1" i="1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40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sz="4000" b="1" i="1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sz="4000" b="1" dirty="0"/>
                  <a:t> </a:t>
                </a:r>
                <a:r>
                  <a:rPr lang="en-US" sz="4000" dirty="0">
                    <a:sym typeface="Wingdings" panose="05000000000000000000" pitchFamily="2" charset="2"/>
                  </a:rPr>
                  <a:t></a:t>
                </a:r>
                <a:r>
                  <a:rPr lang="en-US" sz="4000" dirty="0"/>
                  <a:t> Approx. </a:t>
                </a:r>
                <a:r>
                  <a:rPr lang="en-US" sz="4000" dirty="0">
                    <a:solidFill>
                      <a:srgbClr val="00B050"/>
                    </a:solidFill>
                  </a:rPr>
                  <a:t>68% </a:t>
                </a:r>
                <a:r>
                  <a:rPr lang="en-US" sz="4000" dirty="0"/>
                  <a:t>observations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40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sz="4000" b="1" i="1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sz="4000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sz="4000" b="1" dirty="0"/>
                  <a:t> </a:t>
                </a:r>
                <a:r>
                  <a:rPr lang="en-US" sz="4000" dirty="0">
                    <a:sym typeface="Wingdings" panose="05000000000000000000" pitchFamily="2" charset="2"/>
                  </a:rPr>
                  <a:t></a:t>
                </a:r>
                <a:r>
                  <a:rPr lang="en-US" sz="4000" dirty="0"/>
                  <a:t> Approx. </a:t>
                </a:r>
                <a:r>
                  <a:rPr lang="en-US" sz="4000" dirty="0">
                    <a:solidFill>
                      <a:srgbClr val="00B050"/>
                    </a:solidFill>
                  </a:rPr>
                  <a:t>95% </a:t>
                </a:r>
                <a:r>
                  <a:rPr lang="en-US" sz="4000" dirty="0"/>
                  <a:t>observations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40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sz="4000" b="1" i="1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sz="4000" b="1" i="1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sz="4000" b="1" dirty="0"/>
                  <a:t> </a:t>
                </a:r>
                <a:r>
                  <a:rPr lang="en-US" sz="4000" dirty="0">
                    <a:sym typeface="Wingdings" panose="05000000000000000000" pitchFamily="2" charset="2"/>
                  </a:rPr>
                  <a:t></a:t>
                </a:r>
                <a:r>
                  <a:rPr lang="en-US" sz="4000" dirty="0"/>
                  <a:t> Approx. </a:t>
                </a:r>
                <a:r>
                  <a:rPr lang="en-US" sz="4000" dirty="0">
                    <a:solidFill>
                      <a:srgbClr val="00B050"/>
                    </a:solidFill>
                  </a:rPr>
                  <a:t>99.73% </a:t>
                </a:r>
                <a:r>
                  <a:rPr lang="en-US" sz="4000" dirty="0"/>
                  <a:t>observations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127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CHEBYCHEV’S RULE </a:t>
            </a:r>
            <a:endParaRPr lang="en-US" sz="40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8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sz="3800" b="1" i="1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sz="38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3800" b="1" i="1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sz="3800" b="1" dirty="0"/>
                  <a:t> </a:t>
                </a:r>
                <a:r>
                  <a:rPr lang="en-US" sz="3800" dirty="0">
                    <a:sym typeface="Wingdings" panose="05000000000000000000" pitchFamily="2" charset="2"/>
                  </a:rPr>
                  <a:t></a:t>
                </a:r>
                <a:r>
                  <a:rPr lang="en-US" sz="3800" dirty="0"/>
                  <a:t> </a:t>
                </a:r>
                <a:r>
                  <a:rPr lang="en-US" sz="3800" dirty="0" smtClean="0"/>
                  <a:t>At least  </a:t>
                </a:r>
                <a:r>
                  <a:rPr lang="en-US" sz="3800" dirty="0" smtClean="0">
                    <a:solidFill>
                      <a:srgbClr val="00B050"/>
                    </a:solidFill>
                  </a:rPr>
                  <a:t>75% </a:t>
                </a:r>
                <a:r>
                  <a:rPr lang="en-US" sz="3800" dirty="0"/>
                  <a:t>observations </a:t>
                </a:r>
                <a:endParaRPr lang="en-US" sz="380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sz="3800" b="1" i="1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sz="3800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3800" b="1" i="1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sz="3800" b="1" dirty="0"/>
                  <a:t> </a:t>
                </a:r>
                <a:r>
                  <a:rPr lang="en-US" sz="3800" dirty="0">
                    <a:sym typeface="Wingdings" panose="05000000000000000000" pitchFamily="2" charset="2"/>
                  </a:rPr>
                  <a:t></a:t>
                </a:r>
                <a:r>
                  <a:rPr lang="en-US" sz="3800" dirty="0"/>
                  <a:t> </a:t>
                </a:r>
                <a:r>
                  <a:rPr lang="en-US" sz="3800" dirty="0" smtClean="0"/>
                  <a:t>At least </a:t>
                </a:r>
                <a:r>
                  <a:rPr lang="en-US" sz="3800" dirty="0" smtClean="0">
                    <a:solidFill>
                      <a:srgbClr val="00B050"/>
                    </a:solidFill>
                  </a:rPr>
                  <a:t>88.88% </a:t>
                </a:r>
                <a:r>
                  <a:rPr lang="en-US" sz="3800" dirty="0"/>
                  <a:t>observations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sz="3800" b="1" i="1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sz="3800" b="1" i="1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3800" b="1" i="1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sz="3800" b="1" dirty="0"/>
                  <a:t> </a:t>
                </a:r>
                <a:r>
                  <a:rPr lang="en-US" sz="3800" dirty="0">
                    <a:sym typeface="Wingdings" panose="05000000000000000000" pitchFamily="2" charset="2"/>
                  </a:rPr>
                  <a:t></a:t>
                </a:r>
                <a:r>
                  <a:rPr lang="en-US" sz="3800" dirty="0"/>
                  <a:t> </a:t>
                </a:r>
                <a:r>
                  <a:rPr lang="en-US" sz="3800" dirty="0" smtClean="0"/>
                  <a:t>At least  </a:t>
                </a:r>
                <a:r>
                  <a:rPr lang="en-US" sz="3800" dirty="0" smtClean="0">
                    <a:solidFill>
                      <a:srgbClr val="00B050"/>
                    </a:solidFill>
                  </a:rPr>
                  <a:t>93.75% </a:t>
                </a:r>
                <a:r>
                  <a:rPr lang="en-US" sz="3800" dirty="0"/>
                  <a:t>observations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022300" y="4001294"/>
            <a:ext cx="8147399" cy="260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758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8175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Example # 15: Exam Scores </a:t>
            </a:r>
            <a:endParaRPr lang="en-US" sz="32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1276"/>
            <a:ext cx="10515600" cy="4865687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Consider the following sample of exam scores, </a:t>
            </a:r>
          </a:p>
          <a:p>
            <a:pPr marL="0" indent="0" algn="just">
              <a:buNone/>
            </a:pPr>
            <a:r>
              <a:rPr lang="en-US" sz="2400" dirty="0" smtClean="0"/>
              <a:t>arranged in increasing order. The sample mean and </a:t>
            </a:r>
          </a:p>
          <a:p>
            <a:pPr marL="0" indent="0" algn="just">
              <a:buNone/>
            </a:pPr>
            <a:r>
              <a:rPr lang="en-US" sz="2400" dirty="0" smtClean="0"/>
              <a:t>Sample standard deviation of these exam scores are,</a:t>
            </a:r>
          </a:p>
          <a:p>
            <a:pPr marL="0" indent="0" algn="just">
              <a:buNone/>
            </a:pPr>
            <a:r>
              <a:rPr lang="en-US" sz="2400" dirty="0" smtClean="0"/>
              <a:t> respectively, 85 &amp; 16.1. </a:t>
            </a:r>
          </a:p>
          <a:p>
            <a:pPr marL="0" indent="0" algn="just">
              <a:buNone/>
            </a:pPr>
            <a:endParaRPr lang="en-US" sz="2400" dirty="0" smtClean="0"/>
          </a:p>
          <a:p>
            <a:pPr marL="457200" indent="-457200" algn="just">
              <a:buAutoNum type="alphaLcParenBoth"/>
            </a:pPr>
            <a:r>
              <a:rPr lang="en-US" sz="2400" dirty="0" smtClean="0"/>
              <a:t>Use </a:t>
            </a:r>
            <a:r>
              <a:rPr lang="en-US" sz="2400" dirty="0" err="1" smtClean="0"/>
              <a:t>Chebychev’s</a:t>
            </a:r>
            <a:r>
              <a:rPr lang="en-US" sz="2400" dirty="0" smtClean="0"/>
              <a:t> rule to obtain a lower bound on the percentage of observations that lie within two and three standard deviations to either side of the mean.</a:t>
            </a:r>
          </a:p>
          <a:p>
            <a:pPr marL="457200" indent="-457200" algn="just">
              <a:buAutoNum type="alphaLcParenBoth"/>
            </a:pPr>
            <a:r>
              <a:rPr lang="en-US" sz="2400" dirty="0" smtClean="0"/>
              <a:t>Use the data to obtain the exact percentage of observations that lie within two standard deviations to either side of the mean. Compare your answer. 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5963" y="982068"/>
            <a:ext cx="4679357" cy="250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60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00B050"/>
                </a:solidFill>
                <a:latin typeface="Arial Black" panose="020B0A04020102020204" pitchFamily="34" charset="0"/>
              </a:rPr>
              <a:t>Measures of Variation: </a:t>
            </a:r>
            <a:r>
              <a:rPr lang="en-US" sz="32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/>
            </a:r>
            <a:br>
              <a:rPr lang="en-US" sz="3200" dirty="0" smtClean="0">
                <a:solidFill>
                  <a:srgbClr val="00B050"/>
                </a:solidFill>
                <a:latin typeface="Arial Black" panose="020B0A04020102020204" pitchFamily="34" charset="0"/>
              </a:rPr>
            </a:br>
            <a:r>
              <a:rPr lang="en-US" sz="32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The Coefficient of Variation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statistic that allows you to compare standard deviations when the units are </a:t>
            </a:r>
            <a:r>
              <a:rPr lang="en-US" dirty="0" smtClean="0"/>
              <a:t>different is </a:t>
            </a:r>
            <a:r>
              <a:rPr lang="en-US" dirty="0"/>
              <a:t>called the </a:t>
            </a:r>
            <a:r>
              <a:rPr lang="en-US" b="1" i="1" dirty="0"/>
              <a:t>coefficient of variation</a:t>
            </a:r>
            <a:r>
              <a:rPr lang="en-US" i="1" dirty="0"/>
              <a:t>.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30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				Example # 16 </a:t>
            </a:r>
            <a:r>
              <a:rPr lang="en-US" sz="3000" dirty="0">
                <a:solidFill>
                  <a:srgbClr val="00B050"/>
                </a:solidFill>
                <a:latin typeface="Arial Black" panose="020B0A04020102020204" pitchFamily="34" charset="0"/>
              </a:rPr>
              <a:t/>
            </a:r>
            <a:br>
              <a:rPr lang="en-US" sz="3000" dirty="0">
                <a:solidFill>
                  <a:srgbClr val="00B050"/>
                </a:solidFill>
                <a:latin typeface="Arial Black" panose="020B0A04020102020204" pitchFamily="34" charset="0"/>
              </a:rPr>
            </a:br>
            <a:endParaRPr lang="en-US" sz="30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282" y="4024947"/>
            <a:ext cx="10239436" cy="154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142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Quartiles </a:t>
            </a:r>
            <a:endParaRPr lang="en-US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16" y="1825625"/>
            <a:ext cx="11275568" cy="377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51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3685"/>
            <a:ext cx="10515600" cy="975995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Example # 17: Quartiles (Contd.) </a:t>
            </a:r>
            <a:br>
              <a:rPr lang="en-US" sz="2800" dirty="0" smtClean="0">
                <a:solidFill>
                  <a:srgbClr val="00B050"/>
                </a:solidFill>
                <a:latin typeface="Arial Black" panose="020B0A04020102020204" pitchFamily="34" charset="0"/>
              </a:rPr>
            </a:br>
            <a:r>
              <a:rPr lang="en-US" sz="2800" dirty="0" smtClean="0">
                <a:solidFill>
                  <a:schemeClr val="accent2"/>
                </a:solidFill>
                <a:latin typeface="Arial Black" panose="020B0A04020102020204" pitchFamily="34" charset="0"/>
              </a:rPr>
              <a:t>(Weekly TV-Viewing Times) </a:t>
            </a:r>
            <a:endParaRPr lang="en-US" sz="28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8760"/>
            <a:ext cx="10515600" cy="4668203"/>
          </a:xfrm>
        </p:spPr>
        <p:txBody>
          <a:bodyPr>
            <a:normAutofit/>
          </a:bodyPr>
          <a:lstStyle/>
          <a:p>
            <a:pPr algn="just"/>
            <a:r>
              <a:rPr lang="en-US" sz="2600" dirty="0" smtClean="0"/>
              <a:t>The </a:t>
            </a:r>
            <a:r>
              <a:rPr lang="en-US" sz="2600" dirty="0" smtClean="0">
                <a:solidFill>
                  <a:schemeClr val="accent2"/>
                </a:solidFill>
              </a:rPr>
              <a:t>A. C. Nielsen Company </a:t>
            </a:r>
            <a:r>
              <a:rPr lang="en-US" sz="2600" dirty="0" smtClean="0"/>
              <a:t>publishes information on the TV-viewing habits of Americans in Nielsen Report on Television. A sample of 20 people yielded the weekly viewing times, in hours, displayed in the table below. Determine and interpret the quartiles for these data. </a:t>
            </a:r>
          </a:p>
          <a:p>
            <a:pPr algn="just"/>
            <a:endParaRPr lang="en-US" sz="2600" dirty="0"/>
          </a:p>
          <a:p>
            <a:pPr algn="just"/>
            <a:endParaRPr lang="en-US" sz="2600" dirty="0" smtClean="0"/>
          </a:p>
          <a:p>
            <a:pPr algn="just"/>
            <a:endParaRPr lang="en-US" sz="2600" dirty="0"/>
          </a:p>
          <a:p>
            <a:pPr marL="0" indent="0" algn="just">
              <a:buNone/>
            </a:pPr>
            <a:endParaRPr lang="en-US" sz="2600" dirty="0"/>
          </a:p>
          <a:p>
            <a:pPr algn="just"/>
            <a:r>
              <a:rPr lang="en-US" sz="2600" dirty="0" smtClean="0">
                <a:solidFill>
                  <a:schemeClr val="accent2"/>
                </a:solidFill>
              </a:rPr>
              <a:t>Solution:</a:t>
            </a:r>
            <a:endParaRPr lang="en-US" sz="2600" dirty="0">
              <a:solidFill>
                <a:schemeClr val="accent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049" y="2987992"/>
            <a:ext cx="4287901" cy="19802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711" y="5505926"/>
            <a:ext cx="9984576" cy="45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067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Example # 18: </a:t>
            </a:r>
            <a:r>
              <a:rPr lang="en-US" sz="3600" dirty="0" smtClean="0">
                <a:solidFill>
                  <a:schemeClr val="accent2"/>
                </a:solidFill>
                <a:latin typeface="Arial Black" panose="020B0A04020102020204" pitchFamily="34" charset="0"/>
              </a:rPr>
              <a:t>Box Plot</a:t>
            </a:r>
            <a:endParaRPr lang="en-US" sz="36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represents 5 number summary: </a:t>
            </a:r>
          </a:p>
          <a:p>
            <a:r>
              <a:rPr lang="en-US" dirty="0" smtClean="0"/>
              <a:t>Reconsider Weekly Viewing Times data: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267" y="2994660"/>
            <a:ext cx="5991225" cy="495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88492" y="1690688"/>
            <a:ext cx="5203508" cy="462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6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7965"/>
            <a:ext cx="10515600" cy="716915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Example # 19: Box Plot </a:t>
            </a:r>
            <a:endParaRPr lang="en-US" sz="32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0" y="1051560"/>
            <a:ext cx="11018520" cy="5125403"/>
          </a:xfrm>
        </p:spPr>
        <p:txBody>
          <a:bodyPr/>
          <a:lstStyle/>
          <a:p>
            <a:pPr algn="just"/>
            <a:r>
              <a:rPr lang="en-US" sz="2600" dirty="0"/>
              <a:t>A dietitian is interested in comparing </a:t>
            </a:r>
            <a:r>
              <a:rPr lang="en-US" sz="2600" dirty="0" smtClean="0"/>
              <a:t>the</a:t>
            </a:r>
          </a:p>
          <a:p>
            <a:pPr marL="0" indent="0" algn="just">
              <a:buNone/>
            </a:pPr>
            <a:r>
              <a:rPr lang="en-US" sz="2600" dirty="0" smtClean="0"/>
              <a:t> </a:t>
            </a:r>
            <a:r>
              <a:rPr lang="en-US" sz="2600" dirty="0"/>
              <a:t>sodium content of real cheese with </a:t>
            </a:r>
            <a:r>
              <a:rPr lang="en-US" sz="2600" dirty="0" smtClean="0"/>
              <a:t>the </a:t>
            </a:r>
          </a:p>
          <a:p>
            <a:pPr marL="0" indent="0" algn="just">
              <a:buNone/>
            </a:pPr>
            <a:r>
              <a:rPr lang="en-US" sz="2600" dirty="0" smtClean="0"/>
              <a:t>sodium </a:t>
            </a:r>
            <a:r>
              <a:rPr lang="en-US" sz="2600" dirty="0"/>
              <a:t>content of a cheese substitute. </a:t>
            </a:r>
            <a:endParaRPr lang="en-US" sz="2600" dirty="0" smtClean="0"/>
          </a:p>
          <a:p>
            <a:pPr marL="0" indent="0" algn="just">
              <a:buNone/>
            </a:pPr>
            <a:r>
              <a:rPr lang="en-US" sz="2600" dirty="0" smtClean="0"/>
              <a:t>The </a:t>
            </a:r>
            <a:r>
              <a:rPr lang="en-US" sz="2600" dirty="0"/>
              <a:t>data for two random samples </a:t>
            </a:r>
            <a:r>
              <a:rPr lang="en-US" sz="2600" dirty="0" smtClean="0"/>
              <a:t>are shown</a:t>
            </a:r>
            <a:r>
              <a:rPr lang="en-US" sz="2600" dirty="0"/>
              <a:t>. </a:t>
            </a:r>
            <a:endParaRPr lang="en-US" sz="2600" dirty="0" smtClean="0"/>
          </a:p>
          <a:p>
            <a:pPr marL="0" indent="0" algn="just">
              <a:buNone/>
            </a:pPr>
            <a:r>
              <a:rPr lang="en-US" sz="2600" dirty="0" smtClean="0"/>
              <a:t>Compare </a:t>
            </a:r>
            <a:r>
              <a:rPr lang="en-US" sz="2600" dirty="0"/>
              <a:t>the distributions, using </a:t>
            </a:r>
            <a:r>
              <a:rPr lang="en-US" sz="2600" dirty="0" smtClean="0"/>
              <a:t>boxplots.</a:t>
            </a:r>
          </a:p>
          <a:p>
            <a:pPr marL="0" indent="0">
              <a:buNone/>
            </a:pPr>
            <a:r>
              <a:rPr lang="en-US" sz="2600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51" y="3855402"/>
            <a:ext cx="6310789" cy="16592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280" y="5882640"/>
            <a:ext cx="10061530" cy="4010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44641" y="944838"/>
            <a:ext cx="5547359" cy="42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031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0" y="25749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Measures of Central Tendency</a:t>
            </a:r>
            <a:br>
              <a:rPr lang="en-US" dirty="0" smtClean="0">
                <a:solidFill>
                  <a:srgbClr val="00B050"/>
                </a:solidFill>
                <a:latin typeface="Arial Black" panose="020B0A04020102020204" pitchFamily="34" charset="0"/>
              </a:rPr>
            </a:br>
            <a:r>
              <a:rPr lang="en-US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(Mean, Median, Mode)   </a:t>
            </a:r>
            <a:endParaRPr lang="en-US" sz="40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85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30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Trimmed Mean</a:t>
            </a:r>
            <a:endParaRPr lang="en-US" sz="36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051560"/>
            <a:ext cx="11079480" cy="5593080"/>
          </a:xfrm>
        </p:spPr>
        <p:txBody>
          <a:bodyPr>
            <a:normAutofit/>
          </a:bodyPr>
          <a:lstStyle/>
          <a:p>
            <a:pPr algn="just"/>
            <a:r>
              <a:rPr lang="en-US" sz="2600" dirty="0" smtClean="0"/>
              <a:t>According to the journal of Chemical Engineering, an important property of a fiber is its water absorbency. A random sample of 20 pieces of cotton fiber was taken and the absorbency on each piece was measured. The following are the absorbency values:</a:t>
            </a:r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en-US" sz="2600" dirty="0" smtClean="0"/>
              <a:t>(a) calculate the sample mean and median for the above sample values.</a:t>
            </a:r>
          </a:p>
          <a:p>
            <a:pPr marL="0" indent="0">
              <a:buNone/>
            </a:pPr>
            <a:r>
              <a:rPr lang="en-US" sz="2600" dirty="0" smtClean="0"/>
              <a:t>(b) Compute trimmed mean. 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960" y="2538414"/>
            <a:ext cx="7924800" cy="288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42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1329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Trimmed Mean (contd.) </a:t>
            </a:r>
            <a:endParaRPr lang="en-US" sz="32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56454"/>
            <a:ext cx="10515600" cy="548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44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37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Example # 10: The Mean </a:t>
            </a:r>
            <a:endParaRPr lang="en-US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Reconsider Example # 09: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15845"/>
            <a:ext cx="4721367" cy="399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25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Example # 11: The Median</a:t>
            </a:r>
            <a:endParaRPr lang="en-US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Reconsider Example # 10 and calculate Median.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15845"/>
            <a:ext cx="4721367" cy="399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350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Example # 12: The Mode </a:t>
            </a:r>
            <a:endParaRPr lang="en-US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4721367" cy="399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32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089" y="1307689"/>
            <a:ext cx="4624458" cy="330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28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7965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8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Measures of Variation</a:t>
            </a:r>
            <a:endParaRPr lang="en-US" sz="38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2560"/>
            <a:ext cx="10515600" cy="4744403"/>
          </a:xfrm>
        </p:spPr>
        <p:txBody>
          <a:bodyPr>
            <a:normAutofit/>
          </a:bodyPr>
          <a:lstStyle/>
          <a:p>
            <a:r>
              <a:rPr lang="en-US" sz="2600" dirty="0" smtClean="0"/>
              <a:t>Two or more data sets can have same mean, median or mode, but those datasets may differ in other aspects. </a:t>
            </a:r>
            <a:endParaRPr lang="en-US" sz="2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560" y="2205990"/>
            <a:ext cx="8564880" cy="439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28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5515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Measures of Variation: RANGE </a:t>
            </a:r>
            <a:endParaRPr lang="en-US" sz="32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202" y="1825625"/>
            <a:ext cx="5863658" cy="423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285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rgbClr val="00B050"/>
                </a:solidFill>
                <a:latin typeface="Arial Black" panose="020B0A04020102020204" pitchFamily="34" charset="0"/>
              </a:rPr>
              <a:t>Measures of Variation: </a:t>
            </a:r>
            <a:r>
              <a:rPr lang="en-US" sz="32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The Standard Deviation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560" y="1825625"/>
            <a:ext cx="8564880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34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3091</TotalTime>
  <Words>549</Words>
  <Application>Microsoft Office PowerPoint</Application>
  <PresentationFormat>Widescreen</PresentationFormat>
  <Paragraphs>97</Paragraphs>
  <Slides>22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Arial Black</vt:lpstr>
      <vt:lpstr>Book Antiqua</vt:lpstr>
      <vt:lpstr>Calibri</vt:lpstr>
      <vt:lpstr>Calibri Light</vt:lpstr>
      <vt:lpstr>Cambria Math</vt:lpstr>
      <vt:lpstr>Wingdings</vt:lpstr>
      <vt:lpstr>Office Theme</vt:lpstr>
      <vt:lpstr>Probability &amp; Statistics  for Engineers &amp; Scientists</vt:lpstr>
      <vt:lpstr>Measures of Central Tendency (Mean, Median, Mode)   </vt:lpstr>
      <vt:lpstr>Example # 10: The Mean </vt:lpstr>
      <vt:lpstr>Example # 11: The Median</vt:lpstr>
      <vt:lpstr>Example # 12: The Mode </vt:lpstr>
      <vt:lpstr>PowerPoint Presentation</vt:lpstr>
      <vt:lpstr>Measures of Variation</vt:lpstr>
      <vt:lpstr>Measures of Variation: RANGE </vt:lpstr>
      <vt:lpstr>Measures of Variation: The Standard Deviation</vt:lpstr>
      <vt:lpstr>Example 14: </vt:lpstr>
      <vt:lpstr>Further Interpretation of Standard Deviation</vt:lpstr>
      <vt:lpstr>For a bell-shaped curve following  empirical rule hold </vt:lpstr>
      <vt:lpstr>CHEBYCHEV’S RULE </vt:lpstr>
      <vt:lpstr>Example # 15: Exam Scores </vt:lpstr>
      <vt:lpstr>Measures of Variation:  The Coefficient of Variation</vt:lpstr>
      <vt:lpstr>Quartiles </vt:lpstr>
      <vt:lpstr>Example # 17: Quartiles (Contd.)  (Weekly TV-Viewing Times) </vt:lpstr>
      <vt:lpstr>Example # 18: Box Plot</vt:lpstr>
      <vt:lpstr>Example # 19: Box Plot </vt:lpstr>
      <vt:lpstr>Trimmed Mean</vt:lpstr>
      <vt:lpstr>Trimmed Mean (contd.) 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&amp; Statistics  for Engineers &amp; Scientists</dc:title>
  <dc:creator>Osama Bin Ajaz</dc:creator>
  <cp:lastModifiedBy>Osama</cp:lastModifiedBy>
  <cp:revision>457</cp:revision>
  <dcterms:created xsi:type="dcterms:W3CDTF">2019-01-17T05:20:34Z</dcterms:created>
  <dcterms:modified xsi:type="dcterms:W3CDTF">2020-02-01T13:51:41Z</dcterms:modified>
</cp:coreProperties>
</file>