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8"/>
  </p:notesMasterIdLst>
  <p:handoutMasterIdLst>
    <p:handoutMasterId r:id="rId69"/>
  </p:handoutMasterIdLst>
  <p:sldIdLst>
    <p:sldId id="256" r:id="rId2"/>
    <p:sldId id="291" r:id="rId3"/>
    <p:sldId id="292" r:id="rId4"/>
    <p:sldId id="294" r:id="rId5"/>
    <p:sldId id="348" r:id="rId6"/>
    <p:sldId id="296" r:id="rId7"/>
    <p:sldId id="298" r:id="rId8"/>
    <p:sldId id="297" r:id="rId9"/>
    <p:sldId id="299" r:id="rId10"/>
    <p:sldId id="300" r:id="rId11"/>
    <p:sldId id="349" r:id="rId12"/>
    <p:sldId id="301" r:id="rId13"/>
    <p:sldId id="302" r:id="rId14"/>
    <p:sldId id="303" r:id="rId15"/>
    <p:sldId id="354" r:id="rId16"/>
    <p:sldId id="304" r:id="rId17"/>
    <p:sldId id="350" r:id="rId18"/>
    <p:sldId id="355" r:id="rId19"/>
    <p:sldId id="356" r:id="rId20"/>
    <p:sldId id="357" r:id="rId21"/>
    <p:sldId id="305" r:id="rId22"/>
    <p:sldId id="307" r:id="rId23"/>
    <p:sldId id="308" r:id="rId24"/>
    <p:sldId id="309" r:id="rId25"/>
    <p:sldId id="310" r:id="rId26"/>
    <p:sldId id="324" r:id="rId27"/>
    <p:sldId id="344" r:id="rId28"/>
    <p:sldId id="311" r:id="rId29"/>
    <p:sldId id="306" r:id="rId30"/>
    <p:sldId id="312" r:id="rId31"/>
    <p:sldId id="351" r:id="rId32"/>
    <p:sldId id="313" r:id="rId33"/>
    <p:sldId id="345" r:id="rId34"/>
    <p:sldId id="314" r:id="rId35"/>
    <p:sldId id="316" r:id="rId36"/>
    <p:sldId id="315" r:id="rId37"/>
    <p:sldId id="317" r:id="rId38"/>
    <p:sldId id="319" r:id="rId39"/>
    <p:sldId id="343" r:id="rId40"/>
    <p:sldId id="320" r:id="rId41"/>
    <p:sldId id="322" r:id="rId42"/>
    <p:sldId id="321" r:id="rId43"/>
    <p:sldId id="323" r:id="rId44"/>
    <p:sldId id="325" r:id="rId45"/>
    <p:sldId id="318" r:id="rId46"/>
    <p:sldId id="326" r:id="rId47"/>
    <p:sldId id="327" r:id="rId48"/>
    <p:sldId id="346" r:id="rId49"/>
    <p:sldId id="352" r:id="rId50"/>
    <p:sldId id="328" r:id="rId51"/>
    <p:sldId id="329" r:id="rId52"/>
    <p:sldId id="330" r:id="rId53"/>
    <p:sldId id="331" r:id="rId54"/>
    <p:sldId id="347" r:id="rId55"/>
    <p:sldId id="332" r:id="rId56"/>
    <p:sldId id="353" r:id="rId57"/>
    <p:sldId id="333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290" r:id="rId6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3499"/>
    <a:srgbClr val="0080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66" d="100"/>
          <a:sy n="66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74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CE925DB-B76B-4466-B4AD-F8EA86B3C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635EBBB-1BAE-4C3A-A8D7-91317D0B7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1CCA0-DC39-4185-9E74-2176550FED3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D0D2B-E7CC-4ECB-BEA5-065894BA2E38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8CE96-AEB7-449E-B475-82A5568E4A38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D89E0-59F2-4F39-BD54-E46599B29B0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C23C3-FCBC-416D-8F51-5C95B62F8C5A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BC340-7B2D-4D1A-9E22-462B71DE7598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03E95-BDDA-4901-9339-12CAEDFE51D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99FE1-BA51-4E4B-B592-0FAC5E3E4D6B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7D99C-D99E-4E7A-BAB4-A42825F8AB9A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A72FC-AAF9-4207-8970-F46A31118939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3A45E-1B18-49DD-B931-7CC2AE1F21BD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F918E-382E-44D2-BFA1-640168077B3A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E6AD2-AB68-4BD3-AF62-0C983B1B3417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1F82-ABDA-4B1A-828E-BB2C886002A5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CAE64-28C2-4C53-A157-7DED098C0CDD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F3F34-AC13-43C3-B040-EE8CD86E77E6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81C7D-4F1C-4540-8856-ABB57D9D6416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791EE-5A4E-4BB5-8FFA-F93F759F3D3D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079D5-FD54-4A5A-91E1-A67C628E257C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91DD1-4CBF-42AF-B01E-547DECBD9659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7B39D-4B10-4657-9EE2-4938AD7CA7EB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2344D-1041-4298-B88D-3F57FB4A57F9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536D9-FCF8-4049-A058-B20437BC92E9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54399-1786-4A55-B340-10649D2E40C4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65E8F-75AB-4843-A163-1AAC9C7CEFEE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CD6F1-C05C-4D19-A665-95FA18F1AB7C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5FBED-4BB8-4AEE-9A15-EDFC40D3C8D7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FDAE0-42D1-4FD7-906E-BEE136EE1CE5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FE10D-21AD-400E-924B-15020943AE6D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98078-BA55-4946-87F7-9A0AB1250C1A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EA1A5-F549-4462-965E-718FFB2645E8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57A1F-DD9F-41BF-8CA5-57A294A1F3B7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61D6-DC9C-4816-8861-E0DBA42BFAAD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28CE3-C129-49FD-A63B-6469EE212DD9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FA243-9ECF-4C39-AFAF-CCEBBBC654F6}" type="slidenum">
              <a:rPr lang="en-US" smtClean="0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0DAA8-383D-4637-9911-DB6788092B78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235CF-436E-4A25-A405-71CB3D808EFD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AA9CA-A795-439D-AC54-A6533D509936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11059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5EB0-BD6D-4E98-8CE9-298FC5796051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11162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3E7E5-A924-4BAA-B49C-E658EBC6C275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9D1BF-3311-4825-8287-C403C28184FC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D1AEC-D1A2-4237-A2F5-1C08D3CAB91E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044A9-EFEB-4B7A-8A21-123EFB2EF13A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434FE-3D29-4190-8140-FC634C1E26E9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1F52E-5971-494C-AC05-C1C4998AC180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46620-E65F-4560-ABBC-DCEB396FD9ED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E2E72-3E9F-4C2D-9248-E6CBE7E9E506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38C01-A209-4D0A-8A58-F37D0C8C6127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CC3DF-EC40-4D66-99B0-85CCE09703A7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8FD1C-E976-47AE-AFD2-5E9A57DD430D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2F204-0F91-43FC-A000-76B8EF6E7736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A9903-86B5-4498-90B3-5D5D548ABF6E}" type="slidenum">
              <a:rPr lang="en-US" smtClean="0">
                <a:latin typeface="Arial" charset="0"/>
              </a:rPr>
              <a:pPr/>
              <a:t>63</a:t>
            </a:fld>
            <a:endParaRPr lang="en-US">
              <a:latin typeface="Arial" charset="0"/>
            </a:endParaRPr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57738-5530-46F0-B076-37EB874E62F7}" type="slidenum">
              <a:rPr lang="en-US" smtClean="0">
                <a:latin typeface="Arial" charset="0"/>
              </a:rPr>
              <a:pPr/>
              <a:t>64</a:t>
            </a:fld>
            <a:endParaRPr lang="en-US">
              <a:latin typeface="Arial" charset="0"/>
            </a:endParaRPr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3A09A-64D2-4767-BF79-95DE028F0D77}" type="slidenum">
              <a:rPr lang="en-US" smtClean="0">
                <a:latin typeface="Arial" charset="0"/>
              </a:rPr>
              <a:pPr/>
              <a:t>65</a:t>
            </a:fld>
            <a:endParaRPr lang="en-US">
              <a:latin typeface="Arial" charset="0"/>
            </a:endParaRPr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C41D6-0E01-43CD-8E0E-8828F25EDE1F}" type="slidenum">
              <a:rPr lang="en-US" smtClean="0">
                <a:latin typeface="Arial" charset="0"/>
              </a:rPr>
              <a:pPr/>
              <a:t>66</a:t>
            </a:fld>
            <a:endParaRPr lang="en-US">
              <a:latin typeface="Arial" charset="0"/>
            </a:endParaRPr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A01EA-A7CD-42AB-9E19-58304F9B64E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C4CFE-6FA5-43F8-B586-9CDE5D5CEE9B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1B595-EB7E-4E6A-974B-B5A6FB710F6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F610E-D2B5-4BEA-90EE-62B693C95B71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A821DA-126C-49D9-931C-8484DCC1C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D3DA-1C07-4DE8-85FD-AD0404D04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432AA-401B-4108-8544-F5C2BD29A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9D59-1ECD-45ED-913B-E55FB8A79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23050-5F73-42CD-A4F5-6D90D233B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428AF-106D-48F3-B51E-F1DEFDC66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67C54-E105-4AE5-A7BF-741567CE5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7BF1-8A96-4BF9-8CDB-D1B5392B6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8379C-817D-4A3F-9EAA-0BBA6740C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76E71-5C75-4721-82F7-4A5A1FC55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94D95-C363-4D5A-A8BC-671C0F66B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10357-7A24-4C75-AE32-5274A165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8BA4D-E1CB-464F-876F-2AFE59A55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9509CAD-ECE7-43F5-881B-87E3DD96B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E7CF0-15DB-4A3F-BA31-554863826314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/>
              <a:t>Properties of Context-free Languages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90652A-0159-4A4E-81E6-373DB23B8F8E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reachable symbols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Basis: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 is obviously reachable (from itself)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Induction: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, where A is reachable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Then, all symbols on the right hand side, {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,…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} are also reachable.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9462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S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 X 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3602A-0245-4880-863C-AE822231FCCD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893763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</a:t>
            </a:r>
            <a:r>
              <a:rPr lang="en-US" dirty="0">
                <a:latin typeface="Arial" pitchFamily="34" charset="0"/>
                <a:sym typeface="Symbol"/>
              </a:rPr>
              <a:t>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331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1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BCD95-C35F-4BCC-B68C-63057B342C6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Caveat:</a:t>
            </a:r>
            <a:r>
              <a:rPr lang="en-US" sz="2400"/>
              <a:t> It is </a:t>
            </a:r>
            <a:r>
              <a:rPr lang="en-US" sz="2400" i="1"/>
              <a:t>not </a:t>
            </a:r>
            <a:r>
              <a:rPr lang="en-US" sz="2400"/>
              <a:t>possible to eliminate </a:t>
            </a:r>
            <a:r>
              <a:rPr lang="en-US" sz="2800">
                <a:sym typeface="Symbol" pitchFamily="18" charset="2"/>
              </a:rPr>
              <a:t>-</a:t>
            </a:r>
            <a:r>
              <a:rPr lang="en-US" sz="2400">
                <a:cs typeface="Arial" charset="0"/>
              </a:rPr>
              <a:t>productions for languages which include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 in their word set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u="sng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Theorem:</a:t>
            </a:r>
            <a:r>
              <a:rPr lang="en-US" sz="2400"/>
              <a:t> If G=(V,T,P,S) is a CFG for a language L, then L\ 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} has a CFG without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-productions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u="sng">
                <a:solidFill>
                  <a:srgbClr val="FF0000"/>
                </a:solidFill>
                <a:cs typeface="Arial" charset="0"/>
              </a:rPr>
              <a:t>Definition: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A is “nullable” if A</a:t>
            </a:r>
            <a:r>
              <a:rPr lang="en-US" sz="2400" i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*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If A is nullable, then any production of the form </a:t>
            </a:r>
            <a:br>
              <a:rPr lang="en-US" sz="2400">
                <a:cs typeface="Arial" charset="0"/>
              </a:rPr>
            </a:br>
            <a:r>
              <a:rPr lang="en-US" sz="2400">
                <a:cs typeface="Arial" charset="0"/>
              </a:rPr>
              <a:t>“B</a:t>
            </a:r>
            <a:r>
              <a:rPr lang="en-US" sz="2400">
                <a:cs typeface="Arial" charset="0"/>
                <a:sym typeface="Wingdings" pitchFamily="2" charset="2"/>
              </a:rPr>
              <a:t> CAD” can be simulated by: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B </a:t>
            </a:r>
            <a:r>
              <a:rPr lang="en-US">
                <a:cs typeface="Arial" charset="0"/>
                <a:sym typeface="Wingdings" pitchFamily="2" charset="2"/>
              </a:rPr>
              <a:t> CD | CAD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>
                <a:cs typeface="Arial" charset="0"/>
              </a:rPr>
              <a:t>This can allow us to remove </a:t>
            </a:r>
            <a:r>
              <a:rPr lang="en-US" sz="1600">
                <a:cs typeface="Arial" charset="0"/>
                <a:sym typeface="Symbol" pitchFamily="18" charset="2"/>
              </a:rPr>
              <a:t> transitions for </a:t>
            </a:r>
            <a:r>
              <a:rPr lang="en-US" sz="1600">
                <a:cs typeface="Arial" charset="0"/>
              </a:rPr>
              <a:t>A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154113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6800" y="2895600"/>
            <a:ext cx="670242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we will target the grammar for the </a:t>
            </a:r>
            <a:r>
              <a:rPr lang="en-US" i="1" u="sng"/>
              <a:t>rest</a:t>
            </a:r>
            <a:r>
              <a:rPr lang="en-US" i="1"/>
              <a:t> of the language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152400"/>
            <a:ext cx="51625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</a:t>
            </a:r>
            <a:r>
              <a:rPr lang="en-US">
                <a:cs typeface="Arial" charset="0"/>
                <a:sym typeface="Symbol" pitchFamily="18" charset="2"/>
              </a:rPr>
              <a:t>-productions?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2A8908-A417-4BC8-852B-350FC5E1CF81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all nullable variables</a:t>
            </a:r>
            <a:endParaRPr lang="en-US" sz="4000">
              <a:cs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Basis: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If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 is a production in G, then A is nullable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(note: A can still have other productions)</a:t>
            </a:r>
          </a:p>
          <a:p>
            <a:pPr eaLnBrk="1" hangingPunct="1"/>
            <a:r>
              <a:rPr lang="en-US" u="sng">
                <a:cs typeface="Arial" charset="0"/>
              </a:rPr>
              <a:t>Induction:</a:t>
            </a:r>
          </a:p>
          <a:p>
            <a:pPr lvl="1" eaLnBrk="1" hangingPunct="1"/>
            <a:r>
              <a:rPr lang="en-US">
                <a:cs typeface="Arial" charset="0"/>
              </a:rPr>
              <a:t>If there is a production B</a:t>
            </a:r>
            <a:r>
              <a:rPr lang="en-US">
                <a:cs typeface="Arial" charset="0"/>
                <a:sym typeface="Wingdings" pitchFamily="2" charset="2"/>
              </a:rPr>
              <a:t> C</a:t>
            </a:r>
            <a:r>
              <a:rPr lang="en-US" baseline="-25000">
                <a:cs typeface="Arial" charset="0"/>
                <a:sym typeface="Wingdings" pitchFamily="2" charset="2"/>
              </a:rPr>
              <a:t>1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2</a:t>
            </a:r>
            <a:r>
              <a:rPr lang="en-US">
                <a:cs typeface="Arial" charset="0"/>
                <a:sym typeface="Wingdings" pitchFamily="2" charset="2"/>
              </a:rPr>
              <a:t>…C</a:t>
            </a:r>
            <a:r>
              <a:rPr lang="en-US" baseline="-25000">
                <a:cs typeface="Arial" charset="0"/>
                <a:sym typeface="Wingdings" pitchFamily="2" charset="2"/>
              </a:rPr>
              <a:t>k</a:t>
            </a:r>
            <a:r>
              <a:rPr lang="en-US">
                <a:cs typeface="Arial" charset="0"/>
                <a:sym typeface="Wingdings" pitchFamily="2" charset="2"/>
              </a:rPr>
              <a:t>, where </a:t>
            </a:r>
            <a:r>
              <a:rPr lang="en-US" i="1">
                <a:cs typeface="Arial" charset="0"/>
                <a:sym typeface="Wingdings" pitchFamily="2" charset="2"/>
              </a:rPr>
              <a:t>every 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i</a:t>
            </a:r>
            <a:r>
              <a:rPr lang="en-US">
                <a:cs typeface="Arial" charset="0"/>
                <a:sym typeface="Wingdings" pitchFamily="2" charset="2"/>
              </a:rPr>
              <a:t> is nullable, then B is also nullable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D710C-7305-48FE-B8FF-1AD95D9A9193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r>
              <a:rPr lang="en-US"/>
              <a:t> 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Given:</a:t>
            </a:r>
            <a:r>
              <a:rPr lang="en-US" sz="2800" dirty="0"/>
              <a:t> G=(V,T,P,S)</a:t>
            </a:r>
          </a:p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Algorithm: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Detect all </a:t>
            </a:r>
            <a:r>
              <a:rPr lang="en-US" sz="2400" dirty="0" err="1"/>
              <a:t>nullable</a:t>
            </a:r>
            <a:r>
              <a:rPr lang="en-US" sz="2400" dirty="0"/>
              <a:t> variables in G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Then construct G</a:t>
            </a:r>
            <a:r>
              <a:rPr lang="en-US" sz="2400" baseline="-25000" dirty="0"/>
              <a:t>1</a:t>
            </a:r>
            <a:r>
              <a:rPr lang="en-US" sz="2400" dirty="0"/>
              <a:t>=(V,T,P</a:t>
            </a:r>
            <a:r>
              <a:rPr lang="en-US" sz="2400" baseline="-25000" dirty="0"/>
              <a:t>1</a:t>
            </a:r>
            <a:r>
              <a:rPr lang="en-US" sz="2400" dirty="0"/>
              <a:t>,S) as follows: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/>
              <a:t>For each production of the 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2</a:t>
            </a:r>
            <a:r>
              <a:rPr lang="en-US" sz="2000" dirty="0">
                <a:cs typeface="Arial" charset="0"/>
                <a:sym typeface="Wingdings" pitchFamily="2" charset="2"/>
              </a:rPr>
              <a:t>…</a:t>
            </a:r>
            <a:r>
              <a:rPr lang="en-US" sz="2000" dirty="0" err="1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where k</a:t>
            </a:r>
            <a:r>
              <a:rPr lang="en-US" sz="2000" dirty="0">
                <a:cs typeface="Arial" charset="0"/>
                <a:sym typeface="Wingdings" pitchFamily="2" charset="2"/>
              </a:rPr>
              <a:t>≥1, suppose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out of the </a:t>
            </a:r>
            <a:r>
              <a:rPr lang="en-US" sz="2000" b="1" i="1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 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2000" dirty="0">
                <a:cs typeface="Arial" charset="0"/>
                <a:sym typeface="Wingdings" pitchFamily="2" charset="2"/>
              </a:rPr>
              <a:t>’s are </a:t>
            </a:r>
            <a:r>
              <a:rPr lang="en-US" sz="2000" dirty="0" err="1">
                <a:cs typeface="Arial" charset="0"/>
                <a:sym typeface="Wingdings" pitchFamily="2" charset="2"/>
              </a:rPr>
              <a:t>nullable</a:t>
            </a:r>
            <a:r>
              <a:rPr lang="en-US" sz="2000" dirty="0">
                <a:cs typeface="Arial" charset="0"/>
                <a:sym typeface="Wingdings" pitchFamily="2" charset="2"/>
              </a:rPr>
              <a:t> symbols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Then G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 will have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versions for this production </a:t>
            </a:r>
          </a:p>
          <a:p>
            <a:pPr marL="1866900" lvl="3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1600" dirty="0" err="1">
                <a:cs typeface="Arial" charset="0"/>
                <a:sym typeface="Wingdings" pitchFamily="2" charset="2"/>
              </a:rPr>
              <a:t>i.e</a:t>
            </a:r>
            <a:r>
              <a:rPr lang="en-US" sz="1600" dirty="0">
                <a:cs typeface="Arial" charset="0"/>
                <a:sym typeface="Wingdings" pitchFamily="2" charset="2"/>
              </a:rPr>
              <a:t>, all combinations where each X</a:t>
            </a:r>
            <a:r>
              <a:rPr lang="en-US" sz="16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1600" dirty="0">
                <a:cs typeface="Arial" charset="0"/>
                <a:sym typeface="Wingdings" pitchFamily="2" charset="2"/>
              </a:rPr>
              <a:t> is either present or absent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Alternatively, if a production is of the </a:t>
            </a:r>
            <a:r>
              <a:rPr lang="en-US" sz="2000" dirty="0"/>
              <a:t>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sym typeface="Symbol" pitchFamily="18" charset="2"/>
              </a:rPr>
              <a:t>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then remove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removing null production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To remove A -&gt; </a:t>
            </a:r>
            <a:r>
              <a:rPr lang="az-Cyrl-AZ" dirty="0" smtClean="0"/>
              <a:t>є</a:t>
            </a:r>
            <a:r>
              <a:rPr lang="en-US" dirty="0" smtClean="0"/>
              <a:t> ,look for all production whose right side contain A.</a:t>
            </a:r>
          </a:p>
          <a:p>
            <a:r>
              <a:rPr lang="en-US" dirty="0" smtClean="0"/>
              <a:t>Step 2: Replace each occurrence of A in each of these productions with </a:t>
            </a:r>
            <a:r>
              <a:rPr lang="az-Cyrl-AZ" dirty="0" smtClean="0"/>
              <a:t>є</a:t>
            </a:r>
            <a:r>
              <a:rPr lang="en-US" dirty="0" smtClean="0"/>
              <a:t> .</a:t>
            </a:r>
          </a:p>
          <a:p>
            <a:r>
              <a:rPr lang="en-US" dirty="0" smtClean="0"/>
              <a:t>Step 3: Add resultant production to Grammar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B9C1F-848C-450F-B35F-011FAF8BE4A7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 sz="4000">
                <a:cs typeface="Arial" charset="0"/>
              </a:rPr>
              <a:t>-productions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sz="1700"/>
              <a:t>Let L be the language represented by the following CFG G: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/>
              <a:t>S</a:t>
            </a:r>
            <a:r>
              <a:rPr lang="en-US" sz="1700">
                <a:sym typeface="Wingdings" pitchFamily="2" charset="2"/>
              </a:rPr>
              <a:t>AB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AaAA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BbBB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u="sng">
                <a:cs typeface="Arial" charset="0"/>
                <a:sym typeface="Wingdings" pitchFamily="2" charset="2"/>
              </a:rPr>
              <a:t>Goal:</a:t>
            </a:r>
            <a:r>
              <a:rPr lang="en-US" sz="1700">
                <a:cs typeface="Arial" charset="0"/>
                <a:sym typeface="Wingdings" pitchFamily="2" charset="2"/>
              </a:rPr>
              <a:t> To construct G1, which is the grammar for L-{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Nullable symbols: 	{A, B}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 can be constructed from G as follows: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B  b | bB | bB | bBB</a:t>
            </a:r>
          </a:p>
          <a:p>
            <a:pPr marL="1409700" lvl="2" indent="-4953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==&gt;		B  b | bB | bBB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A  a | aA | aAA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S  A | B | AB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 u="sng">
                <a:cs typeface="Arial" charset="0"/>
                <a:sym typeface="Wingdings" pitchFamily="2" charset="2"/>
              </a:rPr>
              <a:t>Note:</a:t>
            </a:r>
            <a:r>
              <a:rPr lang="en-US" sz="1700">
                <a:cs typeface="Arial" charset="0"/>
                <a:sym typeface="Wingdings" pitchFamily="2" charset="2"/>
              </a:rPr>
              <a:t>  L(G) = L(G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) U 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6045200" y="4251325"/>
            <a:ext cx="2193925" cy="1079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u="sng">
                <a:solidFill>
                  <a:schemeClr val="folHlink"/>
                </a:solidFill>
              </a:rPr>
              <a:t>G</a:t>
            </a:r>
            <a:r>
              <a:rPr lang="en-US" sz="1600" u="sng" baseline="-25000">
                <a:solidFill>
                  <a:schemeClr val="folHlink"/>
                </a:solidFill>
              </a:rPr>
              <a:t>1</a:t>
            </a:r>
            <a:r>
              <a:rPr lang="en-US" sz="1600" u="sng">
                <a:solidFill>
                  <a:schemeClr val="folHlink"/>
                </a:solidFill>
              </a:rPr>
              <a:t>: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S </a:t>
            </a: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 A | B | AB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A  a | aA | aAA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B  b | bB | bBB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9800" y="5334000"/>
            <a:ext cx="1208088" cy="762000"/>
            <a:chOff x="6019800" y="5334000"/>
            <a:chExt cx="1207382" cy="762000"/>
          </a:xfrm>
        </p:grpSpPr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6019800" y="5757446"/>
              <a:ext cx="1207382" cy="33855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en-US" sz="1600">
                  <a:solidFill>
                    <a:schemeClr val="folHlink"/>
                  </a:solidFill>
                </a:rPr>
                <a:t>S </a:t>
              </a:r>
              <a:r>
                <a:rPr lang="en-US" sz="1600">
                  <a:solidFill>
                    <a:schemeClr val="folHlink"/>
                  </a:solidFill>
                  <a:sym typeface="Wingdings" pitchFamily="2" charset="2"/>
                </a:rPr>
                <a:t> </a:t>
              </a:r>
              <a:r>
                <a:rPr lang="en-US" sz="1600">
                  <a:solidFill>
                    <a:schemeClr val="folHlink"/>
                  </a:solidFill>
                  <a:sym typeface="Symbol" pitchFamily="18" charset="2"/>
                </a:rPr>
                <a:t>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sp>
          <p:nvSpPr>
            <p:cNvPr id="17419" name="TextBox 7"/>
            <p:cNvSpPr txBox="1">
              <a:spLocks noChangeArrowheads="1"/>
            </p:cNvSpPr>
            <p:nvPr/>
          </p:nvSpPr>
          <p:spPr bwMode="auto">
            <a:xfrm>
              <a:off x="6019800" y="5334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791200" y="3962400"/>
            <a:ext cx="2971800" cy="2514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Bent Arrow 10"/>
          <p:cNvSpPr/>
          <p:nvPr/>
        </p:nvSpPr>
        <p:spPr bwMode="auto">
          <a:xfrm rot="5400000">
            <a:off x="5600700" y="1562100"/>
            <a:ext cx="1219200" cy="29718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43800" y="2590800"/>
            <a:ext cx="1298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Simplified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  <p:bldP spid="324612" grpId="0" animBg="1"/>
      <p:bldP spid="10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C063E-6364-42A4-9E86-4CC5BDBB3816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unit </a:t>
            </a:r>
            <a:r>
              <a:rPr lang="en-US">
                <a:cs typeface="Arial" charset="0"/>
              </a:rPr>
              <a:t>productions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95250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B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844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44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18438" name="Straight Arrow Connector 10"/>
          <p:cNvCxnSpPr>
            <a:cxnSpLocks noChangeShapeType="1"/>
            <a:stCxn id="18439" idx="1"/>
            <a:endCxn id="7" idx="3"/>
          </p:cNvCxnSpPr>
          <p:nvPr/>
        </p:nvCxnSpPr>
        <p:spPr bwMode="auto">
          <a:xfrm rot="10800000">
            <a:off x="5067300" y="3705225"/>
            <a:ext cx="3429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5410200" y="3581400"/>
            <a:ext cx="2662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 has to be a variable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4343400"/>
            <a:ext cx="54752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unit</a:t>
            </a:r>
            <a:r>
              <a:rPr lang="en-US">
                <a:cs typeface="Arial" charset="0"/>
                <a:sym typeface="Symbol" pitchFamily="18" charset="2"/>
              </a:rPr>
              <a:t> transitions ?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029200"/>
            <a:ext cx="2239963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A=&gt;B | …</a:t>
            </a:r>
          </a:p>
          <a:p>
            <a:pPr>
              <a:defRPr/>
            </a:pPr>
            <a:r>
              <a:rPr lang="en-US" dirty="0"/>
              <a:t>B=&gt;C | …</a:t>
            </a:r>
          </a:p>
          <a:p>
            <a:pPr>
              <a:defRPr/>
            </a:pPr>
            <a:r>
              <a:rPr lang="en-US" dirty="0"/>
              <a:t>C=&gt;D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3124200" y="5334000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8600" y="5029200"/>
            <a:ext cx="2895600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B=&gt;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C=&gt;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62600" y="4495800"/>
            <a:ext cx="2921000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Will save #substitutions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" y="4953000"/>
            <a:ext cx="781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</a:t>
            </a:r>
          </a:p>
        </p:txBody>
      </p:sp>
      <p:sp>
        <p:nvSpPr>
          <p:cNvPr id="18446" name="TextBox 17"/>
          <p:cNvSpPr txBox="1">
            <a:spLocks noChangeArrowheads="1"/>
          </p:cNvSpPr>
          <p:nvPr/>
        </p:nvSpPr>
        <p:spPr bwMode="auto">
          <a:xfrm>
            <a:off x="1371600" y="6457950"/>
            <a:ext cx="911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before</a:t>
            </a:r>
          </a:p>
        </p:txBody>
      </p:sp>
      <p:sp>
        <p:nvSpPr>
          <p:cNvPr id="18447" name="TextBox 18"/>
          <p:cNvSpPr txBox="1">
            <a:spLocks noChangeArrowheads="1"/>
          </p:cNvSpPr>
          <p:nvPr/>
        </p:nvSpPr>
        <p:spPr bwMode="auto">
          <a:xfrm>
            <a:off x="4803775" y="6400800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unit production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To remove A -&gt; B add production A -&gt; x  to grammar rule whenever B -&gt;x occur in grammar where x is terminal ,x can be null .</a:t>
            </a:r>
          </a:p>
          <a:p>
            <a:r>
              <a:rPr lang="en-US" dirty="0" smtClean="0"/>
              <a:t>Step 2: Remove A -&gt;B  from grammar </a:t>
            </a:r>
          </a:p>
          <a:p>
            <a:r>
              <a:rPr lang="en-US" dirty="0" smtClean="0"/>
              <a:t>Step 3: Repeat from step 1 until all unit production are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unit production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17712"/>
            <a:ext cx="7812088" cy="48402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 -&gt; XY</a:t>
            </a: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X-&gt; a</a:t>
            </a: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Y -&gt; Z |b</a:t>
            </a: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Z -&gt;M</a:t>
            </a: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M-&gt;N</a:t>
            </a: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N -&gt;a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Unit productions are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Y -&gt;Z ,Z-&gt;M ,M -&gt;N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Step1 :</a:t>
            </a:r>
            <a:r>
              <a:rPr lang="en-US" sz="1600" dirty="0" smtClean="0"/>
              <a:t> To remove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 -&gt;N </a:t>
            </a:r>
            <a:r>
              <a:rPr lang="en-US" sz="1600" dirty="0" smtClean="0"/>
              <a:t>since s N -&gt; a we add M -&gt;a in grammar.</a:t>
            </a:r>
          </a:p>
          <a:p>
            <a:pPr>
              <a:buNone/>
            </a:pPr>
            <a:r>
              <a:rPr lang="en-US" sz="1600" dirty="0" smtClean="0"/>
              <a:t>Step 2 : Remove this production rule .</a:t>
            </a:r>
          </a:p>
          <a:p>
            <a:pPr>
              <a:buNone/>
            </a:pPr>
            <a:r>
              <a:rPr lang="en-US" sz="1600" dirty="0" smtClean="0"/>
              <a:t>Step 3: Repeat this for all unit production </a:t>
            </a:r>
          </a:p>
          <a:p>
            <a:pPr>
              <a:buNone/>
            </a:pPr>
            <a:r>
              <a:rPr lang="en-US" sz="1600" dirty="0" smtClean="0"/>
              <a:t>New grammar will be 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 -&gt; XY ,X-&gt; a ,Y -&gt; Z |b ,Z -&gt;M ,M-&gt;a ,N -&gt;a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Step1 :</a:t>
            </a:r>
            <a:r>
              <a:rPr lang="en-US" sz="1600" dirty="0" smtClean="0"/>
              <a:t> To remove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Z -&gt;M </a:t>
            </a:r>
            <a:r>
              <a:rPr lang="en-US" sz="1600" dirty="0" smtClean="0"/>
              <a:t>since s M -&gt; a we add Z-&gt;a in grammar.</a:t>
            </a:r>
          </a:p>
          <a:p>
            <a:pPr>
              <a:buNone/>
            </a:pPr>
            <a:r>
              <a:rPr lang="en-US" sz="1600" dirty="0" smtClean="0"/>
              <a:t>Step 2 : Remove this production rule .</a:t>
            </a:r>
          </a:p>
          <a:p>
            <a:pPr>
              <a:buNone/>
            </a:pPr>
            <a:r>
              <a:rPr lang="en-US" sz="1600" dirty="0" smtClean="0"/>
              <a:t>Step 3: Repeat this for all unit production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F5F75-E8C4-4A67-83D0-82D36C9CB83D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Topics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Simplifying CFGs, Normal forms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Pumping lemma for CFLs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Closure and decision properties of CFLs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New grammar will be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 -&gt; XY ,X-&gt; a ,Y -&gt; Z |b ,Z -&gt;a  ,M-&gt;a ,N -&gt;a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Step1 : To remove  Y -&gt; Z since s Z-&gt; a we add  Y-&gt;a in grammar.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Step 2 : Remove this production rule .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Step 3: Repeat this for all unit production .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New grammar will be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 -&gt; XY ,X-&gt; a ,Y -&gt; a| b ,Z -&gt;a  ,M-&gt;a ,N -&gt;a</a:t>
            </a:r>
          </a:p>
          <a:p>
            <a:pPr>
              <a:buNone/>
            </a:pPr>
            <a:endParaRPr lang="en-US" sz="1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E53C7-9A81-4C55-A6BB-55FC294BE9C7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unit productions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1800"/>
              <a:t>Unit production is one which is of the form A</a:t>
            </a:r>
            <a:r>
              <a:rPr lang="en-US" sz="1800">
                <a:sym typeface="Wingdings" pitchFamily="2" charset="2"/>
              </a:rPr>
              <a:t> B, where both A &amp; B are variables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E.g.,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E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en-US" sz="1400">
                <a:sym typeface="Wingdings" pitchFamily="2" charset="2"/>
              </a:rPr>
              <a:t> | E+T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T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1400">
                <a:sym typeface="Wingdings" pitchFamily="2" charset="2"/>
              </a:rPr>
              <a:t> | T*F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F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1400">
                <a:sym typeface="Wingdings" pitchFamily="2" charset="2"/>
              </a:rPr>
              <a:t> | (E)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/>
              <a:t>I </a:t>
            </a:r>
            <a:r>
              <a:rPr lang="en-US" sz="1400">
                <a:sym typeface="Wingdings" pitchFamily="2" charset="2"/>
              </a:rPr>
              <a:t> a | b | Ia | Ib | I0 | I1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600"/>
              <a:t>How to eliminate unit productions?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Replace E</a:t>
            </a:r>
            <a:r>
              <a:rPr lang="en-US" sz="1400">
                <a:sym typeface="Wingdings" pitchFamily="2" charset="2"/>
              </a:rPr>
              <a:t> T with E  F | T*F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Then, upon recursive application wherever there is a unit production: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F | T*F </a:t>
            </a:r>
            <a:r>
              <a:rPr lang="en-US" sz="1200">
                <a:sym typeface="Wingdings" pitchFamily="2" charset="2"/>
              </a:rPr>
              <a:t>| E+T		 	(substituting for T)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I | (E)  </a:t>
            </a:r>
            <a:r>
              <a:rPr lang="en-US" sz="1200">
                <a:sym typeface="Wingdings" pitchFamily="2" charset="2"/>
              </a:rPr>
              <a:t>| T*F| E+T	 		(substituting for F)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 E</a:t>
            </a:r>
            <a:r>
              <a:rPr lang="en-US" sz="1200">
                <a:sym typeface="Wingdings" pitchFamily="2" charset="2"/>
              </a:rPr>
              <a:t>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 a | b | Ia | Ib | I0 | I1 </a:t>
            </a:r>
            <a:r>
              <a:rPr lang="en-US" sz="1200">
                <a:sym typeface="Wingdings" pitchFamily="2" charset="2"/>
              </a:rPr>
              <a:t>| (E) | T*F | E+T		(substituting for I)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Now, E has no unit productions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>
                <a:sym typeface="Wingdings" pitchFamily="2" charset="2"/>
              </a:rPr>
              <a:t>Similarly, eliminate for the remainder of the unit productions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454525" y="517525"/>
            <a:ext cx="12350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915AD-0EAC-46EA-A538-FBB63CF38220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</a:t>
            </a:r>
            <a:r>
              <a:rPr lang="en-US" sz="4000" b="1" u="sng"/>
              <a:t>Unit Pair Algorithm</a:t>
            </a:r>
            <a:r>
              <a:rPr lang="en-US" sz="4000"/>
              <a:t>:</a:t>
            </a:r>
            <a:br>
              <a:rPr lang="en-US" sz="4000"/>
            </a:br>
            <a:r>
              <a:rPr lang="en-US" sz="4000"/>
              <a:t>	 to remove unit productions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Suppose A</a:t>
            </a:r>
            <a:r>
              <a:rPr lang="en-US" sz="2000">
                <a:sym typeface="Wingdings" pitchFamily="2" charset="2"/>
              </a:rPr>
              <a:t>B</a:t>
            </a:r>
            <a:r>
              <a:rPr lang="en-US" sz="2000" baseline="-25000">
                <a:sym typeface="Wingdings" pitchFamily="2" charset="2"/>
              </a:rPr>
              <a:t>1</a:t>
            </a:r>
            <a:r>
              <a:rPr lang="en-US" sz="2000">
                <a:sym typeface="Wingdings" pitchFamily="2" charset="2"/>
              </a:rPr>
              <a:t> B</a:t>
            </a:r>
            <a:r>
              <a:rPr lang="en-US" sz="2000" baseline="-25000">
                <a:sym typeface="Wingdings" pitchFamily="2" charset="2"/>
              </a:rPr>
              <a:t>2</a:t>
            </a:r>
            <a:r>
              <a:rPr lang="en-US" sz="2000">
                <a:sym typeface="Wingdings" pitchFamily="2" charset="2"/>
              </a:rPr>
              <a:t> </a:t>
            </a:r>
            <a:r>
              <a:rPr lang="en-US" sz="2000"/>
              <a:t> … </a:t>
            </a:r>
            <a:r>
              <a:rPr lang="en-US" sz="2000">
                <a:sym typeface="Wingdings" pitchFamily="2" charset="2"/>
              </a:rPr>
              <a:t> B</a:t>
            </a:r>
            <a:r>
              <a:rPr lang="en-US" sz="2000" baseline="-25000">
                <a:sym typeface="Wingdings" pitchFamily="2" charset="2"/>
              </a:rPr>
              <a:t>n</a:t>
            </a:r>
            <a:r>
              <a:rPr lang="en-US" sz="2000">
                <a:sym typeface="Wingdings" pitchFamily="2" charset="2"/>
              </a:rPr>
              <a:t>  </a:t>
            </a:r>
            <a:r>
              <a:rPr lang="en-US" sz="2000"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u="sng">
                <a:sym typeface="Symbol" pitchFamily="18" charset="2"/>
              </a:rPr>
              <a:t>Action:</a:t>
            </a:r>
            <a:r>
              <a:rPr lang="en-US" sz="2000">
                <a:sym typeface="Symbol" pitchFamily="18" charset="2"/>
              </a:rPr>
              <a:t> Replace all intermediate productions to produce 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i.e., A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 B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 … B</a:t>
            </a:r>
            <a:r>
              <a:rPr lang="en-US" sz="1800" baseline="-25000">
                <a:sym typeface="Symbol" pitchFamily="18" charset="2"/>
              </a:rPr>
              <a:t>n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u="sng"/>
              <a:t>Definition: </a:t>
            </a:r>
            <a:r>
              <a:rPr lang="en-US" sz="2000"/>
              <a:t>(A,B) to be a </a:t>
            </a:r>
            <a:r>
              <a:rPr lang="en-US" sz="2000" b="1">
                <a:solidFill>
                  <a:srgbClr val="FF0000"/>
                </a:solidFill>
              </a:rPr>
              <a:t>“</a:t>
            </a:r>
            <a:r>
              <a:rPr lang="en-US" sz="2000" b="1" i="1">
                <a:solidFill>
                  <a:srgbClr val="FF0000"/>
                </a:solidFill>
              </a:rPr>
              <a:t>unit pair” </a:t>
            </a:r>
            <a:r>
              <a:rPr lang="en-US" sz="2000"/>
              <a:t>if A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B  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We can find all unit pairs inductively: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u="sng"/>
              <a:t>Basis:</a:t>
            </a:r>
            <a:r>
              <a:rPr lang="en-US" sz="1800"/>
              <a:t> Every pair (A,A) is a unit pair (by definition). Similarly, if A</a:t>
            </a:r>
            <a:r>
              <a:rPr lang="en-US" sz="1800">
                <a:sym typeface="Wingdings" pitchFamily="2" charset="2"/>
              </a:rPr>
              <a:t>B is a production, then (A,B) is a unit pair.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r>
              <a:rPr lang="en-US" sz="1800" u="sng"/>
              <a:t>Induction:</a:t>
            </a:r>
            <a:r>
              <a:rPr lang="en-US" sz="1800"/>
              <a:t> If (A,B) and (B,C) are unit pairs, and A</a:t>
            </a:r>
            <a:r>
              <a:rPr lang="en-US" sz="1800">
                <a:sym typeface="Wingdings" pitchFamily="2" charset="2"/>
              </a:rPr>
              <a:t>C is also a unit pair. 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6794F-2BF2-4CED-8F78-BDA8BD53F800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Unit Pair Algorithm:</a:t>
            </a:r>
            <a:br>
              <a:rPr lang="en-US" sz="4000"/>
            </a:br>
            <a:r>
              <a:rPr lang="en-US" sz="4000"/>
              <a:t>	 to remove unit productions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Input:</a:t>
            </a:r>
            <a:r>
              <a:rPr lang="en-US" sz="2800" dirty="0"/>
              <a:t> G=(V,T,P,S)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Goal:</a:t>
            </a:r>
            <a:r>
              <a:rPr lang="en-US" sz="2800" dirty="0"/>
              <a:t> to build G</a:t>
            </a:r>
            <a:r>
              <a:rPr lang="en-US" sz="2800" baseline="-25000" dirty="0"/>
              <a:t>1</a:t>
            </a:r>
            <a:r>
              <a:rPr lang="en-US" sz="2800" dirty="0"/>
              <a:t>=(V,T,P</a:t>
            </a:r>
            <a:r>
              <a:rPr lang="en-US" sz="2800" baseline="-25000" dirty="0"/>
              <a:t>1</a:t>
            </a:r>
            <a:r>
              <a:rPr lang="en-US" sz="2800" dirty="0"/>
              <a:t>,S) devoid of unit productions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Algorithm:</a:t>
            </a:r>
          </a:p>
          <a:p>
            <a:pPr marL="590550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Find all unit pairs in G</a:t>
            </a:r>
          </a:p>
          <a:p>
            <a:pPr marL="590550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For each unit pair (A,B) in G: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Add to P</a:t>
            </a:r>
            <a:r>
              <a:rPr lang="en-US" baseline="-25000" dirty="0"/>
              <a:t>1</a:t>
            </a:r>
            <a:r>
              <a:rPr lang="en-US" dirty="0"/>
              <a:t> a new production A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ym typeface="Symbol" pitchFamily="18" charset="2"/>
              </a:rPr>
              <a:t>, for every B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ym typeface="Symbol" pitchFamily="18" charset="2"/>
              </a:rPr>
              <a:t> which is a </a:t>
            </a:r>
            <a:r>
              <a:rPr lang="en-US" i="1" dirty="0">
                <a:sym typeface="Symbol" pitchFamily="18" charset="2"/>
              </a:rPr>
              <a:t>non-unit </a:t>
            </a:r>
            <a:r>
              <a:rPr lang="en-US" dirty="0">
                <a:sym typeface="Symbol" pitchFamily="18" charset="2"/>
              </a:rPr>
              <a:t>production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>
                <a:sym typeface="Symbol" pitchFamily="18" charset="2"/>
              </a:rPr>
              <a:t>If a resulting production is already there in P, then there is no need to add it.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D78DFE40-0550-4148-A9F9-ED7F7A1D866C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eliminating unit productions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76200" y="2438400"/>
            <a:ext cx="3459163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folHlink"/>
                </a:solidFill>
                <a:sym typeface="Wingdings" pitchFamily="2" charset="2"/>
              </a:rPr>
              <a:t>G: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E  T | E+T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T  F | T*F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F  I | (E)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folHlink"/>
                </a:solidFill>
              </a:rPr>
              <a:t>I </a:t>
            </a: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 a | b | Ia | Ib | I0 | I1</a:t>
            </a:r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35969" name="Group 97"/>
          <p:cNvGraphicFramePr>
            <a:graphicFrameLocks noGrp="1"/>
          </p:cNvGraphicFramePr>
          <p:nvPr>
            <p:ph idx="1"/>
          </p:nvPr>
        </p:nvGraphicFramePr>
        <p:xfrm>
          <a:off x="4343400" y="1812925"/>
          <a:ext cx="4419600" cy="4664076"/>
        </p:xfrm>
        <a:graphic>
          <a:graphicData uri="http://schemas.openxmlformats.org/drawingml/2006/table">
            <a:tbl>
              <a:tblPr/>
              <a:tblGrid>
                <a:gridCol w="2211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Unit pairs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Only non-unit productions to be added to P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(E,E)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E+T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(E,T)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T*F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a|b|Ia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I0 | I1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(T,T)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T*F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a|b| Ia | Ib | I0 | I1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(F,F)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(F,I)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 b| Ia | Ib | I0 | I1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(I,I)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 b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I0 | I1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35937" name="AutoShape 65"/>
          <p:cNvSpPr>
            <a:spLocks noChangeArrowheads="1"/>
          </p:cNvSpPr>
          <p:nvPr/>
        </p:nvSpPr>
        <p:spPr bwMode="auto">
          <a:xfrm>
            <a:off x="3886200" y="2971800"/>
            <a:ext cx="381000" cy="4572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938" name="AutoShape 66"/>
          <p:cNvSpPr>
            <a:spLocks noChangeArrowheads="1"/>
          </p:cNvSpPr>
          <p:nvPr/>
        </p:nvSpPr>
        <p:spPr bwMode="auto">
          <a:xfrm rot="10631853">
            <a:off x="3810000" y="5408613"/>
            <a:ext cx="379413" cy="382587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939" name="Text Box 67"/>
          <p:cNvSpPr txBox="1">
            <a:spLocks noChangeArrowheads="1"/>
          </p:cNvSpPr>
          <p:nvPr/>
        </p:nvSpPr>
        <p:spPr bwMode="auto">
          <a:xfrm>
            <a:off x="-654050" y="4787900"/>
            <a:ext cx="47688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G</a:t>
            </a:r>
            <a:r>
              <a:rPr lang="en-US" sz="1400" u="sng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E+T | T*F | (E) | a| b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T*F | (E) | a| b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(E) | a| b | Ia | Ib | I0 | I1 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a | b | Ia | Ib | I0 | I1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038600" y="39624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4038600" y="49530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4038600" y="58674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73" name="Straight Connector 12"/>
          <p:cNvCxnSpPr>
            <a:cxnSpLocks noChangeShapeType="1"/>
          </p:cNvCxnSpPr>
          <p:nvPr/>
        </p:nvCxnSpPr>
        <p:spPr bwMode="auto">
          <a:xfrm>
            <a:off x="4038600" y="64770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76463" y="2078038"/>
            <a:ext cx="5367337" cy="817562"/>
            <a:chOff x="2176462" y="2078038"/>
            <a:chExt cx="5367338" cy="817562"/>
          </a:xfrm>
        </p:grpSpPr>
        <p:sp>
          <p:nvSpPr>
            <p:cNvPr id="22587" name="Rounded Rectangle 13"/>
            <p:cNvSpPr>
              <a:spLocks noChangeArrowheads="1"/>
            </p:cNvSpPr>
            <p:nvPr/>
          </p:nvSpPr>
          <p:spPr bwMode="auto">
            <a:xfrm>
              <a:off x="22098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Rounded Rectangle 14"/>
            <p:cNvSpPr>
              <a:spLocks noChangeArrowheads="1"/>
            </p:cNvSpPr>
            <p:nvPr/>
          </p:nvSpPr>
          <p:spPr bwMode="auto">
            <a:xfrm>
              <a:off x="70866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Freeform 15"/>
            <p:cNvSpPr>
              <a:spLocks/>
            </p:cNvSpPr>
            <p:nvPr/>
          </p:nvSpPr>
          <p:spPr bwMode="auto">
            <a:xfrm>
              <a:off x="2176462" y="2078038"/>
              <a:ext cx="5110163" cy="617537"/>
            </a:xfrm>
            <a:custGeom>
              <a:avLst/>
              <a:gdLst>
                <a:gd name="T0" fmla="*/ 242888 w 5110163"/>
                <a:gd name="T1" fmla="*/ 579437 h 617537"/>
                <a:gd name="T2" fmla="*/ 319088 w 5110163"/>
                <a:gd name="T3" fmla="*/ 522287 h 617537"/>
                <a:gd name="T4" fmla="*/ 2157413 w 5110163"/>
                <a:gd name="T5" fmla="*/ 7937 h 617537"/>
                <a:gd name="T6" fmla="*/ 5110163 w 5110163"/>
                <a:gd name="T7" fmla="*/ 569912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3600" y="2362200"/>
            <a:ext cx="5367338" cy="817563"/>
            <a:chOff x="2176462" y="2078038"/>
            <a:chExt cx="5367338" cy="817562"/>
          </a:xfrm>
        </p:grpSpPr>
        <p:sp>
          <p:nvSpPr>
            <p:cNvPr id="22584" name="Rounded Rectangle 18"/>
            <p:cNvSpPr>
              <a:spLocks noChangeArrowheads="1"/>
            </p:cNvSpPr>
            <p:nvPr/>
          </p:nvSpPr>
          <p:spPr bwMode="auto">
            <a:xfrm>
              <a:off x="22098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Rounded Rectangle 19"/>
            <p:cNvSpPr>
              <a:spLocks noChangeArrowheads="1"/>
            </p:cNvSpPr>
            <p:nvPr/>
          </p:nvSpPr>
          <p:spPr bwMode="auto">
            <a:xfrm>
              <a:off x="70866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Freeform 20"/>
            <p:cNvSpPr>
              <a:spLocks/>
            </p:cNvSpPr>
            <p:nvPr/>
          </p:nvSpPr>
          <p:spPr bwMode="auto">
            <a:xfrm>
              <a:off x="2176462" y="2078038"/>
              <a:ext cx="5110163" cy="617537"/>
            </a:xfrm>
            <a:custGeom>
              <a:avLst/>
              <a:gdLst>
                <a:gd name="T0" fmla="*/ 242888 w 5110163"/>
                <a:gd name="T1" fmla="*/ 579437 h 617537"/>
                <a:gd name="T2" fmla="*/ 319088 w 5110163"/>
                <a:gd name="T3" fmla="*/ 522287 h 617537"/>
                <a:gd name="T4" fmla="*/ 2157413 w 5110163"/>
                <a:gd name="T5" fmla="*/ 7937 h 617537"/>
                <a:gd name="T6" fmla="*/ 5110163 w 5110163"/>
                <a:gd name="T7" fmla="*/ 569912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2582863"/>
            <a:ext cx="5367338" cy="998537"/>
            <a:chOff x="2176463" y="2201863"/>
            <a:chExt cx="5367337" cy="998537"/>
          </a:xfrm>
        </p:grpSpPr>
        <p:sp>
          <p:nvSpPr>
            <p:cNvPr id="22581" name="Rounded Rectangle 22"/>
            <p:cNvSpPr>
              <a:spLocks noChangeArrowheads="1"/>
            </p:cNvSpPr>
            <p:nvPr/>
          </p:nvSpPr>
          <p:spPr bwMode="auto">
            <a:xfrm>
              <a:off x="2209800" y="27432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Rounded Rectangle 23"/>
            <p:cNvSpPr>
              <a:spLocks noChangeArrowheads="1"/>
            </p:cNvSpPr>
            <p:nvPr/>
          </p:nvSpPr>
          <p:spPr bwMode="auto">
            <a:xfrm>
              <a:off x="7086600" y="29718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Freeform 24"/>
            <p:cNvSpPr>
              <a:spLocks/>
            </p:cNvSpPr>
            <p:nvPr/>
          </p:nvSpPr>
          <p:spPr bwMode="auto">
            <a:xfrm>
              <a:off x="2176463" y="2201863"/>
              <a:ext cx="4953000" cy="769937"/>
            </a:xfrm>
            <a:custGeom>
              <a:avLst/>
              <a:gdLst>
                <a:gd name="T0" fmla="*/ 214358 w 5110163"/>
                <a:gd name="T1" fmla="*/ 1400150 h 617537"/>
                <a:gd name="T2" fmla="*/ 281608 w 5110163"/>
                <a:gd name="T3" fmla="*/ 1262054 h 617537"/>
                <a:gd name="T4" fmla="*/ 1904005 w 5110163"/>
                <a:gd name="T5" fmla="*/ 19179 h 617537"/>
                <a:gd name="T6" fmla="*/ 4509927 w 5110163"/>
                <a:gd name="T7" fmla="*/ 1377136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828800" y="2905125"/>
            <a:ext cx="6934200" cy="1133475"/>
            <a:chOff x="1828800" y="2905125"/>
            <a:chExt cx="6934200" cy="1133475"/>
          </a:xfrm>
        </p:grpSpPr>
        <p:sp>
          <p:nvSpPr>
            <p:cNvPr id="22578" name="Rounded Rectangle 26"/>
            <p:cNvSpPr>
              <a:spLocks noChangeArrowheads="1"/>
            </p:cNvSpPr>
            <p:nvPr/>
          </p:nvSpPr>
          <p:spPr bwMode="auto">
            <a:xfrm>
              <a:off x="1828800" y="3276600"/>
              <a:ext cx="1676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Rounded Rectangle 27"/>
            <p:cNvSpPr>
              <a:spLocks noChangeArrowheads="1"/>
            </p:cNvSpPr>
            <p:nvPr/>
          </p:nvSpPr>
          <p:spPr bwMode="auto">
            <a:xfrm>
              <a:off x="7086600" y="3657600"/>
              <a:ext cx="1676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28"/>
            <p:cNvSpPr>
              <a:spLocks/>
            </p:cNvSpPr>
            <p:nvPr/>
          </p:nvSpPr>
          <p:spPr bwMode="auto">
            <a:xfrm>
              <a:off x="2782888" y="2905125"/>
              <a:ext cx="4303712" cy="790575"/>
            </a:xfrm>
            <a:custGeom>
              <a:avLst/>
              <a:gdLst>
                <a:gd name="T0" fmla="*/ 312737 w 4303712"/>
                <a:gd name="T1" fmla="*/ 361950 h 790575"/>
                <a:gd name="T2" fmla="*/ 360362 w 4303712"/>
                <a:gd name="T3" fmla="*/ 333375 h 790575"/>
                <a:gd name="T4" fmla="*/ 2474912 w 4303712"/>
                <a:gd name="T5" fmla="*/ 76200 h 790575"/>
                <a:gd name="T6" fmla="*/ 4303712 w 4303712"/>
                <a:gd name="T7" fmla="*/ 790575 h 7905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03712"/>
                <a:gd name="T13" fmla="*/ 0 h 790575"/>
                <a:gd name="T14" fmla="*/ 4303712 w 4303712"/>
                <a:gd name="T15" fmla="*/ 790575 h 7905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03712" h="790575">
                  <a:moveTo>
                    <a:pt x="312737" y="361950"/>
                  </a:moveTo>
                  <a:cubicBezTo>
                    <a:pt x="156368" y="371475"/>
                    <a:pt x="0" y="381000"/>
                    <a:pt x="360362" y="333375"/>
                  </a:cubicBezTo>
                  <a:cubicBezTo>
                    <a:pt x="720724" y="285750"/>
                    <a:pt x="1817687" y="0"/>
                    <a:pt x="2474912" y="76200"/>
                  </a:cubicBezTo>
                  <a:cubicBezTo>
                    <a:pt x="3132137" y="152400"/>
                    <a:pt x="3717924" y="471487"/>
                    <a:pt x="4303712" y="790575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utoUpdateAnimBg="0"/>
      <p:bldP spid="335937" grpId="0" animBg="1"/>
      <p:bldP spid="335938" grpId="0" animBg="1"/>
      <p:bldP spid="3359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A6414-D567-463C-9F96-269D3059C4CD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Putting all this together…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u="sng"/>
              <a:t>Theorem:</a:t>
            </a:r>
            <a:r>
              <a:rPr lang="en-US" sz="2400"/>
              <a:t> If G is a CFG for a language that contains at least one string other than </a:t>
            </a:r>
            <a:r>
              <a:rPr lang="en-US" sz="2400"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then there is another CFG 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, such that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L(G</a:t>
            </a:r>
            <a:r>
              <a:rPr lang="en-US" sz="2400" baseline="-2500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)=L(G) - </a:t>
            </a:r>
            <a:r>
              <a:rPr lang="en-US" sz="2400">
                <a:solidFill>
                  <a:srgbClr val="FF0000"/>
                </a:solidFill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</a:t>
            </a:r>
            <a:r>
              <a:rPr lang="en-US" sz="2400" i="1">
                <a:cs typeface="Arial" charset="0"/>
              </a:rPr>
              <a:t>and </a:t>
            </a:r>
            <a:r>
              <a:rPr lang="en-US" sz="2400">
                <a:cs typeface="Arial" charset="0"/>
              </a:rPr>
              <a:t>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 has: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unit 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useless symbols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u="sng">
                <a:cs typeface="Arial" charset="0"/>
              </a:rPr>
              <a:t>Algorithm: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1)	eliminate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2)	eliminate unit 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3)	eliminate useless symbols</a:t>
            </a:r>
          </a:p>
        </p:txBody>
      </p:sp>
      <p:sp>
        <p:nvSpPr>
          <p:cNvPr id="340997" name="Line 5"/>
          <p:cNvSpPr>
            <a:spLocks noChangeShapeType="1"/>
          </p:cNvSpPr>
          <p:nvPr/>
        </p:nvSpPr>
        <p:spPr bwMode="auto">
          <a:xfrm>
            <a:off x="6705600" y="4800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918325" y="4819650"/>
            <a:ext cx="1465263" cy="16319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Again, </a:t>
            </a:r>
          </a:p>
          <a:p>
            <a:r>
              <a:rPr lang="en-US"/>
              <a:t>the order is</a:t>
            </a:r>
            <a:br>
              <a:rPr lang="en-US"/>
            </a:br>
            <a:r>
              <a:rPr lang="en-US"/>
              <a:t>important!</a:t>
            </a:r>
          </a:p>
          <a:p>
            <a:endParaRPr lang="en-US"/>
          </a:p>
          <a:p>
            <a:r>
              <a:rPr lang="en-US"/>
              <a:t>   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  <p:bldP spid="340997" grpId="0" animBg="1"/>
      <p:bldP spid="3409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9CFE2F-610F-4B24-B5E0-A82582EFA7B5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Normal Forms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E12B7-0B8E-45ED-8B82-B4DCB795ECEA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normal forms?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If all productions of the grammar could be expressed in the same form(s), then: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design algorithms that use the grammar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show proofs and properties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E4ABF-0AE6-47DE-BCFA-EE536D6A86C3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Chomsky Normal Form (CNF)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/>
              <a:t>Let G be a CFG for some L-{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/>
              <a:t>}</a:t>
            </a:r>
            <a:endParaRPr lang="en-US" sz="2800">
              <a:cs typeface="Arial" charset="0"/>
            </a:endParaRP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u="sng">
                <a:cs typeface="Arial" charset="0"/>
              </a:rPr>
              <a:t>Definition: </a:t>
            </a: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i="1">
                <a:cs typeface="Arial" charset="0"/>
              </a:rPr>
              <a:t>G is said to be in </a:t>
            </a:r>
            <a:r>
              <a:rPr lang="en-US" sz="2800" b="1" i="1">
                <a:solidFill>
                  <a:srgbClr val="FF0000"/>
                </a:solidFill>
                <a:cs typeface="Arial" charset="0"/>
              </a:rPr>
              <a:t>Chomsky Normal Form </a:t>
            </a:r>
            <a:r>
              <a:rPr lang="en-US" sz="2800" i="1">
                <a:cs typeface="Arial" charset="0"/>
              </a:rPr>
              <a:t>if all its productions are in one of the following two forms: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</a:rPr>
              <a:t>A </a:t>
            </a: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 BC</a:t>
            </a:r>
            <a:r>
              <a:rPr lang="en-US" sz="2000" i="1">
                <a:cs typeface="Arial" charset="0"/>
                <a:sym typeface="Wingdings" pitchFamily="2" charset="2"/>
              </a:rPr>
              <a:t> 		where A,B,C are variables, or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A  a		</a:t>
            </a:r>
            <a:r>
              <a:rPr lang="en-US" sz="2000" i="1">
                <a:cs typeface="Arial" charset="0"/>
                <a:sym typeface="Wingdings" pitchFamily="2" charset="2"/>
              </a:rPr>
              <a:t>where a is a terminal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useless symbols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unit productions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</a:t>
            </a:r>
            <a:r>
              <a:rPr lang="en-US" sz="2400" i="1">
                <a:cs typeface="Arial" charset="0"/>
                <a:sym typeface="Symbol" pitchFamily="18" charset="2"/>
              </a:rPr>
              <a:t>-</a:t>
            </a:r>
            <a:r>
              <a:rPr lang="en-US" sz="2400" i="1">
                <a:cs typeface="Arial" charset="0"/>
              </a:rPr>
              <a:t>productions</a:t>
            </a:r>
            <a:endParaRPr lang="en-US" sz="2400">
              <a:cs typeface="Arial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62000" y="2590800"/>
            <a:ext cx="7772400" cy="4038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DE2C9-D901-40BF-8171-82822A48C3FA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CNF checklist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4600" y="2438400"/>
            <a:ext cx="4800600" cy="1165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G</a:t>
            </a:r>
            <a:r>
              <a:rPr lang="en-US" sz="1400" u="sng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E+T |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(E) | Ia | Ib | I0 | I1 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a | b | Ia | Ib | I0 | I1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2041525" y="4038600"/>
            <a:ext cx="55308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Checklist:</a:t>
            </a:r>
          </a:p>
          <a:p>
            <a:pPr>
              <a:buFontTx/>
              <a:buChar char="•"/>
            </a:pPr>
            <a:r>
              <a:rPr lang="en-US"/>
              <a:t> G has no 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unit 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useless symbols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But…</a:t>
            </a:r>
          </a:p>
          <a:p>
            <a:pPr lvl="1">
              <a:buFontTx/>
              <a:buChar char="•"/>
            </a:pPr>
            <a:r>
              <a:rPr lang="en-US">
                <a:cs typeface="Arial" charset="0"/>
              </a:rPr>
              <a:t> the normal form for productions is violated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1066800" y="1981200"/>
            <a:ext cx="2960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this grammar in CNF?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0" y="4572000"/>
            <a:ext cx="457200" cy="304800"/>
            <a:chOff x="8001000" y="4267200"/>
            <a:chExt cx="457200" cy="304800"/>
          </a:xfrm>
        </p:grpSpPr>
        <p:cxnSp>
          <p:nvCxnSpPr>
            <p:cNvPr id="27664" name="Straight Connector 7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5" name="Straight Connector 9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1600" y="4267200"/>
            <a:ext cx="457200" cy="304800"/>
            <a:chOff x="8001000" y="4267200"/>
            <a:chExt cx="457200" cy="304800"/>
          </a:xfrm>
        </p:grpSpPr>
        <p:cxnSp>
          <p:nvCxnSpPr>
            <p:cNvPr id="27662" name="Straight Connector 12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3" name="Straight Connector 13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10200" y="4953000"/>
            <a:ext cx="457200" cy="304800"/>
            <a:chOff x="8001000" y="4267200"/>
            <a:chExt cx="457200" cy="304800"/>
          </a:xfrm>
        </p:grpSpPr>
        <p:cxnSp>
          <p:nvCxnSpPr>
            <p:cNvPr id="27660" name="Straight Connector 15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1" name="Straight Connector 16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2057400" y="6248400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95600" y="6172200"/>
            <a:ext cx="3643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So, the grammar is not in 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E70A9-22F0-425B-8B48-1B807DFEB35E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How to “simplify” CFGs?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BB2BC5-D527-434B-87FE-E8544D19B744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convert a G into CNF?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1800" u="sng" dirty="0"/>
              <a:t>Assumption:</a:t>
            </a:r>
            <a:r>
              <a:rPr lang="en-US" sz="1800" dirty="0"/>
              <a:t> G has no </a:t>
            </a:r>
            <a:r>
              <a:rPr lang="en-US" sz="1800" dirty="0">
                <a:cs typeface="Arial" charset="0"/>
                <a:sym typeface="Symbol" pitchFamily="18" charset="2"/>
              </a:rPr>
              <a:t></a:t>
            </a:r>
            <a:r>
              <a:rPr lang="en-US" sz="1800" dirty="0">
                <a:cs typeface="Arial" charset="0"/>
              </a:rPr>
              <a:t>-productions, unit productions or useless symbols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/>
              <a:t>For every terminal </a:t>
            </a:r>
            <a:r>
              <a:rPr lang="en-US" sz="1800" b="1" i="1" dirty="0">
                <a:solidFill>
                  <a:srgbClr val="0070C0"/>
                </a:solidFill>
              </a:rPr>
              <a:t>a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that appears in the body of a production: 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create a unique variable, say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dirty="0"/>
              <a:t>, with a production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 a</a:t>
            </a:r>
            <a:r>
              <a:rPr lang="en-US" sz="1600" dirty="0"/>
              <a:t>, and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replace all other instances of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1600" dirty="0"/>
              <a:t> in G by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endParaRPr lang="en-US" sz="16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endParaRPr lang="en-US" sz="24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2400" dirty="0"/>
              <a:t>Now, all productions will be in one of the following two forms:</a:t>
            </a:r>
          </a:p>
          <a:p>
            <a:pPr marL="971550" lvl="1" indent="-457200" eaLnBrk="1" hangingPunct="1">
              <a:lnSpc>
                <a:spcPct val="80000"/>
              </a:lnSpc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baseline="-25000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 (k</a:t>
            </a:r>
            <a:r>
              <a:rPr lang="en-US" sz="1800" dirty="0">
                <a:cs typeface="Arial" charset="0"/>
                <a:sym typeface="Wingdings" pitchFamily="2" charset="2"/>
              </a:rPr>
              <a:t>≥3) 	or 	</a:t>
            </a:r>
            <a:r>
              <a:rPr lang="en-US" sz="18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Aa</a:t>
            </a:r>
            <a:endParaRPr lang="en-US" sz="1800" dirty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i="1" baseline="-25000" dirty="0"/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i="1" baseline="-250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>
                <a:cs typeface="Arial" charset="0"/>
              </a:rPr>
              <a:t>Replace each production of the form </a:t>
            </a: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3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 b</a:t>
            </a:r>
            <a:r>
              <a:rPr lang="en-US" sz="1800" dirty="0">
                <a:cs typeface="Arial" charset="0"/>
                <a:sym typeface="Wingdings" pitchFamily="2" charset="2"/>
              </a:rPr>
              <a:t>y: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AB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…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k-3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0" y="5638800"/>
            <a:ext cx="1295400" cy="338138"/>
            <a:chOff x="6096000" y="5638800"/>
            <a:chExt cx="1295400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6096000" y="5638800"/>
              <a:ext cx="10033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    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</a:t>
              </a:r>
              <a:endParaRPr lang="en-US" dirty="0"/>
            </a:p>
          </p:txBody>
        </p:sp>
        <p:cxnSp>
          <p:nvCxnSpPr>
            <p:cNvPr id="28683" name="Straight Arrow Connector 9"/>
            <p:cNvCxnSpPr>
              <a:cxnSpLocks noChangeShapeType="1"/>
            </p:cNvCxnSpPr>
            <p:nvPr/>
          </p:nvCxnSpPr>
          <p:spPr bwMode="auto">
            <a:xfrm>
              <a:off x="6400800" y="5713412"/>
              <a:ext cx="990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00800" y="5376863"/>
            <a:ext cx="914400" cy="338137"/>
            <a:chOff x="6400800" y="5376446"/>
            <a:chExt cx="914400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6400800" y="5376446"/>
              <a:ext cx="8493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</a:t>
              </a:r>
              <a:endParaRPr lang="en-US" dirty="0"/>
            </a:p>
          </p:txBody>
        </p:sp>
        <p:cxnSp>
          <p:nvCxnSpPr>
            <p:cNvPr id="28681" name="Straight Arrow Connector 17"/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609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67600" y="5334000"/>
            <a:ext cx="1290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and so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#1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F3E44-34A9-4AB3-A609-6975E5C06E62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2286000"/>
            <a:ext cx="2819400" cy="218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C00000"/>
                </a:solidFill>
              </a:rPr>
              <a:t>S =&gt; AS |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BABC</a:t>
            </a:r>
            <a:endParaRPr lang="en-US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7030A0"/>
                </a:solidFill>
              </a:rPr>
              <a:t>A =&gt; A1 | 0A1 | 01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006600"/>
                </a:solidFill>
              </a:rPr>
              <a:t>B =&gt; 0B | 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1C | 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2514600"/>
            <a:ext cx="110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 =&gt; 0</a:t>
            </a:r>
          </a:p>
          <a:p>
            <a:r>
              <a:rPr lang="en-US">
                <a:solidFill>
                  <a:srgbClr val="FF0000"/>
                </a:solidFill>
              </a:rPr>
              <a:t> 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00600" y="3178175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S  =&gt; AS | BY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87900" y="3482975"/>
            <a:ext cx="1360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r>
              <a:rPr lang="en-US">
                <a:solidFill>
                  <a:srgbClr val="C00000"/>
                </a:solidFill>
              </a:rPr>
              <a:t> =&gt; AY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</a:p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  <a:r>
              <a:rPr lang="en-US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76800" y="4095750"/>
            <a:ext cx="268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A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6800" y="4400550"/>
            <a:ext cx="1312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48225" y="4705350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B =&gt; X</a:t>
            </a:r>
            <a:r>
              <a:rPr lang="en-US" baseline="-25000">
                <a:solidFill>
                  <a:srgbClr val="006600"/>
                </a:solidFill>
              </a:rPr>
              <a:t>0</a:t>
            </a:r>
            <a:r>
              <a:rPr lang="en-US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64100" y="5010150"/>
            <a:ext cx="161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1905000"/>
            <a:ext cx="3810000" cy="3657600"/>
            <a:chOff x="10515600" y="-6172200"/>
            <a:chExt cx="3810000" cy="3657600"/>
          </a:xfrm>
        </p:grpSpPr>
        <p:sp>
          <p:nvSpPr>
            <p:cNvPr id="2971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201400" y="-5715000"/>
              <a:ext cx="3124200" cy="3200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2971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5638800"/>
            <a:ext cx="5521325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productions are of the form: A=&gt;BC or A=&gt;a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22941-D371-49D4-8F4C-0E1E8ADAE5EE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1000" y="2259013"/>
            <a:ext cx="3581400" cy="1073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marL="457200" indent="-457200"/>
            <a:r>
              <a:rPr lang="en-US" sz="1400" u="sng">
                <a:solidFill>
                  <a:schemeClr val="folHlink"/>
                </a:solidFill>
                <a:sym typeface="Wingdings" pitchFamily="2" charset="2"/>
              </a:rPr>
              <a:t>G: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E  E+T | T*F | (E) | Ia | Ib | I0 | I1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T  T*F | (E) | Ia | Ib | I0 | I1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F  (E) | Ia | Ib | I0 | I1 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folHlink"/>
                </a:solidFill>
              </a:rPr>
              <a:t>I </a:t>
            </a: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 a | b | Ia | Ib | I0 | I1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953000" y="2159000"/>
            <a:ext cx="4129088" cy="20161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T | TX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F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F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+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*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+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(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…….</a:t>
            </a:r>
          </a:p>
        </p:txBody>
      </p:sp>
      <p:sp>
        <p:nvSpPr>
          <p:cNvPr id="30726" name="AutoShape 7"/>
          <p:cNvSpPr>
            <a:spLocks noChangeArrowheads="1"/>
          </p:cNvSpPr>
          <p:nvPr/>
        </p:nvSpPr>
        <p:spPr bwMode="auto">
          <a:xfrm>
            <a:off x="4038600" y="2819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3962400" y="3032125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Step (1)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381000" y="4664075"/>
            <a:ext cx="4648200" cy="15684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E  EC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TC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2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(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3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a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b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0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+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T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2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*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F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3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EX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T  ..……. 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….</a:t>
            </a:r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 rot="8253826">
            <a:off x="4114800" y="41910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 rot="-2404763">
            <a:off x="3733800" y="393223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Step (2)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1E548F-C05D-4D8D-82D6-AE54EDBD7BBD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with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languages that include </a:t>
            </a:r>
            <a:r>
              <a:rPr lang="en-US">
                <a:sym typeface="Symbol" pitchFamily="18" charset="2"/>
              </a:rPr>
              <a:t>, </a:t>
            </a:r>
          </a:p>
          <a:p>
            <a:pPr lvl="1" eaLnBrk="1" hangingPunct="1"/>
            <a:r>
              <a:rPr lang="en-US"/>
              <a:t>Write down the rest of grammar in CNF </a:t>
            </a:r>
          </a:p>
          <a:p>
            <a:pPr lvl="1" eaLnBrk="1" hangingPunct="1"/>
            <a:r>
              <a:rPr lang="en-US"/>
              <a:t>Then add production “S =&gt; </a:t>
            </a:r>
            <a:r>
              <a:rPr lang="en-US">
                <a:sym typeface="Symbol" pitchFamily="18" charset="2"/>
              </a:rPr>
              <a:t>”</a:t>
            </a:r>
            <a:r>
              <a:rPr lang="en-US"/>
              <a:t> at the end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4038600"/>
            <a:ext cx="2819400" cy="1766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C00000"/>
                </a:solidFill>
              </a:rPr>
              <a:t>S =&gt; AS | </a:t>
            </a: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BABC </a:t>
            </a:r>
            <a:endParaRPr lang="en-US" sz="1600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7030A0"/>
                </a:solidFill>
              </a:rPr>
              <a:t>A =&gt; A1 | 0A1 | 01 | </a:t>
            </a:r>
            <a:r>
              <a:rPr lang="en-US" sz="1600" dirty="0">
                <a:solidFill>
                  <a:srgbClr val="7030A0"/>
                </a:solidFill>
                <a:sym typeface="Symbol"/>
              </a:rPr>
              <a:t>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006600"/>
                </a:solidFill>
              </a:rPr>
              <a:t>B =&gt; 0B | 0 | </a:t>
            </a:r>
            <a:r>
              <a:rPr lang="en-US" sz="1600" dirty="0">
                <a:solidFill>
                  <a:srgbClr val="006600"/>
                </a:solidFill>
                <a:sym typeface="Symbol"/>
              </a:rPr>
              <a:t></a:t>
            </a:r>
            <a:endParaRPr lang="en-US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 =&gt; 1C | 1 |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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en-US" sz="16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05200" y="3657600"/>
            <a:ext cx="4038600" cy="3200400"/>
            <a:chOff x="10515600" y="-6172200"/>
            <a:chExt cx="4038600" cy="3200400"/>
          </a:xfrm>
        </p:grpSpPr>
        <p:sp>
          <p:nvSpPr>
            <p:cNvPr id="3176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201400" y="-5791200"/>
              <a:ext cx="3352800" cy="2819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3176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31751" name="TextBox 9"/>
          <p:cNvSpPr txBox="1">
            <a:spLocks noChangeArrowheads="1"/>
          </p:cNvSpPr>
          <p:nvPr/>
        </p:nvSpPr>
        <p:spPr bwMode="auto">
          <a:xfrm>
            <a:off x="0" y="3657600"/>
            <a:ext cx="1820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consider: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00600" y="4038600"/>
            <a:ext cx="828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>
                <a:solidFill>
                  <a:srgbClr val="FF0000"/>
                </a:solidFill>
              </a:rPr>
              <a:t>X</a:t>
            </a:r>
            <a:r>
              <a:rPr lang="en-US" sz="1400" baseline="-25000">
                <a:solidFill>
                  <a:srgbClr val="FF0000"/>
                </a:solidFill>
              </a:rPr>
              <a:t>0</a:t>
            </a:r>
            <a:r>
              <a:rPr lang="en-US" sz="1400">
                <a:solidFill>
                  <a:srgbClr val="FF0000"/>
                </a:solidFill>
              </a:rPr>
              <a:t> =&gt; 0</a:t>
            </a:r>
          </a:p>
          <a:p>
            <a:r>
              <a:rPr lang="en-US" sz="1400">
                <a:solidFill>
                  <a:srgbClr val="FF0000"/>
                </a:solidFill>
              </a:rPr>
              <a:t> X</a:t>
            </a:r>
            <a:r>
              <a:rPr lang="en-US" sz="1400" baseline="-25000">
                <a:solidFill>
                  <a:srgbClr val="FF0000"/>
                </a:solidFill>
              </a:rPr>
              <a:t>1</a:t>
            </a:r>
            <a:r>
              <a:rPr lang="en-US" sz="1400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00600" y="4702175"/>
            <a:ext cx="1397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S  =&gt; AS | BY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87900" y="5006975"/>
            <a:ext cx="101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r>
              <a:rPr lang="en-US" sz="1400">
                <a:solidFill>
                  <a:srgbClr val="C00000"/>
                </a:solidFill>
              </a:rPr>
              <a:t> =&gt; AY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</a:p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  <a:r>
              <a:rPr lang="en-US" sz="1400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5619750"/>
            <a:ext cx="1943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A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76800" y="5924550"/>
            <a:ext cx="977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48225" y="6229350"/>
            <a:ext cx="1165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6600"/>
                </a:solidFill>
              </a:rPr>
              <a:t>B =&gt; X</a:t>
            </a:r>
            <a:r>
              <a:rPr lang="en-US" sz="1400" baseline="-25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64100" y="6534150"/>
            <a:ext cx="118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sz="1400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19800" y="4648200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499"/>
                </a:solidFill>
                <a:sym typeface="Symbol" pitchFamily="18" charset="2"/>
              </a:rPr>
              <a:t> | </a:t>
            </a:r>
            <a:endParaRPr lang="en-US" b="1">
              <a:solidFill>
                <a:srgbClr val="CC34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84168-1CD2-411E-B59F-1FEBD5DA7068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Normal Forms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Griebach Normal Form (GNF)</a:t>
            </a:r>
          </a:p>
          <a:p>
            <a:pPr lvl="1" eaLnBrk="1" hangingPunct="1"/>
            <a:r>
              <a:rPr lang="en-US"/>
              <a:t>All productions of the form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				</a:t>
            </a:r>
            <a:r>
              <a:rPr lang="en-US" i="1">
                <a:solidFill>
                  <a:srgbClr val="CC3499"/>
                </a:solidFill>
              </a:rPr>
              <a:t>A==&gt;a </a:t>
            </a:r>
            <a:r>
              <a:rPr lang="en-US">
                <a:solidFill>
                  <a:srgbClr val="CC3499"/>
                </a:solidFill>
                <a:sym typeface="Symbol" pitchFamily="18" charset="2"/>
              </a:rPr>
              <a:t></a:t>
            </a:r>
            <a:endParaRPr lang="en-US">
              <a:solidFill>
                <a:srgbClr val="CC349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2A6E84-0109-4448-B977-7C2FDDA3F08C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Return of the Pumping Lemma !!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858000" cy="1752600"/>
          </a:xfrm>
        </p:spPr>
        <p:txBody>
          <a:bodyPr/>
          <a:lstStyle/>
          <a:p>
            <a:pPr eaLnBrk="1" hangingPunct="1"/>
            <a:r>
              <a:rPr lang="en-US" sz="2800"/>
              <a:t>Think of languages that cannot be CFL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4629150"/>
            <a:ext cx="675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== think of languages for which a stack will not be enough</a:t>
            </a:r>
            <a:endParaRPr lang="en-US" i="1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0" y="5334000"/>
            <a:ext cx="5149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the language of strings of the form  </a:t>
            </a:r>
            <a:r>
              <a:rPr lang="en-US" i="1"/>
              <a:t>ww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65B0F-CC6B-4006-ABB1-D3F0926967A2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pumping lemma?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result that will be useful in proving languages that </a:t>
            </a:r>
            <a:r>
              <a:rPr lang="en-US" i="1"/>
              <a:t>are not </a:t>
            </a:r>
            <a:r>
              <a:rPr lang="en-US"/>
              <a:t>CFLs</a:t>
            </a:r>
          </a:p>
          <a:p>
            <a:pPr lvl="1" eaLnBrk="1" hangingPunct="1"/>
            <a:r>
              <a:rPr lang="en-US"/>
              <a:t>(just like we did for regular languages)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But before we prove the pumping lemma for CFLs ….</a:t>
            </a:r>
          </a:p>
          <a:p>
            <a:pPr lvl="1" eaLnBrk="1" hangingPunct="1"/>
            <a:r>
              <a:rPr lang="en-US"/>
              <a:t>Let us first prove an important property about parse trees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172E1E-4B91-4423-B2E0-FF07D493258F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“parse tree theorem”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9055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Given:</a:t>
            </a:r>
            <a:r>
              <a:rPr lang="en-US" sz="2400"/>
              <a:t> </a:t>
            </a:r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/>
              <a:t>Suppose we have a parse tree for a string </a:t>
            </a:r>
            <a:r>
              <a:rPr lang="en-US" sz="2200" b="1" i="1"/>
              <a:t>w</a:t>
            </a:r>
            <a:r>
              <a:rPr lang="en-US" sz="2200"/>
              <a:t>, according to a CNF grammar, G=(V,T,P,S)</a:t>
            </a:r>
            <a:br>
              <a:rPr lang="en-US" sz="2200"/>
            </a:br>
            <a:endParaRPr lang="en-US" sz="2200"/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/>
              <a:t>Let </a:t>
            </a:r>
            <a:r>
              <a:rPr lang="en-US" sz="2200" i="1"/>
              <a:t>h</a:t>
            </a:r>
            <a:r>
              <a:rPr lang="en-US" sz="2200"/>
              <a:t> be the height of the parse tree</a:t>
            </a:r>
          </a:p>
          <a:p>
            <a:pPr marL="59055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Implies:</a:t>
            </a:r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 b="1" i="1"/>
              <a:t>|w| </a:t>
            </a:r>
            <a:r>
              <a:rPr lang="en-US" sz="2200" b="1" i="1">
                <a:cs typeface="Arial" charset="0"/>
              </a:rPr>
              <a:t>≤ 2</a:t>
            </a:r>
            <a:r>
              <a:rPr lang="en-US" sz="2200" b="1" i="1" baseline="30000">
                <a:cs typeface="Arial" charset="0"/>
              </a:rPr>
              <a:t>h-1</a:t>
            </a:r>
            <a:endParaRPr lang="en-US" sz="2200" b="1">
              <a:cs typeface="Arial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 flipH="1">
            <a:off x="5638800" y="27432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6629400" y="27432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Freeform 11"/>
          <p:cNvSpPr>
            <a:spLocks/>
          </p:cNvSpPr>
          <p:nvPr/>
        </p:nvSpPr>
        <p:spPr bwMode="auto">
          <a:xfrm>
            <a:off x="5638800" y="50292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12"/>
          <p:cNvSpPr>
            <a:spLocks noChangeShapeType="1"/>
          </p:cNvSpPr>
          <p:nvPr/>
        </p:nvSpPr>
        <p:spPr bwMode="auto">
          <a:xfrm>
            <a:off x="5867400" y="6096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6642100" y="61071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3499"/>
                </a:solidFill>
              </a:rPr>
              <a:t>w</a:t>
            </a:r>
          </a:p>
        </p:txBody>
      </p:sp>
      <p:sp>
        <p:nvSpPr>
          <p:cNvPr id="35850" name="Text Box 14"/>
          <p:cNvSpPr txBox="1">
            <a:spLocks noChangeArrowheads="1"/>
          </p:cNvSpPr>
          <p:nvPr/>
        </p:nvSpPr>
        <p:spPr bwMode="auto">
          <a:xfrm>
            <a:off x="5867400" y="19812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Parse tree for w</a:t>
            </a:r>
          </a:p>
        </p:txBody>
      </p:sp>
      <p:sp>
        <p:nvSpPr>
          <p:cNvPr id="35851" name="Oval 15"/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35852" name="Line 18"/>
          <p:cNvSpPr>
            <a:spLocks noChangeShapeType="1"/>
          </p:cNvSpPr>
          <p:nvPr/>
        </p:nvSpPr>
        <p:spPr bwMode="auto">
          <a:xfrm>
            <a:off x="6629400" y="2819400"/>
            <a:ext cx="228600" cy="2819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Text Box 20"/>
          <p:cNvSpPr txBox="1">
            <a:spLocks noChangeArrowheads="1"/>
          </p:cNvSpPr>
          <p:nvPr/>
        </p:nvSpPr>
        <p:spPr bwMode="auto">
          <a:xfrm>
            <a:off x="6613525" y="31083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</a:p>
        </p:txBody>
      </p:sp>
      <p:sp>
        <p:nvSpPr>
          <p:cNvPr id="35854" name="Text Box 21"/>
          <p:cNvSpPr txBox="1">
            <a:spLocks noChangeArrowheads="1"/>
          </p:cNvSpPr>
          <p:nvPr/>
        </p:nvSpPr>
        <p:spPr bwMode="auto">
          <a:xfrm>
            <a:off x="6689725" y="34734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</a:p>
        </p:txBody>
      </p:sp>
      <p:sp>
        <p:nvSpPr>
          <p:cNvPr id="35855" name="Text Box 23"/>
          <p:cNvSpPr txBox="1">
            <a:spLocks noChangeArrowheads="1"/>
          </p:cNvSpPr>
          <p:nvPr/>
        </p:nvSpPr>
        <p:spPr bwMode="auto">
          <a:xfrm>
            <a:off x="6842125" y="4845050"/>
            <a:ext cx="51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h-1</a:t>
            </a:r>
          </a:p>
        </p:txBody>
      </p:sp>
      <p:sp>
        <p:nvSpPr>
          <p:cNvPr id="35856" name="Text Box 24"/>
          <p:cNvSpPr txBox="1">
            <a:spLocks noChangeArrowheads="1"/>
          </p:cNvSpPr>
          <p:nvPr/>
        </p:nvSpPr>
        <p:spPr bwMode="auto">
          <a:xfrm rot="-250774">
            <a:off x="6765925" y="3810000"/>
            <a:ext cx="25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  <a:endParaRPr lang="en-US" baseline="-25000"/>
          </a:p>
        </p:txBody>
      </p:sp>
      <p:sp>
        <p:nvSpPr>
          <p:cNvPr id="35857" name="Text Box 25"/>
          <p:cNvSpPr txBox="1">
            <a:spLocks noChangeArrowheads="1"/>
          </p:cNvSpPr>
          <p:nvPr/>
        </p:nvSpPr>
        <p:spPr bwMode="auto">
          <a:xfrm>
            <a:off x="7881938" y="3870325"/>
            <a:ext cx="8937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i="1">
                <a:solidFill>
                  <a:schemeClr val="folHlink"/>
                </a:solidFill>
              </a:rPr>
              <a:t>h </a:t>
            </a:r>
            <a:br>
              <a:rPr lang="en-US" sz="1600" i="1">
                <a:solidFill>
                  <a:schemeClr val="folHlink"/>
                </a:solidFill>
              </a:rPr>
            </a:br>
            <a:r>
              <a:rPr lang="en-US" sz="1000">
                <a:solidFill>
                  <a:schemeClr val="folHlink"/>
                </a:solidFill>
              </a:rPr>
              <a:t>= tree height</a:t>
            </a:r>
          </a:p>
        </p:txBody>
      </p:sp>
      <p:sp>
        <p:nvSpPr>
          <p:cNvPr id="35858" name="Line 26"/>
          <p:cNvSpPr>
            <a:spLocks noChangeShapeType="1"/>
          </p:cNvSpPr>
          <p:nvPr/>
        </p:nvSpPr>
        <p:spPr bwMode="auto">
          <a:xfrm flipV="1">
            <a:off x="8305800" y="26670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Line 27"/>
          <p:cNvSpPr>
            <a:spLocks noChangeShapeType="1"/>
          </p:cNvSpPr>
          <p:nvPr/>
        </p:nvSpPr>
        <p:spPr bwMode="auto">
          <a:xfrm>
            <a:off x="8305800" y="44958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Oval 28"/>
          <p:cNvSpPr>
            <a:spLocks noChangeArrowheads="1"/>
          </p:cNvSpPr>
          <p:nvPr/>
        </p:nvSpPr>
        <p:spPr bwMode="auto">
          <a:xfrm>
            <a:off x="6781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9"/>
          <p:cNvSpPr txBox="1">
            <a:spLocks noChangeArrowheads="1"/>
          </p:cNvSpPr>
          <p:nvPr/>
        </p:nvSpPr>
        <p:spPr bwMode="auto">
          <a:xfrm>
            <a:off x="6705600" y="5607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a</a:t>
            </a:r>
            <a:endParaRPr lang="en-US" sz="1600" i="1" baseline="-25000"/>
          </a:p>
        </p:txBody>
      </p:sp>
      <p:sp>
        <p:nvSpPr>
          <p:cNvPr id="23" name="TextBox 22"/>
          <p:cNvSpPr txBox="1"/>
          <p:nvPr/>
        </p:nvSpPr>
        <p:spPr>
          <a:xfrm>
            <a:off x="533400" y="6172200"/>
            <a:ext cx="5830888" cy="708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 other words, a CNF parse tree’s string yield (w)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can no longer be 2</a:t>
            </a:r>
            <a:r>
              <a:rPr lang="en-US" baseline="30000" dirty="0">
                <a:solidFill>
                  <a:schemeClr val="tx1"/>
                </a:solidFill>
              </a:rPr>
              <a:t>h-1</a:t>
            </a:r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228600"/>
            <a:ext cx="5840413" cy="830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Observe that any parse tree generated by a CNF will be a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binary tree, where all internal nodes have exactly two children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(except those nodes connected to the leaves).</a:t>
            </a:r>
          </a:p>
        </p:txBody>
      </p:sp>
      <p:cxnSp>
        <p:nvCxnSpPr>
          <p:cNvPr id="26" name="Straight Arrow Connector 25"/>
          <p:cNvCxnSpPr>
            <a:cxnSpLocks noChangeShapeType="1"/>
            <a:endCxn id="35850" idx="0"/>
          </p:cNvCxnSpPr>
          <p:nvPr/>
        </p:nvCxnSpPr>
        <p:spPr bwMode="auto">
          <a:xfrm flipH="1">
            <a:off x="6856413" y="914400"/>
            <a:ext cx="77787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23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17C84-77B9-4752-AC90-39736C49D63C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Proof…The size of parse trees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u="sng" dirty="0"/>
              <a:t>Proof: (using induction on h)</a:t>
            </a:r>
          </a:p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Basis:</a:t>
            </a:r>
            <a:r>
              <a:rPr lang="en-US" sz="1800" dirty="0"/>
              <a:t> h = 1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Derivation will have to be “</a:t>
            </a:r>
            <a:r>
              <a:rPr lang="en-US" sz="1400" dirty="0" err="1"/>
              <a:t>S</a:t>
            </a:r>
            <a:r>
              <a:rPr lang="en-US" sz="1400" dirty="0" err="1">
                <a:sym typeface="Wingdings" pitchFamily="2" charset="2"/>
              </a:rPr>
              <a:t>a</a:t>
            </a:r>
            <a:r>
              <a:rPr lang="en-US" sz="1400" dirty="0">
                <a:sym typeface="Wingdings" pitchFamily="2" charset="2"/>
              </a:rPr>
              <a:t>” 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|w|= 1 = 2</a:t>
            </a:r>
            <a:r>
              <a:rPr lang="en-US" sz="1400" baseline="30000" dirty="0">
                <a:sym typeface="Wingdings" pitchFamily="2" charset="2"/>
              </a:rPr>
              <a:t>1-1</a:t>
            </a:r>
            <a:r>
              <a:rPr lang="en-US" sz="1400" dirty="0">
                <a:sym typeface="Wingdings" pitchFamily="2" charset="2"/>
              </a:rPr>
              <a:t> .</a:t>
            </a: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u="sng" dirty="0"/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Ind. </a:t>
            </a:r>
            <a:r>
              <a:rPr lang="en-US" sz="1800" u="sng" dirty="0" err="1"/>
              <a:t>Hyp</a:t>
            </a:r>
            <a:r>
              <a:rPr lang="en-US" sz="1800" u="sng" dirty="0">
                <a:sym typeface="Wingdings" pitchFamily="2" charset="2"/>
              </a:rPr>
              <a:t>:</a:t>
            </a:r>
            <a:r>
              <a:rPr lang="en-US" sz="1800" dirty="0">
                <a:sym typeface="Wingdings" pitchFamily="2" charset="2"/>
              </a:rPr>
              <a:t> h = k-1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</a:t>
            </a: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u="sng" dirty="0">
              <a:sym typeface="Wingdings" pitchFamily="2" charset="2"/>
            </a:endParaRP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>
                <a:sym typeface="Wingdings" pitchFamily="2" charset="2"/>
              </a:rPr>
              <a:t>Ind. Step:</a:t>
            </a:r>
            <a:r>
              <a:rPr lang="en-US" sz="1800" dirty="0">
                <a:sym typeface="Wingdings" pitchFamily="2" charset="2"/>
              </a:rPr>
              <a:t> h = k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/>
              <a:t>S will have exactly two children:  S</a:t>
            </a:r>
            <a:r>
              <a:rPr lang="en-US" sz="1400" dirty="0">
                <a:sym typeface="Wingdings" pitchFamily="2" charset="2"/>
              </a:rPr>
              <a:t>AB     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Heights of A &amp; B </a:t>
            </a:r>
            <a:r>
              <a:rPr lang="en-US" sz="1400" dirty="0" err="1">
                <a:sym typeface="Wingdings" pitchFamily="2" charset="2"/>
              </a:rPr>
              <a:t>subtrees</a:t>
            </a:r>
            <a:r>
              <a:rPr lang="en-US" sz="1400" dirty="0">
                <a:sym typeface="Wingdings" pitchFamily="2" charset="2"/>
              </a:rPr>
              <a:t> are at most h-1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w = w</a:t>
            </a:r>
            <a:r>
              <a:rPr lang="en-US" sz="1400" baseline="-25000" dirty="0">
                <a:sym typeface="Wingdings" pitchFamily="2" charset="2"/>
              </a:rPr>
              <a:t>A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w</a:t>
            </a:r>
            <a:r>
              <a:rPr lang="en-US" sz="1400" baseline="-25000" dirty="0" err="1">
                <a:sym typeface="Wingdings" pitchFamily="2" charset="2"/>
              </a:rPr>
              <a:t>B</a:t>
            </a:r>
            <a:r>
              <a:rPr lang="en-US" sz="1400" dirty="0">
                <a:sym typeface="Wingdings" pitchFamily="2" charset="2"/>
              </a:rPr>
              <a:t>, where |w</a:t>
            </a:r>
            <a:r>
              <a:rPr lang="en-US" sz="1400" baseline="-25000" dirty="0">
                <a:sym typeface="Wingdings" pitchFamily="2" charset="2"/>
              </a:rPr>
              <a:t>A</a:t>
            </a:r>
            <a:r>
              <a:rPr lang="en-US" sz="1400" dirty="0">
                <a:sym typeface="Wingdings" pitchFamily="2" charset="2"/>
              </a:rPr>
              <a:t>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and |</a:t>
            </a:r>
            <a:r>
              <a:rPr lang="en-US" sz="1400" dirty="0" err="1">
                <a:sym typeface="Wingdings" pitchFamily="2" charset="2"/>
              </a:rPr>
              <a:t>w</a:t>
            </a:r>
            <a:r>
              <a:rPr lang="en-US" sz="1400" baseline="-25000" dirty="0" err="1">
                <a:sym typeface="Wingdings" pitchFamily="2" charset="2"/>
              </a:rPr>
              <a:t>B</a:t>
            </a:r>
            <a:r>
              <a:rPr lang="en-US" sz="1400" dirty="0">
                <a:sym typeface="Wingdings" pitchFamily="2" charset="2"/>
              </a:rPr>
              <a:t>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k-1</a:t>
            </a:r>
            <a:r>
              <a:rPr lang="en-US" sz="1400" dirty="0">
                <a:sym typeface="Wingdings" pitchFamily="2" charset="2"/>
              </a:rPr>
              <a:t> </a:t>
            </a:r>
            <a:endParaRPr lang="en-US" sz="1400" dirty="0"/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400" u="sng" dirty="0">
              <a:solidFill>
                <a:schemeClr val="folHlink"/>
              </a:solidFill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 flipH="1">
            <a:off x="5638800" y="27432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6629400" y="27432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Freeform 6"/>
          <p:cNvSpPr>
            <a:spLocks/>
          </p:cNvSpPr>
          <p:nvPr/>
        </p:nvSpPr>
        <p:spPr bwMode="auto">
          <a:xfrm>
            <a:off x="5638800" y="50292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489700" y="6248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w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867400" y="19812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Parse tree for w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36875" name="Text Box 16"/>
          <p:cNvSpPr txBox="1">
            <a:spLocks noChangeArrowheads="1"/>
          </p:cNvSpPr>
          <p:nvPr/>
        </p:nvSpPr>
        <p:spPr bwMode="auto">
          <a:xfrm>
            <a:off x="8010525" y="3870325"/>
            <a:ext cx="639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i="1">
                <a:solidFill>
                  <a:schemeClr val="folHlink"/>
                </a:solidFill>
              </a:rPr>
              <a:t>h</a:t>
            </a:r>
            <a:br>
              <a:rPr lang="en-US" sz="1600" i="1">
                <a:solidFill>
                  <a:schemeClr val="folHlink"/>
                </a:solidFill>
              </a:rPr>
            </a:br>
            <a:r>
              <a:rPr lang="en-US" sz="1000">
                <a:solidFill>
                  <a:schemeClr val="folHlink"/>
                </a:solidFill>
              </a:rPr>
              <a:t>= height</a:t>
            </a:r>
          </a:p>
        </p:txBody>
      </p:sp>
      <p:sp>
        <p:nvSpPr>
          <p:cNvPr id="36876" name="Line 17"/>
          <p:cNvSpPr>
            <a:spLocks noChangeShapeType="1"/>
          </p:cNvSpPr>
          <p:nvPr/>
        </p:nvSpPr>
        <p:spPr bwMode="auto">
          <a:xfrm flipV="1">
            <a:off x="8305800" y="26670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8"/>
          <p:cNvSpPr>
            <a:spLocks noChangeShapeType="1"/>
          </p:cNvSpPr>
          <p:nvPr/>
        </p:nvSpPr>
        <p:spPr bwMode="auto">
          <a:xfrm>
            <a:off x="8305800" y="44958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6172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A</a:t>
            </a:r>
            <a:endParaRPr lang="en-US" sz="1600" baseline="-25000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6934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B</a:t>
            </a:r>
            <a:endParaRPr lang="en-US" sz="1600" baseline="-25000"/>
          </a:p>
        </p:txBody>
      </p:sp>
      <p:cxnSp>
        <p:nvCxnSpPr>
          <p:cNvPr id="27" name="Straight Connector 26"/>
          <p:cNvCxnSpPr>
            <a:cxnSpLocks noChangeShapeType="1"/>
            <a:stCxn id="24" idx="5"/>
          </p:cNvCxnSpPr>
          <p:nvPr/>
        </p:nvCxnSpPr>
        <p:spPr bwMode="auto">
          <a:xfrm rot="16200000" flipH="1">
            <a:off x="5708650" y="4260850"/>
            <a:ext cx="1949450" cy="501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Straight Connector 28"/>
          <p:cNvCxnSpPr>
            <a:cxnSpLocks noChangeShapeType="1"/>
            <a:stCxn id="25" idx="4"/>
          </p:cNvCxnSpPr>
          <p:nvPr/>
        </p:nvCxnSpPr>
        <p:spPr bwMode="auto">
          <a:xfrm rot="5400000">
            <a:off x="6172200" y="4419600"/>
            <a:ext cx="17526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943600" y="5622925"/>
            <a:ext cx="484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A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288213" y="5619750"/>
            <a:ext cx="484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B</a:t>
            </a:r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5638800" y="5715000"/>
            <a:ext cx="1295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7086600" y="5715000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5638800" y="62484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87" name="TextBox 22"/>
          <p:cNvSpPr txBox="1">
            <a:spLocks noChangeArrowheads="1"/>
          </p:cNvSpPr>
          <p:nvPr/>
        </p:nvSpPr>
        <p:spPr bwMode="auto">
          <a:xfrm>
            <a:off x="533400" y="304800"/>
            <a:ext cx="31591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sz="2200" b="1" i="1"/>
              <a:t>To show: 	|w| </a:t>
            </a:r>
            <a:r>
              <a:rPr lang="en-US" sz="2200" b="1" i="1">
                <a:cs typeface="Arial" charset="0"/>
              </a:rPr>
              <a:t>≤ 2</a:t>
            </a:r>
            <a:r>
              <a:rPr lang="en-US" sz="2200" b="1" i="1" baseline="30000">
                <a:cs typeface="Arial" charset="0"/>
              </a:rPr>
              <a:t>h-1</a:t>
            </a:r>
            <a:endParaRPr lang="en-US" sz="2200" b="1">
              <a:cs typeface="Arial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873" grpId="0"/>
      <p:bldP spid="24" grpId="0" animBg="1"/>
      <p:bldP spid="25" grpId="0" animBg="1"/>
      <p:bldP spid="32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5221C-66AC-40FB-B892-451D9AF99C3D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Implication of the Parse Tree Theorem (assuming CNF)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/>
              <a:t>Fact:</a:t>
            </a:r>
            <a:endParaRPr lang="en-US" dirty="0"/>
          </a:p>
          <a:p>
            <a:pPr lvl="1" eaLnBrk="1" hangingPunct="1"/>
            <a:r>
              <a:rPr lang="en-US" dirty="0"/>
              <a:t>If the height of a parse tree is h, then</a:t>
            </a:r>
          </a:p>
          <a:p>
            <a:pPr lvl="2" eaLnBrk="1" hangingPunct="1"/>
            <a:r>
              <a:rPr lang="en-US" dirty="0"/>
              <a:t>==&gt; |w| ≤ 2</a:t>
            </a:r>
            <a:r>
              <a:rPr lang="en-US" baseline="30000" dirty="0"/>
              <a:t>h-1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u="sng" dirty="0">
                <a:solidFill>
                  <a:srgbClr val="C00000"/>
                </a:solidFill>
              </a:rPr>
              <a:t>Implication:</a:t>
            </a:r>
            <a:endParaRPr lang="en-US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b="1" dirty="0">
                <a:solidFill>
                  <a:srgbClr val="C00000"/>
                </a:solidFill>
              </a:rPr>
              <a:t>If |w| ≥ 2</a:t>
            </a:r>
            <a:r>
              <a:rPr lang="en-US" b="1" baseline="30000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</a:rPr>
              <a:t>, then  </a:t>
            </a:r>
          </a:p>
          <a:p>
            <a:pPr lvl="2" eaLnBrk="1" hangingPunct="1"/>
            <a:r>
              <a:rPr lang="en-US" b="1" dirty="0">
                <a:solidFill>
                  <a:srgbClr val="C00000"/>
                </a:solidFill>
              </a:rPr>
              <a:t>Its parse tree’s height is </a:t>
            </a:r>
            <a:r>
              <a:rPr lang="en-US" b="1" i="1" dirty="0">
                <a:solidFill>
                  <a:srgbClr val="C00000"/>
                </a:solidFill>
              </a:rPr>
              <a:t>at least</a:t>
            </a:r>
            <a:r>
              <a:rPr lang="en-US" b="1" dirty="0">
                <a:solidFill>
                  <a:srgbClr val="C00000"/>
                </a:solidFill>
              </a:rPr>
              <a:t> m+1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4FAB4-B396-4E56-99A6-4C3945139410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Three ways to simplify/clean a CFG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folHlink"/>
                </a:solidFill>
              </a:rPr>
              <a:t>(clean)</a:t>
            </a:r>
            <a:endParaRPr lang="en-US" sz="2800">
              <a:solidFill>
                <a:schemeClr val="folHlink"/>
              </a:solidFill>
            </a:endParaRPr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 sz="2800">
                <a:solidFill>
                  <a:schemeClr val="folHlink"/>
                </a:solidFill>
              </a:rPr>
              <a:t>Eliminate </a:t>
            </a:r>
            <a:r>
              <a:rPr lang="en-US" sz="2800" i="1">
                <a:solidFill>
                  <a:schemeClr val="folHlink"/>
                </a:solidFill>
              </a:rPr>
              <a:t>useless symbols</a:t>
            </a: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hlink"/>
                </a:solidFill>
              </a:rPr>
              <a:t>(simplify)</a:t>
            </a:r>
            <a:endParaRPr lang="en-US" sz="2800"/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</a:t>
            </a:r>
            <a:r>
              <a:rPr lang="en-US" sz="2800">
                <a:solidFill>
                  <a:schemeClr val="hlink"/>
                </a:solidFill>
              </a:rPr>
              <a:t>-productions</a:t>
            </a: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 i="1">
                <a:solidFill>
                  <a:schemeClr val="hlink"/>
                </a:solidFill>
              </a:rPr>
              <a:t>unit productions</a:t>
            </a: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4191000"/>
            <a:ext cx="893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39000" y="516255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B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43800" y="4191000"/>
            <a:ext cx="228600" cy="381000"/>
            <a:chOff x="6858000" y="4114800"/>
            <a:chExt cx="228600" cy="381000"/>
          </a:xfrm>
        </p:grpSpPr>
        <p:cxnSp>
          <p:nvCxnSpPr>
            <p:cNvPr id="6155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6" name="Straight Connector 10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543800" y="5181600"/>
            <a:ext cx="228600" cy="381000"/>
            <a:chOff x="6858000" y="4114800"/>
            <a:chExt cx="228600" cy="381000"/>
          </a:xfrm>
        </p:grpSpPr>
        <p:cxnSp>
          <p:nvCxnSpPr>
            <p:cNvPr id="6153" name="Straight Connector 15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4" name="Straight Connector 16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C67AB-E157-4947-BFC4-FD5E7C8F44F3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Pumping Lemma for CFLs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92D050"/>
          </a:solidFill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Let L be a CFL.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Then there exists a constant N, s.t., </a:t>
            </a:r>
          </a:p>
          <a:p>
            <a:pPr marL="990600" lvl="1" indent="-533400" eaLnBrk="1" hangingPunct="1"/>
            <a:r>
              <a:rPr lang="en-US"/>
              <a:t>if z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L s.t. |z|</a:t>
            </a:r>
            <a:r>
              <a:rPr lang="en-US">
                <a:cs typeface="Arial" charset="0"/>
              </a:rPr>
              <a:t>≥N, then we can write z=</a:t>
            </a:r>
            <a:r>
              <a:rPr lang="en-US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solidFill>
                  <a:srgbClr val="993300"/>
                </a:solidFill>
                <a:cs typeface="Arial" charset="0"/>
              </a:rPr>
              <a:t>y</a:t>
            </a:r>
            <a:r>
              <a:rPr lang="en-US">
                <a:cs typeface="Arial" charset="0"/>
              </a:rPr>
              <a:t>, such that: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cs typeface="Arial" charset="0"/>
              </a:rPr>
              <a:t>|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| ≤ N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≠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endParaRPr lang="en-US">
              <a:cs typeface="Arial" charset="0"/>
            </a:endParaRP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cs typeface="Arial" charset="0"/>
              </a:rPr>
              <a:t>For all k≥0: 	</a:t>
            </a:r>
            <a:r>
              <a:rPr lang="en-US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baseline="30000">
                <a:solidFill>
                  <a:schemeClr val="hlink"/>
                </a:solidFill>
                <a:cs typeface="Arial" charset="0"/>
              </a:rPr>
              <a:t>k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baseline="30000">
                <a:solidFill>
                  <a:schemeClr val="folHlink"/>
                </a:solidFill>
                <a:cs typeface="Arial" charset="0"/>
              </a:rPr>
              <a:t>k</a:t>
            </a:r>
            <a:r>
              <a:rPr lang="en-US">
                <a:solidFill>
                  <a:srgbClr val="993300"/>
                </a:solidFill>
                <a:cs typeface="Arial" charset="0"/>
              </a:rPr>
              <a:t>y </a:t>
            </a:r>
            <a:r>
              <a:rPr lang="en-US">
                <a:sym typeface="Symbol" pitchFamily="18" charset="2"/>
              </a:rPr>
              <a:t> </a:t>
            </a:r>
            <a:r>
              <a:rPr lang="en-US">
                <a:cs typeface="Arial" charset="0"/>
              </a:rPr>
              <a:t>L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429000" y="6096000"/>
            <a:ext cx="505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993300"/>
                </a:solidFill>
              </a:rPr>
              <a:t>Note:</a:t>
            </a:r>
            <a:r>
              <a:rPr lang="en-US">
                <a:solidFill>
                  <a:srgbClr val="993300"/>
                </a:solidFill>
              </a:rPr>
              <a:t> we are pumping in two places (v &amp; x)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164AD-B6C7-423E-856C-81BB68E5AE12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Proof: Pumping Lemma for CFL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L=</a:t>
            </a:r>
            <a:r>
              <a:rPr lang="el-GR" sz="2800">
                <a:cs typeface="Arial" charset="0"/>
              </a:rPr>
              <a:t>Φ</a:t>
            </a:r>
            <a:r>
              <a:rPr lang="en-US" sz="2800">
                <a:cs typeface="Arial" charset="0"/>
              </a:rPr>
              <a:t> or contains only </a:t>
            </a:r>
            <a:r>
              <a:rPr lang="en-US" sz="2800">
                <a:cs typeface="Arial" charset="0"/>
                <a:sym typeface="Symbol" pitchFamily="18" charset="2"/>
              </a:rPr>
              <a:t></a:t>
            </a:r>
            <a:r>
              <a:rPr lang="en-US" sz="2800">
                <a:cs typeface="Arial" charset="0"/>
              </a:rPr>
              <a:t>, then the lemma is trivially satisfied (as it cannot be violated)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cs typeface="Arial" charset="0"/>
              </a:rPr>
              <a:t>For any other L which is a CFL: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G be a CNF grammar for 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m = number of variables in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Choose N=2</a:t>
            </a:r>
            <a:r>
              <a:rPr lang="en-US" sz="2400" baseline="30000">
                <a:cs typeface="Arial" charset="0"/>
              </a:rPr>
              <a:t>m</a:t>
            </a:r>
            <a:r>
              <a:rPr lang="en-US" sz="2400"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Pick any z </a:t>
            </a:r>
            <a:r>
              <a:rPr lang="en-US" sz="2400">
                <a:cs typeface="Arial" charset="0"/>
                <a:sym typeface="Symbol" pitchFamily="18" charset="2"/>
              </a:rPr>
              <a:t></a:t>
            </a:r>
            <a:r>
              <a:rPr lang="en-US" sz="2400">
                <a:cs typeface="Arial" charset="0"/>
              </a:rPr>
              <a:t> L s.t. |z|≥ 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 	 the parse tree for z should have a height ≥ m+1</a:t>
            </a:r>
            <a:br>
              <a:rPr lang="en-US" sz="2400">
                <a:cs typeface="Arial" charset="0"/>
                <a:sym typeface="Wingdings" pitchFamily="2" charset="2"/>
              </a:rPr>
            </a:br>
            <a:r>
              <a:rPr lang="en-US" sz="2400">
                <a:cs typeface="Arial" charset="0"/>
                <a:sym typeface="Wingdings" pitchFamily="2" charset="2"/>
              </a:rPr>
              <a:t>				(by the parse tree theorem)</a:t>
            </a:r>
          </a:p>
          <a:p>
            <a:pPr lvl="1" eaLnBrk="1" hangingPunct="1">
              <a:lnSpc>
                <a:spcPct val="90000"/>
              </a:lnSpc>
            </a:pPr>
            <a:endParaRPr lang="el-GR" sz="2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4450B-39F1-4575-8B21-4B37861DB7EA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 tree for z</a:t>
            </a: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 flipH="1">
            <a:off x="7620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17526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Freeform 7"/>
          <p:cNvSpPr>
            <a:spLocks/>
          </p:cNvSpPr>
          <p:nvPr/>
        </p:nvSpPr>
        <p:spPr bwMode="auto">
          <a:xfrm>
            <a:off x="762000" y="48006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9906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1765300" y="5878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</a:t>
            </a:r>
          </a:p>
        </p:txBody>
      </p:sp>
      <p:sp>
        <p:nvSpPr>
          <p:cNvPr id="40969" name="Oval 11"/>
          <p:cNvSpPr>
            <a:spLocks noChangeArrowheads="1"/>
          </p:cNvSpPr>
          <p:nvPr/>
        </p:nvSpPr>
        <p:spPr bwMode="auto">
          <a:xfrm>
            <a:off x="16002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>
            <a:off x="1752600" y="2590800"/>
            <a:ext cx="228600" cy="2819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736725" y="28797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1812925" y="32448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1965325" y="4616450"/>
            <a:ext cx="51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h-1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 rot="-250774">
            <a:off x="1889125" y="3581400"/>
            <a:ext cx="25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  <a:endParaRPr lang="en-US" baseline="-25000"/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1305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 flipV="1">
            <a:off x="34290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34290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79" name="AutoShape 39"/>
          <p:cNvSpPr>
            <a:spLocks noChangeArrowheads="1"/>
          </p:cNvSpPr>
          <p:nvPr/>
        </p:nvSpPr>
        <p:spPr bwMode="auto">
          <a:xfrm>
            <a:off x="4267200" y="3657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273675" y="2225675"/>
            <a:ext cx="3014663" cy="3989388"/>
            <a:chOff x="3322" y="1402"/>
            <a:chExt cx="1899" cy="2513"/>
          </a:xfrm>
        </p:grpSpPr>
        <p:sp>
          <p:nvSpPr>
            <p:cNvPr id="40994" name="Text Box 27"/>
            <p:cNvSpPr txBox="1">
              <a:spLocks noChangeArrowheads="1"/>
            </p:cNvSpPr>
            <p:nvPr/>
          </p:nvSpPr>
          <p:spPr bwMode="auto">
            <a:xfrm>
              <a:off x="3954" y="3665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</a:t>
              </a:r>
              <a:r>
                <a:rPr lang="en-US" i="1">
                  <a:solidFill>
                    <a:schemeClr val="hlink"/>
                  </a:solidFill>
                </a:rPr>
                <a:t>v</a:t>
              </a:r>
              <a:r>
                <a:rPr lang="en-US" i="1">
                  <a:solidFill>
                    <a:srgbClr val="993300"/>
                  </a:solidFill>
                </a:rPr>
                <a:t>w</a:t>
              </a:r>
              <a:r>
                <a:rPr lang="en-US" i="1">
                  <a:solidFill>
                    <a:schemeClr val="folHlink"/>
                  </a:solidFill>
                </a:rPr>
                <a:t>x</a:t>
              </a:r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grpSp>
          <p:nvGrpSpPr>
            <p:cNvPr id="40995" name="Group 51"/>
            <p:cNvGrpSpPr>
              <a:grpSpLocks/>
            </p:cNvGrpSpPr>
            <p:nvPr/>
          </p:nvGrpSpPr>
          <p:grpSpPr bwMode="auto">
            <a:xfrm>
              <a:off x="3322" y="1402"/>
              <a:ext cx="1899" cy="2256"/>
              <a:chOff x="3322" y="1402"/>
              <a:chExt cx="1899" cy="2256"/>
            </a:xfrm>
          </p:grpSpPr>
          <p:sp>
            <p:nvSpPr>
              <p:cNvPr id="40996" name="Line 23"/>
              <p:cNvSpPr>
                <a:spLocks noChangeShapeType="1"/>
              </p:cNvSpPr>
              <p:nvPr/>
            </p:nvSpPr>
            <p:spPr bwMode="auto">
              <a:xfrm flipH="1">
                <a:off x="3322" y="1546"/>
                <a:ext cx="624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" name="Line 24"/>
              <p:cNvSpPr>
                <a:spLocks noChangeShapeType="1"/>
              </p:cNvSpPr>
              <p:nvPr/>
            </p:nvSpPr>
            <p:spPr bwMode="auto">
              <a:xfrm>
                <a:off x="3946" y="1546"/>
                <a:ext cx="864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" name="Freeform 25"/>
              <p:cNvSpPr>
                <a:spLocks/>
              </p:cNvSpPr>
              <p:nvPr/>
            </p:nvSpPr>
            <p:spPr bwMode="auto">
              <a:xfrm>
                <a:off x="3322" y="2986"/>
                <a:ext cx="1488" cy="392"/>
              </a:xfrm>
              <a:custGeom>
                <a:avLst/>
                <a:gdLst>
                  <a:gd name="T0" fmla="*/ 0 w 1488"/>
                  <a:gd name="T1" fmla="*/ 0 h 392"/>
                  <a:gd name="T2" fmla="*/ 192 w 1488"/>
                  <a:gd name="T3" fmla="*/ 96 h 392"/>
                  <a:gd name="T4" fmla="*/ 288 w 1488"/>
                  <a:gd name="T5" fmla="*/ 48 h 392"/>
                  <a:gd name="T6" fmla="*/ 336 w 1488"/>
                  <a:gd name="T7" fmla="*/ 48 h 392"/>
                  <a:gd name="T8" fmla="*/ 432 w 1488"/>
                  <a:gd name="T9" fmla="*/ 144 h 392"/>
                  <a:gd name="T10" fmla="*/ 480 w 1488"/>
                  <a:gd name="T11" fmla="*/ 192 h 392"/>
                  <a:gd name="T12" fmla="*/ 528 w 1488"/>
                  <a:gd name="T13" fmla="*/ 48 h 392"/>
                  <a:gd name="T14" fmla="*/ 768 w 1488"/>
                  <a:gd name="T15" fmla="*/ 384 h 392"/>
                  <a:gd name="T16" fmla="*/ 912 w 1488"/>
                  <a:gd name="T17" fmla="*/ 96 h 392"/>
                  <a:gd name="T18" fmla="*/ 1008 w 1488"/>
                  <a:gd name="T19" fmla="*/ 96 h 392"/>
                  <a:gd name="T20" fmla="*/ 1056 w 1488"/>
                  <a:gd name="T21" fmla="*/ 144 h 392"/>
                  <a:gd name="T22" fmla="*/ 1104 w 1488"/>
                  <a:gd name="T23" fmla="*/ 48 h 392"/>
                  <a:gd name="T24" fmla="*/ 1248 w 1488"/>
                  <a:gd name="T25" fmla="*/ 144 h 392"/>
                  <a:gd name="T26" fmla="*/ 1296 w 1488"/>
                  <a:gd name="T27" fmla="*/ 192 h 392"/>
                  <a:gd name="T28" fmla="*/ 1344 w 1488"/>
                  <a:gd name="T29" fmla="*/ 144 h 392"/>
                  <a:gd name="T30" fmla="*/ 1488 w 1488"/>
                  <a:gd name="T31" fmla="*/ 48 h 3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88"/>
                  <a:gd name="T49" fmla="*/ 0 h 392"/>
                  <a:gd name="T50" fmla="*/ 1488 w 1488"/>
                  <a:gd name="T51" fmla="*/ 392 h 3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88" h="392">
                    <a:moveTo>
                      <a:pt x="0" y="0"/>
                    </a:moveTo>
                    <a:cubicBezTo>
                      <a:pt x="72" y="44"/>
                      <a:pt x="144" y="88"/>
                      <a:pt x="192" y="96"/>
                    </a:cubicBezTo>
                    <a:cubicBezTo>
                      <a:pt x="240" y="104"/>
                      <a:pt x="264" y="56"/>
                      <a:pt x="288" y="48"/>
                    </a:cubicBezTo>
                    <a:cubicBezTo>
                      <a:pt x="312" y="40"/>
                      <a:pt x="312" y="32"/>
                      <a:pt x="336" y="48"/>
                    </a:cubicBezTo>
                    <a:cubicBezTo>
                      <a:pt x="360" y="64"/>
                      <a:pt x="408" y="120"/>
                      <a:pt x="432" y="144"/>
                    </a:cubicBezTo>
                    <a:cubicBezTo>
                      <a:pt x="456" y="168"/>
                      <a:pt x="464" y="208"/>
                      <a:pt x="480" y="192"/>
                    </a:cubicBezTo>
                    <a:cubicBezTo>
                      <a:pt x="496" y="176"/>
                      <a:pt x="480" y="16"/>
                      <a:pt x="528" y="48"/>
                    </a:cubicBezTo>
                    <a:cubicBezTo>
                      <a:pt x="576" y="80"/>
                      <a:pt x="704" y="376"/>
                      <a:pt x="768" y="384"/>
                    </a:cubicBezTo>
                    <a:cubicBezTo>
                      <a:pt x="832" y="392"/>
                      <a:pt x="872" y="144"/>
                      <a:pt x="912" y="96"/>
                    </a:cubicBezTo>
                    <a:cubicBezTo>
                      <a:pt x="952" y="48"/>
                      <a:pt x="984" y="88"/>
                      <a:pt x="1008" y="96"/>
                    </a:cubicBezTo>
                    <a:cubicBezTo>
                      <a:pt x="1032" y="104"/>
                      <a:pt x="1040" y="152"/>
                      <a:pt x="1056" y="144"/>
                    </a:cubicBezTo>
                    <a:cubicBezTo>
                      <a:pt x="1072" y="136"/>
                      <a:pt x="1072" y="48"/>
                      <a:pt x="1104" y="48"/>
                    </a:cubicBezTo>
                    <a:cubicBezTo>
                      <a:pt x="1136" y="48"/>
                      <a:pt x="1216" y="120"/>
                      <a:pt x="1248" y="144"/>
                    </a:cubicBezTo>
                    <a:cubicBezTo>
                      <a:pt x="1280" y="168"/>
                      <a:pt x="1280" y="192"/>
                      <a:pt x="1296" y="192"/>
                    </a:cubicBezTo>
                    <a:cubicBezTo>
                      <a:pt x="1312" y="192"/>
                      <a:pt x="1312" y="168"/>
                      <a:pt x="1344" y="144"/>
                    </a:cubicBezTo>
                    <a:cubicBezTo>
                      <a:pt x="1376" y="120"/>
                      <a:pt x="1432" y="84"/>
                      <a:pt x="1488" y="4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Line 26"/>
              <p:cNvSpPr>
                <a:spLocks noChangeShapeType="1"/>
              </p:cNvSpPr>
              <p:nvPr/>
            </p:nvSpPr>
            <p:spPr bwMode="auto">
              <a:xfrm>
                <a:off x="3466" y="3658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" name="Oval 28"/>
              <p:cNvSpPr>
                <a:spLocks noChangeArrowheads="1"/>
              </p:cNvSpPr>
              <p:nvPr/>
            </p:nvSpPr>
            <p:spPr bwMode="auto">
              <a:xfrm>
                <a:off x="3850" y="140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      S  = A</a:t>
                </a:r>
                <a:r>
                  <a:rPr lang="en-US" sz="1600" baseline="-25000"/>
                  <a:t>0</a:t>
                </a:r>
              </a:p>
            </p:txBody>
          </p:sp>
          <p:sp>
            <p:nvSpPr>
              <p:cNvPr id="41001" name="Line 29"/>
              <p:cNvSpPr>
                <a:spLocks noChangeShapeType="1"/>
              </p:cNvSpPr>
              <p:nvPr/>
            </p:nvSpPr>
            <p:spPr bwMode="auto">
              <a:xfrm>
                <a:off x="3946" y="1594"/>
                <a:ext cx="144" cy="17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" name="Text Box 30"/>
              <p:cNvSpPr txBox="1">
                <a:spLocks noChangeArrowheads="1"/>
              </p:cNvSpPr>
              <p:nvPr/>
            </p:nvSpPr>
            <p:spPr bwMode="auto">
              <a:xfrm>
                <a:off x="3974" y="2044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i</a:t>
                </a:r>
              </a:p>
            </p:txBody>
          </p:sp>
          <p:sp>
            <p:nvSpPr>
              <p:cNvPr id="41003" name="Text Box 31"/>
              <p:cNvSpPr txBox="1">
                <a:spLocks noChangeArrowheads="1"/>
              </p:cNvSpPr>
              <p:nvPr/>
            </p:nvSpPr>
            <p:spPr bwMode="auto">
              <a:xfrm>
                <a:off x="4022" y="2572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j</a:t>
                </a:r>
              </a:p>
            </p:txBody>
          </p:sp>
          <p:sp>
            <p:nvSpPr>
              <p:cNvPr id="41004" name="Text Box 34"/>
              <p:cNvSpPr txBox="1">
                <a:spLocks noChangeArrowheads="1"/>
              </p:cNvSpPr>
              <p:nvPr/>
            </p:nvSpPr>
            <p:spPr bwMode="auto">
              <a:xfrm>
                <a:off x="4814" y="2303"/>
                <a:ext cx="4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folHlink"/>
                    </a:solidFill>
                  </a:rPr>
                  <a:t>h </a:t>
                </a:r>
                <a:r>
                  <a:rPr lang="en-US" sz="1000">
                    <a:solidFill>
                      <a:schemeClr val="folHlink"/>
                    </a:solidFill>
                    <a:cs typeface="Arial" charset="0"/>
                  </a:rPr>
                  <a:t>≥ m+1</a:t>
                </a:r>
              </a:p>
            </p:txBody>
          </p:sp>
          <p:sp>
            <p:nvSpPr>
              <p:cNvPr id="41005" name="Line 35"/>
              <p:cNvSpPr>
                <a:spLocks noChangeShapeType="1"/>
              </p:cNvSpPr>
              <p:nvPr/>
            </p:nvSpPr>
            <p:spPr bwMode="auto">
              <a:xfrm flipV="1">
                <a:off x="5002" y="149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Line 36"/>
              <p:cNvSpPr>
                <a:spLocks noChangeShapeType="1"/>
              </p:cNvSpPr>
              <p:nvPr/>
            </p:nvSpPr>
            <p:spPr bwMode="auto">
              <a:xfrm flipH="1">
                <a:off x="4992" y="2650"/>
                <a:ext cx="10" cy="75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" name="Line 41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33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Line 42"/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52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" name="Line 43"/>
              <p:cNvSpPr>
                <a:spLocks noChangeShapeType="1"/>
              </p:cNvSpPr>
              <p:nvPr/>
            </p:nvSpPr>
            <p:spPr bwMode="auto">
              <a:xfrm flipH="1">
                <a:off x="3840" y="264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Line 44"/>
              <p:cNvSpPr>
                <a:spLocks noChangeShapeType="1"/>
              </p:cNvSpPr>
              <p:nvPr/>
            </p:nvSpPr>
            <p:spPr bwMode="auto">
              <a:xfrm>
                <a:off x="4032" y="264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Text Box 45"/>
              <p:cNvSpPr txBox="1">
                <a:spLocks noChangeArrowheads="1"/>
              </p:cNvSpPr>
              <p:nvPr/>
            </p:nvSpPr>
            <p:spPr bwMode="auto">
              <a:xfrm>
                <a:off x="3360" y="311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u</a:t>
                </a:r>
              </a:p>
            </p:txBody>
          </p:sp>
          <p:sp>
            <p:nvSpPr>
              <p:cNvPr id="41012" name="Text Box 46"/>
              <p:cNvSpPr txBox="1">
                <a:spLocks noChangeArrowheads="1"/>
              </p:cNvSpPr>
              <p:nvPr/>
            </p:nvSpPr>
            <p:spPr bwMode="auto">
              <a:xfrm>
                <a:off x="3984" y="335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w</a:t>
                </a:r>
              </a:p>
            </p:txBody>
          </p:sp>
          <p:sp>
            <p:nvSpPr>
              <p:cNvPr id="41013" name="Text Box 47"/>
              <p:cNvSpPr txBox="1">
                <a:spLocks noChangeArrowheads="1"/>
              </p:cNvSpPr>
              <p:nvPr/>
            </p:nvSpPr>
            <p:spPr bwMode="auto">
              <a:xfrm>
                <a:off x="4608" y="315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y</a:t>
                </a:r>
              </a:p>
            </p:txBody>
          </p:sp>
          <p:sp>
            <p:nvSpPr>
              <p:cNvPr id="41014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hlink"/>
                    </a:solidFill>
                  </a:rPr>
                  <a:t>v</a:t>
                </a:r>
              </a:p>
            </p:txBody>
          </p:sp>
          <p:sp>
            <p:nvSpPr>
              <p:cNvPr id="41015" name="Text Box 49"/>
              <p:cNvSpPr txBox="1">
                <a:spLocks noChangeArrowheads="1"/>
              </p:cNvSpPr>
              <p:nvPr/>
            </p:nvSpPr>
            <p:spPr bwMode="auto">
              <a:xfrm>
                <a:off x="432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folHlink"/>
                    </a:solidFill>
                  </a:rPr>
                  <a:t>x</a:t>
                </a:r>
              </a:p>
            </p:txBody>
          </p:sp>
        </p:grpSp>
      </p:grp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5029200" y="6259513"/>
            <a:ext cx="251301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Char char="•"/>
            </a:pPr>
            <a:r>
              <a:rPr lang="en-US"/>
              <a:t>Therefore, vx≠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7086600" y="1905000"/>
            <a:ext cx="1524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993300"/>
                </a:solidFill>
              </a:rPr>
              <a:t>h-m≤ i &lt; j ≤ h</a:t>
            </a:r>
          </a:p>
        </p:txBody>
      </p:sp>
      <p:sp>
        <p:nvSpPr>
          <p:cNvPr id="368718" name="Text Box 78"/>
          <p:cNvSpPr txBox="1">
            <a:spLocks noChangeArrowheads="1"/>
          </p:cNvSpPr>
          <p:nvPr/>
        </p:nvSpPr>
        <p:spPr bwMode="auto">
          <a:xfrm>
            <a:off x="8458200" y="4338638"/>
            <a:ext cx="534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m+1</a:t>
            </a:r>
          </a:p>
        </p:txBody>
      </p:sp>
      <p:sp>
        <p:nvSpPr>
          <p:cNvPr id="368719" name="Line 79"/>
          <p:cNvSpPr>
            <a:spLocks noChangeShapeType="1"/>
          </p:cNvSpPr>
          <p:nvPr/>
        </p:nvSpPr>
        <p:spPr bwMode="auto">
          <a:xfrm flipV="1">
            <a:off x="86868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0" name="Line 80"/>
          <p:cNvSpPr>
            <a:spLocks noChangeShapeType="1"/>
          </p:cNvSpPr>
          <p:nvPr/>
        </p:nvSpPr>
        <p:spPr bwMode="auto">
          <a:xfrm>
            <a:off x="8686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1" name="Text Box 81"/>
          <p:cNvSpPr txBox="1">
            <a:spLocks noChangeArrowheads="1"/>
          </p:cNvSpPr>
          <p:nvPr/>
        </p:nvSpPr>
        <p:spPr bwMode="auto">
          <a:xfrm>
            <a:off x="4724400" y="2971800"/>
            <a:ext cx="914400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</a:t>
            </a:r>
            <a:r>
              <a:rPr lang="en-US" sz="1600" baseline="-25000" dirty="0"/>
              <a:t>i </a:t>
            </a:r>
            <a:r>
              <a:rPr lang="en-US" sz="1600" dirty="0"/>
              <a:t>= </a:t>
            </a:r>
            <a:r>
              <a:rPr lang="en-US" sz="1600" dirty="0" err="1"/>
              <a:t>A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sp>
        <p:nvSpPr>
          <p:cNvPr id="368722" name="AutoShape 82"/>
          <p:cNvSpPr>
            <a:spLocks noChangeArrowheads="1"/>
          </p:cNvSpPr>
          <p:nvPr/>
        </p:nvSpPr>
        <p:spPr bwMode="auto">
          <a:xfrm>
            <a:off x="5867400" y="228600"/>
            <a:ext cx="2209800" cy="990600"/>
          </a:xfrm>
          <a:prstGeom prst="wedgeRectCallout">
            <a:avLst>
              <a:gd name="adj1" fmla="val 11995"/>
              <a:gd name="adj2" fmla="val 111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/>
              <a:t>Meaning: </a:t>
            </a:r>
            <a:endParaRPr lang="en-US" sz="1800"/>
          </a:p>
          <a:p>
            <a:r>
              <a:rPr lang="en-US" sz="1800"/>
              <a:t>   Repetition in the </a:t>
            </a:r>
            <a:br>
              <a:rPr lang="en-US" sz="1800"/>
            </a:br>
            <a:r>
              <a:rPr lang="en-US" sz="1800"/>
              <a:t>last m+1 variables</a:t>
            </a:r>
          </a:p>
        </p:txBody>
      </p:sp>
      <p:sp>
        <p:nvSpPr>
          <p:cNvPr id="40987" name="Text Box 15"/>
          <p:cNvSpPr txBox="1">
            <a:spLocks noChangeArrowheads="1"/>
          </p:cNvSpPr>
          <p:nvPr/>
        </p:nvSpPr>
        <p:spPr bwMode="auto">
          <a:xfrm>
            <a:off x="2057400" y="5257800"/>
            <a:ext cx="630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</a:t>
            </a:r>
            <a:r>
              <a:rPr lang="en-US" sz="1600"/>
              <a:t>=a</a:t>
            </a:r>
            <a:endParaRPr lang="en-US" sz="1600" baseline="-2500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419600" y="2286000"/>
            <a:ext cx="1143000" cy="460375"/>
            <a:chOff x="4419600" y="2286000"/>
            <a:chExt cx="1143000" cy="460375"/>
          </a:xfrm>
        </p:grpSpPr>
        <p:pic>
          <p:nvPicPr>
            <p:cNvPr id="4099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9600" y="2286000"/>
              <a:ext cx="41144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Oval 53"/>
            <p:cNvSpPr/>
            <p:nvPr/>
          </p:nvSpPr>
          <p:spPr bwMode="auto">
            <a:xfrm>
              <a:off x="5105400" y="2286000"/>
              <a:ext cx="457200" cy="381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3" name="TextBox 54"/>
            <p:cNvSpPr txBox="1">
              <a:spLocks noChangeArrowheads="1"/>
            </p:cNvSpPr>
            <p:nvPr/>
          </p:nvSpPr>
          <p:spPr bwMode="auto">
            <a:xfrm>
              <a:off x="4724400" y="2286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 rot="-5755393">
            <a:off x="915194" y="4045744"/>
            <a:ext cx="15255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i="1">
                <a:solidFill>
                  <a:srgbClr val="C00000"/>
                </a:solidFill>
              </a:rPr>
              <a:t>m variables, &gt; m levels 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1371600" y="2057400"/>
            <a:ext cx="1143000" cy="2895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9" grpId="0" animBg="1"/>
      <p:bldP spid="368690" grpId="0" animBg="1" autoUpdateAnimBg="0"/>
      <p:bldP spid="368694" grpId="0" animBg="1" autoUpdateAnimBg="0"/>
      <p:bldP spid="368718" grpId="0" autoUpdateAnimBg="0"/>
      <p:bldP spid="368719" grpId="0" animBg="1"/>
      <p:bldP spid="368720" grpId="0" animBg="1"/>
      <p:bldP spid="368721" grpId="0" animBg="1"/>
      <p:bldP spid="368722" grpId="0" animBg="1"/>
      <p:bldP spid="55" grpId="0"/>
      <p:bldP spid="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10EBF-687D-4E87-9439-902DA2B68913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Extending the parse tree…</a:t>
            </a: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 flipH="1">
            <a:off x="10668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20574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>
            <a:off x="1295400" y="6400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1524000" y="6384925"/>
            <a:ext cx="147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 = </a:t>
            </a:r>
            <a:r>
              <a:rPr lang="en-US" i="1">
                <a:solidFill>
                  <a:srgbClr val="993300"/>
                </a:solidFill>
              </a:rPr>
              <a:t>u</a:t>
            </a:r>
            <a:r>
              <a:rPr lang="en-US" i="1">
                <a:solidFill>
                  <a:schemeClr val="hlink"/>
                </a:solidFill>
              </a:rPr>
              <a:t>v</a:t>
            </a:r>
            <a:r>
              <a:rPr lang="en-US" i="1" baseline="30000">
                <a:solidFill>
                  <a:schemeClr val="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w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 i="1" baseline="30000">
                <a:solidFill>
                  <a:schemeClr val="fol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19050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>
            <a:off x="2057400" y="2590800"/>
            <a:ext cx="228600" cy="3352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2101850" y="3305175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  <a:r>
              <a:rPr lang="en-US" sz="1600"/>
              <a:t>=A</a:t>
            </a:r>
            <a:r>
              <a:rPr lang="en-US" sz="1600" baseline="-25000"/>
              <a:t>j</a:t>
            </a:r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2178050" y="4143375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34353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 flipV="1">
            <a:off x="37338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>
            <a:off x="37338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 flipH="1">
            <a:off x="1584325" y="3489325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>
            <a:off x="2117725" y="3489325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9"/>
          <p:cNvSpPr>
            <a:spLocks noChangeShapeType="1"/>
          </p:cNvSpPr>
          <p:nvPr/>
        </p:nvSpPr>
        <p:spPr bwMode="auto">
          <a:xfrm flipH="1">
            <a:off x="1676400" y="4251325"/>
            <a:ext cx="517525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>
            <a:off x="2193925" y="4251325"/>
            <a:ext cx="701675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1127125" y="4937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u</a:t>
            </a:r>
          </a:p>
        </p:txBody>
      </p:sp>
      <p:sp>
        <p:nvSpPr>
          <p:cNvPr id="42004" name="Text Box 22"/>
          <p:cNvSpPr txBox="1">
            <a:spLocks noChangeArrowheads="1"/>
          </p:cNvSpPr>
          <p:nvPr/>
        </p:nvSpPr>
        <p:spPr bwMode="auto">
          <a:xfrm>
            <a:off x="2117725" y="5943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w</a:t>
            </a:r>
          </a:p>
        </p:txBody>
      </p: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3108325" y="5013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2006" name="Text Box 24"/>
          <p:cNvSpPr txBox="1">
            <a:spLocks noChangeArrowheads="1"/>
          </p:cNvSpPr>
          <p:nvPr/>
        </p:nvSpPr>
        <p:spPr bwMode="auto">
          <a:xfrm>
            <a:off x="1508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07" name="Text Box 25"/>
          <p:cNvSpPr txBox="1">
            <a:spLocks noChangeArrowheads="1"/>
          </p:cNvSpPr>
          <p:nvPr/>
        </p:nvSpPr>
        <p:spPr bwMode="auto">
          <a:xfrm>
            <a:off x="2651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08" name="AutoShape 26"/>
          <p:cNvSpPr>
            <a:spLocks noChangeArrowheads="1"/>
          </p:cNvSpPr>
          <p:nvPr/>
        </p:nvSpPr>
        <p:spPr bwMode="auto">
          <a:xfrm>
            <a:off x="533400" y="3505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Text Box 27"/>
          <p:cNvSpPr txBox="1">
            <a:spLocks noChangeArrowheads="1"/>
          </p:cNvSpPr>
          <p:nvPr/>
        </p:nvSpPr>
        <p:spPr bwMode="auto">
          <a:xfrm>
            <a:off x="284163" y="2743200"/>
            <a:ext cx="108426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Replacing </a:t>
            </a:r>
            <a:br>
              <a:rPr lang="en-US" sz="1500"/>
            </a:br>
            <a:r>
              <a:rPr lang="en-US" sz="1500"/>
              <a:t>A</a:t>
            </a:r>
            <a:r>
              <a:rPr lang="en-US" sz="1500" baseline="-25000"/>
              <a:t>j</a:t>
            </a:r>
            <a:r>
              <a:rPr lang="en-US" sz="1500"/>
              <a:t> with A</a:t>
            </a:r>
            <a:r>
              <a:rPr lang="en-US" sz="1500" baseline="-25000"/>
              <a:t>i</a:t>
            </a:r>
          </a:p>
          <a:p>
            <a:r>
              <a:rPr lang="en-US" sz="1500"/>
              <a:t> (k times)</a:t>
            </a:r>
          </a:p>
        </p:txBody>
      </p:sp>
      <p:sp>
        <p:nvSpPr>
          <p:cNvPr id="42010" name="Text Box 29"/>
          <p:cNvSpPr txBox="1">
            <a:spLocks noChangeArrowheads="1"/>
          </p:cNvSpPr>
          <p:nvPr/>
        </p:nvSpPr>
        <p:spPr bwMode="auto">
          <a:xfrm>
            <a:off x="1660525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11" name="Text Box 30"/>
          <p:cNvSpPr txBox="1">
            <a:spLocks noChangeArrowheads="1"/>
          </p:cNvSpPr>
          <p:nvPr/>
        </p:nvSpPr>
        <p:spPr bwMode="auto">
          <a:xfrm>
            <a:off x="2590800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12" name="Text Box 31"/>
          <p:cNvSpPr txBox="1">
            <a:spLocks noChangeArrowheads="1"/>
          </p:cNvSpPr>
          <p:nvPr/>
        </p:nvSpPr>
        <p:spPr bwMode="auto">
          <a:xfrm rot="3584583">
            <a:off x="1812926" y="56499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3" name="Text Box 32"/>
          <p:cNvSpPr txBox="1">
            <a:spLocks noChangeArrowheads="1"/>
          </p:cNvSpPr>
          <p:nvPr/>
        </p:nvSpPr>
        <p:spPr bwMode="auto">
          <a:xfrm rot="-3776591">
            <a:off x="2249488" y="5659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4" name="Freeform 33"/>
          <p:cNvSpPr>
            <a:spLocks/>
          </p:cNvSpPr>
          <p:nvPr/>
        </p:nvSpPr>
        <p:spPr bwMode="auto">
          <a:xfrm>
            <a:off x="1066800" y="4800600"/>
            <a:ext cx="609600" cy="685800"/>
          </a:xfrm>
          <a:custGeom>
            <a:avLst/>
            <a:gdLst>
              <a:gd name="T0" fmla="*/ 0 w 384"/>
              <a:gd name="T1" fmla="*/ 0 h 432"/>
              <a:gd name="T2" fmla="*/ 2147483647 w 384"/>
              <a:gd name="T3" fmla="*/ 2147483647 h 432"/>
              <a:gd name="T4" fmla="*/ 2147483647 w 384"/>
              <a:gd name="T5" fmla="*/ 0 h 432"/>
              <a:gd name="T6" fmla="*/ 2147483647 w 384"/>
              <a:gd name="T7" fmla="*/ 2147483647 h 432"/>
              <a:gd name="T8" fmla="*/ 2147483647 w 384"/>
              <a:gd name="T9" fmla="*/ 2147483647 h 432"/>
              <a:gd name="T10" fmla="*/ 2147483647 w 384"/>
              <a:gd name="T11" fmla="*/ 2147483647 h 432"/>
              <a:gd name="T12" fmla="*/ 2147483647 w 384"/>
              <a:gd name="T13" fmla="*/ 2147483647 h 432"/>
              <a:gd name="T14" fmla="*/ 2147483647 w 384"/>
              <a:gd name="T15" fmla="*/ 2147483647 h 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432"/>
              <a:gd name="T26" fmla="*/ 384 w 384"/>
              <a:gd name="T27" fmla="*/ 432 h 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432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8" y="0"/>
                  <a:pt x="192" y="0"/>
                </a:cubicBezTo>
                <a:cubicBezTo>
                  <a:pt x="216" y="0"/>
                  <a:pt x="216" y="40"/>
                  <a:pt x="240" y="48"/>
                </a:cubicBezTo>
                <a:cubicBezTo>
                  <a:pt x="264" y="56"/>
                  <a:pt x="328" y="16"/>
                  <a:pt x="336" y="48"/>
                </a:cubicBezTo>
                <a:cubicBezTo>
                  <a:pt x="344" y="80"/>
                  <a:pt x="288" y="192"/>
                  <a:pt x="288" y="240"/>
                </a:cubicBezTo>
                <a:cubicBezTo>
                  <a:pt x="288" y="288"/>
                  <a:pt x="320" y="304"/>
                  <a:pt x="336" y="336"/>
                </a:cubicBezTo>
                <a:cubicBezTo>
                  <a:pt x="352" y="368"/>
                  <a:pt x="368" y="400"/>
                  <a:pt x="384" y="43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Freeform 34"/>
          <p:cNvSpPr>
            <a:spLocks/>
          </p:cNvSpPr>
          <p:nvPr/>
        </p:nvSpPr>
        <p:spPr bwMode="auto">
          <a:xfrm>
            <a:off x="2895600" y="4864100"/>
            <a:ext cx="533400" cy="698500"/>
          </a:xfrm>
          <a:custGeom>
            <a:avLst/>
            <a:gdLst>
              <a:gd name="T0" fmla="*/ 0 w 336"/>
              <a:gd name="T1" fmla="*/ 2147483647 h 440"/>
              <a:gd name="T2" fmla="*/ 2147483647 w 336"/>
              <a:gd name="T3" fmla="*/ 2147483647 h 440"/>
              <a:gd name="T4" fmla="*/ 2147483647 w 336"/>
              <a:gd name="T5" fmla="*/ 2147483647 h 440"/>
              <a:gd name="T6" fmla="*/ 2147483647 w 336"/>
              <a:gd name="T7" fmla="*/ 2147483647 h 440"/>
              <a:gd name="T8" fmla="*/ 2147483647 w 336"/>
              <a:gd name="T9" fmla="*/ 2147483647 h 440"/>
              <a:gd name="T10" fmla="*/ 2147483647 w 336"/>
              <a:gd name="T11" fmla="*/ 2147483647 h 440"/>
              <a:gd name="T12" fmla="*/ 2147483647 w 336"/>
              <a:gd name="T13" fmla="*/ 2147483647 h 440"/>
              <a:gd name="T14" fmla="*/ 2147483647 w 336"/>
              <a:gd name="T15" fmla="*/ 2147483647 h 440"/>
              <a:gd name="T16" fmla="*/ 2147483647 w 336"/>
              <a:gd name="T17" fmla="*/ 2147483647 h 440"/>
              <a:gd name="T18" fmla="*/ 2147483647 w 336"/>
              <a:gd name="T19" fmla="*/ 2147483647 h 440"/>
              <a:gd name="T20" fmla="*/ 2147483647 w 336"/>
              <a:gd name="T21" fmla="*/ 2147483647 h 4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6"/>
              <a:gd name="T34" fmla="*/ 0 h 440"/>
              <a:gd name="T35" fmla="*/ 336 w 336"/>
              <a:gd name="T36" fmla="*/ 440 h 4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6" h="440">
                <a:moveTo>
                  <a:pt x="0" y="440"/>
                </a:moveTo>
                <a:cubicBezTo>
                  <a:pt x="20" y="412"/>
                  <a:pt x="40" y="384"/>
                  <a:pt x="48" y="344"/>
                </a:cubicBezTo>
                <a:cubicBezTo>
                  <a:pt x="56" y="304"/>
                  <a:pt x="48" y="240"/>
                  <a:pt x="48" y="200"/>
                </a:cubicBezTo>
                <a:cubicBezTo>
                  <a:pt x="48" y="160"/>
                  <a:pt x="48" y="128"/>
                  <a:pt x="48" y="104"/>
                </a:cubicBezTo>
                <a:cubicBezTo>
                  <a:pt x="48" y="80"/>
                  <a:pt x="40" y="72"/>
                  <a:pt x="48" y="56"/>
                </a:cubicBezTo>
                <a:cubicBezTo>
                  <a:pt x="56" y="40"/>
                  <a:pt x="80" y="16"/>
                  <a:pt x="96" y="8"/>
                </a:cubicBezTo>
                <a:cubicBezTo>
                  <a:pt x="112" y="0"/>
                  <a:pt x="128" y="8"/>
                  <a:pt x="144" y="8"/>
                </a:cubicBezTo>
                <a:cubicBezTo>
                  <a:pt x="160" y="8"/>
                  <a:pt x="176" y="0"/>
                  <a:pt x="192" y="8"/>
                </a:cubicBezTo>
                <a:cubicBezTo>
                  <a:pt x="208" y="16"/>
                  <a:pt x="224" y="56"/>
                  <a:pt x="240" y="56"/>
                </a:cubicBezTo>
                <a:cubicBezTo>
                  <a:pt x="256" y="56"/>
                  <a:pt x="272" y="16"/>
                  <a:pt x="288" y="8"/>
                </a:cubicBezTo>
                <a:cubicBezTo>
                  <a:pt x="304" y="0"/>
                  <a:pt x="320" y="4"/>
                  <a:pt x="336" y="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Text Box 35"/>
          <p:cNvSpPr txBox="1">
            <a:spLocks noChangeArrowheads="1"/>
          </p:cNvSpPr>
          <p:nvPr/>
        </p:nvSpPr>
        <p:spPr bwMode="auto">
          <a:xfrm>
            <a:off x="2209800" y="484505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3429000" y="5865813"/>
            <a:ext cx="4106863" cy="369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800"/>
              <a:t>==&gt; 	For all k</a:t>
            </a:r>
            <a:r>
              <a:rPr lang="en-US" sz="1800">
                <a:cs typeface="Arial" charset="0"/>
              </a:rPr>
              <a:t>≥</a:t>
            </a:r>
            <a:r>
              <a:rPr lang="en-US" sz="1800"/>
              <a:t>0: 	</a:t>
            </a:r>
            <a:r>
              <a:rPr lang="en-US" sz="1800" i="1">
                <a:solidFill>
                  <a:srgbClr val="993300"/>
                </a:solidFill>
              </a:rPr>
              <a:t>u</a:t>
            </a:r>
            <a:r>
              <a:rPr lang="en-US" sz="1800" i="1">
                <a:solidFill>
                  <a:schemeClr val="hlink"/>
                </a:solidFill>
              </a:rPr>
              <a:t>v</a:t>
            </a:r>
            <a:r>
              <a:rPr lang="en-US" sz="1800" i="1" baseline="30000">
                <a:solidFill>
                  <a:schemeClr val="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w</a:t>
            </a:r>
            <a:r>
              <a:rPr lang="en-US" sz="1800" i="1">
                <a:solidFill>
                  <a:schemeClr val="folHlink"/>
                </a:solidFill>
              </a:rPr>
              <a:t>x</a:t>
            </a:r>
            <a:r>
              <a:rPr lang="en-US" sz="1800" i="1" baseline="30000">
                <a:solidFill>
                  <a:schemeClr val="fol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y </a:t>
            </a:r>
            <a:r>
              <a:rPr lang="en-US" sz="1800" i="1">
                <a:solidFill>
                  <a:srgbClr val="993300"/>
                </a:solidFill>
                <a:sym typeface="Symbol" pitchFamily="18" charset="2"/>
              </a:rPr>
              <a:t></a:t>
            </a:r>
            <a:r>
              <a:rPr lang="en-US" sz="1800" i="1">
                <a:solidFill>
                  <a:srgbClr val="993300"/>
                </a:solidFill>
              </a:rPr>
              <a:t>L</a:t>
            </a:r>
          </a:p>
        </p:txBody>
      </p:sp>
      <p:sp>
        <p:nvSpPr>
          <p:cNvPr id="42018" name="Text Box 45"/>
          <p:cNvSpPr txBox="1">
            <a:spLocks noChangeArrowheads="1"/>
          </p:cNvSpPr>
          <p:nvPr/>
        </p:nvSpPr>
        <p:spPr bwMode="auto">
          <a:xfrm>
            <a:off x="8162925" y="3563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000">
              <a:solidFill>
                <a:schemeClr val="folHlink"/>
              </a:solidFill>
              <a:cs typeface="Arial" charset="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779963" y="2133600"/>
            <a:ext cx="3144837" cy="3521075"/>
            <a:chOff x="3011" y="1344"/>
            <a:chExt cx="1981" cy="2218"/>
          </a:xfrm>
        </p:grpSpPr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3504" y="1488"/>
              <a:ext cx="62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4128" y="1488"/>
              <a:ext cx="864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3648" y="331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>
              <a:off x="3792" y="3312"/>
              <a:ext cx="6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uwy</a:t>
              </a:r>
            </a:p>
          </p:txBody>
        </p:sp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4032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         S  = A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>
              <a:off x="4128" y="1536"/>
              <a:ext cx="48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Text Box 43"/>
            <p:cNvSpPr txBox="1">
              <a:spLocks noChangeArrowheads="1"/>
            </p:cNvSpPr>
            <p:nvPr/>
          </p:nvSpPr>
          <p:spPr bwMode="auto">
            <a:xfrm>
              <a:off x="4156" y="1986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  <a:r>
                <a:rPr lang="en-US" sz="1600" baseline="-25000"/>
                <a:t>j</a:t>
              </a:r>
            </a:p>
          </p:txBody>
        </p:sp>
        <p:sp>
          <p:nvSpPr>
            <p:cNvPr id="42028" name="Line 48"/>
            <p:cNvSpPr>
              <a:spLocks noChangeShapeType="1"/>
            </p:cNvSpPr>
            <p:nvPr/>
          </p:nvSpPr>
          <p:spPr bwMode="auto">
            <a:xfrm flipH="1">
              <a:off x="3830" y="2102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49"/>
            <p:cNvSpPr>
              <a:spLocks noChangeShapeType="1"/>
            </p:cNvSpPr>
            <p:nvPr/>
          </p:nvSpPr>
          <p:spPr bwMode="auto">
            <a:xfrm>
              <a:off x="4166" y="2102"/>
              <a:ext cx="52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Text Box 52"/>
            <p:cNvSpPr txBox="1">
              <a:spLocks noChangeArrowheads="1"/>
            </p:cNvSpPr>
            <p:nvPr/>
          </p:nvSpPr>
          <p:spPr bwMode="auto">
            <a:xfrm>
              <a:off x="3542" y="301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u</a:t>
              </a:r>
            </a:p>
          </p:txBody>
        </p:sp>
        <p:sp>
          <p:nvSpPr>
            <p:cNvPr id="42031" name="Text Box 53"/>
            <p:cNvSpPr txBox="1">
              <a:spLocks noChangeArrowheads="1"/>
            </p:cNvSpPr>
            <p:nvPr/>
          </p:nvSpPr>
          <p:spPr bwMode="auto">
            <a:xfrm>
              <a:off x="4080" y="268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w</a:t>
              </a:r>
            </a:p>
          </p:txBody>
        </p:sp>
        <p:sp>
          <p:nvSpPr>
            <p:cNvPr id="42032" name="Text Box 54"/>
            <p:cNvSpPr txBox="1">
              <a:spLocks noChangeArrowheads="1"/>
            </p:cNvSpPr>
            <p:nvPr/>
          </p:nvSpPr>
          <p:spPr bwMode="auto">
            <a:xfrm>
              <a:off x="4790" y="30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sp>
          <p:nvSpPr>
            <p:cNvPr id="42033" name="AutoShape 57"/>
            <p:cNvSpPr>
              <a:spLocks noChangeArrowheads="1"/>
            </p:cNvSpPr>
            <p:nvPr/>
          </p:nvSpPr>
          <p:spPr bwMode="auto">
            <a:xfrm>
              <a:off x="3168" y="2112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Text Box 58"/>
            <p:cNvSpPr txBox="1">
              <a:spLocks noChangeArrowheads="1"/>
            </p:cNvSpPr>
            <p:nvPr/>
          </p:nvSpPr>
          <p:spPr bwMode="auto">
            <a:xfrm>
              <a:off x="3011" y="1728"/>
              <a:ext cx="8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/>
                <a:t>Or, replacing </a:t>
              </a:r>
              <a:br>
                <a:rPr lang="en-US" sz="1500"/>
              </a:br>
              <a:r>
                <a:rPr lang="en-US" sz="1500"/>
                <a:t>A</a:t>
              </a:r>
              <a:r>
                <a:rPr lang="en-US" sz="1500" baseline="-25000"/>
                <a:t>i</a:t>
              </a:r>
              <a:r>
                <a:rPr lang="en-US" sz="1500"/>
                <a:t> with A</a:t>
              </a:r>
              <a:r>
                <a:rPr lang="en-US" baseline="-25000"/>
                <a:t>j</a:t>
              </a:r>
              <a:endParaRPr lang="en-US" sz="1500"/>
            </a:p>
          </p:txBody>
        </p:sp>
        <p:sp>
          <p:nvSpPr>
            <p:cNvPr id="42035" name="Freeform 66"/>
            <p:cNvSpPr>
              <a:spLocks/>
            </p:cNvSpPr>
            <p:nvPr/>
          </p:nvSpPr>
          <p:spPr bwMode="auto">
            <a:xfrm flipV="1">
              <a:off x="3504" y="2928"/>
              <a:ext cx="336" cy="48"/>
            </a:xfrm>
            <a:custGeom>
              <a:avLst/>
              <a:gdLst>
                <a:gd name="T0" fmla="*/ 0 w 336"/>
                <a:gd name="T1" fmla="*/ 3 h 56"/>
                <a:gd name="T2" fmla="*/ 96 w 336"/>
                <a:gd name="T3" fmla="*/ 10 h 56"/>
                <a:gd name="T4" fmla="*/ 144 w 336"/>
                <a:gd name="T5" fmla="*/ 3 h 56"/>
                <a:gd name="T6" fmla="*/ 336 w 336"/>
                <a:gd name="T7" fmla="*/ 3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56"/>
                <a:gd name="T14" fmla="*/ 336 w 336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56">
                  <a:moveTo>
                    <a:pt x="0" y="8"/>
                  </a:moveTo>
                  <a:cubicBezTo>
                    <a:pt x="36" y="32"/>
                    <a:pt x="72" y="56"/>
                    <a:pt x="96" y="56"/>
                  </a:cubicBezTo>
                  <a:cubicBezTo>
                    <a:pt x="120" y="56"/>
                    <a:pt x="104" y="16"/>
                    <a:pt x="144" y="8"/>
                  </a:cubicBezTo>
                  <a:cubicBezTo>
                    <a:pt x="184" y="0"/>
                    <a:pt x="260" y="4"/>
                    <a:pt x="336" y="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Freeform 67"/>
            <p:cNvSpPr>
              <a:spLocks/>
            </p:cNvSpPr>
            <p:nvPr/>
          </p:nvSpPr>
          <p:spPr bwMode="auto">
            <a:xfrm>
              <a:off x="3840" y="2624"/>
              <a:ext cx="1152" cy="440"/>
            </a:xfrm>
            <a:custGeom>
              <a:avLst/>
              <a:gdLst>
                <a:gd name="T0" fmla="*/ 0 w 1152"/>
                <a:gd name="T1" fmla="*/ 304 h 440"/>
                <a:gd name="T2" fmla="*/ 144 w 1152"/>
                <a:gd name="T3" fmla="*/ 64 h 440"/>
                <a:gd name="T4" fmla="*/ 192 w 1152"/>
                <a:gd name="T5" fmla="*/ 112 h 440"/>
                <a:gd name="T6" fmla="*/ 336 w 1152"/>
                <a:gd name="T7" fmla="*/ 16 h 440"/>
                <a:gd name="T8" fmla="*/ 384 w 1152"/>
                <a:gd name="T9" fmla="*/ 16 h 440"/>
                <a:gd name="T10" fmla="*/ 528 w 1152"/>
                <a:gd name="T11" fmla="*/ 112 h 440"/>
                <a:gd name="T12" fmla="*/ 576 w 1152"/>
                <a:gd name="T13" fmla="*/ 112 h 440"/>
                <a:gd name="T14" fmla="*/ 864 w 1152"/>
                <a:gd name="T15" fmla="*/ 400 h 440"/>
                <a:gd name="T16" fmla="*/ 960 w 1152"/>
                <a:gd name="T17" fmla="*/ 352 h 440"/>
                <a:gd name="T18" fmla="*/ 1008 w 1152"/>
                <a:gd name="T19" fmla="*/ 352 h 440"/>
                <a:gd name="T20" fmla="*/ 1152 w 1152"/>
                <a:gd name="T21" fmla="*/ 352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2"/>
                <a:gd name="T34" fmla="*/ 0 h 440"/>
                <a:gd name="T35" fmla="*/ 1152 w 1152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2" h="440">
                  <a:moveTo>
                    <a:pt x="0" y="304"/>
                  </a:moveTo>
                  <a:cubicBezTo>
                    <a:pt x="56" y="200"/>
                    <a:pt x="112" y="96"/>
                    <a:pt x="144" y="64"/>
                  </a:cubicBezTo>
                  <a:cubicBezTo>
                    <a:pt x="176" y="32"/>
                    <a:pt x="160" y="120"/>
                    <a:pt x="192" y="112"/>
                  </a:cubicBezTo>
                  <a:cubicBezTo>
                    <a:pt x="224" y="104"/>
                    <a:pt x="304" y="32"/>
                    <a:pt x="336" y="16"/>
                  </a:cubicBezTo>
                  <a:cubicBezTo>
                    <a:pt x="368" y="0"/>
                    <a:pt x="352" y="0"/>
                    <a:pt x="384" y="16"/>
                  </a:cubicBezTo>
                  <a:cubicBezTo>
                    <a:pt x="416" y="32"/>
                    <a:pt x="496" y="96"/>
                    <a:pt x="528" y="112"/>
                  </a:cubicBezTo>
                  <a:cubicBezTo>
                    <a:pt x="560" y="128"/>
                    <a:pt x="520" y="64"/>
                    <a:pt x="576" y="112"/>
                  </a:cubicBezTo>
                  <a:cubicBezTo>
                    <a:pt x="632" y="160"/>
                    <a:pt x="800" y="360"/>
                    <a:pt x="864" y="400"/>
                  </a:cubicBezTo>
                  <a:cubicBezTo>
                    <a:pt x="928" y="440"/>
                    <a:pt x="936" y="360"/>
                    <a:pt x="960" y="352"/>
                  </a:cubicBezTo>
                  <a:cubicBezTo>
                    <a:pt x="984" y="344"/>
                    <a:pt x="976" y="352"/>
                    <a:pt x="1008" y="352"/>
                  </a:cubicBezTo>
                  <a:cubicBezTo>
                    <a:pt x="1040" y="352"/>
                    <a:pt x="1096" y="352"/>
                    <a:pt x="1152" y="352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20" name="Line 68"/>
          <p:cNvSpPr>
            <a:spLocks noChangeShapeType="1"/>
          </p:cNvSpPr>
          <p:nvPr/>
        </p:nvSpPr>
        <p:spPr bwMode="auto">
          <a:xfrm>
            <a:off x="4572000" y="1981200"/>
            <a:ext cx="0" cy="3733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2734B-E954-4829-9D66-5B524C4F96CB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contd..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ea typeface="ＭＳ Ｐゴシック" pitchFamily="28" charset="-128"/>
              </a:rPr>
              <a:t>Also, since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’s subtree no taller than m+1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the string generated under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‘s subtree, which is 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, cannot be longer than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(=N)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But,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=N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|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| ≤ N 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This completes the proof for the pumping lemma.</a:t>
            </a:r>
          </a:p>
          <a:p>
            <a:pPr eaLnBrk="1" hangingPunct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EDB2F-07A9-4852-80CF-9783E590F014}" type="slidenum">
              <a:rPr lang="en-US" smtClean="0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of Pumping Lemma for CFLs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Example 1:</a:t>
            </a:r>
            <a:r>
              <a:rPr lang="en-US" sz="2800"/>
              <a:t>		L = {a</a:t>
            </a:r>
            <a:r>
              <a:rPr lang="en-US" sz="2800" baseline="30000"/>
              <a:t>m</a:t>
            </a:r>
            <a:r>
              <a:rPr lang="en-US" sz="2800"/>
              <a:t>b</a:t>
            </a:r>
            <a:r>
              <a:rPr lang="en-US" sz="2800" baseline="30000"/>
              <a:t>m</a:t>
            </a:r>
            <a:r>
              <a:rPr lang="en-US" sz="2800"/>
              <a:t>c</a:t>
            </a:r>
            <a:r>
              <a:rPr lang="en-US" sz="2800" baseline="30000"/>
              <a:t>m</a:t>
            </a:r>
            <a:r>
              <a:rPr lang="en-US" sz="2800"/>
              <a:t> | m&gt;0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Claim:</a:t>
            </a:r>
            <a:r>
              <a:rPr lang="en-US" sz="2800"/>
              <a:t> L is not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Proof: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N &lt;== P/L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Pick z = a</a:t>
            </a:r>
            <a:r>
              <a:rPr lang="en-US" sz="2400" baseline="30000"/>
              <a:t>N</a:t>
            </a:r>
            <a:r>
              <a:rPr lang="en-US" sz="2400"/>
              <a:t>b</a:t>
            </a:r>
            <a:r>
              <a:rPr lang="en-US" sz="2400" baseline="30000"/>
              <a:t>N</a:t>
            </a:r>
            <a:r>
              <a:rPr lang="en-US" sz="2400"/>
              <a:t>c</a:t>
            </a:r>
            <a:r>
              <a:rPr lang="en-US" sz="2400" baseline="3000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Apply pumping lemma to z and show that there exists at least one other string constructed from z (obtained by pumping up or down) that is </a:t>
            </a:r>
            <a:r>
              <a:rPr lang="en-US" sz="2400">
                <a:sym typeface="Symbol" pitchFamily="18" charset="2"/>
              </a:rPr>
              <a:t> L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9711F-4995-4F6D-A958-BD6340163C43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contd…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/>
              <a:t>z = uvwxy</a:t>
            </a:r>
          </a:p>
          <a:p>
            <a:pPr marL="990600" lvl="1" indent="-533400" eaLnBrk="1" hangingPunct="1"/>
            <a:r>
              <a:rPr lang="en-US"/>
              <a:t>As z = a</a:t>
            </a:r>
            <a:r>
              <a:rPr lang="en-US" baseline="30000"/>
              <a:t>N</a:t>
            </a:r>
            <a:r>
              <a:rPr lang="en-US"/>
              <a:t>b</a:t>
            </a:r>
            <a:r>
              <a:rPr lang="en-US" baseline="30000"/>
              <a:t>N</a:t>
            </a:r>
            <a:r>
              <a:rPr lang="en-US"/>
              <a:t>c</a:t>
            </a:r>
            <a:r>
              <a:rPr lang="en-US" baseline="30000"/>
              <a:t>N</a:t>
            </a:r>
            <a:r>
              <a:rPr lang="en-US"/>
              <a:t> </a:t>
            </a:r>
            <a:r>
              <a:rPr lang="en-US" i="1"/>
              <a:t>and</a:t>
            </a:r>
            <a:r>
              <a:rPr lang="en-US"/>
              <a:t> </a:t>
            </a:r>
            <a:r>
              <a:rPr lang="en-US">
                <a:cs typeface="Arial" charset="0"/>
              </a:rPr>
              <a:t>|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| ≤ N </a:t>
            </a:r>
            <a:r>
              <a:rPr lang="en-US" i="1">
                <a:cs typeface="Arial" charset="0"/>
              </a:rPr>
              <a:t>and</a:t>
            </a:r>
            <a:r>
              <a:rPr lang="en-US">
                <a:cs typeface="Arial" charset="0"/>
              </a:rPr>
              <a:t> 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≠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endParaRPr lang="en-US"/>
          </a:p>
          <a:p>
            <a:pPr marL="1371600" lvl="2" indent="-457200" eaLnBrk="1" hangingPunct="1"/>
            <a:r>
              <a:rPr lang="en-US"/>
              <a:t>==&gt; v, x cannot contain all three symbols (a,b,c)</a:t>
            </a:r>
            <a:endParaRPr lang="en-US" baseline="30000"/>
          </a:p>
          <a:p>
            <a:pPr marL="1371600" lvl="2" indent="-457200" eaLnBrk="1" hangingPunct="1"/>
            <a:r>
              <a:rPr lang="en-US"/>
              <a:t>==&gt;  we can pump up or pump down to build another string which is </a:t>
            </a:r>
            <a:r>
              <a:rPr lang="en-US">
                <a:sym typeface="Symbol" pitchFamily="18" charset="2"/>
              </a:rPr>
              <a:t> L</a:t>
            </a:r>
          </a:p>
          <a:p>
            <a:pPr marL="990600" lvl="1" indent="-533400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5CECF-529D-4C33-8751-F75C8BB48E57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 for P/L application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 = { ww | w is in {0,1}*}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Show that L is not a CFL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	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	what happens?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/>
              <a:t> 	what happens?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74A9D-9320-4971-A1CD-F1833AA2FB64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 = { 0</a:t>
            </a:r>
            <a:r>
              <a:rPr lang="en-US" baseline="30000"/>
              <a:t>k</a:t>
            </a:r>
            <a:r>
              <a:rPr lang="en-US" baseline="60000"/>
              <a:t>2</a:t>
            </a:r>
            <a:r>
              <a:rPr lang="en-US"/>
              <a:t> | k is any integer)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Prove L is not a CFL using Pumping Lemma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 = {a</a:t>
            </a:r>
            <a:r>
              <a:rPr lang="en-US" baseline="30000"/>
              <a:t>i</a:t>
            </a:r>
            <a:r>
              <a:rPr lang="en-US"/>
              <a:t>b</a:t>
            </a:r>
            <a:r>
              <a:rPr lang="en-US" baseline="30000"/>
              <a:t>j</a:t>
            </a:r>
            <a:r>
              <a:rPr lang="en-US"/>
              <a:t>c</a:t>
            </a:r>
            <a:r>
              <a:rPr lang="en-US" baseline="30000"/>
              <a:t>k</a:t>
            </a:r>
            <a:r>
              <a:rPr lang="en-US"/>
              <a:t> | i&lt;j&lt;k }</a:t>
            </a:r>
          </a:p>
          <a:p>
            <a:endParaRPr lang="en-US"/>
          </a:p>
          <a:p>
            <a:r>
              <a:rPr lang="en-US"/>
              <a:t>Prove that L is not a CFL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ADE5B-2D8A-438E-B691-B47E507F84DD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02160-E431-47CC-BD55-34C0EA9FE0D5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useless symbols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752600" y="3733800"/>
            <a:ext cx="223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Grammar cleanup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74E97-8C18-470D-ABB1-1D71380ACCDD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CFL Closure Properties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CF3C6-B3B9-4BBD-A0E1-C0FDC000FDD7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Property Results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CFLs are </a:t>
            </a:r>
            <a:r>
              <a:rPr lang="en-US" sz="2800" i="1">
                <a:solidFill>
                  <a:srgbClr val="FF0000"/>
                </a:solidFill>
              </a:rPr>
              <a:t>not </a:t>
            </a:r>
            <a:r>
              <a:rPr lang="en-US" sz="2800">
                <a:solidFill>
                  <a:srgbClr val="FF0000"/>
                </a:solidFill>
              </a:rPr>
              <a:t>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Complementation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50181" name="Straight Connector 5"/>
          <p:cNvCxnSpPr>
            <a:cxnSpLocks noChangeShapeType="1"/>
          </p:cNvCxnSpPr>
          <p:nvPr/>
        </p:nvCxnSpPr>
        <p:spPr bwMode="auto">
          <a:xfrm>
            <a:off x="609600" y="4800600"/>
            <a:ext cx="78486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182" name="Right Brace 6"/>
          <p:cNvSpPr>
            <a:spLocks/>
          </p:cNvSpPr>
          <p:nvPr/>
        </p:nvSpPr>
        <p:spPr bwMode="auto">
          <a:xfrm>
            <a:off x="6324600" y="4724400"/>
            <a:ext cx="304800" cy="18288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6629400" y="4876800"/>
            <a:ext cx="26638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Note: </a:t>
            </a:r>
            <a:r>
              <a:rPr lang="en-US"/>
              <a:t>Reg languages </a:t>
            </a:r>
            <a:br>
              <a:rPr lang="en-US"/>
            </a:br>
            <a:r>
              <a:rPr lang="en-US"/>
              <a:t>	are closed</a:t>
            </a:r>
            <a:br>
              <a:rPr lang="en-US"/>
            </a:br>
            <a:r>
              <a:rPr lang="en-US"/>
              <a:t>	under </a:t>
            </a:r>
            <a:br>
              <a:rPr lang="en-US"/>
            </a:br>
            <a:r>
              <a:rPr lang="en-US"/>
              <a:t>	these </a:t>
            </a:r>
            <a:br>
              <a:rPr lang="en-US"/>
            </a:br>
            <a:r>
              <a:rPr lang="en-US"/>
              <a:t>	operators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D6EE7-35F5-48FE-B4A1-A6D17A6DD44F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Strategy for Closure Property Proofs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First prove “closure under </a:t>
            </a:r>
            <a:r>
              <a:rPr lang="en-US" sz="2000" b="1">
                <a:solidFill>
                  <a:srgbClr val="FF0000"/>
                </a:solidFill>
              </a:rPr>
              <a:t>substitution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Using the above result, prove other closure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52400" y="4397375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Prove </a:t>
            </a:r>
            <a:br>
              <a:rPr lang="en-US"/>
            </a:br>
            <a:r>
              <a:rPr lang="en-US"/>
              <a:t>this first</a:t>
            </a:r>
          </a:p>
        </p:txBody>
      </p:sp>
      <p:sp>
        <p:nvSpPr>
          <p:cNvPr id="51206" name="Right Arrow 8"/>
          <p:cNvSpPr>
            <a:spLocks noChangeArrowheads="1"/>
          </p:cNvSpPr>
          <p:nvPr/>
        </p:nvSpPr>
        <p:spPr bwMode="auto">
          <a:xfrm>
            <a:off x="1143000" y="4473575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1207" name="Straight Connector 10"/>
          <p:cNvCxnSpPr>
            <a:cxnSpLocks noChangeShapeType="1"/>
          </p:cNvCxnSpPr>
          <p:nvPr/>
        </p:nvCxnSpPr>
        <p:spPr bwMode="auto">
          <a:xfrm flipV="1">
            <a:off x="8077200" y="3406775"/>
            <a:ext cx="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08" name="Straight Arrow Connector 12"/>
          <p:cNvCxnSpPr>
            <a:cxnSpLocks noChangeShapeType="1"/>
          </p:cNvCxnSpPr>
          <p:nvPr/>
        </p:nvCxnSpPr>
        <p:spPr bwMode="auto">
          <a:xfrm flipH="1">
            <a:off x="3048000" y="3406775"/>
            <a:ext cx="5029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09" name="Straight Arrow Connector 15"/>
          <p:cNvCxnSpPr>
            <a:cxnSpLocks noChangeShapeType="1"/>
          </p:cNvCxnSpPr>
          <p:nvPr/>
        </p:nvCxnSpPr>
        <p:spPr bwMode="auto">
          <a:xfrm flipH="1">
            <a:off x="4038600" y="3863975"/>
            <a:ext cx="403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0" name="Straight Arrow Connector 18"/>
          <p:cNvCxnSpPr>
            <a:cxnSpLocks noChangeShapeType="1"/>
          </p:cNvCxnSpPr>
          <p:nvPr/>
        </p:nvCxnSpPr>
        <p:spPr bwMode="auto">
          <a:xfrm flipH="1">
            <a:off x="5334000" y="4244975"/>
            <a:ext cx="2743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1" name="Straight Arrow Connector 20"/>
          <p:cNvCxnSpPr>
            <a:cxnSpLocks noChangeShapeType="1"/>
          </p:cNvCxnSpPr>
          <p:nvPr/>
        </p:nvCxnSpPr>
        <p:spPr bwMode="auto">
          <a:xfrm flipH="1">
            <a:off x="7543800" y="5083175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212" name="Right Arrow 21"/>
          <p:cNvSpPr>
            <a:spLocks noChangeArrowheads="1"/>
          </p:cNvSpPr>
          <p:nvPr/>
        </p:nvSpPr>
        <p:spPr bwMode="auto">
          <a:xfrm>
            <a:off x="3810000" y="4572000"/>
            <a:ext cx="4267200" cy="152400"/>
          </a:xfrm>
          <a:prstGeom prst="rightArrow">
            <a:avLst>
              <a:gd name="adj1" fmla="val 50000"/>
              <a:gd name="adj2" fmla="val 50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2019E-510F-4954-AF29-D72872B8936F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 i="1">
                <a:solidFill>
                  <a:srgbClr val="FF0000"/>
                </a:solidFill>
              </a:rPr>
              <a:t>Substitution</a:t>
            </a:r>
            <a:r>
              <a:rPr lang="en-US" i="1"/>
              <a:t> </a:t>
            </a:r>
            <a:r>
              <a:rPr lang="en-US"/>
              <a:t>operation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For each </a:t>
            </a:r>
            <a:r>
              <a:rPr lang="en-US" sz="2800" dirty="0">
                <a:solidFill>
                  <a:srgbClr val="006600"/>
                </a:solidFill>
              </a:rPr>
              <a:t>a 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 ∑</a:t>
            </a:r>
            <a:r>
              <a:rPr lang="en-US" sz="2800" dirty="0">
                <a:sym typeface="Symbol" pitchFamily="18" charset="2"/>
              </a:rPr>
              <a:t>, then let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s(a)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be </a:t>
            </a:r>
            <a:r>
              <a:rPr lang="en-US" sz="2800" dirty="0">
                <a:sym typeface="Symbol" pitchFamily="18" charset="2"/>
              </a:rPr>
              <a:t>a language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If </a:t>
            </a:r>
            <a:r>
              <a:rPr lang="en-US" sz="2800" dirty="0">
                <a:solidFill>
                  <a:srgbClr val="006600"/>
                </a:solidFill>
              </a:rPr>
              <a:t>w=a</a:t>
            </a:r>
            <a:r>
              <a:rPr lang="en-US" sz="2800" baseline="-25000" dirty="0">
                <a:solidFill>
                  <a:srgbClr val="006600"/>
                </a:solidFill>
              </a:rPr>
              <a:t>1</a:t>
            </a:r>
            <a:r>
              <a:rPr lang="en-US" sz="2800" dirty="0">
                <a:solidFill>
                  <a:srgbClr val="006600"/>
                </a:solidFill>
              </a:rPr>
              <a:t>a</a:t>
            </a:r>
            <a:r>
              <a:rPr lang="en-US" sz="2800" baseline="-25000" dirty="0">
                <a:solidFill>
                  <a:srgbClr val="006600"/>
                </a:solidFill>
              </a:rPr>
              <a:t>2</a:t>
            </a:r>
            <a:r>
              <a:rPr lang="en-US" sz="2800" dirty="0">
                <a:solidFill>
                  <a:srgbClr val="006600"/>
                </a:solidFill>
              </a:rPr>
              <a:t>…a</a:t>
            </a:r>
            <a:r>
              <a:rPr lang="en-US" sz="2800" baseline="-25000" dirty="0">
                <a:solidFill>
                  <a:srgbClr val="006600"/>
                </a:solidFill>
              </a:rPr>
              <a:t>n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 L</a:t>
            </a:r>
            <a:r>
              <a:rPr lang="en-US" sz="2800" dirty="0">
                <a:sym typeface="Symbol" pitchFamily="18" charset="2"/>
              </a:rPr>
              <a:t>, then: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s(</a:t>
            </a:r>
            <a:r>
              <a:rPr lang="en-US" sz="2000" dirty="0">
                <a:solidFill>
                  <a:srgbClr val="FF0000"/>
                </a:solidFill>
              </a:rPr>
              <a:t>w) = { x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baseline="-25000" dirty="0">
                <a:solidFill>
                  <a:srgbClr val="FF0000"/>
                </a:solidFill>
              </a:rPr>
              <a:t>2 </a:t>
            </a:r>
            <a:r>
              <a:rPr lang="en-US" sz="2000" dirty="0">
                <a:solidFill>
                  <a:srgbClr val="FF0000"/>
                </a:solidFill>
              </a:rPr>
              <a:t>…</a:t>
            </a:r>
            <a:r>
              <a:rPr lang="en-US" sz="2000" baseline="-25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 }</a:t>
            </a:r>
            <a:r>
              <a:rPr lang="en-US" sz="2000" baseline="-25000" dirty="0">
                <a:solidFill>
                  <a:srgbClr val="FF0000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 s(L),   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s.t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.,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baseline="-25000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sz="2000" dirty="0">
                <a:solidFill>
                  <a:srgbClr val="FF0000"/>
                </a:solidFill>
              </a:rPr>
              <a:t>s(</a:t>
            </a:r>
            <a:r>
              <a:rPr lang="en-US" sz="2000" dirty="0" err="1">
                <a:solidFill>
                  <a:srgbClr val="FF0000"/>
                </a:solidFill>
              </a:rPr>
              <a:t>a</a:t>
            </a:r>
            <a:r>
              <a:rPr 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 dirty="0"/>
              <a:t>Example: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dirty="0">
                <a:sym typeface="Symbol" pitchFamily="18" charset="2"/>
              </a:rPr>
              <a:t>∑={0,1}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Let: s(0) = {</a:t>
            </a:r>
            <a:r>
              <a:rPr lang="en-US" sz="2400" dirty="0" err="1">
                <a:solidFill>
                  <a:schemeClr val="tx2"/>
                </a:solidFill>
              </a:rPr>
              <a:t>a</a:t>
            </a:r>
            <a:r>
              <a:rPr lang="en-US" sz="2400" baseline="30000" dirty="0" err="1">
                <a:solidFill>
                  <a:schemeClr val="tx2"/>
                </a:solidFill>
              </a:rPr>
              <a:t>n</a:t>
            </a:r>
            <a:r>
              <a:rPr lang="en-US" sz="2400" dirty="0" err="1">
                <a:solidFill>
                  <a:schemeClr val="tx2"/>
                </a:solidFill>
              </a:rPr>
              <a:t>b</a:t>
            </a:r>
            <a:r>
              <a:rPr lang="en-US" sz="2400" baseline="30000" dirty="0" err="1">
                <a:solidFill>
                  <a:schemeClr val="tx2"/>
                </a:solidFill>
              </a:rPr>
              <a:t>n</a:t>
            </a:r>
            <a:r>
              <a:rPr lang="en-US" sz="2400" dirty="0">
                <a:solidFill>
                  <a:schemeClr val="tx2"/>
                </a:solidFill>
              </a:rPr>
              <a:t> | n ≥1},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s(1) = {</a:t>
            </a:r>
            <a:r>
              <a:rPr lang="en-US" sz="2400" dirty="0" err="1">
                <a:solidFill>
                  <a:schemeClr val="hlink"/>
                </a:solidFill>
              </a:rPr>
              <a:t>aa,bb</a:t>
            </a:r>
            <a:r>
              <a:rPr lang="en-US" sz="2400" dirty="0">
                <a:solidFill>
                  <a:schemeClr val="hlink"/>
                </a:solidFill>
              </a:rPr>
              <a:t>}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w=</a:t>
            </a:r>
            <a:r>
              <a:rPr lang="en-US" sz="24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hlink"/>
                </a:solidFill>
              </a:rPr>
              <a:t>1</a:t>
            </a:r>
            <a:r>
              <a:rPr lang="en-US" sz="2400" dirty="0"/>
              <a:t>, s(w</a:t>
            </a:r>
            <a:r>
              <a:rPr lang="en-US" sz="2400" dirty="0" smtClean="0"/>
              <a:t>)= </a:t>
            </a:r>
            <a:r>
              <a:rPr lang="en-US" sz="2400" dirty="0" smtClean="0">
                <a:solidFill>
                  <a:schemeClr val="tx2"/>
                </a:solidFill>
              </a:rPr>
              <a:t>s(0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dirty="0"/>
              <a:t>.</a:t>
            </a:r>
            <a:r>
              <a:rPr lang="en-US" sz="2400" dirty="0">
                <a:solidFill>
                  <a:schemeClr val="hlink"/>
                </a:solidFill>
              </a:rPr>
              <a:t>s(1</a:t>
            </a:r>
            <a:r>
              <a:rPr lang="en-US" sz="2400" dirty="0" smtClean="0">
                <a:solidFill>
                  <a:schemeClr val="hlink"/>
                </a:solidFill>
              </a:rPr>
              <a:t>) </a:t>
            </a:r>
            <a:endParaRPr 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E.g., s(w) contains </a:t>
            </a:r>
            <a:r>
              <a:rPr lang="en-US" sz="2000" dirty="0">
                <a:solidFill>
                  <a:schemeClr val="tx2"/>
                </a:solidFill>
              </a:rPr>
              <a:t>a</a:t>
            </a:r>
            <a:r>
              <a:rPr lang="en-US" sz="2000" baseline="30000" dirty="0">
                <a:solidFill>
                  <a:schemeClr val="tx2"/>
                </a:solidFill>
              </a:rPr>
              <a:t>1 </a:t>
            </a:r>
            <a:r>
              <a:rPr lang="en-US" sz="2000" dirty="0">
                <a:solidFill>
                  <a:schemeClr val="tx2"/>
                </a:solidFill>
              </a:rPr>
              <a:t>b</a:t>
            </a:r>
            <a:r>
              <a:rPr lang="en-US" sz="2000" baseline="30000" dirty="0">
                <a:solidFill>
                  <a:schemeClr val="tx2"/>
                </a:solidFill>
              </a:rPr>
              <a:t>1</a:t>
            </a:r>
            <a:r>
              <a:rPr lang="en-US" sz="2000" baseline="30000" dirty="0"/>
              <a:t> </a:t>
            </a:r>
            <a:r>
              <a:rPr lang="en-US" sz="2000" dirty="0" err="1">
                <a:solidFill>
                  <a:schemeClr val="hlink"/>
                </a:solidFill>
              </a:rPr>
              <a:t>aa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a</a:t>
            </a:r>
            <a:r>
              <a:rPr lang="en-US" sz="2000" baseline="30000" dirty="0">
                <a:solidFill>
                  <a:schemeClr val="tx2"/>
                </a:solidFill>
              </a:rPr>
              <a:t>1 </a:t>
            </a:r>
            <a:r>
              <a:rPr lang="en-US" sz="2000" dirty="0">
                <a:solidFill>
                  <a:schemeClr val="tx2"/>
                </a:solidFill>
              </a:rPr>
              <a:t>b</a:t>
            </a:r>
            <a:r>
              <a:rPr lang="en-US" sz="2000" baseline="30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hlink"/>
                </a:solidFill>
              </a:rPr>
              <a:t>bb,</a:t>
            </a:r>
            <a:br>
              <a:rPr lang="en-US" sz="2000" dirty="0">
                <a:solidFill>
                  <a:schemeClr val="hlink"/>
                </a:solidFill>
              </a:rPr>
            </a:br>
            <a:r>
              <a:rPr lang="en-US" sz="2000" dirty="0">
                <a:solidFill>
                  <a:schemeClr val="hlink"/>
                </a:solidFill>
              </a:rPr>
              <a:t>		</a:t>
            </a:r>
            <a:r>
              <a:rPr lang="en-US" sz="2000" baseline="30000" dirty="0"/>
              <a:t>           </a:t>
            </a:r>
            <a:r>
              <a:rPr lang="en-US" sz="2000" dirty="0">
                <a:solidFill>
                  <a:schemeClr val="tx2"/>
                </a:solidFill>
              </a:rPr>
              <a:t>a</a:t>
            </a:r>
            <a:r>
              <a:rPr lang="en-US" sz="2000" baseline="30000" dirty="0">
                <a:solidFill>
                  <a:schemeClr val="tx2"/>
                </a:solidFill>
              </a:rPr>
              <a:t>2 </a:t>
            </a:r>
            <a:r>
              <a:rPr lang="en-US" sz="2000" dirty="0">
                <a:solidFill>
                  <a:schemeClr val="tx2"/>
                </a:solidFill>
              </a:rPr>
              <a:t>b</a:t>
            </a:r>
            <a:r>
              <a:rPr lang="en-US" sz="2000" baseline="30000" dirty="0">
                <a:solidFill>
                  <a:schemeClr val="tx2"/>
                </a:solidFill>
              </a:rPr>
              <a:t>2 </a:t>
            </a:r>
            <a:r>
              <a:rPr lang="en-US" sz="2000" dirty="0" err="1">
                <a:solidFill>
                  <a:schemeClr val="hlink"/>
                </a:solidFill>
              </a:rPr>
              <a:t>aa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a</a:t>
            </a:r>
            <a:r>
              <a:rPr lang="en-US" sz="2000" baseline="30000" dirty="0">
                <a:solidFill>
                  <a:schemeClr val="tx2"/>
                </a:solidFill>
              </a:rPr>
              <a:t>2 </a:t>
            </a:r>
            <a:r>
              <a:rPr lang="en-US" sz="2000" dirty="0">
                <a:solidFill>
                  <a:schemeClr val="tx2"/>
                </a:solidFill>
              </a:rPr>
              <a:t>b</a:t>
            </a:r>
            <a:r>
              <a:rPr lang="en-US" sz="2000" baseline="30000" dirty="0">
                <a:solidFill>
                  <a:schemeClr val="tx2"/>
                </a:solidFill>
              </a:rPr>
              <a:t>2</a:t>
            </a:r>
            <a:r>
              <a:rPr lang="en-US" sz="2000" dirty="0">
                <a:solidFill>
                  <a:schemeClr val="hlink"/>
                </a:solidFill>
              </a:rPr>
              <a:t>bb,</a:t>
            </a:r>
            <a:br>
              <a:rPr lang="en-US" sz="2000" dirty="0">
                <a:solidFill>
                  <a:schemeClr val="hlink"/>
                </a:solidFill>
              </a:rPr>
            </a:br>
            <a:r>
              <a:rPr lang="en-US" sz="2000" dirty="0">
                <a:solidFill>
                  <a:schemeClr val="hlink"/>
                </a:solidFill>
              </a:rPr>
              <a:t>			…</a:t>
            </a:r>
            <a:r>
              <a:rPr lang="en-US" sz="2000" baseline="30000" dirty="0"/>
              <a:t> </a:t>
            </a:r>
            <a:r>
              <a:rPr lang="en-US" sz="2000" dirty="0"/>
              <a:t>and so on.</a:t>
            </a:r>
          </a:p>
        </p:txBody>
      </p:sp>
      <p:cxnSp>
        <p:nvCxnSpPr>
          <p:cNvPr id="52229" name="Straight Connector 5"/>
          <p:cNvCxnSpPr>
            <a:cxnSpLocks noChangeShapeType="1"/>
          </p:cNvCxnSpPr>
          <p:nvPr/>
        </p:nvCxnSpPr>
        <p:spPr bwMode="auto">
          <a:xfrm>
            <a:off x="1219200" y="3276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Line Callout 2 6"/>
          <p:cNvSpPr>
            <a:spLocks/>
          </p:cNvSpPr>
          <p:nvPr/>
        </p:nvSpPr>
        <p:spPr bwMode="auto">
          <a:xfrm>
            <a:off x="5181600" y="152400"/>
            <a:ext cx="23622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2954"/>
              <a:gd name="adj6" fmla="val -63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u="sng"/>
              <a:t>Note: </a:t>
            </a:r>
            <a:r>
              <a:rPr lang="en-US"/>
              <a:t>s(L) can use a different 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FC3DE-1284-466A-ABC3-8EA3D96D21F3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Substitution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970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IF L is a CFL and a </a:t>
            </a:r>
            <a:r>
              <a:rPr lang="en-US" dirty="0" err="1"/>
              <a:t>substititution</a:t>
            </a:r>
            <a:r>
              <a:rPr lang="en-US" dirty="0"/>
              <a:t> defined on L, s(L), is </a:t>
            </a:r>
            <a:r>
              <a:rPr lang="en-US" dirty="0" err="1"/>
              <a:t>s.t</a:t>
            </a:r>
            <a:r>
              <a:rPr lang="en-US" dirty="0"/>
              <a:t>., s(a) is a CFL for every symbol a, THEN:</a:t>
            </a:r>
          </a:p>
          <a:p>
            <a:pPr lvl="1" eaLnBrk="1" hangingPunct="1"/>
            <a:r>
              <a:rPr lang="en-US" dirty="0"/>
              <a:t>s(L) is also a CFL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95400" y="4495800"/>
            <a:ext cx="7885113" cy="2217738"/>
            <a:chOff x="1295400" y="4495800"/>
            <a:chExt cx="7884584" cy="2217400"/>
          </a:xfrm>
        </p:grpSpPr>
        <p:sp>
          <p:nvSpPr>
            <p:cNvPr id="53254" name="TextBox 6"/>
            <p:cNvSpPr txBox="1">
              <a:spLocks noChangeArrowheads="1"/>
            </p:cNvSpPr>
            <p:nvPr/>
          </p:nvSpPr>
          <p:spPr bwMode="auto">
            <a:xfrm>
              <a:off x="2209800" y="4876800"/>
              <a:ext cx="465192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L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55" name="Right Arrow 7"/>
            <p:cNvSpPr>
              <a:spLocks noChangeArrowheads="1"/>
            </p:cNvSpPr>
            <p:nvPr/>
          </p:nvSpPr>
          <p:spPr bwMode="auto">
            <a:xfrm>
              <a:off x="3124200" y="5791200"/>
              <a:ext cx="12954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6" name="Left Brace 8"/>
            <p:cNvSpPr>
              <a:spLocks/>
            </p:cNvSpPr>
            <p:nvPr/>
          </p:nvSpPr>
          <p:spPr bwMode="auto">
            <a:xfrm>
              <a:off x="19812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7" name="Right Brace 9"/>
            <p:cNvSpPr>
              <a:spLocks/>
            </p:cNvSpPr>
            <p:nvPr/>
          </p:nvSpPr>
          <p:spPr bwMode="auto">
            <a:xfrm>
              <a:off x="2667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8" name="TextBox 10"/>
            <p:cNvSpPr txBox="1">
              <a:spLocks noChangeArrowheads="1"/>
            </p:cNvSpPr>
            <p:nvPr/>
          </p:nvSpPr>
          <p:spPr bwMode="auto">
            <a:xfrm>
              <a:off x="3429000" y="5410200"/>
              <a:ext cx="6254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s(L)</a:t>
              </a:r>
            </a:p>
          </p:txBody>
        </p:sp>
        <p:sp>
          <p:nvSpPr>
            <p:cNvPr id="53259" name="TextBox 11"/>
            <p:cNvSpPr txBox="1">
              <a:spLocks noChangeArrowheads="1"/>
            </p:cNvSpPr>
            <p:nvPr/>
          </p:nvSpPr>
          <p:spPr bwMode="auto">
            <a:xfrm>
              <a:off x="4953000" y="4876800"/>
              <a:ext cx="763351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s(L)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60" name="Left Brace 12"/>
            <p:cNvSpPr>
              <a:spLocks/>
            </p:cNvSpPr>
            <p:nvPr/>
          </p:nvSpPr>
          <p:spPr bwMode="auto">
            <a:xfrm>
              <a:off x="47244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1" name="Right Brace 13"/>
            <p:cNvSpPr>
              <a:spLocks/>
            </p:cNvSpPr>
            <p:nvPr/>
          </p:nvSpPr>
          <p:spPr bwMode="auto">
            <a:xfrm>
              <a:off x="5715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2" name="TextBox 14"/>
            <p:cNvSpPr txBox="1">
              <a:spLocks noChangeArrowheads="1"/>
            </p:cNvSpPr>
            <p:nvPr/>
          </p:nvSpPr>
          <p:spPr bwMode="auto">
            <a:xfrm>
              <a:off x="6477000" y="5257800"/>
              <a:ext cx="27029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Note:</a:t>
              </a:r>
              <a:r>
                <a:rPr lang="en-US">
                  <a:solidFill>
                    <a:srgbClr val="FF0000"/>
                  </a:solidFill>
                </a:rPr>
                <a:t> each s(w)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is itself a set of strings</a:t>
              </a:r>
            </a:p>
          </p:txBody>
        </p:sp>
        <p:sp>
          <p:nvSpPr>
            <p:cNvPr id="53263" name="TextBox 15"/>
            <p:cNvSpPr txBox="1">
              <a:spLocks noChangeArrowheads="1"/>
            </p:cNvSpPr>
            <p:nvPr/>
          </p:nvSpPr>
          <p:spPr bwMode="auto">
            <a:xfrm>
              <a:off x="1295400" y="4495800"/>
              <a:ext cx="17924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What is s(L)?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27CF0-CB5C-4FE9-8F84-ACC28E8BD818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i="1">
                <a:solidFill>
                  <a:srgbClr val="CC3499"/>
                </a:solidFill>
              </a:rPr>
              <a:t>Substitution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sz="1800"/>
              <a:t>G=(V,T,P,S) : CFG for L</a:t>
            </a:r>
          </a:p>
          <a:p>
            <a:pPr lvl="1" eaLnBrk="1" hangingPunct="1"/>
            <a:r>
              <a:rPr lang="en-US" sz="1800"/>
              <a:t>Because </a:t>
            </a:r>
            <a:r>
              <a:rPr lang="en-US" sz="1800" u="sng"/>
              <a:t>every s(a) is a CFL</a:t>
            </a:r>
            <a:r>
              <a:rPr lang="en-US" sz="1800"/>
              <a:t>, there is a CFG for each s(a)</a:t>
            </a:r>
          </a:p>
          <a:p>
            <a:pPr lvl="2" eaLnBrk="1" hangingPunct="1"/>
            <a:r>
              <a:rPr lang="en-US" sz="1400"/>
              <a:t>Let G</a:t>
            </a:r>
            <a:r>
              <a:rPr lang="en-US" sz="1400" baseline="-25000"/>
              <a:t>a</a:t>
            </a:r>
            <a:r>
              <a:rPr lang="en-US" sz="1400"/>
              <a:t> = (V</a:t>
            </a:r>
            <a:r>
              <a:rPr lang="en-US" sz="1400" baseline="-25000"/>
              <a:t>a</a:t>
            </a:r>
            <a:r>
              <a:rPr lang="en-US" sz="1400"/>
              <a:t>,T</a:t>
            </a:r>
            <a:r>
              <a:rPr lang="en-US" sz="1400" baseline="-25000"/>
              <a:t>a</a:t>
            </a:r>
            <a:r>
              <a:rPr lang="en-US" sz="1400"/>
              <a:t>,P</a:t>
            </a:r>
            <a:r>
              <a:rPr lang="en-US" sz="1400" baseline="-25000"/>
              <a:t>a</a:t>
            </a:r>
            <a:r>
              <a:rPr lang="en-US" sz="1400"/>
              <a:t>,S</a:t>
            </a:r>
            <a:r>
              <a:rPr lang="en-US" sz="1400" baseline="-25000"/>
              <a:t>a</a:t>
            </a:r>
            <a:r>
              <a:rPr lang="en-US" sz="1400"/>
              <a:t>) 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sz="2000"/>
              <a:t>Construct G’=(V’,T’,P’,S) for s(L)</a:t>
            </a:r>
          </a:p>
          <a:p>
            <a:pPr eaLnBrk="1" hangingPunct="1"/>
            <a:r>
              <a:rPr lang="en-US" sz="2400"/>
              <a:t>P’ consists of:</a:t>
            </a:r>
          </a:p>
          <a:p>
            <a:pPr lvl="1" eaLnBrk="1" hangingPunct="1"/>
            <a:r>
              <a:rPr lang="en-US" sz="1800"/>
              <a:t>The productions of P, but with every occurrence of terminal “a” in their bodies replaced by S</a:t>
            </a:r>
            <a:r>
              <a:rPr lang="en-US" sz="1800" baseline="-25000"/>
              <a:t>a</a:t>
            </a:r>
            <a:r>
              <a:rPr lang="en-US" sz="1800"/>
              <a:t>. </a:t>
            </a:r>
          </a:p>
          <a:p>
            <a:pPr lvl="1" eaLnBrk="1" hangingPunct="1"/>
            <a:r>
              <a:rPr lang="en-US" sz="1800"/>
              <a:t>All productions in any P</a:t>
            </a:r>
            <a:r>
              <a:rPr lang="en-US" sz="1800" baseline="-25000"/>
              <a:t>a</a:t>
            </a:r>
            <a:r>
              <a:rPr lang="en-US" sz="1800"/>
              <a:t>, for any a </a:t>
            </a:r>
            <a:r>
              <a:rPr lang="en-US" sz="1800">
                <a:sym typeface="Symbol" pitchFamily="18" charset="2"/>
              </a:rPr>
              <a:t> ∑</a:t>
            </a:r>
            <a:endParaRPr lang="en-US" sz="1800"/>
          </a:p>
          <a:p>
            <a:pPr eaLnBrk="1" hangingPunct="1"/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6096000"/>
            <a:ext cx="5410200" cy="762000"/>
            <a:chOff x="1905000" y="6096000"/>
            <a:chExt cx="5410200" cy="762000"/>
          </a:xfrm>
        </p:grpSpPr>
        <p:sp>
          <p:nvSpPr>
            <p:cNvPr id="54287" name="Line 13"/>
            <p:cNvSpPr>
              <a:spLocks noChangeShapeType="1"/>
            </p:cNvSpPr>
            <p:nvPr/>
          </p:nvSpPr>
          <p:spPr bwMode="auto">
            <a:xfrm flipH="1">
              <a:off x="1905000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Line 14"/>
            <p:cNvSpPr>
              <a:spLocks noChangeShapeType="1"/>
            </p:cNvSpPr>
            <p:nvPr/>
          </p:nvSpPr>
          <p:spPr bwMode="auto">
            <a:xfrm>
              <a:off x="1905000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>
              <a:off x="2286000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auto">
            <a:xfrm>
              <a:off x="2057400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1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 flipH="1">
              <a:off x="3273425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3273425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>
              <a:off x="3654425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3425825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2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 flipH="1">
              <a:off x="6626225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Line 22"/>
            <p:cNvSpPr>
              <a:spLocks noChangeShapeType="1"/>
            </p:cNvSpPr>
            <p:nvPr/>
          </p:nvSpPr>
          <p:spPr bwMode="auto">
            <a:xfrm>
              <a:off x="6626225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Line 23"/>
            <p:cNvSpPr>
              <a:spLocks noChangeShapeType="1"/>
            </p:cNvSpPr>
            <p:nvPr/>
          </p:nvSpPr>
          <p:spPr bwMode="auto">
            <a:xfrm>
              <a:off x="7007225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Text Box 24"/>
            <p:cNvSpPr txBox="1">
              <a:spLocks noChangeArrowheads="1"/>
            </p:cNvSpPr>
            <p:nvPr/>
          </p:nvSpPr>
          <p:spPr bwMode="auto">
            <a:xfrm>
              <a:off x="6778625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n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9" name="Text Box 25"/>
            <p:cNvSpPr txBox="1">
              <a:spLocks noChangeArrowheads="1"/>
            </p:cNvSpPr>
            <p:nvPr/>
          </p:nvSpPr>
          <p:spPr bwMode="auto">
            <a:xfrm>
              <a:off x="4403725" y="611505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1325" y="5048250"/>
            <a:ext cx="6950075" cy="1050925"/>
            <a:chOff x="441325" y="5048250"/>
            <a:chExt cx="6950075" cy="1050985"/>
          </a:xfrm>
        </p:grpSpPr>
        <p:sp>
          <p:nvSpPr>
            <p:cNvPr id="54279" name="Line 4"/>
            <p:cNvSpPr>
              <a:spLocks noChangeShapeType="1"/>
            </p:cNvSpPr>
            <p:nvPr/>
          </p:nvSpPr>
          <p:spPr bwMode="auto">
            <a:xfrm flipH="1">
              <a:off x="2286000" y="5105400"/>
              <a:ext cx="2286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4572000" y="5105400"/>
              <a:ext cx="2514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>
              <a:off x="2286000" y="60960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7"/>
            <p:cNvSpPr txBox="1">
              <a:spLocks noChangeArrowheads="1"/>
            </p:cNvSpPr>
            <p:nvPr/>
          </p:nvSpPr>
          <p:spPr bwMode="auto">
            <a:xfrm>
              <a:off x="4446588" y="5089525"/>
              <a:ext cx="354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54283" name="Text Box 8"/>
            <p:cNvSpPr txBox="1">
              <a:spLocks noChangeArrowheads="1"/>
            </p:cNvSpPr>
            <p:nvPr/>
          </p:nvSpPr>
          <p:spPr bwMode="auto">
            <a:xfrm>
              <a:off x="2133600" y="5699125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3425825" y="5638800"/>
              <a:ext cx="612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2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6778625" y="5622925"/>
              <a:ext cx="612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n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86" name="Text Box 26"/>
            <p:cNvSpPr txBox="1">
              <a:spLocks noChangeArrowheads="1"/>
            </p:cNvSpPr>
            <p:nvPr/>
          </p:nvSpPr>
          <p:spPr bwMode="auto">
            <a:xfrm>
              <a:off x="441325" y="5048250"/>
              <a:ext cx="2117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chemeClr val="hlink"/>
                  </a:solidFill>
                </a:rPr>
                <a:t>Parse tree for G’: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 of a CFL: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chemeClr val="tx2"/>
                </a:solidFill>
              </a:rPr>
              <a:t>Let L = language of binary palindromes </a:t>
            </a:r>
            <a:r>
              <a:rPr lang="en-US" sz="2000" dirty="0" err="1">
                <a:solidFill>
                  <a:schemeClr val="tx2"/>
                </a:solidFill>
              </a:rPr>
              <a:t>s.t</a:t>
            </a:r>
            <a:r>
              <a:rPr lang="en-US" sz="2000" dirty="0">
                <a:solidFill>
                  <a:schemeClr val="tx2"/>
                </a:solidFill>
              </a:rPr>
              <a:t>., substitutions for 0 and 1 are defined as follows:</a:t>
            </a:r>
          </a:p>
          <a:p>
            <a:pPr marL="742950" lvl="2" indent="-342900">
              <a:buSzPct val="60000"/>
            </a:pPr>
            <a:r>
              <a:rPr lang="en-US" sz="2000" dirty="0">
                <a:solidFill>
                  <a:schemeClr val="tx2"/>
                </a:solidFill>
              </a:rPr>
              <a:t>s(0) = {</a:t>
            </a:r>
            <a:r>
              <a:rPr lang="en-US" sz="2000" dirty="0" err="1">
                <a:solidFill>
                  <a:schemeClr val="tx2"/>
                </a:solidFill>
              </a:rPr>
              <a:t>a</a:t>
            </a:r>
            <a:r>
              <a:rPr lang="en-US" sz="2000" baseline="30000" dirty="0" err="1">
                <a:solidFill>
                  <a:schemeClr val="tx2"/>
                </a:solidFill>
              </a:rPr>
              <a:t>n</a:t>
            </a:r>
            <a:r>
              <a:rPr lang="en-US" sz="2000" dirty="0" err="1">
                <a:solidFill>
                  <a:schemeClr val="tx2"/>
                </a:solidFill>
              </a:rPr>
              <a:t>b</a:t>
            </a:r>
            <a:r>
              <a:rPr lang="en-US" sz="2000" baseline="30000" dirty="0" err="1">
                <a:solidFill>
                  <a:schemeClr val="tx2"/>
                </a:solidFill>
              </a:rPr>
              <a:t>n</a:t>
            </a:r>
            <a:r>
              <a:rPr lang="en-US" sz="2000" dirty="0">
                <a:solidFill>
                  <a:schemeClr val="tx2"/>
                </a:solidFill>
              </a:rPr>
              <a:t> | n ≥1},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s(1) = {</a:t>
            </a:r>
            <a:r>
              <a:rPr lang="en-US" sz="2000" dirty="0" err="1">
                <a:solidFill>
                  <a:schemeClr val="hlink"/>
                </a:solidFill>
              </a:rPr>
              <a:t>xx,yy</a:t>
            </a:r>
            <a:r>
              <a:rPr lang="en-US" sz="2000" dirty="0">
                <a:solidFill>
                  <a:schemeClr val="hlink"/>
                </a:solidFill>
              </a:rPr>
              <a:t>}</a:t>
            </a:r>
          </a:p>
          <a:p>
            <a:pPr marL="342900" lvl="1" indent="-342900">
              <a:buSzPct val="60000"/>
            </a:pPr>
            <a:r>
              <a:rPr lang="en-US" sz="2000" dirty="0">
                <a:solidFill>
                  <a:srgbClr val="002060"/>
                </a:solidFill>
              </a:rPr>
              <a:t>Prove that s(L) is also a CFL.</a:t>
            </a:r>
            <a:endParaRPr lang="en-US" sz="2000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BA374-EFAE-4A4F-B669-49341B363F14}" type="slidenum">
              <a:rPr lang="en-US" smtClean="0">
                <a:latin typeface="Arial" charset="0"/>
              </a:rPr>
              <a:pPr/>
              <a:t>56</a:t>
            </a:fld>
            <a:endParaRPr lang="en-US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95400" y="3810000"/>
            <a:ext cx="1905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 dirty="0">
                <a:solidFill>
                  <a:srgbClr val="FF0000"/>
                </a:solidFill>
              </a:rPr>
              <a:t>CFG for L: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S=&gt; 0S0|1S1|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 dirty="0">
                <a:solidFill>
                  <a:srgbClr val="7030A0"/>
                </a:solidFill>
              </a:rPr>
              <a:t>CFG for s(0):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=&gt; aS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b | </a:t>
            </a:r>
            <a:r>
              <a:rPr lang="en-US" sz="1800" dirty="0" err="1">
                <a:solidFill>
                  <a:srgbClr val="7030A0"/>
                </a:solidFill>
              </a:rPr>
              <a:t>ab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198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 dirty="0">
                <a:solidFill>
                  <a:srgbClr val="006600"/>
                </a:solidFill>
              </a:rPr>
              <a:t>CFG for s(1):</a:t>
            </a:r>
          </a:p>
          <a:p>
            <a:endParaRPr lang="en-US" sz="1800" dirty="0">
              <a:solidFill>
                <a:srgbClr val="006600"/>
              </a:solidFill>
            </a:endParaRPr>
          </a:p>
          <a:p>
            <a:r>
              <a:rPr lang="en-US" sz="1800" dirty="0">
                <a:solidFill>
                  <a:srgbClr val="006600"/>
                </a:solidFill>
              </a:rPr>
              <a:t>S</a:t>
            </a:r>
            <a:r>
              <a:rPr lang="en-US" sz="1800" baseline="-25000" dirty="0">
                <a:solidFill>
                  <a:srgbClr val="006600"/>
                </a:solidFill>
              </a:rPr>
              <a:t>1</a:t>
            </a:r>
            <a:r>
              <a:rPr lang="en-US" sz="1800" dirty="0">
                <a:solidFill>
                  <a:srgbClr val="006600"/>
                </a:solidFill>
              </a:rPr>
              <a:t>=&gt; xx | </a:t>
            </a:r>
            <a:r>
              <a:rPr lang="en-US" sz="1800" dirty="0" err="1">
                <a:solidFill>
                  <a:srgbClr val="006600"/>
                </a:solidFill>
              </a:rPr>
              <a:t>yy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5300663"/>
            <a:ext cx="2971800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1" i="1" u="sng" dirty="0">
                <a:solidFill>
                  <a:srgbClr val="FF0000"/>
                </a:solidFill>
              </a:rPr>
              <a:t>Therefore, CFG for s(L):</a:t>
            </a:r>
          </a:p>
          <a:p>
            <a:pPr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S=&gt; </a:t>
            </a:r>
            <a:r>
              <a:rPr lang="en-US" sz="1800" b="1" dirty="0" smtClean="0">
                <a:solidFill>
                  <a:srgbClr val="7030A0"/>
                </a:solidFill>
              </a:rPr>
              <a:t>S</a:t>
            </a:r>
            <a:r>
              <a:rPr lang="en-US" sz="18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1800" b="1" dirty="0" smtClean="0">
                <a:solidFill>
                  <a:srgbClr val="FF0000"/>
                </a:solidFill>
              </a:rPr>
              <a:t>S</a:t>
            </a:r>
            <a:r>
              <a:rPr lang="en-US" sz="1800" b="1" dirty="0" smtClean="0">
                <a:solidFill>
                  <a:srgbClr val="7030A0"/>
                </a:solidFill>
              </a:rPr>
              <a:t>S</a:t>
            </a:r>
            <a:r>
              <a:rPr lang="en-US" sz="18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18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|</a:t>
            </a:r>
            <a:r>
              <a:rPr lang="en-US" sz="1800" dirty="0" smtClean="0">
                <a:solidFill>
                  <a:srgbClr val="006600"/>
                </a:solidFill>
              </a:rPr>
              <a:t> S</a:t>
            </a:r>
            <a:r>
              <a:rPr lang="en-US" sz="1800" baseline="-25000" dirty="0" smtClean="0">
                <a:solidFill>
                  <a:srgbClr val="006600"/>
                </a:solidFill>
              </a:rPr>
              <a:t>1 </a:t>
            </a:r>
            <a:r>
              <a:rPr lang="en-US" sz="1800" b="1" dirty="0" smtClean="0">
                <a:solidFill>
                  <a:srgbClr val="FF0000"/>
                </a:solidFill>
              </a:rPr>
              <a:t>S</a:t>
            </a:r>
            <a:r>
              <a:rPr lang="en-US" sz="1800" dirty="0" smtClean="0">
                <a:solidFill>
                  <a:srgbClr val="006600"/>
                </a:solidFill>
              </a:rPr>
              <a:t> S</a:t>
            </a:r>
            <a:r>
              <a:rPr lang="en-US" sz="1800" baseline="-25000" dirty="0" smtClean="0">
                <a:solidFill>
                  <a:srgbClr val="006600"/>
                </a:solidFill>
              </a:rPr>
              <a:t>1 </a:t>
            </a:r>
            <a:r>
              <a:rPr lang="en-US" sz="1800" b="1" dirty="0" smtClean="0">
                <a:solidFill>
                  <a:srgbClr val="FF0000"/>
                </a:solidFill>
              </a:rPr>
              <a:t>|</a:t>
            </a:r>
            <a:r>
              <a:rPr lang="en-US" sz="1800" b="1" dirty="0" smtClean="0">
                <a:solidFill>
                  <a:srgbClr val="FF0000"/>
                </a:solidFill>
                <a:sym typeface="Symbol"/>
              </a:rPr>
              <a:t></a:t>
            </a:r>
          </a:p>
          <a:p>
            <a:pPr>
              <a:defRPr/>
            </a:pPr>
            <a:r>
              <a:rPr lang="en-US" sz="1800" dirty="0" smtClean="0">
                <a:solidFill>
                  <a:srgbClr val="7030A0"/>
                </a:solidFill>
              </a:rPr>
              <a:t>S</a:t>
            </a:r>
            <a:r>
              <a:rPr lang="en-US" sz="1800" baseline="-25000" dirty="0" smtClean="0">
                <a:solidFill>
                  <a:srgbClr val="7030A0"/>
                </a:solidFill>
              </a:rPr>
              <a:t>0</a:t>
            </a:r>
            <a:r>
              <a:rPr lang="en-US" sz="1800" dirty="0" smtClean="0">
                <a:solidFill>
                  <a:srgbClr val="7030A0"/>
                </a:solidFill>
              </a:rPr>
              <a:t>=&gt; aS</a:t>
            </a:r>
            <a:r>
              <a:rPr lang="en-US" sz="1800" baseline="-25000" dirty="0" smtClean="0">
                <a:solidFill>
                  <a:srgbClr val="7030A0"/>
                </a:solidFill>
              </a:rPr>
              <a:t>0</a:t>
            </a:r>
            <a:r>
              <a:rPr lang="en-US" sz="1800" dirty="0" smtClean="0">
                <a:solidFill>
                  <a:srgbClr val="7030A0"/>
                </a:solidFill>
              </a:rPr>
              <a:t>b | </a:t>
            </a:r>
            <a:r>
              <a:rPr lang="en-US" sz="1800" dirty="0" err="1" smtClean="0">
                <a:solidFill>
                  <a:srgbClr val="7030A0"/>
                </a:solidFill>
              </a:rPr>
              <a:t>ab</a:t>
            </a:r>
            <a:endParaRPr lang="en-US" sz="1800" dirty="0" smtClean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6600"/>
                </a:solidFill>
              </a:rPr>
              <a:t>S</a:t>
            </a:r>
            <a:r>
              <a:rPr lang="en-US" sz="1800" baseline="-25000" dirty="0" smtClean="0">
                <a:solidFill>
                  <a:srgbClr val="006600"/>
                </a:solidFill>
              </a:rPr>
              <a:t>1</a:t>
            </a:r>
            <a:r>
              <a:rPr lang="en-US" sz="1800" dirty="0">
                <a:solidFill>
                  <a:srgbClr val="006600"/>
                </a:solidFill>
              </a:rPr>
              <a:t>=&gt; xx | </a:t>
            </a:r>
            <a:r>
              <a:rPr lang="en-US" sz="1800" dirty="0" err="1">
                <a:solidFill>
                  <a:srgbClr val="006600"/>
                </a:solidFill>
              </a:rPr>
              <a:t>yy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4419600" y="4876800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5306" name="Straight Connector 12"/>
          <p:cNvCxnSpPr>
            <a:cxnSpLocks noChangeShapeType="1"/>
          </p:cNvCxnSpPr>
          <p:nvPr/>
        </p:nvCxnSpPr>
        <p:spPr bwMode="auto">
          <a:xfrm>
            <a:off x="990600" y="35052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01971-9884-485F-AE73-6FFB440E20B3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CFLs are closed under </a:t>
            </a:r>
            <a:r>
              <a:rPr lang="en-US" b="1" i="1" dirty="0">
                <a:solidFill>
                  <a:srgbClr val="CC3499"/>
                </a:solidFill>
              </a:rPr>
              <a:t>union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Let L</a:t>
            </a:r>
            <a:r>
              <a:rPr lang="en-US" sz="2800" baseline="-25000" dirty="0"/>
              <a:t>1</a:t>
            </a:r>
            <a:r>
              <a:rPr lang="en-US" sz="2800" dirty="0"/>
              <a:t> and L</a:t>
            </a:r>
            <a:r>
              <a:rPr lang="en-US" sz="2800" baseline="-25000" dirty="0"/>
              <a:t>2</a:t>
            </a:r>
            <a:r>
              <a:rPr lang="en-US" sz="2800" dirty="0"/>
              <a:t> be CFLs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u="sng" dirty="0"/>
              <a:t>To show:</a:t>
            </a:r>
            <a:r>
              <a:rPr lang="en-US" sz="2800" dirty="0"/>
              <a:t> </a:t>
            </a:r>
            <a:r>
              <a:rPr lang="en-US" sz="2800" dirty="0" smtClean="0"/>
              <a:t>L</a:t>
            </a:r>
            <a:r>
              <a:rPr lang="en-US" sz="2800" baseline="-25000" dirty="0"/>
              <a:t>1</a:t>
            </a:r>
            <a:r>
              <a:rPr lang="en-US" sz="2800" dirty="0" smtClean="0"/>
              <a:t> </a:t>
            </a:r>
            <a:r>
              <a:rPr lang="en-US" sz="2800" dirty="0"/>
              <a:t>U L</a:t>
            </a:r>
            <a:r>
              <a:rPr lang="en-US" sz="2800" baseline="-25000" dirty="0"/>
              <a:t>2</a:t>
            </a:r>
            <a:r>
              <a:rPr lang="en-US" sz="2800" dirty="0"/>
              <a:t> is also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Make a new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L</a:t>
            </a:r>
            <a:r>
              <a:rPr lang="en-US" sz="2400" baseline="-25000" dirty="0" err="1"/>
              <a:t>new</a:t>
            </a:r>
            <a:r>
              <a:rPr lang="en-US" sz="2400" dirty="0"/>
              <a:t> = {</a:t>
            </a:r>
            <a:r>
              <a:rPr lang="en-US" sz="2400" dirty="0" err="1" smtClean="0"/>
              <a:t>a,b</a:t>
            </a:r>
            <a:r>
              <a:rPr lang="en-US" sz="2400" dirty="0"/>
              <a:t>} </a:t>
            </a:r>
            <a:r>
              <a:rPr lang="en-US" sz="2400" dirty="0" err="1"/>
              <a:t>s.t</a:t>
            </a:r>
            <a:r>
              <a:rPr lang="en-US" sz="2400" dirty="0"/>
              <a:t>., s(a) = L</a:t>
            </a:r>
            <a:r>
              <a:rPr lang="en-US" sz="2400" baseline="-25000" dirty="0"/>
              <a:t>1</a:t>
            </a:r>
            <a:r>
              <a:rPr lang="en-US" sz="2400" dirty="0"/>
              <a:t> and s(b) = L</a:t>
            </a:r>
            <a:r>
              <a:rPr lang="en-US" sz="2400" baseline="-25000" dirty="0"/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 ==&gt; s(</a:t>
            </a:r>
            <a:r>
              <a:rPr lang="en-US" sz="2800" dirty="0" err="1"/>
              <a:t>L</a:t>
            </a:r>
            <a:r>
              <a:rPr lang="en-US" sz="2800" baseline="-25000" dirty="0" err="1"/>
              <a:t>new</a:t>
            </a:r>
            <a:r>
              <a:rPr lang="en-US" sz="2800" dirty="0"/>
              <a:t>) == same as == L</a:t>
            </a:r>
            <a:r>
              <a:rPr lang="en-US" sz="2800" baseline="-25000" dirty="0"/>
              <a:t>1</a:t>
            </a:r>
            <a:r>
              <a:rPr lang="en-US" sz="2800" dirty="0"/>
              <a:t> U L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endParaRPr lang="en-US" sz="2800" baseline="-25000" dirty="0"/>
          </a:p>
          <a:p>
            <a:pPr lvl="1" eaLnBrk="1" hangingPunct="1">
              <a:lnSpc>
                <a:spcPct val="90000"/>
              </a:lnSpc>
            </a:pPr>
            <a:endParaRPr lang="en-US" sz="2400" baseline="-250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more direct, alternative 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Let S</a:t>
            </a:r>
            <a:r>
              <a:rPr lang="en-US" sz="2400" baseline="-25000" dirty="0"/>
              <a:t>1</a:t>
            </a:r>
            <a:r>
              <a:rPr lang="en-US" sz="2400" dirty="0"/>
              <a:t> and S</a:t>
            </a:r>
            <a:r>
              <a:rPr lang="en-US" sz="2400" baseline="-25000" dirty="0"/>
              <a:t>2</a:t>
            </a:r>
            <a:r>
              <a:rPr lang="en-US" sz="2400" dirty="0"/>
              <a:t> be the starting variables of the grammars for L</a:t>
            </a:r>
            <a:r>
              <a:rPr lang="en-US" sz="2400" baseline="-25000" dirty="0"/>
              <a:t>1</a:t>
            </a:r>
            <a:r>
              <a:rPr lang="en-US" sz="2400" dirty="0"/>
              <a:t> and L</a:t>
            </a:r>
            <a:r>
              <a:rPr lang="en-US" sz="2400" baseline="-25000" dirty="0"/>
              <a:t>2</a:t>
            </a:r>
            <a:endParaRPr 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Then, </a:t>
            </a:r>
            <a:r>
              <a:rPr lang="en-US" sz="2000" b="1" dirty="0" err="1">
                <a:solidFill>
                  <a:srgbClr val="CC3499"/>
                </a:solidFill>
              </a:rPr>
              <a:t>S</a:t>
            </a:r>
            <a:r>
              <a:rPr lang="en-US" sz="2000" b="1" baseline="-25000" dirty="0" err="1">
                <a:solidFill>
                  <a:srgbClr val="CC3499"/>
                </a:solidFill>
              </a:rPr>
              <a:t>new</a:t>
            </a:r>
            <a:r>
              <a:rPr lang="en-US" sz="2000" b="1" dirty="0">
                <a:solidFill>
                  <a:srgbClr val="CC3499"/>
                </a:solidFill>
              </a:rPr>
              <a:t> =&gt; S</a:t>
            </a:r>
            <a:r>
              <a:rPr lang="en-US" sz="2000" b="1" baseline="-25000" dirty="0">
                <a:solidFill>
                  <a:srgbClr val="CC3499"/>
                </a:solidFill>
              </a:rPr>
              <a:t>1</a:t>
            </a:r>
            <a:r>
              <a:rPr lang="en-US" sz="2000" b="1" dirty="0">
                <a:solidFill>
                  <a:srgbClr val="CC3499"/>
                </a:solidFill>
              </a:rPr>
              <a:t> | S</a:t>
            </a:r>
            <a:r>
              <a:rPr lang="en-US" sz="2000" b="1" baseline="-25000" dirty="0">
                <a:solidFill>
                  <a:srgbClr val="CC3499"/>
                </a:solidFill>
              </a:rPr>
              <a:t>2</a:t>
            </a:r>
            <a:endParaRPr lang="en-US" sz="2000" b="1" dirty="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1219200" y="48768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8956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8077200" y="4572000"/>
            <a:ext cx="3810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6" grpId="0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47237-550D-451E-BC6B-C5D23BD268D0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concatenation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 be CFLs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Make 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= {</a:t>
            </a:r>
            <a:r>
              <a:rPr lang="en-US" dirty="0" err="1"/>
              <a:t>ab</a:t>
            </a:r>
            <a:r>
              <a:rPr lang="en-US" dirty="0"/>
              <a:t>} </a:t>
            </a:r>
            <a:r>
              <a:rPr lang="en-US" dirty="0" err="1"/>
              <a:t>s.t</a:t>
            </a:r>
            <a:r>
              <a:rPr lang="en-US" dirty="0"/>
              <a:t>., </a:t>
            </a:r>
            <a:br>
              <a:rPr lang="en-US" dirty="0"/>
            </a:br>
            <a:r>
              <a:rPr lang="en-US" dirty="0"/>
              <a:t>		s(a) = L</a:t>
            </a:r>
            <a:r>
              <a:rPr lang="en-US" baseline="-25000" dirty="0"/>
              <a:t>1</a:t>
            </a:r>
            <a:r>
              <a:rPr lang="en-US" dirty="0"/>
              <a:t> and s(b)= L</a:t>
            </a:r>
            <a:r>
              <a:rPr lang="en-US" baseline="-25000" dirty="0"/>
              <a:t>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==&gt; L</a:t>
            </a:r>
            <a:r>
              <a:rPr lang="en-US" baseline="-25000" dirty="0"/>
              <a:t>1</a:t>
            </a:r>
            <a:r>
              <a:rPr lang="en-US" dirty="0"/>
              <a:t> L</a:t>
            </a:r>
            <a:r>
              <a:rPr lang="en-US" baseline="-25000" dirty="0"/>
              <a:t>2</a:t>
            </a:r>
            <a:r>
              <a:rPr lang="en-US" dirty="0"/>
              <a:t> = s(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) 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A proof without using substitution?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1143000" y="49530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5908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F307AC-CFE8-484E-A7D1-C7AABD85FBFF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Kleene Closure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Let L be a CFL</a:t>
            </a:r>
          </a:p>
          <a:p>
            <a:pPr eaLnBrk="1" hangingPunct="1">
              <a:defRPr/>
            </a:pPr>
            <a:endParaRPr lang="en-US" dirty="0"/>
          </a:p>
          <a:p>
            <a:pPr marL="342900" lvl="1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dirty="0"/>
              <a:t>Let 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 = {a}* and s(a) = L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Then, L* = s(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17C66-D260-4F53-BD3D-5E5B23AEA08C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 i="1"/>
              <a:t>useless symbols</a:t>
            </a:r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A symbol X is </a:t>
            </a:r>
            <a:r>
              <a:rPr lang="en-US" sz="2400" i="1" u="sng">
                <a:solidFill>
                  <a:schemeClr val="hlink"/>
                </a:solidFill>
                <a:cs typeface="Arial" charset="0"/>
                <a:sym typeface="Wingdings" pitchFamily="2" charset="2"/>
              </a:rPr>
              <a:t>reachable</a:t>
            </a:r>
            <a:r>
              <a:rPr lang="en-US" sz="2400" i="1" u="sng">
                <a:cs typeface="Arial" charset="0"/>
                <a:sym typeface="Wingdings" pitchFamily="2" charset="2"/>
              </a:rPr>
              <a:t> </a:t>
            </a:r>
            <a:r>
              <a:rPr lang="en-US" sz="2400">
                <a:cs typeface="Arial" charset="0"/>
                <a:sym typeface="Wingdings" pitchFamily="2" charset="2"/>
              </a:rPr>
              <a:t>if there exists: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/>
              <a:t>S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</a:t>
            </a:r>
            <a:r>
              <a:rPr lang="en-US" sz="2000">
                <a:sym typeface="Symbol" pitchFamily="18" charset="2"/>
              </a:rPr>
              <a:t> X 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A symbol X is </a:t>
            </a:r>
            <a:r>
              <a:rPr lang="en-US" sz="2400" i="1" u="sng">
                <a:solidFill>
                  <a:schemeClr val="folHlink"/>
                </a:solidFill>
              </a:rPr>
              <a:t>generating</a:t>
            </a:r>
            <a:r>
              <a:rPr lang="en-US" sz="2400" i="1"/>
              <a:t> </a:t>
            </a:r>
            <a:r>
              <a:rPr lang="en-US" sz="2400"/>
              <a:t>if there exists: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X 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w,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for some w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u="sng">
              <a:cs typeface="Arial" charset="0"/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For a symbol X to be “useful”, it has to be both reachable </a:t>
            </a:r>
            <a:r>
              <a:rPr lang="en-US" sz="2400" i="1">
                <a:cs typeface="Arial" charset="0"/>
                <a:sym typeface="Wingdings" pitchFamily="2" charset="2"/>
              </a:rPr>
              <a:t>and</a:t>
            </a:r>
            <a:r>
              <a:rPr lang="en-US" sz="2400">
                <a:cs typeface="Arial" charset="0"/>
                <a:sym typeface="Wingdings" pitchFamily="2" charset="2"/>
              </a:rPr>
              <a:t> generating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/>
              <a:t>S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</a:t>
            </a:r>
            <a:r>
              <a:rPr lang="en-US" sz="1800">
                <a:sym typeface="Symbol" pitchFamily="18" charset="2"/>
              </a:rPr>
              <a:t> X 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w’, 	for some w’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>
              <a:sym typeface="Wingdings" pitchFamily="2" charset="2"/>
            </a:endParaRP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2524125" y="5943600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reachable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3819525" y="5943600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generating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6" grpId="0"/>
      <p:bldP spid="31027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B37A6-005A-43E4-AFAB-1BD2111CB17F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Reversal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L be a CFL, with grammar G=(V,T,P,S)</a:t>
            </a:r>
          </a:p>
          <a:p>
            <a:pPr eaLnBrk="1" hangingPunct="1"/>
            <a:r>
              <a:rPr lang="en-US"/>
              <a:t>For L</a:t>
            </a:r>
            <a:r>
              <a:rPr lang="en-US" baseline="30000"/>
              <a:t>R</a:t>
            </a:r>
            <a:r>
              <a:rPr lang="en-US"/>
              <a:t>, construct G</a:t>
            </a:r>
            <a:r>
              <a:rPr lang="en-US" baseline="30000"/>
              <a:t>R</a:t>
            </a:r>
            <a:r>
              <a:rPr lang="en-US"/>
              <a:t>=(V,T,P</a:t>
            </a:r>
            <a:r>
              <a:rPr lang="en-US" baseline="30000"/>
              <a:t>R</a:t>
            </a:r>
            <a:r>
              <a:rPr lang="en-US"/>
              <a:t>,S) s.t.,</a:t>
            </a:r>
          </a:p>
          <a:p>
            <a:pPr lvl="1" eaLnBrk="1" hangingPunct="1"/>
            <a:r>
              <a:rPr lang="en-US"/>
              <a:t>If A==&gt; </a:t>
            </a:r>
            <a:r>
              <a:rPr lang="en-US">
                <a:sym typeface="Symbol" pitchFamily="18" charset="2"/>
              </a:rPr>
              <a:t> is in P, then:</a:t>
            </a:r>
          </a:p>
          <a:p>
            <a:pPr lvl="2" eaLnBrk="1" hangingPunct="1"/>
            <a:r>
              <a:rPr lang="en-US"/>
              <a:t>A==&gt;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30000"/>
              <a:t>R</a:t>
            </a:r>
            <a:r>
              <a:rPr lang="en-US">
                <a:sym typeface="Symbol" pitchFamily="18" charset="2"/>
              </a:rPr>
              <a:t> is in P</a:t>
            </a:r>
            <a:r>
              <a:rPr lang="en-US" baseline="30000"/>
              <a:t>R</a:t>
            </a:r>
          </a:p>
          <a:p>
            <a:pPr lvl="2" eaLnBrk="1" hangingPunct="1"/>
            <a:endParaRPr lang="en-US" baseline="30000"/>
          </a:p>
          <a:p>
            <a:pPr lvl="2" eaLnBrk="1" hangingPunct="1"/>
            <a:r>
              <a:rPr lang="en-US"/>
              <a:t>(that is, reverse every production)</a:t>
            </a:r>
            <a:endParaRPr lang="en-US">
              <a:sym typeface="Symbol" pitchFamily="18" charset="2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5343525" y="0"/>
            <a:ext cx="372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We won’t use substitution to prove this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144B-6C13-40CA-81CA-6726DCF898C5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</a:t>
            </a:r>
            <a:r>
              <a:rPr lang="en-US" i="1"/>
              <a:t>not </a:t>
            </a:r>
            <a:r>
              <a:rPr lang="en-US"/>
              <a:t>closed under Intersection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Existential proof: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= {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| n≥1,i</a:t>
            </a:r>
            <a:r>
              <a:rPr lang="en-US" sz="2400" dirty="0" smtClean="0"/>
              <a:t>≥1}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= {0</a:t>
            </a:r>
            <a:r>
              <a:rPr lang="en-US" sz="2400" baseline="30000" dirty="0"/>
              <a:t>i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2</a:t>
            </a:r>
            <a:r>
              <a:rPr lang="en-US" sz="2400" baseline="30000" dirty="0"/>
              <a:t>n</a:t>
            </a:r>
            <a:r>
              <a:rPr lang="en-US" sz="2400" dirty="0"/>
              <a:t> | n≥1,i≥1</a:t>
            </a:r>
            <a:r>
              <a:rPr lang="en-US" sz="2400" smtClean="0"/>
              <a:t>}          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Both </a:t>
            </a:r>
            <a:r>
              <a:rPr lang="en-US" sz="2800" dirty="0"/>
              <a:t>L</a:t>
            </a:r>
            <a:r>
              <a:rPr lang="en-US" sz="2800" baseline="-25000" dirty="0"/>
              <a:t>1</a:t>
            </a:r>
            <a:r>
              <a:rPr lang="en-US" sz="2800" dirty="0"/>
              <a:t> and L</a:t>
            </a:r>
            <a:r>
              <a:rPr lang="en-US" sz="2800" baseline="-25000" dirty="0"/>
              <a:t>2</a:t>
            </a:r>
            <a:r>
              <a:rPr lang="en-US" sz="2800" dirty="0"/>
              <a:t> are 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Grammars?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But L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 </a:t>
            </a:r>
            <a:r>
              <a:rPr lang="en-US" sz="2800" dirty="0"/>
              <a:t>L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cannot</a:t>
            </a:r>
            <a:r>
              <a:rPr lang="en-US" sz="2800" dirty="0"/>
              <a:t> be a CFL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have an example, where intersection is not closed.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Therefore, CFLs are not closed under intersection</a:t>
            </a: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FE9F0-E9E5-4548-8088-A09F0A347C9E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complementation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Follows from the fact that CFLs are not closed under intersection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/>
              <a:t>L</a:t>
            </a:r>
            <a:r>
              <a:rPr lang="en-US" baseline="-25000"/>
              <a:t>2 </a:t>
            </a:r>
            <a:r>
              <a:rPr lang="en-US"/>
              <a:t> = 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U </a:t>
            </a:r>
            <a:r>
              <a:rPr lang="en-US"/>
              <a:t>L</a:t>
            </a:r>
            <a:r>
              <a:rPr lang="en-US" baseline="-25000"/>
              <a:t>2 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4290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4419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429000" y="3581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Box 8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4419600"/>
            <a:ext cx="7369175" cy="2246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Logic: </a:t>
            </a:r>
            <a:r>
              <a:rPr lang="en-US" dirty="0"/>
              <a:t>if CFLs were to be closed under complementation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 the whole right hand side becomes a CFL (because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	CFL is closed for union)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the left hand side (intersection) is also a CFL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but we just showed CFLs are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NOT closed under intersection!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CFLs </a:t>
            </a:r>
            <a:r>
              <a:rPr lang="en-US" i="1" u="sng" dirty="0">
                <a:sym typeface="Wingdings" pitchFamily="2" charset="2"/>
              </a:rPr>
              <a:t>cannot </a:t>
            </a:r>
            <a:r>
              <a:rPr lang="en-US" dirty="0">
                <a:sym typeface="Wingdings" pitchFamily="2" charset="2"/>
              </a:rPr>
              <a:t>be closed under complementation.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5910A-A8A0-401F-B427-DA349AF4B970}" type="slidenum">
              <a:rPr lang="en-US" smtClean="0">
                <a:latin typeface="Arial" charset="0"/>
              </a:rPr>
              <a:pPr/>
              <a:t>63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difference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Follows from the fact that CFLs are not closed under complementation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Because, if CFLs are closed under difference, then: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  = ∑* - 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So L has to be a CFL too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Contradiction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19812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2514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TextBox 7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22AE0-A4E4-4442-9E92-00A7B79D4898}" type="slidenum">
              <a:rPr lang="en-US" smtClean="0">
                <a:latin typeface="Arial" charset="0"/>
              </a:rPr>
              <a:pPr/>
              <a:t>64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Decision Properties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Emptiness test</a:t>
            </a:r>
          </a:p>
          <a:p>
            <a:pPr lvl="1" eaLnBrk="1" hangingPunct="1"/>
            <a:r>
              <a:rPr lang="en-US"/>
              <a:t>Generating test</a:t>
            </a:r>
          </a:p>
          <a:p>
            <a:pPr lvl="1" eaLnBrk="1" hangingPunct="1"/>
            <a:r>
              <a:rPr lang="en-US"/>
              <a:t>Reachability test</a:t>
            </a:r>
          </a:p>
          <a:p>
            <a:pPr eaLnBrk="1" hangingPunct="1"/>
            <a:r>
              <a:rPr lang="en-US"/>
              <a:t>Membership test</a:t>
            </a:r>
          </a:p>
          <a:p>
            <a:pPr lvl="1" eaLnBrk="1" hangingPunct="1"/>
            <a:r>
              <a:rPr lang="en-US"/>
              <a:t>PDA acceptance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DA49E9-E4BC-4D25-BF67-6701523DE47D}" type="slidenum">
              <a:rPr lang="en-US" smtClean="0">
                <a:latin typeface="Arial" charset="0"/>
              </a:rPr>
              <a:pPr/>
              <a:t>65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“Undecidable” problems for CFL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Is a given CFG G ambiguous?</a:t>
            </a:r>
          </a:p>
          <a:p>
            <a:pPr eaLnBrk="1" hangingPunct="1"/>
            <a:r>
              <a:rPr lang="en-US"/>
              <a:t>Is a given CFL inherently ambiguous?</a:t>
            </a:r>
          </a:p>
          <a:p>
            <a:pPr eaLnBrk="1" hangingPunct="1"/>
            <a:r>
              <a:rPr lang="en-US"/>
              <a:t>Is the intersection of two CFLs empty?</a:t>
            </a:r>
          </a:p>
          <a:p>
            <a:pPr eaLnBrk="1" hangingPunct="1"/>
            <a:r>
              <a:rPr lang="en-US"/>
              <a:t>Are two CFLs the same?</a:t>
            </a:r>
          </a:p>
          <a:p>
            <a:pPr eaLnBrk="1" hangingPunct="1"/>
            <a:r>
              <a:rPr lang="en-US"/>
              <a:t>Is a given L(G) equal to ∑*?</a:t>
            </a:r>
          </a:p>
          <a:p>
            <a:pPr eaLnBrk="1" hangingPunct="1"/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0AA55-1257-4DBE-BBD0-775BF862B7D9}" type="slidenum">
              <a:rPr lang="en-US" smtClean="0">
                <a:latin typeface="Arial" charset="0"/>
              </a:rPr>
              <a:pPr/>
              <a:t>66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Normal Forms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Chomsky Normal Form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Griebach Normal Form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Useful in proroving P/L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Pumping Lemma for CFLs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Main difference: z=uv</a:t>
            </a:r>
            <a:r>
              <a:rPr lang="en-US" sz="2000" baseline="30000">
                <a:ea typeface="ＭＳ Ｐゴシック" pitchFamily="28" charset="-128"/>
              </a:rPr>
              <a:t>i</a:t>
            </a:r>
            <a:r>
              <a:rPr lang="en-US" sz="2000">
                <a:ea typeface="ＭＳ Ｐゴシック" pitchFamily="28" charset="-128"/>
              </a:rPr>
              <a:t>wx</a:t>
            </a:r>
            <a:r>
              <a:rPr lang="en-US" sz="2000" baseline="30000">
                <a:ea typeface="ＭＳ Ｐゴシック" pitchFamily="28" charset="-128"/>
              </a:rPr>
              <a:t>i</a:t>
            </a:r>
            <a:r>
              <a:rPr lang="en-US" sz="2000">
                <a:ea typeface="ＭＳ Ｐゴシック" pitchFamily="28" charset="-128"/>
              </a:rPr>
              <a:t>y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Closure properties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Closed under: union, concatentation, reversal, Kleen  closure, homomorphism, substitution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Not closed under: intersection, complementation, difference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ECFDC-11DE-4E52-AF16-0444B1F0922E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useless symbols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First, eliminate all symbols that are </a:t>
            </a:r>
            <a:r>
              <a:rPr lang="en-US" i="1"/>
              <a:t>not </a:t>
            </a:r>
            <a:r>
              <a:rPr lang="en-US"/>
              <a:t>generating</a:t>
            </a:r>
          </a:p>
          <a:p>
            <a:pPr marL="609600" indent="-609600" eaLnBrk="1" hangingPunct="1">
              <a:buFont typeface="Arial" charset="0"/>
              <a:buAutoNum type="arabicPeriod"/>
            </a:pPr>
            <a:endParaRPr lang="en-US"/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Next, eliminate all symbols that are </a:t>
            </a:r>
            <a:r>
              <a:rPr lang="en-US" i="1"/>
              <a:t>not </a:t>
            </a:r>
            <a:r>
              <a:rPr lang="en-US"/>
              <a:t>reachable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736725" y="5505450"/>
            <a:ext cx="439102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 order of these steps important, </a:t>
            </a:r>
            <a:br>
              <a:rPr lang="en-US"/>
            </a:br>
            <a:r>
              <a:rPr lang="en-US"/>
              <a:t>	or can we switch?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C7510-A8AF-40DE-8D96-F874407DEC1D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Useless symbols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S</a:t>
            </a:r>
            <a:r>
              <a:rPr lang="en-US" sz="2000" dirty="0">
                <a:sym typeface="Wingdings" pitchFamily="2" charset="2"/>
              </a:rPr>
              <a:t>AB | 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ym typeface="Wingdings" pitchFamily="2" charset="2"/>
              </a:rPr>
              <a:t>A b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A, S</a:t>
            </a:r>
            <a:r>
              <a:rPr lang="en-US" sz="2000" dirty="0"/>
              <a:t> are generating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B </a:t>
            </a:r>
            <a:r>
              <a:rPr lang="en-US" sz="2000" dirty="0"/>
              <a:t>is </a:t>
            </a:r>
            <a:r>
              <a:rPr lang="en-US" sz="2000" i="1" dirty="0"/>
              <a:t>not generating </a:t>
            </a:r>
            <a:r>
              <a:rPr lang="en-US" sz="2000" dirty="0"/>
              <a:t>(and therefore B is useless)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==&gt; Eliminating B… (i.e., remove all productions that involve B)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</a:t>
            </a:r>
            <a:r>
              <a:rPr lang="en-US" sz="1800" dirty="0">
                <a:sym typeface="Wingdings" pitchFamily="2" charset="2"/>
              </a:rPr>
              <a:t> a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Now, A is </a:t>
            </a:r>
            <a:r>
              <a:rPr lang="en-US" sz="2000" i="1" dirty="0"/>
              <a:t>not reachable </a:t>
            </a:r>
            <a:r>
              <a:rPr lang="en-US" sz="2000" dirty="0"/>
              <a:t>and therefore is useless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Simplified G: 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 </a:t>
            </a:r>
            <a:r>
              <a:rPr lang="en-US" sz="1800" dirty="0">
                <a:sym typeface="Wingdings" pitchFamily="2" charset="2"/>
              </a:rPr>
              <a:t> a</a:t>
            </a:r>
            <a:endParaRPr lang="en-US" sz="1800" dirty="0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276600" y="5029200"/>
            <a:ext cx="5556250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would happen if you reverse the order: </a:t>
            </a:r>
          </a:p>
          <a:p>
            <a:r>
              <a:rPr lang="en-US"/>
              <a:t>	i.e., test reachability before generating?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791200"/>
            <a:ext cx="2438400" cy="70802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Will fail to remove: A </a:t>
            </a:r>
            <a:r>
              <a:rPr lang="en-US" dirty="0">
                <a:sym typeface="Wingdings" pitchFamily="2" charset="2"/>
              </a:rPr>
              <a:t> b</a:t>
            </a:r>
            <a:endParaRPr 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95600" y="4800600"/>
            <a:ext cx="6096000" cy="1905000"/>
            <a:chOff x="2895600" y="4800600"/>
            <a:chExt cx="6096000" cy="1905000"/>
          </a:xfrm>
        </p:grpSpPr>
        <p:cxnSp>
          <p:nvCxnSpPr>
            <p:cNvPr id="10248" name="Straight Connector 8"/>
            <p:cNvCxnSpPr>
              <a:cxnSpLocks noChangeShapeType="1"/>
            </p:cNvCxnSpPr>
            <p:nvPr/>
          </p:nvCxnSpPr>
          <p:spPr bwMode="auto">
            <a:xfrm rot="5400000">
              <a:off x="2171700" y="5753100"/>
              <a:ext cx="1905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49" name="Straight Connector 10"/>
            <p:cNvCxnSpPr>
              <a:cxnSpLocks noChangeShapeType="1"/>
            </p:cNvCxnSpPr>
            <p:nvPr/>
          </p:nvCxnSpPr>
          <p:spPr bwMode="auto">
            <a:xfrm>
              <a:off x="2895600" y="4953000"/>
              <a:ext cx="6096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0FB72-F360-4F4B-A66B-BC9FC2C59FF3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generating symbols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/>
            <a:r>
              <a:rPr lang="en-US" u="sng"/>
              <a:t>Basis: </a:t>
            </a:r>
          </a:p>
          <a:p>
            <a:pPr lvl="1" eaLnBrk="1" hangingPunct="1"/>
            <a:r>
              <a:rPr lang="en-US"/>
              <a:t>Every symbol in T is obviously generating.</a:t>
            </a:r>
          </a:p>
          <a:p>
            <a:pPr eaLnBrk="1" hangingPunct="1"/>
            <a:r>
              <a:rPr lang="en-US" u="sng"/>
              <a:t>Induction:</a:t>
            </a:r>
          </a:p>
          <a:p>
            <a:pPr lvl="1" eaLnBrk="1" hangingPunct="1"/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, where  is generating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Then, A is also generating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454525" y="517525"/>
            <a:ext cx="1447800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X 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w</a:t>
            </a:r>
            <a:endParaRPr lang="en-US" sz="2800" i="1">
              <a:solidFill>
                <a:schemeClr val="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969</TotalTime>
  <Words>4711</Words>
  <Application>Microsoft Office PowerPoint</Application>
  <PresentationFormat>On-screen Show (4:3)</PresentationFormat>
  <Paragraphs>964</Paragraphs>
  <Slides>66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Blends</vt:lpstr>
      <vt:lpstr>Properties of Context-free Languages</vt:lpstr>
      <vt:lpstr>Topics </vt:lpstr>
      <vt:lpstr>How to “simplify” CFGs?</vt:lpstr>
      <vt:lpstr>Three ways to simplify/clean a CFG</vt:lpstr>
      <vt:lpstr>Eliminating useless symbols</vt:lpstr>
      <vt:lpstr>Eliminating useless symbols</vt:lpstr>
      <vt:lpstr>Algorithm to detect useless symbols</vt:lpstr>
      <vt:lpstr>Example: Useless symbols</vt:lpstr>
      <vt:lpstr>Algorithm to find all generating symbols</vt:lpstr>
      <vt:lpstr>Algorithm to find all reachable symbols</vt:lpstr>
      <vt:lpstr>Eliminating -productions</vt:lpstr>
      <vt:lpstr>Eliminating -productions</vt:lpstr>
      <vt:lpstr>Algorithm to detect all nullable variables</vt:lpstr>
      <vt:lpstr>Eliminating -productions </vt:lpstr>
      <vt:lpstr>Algorithm of removing null production </vt:lpstr>
      <vt:lpstr>Example: Eliminating -productions</vt:lpstr>
      <vt:lpstr>Eliminating unit productions</vt:lpstr>
      <vt:lpstr>Algorithm of unit production </vt:lpstr>
      <vt:lpstr>Example of unit production </vt:lpstr>
      <vt:lpstr>Conti…</vt:lpstr>
      <vt:lpstr>Eliminating unit productions</vt:lpstr>
      <vt:lpstr>The Unit Pair Algorithm:   to remove unit productions</vt:lpstr>
      <vt:lpstr>The Unit Pair Algorithm:   to remove unit productions</vt:lpstr>
      <vt:lpstr>Example: eliminating unit productions</vt:lpstr>
      <vt:lpstr>Putting all this together…</vt:lpstr>
      <vt:lpstr>Normal Forms</vt:lpstr>
      <vt:lpstr>Why normal forms?</vt:lpstr>
      <vt:lpstr>Chomsky Normal Form (CNF)</vt:lpstr>
      <vt:lpstr>CNF checklist</vt:lpstr>
      <vt:lpstr>How to convert a G into CNF?</vt:lpstr>
      <vt:lpstr>Example #1</vt:lpstr>
      <vt:lpstr>Example #2</vt:lpstr>
      <vt:lpstr>Languages with </vt:lpstr>
      <vt:lpstr>Other Normal Forms</vt:lpstr>
      <vt:lpstr>Return of the Pumping Lemma !!</vt:lpstr>
      <vt:lpstr>Why pumping lemma?</vt:lpstr>
      <vt:lpstr>The “parse tree theorem”</vt:lpstr>
      <vt:lpstr>Proof…The size of parse trees</vt:lpstr>
      <vt:lpstr>Implication of the Parse Tree Theorem (assuming CNF)</vt:lpstr>
      <vt:lpstr>The Pumping Lemma for CFLs</vt:lpstr>
      <vt:lpstr>Proof: Pumping Lemma for CFL</vt:lpstr>
      <vt:lpstr>Parse tree for z</vt:lpstr>
      <vt:lpstr>Extending the parse tree…</vt:lpstr>
      <vt:lpstr>Proof contd..</vt:lpstr>
      <vt:lpstr>Application of Pumping Lemma for CFLs</vt:lpstr>
      <vt:lpstr>Proof contd…</vt:lpstr>
      <vt:lpstr>Example #2 for P/L application</vt:lpstr>
      <vt:lpstr>Example 3</vt:lpstr>
      <vt:lpstr>Example 4</vt:lpstr>
      <vt:lpstr>CFL Closure Properties</vt:lpstr>
      <vt:lpstr>Closure Property Results</vt:lpstr>
      <vt:lpstr>Strategy for Closure Property Proofs</vt:lpstr>
      <vt:lpstr>The Substitution operation</vt:lpstr>
      <vt:lpstr>CFLs are closed under Substitution</vt:lpstr>
      <vt:lpstr>CFLs are closed under Substitution</vt:lpstr>
      <vt:lpstr>Substitution of a CFL: example</vt:lpstr>
      <vt:lpstr>CFLs are closed under union</vt:lpstr>
      <vt:lpstr>CFLs are closed under concatenation</vt:lpstr>
      <vt:lpstr>CFLs are closed under Kleene Closure</vt:lpstr>
      <vt:lpstr>CFLs are closed under Reversal</vt:lpstr>
      <vt:lpstr>CFLs are not closed under Intersection</vt:lpstr>
      <vt:lpstr>CFLs are not closed under complementation</vt:lpstr>
      <vt:lpstr>CFLs are not closed under difference</vt:lpstr>
      <vt:lpstr>Decision Properties</vt:lpstr>
      <vt:lpstr>“Undecidable” problems for CFL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Context-free Languages</dc:title>
  <dc:creator>Office 2004 ananth</dc:creator>
  <cp:lastModifiedBy>Rawal Abbasi</cp:lastModifiedBy>
  <cp:revision>128</cp:revision>
  <cp:lastPrinted>2007-08-15T03:01:31Z</cp:lastPrinted>
  <dcterms:created xsi:type="dcterms:W3CDTF">2010-03-22T15:53:51Z</dcterms:created>
  <dcterms:modified xsi:type="dcterms:W3CDTF">2020-04-02T08:37:20Z</dcterms:modified>
</cp:coreProperties>
</file>