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2" r:id="rId3"/>
    <p:sldId id="277" r:id="rId4"/>
    <p:sldId id="291" r:id="rId5"/>
    <p:sldId id="292" r:id="rId6"/>
    <p:sldId id="323" r:id="rId7"/>
    <p:sldId id="293" r:id="rId8"/>
    <p:sldId id="298" r:id="rId9"/>
    <p:sldId id="320" r:id="rId10"/>
    <p:sldId id="315" r:id="rId11"/>
    <p:sldId id="321" r:id="rId12"/>
    <p:sldId id="334" r:id="rId13"/>
    <p:sldId id="332" r:id="rId14"/>
    <p:sldId id="333" r:id="rId15"/>
    <p:sldId id="314" r:id="rId16"/>
    <p:sldId id="295" r:id="rId17"/>
    <p:sldId id="303" r:id="rId18"/>
    <p:sldId id="296" r:id="rId19"/>
    <p:sldId id="294" r:id="rId20"/>
    <p:sldId id="297" r:id="rId21"/>
    <p:sldId id="299" r:id="rId22"/>
    <p:sldId id="301" r:id="rId23"/>
    <p:sldId id="302" r:id="rId24"/>
    <p:sldId id="316" r:id="rId25"/>
    <p:sldId id="329" r:id="rId26"/>
    <p:sldId id="317" r:id="rId27"/>
    <p:sldId id="331" r:id="rId28"/>
    <p:sldId id="324" r:id="rId29"/>
    <p:sldId id="325" r:id="rId30"/>
    <p:sldId id="326" r:id="rId31"/>
    <p:sldId id="327" r:id="rId32"/>
    <p:sldId id="330" r:id="rId33"/>
    <p:sldId id="304" r:id="rId34"/>
    <p:sldId id="335" r:id="rId35"/>
    <p:sldId id="328" r:id="rId36"/>
    <p:sldId id="309" r:id="rId37"/>
    <p:sldId id="310" r:id="rId38"/>
    <p:sldId id="311" r:id="rId39"/>
    <p:sldId id="307" r:id="rId40"/>
    <p:sldId id="29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3A4706-E846-AC48-9AB5-B674A2B1D33F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E0F81E-0888-9440-80F4-1DC79CE50BD2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6CEAD9-18E8-E442-A9D0-5510E20A3558}" type="slidenum">
              <a:rPr lang="en-US" altLang="x-none" sz="1300"/>
              <a:pPr/>
              <a:t>17</a:t>
            </a:fld>
            <a:endParaRPr lang="en-US" altLang="x-none" sz="13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709BC-AB4F-B54C-A5FC-B8C06FBF2561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6190E6-4E23-5148-BBBC-8CD12DA24B25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F28587-FC28-C94A-AA1E-E97E64194F03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23</a:t>
            </a:fld>
            <a:endParaRPr lang="en-US" altLang="x-none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34815-FBB9-0B4B-A7F5-09B2B37398B6}" type="slidenum">
              <a:rPr lang="en-US" altLang="x-none" sz="1300"/>
              <a:pPr/>
              <a:t>24</a:t>
            </a:fld>
            <a:endParaRPr lang="en-US" altLang="x-none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B0EB8-254A-C945-977F-5535918445B4}" type="slidenum">
              <a:rPr lang="en-US" altLang="x-none" sz="1300"/>
              <a:pPr/>
              <a:t>26</a:t>
            </a:fld>
            <a:endParaRPr lang="en-US" altLang="x-none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28</a:t>
            </a:fld>
            <a:endParaRPr lang="en-US" altLang="x-none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29</a:t>
            </a:fld>
            <a:endParaRPr lang="en-US" altLang="x-none" sz="13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0D5B25-1256-2948-A448-8C5135FFD9EA}" type="slidenum">
              <a:rPr lang="en-US" altLang="x-none" sz="1300"/>
              <a:pPr/>
              <a:t>30</a:t>
            </a:fld>
            <a:endParaRPr lang="en-US" altLang="x-none" sz="130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F0ECE1-4DF0-6542-81B1-AC74038718B3}" type="slidenum">
              <a:rPr lang="en-US" altLang="x-none" sz="1300"/>
              <a:pPr/>
              <a:t>31</a:t>
            </a:fld>
            <a:endParaRPr lang="en-US" altLang="x-none" sz="130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E8834D-06E8-664F-8109-E5FF8F9C58D1}" type="slidenum">
              <a:rPr lang="en-US" altLang="x-none" sz="1300"/>
              <a:pPr/>
              <a:t>33</a:t>
            </a:fld>
            <a:endParaRPr lang="en-US" altLang="x-none" sz="13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36</a:t>
            </a:fld>
            <a:endParaRPr lang="en-US" altLang="x-none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37</a:t>
            </a:fld>
            <a:endParaRPr lang="en-US" altLang="x-none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20B16-AA5D-444D-BE90-54B23C8BEC44}" type="slidenum">
              <a:rPr lang="en-US" altLang="x-none" sz="1300"/>
              <a:pPr/>
              <a:t>38</a:t>
            </a:fld>
            <a:endParaRPr lang="en-US" altLang="x-none" sz="13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67F61A-077B-6540-83A0-2E0E5046714F}" type="slidenum">
              <a:rPr lang="en-US" altLang="x-none" sz="1300"/>
              <a:pPr/>
              <a:t>39</a:t>
            </a:fld>
            <a:endParaRPr lang="en-US" altLang="x-none" sz="130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E04B31-A99B-D043-AAF2-8E8186BDC11F}" type="slidenum">
              <a:rPr lang="en-US" altLang="x-none" sz="1300"/>
              <a:pPr/>
              <a:t>40</a:t>
            </a:fld>
            <a:endParaRPr lang="en-US" altLang="x-none" sz="130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EFDAC-C89C-674F-9527-E1EAF56A6C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390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9510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899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5073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760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301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97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5491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2917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985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5486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D4DD4F2-7EFD-AB4F-92B0-82C93F179E1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Context-Free Languages &amp; </a:t>
            </a:r>
            <a:br>
              <a:rPr lang="en-US" altLang="x-none"/>
            </a:br>
            <a:r>
              <a:rPr lang="en-US" altLang="x-none"/>
              <a:t>Grammars</a:t>
            </a:r>
            <a:br>
              <a:rPr lang="en-US" altLang="x-none"/>
            </a:br>
            <a:r>
              <a:rPr lang="en-US" altLang="x-none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72BAB3-4424-C543-B516-EB2611685494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 grammar for L = {0</a:t>
            </a:r>
            <a:r>
              <a:rPr lang="en-US" altLang="x-none" baseline="30000"/>
              <a:t>m</a:t>
            </a:r>
            <a:r>
              <a:rPr lang="en-US" altLang="x-none"/>
              <a:t>1</a:t>
            </a:r>
            <a:r>
              <a:rPr lang="en-US" altLang="x-none" baseline="30000"/>
              <a:t>n</a:t>
            </a:r>
            <a:r>
              <a:rPr lang="en-US" altLang="x-none"/>
              <a:t> | m≥n}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CFG?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16891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800600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interpret the string “00000111”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5FEE6-7183-5C44-876E-D64CD0C3C8A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A program containing </a:t>
            </a:r>
            <a:r>
              <a:rPr lang="en-US" altLang="x-none" sz="2400" b="1"/>
              <a:t>if-then(-else) </a:t>
            </a:r>
            <a:r>
              <a:rPr lang="en-US" altLang="x-none" sz="240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 </a:t>
            </a:r>
            <a:r>
              <a:rPr lang="en-US" altLang="x-none" i="1"/>
              <a:t>Statement</a:t>
            </a:r>
            <a:r>
              <a:rPr lang="en-US" altLang="x-none"/>
              <a:t> </a:t>
            </a:r>
            <a:r>
              <a:rPr lang="en-US" altLang="x-none" b="1"/>
              <a:t>else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  <a:endParaRPr lang="en-US" altLang="x-none"/>
          </a:p>
          <a:p>
            <a:pPr lvl="2" eaLnBrk="1" hangingPunct="1">
              <a:buFont typeface="Wingdings" charset="2"/>
              <a:buNone/>
            </a:pPr>
            <a:r>
              <a:rPr lang="en-US" altLang="x-none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</a:t>
            </a:r>
            <a:r>
              <a:rPr lang="en-US" altLang="x-none"/>
              <a:t>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CFG?</a:t>
            </a:r>
            <a:endParaRPr lang="en-US" altLang="x-none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7D3E45-1CC3-3047-9590-CA3B0C1EB49E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F6336-F5F3-3A43-8FE4-AF3E8E34081D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Compilers use parsers for syntactic 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Parsers can be expressed as CFGs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Condition ==&gt; …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66AAC-6EB8-F04F-AFC8-E44DF7356ECF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C430FB-6E29-D240-9C75-D7A5D1545BF2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Tag-Markup Languages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800"/>
              <a:t>Roll ==&gt; </a:t>
            </a:r>
            <a:r>
              <a:rPr lang="en-US" altLang="x-none" sz="2800">
                <a:solidFill>
                  <a:schemeClr val="hlink"/>
                </a:solidFill>
              </a:rPr>
              <a:t>&lt;ROLL&gt;</a:t>
            </a:r>
            <a:r>
              <a:rPr lang="en-US" altLang="x-none" sz="2800"/>
              <a:t> Class Students </a:t>
            </a:r>
            <a:r>
              <a:rPr lang="en-US" altLang="x-none" sz="2800">
                <a:solidFill>
                  <a:schemeClr val="hlink"/>
                </a:solidFill>
              </a:rPr>
              <a:t>&lt;/ROLL&gt;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Class ==&gt; </a:t>
            </a:r>
            <a:r>
              <a:rPr lang="en-US" altLang="x-none" sz="2800">
                <a:solidFill>
                  <a:schemeClr val="hlink"/>
                </a:solidFill>
              </a:rPr>
              <a:t>&lt;CLASS&gt;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&lt;/CLASS&gt;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Text ==&gt; Char Text | Char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Char ==&gt; </a:t>
            </a:r>
            <a:r>
              <a:rPr lang="en-US" altLang="x-none" sz="2800">
                <a:solidFill>
                  <a:schemeClr val="hlink"/>
                </a:solidFill>
              </a:rPr>
              <a:t>a | b | … | z | A | B | .. | Z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Students ==&gt; Student Students | </a:t>
            </a:r>
            <a:r>
              <a:rPr lang="en-US" altLang="x-none" sz="2800">
                <a:solidFill>
                  <a:schemeClr val="hlink"/>
                </a:solidFill>
                <a:sym typeface="Symbol" charset="2"/>
              </a:rPr>
              <a:t></a:t>
            </a:r>
            <a:endParaRPr lang="en-US" altLang="x-none" sz="2800">
              <a:solidFill>
                <a:schemeClr val="hlink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 ==&gt; </a:t>
            </a:r>
            <a:r>
              <a:rPr lang="en-US" altLang="x-none" sz="2800">
                <a:solidFill>
                  <a:schemeClr val="hlink"/>
                </a:solidFill>
              </a:rPr>
              <a:t>&lt;STUD&gt;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&lt;/STUD&gt;</a:t>
            </a:r>
          </a:p>
          <a:p>
            <a:pPr eaLnBrk="1" hangingPunct="1"/>
            <a:endParaRPr lang="en-US" altLang="x-none" sz="2800">
              <a:solidFill>
                <a:schemeClr val="hlink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066800" y="5181600"/>
            <a:ext cx="7772400" cy="1477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Here, the left hand side of each production denotes one non-terminals (e.g., “Roll”, “Class”, etc.)</a:t>
            </a:r>
          </a:p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Those symbols on the right hand side for which no productions (i.e., substitutions) are defined are terminals (e.g., ‘a’, ‘b’, ‘|’, ‘&lt;‘, ‘&gt;’, “ROLL”,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91AF2-22DE-CB45-82A8-4239CAD85457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Structure of a production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51125" y="3459163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      =======&gt;     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r>
              <a:rPr lang="en-US" altLang="x-none"/>
              <a:t>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r>
              <a:rPr lang="en-US" altLang="x-none"/>
              <a:t> | …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r>
              <a:rPr lang="en-US" altLang="x-none"/>
              <a:t> 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14600" y="3352800"/>
            <a:ext cx="533400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740275" y="3429000"/>
            <a:ext cx="2193925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410200" y="28956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body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124200" y="2895600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derivation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62338" y="4678363"/>
            <a:ext cx="1658937" cy="1930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3</a:t>
            </a:r>
            <a:endParaRPr lang="en-US" altLang="x-none"/>
          </a:p>
          <a:p>
            <a:pPr>
              <a:buFont typeface="Arial" charset="0"/>
              <a:buNone/>
            </a:pPr>
            <a:r>
              <a:rPr lang="en-US" altLang="x-none"/>
              <a:t>…</a:t>
            </a:r>
          </a:p>
          <a:p>
            <a:pPr>
              <a:buFont typeface="Arial" charset="0"/>
              <a:buNone/>
            </a:pPr>
            <a:r>
              <a:rPr lang="en-US" altLang="x-none"/>
              <a:t>K.   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endParaRPr lang="en-US" altLang="x-none"/>
          </a:p>
          <a:p>
            <a:pPr>
              <a:buFont typeface="Arial" charset="0"/>
              <a:buChar char="•"/>
            </a:pPr>
            <a:endParaRPr lang="en-US" altLang="x-none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685800" y="43434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The above is same as:</a:t>
            </a:r>
            <a:endParaRPr lang="en-US" altLang="x-none" u="sng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9600" y="4114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BFA651-1D7B-7345-B67C-D1FF33FAC226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conventions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symbols &lt;== a, b, c…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Non-terminal symbols &lt;== A,B,C, …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</a:t>
            </a:r>
            <a:r>
              <a:rPr lang="en-US" altLang="x-none" sz="2800" u="sng"/>
              <a:t>or</a:t>
            </a:r>
            <a:r>
              <a:rPr lang="en-US" altLang="x-none" sz="2800"/>
              <a:t> non-terminal symbols &lt;== X,Y,Z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strings &lt;== w, x, y, 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Arbitrary strings of terminals and non-terminals &lt;== </a:t>
            </a:r>
            <a:r>
              <a:rPr lang="en-US" altLang="x-none" sz="2800">
                <a:ea typeface="ＭＳ Ｐゴシック" charset="-128"/>
                <a:sym typeface="Symbol" charset="2"/>
              </a:rPr>
              <a:t></a:t>
            </a:r>
            <a:r>
              <a:rPr lang="en-US" altLang="x-none" sz="2800"/>
              <a:t>, </a:t>
            </a:r>
            <a:r>
              <a:rPr lang="en-US" altLang="x-none" sz="2800">
                <a:sym typeface="Symbol" charset="2"/>
              </a:rPr>
              <a:t>, , </a:t>
            </a:r>
            <a:r>
              <a:rPr lang="en-US" altLang="x-none" sz="280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512B9B-476C-7A40-98E5-D3286ECED000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Syntactic Expressions in Programming Languages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i="1"/>
              <a:t>		</a:t>
            </a:r>
            <a:r>
              <a:rPr lang="en-US" altLang="x-none" sz="2800" i="1">
                <a:solidFill>
                  <a:schemeClr val="folHlink"/>
                </a:solidFill>
              </a:rPr>
              <a:t>result = a*b + score + 10 * distance + c</a:t>
            </a:r>
            <a:endParaRPr lang="en-US" altLang="x-none" sz="2800" i="1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Regular languages have only terminals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Reg expression = [a-z][a-z0-1]*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If we allow only letters a &amp; b, and 0 &amp; 1 for constants (for simplification)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Regular expression = (a+b)(a+b+0+1)*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terminals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9163" y="31083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variables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019800" y="3048000"/>
            <a:ext cx="228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Operators are also</a:t>
            </a:r>
          </a:p>
          <a:p>
            <a:r>
              <a:rPr lang="en-US" altLang="x-none"/>
              <a:t>terminals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581400" y="2514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8862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343400" y="24384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4876800" y="2438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2743200" y="2514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5334000" y="2438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143000" y="3733800"/>
            <a:ext cx="6934200" cy="2590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187AA5-EFCA-8E4B-BABB-F2AF2730DDA4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x-none"/>
              <a:t>String membership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How to say if a string belong to the language defined by a CFG?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Derivation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Head to body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Recursive inference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Body to head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w = 01110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Is w a palindrome?</a:t>
            </a:r>
            <a:br>
              <a:rPr lang="en-US" altLang="x-none" sz="2400"/>
            </a:b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07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Both are equivalent forms</a:t>
            </a:r>
          </a:p>
        </p:txBody>
      </p:sp>
      <p:sp>
        <p:nvSpPr>
          <p:cNvPr id="21510" name="AutoShape 5"/>
          <p:cNvSpPr>
            <a:spLocks/>
          </p:cNvSpPr>
          <p:nvPr/>
        </p:nvSpPr>
        <p:spPr bwMode="auto">
          <a:xfrm>
            <a:off x="4876800" y="2971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486400" y="43434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029200" y="5257800"/>
            <a:ext cx="2039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/>
              <a:t>A  =&gt; 0</a:t>
            </a: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/>
              <a:t>0 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</a:t>
            </a:r>
            <a:r>
              <a:rPr lang="en-US" altLang="x-none">
                <a:solidFill>
                  <a:srgbClr val="FF0000"/>
                </a:solidFill>
              </a:rPr>
              <a:t>1A1</a:t>
            </a:r>
            <a:r>
              <a:rPr lang="en-US" altLang="x-none"/>
              <a:t>0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01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10</a:t>
            </a:r>
          </a:p>
          <a:p>
            <a:endParaRPr lang="en-US" altLang="x-non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86400" y="5181600"/>
            <a:ext cx="1524000" cy="1143000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cxnSp>
        <p:nvCxnSpPr>
          <p:cNvPr id="21514" name="Straight Arrow Connector 10"/>
          <p:cNvCxnSpPr>
            <a:cxnSpLocks noChangeShapeType="1"/>
          </p:cNvCxnSpPr>
          <p:nvPr/>
        </p:nvCxnSpPr>
        <p:spPr bwMode="auto">
          <a:xfrm rot="5400000">
            <a:off x="4724401" y="5715000"/>
            <a:ext cx="1066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6819901" y="5676900"/>
            <a:ext cx="990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CCD1B5-2312-634E-871D-8CE650B8E453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89CBC8-CE44-DD4F-A5AC-BD0E4475A8AC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We can write a CFG for accepting simple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E ==&gt; 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F ==&gt; aF | bF | 0F | 1F | </a:t>
            </a:r>
            <a:r>
              <a:rPr lang="en-US" altLang="x-none" sz="2000">
                <a:sym typeface="Symbol" charset="2"/>
              </a:rPr>
              <a:t>a | b | 0 | 1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2C5618-42E1-DF4B-902E-BB0CDC4C6A31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Generalization of derivation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800" dirty="0" smtClean="0"/>
              <a:t>Derivation is </a:t>
            </a:r>
            <a:r>
              <a:rPr lang="en-US" sz="2800" i="1" dirty="0" smtClean="0"/>
              <a:t>head ==&gt; body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A==&gt;X    		(A derives X in a single step) 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 ==&gt;*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 X   	(A derives X in a multiple steps)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3100" dirty="0" smtClean="0"/>
          </a:p>
          <a:p>
            <a:pPr marL="514350" indent="-457200" eaLnBrk="1" hangingPunct="1">
              <a:buFont typeface="Wingdings" pitchFamily="28" charset="2"/>
              <a:buChar char="n"/>
              <a:defRPr/>
            </a:pPr>
            <a:r>
              <a:rPr lang="en-US" sz="3000" u="sng" dirty="0" smtClean="0"/>
              <a:t>Transitivity:</a:t>
            </a:r>
          </a:p>
          <a:p>
            <a:pPr marL="1295400" lvl="2" indent="-381000" eaLnBrk="1" hangingPunct="1">
              <a:buFont typeface="Wingdings" pitchFamily="28" charset="2"/>
              <a:buNone/>
              <a:defRPr/>
            </a:pPr>
            <a:r>
              <a:rPr lang="en-US" dirty="0" smtClean="0"/>
              <a:t>IFA ==&gt;*</a:t>
            </a:r>
            <a:r>
              <a:rPr lang="en-US" baseline="-25000" dirty="0" smtClean="0"/>
              <a:t>G</a:t>
            </a:r>
            <a:r>
              <a:rPr lang="en-US" dirty="0" smtClean="0"/>
              <a:t>B, and B ==&gt;*</a:t>
            </a:r>
            <a:r>
              <a:rPr lang="en-US" baseline="-25000" dirty="0" smtClean="0"/>
              <a:t>G</a:t>
            </a:r>
            <a:r>
              <a:rPr lang="en-US" dirty="0" smtClean="0"/>
              <a:t>C, THEN A ==&gt;*</a:t>
            </a:r>
            <a:r>
              <a:rPr lang="en-US" baseline="-25000" dirty="0" smtClean="0"/>
              <a:t>G</a:t>
            </a:r>
            <a:r>
              <a:rPr lang="en-US" dirty="0" smtClean="0"/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559A1-0CEE-304E-8FF3-5D3BAAA0DAAC}" type="slidenum">
              <a:rPr lang="en-US" altLang="x-none" sz="1400"/>
              <a:pPr/>
              <a:t>22</a:t>
            </a:fld>
            <a:endParaRPr lang="en-US" altLang="x-non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/>
              <a:t>L(G) = { w in T* | S ==&gt;*</a:t>
            </a:r>
            <a:r>
              <a:rPr lang="en-US" altLang="x-none" baseline="-25000"/>
              <a:t>G</a:t>
            </a:r>
            <a:r>
              <a:rPr lang="en-US" altLang="x-none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>
                <a:latin typeface="ヒラギノ角ゴ Pro W3" charset="-128"/>
              </a:rPr>
              <a:t>								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742B2D-D2E2-FF43-AFB6-B87AA33DC874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/>
              <a:t>Derive the string </a:t>
            </a:r>
            <a:r>
              <a:rPr lang="en-US" altLang="x-none" sz="2000" u="sng"/>
              <a:t>a*(ab+10) </a:t>
            </a:r>
            <a:r>
              <a:rPr lang="en-US" altLang="x-none" sz="2000"/>
              <a:t>from G:</a:t>
            </a:r>
            <a:endParaRPr lang="en-US" altLang="x-none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18225" y="22606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137150" y="2514600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315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6525" y="5657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5791200" y="1270000"/>
            <a:ext cx="2995613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862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39624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2118D0-9B74-E045-973C-AB4FE33AABBF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Leftmost vs. Rightmost derivations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Q1) For every leftmost derivation, there is a rightmost derivation, and vice versa. True or False?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Q2) Does every word generated by a CFG have a leftmost and a rightmost derivation?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Q3) Could there be words which have more than one leftmost (or rightmost) derivation?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2971800"/>
            <a:ext cx="458787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True - will use parse trees to prove this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4629150"/>
            <a:ext cx="45593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easy to prove (reverse direction)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6172200"/>
            <a:ext cx="396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depending on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to prove that your CFGs are correct?</a:t>
            </a: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(using induction)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BF9DFE-C6C3-D545-BC39-C05205FC006D}" type="slidenum">
              <a:rPr lang="en-US" altLang="x-none" sz="1400">
                <a:solidFill>
                  <a:schemeClr val="bg2"/>
                </a:solidFill>
              </a:rPr>
              <a:pPr/>
              <a:t>25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58B9A8-03E1-C24C-B9FA-A465A59F1FB3}" type="slidenum">
              <a:rPr lang="en-US" altLang="x-none" sz="1400"/>
              <a:pPr/>
              <a:t>26</a:t>
            </a:fld>
            <a:endParaRPr lang="en-US" altLang="x-none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&amp; CFL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Theorem:</a:t>
            </a:r>
            <a:r>
              <a:rPr lang="en-US" altLang="x-none"/>
              <a:t> A string w in (0+1)* is in L(G</a:t>
            </a:r>
            <a:r>
              <a:rPr lang="en-US" altLang="x-none" baseline="-25000"/>
              <a:t>pal</a:t>
            </a:r>
            <a:r>
              <a:rPr lang="en-US" altLang="x-none"/>
              <a:t>), if and only if, w is a palindrome.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 u="sng"/>
              <a:t>Proof: </a:t>
            </a:r>
            <a:endParaRPr lang="en-US" altLang="x-none"/>
          </a:p>
          <a:p>
            <a:pPr lvl="1" eaLnBrk="1" hangingPunct="1"/>
            <a:r>
              <a:rPr lang="en-US" altLang="x-none"/>
              <a:t>Use induction </a:t>
            </a:r>
          </a:p>
          <a:p>
            <a:pPr lvl="2" eaLnBrk="1" hangingPunct="1"/>
            <a:r>
              <a:rPr lang="en-US" altLang="x-none"/>
              <a:t>on string length for the IF part</a:t>
            </a:r>
          </a:p>
          <a:p>
            <a:pPr lvl="2" eaLnBrk="1" hangingPunct="1"/>
            <a:r>
              <a:rPr lang="en-US" altLang="x-none"/>
              <a:t>On length of derivation for the ONLY IF part</a:t>
            </a:r>
          </a:p>
          <a:p>
            <a:pPr eaLnBrk="1" hangingPunct="1"/>
            <a:endParaRPr lang="en-US" altLang="x-none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 err="1"/>
              <a:t>G</a:t>
            </a:r>
            <a:r>
              <a:rPr lang="en-US" u="sng" baseline="-25000" dirty="0" err="1"/>
              <a:t>pal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6097-2990-E44D-B71B-98316B0433A8}" type="slidenum">
              <a:rPr lang="en-US" altLang="x-none" sz="1400">
                <a:solidFill>
                  <a:schemeClr val="bg2"/>
                </a:solidFill>
              </a:rPr>
              <a:pPr/>
              <a:t>27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A031A1-E2A3-1D4B-BC5D-DEB853CC8070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/>
              <a:t>Each CFG can be represented using a </a:t>
            </a:r>
            <a:r>
              <a:rPr lang="en-US" altLang="x-none" sz="2000" i="1"/>
              <a:t>parse tree: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internal node</a:t>
            </a:r>
            <a:r>
              <a:rPr lang="en-US" altLang="x-none" sz="2000"/>
              <a:t> is labeled by a variable in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leaf</a:t>
            </a:r>
            <a:r>
              <a:rPr lang="en-US" altLang="x-none" sz="200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For a production, A==&gt;X</a:t>
            </a:r>
            <a:r>
              <a:rPr lang="en-US" altLang="x-none" sz="2000" baseline="-25000"/>
              <a:t>1</a:t>
            </a:r>
            <a:r>
              <a:rPr lang="en-US" altLang="x-none" sz="2000"/>
              <a:t>X</a:t>
            </a:r>
            <a:r>
              <a:rPr lang="en-US" altLang="x-none" sz="2000" baseline="-25000"/>
              <a:t>2</a:t>
            </a:r>
            <a:r>
              <a:rPr lang="en-US" altLang="x-none" sz="2000"/>
              <a:t>…X</a:t>
            </a:r>
            <a:r>
              <a:rPr lang="en-US" altLang="x-none" sz="2000" baseline="-25000"/>
              <a:t>k</a:t>
            </a:r>
            <a:r>
              <a:rPr lang="en-US" altLang="x-none" sz="2000"/>
              <a:t>, then any internal node labeled A has k children which are labeled from X</a:t>
            </a:r>
            <a:r>
              <a:rPr lang="en-US" altLang="x-none" sz="2000" baseline="-25000"/>
              <a:t>1</a:t>
            </a:r>
            <a:r>
              <a:rPr lang="en-US" altLang="x-none" sz="2000"/>
              <a:t>,X</a:t>
            </a:r>
            <a:r>
              <a:rPr lang="en-US" altLang="x-none" sz="2000" baseline="-25000"/>
              <a:t>2</a:t>
            </a:r>
            <a:r>
              <a:rPr lang="en-US" altLang="x-none" sz="2000"/>
              <a:t>,…X</a:t>
            </a:r>
            <a:r>
              <a:rPr lang="en-US" altLang="x-none" sz="2000" baseline="-25000"/>
              <a:t>k</a:t>
            </a:r>
            <a:r>
              <a:rPr lang="en-US" altLang="x-none" sz="2000"/>
              <a:t> from left to right 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0" y="47053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667000" y="531495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971800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978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054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897313" y="53149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887913" y="531495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211513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362450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2286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2286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819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3581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581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4648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4648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5181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52DA69-5960-634A-8A20-D7A51DE8728B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68425" y="2381250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445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441950" y="4876800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48200" y="2640013"/>
            <a:ext cx="3810000" cy="2465387"/>
            <a:chOff x="4648200" y="2640013"/>
            <a:chExt cx="3810000" cy="2465387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-5400000">
              <a:off x="3632200" y="3656013"/>
              <a:ext cx="2428875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-5400000">
              <a:off x="7596188" y="408781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638800"/>
            <a:ext cx="407987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5715000"/>
            <a:ext cx="3052763" cy="708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6B1E4-240D-EB44-8F95-4BB905ADE183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C123AB-E353-C045-9366-8CBFED6021E9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Trees, Derivations, and Recursive Inferences</a:t>
            </a:r>
          </a:p>
        </p:txBody>
      </p:sp>
      <p:sp>
        <p:nvSpPr>
          <p:cNvPr id="32772" name="Line 24"/>
          <p:cNvSpPr>
            <a:spLocks noChangeShapeType="1"/>
          </p:cNvSpPr>
          <p:nvPr/>
        </p:nvSpPr>
        <p:spPr bwMode="auto">
          <a:xfrm>
            <a:off x="914400" y="4419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6324600" y="27432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38"/>
          <p:cNvGrpSpPr>
            <a:grpSpLocks/>
          </p:cNvGrpSpPr>
          <p:nvPr/>
        </p:nvGrpSpPr>
        <p:grpSpPr bwMode="auto">
          <a:xfrm>
            <a:off x="1905000" y="1924050"/>
            <a:ext cx="6650038" cy="2343150"/>
            <a:chOff x="1905000" y="1924050"/>
            <a:chExt cx="6650038" cy="2343150"/>
          </a:xfrm>
        </p:grpSpPr>
        <p:sp>
          <p:nvSpPr>
            <p:cNvPr id="32786" name="Text Box 3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446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1</a:t>
              </a:r>
              <a:endParaRPr lang="en-US" altLang="x-none"/>
            </a:p>
          </p:txBody>
        </p:sp>
        <p:sp>
          <p:nvSpPr>
            <p:cNvPr id="32788" name="Line 7"/>
            <p:cNvSpPr>
              <a:spLocks noChangeShapeType="1"/>
            </p:cNvSpPr>
            <p:nvPr/>
          </p:nvSpPr>
          <p:spPr bwMode="auto">
            <a:xfrm flipH="1">
              <a:off x="3505200" y="2724150"/>
              <a:ext cx="930275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8"/>
            <p:cNvSpPr>
              <a:spLocks noChangeShapeType="1"/>
            </p:cNvSpPr>
            <p:nvPr/>
          </p:nvSpPr>
          <p:spPr bwMode="auto">
            <a:xfrm>
              <a:off x="4511675" y="2724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9"/>
            <p:cNvSpPr>
              <a:spLocks noChangeShapeType="1"/>
            </p:cNvSpPr>
            <p:nvPr/>
          </p:nvSpPr>
          <p:spPr bwMode="auto">
            <a:xfrm>
              <a:off x="4587875" y="2724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4430713" y="29718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i</a:t>
              </a:r>
              <a:endParaRPr lang="en-US" altLang="x-none"/>
            </a:p>
          </p:txBody>
        </p:sp>
        <p:sp>
          <p:nvSpPr>
            <p:cNvPr id="32792" name="Text Box 1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436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  <p:sp>
          <p:nvSpPr>
            <p:cNvPr id="32793" name="Text Box 13"/>
            <p:cNvSpPr txBox="1">
              <a:spLocks noChangeArrowheads="1"/>
            </p:cNvSpPr>
            <p:nvPr/>
          </p:nvSpPr>
          <p:spPr bwMode="auto">
            <a:xfrm>
              <a:off x="3744913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4" name="Text Box 14"/>
            <p:cNvSpPr txBox="1">
              <a:spLocks noChangeArrowheads="1"/>
            </p:cNvSpPr>
            <p:nvPr/>
          </p:nvSpPr>
          <p:spPr bwMode="auto">
            <a:xfrm>
              <a:off x="4895850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 flipH="1">
              <a:off x="28194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28194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3528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 flipH="1">
              <a:off x="41148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41148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46482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51816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57150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 flipV="1">
              <a:off x="2743200" y="2590800"/>
              <a:ext cx="0" cy="16303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 rot="-5400000">
              <a:off x="1563688" y="3213100"/>
              <a:ext cx="1384300" cy="7016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</a:t>
              </a:r>
            </a:p>
            <a:p>
              <a:r>
                <a:rPr lang="en-US" altLang="x-none"/>
                <a:t>inference</a:t>
              </a:r>
            </a:p>
          </p:txBody>
        </p:sp>
        <p:sp>
          <p:nvSpPr>
            <p:cNvPr id="32806" name="Text Box 28"/>
            <p:cNvSpPr txBox="1">
              <a:spLocks noChangeArrowheads="1"/>
            </p:cNvSpPr>
            <p:nvPr/>
          </p:nvSpPr>
          <p:spPr bwMode="auto">
            <a:xfrm rot="-5400000">
              <a:off x="5995988" y="331946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  <p:sp>
          <p:nvSpPr>
            <p:cNvPr id="32807" name="Text Box 30"/>
            <p:cNvSpPr txBox="1">
              <a:spLocks noChangeArrowheads="1"/>
            </p:cNvSpPr>
            <p:nvPr/>
          </p:nvSpPr>
          <p:spPr bwMode="auto">
            <a:xfrm>
              <a:off x="5699125" y="1924050"/>
              <a:ext cx="28559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Production:</a:t>
              </a:r>
            </a:p>
            <a:p>
              <a:r>
                <a:rPr lang="en-US" altLang="x-none"/>
                <a:t>	A ==&gt; X</a:t>
              </a:r>
              <a:r>
                <a:rPr lang="en-US" altLang="x-none" baseline="-25000"/>
                <a:t>1</a:t>
              </a:r>
              <a:r>
                <a:rPr lang="en-US" altLang="x-none"/>
                <a:t>..X</a:t>
              </a:r>
              <a:r>
                <a:rPr lang="en-US" altLang="x-none" baseline="-25000"/>
                <a:t>i</a:t>
              </a:r>
              <a:r>
                <a:rPr lang="en-US" altLang="x-none"/>
                <a:t>..X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</p:grp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394325" y="476726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Parse tree</a:t>
            </a:r>
          </a:p>
        </p:txBody>
      </p:sp>
      <p:sp>
        <p:nvSpPr>
          <p:cNvPr id="32776" name="Text Box 33"/>
          <p:cNvSpPr txBox="1">
            <a:spLocks noChangeArrowheads="1"/>
          </p:cNvSpPr>
          <p:nvPr/>
        </p:nvSpPr>
        <p:spPr bwMode="auto">
          <a:xfrm>
            <a:off x="3702050" y="4876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Left-most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7" name="Text Box 34"/>
          <p:cNvSpPr txBox="1">
            <a:spLocks noChangeArrowheads="1"/>
          </p:cNvSpPr>
          <p:nvPr/>
        </p:nvSpPr>
        <p:spPr bwMode="auto">
          <a:xfrm>
            <a:off x="4419600" y="56530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Right-most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8" name="Text Box 35"/>
          <p:cNvSpPr txBox="1">
            <a:spLocks noChangeArrowheads="1"/>
          </p:cNvSpPr>
          <p:nvPr/>
        </p:nvSpPr>
        <p:spPr bwMode="auto">
          <a:xfrm>
            <a:off x="2057400" y="56388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Derivation</a:t>
            </a:r>
          </a:p>
        </p:txBody>
      </p:sp>
      <p:sp>
        <p:nvSpPr>
          <p:cNvPr id="32779" name="Text Box 36"/>
          <p:cNvSpPr txBox="1">
            <a:spLocks noChangeArrowheads="1"/>
          </p:cNvSpPr>
          <p:nvPr/>
        </p:nvSpPr>
        <p:spPr bwMode="auto">
          <a:xfrm>
            <a:off x="6153150" y="5805488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Recursive</a:t>
            </a:r>
            <a:br>
              <a:rPr lang="en-US" altLang="x-none" sz="1800"/>
            </a:br>
            <a:r>
              <a:rPr lang="en-US" altLang="x-none" sz="1800"/>
              <a:t>inference</a:t>
            </a:r>
          </a:p>
        </p:txBody>
      </p:sp>
      <p:sp>
        <p:nvSpPr>
          <p:cNvPr id="32780" name="Line 37"/>
          <p:cNvSpPr>
            <a:spLocks noChangeShapeType="1"/>
          </p:cNvSpPr>
          <p:nvPr/>
        </p:nvSpPr>
        <p:spPr bwMode="auto">
          <a:xfrm flipH="1">
            <a:off x="4876800" y="4953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38"/>
          <p:cNvSpPr>
            <a:spLocks noChangeShapeType="1"/>
          </p:cNvSpPr>
          <p:nvPr/>
        </p:nvSpPr>
        <p:spPr bwMode="auto">
          <a:xfrm flipH="1">
            <a:off x="5410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9"/>
          <p:cNvSpPr>
            <a:spLocks noChangeShapeType="1"/>
          </p:cNvSpPr>
          <p:nvPr/>
        </p:nvSpPr>
        <p:spPr bwMode="auto">
          <a:xfrm flipH="1">
            <a:off x="30480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0"/>
          <p:cNvSpPr>
            <a:spLocks noChangeShapeType="1"/>
          </p:cNvSpPr>
          <p:nvPr/>
        </p:nvSpPr>
        <p:spPr bwMode="auto">
          <a:xfrm flipH="1">
            <a:off x="3276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Freeform 41"/>
          <p:cNvSpPr>
            <a:spLocks/>
          </p:cNvSpPr>
          <p:nvPr/>
        </p:nvSpPr>
        <p:spPr bwMode="auto">
          <a:xfrm>
            <a:off x="2590800" y="6019800"/>
            <a:ext cx="3581400" cy="482600"/>
          </a:xfrm>
          <a:custGeom>
            <a:avLst/>
            <a:gdLst>
              <a:gd name="T0" fmla="*/ 0 w 2256"/>
              <a:gd name="T1" fmla="*/ 0 h 304"/>
              <a:gd name="T2" fmla="*/ 2147483647 w 2256"/>
              <a:gd name="T3" fmla="*/ 2147483647 h 304"/>
              <a:gd name="T4" fmla="*/ 2147483647 w 2256"/>
              <a:gd name="T5" fmla="*/ 2147483647 h 304"/>
              <a:gd name="T6" fmla="*/ 0 60000 65536"/>
              <a:gd name="T7" fmla="*/ 0 60000 65536"/>
              <a:gd name="T8" fmla="*/ 0 60000 65536"/>
              <a:gd name="T9" fmla="*/ 0 w 2256"/>
              <a:gd name="T10" fmla="*/ 0 h 304"/>
              <a:gd name="T11" fmla="*/ 2256 w 225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04">
                <a:moveTo>
                  <a:pt x="0" y="0"/>
                </a:moveTo>
                <a:cubicBezTo>
                  <a:pt x="340" y="136"/>
                  <a:pt x="680" y="272"/>
                  <a:pt x="1056" y="288"/>
                </a:cubicBezTo>
                <a:cubicBezTo>
                  <a:pt x="1432" y="304"/>
                  <a:pt x="1844" y="200"/>
                  <a:pt x="225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 flipH="1" flipV="1">
            <a:off x="60960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970974-E8F9-6E43-B4B2-B3F31B93B543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Interchangeability of different CFG representations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right-most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right to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==&gt; left-most derivation == 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Derivation ==&gt; Recursive inference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Reverse the order of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Recursive inference ==&gt; Parse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bottom-up traversal of parse tree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7588" y="2057400"/>
            <a:ext cx="1354137" cy="1089025"/>
            <a:chOff x="7367571" y="2057400"/>
            <a:chExt cx="1354231" cy="1088571"/>
          </a:xfrm>
        </p:grpSpPr>
        <p:sp>
          <p:nvSpPr>
            <p:cNvPr id="33801" name="Isosceles Triangle 4"/>
            <p:cNvSpPr>
              <a:spLocks noChangeArrowheads="1"/>
            </p:cNvSpPr>
            <p:nvPr/>
          </p:nvSpPr>
          <p:spPr bwMode="auto">
            <a:xfrm>
              <a:off x="7391400" y="2057400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2" name="Freeform 5"/>
            <p:cNvSpPr>
              <a:spLocks/>
            </p:cNvSpPr>
            <p:nvPr/>
          </p:nvSpPr>
          <p:spPr bwMode="auto">
            <a:xfrm>
              <a:off x="7367571" y="2133600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3025775"/>
            <a:ext cx="1354138" cy="1089025"/>
            <a:chOff x="7467600" y="3026229"/>
            <a:chExt cx="1354231" cy="1088571"/>
          </a:xfrm>
        </p:grpSpPr>
        <p:sp>
          <p:nvSpPr>
            <p:cNvPr id="33799" name="Isosceles Triangle 6"/>
            <p:cNvSpPr>
              <a:spLocks noChangeArrowheads="1"/>
            </p:cNvSpPr>
            <p:nvPr/>
          </p:nvSpPr>
          <p:spPr bwMode="auto">
            <a:xfrm>
              <a:off x="7491429" y="3026229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7467600" y="3102429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Connection between CFLs and RLs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E5E410-34D1-324C-8D52-19D041E0B208}" type="slidenum">
              <a:rPr lang="en-US" altLang="x-none" sz="1400">
                <a:solidFill>
                  <a:schemeClr val="bg2"/>
                </a:solidFill>
              </a:rPr>
              <a:pPr/>
              <a:t>32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B1B2FF-BED4-8146-A6EE-B06D6EA015C4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CFLs &amp; Regular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CFG is said to be</a:t>
            </a:r>
            <a:r>
              <a:rPr lang="en-US" altLang="x-none" sz="2800">
                <a:solidFill>
                  <a:schemeClr val="hlink"/>
                </a:solidFill>
              </a:rPr>
              <a:t> </a:t>
            </a:r>
            <a:r>
              <a:rPr lang="en-US" altLang="x-none" sz="2800" i="1">
                <a:solidFill>
                  <a:schemeClr val="hlink"/>
                </a:solidFill>
              </a:rPr>
              <a:t>right-linear</a:t>
            </a:r>
            <a:r>
              <a:rPr lang="en-US" altLang="x-none" sz="2800" i="1"/>
              <a:t> </a:t>
            </a:r>
            <a:r>
              <a:rPr lang="en-US" altLang="x-none" sz="2800"/>
              <a:t>if all the productions are one of the following two forms: </a:t>
            </a:r>
            <a:r>
              <a:rPr lang="en-US" altLang="x-none" sz="2400" i="1">
                <a:solidFill>
                  <a:srgbClr val="FF0000"/>
                </a:solidFill>
              </a:rPr>
              <a:t>A ==&gt; wB (or) A ==&gt; w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1:</a:t>
            </a:r>
            <a:r>
              <a:rPr lang="en-US" altLang="x-none" sz="2800">
                <a:solidFill>
                  <a:schemeClr val="folHlink"/>
                </a:solidFill>
              </a:rPr>
              <a:t> Every right-linear CFG generates a 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2:</a:t>
            </a:r>
            <a:r>
              <a:rPr lang="en-US" altLang="x-none" sz="2800">
                <a:solidFill>
                  <a:schemeClr val="folHlink"/>
                </a:solidFill>
              </a:rPr>
              <a:t> Every regular language has a right-linear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Theorem 3:</a:t>
            </a:r>
            <a:r>
              <a:rPr lang="en-US" altLang="x-none" sz="2800"/>
              <a:t> Left-linear CFGs also represent RLs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267200" y="3246438"/>
            <a:ext cx="2490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chemeClr val="hlink"/>
                </a:solidFill>
              </a:rPr>
              <a:t>Where: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A &amp; B are variables,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w is a string of terminals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7200"/>
            <a:ext cx="616426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What kind of grammars result for regular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B066B5-74D5-C74E-9BEB-028BB35979FE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457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438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2362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850900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1143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1981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1676400" y="22860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2514600" y="22098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91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11430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1981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1730375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667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3429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5410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5334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3822700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4114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4953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4648200" y="24384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38862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41148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49530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4702175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4929188" y="3090863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3962400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49530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4572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900" name="TextBox 41"/>
          <p:cNvSpPr txBox="1">
            <a:spLocks noChangeArrowheads="1"/>
          </p:cNvSpPr>
          <p:nvPr/>
        </p:nvSpPr>
        <p:spPr bwMode="auto">
          <a:xfrm>
            <a:off x="6553200" y="2209800"/>
            <a:ext cx="2505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x-none"/>
              <a:t>A =&gt; 01B | C</a:t>
            </a:r>
          </a:p>
          <a:p>
            <a:r>
              <a:rPr lang="en-US" altLang="x-none"/>
              <a:t>   B =&gt; 11B | 0C | 1A</a:t>
            </a:r>
          </a:p>
          <a:p>
            <a:r>
              <a:rPr lang="en-US" altLang="x-none"/>
              <a:t>   C =&gt; 1A | 0 | 1</a:t>
            </a:r>
          </a:p>
        </p:txBody>
      </p:sp>
      <p:cxnSp>
        <p:nvCxnSpPr>
          <p:cNvPr id="36901" name="Straight Connector 43"/>
          <p:cNvCxnSpPr>
            <a:cxnSpLocks noChangeShapeType="1"/>
          </p:cNvCxnSpPr>
          <p:nvPr/>
        </p:nvCxnSpPr>
        <p:spPr bwMode="auto">
          <a:xfrm>
            <a:off x="32766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2" name="Straight Connector 44"/>
          <p:cNvCxnSpPr>
            <a:cxnSpLocks noChangeShapeType="1"/>
          </p:cNvCxnSpPr>
          <p:nvPr/>
        </p:nvCxnSpPr>
        <p:spPr bwMode="auto">
          <a:xfrm>
            <a:off x="609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304800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3429000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5" name="TextBox 47"/>
          <p:cNvSpPr txBox="1">
            <a:spLocks noChangeArrowheads="1"/>
          </p:cNvSpPr>
          <p:nvPr/>
        </p:nvSpPr>
        <p:spPr bwMode="auto">
          <a:xfrm>
            <a:off x="6324600" y="350520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Finite Automaton?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6DA04C-FBB7-824E-9BA9-F80B47D1C156}" type="slidenum">
              <a:rPr lang="en-US" altLang="x-none" sz="1400">
                <a:solidFill>
                  <a:schemeClr val="bg2"/>
                </a:solidFill>
              </a:rPr>
              <a:pPr/>
              <a:t>35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1C505D-6505-6042-8AD5-5C95388044AC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CFG is said to be </a:t>
            </a:r>
            <a:r>
              <a:rPr lang="en-US" altLang="x-none" i="1">
                <a:solidFill>
                  <a:schemeClr val="hlink"/>
                </a:solidFill>
              </a:rPr>
              <a:t>ambiguous</a:t>
            </a:r>
            <a:r>
              <a:rPr lang="en-US" altLang="x-none" i="1"/>
              <a:t> </a:t>
            </a:r>
            <a:r>
              <a:rPr lang="en-US" altLang="x-none"/>
              <a:t>if there exists a string which has more than one left-most derivation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D97BEF-6E96-934F-8E39-76549A49814D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19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03325" y="32131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#1:</a:t>
            </a:r>
            <a:endParaRPr lang="en-US" altLang="x-none" sz="1600"/>
          </a:p>
          <a:p>
            <a:pPr lvl="1">
              <a:buFontTx/>
              <a:buChar char="•"/>
            </a:pPr>
            <a:r>
              <a:rPr lang="en-US" altLang="x-none" sz="1600"/>
              <a:t>E =&gt; E + E =&gt; E * E + E </a:t>
            </a:r>
            <a:br>
              <a:rPr lang="en-US" altLang="x-none" sz="1600"/>
            </a:br>
            <a:r>
              <a:rPr lang="en-US" altLang="x-none" sz="1600"/>
              <a:t>     ==&gt;* 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76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/>
              <a:t>E =&gt; E * E =&gt; a * E =&gt; </a:t>
            </a:r>
            <a:br>
              <a:rPr lang="en-US" altLang="x-none" sz="1600"/>
            </a:br>
            <a:r>
              <a:rPr lang="en-US" altLang="x-none" sz="1600"/>
              <a:t>   a * E + E ==&gt;* 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868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410200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8988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78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410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48006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5792788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6651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5638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6019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6096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5638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5562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4953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5943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6629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4267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6934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7451725" y="3436938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 (a*b)+c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5868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410200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918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6478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707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400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096000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5280025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6096000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6705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5638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6096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6858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5432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6246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6629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4267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6934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7451725" y="511333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a*(b+c)</a:t>
            </a: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6172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655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6994525" y="1924050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1295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228600" y="5867400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052584-46FD-C844-9406-F6A0244493B7}" type="slidenum">
              <a:rPr lang="en-US" altLang="x-none" sz="1400"/>
              <a:pPr/>
              <a:t>38</a:t>
            </a:fld>
            <a:endParaRPr lang="en-US" altLang="x-none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Ambiguity in Expression Evaluations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It MAY be possible to remove ambiguity for some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E.g.,, in a CFG for expression evaluation by imposing rules &amp; restrictions such as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This would imply rewrite of the grammar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u="sng"/>
              <a:t>Precedence:</a:t>
            </a:r>
            <a:r>
              <a:rPr lang="en-US" altLang="x-none" sz="2400"/>
              <a:t> (), * , +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029200" y="5943600"/>
            <a:ext cx="3594100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will this avoid ambiguity?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106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E =&gt; E + T | 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T =&gt; T * F | 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F =&gt; I | (E)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I =&gt; a | b | c | 0 | 1  </a:t>
            </a:r>
          </a:p>
          <a:p>
            <a:endParaRPr lang="en-US" altLang="x-none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4800600" y="4114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Modified unambiguous version:</a:t>
            </a:r>
          </a:p>
        </p:txBody>
      </p:sp>
      <p:sp>
        <p:nvSpPr>
          <p:cNvPr id="40968" name="TextBox 6"/>
          <p:cNvSpPr txBox="1">
            <a:spLocks noChangeArrowheads="1"/>
          </p:cNvSpPr>
          <p:nvPr/>
        </p:nvSpPr>
        <p:spPr bwMode="auto">
          <a:xfrm>
            <a:off x="228600" y="5883275"/>
            <a:ext cx="243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Ambiguous version: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E946F-4D28-0242-9BD9-3D342B8D2225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Inherently Ambiguous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However, for some languages, it may not be possible to remove ambiguity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chemeClr val="folHlink"/>
                </a:solidFill>
              </a:rPr>
              <a:t>A CFL is said to be </a:t>
            </a:r>
            <a:r>
              <a:rPr lang="en-US" altLang="x-none" sz="2800" i="1">
                <a:solidFill>
                  <a:schemeClr val="hlink"/>
                </a:solidFill>
              </a:rPr>
              <a:t>inherently ambiguous</a:t>
            </a:r>
            <a:r>
              <a:rPr lang="en-US" altLang="x-none" sz="2800" i="1">
                <a:solidFill>
                  <a:schemeClr val="folHlink"/>
                </a:solidFill>
              </a:rPr>
              <a:t> </a:t>
            </a:r>
            <a:r>
              <a:rPr lang="en-US" altLang="x-none" sz="2800">
                <a:solidFill>
                  <a:schemeClr val="folHlink"/>
                </a:solidFill>
              </a:rPr>
              <a:t>if every CFG that describes it is ambiguous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  <a:r>
              <a:rPr lang="en-US" altLang="x-none" sz="280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= { 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 U {a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is inherently ambiguous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Why?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638800"/>
            <a:ext cx="269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Input string: </a:t>
            </a:r>
            <a:r>
              <a:rPr lang="en-US" altLang="x-none">
                <a:solidFill>
                  <a:schemeClr val="tx2"/>
                </a:solidFill>
              </a:rPr>
              <a:t>a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b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c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d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E78FC6-DDF8-F346-8D96-E33DEA11764B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>
                <a:solidFill>
                  <a:schemeClr val="folHlink"/>
                </a:solidFill>
              </a:rPr>
              <a:t>E.g., madam, redivider, malayalam,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Is L regular?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Let w=0</a:t>
            </a:r>
            <a:r>
              <a:rPr lang="en-US" altLang="x-none" sz="1600" baseline="30000"/>
              <a:t>N</a:t>
            </a:r>
            <a:r>
              <a:rPr lang="en-US" altLang="x-none" sz="1600"/>
              <a:t>10</a:t>
            </a:r>
            <a:r>
              <a:rPr lang="en-US" altLang="x-none" sz="1600" baseline="3000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By Pumping lemma, w can be rewritten as xyz, such that xy</a:t>
            </a:r>
            <a:r>
              <a:rPr lang="en-US" altLang="x-none" sz="1600" baseline="30000"/>
              <a:t>k</a:t>
            </a:r>
            <a:r>
              <a:rPr lang="en-US" altLang="x-none" sz="1600"/>
              <a:t>z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But |xy|≤N and y≠</a:t>
            </a:r>
            <a:r>
              <a:rPr lang="en-US" altLang="x-none" sz="1600">
                <a:sym typeface="Symbol" charset="2"/>
              </a:rPr>
              <a:t></a:t>
            </a:r>
            <a:endParaRPr lang="en-US" altLang="x-none" sz="160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y=0</a:t>
            </a:r>
            <a:r>
              <a:rPr lang="en-US" altLang="x-none" sz="1600" baseline="3000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xy</a:t>
            </a:r>
            <a:r>
              <a:rPr lang="en-US" altLang="x-none" sz="1600" baseline="30000"/>
              <a:t>k</a:t>
            </a:r>
            <a:r>
              <a:rPr lang="en-US" altLang="x-none" sz="1600"/>
              <a:t>z </a:t>
            </a:r>
            <a:r>
              <a:rPr lang="en-US" altLang="x-none" sz="1600" i="1"/>
              <a:t>will NOT </a:t>
            </a:r>
            <a:r>
              <a:rPr lang="en-US" altLang="x-none" sz="160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74320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E65CAF-3997-EC4D-BDF2-445B0B41A376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Productions, derivations, recursive inference, parse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Left-most &amp; right-most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Ambiguous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Removing ambiguity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CFL/CFG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parsers, markup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x-none" sz="2800"/>
              <a:t> </a:t>
            </a:r>
            <a:r>
              <a:rPr lang="en-US" altLang="x-none" sz="2800" u="sng"/>
              <a:t>is a CFL</a:t>
            </a:r>
            <a:r>
              <a:rPr lang="en-US" altLang="x-none" sz="2800"/>
              <a:t>, because it supports recursive substitution (in the form of a CFG)</a:t>
            </a:r>
          </a:p>
          <a:p>
            <a:pPr marL="609600" indent="-609600" eaLnBrk="1" hangingPunct="1"/>
            <a:r>
              <a:rPr lang="en-US" altLang="x-none" sz="2800"/>
              <a:t>This is because we can construct a </a:t>
            </a:r>
            <a:r>
              <a:rPr lang="en-US" altLang="x-none" sz="2800" u="sng"/>
              <a:t>“</a:t>
            </a:r>
            <a:r>
              <a:rPr lang="en-US" altLang="x-none" sz="2800" i="1" u="sng"/>
              <a:t>grammar” </a:t>
            </a:r>
            <a:r>
              <a:rPr lang="en-US" altLang="x-none" sz="2800"/>
              <a:t>like this: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</a:t>
            </a:r>
            <a:r>
              <a:rPr lang="en-US" altLang="x-none" sz="2400">
                <a:sym typeface="Symbol" charset="2"/>
              </a:rPr>
              <a:t></a:t>
            </a:r>
            <a:endParaRPr lang="en-US" altLang="x-none" sz="2400"/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0A0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1A1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41148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0" y="3810000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5029200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56125" y="5962650"/>
            <a:ext cx="361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does this grammar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800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07347D1-F687-6749-9D5E-B6E833794F3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14800"/>
            <a:ext cx="4846638" cy="224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V: set of variables 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T: set of terminals (= alphabet U {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P: set of </a:t>
            </a:r>
            <a:r>
              <a:rPr lang="en-US" altLang="x-none" sz="2000" i="1"/>
              <a:t>productions,</a:t>
            </a:r>
            <a:r>
              <a:rPr lang="en-US" altLang="x-none" sz="2000"/>
              <a:t> each of which is of the form</a:t>
            </a:r>
            <a:br>
              <a:rPr lang="en-US" altLang="x-none" sz="2000"/>
            </a:br>
            <a:r>
              <a:rPr lang="en-US" altLang="x-none" sz="2000"/>
              <a:t>	 V ==&gt;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1</a:t>
            </a:r>
            <a:r>
              <a:rPr lang="en-US" altLang="x-none" sz="2000"/>
              <a:t> |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2</a:t>
            </a:r>
            <a:r>
              <a:rPr lang="en-US" altLang="x-none" sz="200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Where each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i</a:t>
            </a:r>
            <a:r>
              <a:rPr lang="en-US" altLang="x-none" sz="2000"/>
              <a:t> is an arbitrary string of variables and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486400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==&gt; 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BAD46-C869-9644-AA3C-CB70742702F9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Parenthesis matching in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45076-40CE-7E4C-895F-A84AC5EA7430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of balanced paranthesis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e.g., ()(((())))((()))….</a:t>
            </a:r>
          </a:p>
          <a:p>
            <a:pPr eaLnBrk="1" hangingPunct="1"/>
            <a:r>
              <a:rPr lang="en-US" altLang="x-none"/>
              <a:t>CFG?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581400"/>
            <a:ext cx="2149475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419600"/>
            <a:ext cx="8045450" cy="40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“interpret” the string “(((()))()())” 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3204</TotalTime>
  <Words>2503</Words>
  <Application>Microsoft Macintosh PowerPoint</Application>
  <PresentationFormat>On-screen Show (4:3)</PresentationFormat>
  <Paragraphs>571</Paragraphs>
  <Slides>40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Blends</vt:lpstr>
      <vt:lpstr>Context-Free Languages &amp;  Grammars (CFLs &amp; CFGs)</vt:lpstr>
      <vt:lpstr>Not all languages are regular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</vt:lpstr>
      <vt:lpstr>Applications of CFLs &amp; CFGs</vt:lpstr>
      <vt:lpstr>More applications</vt:lpstr>
      <vt:lpstr>Tag-Markup Languages</vt:lpstr>
      <vt:lpstr>Structure of a production</vt:lpstr>
      <vt:lpstr>CFG conventions</vt:lpstr>
      <vt:lpstr>Syntactic Expressions in Programming Languages</vt:lpstr>
      <vt:lpstr>String membership</vt:lpstr>
      <vt:lpstr>Simple Expressions…</vt:lpstr>
      <vt:lpstr>Generalization of derivation</vt:lpstr>
      <vt:lpstr>Context-Free Language</vt:lpstr>
      <vt:lpstr>Left-most &amp; Right-most Derivation Styles</vt:lpstr>
      <vt:lpstr>Leftmost vs. Rightmost derivations</vt:lpstr>
      <vt:lpstr>How to prove that your CFGs are correct?</vt:lpstr>
      <vt:lpstr>CFG &amp; CFL</vt:lpstr>
      <vt:lpstr>Parse trees</vt:lpstr>
      <vt:lpstr>Parse Trees</vt:lpstr>
      <vt:lpstr>Examples</vt:lpstr>
      <vt:lpstr>Parse Trees, Derivations, and Recursive Inferences</vt:lpstr>
      <vt:lpstr>Interchangeability of different CFG representations</vt:lpstr>
      <vt:lpstr>Connection between CFLs and RLs</vt:lpstr>
      <vt:lpstr>CFLs &amp; Regular Languages</vt:lpstr>
      <vt:lpstr>Some Examples</vt:lpstr>
      <vt:lpstr>Ambiguity in CFGs and CFLs</vt:lpstr>
      <vt:lpstr>Ambiguity in CFGs</vt:lpstr>
      <vt:lpstr>Why does ambiguity matter?</vt:lpstr>
      <vt:lpstr>Removing Ambiguity in Expression Evaluations</vt:lpstr>
      <vt:lpstr>Inherently Ambiguous CFLs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527</cp:revision>
  <cp:lastPrinted>2007-08-15T03:01:31Z</cp:lastPrinted>
  <dcterms:created xsi:type="dcterms:W3CDTF">2007-08-14T22:08:29Z</dcterms:created>
  <dcterms:modified xsi:type="dcterms:W3CDTF">2017-04-05T03:18:25Z</dcterms:modified>
</cp:coreProperties>
</file>