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91" r:id="rId5"/>
    <p:sldId id="389" r:id="rId6"/>
    <p:sldId id="396" r:id="rId7"/>
    <p:sldId id="392" r:id="rId8"/>
    <p:sldId id="365" r:id="rId9"/>
    <p:sldId id="316" r:id="rId10"/>
    <p:sldId id="393" r:id="rId11"/>
    <p:sldId id="259" r:id="rId12"/>
    <p:sldId id="394" r:id="rId13"/>
    <p:sldId id="388" r:id="rId14"/>
    <p:sldId id="397" r:id="rId15"/>
    <p:sldId id="398" r:id="rId16"/>
    <p:sldId id="317" r:id="rId17"/>
    <p:sldId id="350" r:id="rId18"/>
    <p:sldId id="399" r:id="rId19"/>
    <p:sldId id="400" r:id="rId20"/>
    <p:sldId id="401" r:id="rId21"/>
    <p:sldId id="343" r:id="rId22"/>
    <p:sldId id="368" r:id="rId23"/>
    <p:sldId id="402" r:id="rId24"/>
    <p:sldId id="403" r:id="rId25"/>
    <p:sldId id="31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2D"/>
    <a:srgbClr val="E6E6E6"/>
    <a:srgbClr val="FFFFFF"/>
    <a:srgbClr val="FFF7EF"/>
    <a:srgbClr val="EE836B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5" autoAdjust="0"/>
    <p:restoredTop sz="85429" autoAdjust="0"/>
  </p:normalViewPr>
  <p:slideViewPr>
    <p:cSldViewPr snapToGrid="0" showGuides="1">
      <p:cViewPr varScale="1">
        <p:scale>
          <a:sx n="97" d="100"/>
          <a:sy n="97" d="100"/>
        </p:scale>
        <p:origin x="882" y="9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92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0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2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2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6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8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06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5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2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885903" y="1933562"/>
            <a:ext cx="490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Learn OpenGL</a:t>
            </a:r>
            <a:endParaRPr lang="zh-CN" altLang="en-US" sz="5400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深度测试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423F16-2DA8-43EE-A72F-91E7B3988DE2}"/>
              </a:ext>
            </a:extLst>
          </p:cNvPr>
          <p:cNvSpPr/>
          <p:nvPr/>
        </p:nvSpPr>
        <p:spPr>
          <a:xfrm>
            <a:off x="917933" y="1560718"/>
            <a:ext cx="103561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中，屏幕空间坐标的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即是深度缓冲中的深度值。深度缓冲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包含了一个介于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之间的深度值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，它将会与观察者视角所看见的场景中所有物体的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值进行比较。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F6A2A0-1425-405C-AD25-78AD5AB1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06" y="2576498"/>
            <a:ext cx="5137187" cy="386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7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0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模板测试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模板测试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B294B4-2C61-4E48-ADC0-A1B420F90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973" y="2925700"/>
            <a:ext cx="8256053" cy="3003152"/>
          </a:xfrm>
          <a:prstGeom prst="rect">
            <a:avLst/>
          </a:prstGeom>
          <a:noFill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6BAE00-2A79-42B3-A5EB-93DA76E66ACE}"/>
              </a:ext>
            </a:extLst>
          </p:cNvPr>
          <p:cNvSpPr/>
          <p:nvPr/>
        </p:nvSpPr>
        <p:spPr>
          <a:xfrm>
            <a:off x="589935" y="1350891"/>
            <a:ext cx="1130709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片段着色器处理完一个片段之后，模板测试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(Stencil Test)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根据模板缓冲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(Stencil Buffer)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开始执行。模板测试每个模板值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(Stencil Value)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位，所以每个像素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片段一共能有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种不同的模板值。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将模板值设置为想要的值，当某一个片段存在某个模板值的时候，就可以选择丢弃或是保留这个片段。</a:t>
            </a:r>
          </a:p>
        </p:txBody>
      </p:sp>
    </p:spTree>
    <p:extLst>
      <p:ext uri="{BB962C8B-B14F-4D97-AF65-F5344CB8AC3E}">
        <p14:creationId xmlns:p14="http://schemas.microsoft.com/office/powerpoint/2010/main" val="345180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模板测试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87378F-0575-4951-B003-2D63BA03978B}"/>
              </a:ext>
            </a:extLst>
          </p:cNvPr>
          <p:cNvSpPr/>
          <p:nvPr/>
        </p:nvSpPr>
        <p:spPr>
          <a:xfrm>
            <a:off x="589935" y="1350891"/>
            <a:ext cx="1130709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片段着色器处理完一个片段之后，模板测试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(Stencil Test)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根据模板缓冲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(Stencil Buffer)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开始执行。模板测试每个模板值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(Stencil Value)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位，所以每个像素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片段一共能有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种不同的模板值。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将模板值设置为想要的值，当某一个片段存在某个模板值的时候，就可以选择丢弃或是保留这个片段。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F25AE0-1CF2-4F26-B167-024FFE4A00CA}"/>
              </a:ext>
            </a:extLst>
          </p:cNvPr>
          <p:cNvSpPr/>
          <p:nvPr/>
        </p:nvSpPr>
        <p:spPr>
          <a:xfrm>
            <a:off x="1191334" y="2731791"/>
            <a:ext cx="10261614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glEnable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GL_STENCIL_TEST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glStencilOp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GLenum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sfail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GLenum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dpfail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GLenum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dppass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CB4BB95-1A43-4AC7-850B-1D811FDDE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48720"/>
              </p:ext>
            </p:extLst>
          </p:nvPr>
        </p:nvGraphicFramePr>
        <p:xfrm>
          <a:off x="1883407" y="3661047"/>
          <a:ext cx="8877468" cy="2855052"/>
        </p:xfrm>
        <a:graphic>
          <a:graphicData uri="http://schemas.openxmlformats.org/drawingml/2006/table">
            <a:tbl>
              <a:tblPr/>
              <a:tblGrid>
                <a:gridCol w="4438734">
                  <a:extLst>
                    <a:ext uri="{9D8B030D-6E8A-4147-A177-3AD203B41FA5}">
                      <a16:colId xmlns:a16="http://schemas.microsoft.com/office/drawing/2014/main" val="3988261154"/>
                    </a:ext>
                  </a:extLst>
                </a:gridCol>
                <a:gridCol w="4438734">
                  <a:extLst>
                    <a:ext uri="{9D8B030D-6E8A-4147-A177-3AD203B41FA5}">
                      <a16:colId xmlns:a16="http://schemas.microsoft.com/office/drawing/2014/main" val="3036472350"/>
                    </a:ext>
                  </a:extLst>
                </a:gridCol>
              </a:tblGrid>
              <a:tr h="3562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行为</a:t>
                      </a:r>
                    </a:p>
                  </a:txBody>
                  <a:tcPr marL="63616" marR="63616" marT="63616" marB="636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3616" marR="63616" marT="63616" marB="636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44307"/>
                  </a:ext>
                </a:extLst>
              </a:tr>
              <a:tr h="31290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GL_KEEP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保持当前储存的模板值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62211"/>
                  </a:ext>
                </a:extLst>
              </a:tr>
              <a:tr h="300788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GL_ZERO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将模板值设置为</a:t>
                      </a:r>
                      <a:r>
                        <a:rPr lang="en-US" alt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647515"/>
                  </a:ext>
                </a:extLst>
              </a:tr>
              <a:tr h="28866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GL_REPLACE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将模板值设置为</a:t>
                      </a:r>
                      <a:r>
                        <a:rPr lang="en-US" alt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glStencilFunc</a:t>
                      </a:r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函数设置的</a:t>
                      </a:r>
                      <a:r>
                        <a:rPr lang="en-US" alt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</a:t>
                      </a:r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978180"/>
                  </a:ext>
                </a:extLst>
              </a:tr>
              <a:tr h="31299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GL_INCR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如果模板值小于最大值则将模板值加</a:t>
                      </a:r>
                      <a:r>
                        <a:rPr lang="en-US" alt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23091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GL_INCR_WRAP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GL_INCR</a:t>
                      </a:r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一样，但如果模板值超过了最大值则归零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045760"/>
                  </a:ext>
                </a:extLst>
              </a:tr>
              <a:tr h="3223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GL_DECR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如果模板值大于最小值则将模板值减</a:t>
                      </a:r>
                      <a:r>
                        <a:rPr lang="en-US" alt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86945"/>
                  </a:ext>
                </a:extLst>
              </a:tr>
              <a:tr h="28279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GL_DECR_WRAP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GL_DECR</a:t>
                      </a:r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一样，但如果模板值小于</a:t>
                      </a:r>
                      <a:r>
                        <a:rPr lang="en-US" alt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则将其设置为最大值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983112"/>
                  </a:ext>
                </a:extLst>
              </a:tr>
              <a:tr h="24580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GL_INVERT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按位翻转当前的模板缓冲值</a:t>
                      </a:r>
                    </a:p>
                  </a:txBody>
                  <a:tcPr marL="63616" marR="63616" marT="63616" marB="6361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45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89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模板测试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87378F-0575-4951-B003-2D63BA03978B}"/>
              </a:ext>
            </a:extLst>
          </p:cNvPr>
          <p:cNvSpPr/>
          <p:nvPr/>
        </p:nvSpPr>
        <p:spPr>
          <a:xfrm>
            <a:off x="589935" y="1350891"/>
            <a:ext cx="1130709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片段着色器处理完一个片段之后，模板测试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(Stencil Test)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根据模板缓冲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(Stencil Buffer)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开始执行。模板测试每个模板值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(Stencil Value)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位，所以每个像素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片段一共能有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种不同的模板值。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将模板值设置为想要的值，当某一个片段存在某个模板值的时候，就可以选择丢弃或是保留这个片段。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F25AE0-1CF2-4F26-B167-024FFE4A00CA}"/>
              </a:ext>
            </a:extLst>
          </p:cNvPr>
          <p:cNvSpPr/>
          <p:nvPr/>
        </p:nvSpPr>
        <p:spPr>
          <a:xfrm>
            <a:off x="1191334" y="2651453"/>
            <a:ext cx="10261614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glStencilFunc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GLenum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ref,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GLuint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mask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glStencilMask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Bitmask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44DD03-5550-461B-B44A-E9D67887F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09464"/>
              </p:ext>
            </p:extLst>
          </p:nvPr>
        </p:nvGraphicFramePr>
        <p:xfrm>
          <a:off x="2369891" y="3543944"/>
          <a:ext cx="7452218" cy="3001248"/>
        </p:xfrm>
        <a:graphic>
          <a:graphicData uri="http://schemas.openxmlformats.org/drawingml/2006/table">
            <a:tbl>
              <a:tblPr/>
              <a:tblGrid>
                <a:gridCol w="3726109">
                  <a:extLst>
                    <a:ext uri="{9D8B030D-6E8A-4147-A177-3AD203B41FA5}">
                      <a16:colId xmlns:a16="http://schemas.microsoft.com/office/drawing/2014/main" val="2133774748"/>
                    </a:ext>
                  </a:extLst>
                </a:gridCol>
                <a:gridCol w="3726109">
                  <a:extLst>
                    <a:ext uri="{9D8B030D-6E8A-4147-A177-3AD203B41FA5}">
                      <a16:colId xmlns:a16="http://schemas.microsoft.com/office/drawing/2014/main" val="2801324961"/>
                    </a:ext>
                  </a:extLst>
                </a:gridCol>
              </a:tblGrid>
              <a:tr h="3384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60435" marR="60435" marT="60435" marB="604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0435" marR="60435" marT="60435" marB="604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088340"/>
                  </a:ext>
                </a:extLst>
              </a:tr>
              <a:tr h="33843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GL_ALWAYS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永远通过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模板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51569"/>
                  </a:ext>
                </a:extLst>
              </a:tr>
              <a:tr h="33843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GL_NEVER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永远不通过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模板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038"/>
                  </a:ext>
                </a:extLst>
              </a:tr>
              <a:tr h="31288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GL_LESS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在片段模板值小于缓冲的模板值时通过测试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461040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GL_EQUAL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在片段模板值等于缓冲区的模板值时通过测试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0114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GL_LEQUAL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在片段模板值小于等于缓冲区的模板值时通过测试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217677"/>
                  </a:ext>
                </a:extLst>
              </a:tr>
              <a:tr h="363793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GL_GREATER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在片段模板值大于缓冲区的模板值时通过测试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71111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GL_NOTEQUAL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在片段模板值不等于缓冲区的模板值时通过测试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99166"/>
                  </a:ext>
                </a:extLst>
              </a:tr>
              <a:tr h="31619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GL_GEQUAL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在片段模板值大于等于缓冲区的模板值时通过测试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6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70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模板测试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87378F-0575-4951-B003-2D63BA03978B}"/>
              </a:ext>
            </a:extLst>
          </p:cNvPr>
          <p:cNvSpPr/>
          <p:nvPr/>
        </p:nvSpPr>
        <p:spPr>
          <a:xfrm>
            <a:off x="589935" y="1350891"/>
            <a:ext cx="1130709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片段着色器处理完一个片段之后，模板测试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(Stencil Test)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根据模板缓冲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(Stencil Buffer)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开始执行。模板测试每个模板值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(Stencil Value)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位，所以每个像素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片段一共能有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种不同的模板值。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将模板值设置为想要的值，当某一个片段存在某个模板值的时候，就可以选择丢弃或是保留这个片段。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ABE3F4-333F-42C5-A894-2ECA0AB4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31" y="3007730"/>
            <a:ext cx="4625320" cy="34313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4AFE33-16E5-442A-A44A-AB15589FA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551" y="3007730"/>
            <a:ext cx="4625320" cy="346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12053" y="2834722"/>
            <a:ext cx="1415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混合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8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C70B5D-B64F-47A4-BFD5-5E3EAFCB27BE}"/>
              </a:ext>
            </a:extLst>
          </p:cNvPr>
          <p:cNvSpPr/>
          <p:nvPr/>
        </p:nvSpPr>
        <p:spPr>
          <a:xfrm>
            <a:off x="806245" y="1468593"/>
            <a:ext cx="1062867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(Blending)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是实现物体透明度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(Transparency)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的一种技术。透明指一个物体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或者其中的一部分）不是纯色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(Solid Color)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的，而是物体本身颜色和其背后其它物体颜色不同强度的结合。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97EADE-809E-4896-95C7-8CA40A3A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22" y="2521507"/>
            <a:ext cx="7164904" cy="37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5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4E2B97-6B06-4510-A1E5-5BCC32738A5C}"/>
              </a:ext>
            </a:extLst>
          </p:cNvPr>
          <p:cNvSpPr/>
          <p:nvPr/>
        </p:nvSpPr>
        <p:spPr>
          <a:xfrm>
            <a:off x="640207" y="3143372"/>
            <a:ext cx="5302353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glEnable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GL_BLEND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glBlendFunc</a:t>
            </a:r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SAlpha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DAlpha</a:t>
            </a:r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glBlendFuncSeparate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SAlpha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Dalpha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SRGB, DRGB);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F27976-4C7A-47EB-AB3A-921A5A49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23" y="2343001"/>
            <a:ext cx="4800204" cy="417105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C94B79E-DA11-4224-9421-F989CD7190C5}"/>
              </a:ext>
            </a:extLst>
          </p:cNvPr>
          <p:cNvSpPr/>
          <p:nvPr/>
        </p:nvSpPr>
        <p:spPr>
          <a:xfrm>
            <a:off x="806245" y="1468593"/>
            <a:ext cx="1062867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(Blending)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是实现物体透明度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(Transparency)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的一种技术。透明指一个物体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或者其中的一部分）不是纯色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(Solid Color)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的，而是物体本身颜色和其背后其它物体颜色不同强度的结合。</a:t>
            </a:r>
          </a:p>
        </p:txBody>
      </p:sp>
    </p:spTree>
    <p:extLst>
      <p:ext uri="{BB962C8B-B14F-4D97-AF65-F5344CB8AC3E}">
        <p14:creationId xmlns:p14="http://schemas.microsoft.com/office/powerpoint/2010/main" val="90657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94B79E-DA11-4224-9421-F989CD7190C5}"/>
              </a:ext>
            </a:extLst>
          </p:cNvPr>
          <p:cNvSpPr/>
          <p:nvPr/>
        </p:nvSpPr>
        <p:spPr>
          <a:xfrm>
            <a:off x="806245" y="1468593"/>
            <a:ext cx="1062867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(Blending)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是实现物体透明度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(Transparency)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的一种技术。透明指一个物体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或者其中的一部分）不是纯色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(Solid Color)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的，而是物体本身颜色和其背后其它物体颜色不同强度的结合。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A9E19A-109C-49B3-B8E9-4AF4B3F91BAE}"/>
              </a:ext>
            </a:extLst>
          </p:cNvPr>
          <p:cNvSpPr/>
          <p:nvPr/>
        </p:nvSpPr>
        <p:spPr>
          <a:xfrm>
            <a:off x="2724598" y="2711998"/>
            <a:ext cx="336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glBlendEquation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BlendFunc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E8D556-4ACC-4DAF-834B-B6AF3EE72447}"/>
              </a:ext>
            </a:extLst>
          </p:cNvPr>
          <p:cNvSpPr/>
          <p:nvPr/>
        </p:nvSpPr>
        <p:spPr>
          <a:xfrm>
            <a:off x="1213976" y="3408258"/>
            <a:ext cx="9783097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GL_FUNC_ADD：默认选项，将两个分量相加：Cresult=</a:t>
            </a:r>
            <a:r>
              <a:rPr lang="zh-CN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endParaRPr lang="zh-CN" altLang="zh-CN" sz="16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GL_FUNC_SUBTRACT：将两个分量相减： Cresult=</a:t>
            </a:r>
            <a:r>
              <a:rPr lang="zh-CN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−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6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GL_FUNC_REVERSE_SUBTRACT：将两个分量相减，但顺序相反：Cresult=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−</a:t>
            </a:r>
            <a:r>
              <a:rPr lang="zh-CN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5314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442508" y="3452066"/>
            <a:ext cx="317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深度测试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542BEA7D-209B-4D7D-91A0-EB79F5157155}"/>
              </a:ext>
            </a:extLst>
          </p:cNvPr>
          <p:cNvSpPr/>
          <p:nvPr/>
        </p:nvSpPr>
        <p:spPr>
          <a:xfrm>
            <a:off x="2442508" y="4270014"/>
            <a:ext cx="3186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模板测试</a:t>
            </a:r>
          </a:p>
        </p:txBody>
      </p:sp>
      <p:sp>
        <p:nvSpPr>
          <p:cNvPr id="352" name="MH_Number_1">
            <a:extLst>
              <a:ext uri="{FF2B5EF4-FFF2-40B4-BE49-F238E27FC236}">
                <a16:creationId xmlns:a16="http://schemas.microsoft.com/office/drawing/2014/main" id="{49363512-2F9A-4091-92E5-22BD2C56340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00753" y="4179667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A4F04F05-A47B-4741-87B3-0232F8382831}"/>
              </a:ext>
            </a:extLst>
          </p:cNvPr>
          <p:cNvCxnSpPr>
            <a:cxnSpLocks/>
          </p:cNvCxnSpPr>
          <p:nvPr/>
        </p:nvCxnSpPr>
        <p:spPr>
          <a:xfrm>
            <a:off x="2442508" y="4797110"/>
            <a:ext cx="31860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矩形 349">
            <a:extLst>
              <a:ext uri="{FF2B5EF4-FFF2-40B4-BE49-F238E27FC236}">
                <a16:creationId xmlns:a16="http://schemas.microsoft.com/office/drawing/2014/main" id="{9E70C2E2-9F27-44ED-A910-B2D4459DD416}"/>
              </a:ext>
            </a:extLst>
          </p:cNvPr>
          <p:cNvSpPr/>
          <p:nvPr/>
        </p:nvSpPr>
        <p:spPr>
          <a:xfrm>
            <a:off x="7298501" y="3452066"/>
            <a:ext cx="3166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</a:p>
        </p:txBody>
      </p:sp>
      <p:sp>
        <p:nvSpPr>
          <p:cNvPr id="351" name="MH_Number_1">
            <a:extLst>
              <a:ext uri="{FF2B5EF4-FFF2-40B4-BE49-F238E27FC236}">
                <a16:creationId xmlns:a16="http://schemas.microsoft.com/office/drawing/2014/main" id="{65A06D64-29A9-4DE1-88E4-86671CA3949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535399" y="3354866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44BFA61F-BF42-4DF2-84D3-1164AC20EBFE}"/>
              </a:ext>
            </a:extLst>
          </p:cNvPr>
          <p:cNvCxnSpPr>
            <a:cxnSpLocks/>
          </p:cNvCxnSpPr>
          <p:nvPr/>
        </p:nvCxnSpPr>
        <p:spPr>
          <a:xfrm>
            <a:off x="7277154" y="3972309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矩形 354">
            <a:extLst>
              <a:ext uri="{FF2B5EF4-FFF2-40B4-BE49-F238E27FC236}">
                <a16:creationId xmlns:a16="http://schemas.microsoft.com/office/drawing/2014/main" id="{80047CDC-01AC-47A9-B64E-BBCA56A73F41}"/>
              </a:ext>
            </a:extLst>
          </p:cNvPr>
          <p:cNvSpPr/>
          <p:nvPr/>
        </p:nvSpPr>
        <p:spPr>
          <a:xfrm>
            <a:off x="7347881" y="4262594"/>
            <a:ext cx="3143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面剔除</a:t>
            </a:r>
          </a:p>
        </p:txBody>
      </p:sp>
      <p:sp>
        <p:nvSpPr>
          <p:cNvPr id="362" name="MH_Number_1">
            <a:extLst>
              <a:ext uri="{FF2B5EF4-FFF2-40B4-BE49-F238E27FC236}">
                <a16:creationId xmlns:a16="http://schemas.microsoft.com/office/drawing/2014/main" id="{71729C8D-5DD0-4CA4-A6CF-BC07E190070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550154" y="4178759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3" name="直接连接符 362">
            <a:extLst>
              <a:ext uri="{FF2B5EF4-FFF2-40B4-BE49-F238E27FC236}">
                <a16:creationId xmlns:a16="http://schemas.microsoft.com/office/drawing/2014/main" id="{1E960E5B-8C04-42A5-8C14-9CDCE75A8EC2}"/>
              </a:ext>
            </a:extLst>
          </p:cNvPr>
          <p:cNvCxnSpPr>
            <a:cxnSpLocks/>
          </p:cNvCxnSpPr>
          <p:nvPr/>
        </p:nvCxnSpPr>
        <p:spPr>
          <a:xfrm>
            <a:off x="7291909" y="4796202"/>
            <a:ext cx="31860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94B79E-DA11-4224-9421-F989CD7190C5}"/>
              </a:ext>
            </a:extLst>
          </p:cNvPr>
          <p:cNvSpPr/>
          <p:nvPr/>
        </p:nvSpPr>
        <p:spPr>
          <a:xfrm>
            <a:off x="806245" y="1468593"/>
            <a:ext cx="1062867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(Blending)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是实现物体透明度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(Transparency)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的一种技术。透明指一个物体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或者其中的一部分）不是纯色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(Solid Color)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的，而是物体本身颜色和其背后其它物体颜色不同强度的结合。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5572F4-0C7C-4334-9A38-D533C88D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47" y="2460501"/>
            <a:ext cx="5355346" cy="40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8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04278" y="2834722"/>
            <a:ext cx="2031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面剔除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8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738432" y="418955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面剔除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31AF49-AD8E-4EF9-81D8-556DBCEA93D7}"/>
              </a:ext>
            </a:extLst>
          </p:cNvPr>
          <p:cNvSpPr/>
          <p:nvPr/>
        </p:nvSpPr>
        <p:spPr>
          <a:xfrm>
            <a:off x="873381" y="1558090"/>
            <a:ext cx="10464288" cy="87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面剔除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(Face Culling)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检查所有面向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(Front Facing)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观察者的面，渲染它们，丢弃背向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(Back Facing)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的面，节省片段着色器调用。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112B88-E882-4D66-9DAC-BEC888F0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17" y="2929857"/>
            <a:ext cx="5423165" cy="30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738432" y="418955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面剔除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31AF49-AD8E-4EF9-81D8-556DBCEA93D7}"/>
              </a:ext>
            </a:extLst>
          </p:cNvPr>
          <p:cNvSpPr/>
          <p:nvPr/>
        </p:nvSpPr>
        <p:spPr>
          <a:xfrm>
            <a:off x="873381" y="1558090"/>
            <a:ext cx="10464288" cy="87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面剔除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(Face Culling)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检查所有面向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(Front Facing)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观察者的面，渲染它们，丢弃背向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(Back Facing)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的面，节省片段着色器调用。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9FE2D7-4A50-4C5A-8648-427EE63AB975}"/>
              </a:ext>
            </a:extLst>
          </p:cNvPr>
          <p:cNvSpPr/>
          <p:nvPr/>
        </p:nvSpPr>
        <p:spPr>
          <a:xfrm>
            <a:off x="3308092" y="26326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glEnable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GL_CULL_FACE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glCullFace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FaceMode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glFrontFace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FaceOri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517DAB-DDFE-4136-A747-DC627BB0E90C}"/>
              </a:ext>
            </a:extLst>
          </p:cNvPr>
          <p:cNvSpPr/>
          <p:nvPr/>
        </p:nvSpPr>
        <p:spPr>
          <a:xfrm>
            <a:off x="1217510" y="39585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GL_BACK</a:t>
            </a:r>
            <a:r>
              <a:rPr lang="zh-CN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：只剔除背向面。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GL_FRONT</a:t>
            </a:r>
            <a:r>
              <a:rPr lang="zh-CN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：只剔除正向面。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GL_FRONT_AND_BACK</a:t>
            </a:r>
            <a:r>
              <a:rPr lang="zh-CN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：剔除正向面和背向面。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C3D3A-DF0E-4FF8-B0CA-8CCC4EB2B0D1}"/>
              </a:ext>
            </a:extLst>
          </p:cNvPr>
          <p:cNvSpPr/>
          <p:nvPr/>
        </p:nvSpPr>
        <p:spPr>
          <a:xfrm>
            <a:off x="1217510" y="52926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</a:t>
            </a:r>
            <a:r>
              <a:rPr lang="zh-CN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顺时针</a:t>
            </a:r>
            <a:r>
              <a:rPr lang="zh-CN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CCW</a:t>
            </a:r>
            <a:r>
              <a:rPr lang="zh-CN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逆时针</a:t>
            </a:r>
            <a:r>
              <a:rPr lang="zh-CN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16622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738432" y="418955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面剔除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31AF49-AD8E-4EF9-81D8-556DBCEA93D7}"/>
              </a:ext>
            </a:extLst>
          </p:cNvPr>
          <p:cNvSpPr/>
          <p:nvPr/>
        </p:nvSpPr>
        <p:spPr>
          <a:xfrm>
            <a:off x="873381" y="1558090"/>
            <a:ext cx="10464288" cy="87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面剔除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(Face Culling)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检查所有面向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(Front Facing)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观察者的面，渲染它们，丢弃背向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(Back Facing)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的面，节省片段着色器调用。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E5A810-965F-4BC7-A8FB-378F28DD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99" y="3123024"/>
            <a:ext cx="4200986" cy="3160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A5B580-0C85-42B6-8207-228D8CB85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74" y="3130291"/>
            <a:ext cx="4437324" cy="31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1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1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深度测试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深度测试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7CC895-CABF-4C8C-97CC-283398D3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48" y="2910348"/>
            <a:ext cx="3889212" cy="29905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E438C4-116A-4E07-A164-5A925997B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351" y="2910348"/>
            <a:ext cx="3570532" cy="298474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55477E-B89E-44E3-8753-D037F2E2EA91}"/>
              </a:ext>
            </a:extLst>
          </p:cNvPr>
          <p:cNvSpPr/>
          <p:nvPr/>
        </p:nvSpPr>
        <p:spPr>
          <a:xfrm>
            <a:off x="1091380" y="1350891"/>
            <a:ext cx="1049102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可见性问题是确定渲染场景中哪部分可见、哪部分不可见。一种是画家算法，尽管效率较低，但是可以处理透明场景元素。另一种是深度缓冲处理图像深度坐标。</a:t>
            </a:r>
          </a:p>
        </p:txBody>
      </p:sp>
    </p:spTree>
    <p:extLst>
      <p:ext uri="{BB962C8B-B14F-4D97-AF65-F5344CB8AC3E}">
        <p14:creationId xmlns:p14="http://schemas.microsoft.com/office/powerpoint/2010/main" val="74723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深度测试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423F16-2DA8-43EE-A72F-91E7B3988DE2}"/>
              </a:ext>
            </a:extLst>
          </p:cNvPr>
          <p:cNvSpPr/>
          <p:nvPr/>
        </p:nvSpPr>
        <p:spPr>
          <a:xfrm>
            <a:off x="917933" y="1560718"/>
            <a:ext cx="103561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中，屏幕空间坐标的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即是深度缓冲中的深度值。深度缓冲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包含了一个介于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之间的深度值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，它将会与观察者视角所看见的场景中所有物体的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值进行比较。</a:t>
            </a:r>
          </a:p>
        </p:txBody>
      </p:sp>
      <p:pic>
        <p:nvPicPr>
          <p:cNvPr id="9" name="Picture 6" descr="https://i.stack.imgur.com/q1SNB.png">
            <a:extLst>
              <a:ext uri="{FF2B5EF4-FFF2-40B4-BE49-F238E27FC236}">
                <a16:creationId xmlns:a16="http://schemas.microsoft.com/office/drawing/2014/main" id="{16133971-1BDB-484F-8BD4-E0334326F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01" y="2702182"/>
            <a:ext cx="7139805" cy="344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78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深度测试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423F16-2DA8-43EE-A72F-91E7B3988DE2}"/>
              </a:ext>
            </a:extLst>
          </p:cNvPr>
          <p:cNvSpPr/>
          <p:nvPr/>
        </p:nvSpPr>
        <p:spPr>
          <a:xfrm>
            <a:off x="917933" y="1560718"/>
            <a:ext cx="103561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中，屏幕空间坐标的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即是深度缓冲中的深度值。深度缓冲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包含了一个介于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之间的深度值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，它将会与观察者视角所看见的场景中所有物体的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值进行比较。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B72270-9324-400D-8726-2835635CF726}"/>
              </a:ext>
            </a:extLst>
          </p:cNvPr>
          <p:cNvSpPr/>
          <p:nvPr/>
        </p:nvSpPr>
        <p:spPr>
          <a:xfrm>
            <a:off x="1460066" y="260617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glEnable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GL_DEPTH_TEST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glDepthFunc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depthFunc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A3CF1A-5957-46AF-B042-374292223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59592"/>
              </p:ext>
            </p:extLst>
          </p:nvPr>
        </p:nvGraphicFramePr>
        <p:xfrm>
          <a:off x="2369891" y="3543944"/>
          <a:ext cx="7452218" cy="3001248"/>
        </p:xfrm>
        <a:graphic>
          <a:graphicData uri="http://schemas.openxmlformats.org/drawingml/2006/table">
            <a:tbl>
              <a:tblPr/>
              <a:tblGrid>
                <a:gridCol w="3726109">
                  <a:extLst>
                    <a:ext uri="{9D8B030D-6E8A-4147-A177-3AD203B41FA5}">
                      <a16:colId xmlns:a16="http://schemas.microsoft.com/office/drawing/2014/main" val="2133774748"/>
                    </a:ext>
                  </a:extLst>
                </a:gridCol>
                <a:gridCol w="3726109">
                  <a:extLst>
                    <a:ext uri="{9D8B030D-6E8A-4147-A177-3AD203B41FA5}">
                      <a16:colId xmlns:a16="http://schemas.microsoft.com/office/drawing/2014/main" val="2801324961"/>
                    </a:ext>
                  </a:extLst>
                </a:gridCol>
              </a:tblGrid>
              <a:tr h="3384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60435" marR="60435" marT="60435" marB="604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0435" marR="60435" marT="60435" marB="604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088340"/>
                  </a:ext>
                </a:extLst>
              </a:tr>
              <a:tr h="33843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GL_ALWAYS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永远通过深度测试</a:t>
                      </a:r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51569"/>
                  </a:ext>
                </a:extLst>
              </a:tr>
              <a:tr h="33843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GL_NEVER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永远</a:t>
                      </a:r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不通过深度测试</a:t>
                      </a:r>
                      <a:endParaRPr lang="zh-CN" altLang="en-US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038"/>
                  </a:ext>
                </a:extLst>
              </a:tr>
              <a:tr h="31288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GL_LESS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在片段深度值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</a:t>
                      </a:r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缓冲的深度值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时通过测试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461040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GL_EQUAL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在片段深度值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</a:t>
                      </a:r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缓冲区的深度值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时通过测试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0114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GL_LEQUAL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在片段深度值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小于等于</a:t>
                      </a:r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缓冲区的深度值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时通过测试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217677"/>
                  </a:ext>
                </a:extLst>
              </a:tr>
              <a:tr h="363793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GL_GREATER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在片段深度值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缓冲区的深度值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时通过测试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71111"/>
                  </a:ext>
                </a:extLst>
              </a:tr>
              <a:tr h="32446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GL_NOTEQUAL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在片段深度值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缓冲区的深度值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时通过测试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99166"/>
                  </a:ext>
                </a:extLst>
              </a:tr>
              <a:tr h="31619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GL_GEQUAL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在片段深度值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大于等于</a:t>
                      </a:r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缓冲区的深度值</a:t>
                      </a:r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时通过测试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6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24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深度测试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423F16-2DA8-43EE-A72F-91E7B3988DE2}"/>
              </a:ext>
            </a:extLst>
          </p:cNvPr>
          <p:cNvSpPr/>
          <p:nvPr/>
        </p:nvSpPr>
        <p:spPr>
          <a:xfrm>
            <a:off x="917933" y="1560718"/>
            <a:ext cx="103561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中，屏幕空间坐标的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即是深度缓冲中的深度值。深度缓冲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包含了一个介于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之间的深度值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，它将会与观察者视角所看见的场景中所有物体的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值进行比较。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453332-1EF4-4A44-8D42-C3680C85C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71" y="2807639"/>
            <a:ext cx="4886748" cy="36789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225D09-496B-482E-B613-425C392B2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185" y="2807639"/>
            <a:ext cx="4886748" cy="368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深度测试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31D361-5F5C-4180-90FC-9078574368C5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，因为深度信息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而产生近大远小的特点，符合人眼的视觉模型。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25DD1DA-6C37-4567-A2C5-CB1832068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101861"/>
              </p:ext>
            </p:extLst>
          </p:nvPr>
        </p:nvGraphicFramePr>
        <p:xfrm>
          <a:off x="5931619" y="3513859"/>
          <a:ext cx="4489450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4" imgW="3784320" imgH="1625400" progId="Equation.DSMT4">
                  <p:embed/>
                </p:oleObj>
              </mc:Choice>
              <mc:Fallback>
                <p:oleObj name="Equation" r:id="rId4" imgW="3784320" imgH="16254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425DD1DA-6C37-4567-A2C5-CB1832068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1619" y="3513859"/>
                        <a:ext cx="4489450" cy="192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E6E07C-086E-4EC3-BBB9-DA36E1EA54AD}"/>
              </a:ext>
            </a:extLst>
          </p:cNvPr>
          <p:cNvGrpSpPr/>
          <p:nvPr/>
        </p:nvGrpSpPr>
        <p:grpSpPr>
          <a:xfrm>
            <a:off x="1118052" y="2800746"/>
            <a:ext cx="4173794" cy="3351861"/>
            <a:chOff x="941131" y="2317165"/>
            <a:chExt cx="4831405" cy="396841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E434CC7-DD2E-4585-8E63-FF36C8F83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131" y="2317165"/>
              <a:ext cx="4831405" cy="3968411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1F50E94-7FFC-4A20-9A04-8F6A928D351B}"/>
                </a:ext>
              </a:extLst>
            </p:cNvPr>
            <p:cNvSpPr txBox="1"/>
            <p:nvPr/>
          </p:nvSpPr>
          <p:spPr>
            <a:xfrm>
              <a:off x="4867275" y="2752725"/>
              <a:ext cx="905261" cy="209550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15E6B85-C5D9-40EF-9BE4-F4F6AD8FC2AA}"/>
                </a:ext>
              </a:extLst>
            </p:cNvPr>
            <p:cNvSpPr txBox="1"/>
            <p:nvPr/>
          </p:nvSpPr>
          <p:spPr>
            <a:xfrm>
              <a:off x="1264595" y="5772150"/>
              <a:ext cx="2916880" cy="409575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366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深度测试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3DDD749-1777-4A26-80CB-AE0CF4790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90448"/>
              </p:ext>
            </p:extLst>
          </p:nvPr>
        </p:nvGraphicFramePr>
        <p:xfrm>
          <a:off x="634161" y="1410452"/>
          <a:ext cx="4688180" cy="2349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4" imgW="3238200" imgH="1625400" progId="Equation.DSMT4">
                  <p:embed/>
                </p:oleObj>
              </mc:Choice>
              <mc:Fallback>
                <p:oleObj name="Equation" r:id="rId4" imgW="3238200" imgH="16254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425DD1DA-6C37-4567-A2C5-CB1832068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161" y="1410452"/>
                        <a:ext cx="4688180" cy="2349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AD9AEBCD-EF5B-41BD-A0A1-2BAB3D363119}"/>
              </a:ext>
            </a:extLst>
          </p:cNvPr>
          <p:cNvSpPr/>
          <p:nvPr/>
        </p:nvSpPr>
        <p:spPr>
          <a:xfrm>
            <a:off x="5970410" y="2466156"/>
            <a:ext cx="487044" cy="41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BD7E22D-2B94-49C9-A22B-3ED859945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20490"/>
              </p:ext>
            </p:extLst>
          </p:nvPr>
        </p:nvGraphicFramePr>
        <p:xfrm>
          <a:off x="6754761" y="1883505"/>
          <a:ext cx="5132438" cy="116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6" imgW="2958840" imgH="672840" progId="Equation.DSMT4">
                  <p:embed/>
                </p:oleObj>
              </mc:Choice>
              <mc:Fallback>
                <p:oleObj name="Equation" r:id="rId6" imgW="2958840" imgH="6728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3DDD749-1777-4A26-80CB-AE0CF47904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54761" y="1883505"/>
                        <a:ext cx="5132438" cy="1165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1E23678-3A5E-4067-854E-5E7FDA935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399795"/>
              </p:ext>
            </p:extLst>
          </p:nvPr>
        </p:nvGraphicFramePr>
        <p:xfrm>
          <a:off x="902289" y="4466522"/>
          <a:ext cx="3022933" cy="78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8" imgW="1663560" imgH="431640" progId="Equation.DSMT4">
                  <p:embed/>
                </p:oleObj>
              </mc:Choice>
              <mc:Fallback>
                <p:oleObj name="Equation" r:id="rId8" imgW="1663560" imgH="4316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BD7E22D-2B94-49C9-A22B-3ED8599459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2289" y="4466522"/>
                        <a:ext cx="3022933" cy="782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62275EE-6240-4EFA-94CD-6774B4C4B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170777"/>
              </p:ext>
            </p:extLst>
          </p:nvPr>
        </p:nvGraphicFramePr>
        <p:xfrm>
          <a:off x="4508066" y="4187173"/>
          <a:ext cx="70516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10" imgW="4330440" imgH="825480" progId="Equation.DSMT4">
                  <p:embed/>
                </p:oleObj>
              </mc:Choice>
              <mc:Fallback>
                <p:oleObj name="Equation" r:id="rId10" imgW="4330440" imgH="825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1E23678-3A5E-4067-854E-5E7FDA935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08066" y="4187173"/>
                        <a:ext cx="7051675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998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</TotalTime>
  <Words>1542</Words>
  <Application>Microsoft Office PowerPoint</Application>
  <PresentationFormat>宽屏</PresentationFormat>
  <Paragraphs>147</Paragraphs>
  <Slides>25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微软雅黑</vt:lpstr>
      <vt:lpstr>Arial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255</cp:revision>
  <dcterms:created xsi:type="dcterms:W3CDTF">2016-12-28T02:05:00Z</dcterms:created>
  <dcterms:modified xsi:type="dcterms:W3CDTF">2022-10-01T12:00:54Z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