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66" r:id="rId3"/>
    <p:sldId id="257" r:id="rId4"/>
    <p:sldId id="258" r:id="rId5"/>
    <p:sldId id="362" r:id="rId6"/>
    <p:sldId id="361" r:id="rId7"/>
    <p:sldId id="364" r:id="rId8"/>
    <p:sldId id="338" r:id="rId9"/>
    <p:sldId id="365" r:id="rId10"/>
    <p:sldId id="370" r:id="rId11"/>
    <p:sldId id="341" r:id="rId12"/>
    <p:sldId id="344" r:id="rId13"/>
    <p:sldId id="367" r:id="rId14"/>
    <p:sldId id="368" r:id="rId15"/>
    <p:sldId id="31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FFFFFF"/>
    <a:srgbClr val="E6E6E6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780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imp-docs.readthedocs.io/en/v5.1.0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simp/assim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885903" y="1933562"/>
            <a:ext cx="490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Learn OpenGL</a:t>
            </a:r>
            <a:endParaRPr lang="zh-CN" altLang="en-US" sz="54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7433" y="397227"/>
            <a:ext cx="36343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Picture 2" descr="https://learnopengl-cn.github.io/img/03/01/assimp_structure.png">
            <a:extLst>
              <a:ext uri="{FF2B5EF4-FFF2-40B4-BE49-F238E27FC236}">
                <a16:creationId xmlns:a16="http://schemas.microsoft.com/office/drawing/2014/main" id="{4E1B4F75-7FBF-4AF6-AB2F-8487261D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74" y="1307435"/>
            <a:ext cx="8654545" cy="496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1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43654" y="2834722"/>
            <a:ext cx="35525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7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9097" y="397227"/>
            <a:ext cx="27110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A82370-AD0F-4251-A72D-99E8A88F95C5}"/>
              </a:ext>
            </a:extLst>
          </p:cNvPr>
          <p:cNvSpPr/>
          <p:nvPr/>
        </p:nvSpPr>
        <p:spPr>
          <a:xfrm>
            <a:off x="3199017" y="1277064"/>
            <a:ext cx="8821533" cy="516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AddMeshNode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strPath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std::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shared_ptr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RenderState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&gt;&amp;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spRenderState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Importer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importer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aiScene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scene =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importer.ReadFile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strPath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aiProcess_Triangulate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1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aiProcess_GenSmoothNormals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11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aiProcess_FlipUVs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1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aiProcess_CalcTangentSpace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(!scene || scene-&gt;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mFlags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1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AI_SCENE_FLAGS_INCOMPLETE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|| !scene-&gt;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mRootNode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"Error::ASSIMP::"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importer.GetErrorString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2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ProcessMeshNode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(scene-&gt;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mRootNode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scene,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strPath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spRenderState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ProcessMeshNode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1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aiScene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1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strPath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shared_ptr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RenderState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&gt;&amp;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spRenderState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1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mNumMeshes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fr-FR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aiMesh</a:t>
            </a:r>
            <a:r>
              <a:rPr lang="fr-FR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mesh = </a:t>
            </a:r>
            <a:r>
              <a:rPr lang="fr-FR" altLang="zh-CN" sz="11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fr-FR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-&gt;mMeshes[</a:t>
            </a:r>
            <a:r>
              <a:rPr lang="fr-FR" altLang="zh-CN" sz="11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fr-FR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-&gt;mMeshes[i]];</a:t>
            </a:r>
          </a:p>
          <a:p>
            <a:pPr lvl="2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spMeshNode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std::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make_shared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pPr lvl="2"/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spMeshNode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SetRenderState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spRenderState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/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spMeshNode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ProcessMesh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(mesh, </a:t>
            </a:r>
            <a:r>
              <a:rPr lang="en-US" altLang="zh-CN" sz="11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strPath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/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m_listNode.push_back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spMeshNode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1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mNumChildren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ProcessMeshNode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mChildren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r>
              <a:rPr lang="en-US" altLang="zh-CN" sz="11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strPath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spRenderState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CA0E5F-9B12-4DBD-B073-F851ED135218}"/>
              </a:ext>
            </a:extLst>
          </p:cNvPr>
          <p:cNvSpPr txBox="1"/>
          <p:nvPr/>
        </p:nvSpPr>
        <p:spPr>
          <a:xfrm>
            <a:off x="1026088" y="1088415"/>
            <a:ext cx="313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dirty="0"/>
              <a:t>导入模型</a:t>
            </a:r>
          </a:p>
        </p:txBody>
      </p:sp>
    </p:spTree>
    <p:extLst>
      <p:ext uri="{BB962C8B-B14F-4D97-AF65-F5344CB8AC3E}">
        <p14:creationId xmlns:p14="http://schemas.microsoft.com/office/powerpoint/2010/main" val="9499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9097" y="397227"/>
            <a:ext cx="27110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CA0E5F-9B12-4DBD-B073-F851ED135218}"/>
              </a:ext>
            </a:extLst>
          </p:cNvPr>
          <p:cNvSpPr txBox="1"/>
          <p:nvPr/>
        </p:nvSpPr>
        <p:spPr>
          <a:xfrm>
            <a:off x="1026088" y="1088415"/>
            <a:ext cx="313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dirty="0"/>
              <a:t>网格处理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224DAA-E5BA-4866-ACDF-ED5F6C3CEE7D}"/>
              </a:ext>
            </a:extLst>
          </p:cNvPr>
          <p:cNvSpPr/>
          <p:nvPr/>
        </p:nvSpPr>
        <p:spPr>
          <a:xfrm>
            <a:off x="2939844" y="1288470"/>
            <a:ext cx="9655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vecVertices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mNumVertices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vertex.Position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mVertices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].x,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mVertices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].y,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mVertices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].z);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HasNormals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vertex.Normal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mNormals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].x,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mNormals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].y,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mNormals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].z);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mTextureCoords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vertex.TexCoords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mTextureCoords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].x,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mTextureCoords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].y);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vertex.Tangent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mTangents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].x,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mTangents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].y,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mTangents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].z);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vertex.Bitangent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vec3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mBitangents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].x,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mBitangents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].y,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mBitangents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].z);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vecVertices.emplace_back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(vertex);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SetVertexs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vecVertices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vecIndices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mNumFaces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aiFace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aiFace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mFaces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 = 0; j &lt;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aiFace.mNumIndices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vecIndices.emplace_back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aiFace.mIndices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SetIndexs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vecIndices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21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9097" y="397227"/>
            <a:ext cx="27110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CA0E5F-9B12-4DBD-B073-F851ED135218}"/>
              </a:ext>
            </a:extLst>
          </p:cNvPr>
          <p:cNvSpPr txBox="1"/>
          <p:nvPr/>
        </p:nvSpPr>
        <p:spPr>
          <a:xfrm>
            <a:off x="1026088" y="1088415"/>
            <a:ext cx="313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dirty="0"/>
              <a:t>材质处理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95FE10-01FE-470D-B081-C8B11D7E947D}"/>
              </a:ext>
            </a:extLst>
          </p:cNvPr>
          <p:cNvSpPr/>
          <p:nvPr/>
        </p:nvSpPr>
        <p:spPr>
          <a:xfrm>
            <a:off x="3185941" y="1251398"/>
            <a:ext cx="85295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sDirectory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strPath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.substr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strPath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.find_last_of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'/'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r>
              <a:rPr lang="it-IT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it-IT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spTexture = m_spRenderState</a:t>
            </a:r>
            <a:r>
              <a:rPr lang="it-IT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it-IT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GetTexture();</a:t>
            </a:r>
          </a:p>
          <a:p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aiMaterial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aiMaterial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pScene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mMaterials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pMesh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mMaterialIndex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LoadMaterialTextures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aiMaterial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aiTextureType_DIFFUSE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TextureType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DIFFUSE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sDirectory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LoadMaterialTextures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aiMaterial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aiTextureType_SPECULAR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TextureType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SPECULAR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sDirectory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LoadMaterialTextures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aiMaterial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aiTextureType_HEIGHT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TextureType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sDirectory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LoadMaterialTextures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aiMaterial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aiTextureType_AMBIENT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TextureType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>
                <a:solidFill>
                  <a:srgbClr val="2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sDirectory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MeshNode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LoadMaterialTextures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(std::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shared_ptr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&gt;&amp;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aiMaterial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aiMat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aiTextureType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TextureType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eTextureType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strPath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aiMat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GetTextureCount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11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aiString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path;</a:t>
            </a:r>
          </a:p>
          <a:p>
            <a:pPr lvl="2"/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aiMat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,&amp;path);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1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strPath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"/"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path.C_Str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skip(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 = 0; j &lt;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spTexture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GetTexures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().size();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3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(std::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spTexture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GetTexures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sPath.data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sPath.c_str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 == 0)</a:t>
            </a:r>
          </a:p>
          <a:p>
            <a:pPr lvl="3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4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 =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4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3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2"/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(!skip)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sz="11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spTexture</a:t>
            </a:r>
            <a:r>
              <a:rPr lang="en-US" altLang="zh-CN" sz="11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AddTexture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sPath.c_str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1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eTextureType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993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C3E02E-83D0-4605-9347-91CE7BBBBDCD}"/>
              </a:ext>
            </a:extLst>
          </p:cNvPr>
          <p:cNvSpPr txBox="1"/>
          <p:nvPr/>
        </p:nvSpPr>
        <p:spPr>
          <a:xfrm>
            <a:off x="941131" y="1350891"/>
            <a:ext cx="9526844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结合代码演示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Ray tracing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会不会开娱乐化的模块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唱歌，跳舞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，美食，书评，基金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5D0498-85BA-4D17-9513-A9CE2B72D50E}"/>
              </a:ext>
            </a:extLst>
          </p:cNvPr>
          <p:cNvSpPr/>
          <p:nvPr/>
        </p:nvSpPr>
        <p:spPr>
          <a:xfrm>
            <a:off x="2170598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08FF481-DC09-4A74-9158-D29D0DE8F2A3}"/>
              </a:ext>
            </a:extLst>
          </p:cNvPr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8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542BEA7D-209B-4D7D-91A0-EB79F5157155}"/>
              </a:ext>
            </a:extLst>
          </p:cNvPr>
          <p:cNvSpPr/>
          <p:nvPr/>
        </p:nvSpPr>
        <p:spPr>
          <a:xfrm>
            <a:off x="2442507" y="4270014"/>
            <a:ext cx="3197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352" name="MH_Number_1">
            <a:extLst>
              <a:ext uri="{FF2B5EF4-FFF2-40B4-BE49-F238E27FC236}">
                <a16:creationId xmlns:a16="http://schemas.microsoft.com/office/drawing/2014/main" id="{49363512-2F9A-4091-92E5-22BD2C5634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00753" y="4179667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A4F04F05-A47B-4741-87B3-0232F8382831}"/>
              </a:ext>
            </a:extLst>
          </p:cNvPr>
          <p:cNvCxnSpPr>
            <a:cxnSpLocks/>
          </p:cNvCxnSpPr>
          <p:nvPr/>
        </p:nvCxnSpPr>
        <p:spPr>
          <a:xfrm>
            <a:off x="2442508" y="4797110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68E5D2FC-9601-4E06-A753-1C8A7570B49E}"/>
              </a:ext>
            </a:extLst>
          </p:cNvPr>
          <p:cNvSpPr/>
          <p:nvPr/>
        </p:nvSpPr>
        <p:spPr>
          <a:xfrm>
            <a:off x="7685637" y="3514720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360" name="MH_Number_1">
            <a:extLst>
              <a:ext uri="{FF2B5EF4-FFF2-40B4-BE49-F238E27FC236}">
                <a16:creationId xmlns:a16="http://schemas.microsoft.com/office/drawing/2014/main" id="{B33158C7-8C0A-48C1-98DD-602384FE7E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43883" y="3418428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6CD30A08-2619-4E8B-B9EF-6E0FD05C613C}"/>
              </a:ext>
            </a:extLst>
          </p:cNvPr>
          <p:cNvCxnSpPr>
            <a:cxnSpLocks/>
          </p:cNvCxnSpPr>
          <p:nvPr/>
        </p:nvCxnSpPr>
        <p:spPr>
          <a:xfrm>
            <a:off x="7685638" y="4035871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43653" y="2834722"/>
            <a:ext cx="35525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9097" y="397227"/>
            <a:ext cx="27110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Autodesk Maya - Giải pháp toàn diện cho hoạt hình, mô hình 3D, kết xuất, mô  phỏng, kết cấu và sáng tác - Vina Aspire">
            <a:extLst>
              <a:ext uri="{FF2B5EF4-FFF2-40B4-BE49-F238E27FC236}">
                <a16:creationId xmlns:a16="http://schemas.microsoft.com/office/drawing/2014/main" id="{7BACF0A3-A95F-4CC0-86B3-1DB043375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79" y="1495939"/>
            <a:ext cx="4938341" cy="329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ần mềm Autodesk 3ds Max là gì? Tính năng và ứng dụng của phần mềm">
            <a:extLst>
              <a:ext uri="{FF2B5EF4-FFF2-40B4-BE49-F238E27FC236}">
                <a16:creationId xmlns:a16="http://schemas.microsoft.com/office/drawing/2014/main" id="{8028F988-0560-4D63-8050-020FDC1A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4" y="2236214"/>
            <a:ext cx="5142022" cy="28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ACD2B4-CCE6-4F44-9D27-6F7DEEF14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673" y="650269"/>
            <a:ext cx="2037790" cy="5973060"/>
          </a:xfrm>
          <a:prstGeom prst="rect">
            <a:avLst/>
          </a:prstGeom>
        </p:spPr>
      </p:pic>
      <p:pic>
        <p:nvPicPr>
          <p:cNvPr id="1032" name="Picture 8" descr="ZBrush 2021.7 In Action! – Slice It With the New Knife Brushes! Now  Available! – Pixologic : ZBrushLIVE">
            <a:extLst>
              <a:ext uri="{FF2B5EF4-FFF2-40B4-BE49-F238E27FC236}">
                <a16:creationId xmlns:a16="http://schemas.microsoft.com/office/drawing/2014/main" id="{88AB6279-786D-4A7B-832E-1F744C57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18" y="3159205"/>
            <a:ext cx="5808141" cy="326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6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9097" y="397227"/>
            <a:ext cx="27110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7FEBA6-29FF-47CD-804B-A5CF6A6E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38" y="3234813"/>
            <a:ext cx="3099994" cy="3321126"/>
          </a:xfrm>
          <a:prstGeom prst="rect">
            <a:avLst/>
          </a:prstGeom>
        </p:spPr>
      </p:pic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6602513-E442-4E9A-A854-10DCE59BF077}"/>
              </a:ext>
            </a:extLst>
          </p:cNvPr>
          <p:cNvCxnSpPr>
            <a:cxnSpLocks/>
            <a:stCxn id="11" idx="1"/>
            <a:endCxn id="23" idx="2"/>
          </p:cNvCxnSpPr>
          <p:nvPr/>
        </p:nvCxnSpPr>
        <p:spPr>
          <a:xfrm rot="10800000">
            <a:off x="2833806" y="2634980"/>
            <a:ext cx="1713232" cy="22603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C7386ACC-C949-4731-8B07-9DEC6E7E7670}"/>
              </a:ext>
            </a:extLst>
          </p:cNvPr>
          <p:cNvCxnSpPr>
            <a:cxnSpLocks/>
            <a:stCxn id="11" idx="3"/>
            <a:endCxn id="26" idx="2"/>
          </p:cNvCxnSpPr>
          <p:nvPr/>
        </p:nvCxnSpPr>
        <p:spPr>
          <a:xfrm flipV="1">
            <a:off x="7647032" y="2635045"/>
            <a:ext cx="1873642" cy="226033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063F5F0-72A1-4085-AE66-21CFE1C4E736}"/>
              </a:ext>
            </a:extLst>
          </p:cNvPr>
          <p:cNvSpPr/>
          <p:nvPr/>
        </p:nvSpPr>
        <p:spPr>
          <a:xfrm>
            <a:off x="1981449" y="1575365"/>
            <a:ext cx="1704714" cy="10596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</a:t>
            </a:r>
            <a:br>
              <a:rPr lang="en-US" altLang="zh-CN" dirty="0"/>
            </a:br>
            <a:r>
              <a:rPr lang="zh-CN" altLang="en-US" dirty="0"/>
              <a:t>加载器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16A4EC4-47A8-4091-BFCE-CF2603910DC0}"/>
              </a:ext>
            </a:extLst>
          </p:cNvPr>
          <p:cNvSpPr/>
          <p:nvPr/>
        </p:nvSpPr>
        <p:spPr>
          <a:xfrm>
            <a:off x="8668316" y="1575429"/>
            <a:ext cx="1704715" cy="105961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引用</a:t>
            </a:r>
            <a:br>
              <a:rPr lang="en-US" altLang="zh-CN" dirty="0"/>
            </a:br>
            <a:r>
              <a:rPr lang="zh-CN" altLang="en-US" dirty="0"/>
              <a:t>三方库</a:t>
            </a:r>
          </a:p>
        </p:txBody>
      </p:sp>
    </p:spTree>
    <p:extLst>
      <p:ext uri="{BB962C8B-B14F-4D97-AF65-F5344CB8AC3E}">
        <p14:creationId xmlns:p14="http://schemas.microsoft.com/office/powerpoint/2010/main" val="99975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9097" y="397227"/>
            <a:ext cx="27110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DFA5744-C2D1-490D-AA98-AF645885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31" y="2961857"/>
            <a:ext cx="3012924" cy="3227845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FFB78538-2578-453D-B85B-CDDE0D5CCA79}"/>
              </a:ext>
            </a:extLst>
          </p:cNvPr>
          <p:cNvSpPr/>
          <p:nvPr/>
        </p:nvSpPr>
        <p:spPr>
          <a:xfrm>
            <a:off x="4101644" y="3811027"/>
            <a:ext cx="924233" cy="60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604B75B-036D-4401-B065-4935423A963A}"/>
              </a:ext>
            </a:extLst>
          </p:cNvPr>
          <p:cNvSpPr/>
          <p:nvPr/>
        </p:nvSpPr>
        <p:spPr>
          <a:xfrm>
            <a:off x="5324882" y="3700300"/>
            <a:ext cx="1990317" cy="11788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E4925CF-A24F-4824-8446-82FC3F000281}"/>
              </a:ext>
            </a:extLst>
          </p:cNvPr>
          <p:cNvSpPr/>
          <p:nvPr/>
        </p:nvSpPr>
        <p:spPr>
          <a:xfrm>
            <a:off x="8682241" y="2632180"/>
            <a:ext cx="1990317" cy="11788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Vertex/Index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6FAE735-B50C-4122-A9C9-05B4B4349B6A}"/>
              </a:ext>
            </a:extLst>
          </p:cNvPr>
          <p:cNvSpPr/>
          <p:nvPr/>
        </p:nvSpPr>
        <p:spPr>
          <a:xfrm>
            <a:off x="8682242" y="4970623"/>
            <a:ext cx="1990316" cy="11788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Textures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D6D83E3-8CD7-4B85-8336-FA61175692C1}"/>
              </a:ext>
            </a:extLst>
          </p:cNvPr>
          <p:cNvSpPr/>
          <p:nvPr/>
        </p:nvSpPr>
        <p:spPr>
          <a:xfrm rot="20016161">
            <a:off x="7558328" y="3472147"/>
            <a:ext cx="893557" cy="46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5F35CDA-1353-4CD3-AF61-EF5B7C243876}"/>
              </a:ext>
            </a:extLst>
          </p:cNvPr>
          <p:cNvSpPr/>
          <p:nvPr/>
        </p:nvSpPr>
        <p:spPr>
          <a:xfrm rot="920085">
            <a:off x="7547050" y="4784522"/>
            <a:ext cx="875071" cy="46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C63B1A-C1F3-4066-AD44-2D4CCF452925}"/>
              </a:ext>
            </a:extLst>
          </p:cNvPr>
          <p:cNvSpPr txBox="1"/>
          <p:nvPr/>
        </p:nvSpPr>
        <p:spPr>
          <a:xfrm>
            <a:off x="1145714" y="1330141"/>
            <a:ext cx="952684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https://assimp-docs.readthedocs.io/en/v5.1.0/index.html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https://github.com/assimp/assimp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32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28100" y="2834722"/>
            <a:ext cx="4783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0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7433" y="397227"/>
            <a:ext cx="36343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54DF7E-7967-49B2-A321-793626478322}"/>
              </a:ext>
            </a:extLst>
          </p:cNvPr>
          <p:cNvSpPr/>
          <p:nvPr/>
        </p:nvSpPr>
        <p:spPr>
          <a:xfrm>
            <a:off x="714615" y="2250152"/>
            <a:ext cx="2451372" cy="11788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aiScene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mNumMeshes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mNumMaterials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E19C19F-5C9E-490A-944A-34724B014CCC}"/>
              </a:ext>
            </a:extLst>
          </p:cNvPr>
          <p:cNvSpPr/>
          <p:nvPr/>
        </p:nvSpPr>
        <p:spPr>
          <a:xfrm>
            <a:off x="4782711" y="1527481"/>
            <a:ext cx="2451372" cy="272906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52DB047-75FB-4984-B16C-66C2F43B774F}"/>
              </a:ext>
            </a:extLst>
          </p:cNvPr>
          <p:cNvSpPr/>
          <p:nvPr/>
        </p:nvSpPr>
        <p:spPr>
          <a:xfrm>
            <a:off x="4935111" y="1679881"/>
            <a:ext cx="2451372" cy="272906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95EFF84-7F56-4AA5-A577-6F7C11D4EA8D}"/>
              </a:ext>
            </a:extLst>
          </p:cNvPr>
          <p:cNvSpPr/>
          <p:nvPr/>
        </p:nvSpPr>
        <p:spPr>
          <a:xfrm>
            <a:off x="5087511" y="1832282"/>
            <a:ext cx="2451372" cy="272906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aiMesh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mVertices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mNormals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mTextureCoords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mFaces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mMaterialIndex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4A15EDA-27FD-4317-8F74-72E610D61FD8}"/>
              </a:ext>
            </a:extLst>
          </p:cNvPr>
          <p:cNvSpPr/>
          <p:nvPr/>
        </p:nvSpPr>
        <p:spPr>
          <a:xfrm>
            <a:off x="3581429" y="2629308"/>
            <a:ext cx="785839" cy="46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D0D2E57-EF5B-4CD5-91C1-D5C68CE03DE5}"/>
              </a:ext>
            </a:extLst>
          </p:cNvPr>
          <p:cNvSpPr/>
          <p:nvPr/>
        </p:nvSpPr>
        <p:spPr>
          <a:xfrm>
            <a:off x="4782711" y="5103041"/>
            <a:ext cx="2516169" cy="14000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98BFB33-6726-4258-A746-816ECF719FC6}"/>
              </a:ext>
            </a:extLst>
          </p:cNvPr>
          <p:cNvSpPr/>
          <p:nvPr/>
        </p:nvSpPr>
        <p:spPr>
          <a:xfrm>
            <a:off x="4935111" y="5271625"/>
            <a:ext cx="2451372" cy="14000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aiMaterial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Textures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1EE6395-818A-4B99-870F-E7E8C9565E09}"/>
              </a:ext>
            </a:extLst>
          </p:cNvPr>
          <p:cNvSpPr/>
          <p:nvPr/>
        </p:nvSpPr>
        <p:spPr>
          <a:xfrm rot="2358018">
            <a:off x="2492668" y="4364480"/>
            <a:ext cx="2177520" cy="46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弧形 15">
            <a:extLst>
              <a:ext uri="{FF2B5EF4-FFF2-40B4-BE49-F238E27FC236}">
                <a16:creationId xmlns:a16="http://schemas.microsoft.com/office/drawing/2014/main" id="{EF1F1158-5AA0-45DB-8E15-448A7F284CA8}"/>
              </a:ext>
            </a:extLst>
          </p:cNvPr>
          <p:cNvSpPr/>
          <p:nvPr/>
        </p:nvSpPr>
        <p:spPr>
          <a:xfrm>
            <a:off x="7298880" y="3942735"/>
            <a:ext cx="757218" cy="20127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F55DD5D-1445-475B-A557-C6DE69428371}"/>
              </a:ext>
            </a:extLst>
          </p:cNvPr>
          <p:cNvSpPr/>
          <p:nvPr/>
        </p:nvSpPr>
        <p:spPr>
          <a:xfrm>
            <a:off x="8570263" y="2530028"/>
            <a:ext cx="2907122" cy="14000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aiFace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mIndices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7845738-DA71-4B74-B5F5-79E5EF8A9C26}"/>
              </a:ext>
            </a:extLst>
          </p:cNvPr>
          <p:cNvSpPr/>
          <p:nvPr/>
        </p:nvSpPr>
        <p:spPr>
          <a:xfrm rot="20371151">
            <a:off x="7231789" y="3308188"/>
            <a:ext cx="1322573" cy="46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92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7150</TotalTime>
  <Words>978</Words>
  <Application>Microsoft Office PowerPoint</Application>
  <PresentationFormat>宽屏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280</cp:revision>
  <dcterms:created xsi:type="dcterms:W3CDTF">2016-12-28T02:05:00Z</dcterms:created>
  <dcterms:modified xsi:type="dcterms:W3CDTF">2022-09-25T06:13:37Z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