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312" r:id="rId5"/>
    <p:sldId id="313" r:id="rId6"/>
    <p:sldId id="314" r:id="rId7"/>
    <p:sldId id="315" r:id="rId8"/>
    <p:sldId id="337" r:id="rId9"/>
    <p:sldId id="259" r:id="rId10"/>
    <p:sldId id="316" r:id="rId11"/>
    <p:sldId id="317" r:id="rId12"/>
    <p:sldId id="350" r:id="rId13"/>
    <p:sldId id="348" r:id="rId14"/>
    <p:sldId id="349" r:id="rId15"/>
    <p:sldId id="352" r:id="rId16"/>
    <p:sldId id="357" r:id="rId17"/>
    <p:sldId id="358" r:id="rId18"/>
    <p:sldId id="354" r:id="rId19"/>
    <p:sldId id="359" r:id="rId20"/>
    <p:sldId id="356" r:id="rId21"/>
    <p:sldId id="355" r:id="rId22"/>
    <p:sldId id="361" r:id="rId23"/>
    <p:sldId id="360" r:id="rId24"/>
    <p:sldId id="363" r:id="rId25"/>
    <p:sldId id="362" r:id="rId26"/>
    <p:sldId id="365" r:id="rId27"/>
    <p:sldId id="366" r:id="rId28"/>
    <p:sldId id="364" r:id="rId29"/>
    <p:sldId id="343" r:id="rId30"/>
    <p:sldId id="368" r:id="rId31"/>
    <p:sldId id="342" r:id="rId32"/>
    <p:sldId id="347" r:id="rId33"/>
    <p:sldId id="345" r:id="rId34"/>
    <p:sldId id="369" r:id="rId35"/>
    <p:sldId id="372" r:id="rId36"/>
    <p:sldId id="370" r:id="rId37"/>
    <p:sldId id="373" r:id="rId38"/>
    <p:sldId id="371" r:id="rId39"/>
    <p:sldId id="340" r:id="rId40"/>
    <p:sldId id="346" r:id="rId41"/>
    <p:sldId id="376" r:id="rId42"/>
    <p:sldId id="344" r:id="rId43"/>
    <p:sldId id="338" r:id="rId44"/>
    <p:sldId id="374" r:id="rId45"/>
    <p:sldId id="377" r:id="rId46"/>
    <p:sldId id="335" r:id="rId47"/>
    <p:sldId id="378" r:id="rId48"/>
    <p:sldId id="379" r:id="rId49"/>
    <p:sldId id="333" r:id="rId50"/>
    <p:sldId id="382" r:id="rId51"/>
    <p:sldId id="383" r:id="rId52"/>
    <p:sldId id="384" r:id="rId53"/>
    <p:sldId id="385" r:id="rId54"/>
    <p:sldId id="386" r:id="rId55"/>
    <p:sldId id="387" r:id="rId56"/>
    <p:sldId id="31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E6E6E6"/>
    <a:srgbClr val="FFFFFF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882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设备不一定具备希望的像素格式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一个进程可以拥有很多个线程，每个线程最多只能有一个（也可以没有）当前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。在创建完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之后，我们要为线程设置一个当前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。即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wglMakeCurrent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hDC,hRC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必须有一个相关的当前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不必与建立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时所用的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相同，但必须有相同的设备和像素格式。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8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55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3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4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1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2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06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65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10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5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72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1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7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8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07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6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91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38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2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60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0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7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0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4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1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3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lm.g-truc.net/0.9.8/index.html" TargetMode="External"/><Relationship Id="rId3" Type="http://schemas.openxmlformats.org/officeDocument/2006/relationships/hyperlink" Target="https://blog.csdn.net/NiMiKiss/article/details/108676338?spm=1001.2014.3001.5501" TargetMode="External"/><Relationship Id="rId7" Type="http://schemas.openxmlformats.org/officeDocument/2006/relationships/hyperlink" Target="http://nothings.org/" TargetMode="External"/><Relationship Id="rId12" Type="http://schemas.openxmlformats.org/officeDocument/2006/relationships/hyperlink" Target="https://github.com/aliwanzi/Learn_OpenG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ad.dav1d.de/" TargetMode="External"/><Relationship Id="rId11" Type="http://schemas.openxmlformats.org/officeDocument/2006/relationships/hyperlink" Target="https://www.bilibili.com/video/BV1X7411F744?p=4&amp;vd_source=5b6f9f9bbc6f1cacaa6463308d61567f" TargetMode="External"/><Relationship Id="rId5" Type="http://schemas.openxmlformats.org/officeDocument/2006/relationships/hyperlink" Target="https://www.glfw.org/download.html" TargetMode="External"/><Relationship Id="rId10" Type="http://schemas.openxmlformats.org/officeDocument/2006/relationships/hyperlink" Target="https://learnopengl.com/" TargetMode="External"/><Relationship Id="rId4" Type="http://schemas.openxmlformats.org/officeDocument/2006/relationships/hyperlink" Target="https://visualstudio.microsoft.com/zh-hans/vs/" TargetMode="External"/><Relationship Id="rId9" Type="http://schemas.openxmlformats.org/officeDocument/2006/relationships/hyperlink" Target="https://assimp-docs.readthedocs.io/en/v5.1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4.wmf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3.wmf"/><Relationship Id="rId4" Type="http://schemas.openxmlformats.org/officeDocument/2006/relationships/image" Target="../media/image35.jpeg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8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2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7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4.png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63.png"/><Relationship Id="rId9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Results-from-different-shader-examples-In-the-first-line-there-are-some-basic-examples_fig1_262317607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dengtaocs/article/details/4714752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833B8D-2FC2-412E-AD05-BF924098521D}"/>
              </a:ext>
            </a:extLst>
          </p:cNvPr>
          <p:cNvSpPr txBox="1"/>
          <p:nvPr/>
        </p:nvSpPr>
        <p:spPr>
          <a:xfrm>
            <a:off x="10765632" y="6221346"/>
            <a:ext cx="11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hlinkClick r:id="rId3"/>
              </a:rPr>
              <a:t>环境搭建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67802-F194-411A-B611-EB43A78CD9F8}"/>
              </a:ext>
            </a:extLst>
          </p:cNvPr>
          <p:cNvSpPr txBox="1"/>
          <p:nvPr/>
        </p:nvSpPr>
        <p:spPr>
          <a:xfrm>
            <a:off x="941131" y="1350891"/>
            <a:ext cx="9526844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IDE: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Microsoft Visual Studio2019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C++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依赖三方库：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GLFW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创建窗口，定义上下文，处理用户输入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GLAD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stb_image.h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图像加载库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glm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Assimple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模型加载库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OpenGL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超级宝典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https://learnopengl.com/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Games101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代码路径：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https://github.com/aliwanzi/Learn_OpenGL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9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0947" y="2834722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图形渲染管线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935" y="418955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图形渲染管线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E5CAA4-BE26-404A-A6AE-7934B1AA3803}"/>
              </a:ext>
            </a:extLst>
          </p:cNvPr>
          <p:cNvSpPr txBox="1"/>
          <p:nvPr/>
        </p:nvSpPr>
        <p:spPr>
          <a:xfrm>
            <a:off x="520141" y="1320543"/>
            <a:ext cx="499234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程序调用的命令形成数据进入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管线开端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，经流一个个阶段直到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管线末端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。沿此路径着色器或管线内的其他固定函数块可以从缓存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(buffer)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或纹理单元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(texture)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拾取更多数据。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13494-085B-42AA-AE0E-B2B8DAA4E5F1}"/>
              </a:ext>
            </a:extLst>
          </p:cNvPr>
          <p:cNvSpPr txBox="1"/>
          <p:nvPr/>
        </p:nvSpPr>
        <p:spPr>
          <a:xfrm>
            <a:off x="525985" y="3429000"/>
            <a:ext cx="499234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 end: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，组成点、线、三角形传递给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光栅器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，包括深度测试，模板测试，片段着色、混合以及更新输出图像；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AB7B27-039C-4A76-8BBC-25D6D4F6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76" y="212570"/>
            <a:ext cx="4467539" cy="63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1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坐标系统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2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28A67B-E50D-458A-8FA3-5DB1A1350200}"/>
              </a:ext>
            </a:extLst>
          </p:cNvPr>
          <p:cNvSpPr txBox="1"/>
          <p:nvPr/>
        </p:nvSpPr>
        <p:spPr>
          <a:xfrm>
            <a:off x="1511761" y="1450005"/>
            <a:ext cx="904292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标准化设备坐标系</a:t>
            </a:r>
            <a:r>
              <a:rPr lang="en-US" altLang="zh-CN" dirty="0"/>
              <a:t>(Normalized Device Coordinates, NDC)</a:t>
            </a:r>
          </a:p>
          <a:p>
            <a:r>
              <a:rPr lang="zh-CN" altLang="en-US" dirty="0"/>
              <a:t>与设备无关的一个坐标系，</a:t>
            </a:r>
            <a:r>
              <a:rPr lang="en-US" altLang="zh-CN" dirty="0" err="1"/>
              <a:t>x,y,z</a:t>
            </a:r>
            <a:r>
              <a:rPr lang="zh-CN" altLang="en-US" dirty="0"/>
              <a:t>均在</a:t>
            </a:r>
            <a:r>
              <a:rPr lang="en-US" altLang="zh-CN" dirty="0"/>
              <a:t>[-1,1]</a:t>
            </a:r>
            <a:r>
              <a:rPr lang="zh-CN" altLang="en-US" dirty="0"/>
              <a:t>之间。</a:t>
            </a:r>
            <a:r>
              <a:rPr lang="en-US" altLang="zh-CN" dirty="0"/>
              <a:t>NDC</a:t>
            </a:r>
            <a:r>
              <a:rPr lang="zh-CN" altLang="en-US" dirty="0"/>
              <a:t>坐标系包含裁剪空间中的任何几何图形，而在其范围外的图形均被丢弃。</a:t>
            </a:r>
            <a:endParaRPr lang="en-US" altLang="zh-CN" dirty="0"/>
          </a:p>
        </p:txBody>
      </p:sp>
      <p:pic>
        <p:nvPicPr>
          <p:cNvPr id="1030" name="Picture 6" descr="https://i.stack.imgur.com/q1SNB.png">
            <a:extLst>
              <a:ext uri="{FF2B5EF4-FFF2-40B4-BE49-F238E27FC236}">
                <a16:creationId xmlns:a16="http://schemas.microsoft.com/office/drawing/2014/main" id="{8D8F83A8-E0A9-4BAE-B8A7-2F851359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46" y="2909700"/>
            <a:ext cx="6181679" cy="297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B03B94-F12C-4800-A4BE-44E3C323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844" y="3147482"/>
            <a:ext cx="2313287" cy="23006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D8F45-EFBE-4EE6-B7F8-096C3E9C7310}"/>
              </a:ext>
            </a:extLst>
          </p:cNvPr>
          <p:cNvSpPr txBox="1"/>
          <p:nvPr/>
        </p:nvSpPr>
        <p:spPr>
          <a:xfrm>
            <a:off x="1043781" y="54088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(-1,-1,-1)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11E284-4423-483E-B1E7-50CEAB312899}"/>
              </a:ext>
            </a:extLst>
          </p:cNvPr>
          <p:cNvSpPr txBox="1"/>
          <p:nvPr/>
        </p:nvSpPr>
        <p:spPr>
          <a:xfrm>
            <a:off x="2713831" y="54088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(1,-1,-1)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E602B-E324-4E3F-B670-1F22D9028D04}"/>
              </a:ext>
            </a:extLst>
          </p:cNvPr>
          <p:cNvSpPr txBox="1"/>
          <p:nvPr/>
        </p:nvSpPr>
        <p:spPr>
          <a:xfrm>
            <a:off x="3477687" y="4758869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(1,-1,1)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24C4FD-F35E-4CD0-ACE9-93569548874F}"/>
              </a:ext>
            </a:extLst>
          </p:cNvPr>
          <p:cNvSpPr txBox="1"/>
          <p:nvPr/>
        </p:nvSpPr>
        <p:spPr>
          <a:xfrm>
            <a:off x="943104" y="3519300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670B55-FFE2-4653-9C95-FA1323304A85}"/>
              </a:ext>
            </a:extLst>
          </p:cNvPr>
          <p:cNvSpPr txBox="1"/>
          <p:nvPr/>
        </p:nvSpPr>
        <p:spPr>
          <a:xfrm>
            <a:off x="2953275" y="3641441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3DBB71-CCC7-4F46-AA49-B74F95292DDA}"/>
              </a:ext>
            </a:extLst>
          </p:cNvPr>
          <p:cNvSpPr txBox="1"/>
          <p:nvPr/>
        </p:nvSpPr>
        <p:spPr>
          <a:xfrm>
            <a:off x="3538926" y="2978963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25356A-9409-4882-811E-2F9402493218}"/>
              </a:ext>
            </a:extLst>
          </p:cNvPr>
          <p:cNvSpPr txBox="1"/>
          <p:nvPr/>
        </p:nvSpPr>
        <p:spPr>
          <a:xfrm>
            <a:off x="1602581" y="2909700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F2B32B-6939-4862-8A7E-5FE86B6D94B6}"/>
              </a:ext>
            </a:extLst>
          </p:cNvPr>
          <p:cNvSpPr txBox="1"/>
          <p:nvPr/>
        </p:nvSpPr>
        <p:spPr>
          <a:xfrm>
            <a:off x="5672590" y="5448105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 projection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606B47-8F9D-4E7B-92FB-2A8DF71743F0}"/>
              </a:ext>
            </a:extLst>
          </p:cNvPr>
          <p:cNvSpPr txBox="1"/>
          <p:nvPr/>
        </p:nvSpPr>
        <p:spPr>
          <a:xfrm>
            <a:off x="9144000" y="5516260"/>
            <a:ext cx="2623225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Orthographic projection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09C0F4-5AA2-420C-89BE-0C64B0530CA4}"/>
              </a:ext>
            </a:extLst>
          </p:cNvPr>
          <p:cNvCxnSpPr/>
          <p:nvPr/>
        </p:nvCxnSpPr>
        <p:spPr>
          <a:xfrm>
            <a:off x="2560487" y="4297793"/>
            <a:ext cx="45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11F321-2446-4A93-A2B6-D697E0B33560}"/>
              </a:ext>
            </a:extLst>
          </p:cNvPr>
          <p:cNvCxnSpPr/>
          <p:nvPr/>
        </p:nvCxnSpPr>
        <p:spPr>
          <a:xfrm flipV="1">
            <a:off x="2560487" y="3872763"/>
            <a:ext cx="0" cy="42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26FC969-9A68-4D56-9ED1-7C8CAA1AA827}"/>
              </a:ext>
            </a:extLst>
          </p:cNvPr>
          <p:cNvCxnSpPr>
            <a:cxnSpLocks/>
          </p:cNvCxnSpPr>
          <p:nvPr/>
        </p:nvCxnSpPr>
        <p:spPr>
          <a:xfrm flipV="1">
            <a:off x="2560486" y="4056565"/>
            <a:ext cx="228517" cy="24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CAA1339-B645-45F7-A21C-11FC6860DAEF}"/>
              </a:ext>
            </a:extLst>
          </p:cNvPr>
          <p:cNvSpPr txBox="1"/>
          <p:nvPr/>
        </p:nvSpPr>
        <p:spPr>
          <a:xfrm>
            <a:off x="2937981" y="4085278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37DCA3-CEB8-4BBB-A671-DBCA1ABA3C77}"/>
              </a:ext>
            </a:extLst>
          </p:cNvPr>
          <p:cNvSpPr txBox="1"/>
          <p:nvPr/>
        </p:nvSpPr>
        <p:spPr>
          <a:xfrm>
            <a:off x="2228549" y="3678522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A1E1BE-0C61-4BAB-BD88-D1565991A843}"/>
              </a:ext>
            </a:extLst>
          </p:cNvPr>
          <p:cNvSpPr txBox="1"/>
          <p:nvPr/>
        </p:nvSpPr>
        <p:spPr>
          <a:xfrm>
            <a:off x="2705085" y="3783231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928CD9-D712-4F9E-BD6C-97D4F898F183}"/>
              </a:ext>
            </a:extLst>
          </p:cNvPr>
          <p:cNvSpPr txBox="1"/>
          <p:nvPr/>
        </p:nvSpPr>
        <p:spPr>
          <a:xfrm>
            <a:off x="2316459" y="4132736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E1917-D7FE-4906-8CA1-9E22307F9869}"/>
              </a:ext>
            </a:extLst>
          </p:cNvPr>
          <p:cNvSpPr txBox="1"/>
          <p:nvPr/>
        </p:nvSpPr>
        <p:spPr>
          <a:xfrm>
            <a:off x="1796630" y="47992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(-1,-1,1)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5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92493" y="1232169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9B284A-C725-4972-909D-40DD6A586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1517074"/>
            <a:ext cx="3614720" cy="493457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2ED4301-9A31-4263-8AEA-F32A98763EA0}"/>
              </a:ext>
            </a:extLst>
          </p:cNvPr>
          <p:cNvGrpSpPr/>
          <p:nvPr/>
        </p:nvGrpSpPr>
        <p:grpSpPr>
          <a:xfrm>
            <a:off x="4376647" y="1297400"/>
            <a:ext cx="7572295" cy="5427250"/>
            <a:chOff x="4376647" y="1297400"/>
            <a:chExt cx="7572295" cy="54272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3D2938-0698-4454-8A9C-AB15BCB22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5883" y="1666732"/>
              <a:ext cx="2184682" cy="174527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9B7E3A4-F34E-43C6-B6A1-7FE2CB8D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7010" y="4680559"/>
              <a:ext cx="2161403" cy="1745270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88A721-02E5-4BC7-BD23-26BB4E22FA92}"/>
                </a:ext>
              </a:extLst>
            </p:cNvPr>
            <p:cNvCxnSpPr>
              <a:cxnSpLocks/>
            </p:cNvCxnSpPr>
            <p:nvPr/>
          </p:nvCxnSpPr>
          <p:spPr>
            <a:xfrm>
              <a:off x="6603794" y="2647859"/>
              <a:ext cx="7892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14F2CD6-8A07-4B2E-9D87-0881F933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489" y="3474599"/>
              <a:ext cx="0" cy="11972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459A07-BF8B-48E1-BA16-B52D065A1914}"/>
                </a:ext>
              </a:extLst>
            </p:cNvPr>
            <p:cNvSpPr txBox="1"/>
            <p:nvPr/>
          </p:nvSpPr>
          <p:spPr>
            <a:xfrm>
              <a:off x="6599454" y="2281700"/>
              <a:ext cx="789228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01CFA71-8C2B-432E-B69F-003266A97F8E}"/>
                </a:ext>
              </a:extLst>
            </p:cNvPr>
            <p:cNvSpPr txBox="1"/>
            <p:nvPr/>
          </p:nvSpPr>
          <p:spPr>
            <a:xfrm>
              <a:off x="5334928" y="6395713"/>
              <a:ext cx="1772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Screen Space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4BDBCB5-D263-47A0-8804-C501198FD777}"/>
                </a:ext>
              </a:extLst>
            </p:cNvPr>
            <p:cNvSpPr txBox="1"/>
            <p:nvPr/>
          </p:nvSpPr>
          <p:spPr>
            <a:xfrm>
              <a:off x="9932616" y="6416873"/>
              <a:ext cx="1108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Clip Space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F57B703-187F-4148-8556-981039E60CF7}"/>
                </a:ext>
              </a:extLst>
            </p:cNvPr>
            <p:cNvSpPr txBox="1"/>
            <p:nvPr/>
          </p:nvSpPr>
          <p:spPr>
            <a:xfrm>
              <a:off x="10083587" y="3412001"/>
              <a:ext cx="1538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 Space</a:t>
              </a:r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1F39704-AF5B-434F-867B-9766DD6A036D}"/>
                </a:ext>
              </a:extLst>
            </p:cNvPr>
            <p:cNvGrpSpPr/>
            <p:nvPr/>
          </p:nvGrpSpPr>
          <p:grpSpPr>
            <a:xfrm>
              <a:off x="4999001" y="4529410"/>
              <a:ext cx="2308832" cy="1814082"/>
              <a:chOff x="4610124" y="4335550"/>
              <a:chExt cx="2308832" cy="1814082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CD019D48-FA90-49E8-9101-7AC3EF7D1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0124" y="4335550"/>
                <a:ext cx="2308832" cy="1814082"/>
              </a:xfrm>
              <a:prstGeom prst="rect">
                <a:avLst/>
              </a:prstGeom>
            </p:spPr>
          </p:pic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925896-E0A9-4AE7-AF73-7937ABD7E8F0}"/>
                  </a:ext>
                </a:extLst>
              </p:cNvPr>
              <p:cNvCxnSpPr/>
              <p:nvPr/>
            </p:nvCxnSpPr>
            <p:spPr>
              <a:xfrm>
                <a:off x="4727643" y="4405507"/>
                <a:ext cx="19747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9A3A497-4B1E-4B52-9206-C866BC86B04F}"/>
                  </a:ext>
                </a:extLst>
              </p:cNvPr>
              <p:cNvCxnSpPr/>
              <p:nvPr/>
            </p:nvCxnSpPr>
            <p:spPr>
              <a:xfrm>
                <a:off x="4727643" y="4405507"/>
                <a:ext cx="0" cy="165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095B28A-D385-430D-848F-C2524DC2C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8682" y="5553194"/>
              <a:ext cx="18774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D905C4B-DA1B-424F-95CE-A66496DF6841}"/>
                </a:ext>
              </a:extLst>
            </p:cNvPr>
            <p:cNvCxnSpPr>
              <a:cxnSpLocks/>
            </p:cNvCxnSpPr>
            <p:nvPr/>
          </p:nvCxnSpPr>
          <p:spPr>
            <a:xfrm>
              <a:off x="9036112" y="2647859"/>
              <a:ext cx="6497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9FB5732-C2F7-4C16-98E4-46CA907D142C}"/>
                </a:ext>
              </a:extLst>
            </p:cNvPr>
            <p:cNvSpPr txBox="1"/>
            <p:nvPr/>
          </p:nvSpPr>
          <p:spPr>
            <a:xfrm>
              <a:off x="9023808" y="2274577"/>
              <a:ext cx="646404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5F710D2-8372-4E4F-B2D7-1A8A353FA7C4}"/>
                </a:ext>
              </a:extLst>
            </p:cNvPr>
            <p:cNvSpPr txBox="1"/>
            <p:nvPr/>
          </p:nvSpPr>
          <p:spPr>
            <a:xfrm>
              <a:off x="8999879" y="3943082"/>
              <a:ext cx="109705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Projection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B4FB37E-431B-4847-9280-8D2E1E55E073}"/>
                </a:ext>
              </a:extLst>
            </p:cNvPr>
            <p:cNvSpPr txBox="1"/>
            <p:nvPr/>
          </p:nvSpPr>
          <p:spPr>
            <a:xfrm>
              <a:off x="7417378" y="5175410"/>
              <a:ext cx="1877480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Viewport Transform</a:t>
              </a:r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94E3896-9E10-4A95-AD27-468DBD811CCB}"/>
                </a:ext>
              </a:extLst>
            </p:cNvPr>
            <p:cNvGrpSpPr/>
            <p:nvPr/>
          </p:nvGrpSpPr>
          <p:grpSpPr>
            <a:xfrm>
              <a:off x="4376647" y="1297400"/>
              <a:ext cx="2213160" cy="2355410"/>
              <a:chOff x="4376647" y="1297400"/>
              <a:chExt cx="2213160" cy="235541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DEF596D-2F29-4B16-9E21-F45F2AA39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5362" y="1542936"/>
                <a:ext cx="2109906" cy="1785306"/>
              </a:xfrm>
              <a:prstGeom prst="rect">
                <a:avLst/>
              </a:prstGeom>
            </p:spPr>
          </p:pic>
          <p:sp>
            <p:nvSpPr>
              <p:cNvPr id="32" name="文本框 29">
                <a:extLst>
                  <a:ext uri="{FF2B5EF4-FFF2-40B4-BE49-F238E27FC236}">
                    <a16:creationId xmlns:a16="http://schemas.microsoft.com/office/drawing/2014/main" id="{04BDBCB5-D263-47A0-8804-C501198FD777}"/>
                  </a:ext>
                </a:extLst>
              </p:cNvPr>
              <p:cNvSpPr txBox="1"/>
              <p:nvPr/>
            </p:nvSpPr>
            <p:spPr>
              <a:xfrm>
                <a:off x="4782023" y="3345033"/>
                <a:ext cx="13429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Local Space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266A5B6-C5C6-4E13-8D79-368276116A46}"/>
                  </a:ext>
                </a:extLst>
              </p:cNvPr>
              <p:cNvSpPr txBox="1"/>
              <p:nvPr/>
            </p:nvSpPr>
            <p:spPr>
              <a:xfrm>
                <a:off x="4376647" y="3227335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75E9EC6-7E02-4F2E-A2DC-94D5E6BE9683}"/>
                  </a:ext>
                </a:extLst>
              </p:cNvPr>
              <p:cNvSpPr txBox="1"/>
              <p:nvPr/>
            </p:nvSpPr>
            <p:spPr>
              <a:xfrm>
                <a:off x="6251120" y="2323763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1AA72D3-BF00-4F05-9312-F06991131423}"/>
                  </a:ext>
                </a:extLst>
              </p:cNvPr>
              <p:cNvSpPr txBox="1"/>
              <p:nvPr/>
            </p:nvSpPr>
            <p:spPr>
              <a:xfrm>
                <a:off x="5113174" y="1297400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540D07-6856-47C1-BB55-253EC9727050}"/>
                  </a:ext>
                </a:extLst>
              </p:cNvPr>
              <p:cNvSpPr txBox="1"/>
              <p:nvPr/>
            </p:nvSpPr>
            <p:spPr>
              <a:xfrm>
                <a:off x="4994453" y="2524742"/>
                <a:ext cx="220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990CA75-686D-4EA9-85C3-9D44DD7EA6D0}"/>
                </a:ext>
              </a:extLst>
            </p:cNvPr>
            <p:cNvGrpSpPr/>
            <p:nvPr/>
          </p:nvGrpSpPr>
          <p:grpSpPr>
            <a:xfrm>
              <a:off x="7253480" y="1619698"/>
              <a:ext cx="1855250" cy="2100081"/>
              <a:chOff x="7253480" y="1619698"/>
              <a:chExt cx="1855250" cy="21000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3677FA7-4BB5-42E0-8C0D-7105B3C63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0996" y="1619698"/>
                <a:ext cx="1587142" cy="1777463"/>
              </a:xfrm>
              <a:prstGeom prst="rect">
                <a:avLst/>
              </a:prstGeom>
            </p:spPr>
          </p:pic>
          <p:sp>
            <p:nvSpPr>
              <p:cNvPr id="33" name="文本框 29">
                <a:extLst>
                  <a:ext uri="{FF2B5EF4-FFF2-40B4-BE49-F238E27FC236}">
                    <a16:creationId xmlns:a16="http://schemas.microsoft.com/office/drawing/2014/main" id="{04BDBCB5-D263-47A0-8804-C501198FD777}"/>
                  </a:ext>
                </a:extLst>
              </p:cNvPr>
              <p:cNvSpPr txBox="1"/>
              <p:nvPr/>
            </p:nvSpPr>
            <p:spPr>
              <a:xfrm>
                <a:off x="7556416" y="3412002"/>
                <a:ext cx="13429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World Space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4E76F8E-E9EA-4DFD-8FFB-2AF6C418BCCA}"/>
                  </a:ext>
                </a:extLst>
              </p:cNvPr>
              <p:cNvSpPr txBox="1"/>
              <p:nvPr/>
            </p:nvSpPr>
            <p:spPr>
              <a:xfrm>
                <a:off x="7253480" y="3266728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C2B3CE8-312A-445E-9E14-3762FF25BDB9}"/>
                  </a:ext>
                </a:extLst>
              </p:cNvPr>
              <p:cNvSpPr txBox="1"/>
              <p:nvPr/>
            </p:nvSpPr>
            <p:spPr>
              <a:xfrm>
                <a:off x="7781875" y="2685084"/>
                <a:ext cx="220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BD9A575-4F04-40B7-ABF6-2AAF2C270898}"/>
                  </a:ext>
                </a:extLst>
              </p:cNvPr>
              <p:cNvSpPr txBox="1"/>
              <p:nvPr/>
            </p:nvSpPr>
            <p:spPr>
              <a:xfrm>
                <a:off x="8770043" y="2517138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6D2F21F-1199-4ACF-9DDF-92F7679EA2CF}"/>
                  </a:ext>
                </a:extLst>
              </p:cNvPr>
              <p:cNvSpPr txBox="1"/>
              <p:nvPr/>
            </p:nvSpPr>
            <p:spPr>
              <a:xfrm>
                <a:off x="7906058" y="1899437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CC26BD2-7217-407A-8B23-9080527F35A7}"/>
                </a:ext>
              </a:extLst>
            </p:cNvPr>
            <p:cNvSpPr txBox="1"/>
            <p:nvPr/>
          </p:nvSpPr>
          <p:spPr>
            <a:xfrm>
              <a:off x="10743008" y="2387401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2B7173E-CCE0-4489-8A32-148688EC8210}"/>
                </a:ext>
              </a:extLst>
            </p:cNvPr>
            <p:cNvSpPr txBox="1"/>
            <p:nvPr/>
          </p:nvSpPr>
          <p:spPr>
            <a:xfrm>
              <a:off x="11610255" y="2435588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CEA81E7-8FFE-4479-9B2D-AE2EF32C9C03}"/>
                </a:ext>
              </a:extLst>
            </p:cNvPr>
            <p:cNvSpPr txBox="1"/>
            <p:nvPr/>
          </p:nvSpPr>
          <p:spPr>
            <a:xfrm>
              <a:off x="10486755" y="1516951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0716A92-70F8-4B06-A7CF-18B92FB77B64}"/>
                </a:ext>
              </a:extLst>
            </p:cNvPr>
            <p:cNvSpPr txBox="1"/>
            <p:nvPr/>
          </p:nvSpPr>
          <p:spPr>
            <a:xfrm>
              <a:off x="10605375" y="5485957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411659B-E712-48E5-9502-6FEBEC77D150}"/>
                </a:ext>
              </a:extLst>
            </p:cNvPr>
            <p:cNvSpPr txBox="1"/>
            <p:nvPr/>
          </p:nvSpPr>
          <p:spPr>
            <a:xfrm>
              <a:off x="11283810" y="5485957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1885964-776F-4539-8BE5-6637A8721913}"/>
                </a:ext>
              </a:extLst>
            </p:cNvPr>
            <p:cNvSpPr txBox="1"/>
            <p:nvPr/>
          </p:nvSpPr>
          <p:spPr>
            <a:xfrm>
              <a:off x="10385424" y="4480551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411997C-8B3E-411C-808B-F2333C670478}"/>
                </a:ext>
              </a:extLst>
            </p:cNvPr>
            <p:cNvSpPr txBox="1"/>
            <p:nvPr/>
          </p:nvSpPr>
          <p:spPr>
            <a:xfrm>
              <a:off x="7035792" y="4295885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D14BCDF-ED64-43A3-B43A-AAFD6138823D}"/>
                </a:ext>
              </a:extLst>
            </p:cNvPr>
            <p:cNvSpPr txBox="1"/>
            <p:nvPr/>
          </p:nvSpPr>
          <p:spPr>
            <a:xfrm>
              <a:off x="4872939" y="4361057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B59E846-849B-4569-9979-20CD34594090}"/>
                </a:ext>
              </a:extLst>
            </p:cNvPr>
            <p:cNvSpPr txBox="1"/>
            <p:nvPr/>
          </p:nvSpPr>
          <p:spPr>
            <a:xfrm>
              <a:off x="4806786" y="6114176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1FCBB61-EFE0-4038-8032-7DDDC922DAAD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V="1">
              <a:off x="10743008" y="1899439"/>
              <a:ext cx="628626" cy="6726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25540E7-BFA7-40B2-88DA-0D9C2F0F3C0C}"/>
                </a:ext>
              </a:extLst>
            </p:cNvPr>
            <p:cNvSpPr txBox="1"/>
            <p:nvPr/>
          </p:nvSpPr>
          <p:spPr>
            <a:xfrm>
              <a:off x="11271568" y="1556466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8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256AB-BBA6-4623-B245-42B6CAE0043A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8A6BA8F-1FC0-41CF-B07D-59A63036B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39308"/>
              </p:ext>
            </p:extLst>
          </p:nvPr>
        </p:nvGraphicFramePr>
        <p:xfrm>
          <a:off x="3647872" y="5164140"/>
          <a:ext cx="3943623" cy="144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2501640" imgH="914400" progId="Equation.DSMT4">
                  <p:embed/>
                </p:oleObj>
              </mc:Choice>
              <mc:Fallback>
                <p:oleObj name="Equation" r:id="rId4" imgW="250164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8A6BA8F-1FC0-41CF-B07D-59A63036B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872" y="5164140"/>
                        <a:ext cx="3943623" cy="144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A0A20B2-9565-4178-8F78-077C62E83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697" y="2110232"/>
            <a:ext cx="2834967" cy="279388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4AEBFC-2BD2-40D6-9235-005D6EA3DD50}"/>
              </a:ext>
            </a:extLst>
          </p:cNvPr>
          <p:cNvCxnSpPr>
            <a:cxnSpLocks/>
          </p:cNvCxnSpPr>
          <p:nvPr/>
        </p:nvCxnSpPr>
        <p:spPr>
          <a:xfrm>
            <a:off x="2494079" y="4842990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94F555-B126-4737-9FA2-28770C63070A}"/>
              </a:ext>
            </a:extLst>
          </p:cNvPr>
          <p:cNvCxnSpPr>
            <a:cxnSpLocks/>
          </p:cNvCxnSpPr>
          <p:nvPr/>
        </p:nvCxnSpPr>
        <p:spPr>
          <a:xfrm flipV="1">
            <a:off x="2494079" y="2412460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EDA249E-2CBC-4B23-8034-E8441910D349}"/>
              </a:ext>
            </a:extLst>
          </p:cNvPr>
          <p:cNvCxnSpPr>
            <a:cxnSpLocks/>
          </p:cNvCxnSpPr>
          <p:nvPr/>
        </p:nvCxnSpPr>
        <p:spPr>
          <a:xfrm flipV="1">
            <a:off x="2494078" y="3730284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C25553-0CD5-492F-9C59-5EF6EB783350}"/>
              </a:ext>
            </a:extLst>
          </p:cNvPr>
          <p:cNvSpPr txBox="1"/>
          <p:nvPr/>
        </p:nvSpPr>
        <p:spPr>
          <a:xfrm>
            <a:off x="4976589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B26C8F-ACF9-411C-B822-C20D67F91331}"/>
              </a:ext>
            </a:extLst>
          </p:cNvPr>
          <p:cNvSpPr txBox="1"/>
          <p:nvPr/>
        </p:nvSpPr>
        <p:spPr>
          <a:xfrm>
            <a:off x="3478529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61F327-44B2-409E-A7D7-D2D0A171901C}"/>
              </a:ext>
            </a:extLst>
          </p:cNvPr>
          <p:cNvSpPr txBox="1"/>
          <p:nvPr/>
        </p:nvSpPr>
        <p:spPr>
          <a:xfrm flipH="1">
            <a:off x="2128004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EAECBC-FAB6-4CFF-9E33-3CE4763A8DAB}"/>
              </a:ext>
            </a:extLst>
          </p:cNvPr>
          <p:cNvSpPr txBox="1"/>
          <p:nvPr/>
        </p:nvSpPr>
        <p:spPr>
          <a:xfrm>
            <a:off x="2194326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4D21870-668C-4FCF-852E-D09E72EF9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185" y="3200400"/>
            <a:ext cx="1728768" cy="1703714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BF9786-E7FB-4448-97E6-AF5E5C3218F9}"/>
              </a:ext>
            </a:extLst>
          </p:cNvPr>
          <p:cNvCxnSpPr>
            <a:cxnSpLocks/>
          </p:cNvCxnSpPr>
          <p:nvPr/>
        </p:nvCxnSpPr>
        <p:spPr>
          <a:xfrm>
            <a:off x="7118518" y="4873943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EE0E7C-7D63-41E1-9B17-26E985D435BE}"/>
              </a:ext>
            </a:extLst>
          </p:cNvPr>
          <p:cNvCxnSpPr>
            <a:cxnSpLocks/>
          </p:cNvCxnSpPr>
          <p:nvPr/>
        </p:nvCxnSpPr>
        <p:spPr>
          <a:xfrm flipV="1">
            <a:off x="7108988" y="2516969"/>
            <a:ext cx="0" cy="236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7152E8-D32A-4B05-8EA2-412AA2D719E9}"/>
              </a:ext>
            </a:extLst>
          </p:cNvPr>
          <p:cNvCxnSpPr>
            <a:cxnSpLocks/>
          </p:cNvCxnSpPr>
          <p:nvPr/>
        </p:nvCxnSpPr>
        <p:spPr>
          <a:xfrm flipV="1">
            <a:off x="7118517" y="4074319"/>
            <a:ext cx="791996" cy="792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8406ECB-A9E7-4D13-B704-01059FA78D31}"/>
              </a:ext>
            </a:extLst>
          </p:cNvPr>
          <p:cNvSpPr txBox="1"/>
          <p:nvPr/>
        </p:nvSpPr>
        <p:spPr>
          <a:xfrm>
            <a:off x="9620076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4A1794-4E83-43BB-A181-4B9567FDE4B5}"/>
              </a:ext>
            </a:extLst>
          </p:cNvPr>
          <p:cNvSpPr txBox="1"/>
          <p:nvPr/>
        </p:nvSpPr>
        <p:spPr>
          <a:xfrm>
            <a:off x="8122016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90BAD93-CF03-437E-95A4-3664D22F3394}"/>
              </a:ext>
            </a:extLst>
          </p:cNvPr>
          <p:cNvSpPr txBox="1"/>
          <p:nvPr/>
        </p:nvSpPr>
        <p:spPr>
          <a:xfrm flipH="1">
            <a:off x="6771491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F207B1-2223-45BF-880B-9C6655EBD934}"/>
              </a:ext>
            </a:extLst>
          </p:cNvPr>
          <p:cNvSpPr txBox="1"/>
          <p:nvPr/>
        </p:nvSpPr>
        <p:spPr>
          <a:xfrm>
            <a:off x="6837813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CC25F7-1C3D-48FD-AAA6-DAD8F2C863F9}"/>
              </a:ext>
            </a:extLst>
          </p:cNvPr>
          <p:cNvCxnSpPr>
            <a:cxnSpLocks/>
          </p:cNvCxnSpPr>
          <p:nvPr/>
        </p:nvCxnSpPr>
        <p:spPr>
          <a:xfrm>
            <a:off x="5359893" y="3627725"/>
            <a:ext cx="1697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C60FB8F-535D-4290-BEA7-0D4168C15E4D}"/>
              </a:ext>
            </a:extLst>
          </p:cNvPr>
          <p:cNvSpPr txBox="1"/>
          <p:nvPr/>
        </p:nvSpPr>
        <p:spPr>
          <a:xfrm>
            <a:off x="5359893" y="3235552"/>
            <a:ext cx="161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Scale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69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256AB-BBA6-4623-B245-42B6CAE0043A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70A132-6BCF-44BA-80FD-FCC0C6BB3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78726"/>
              </p:ext>
            </p:extLst>
          </p:nvPr>
        </p:nvGraphicFramePr>
        <p:xfrm>
          <a:off x="285927" y="5054620"/>
          <a:ext cx="3871912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Equation" r:id="rId4" imgW="2400120" imgH="914400" progId="Equation.DSMT4">
                  <p:embed/>
                </p:oleObj>
              </mc:Choice>
              <mc:Fallback>
                <p:oleObj name="Equation" r:id="rId4" imgW="2400120" imgH="914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70A132-6BCF-44BA-80FD-FCC0C6BB3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927" y="5054620"/>
                        <a:ext cx="3871912" cy="147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686F570-DDE2-4BDC-A326-A841CF729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01361"/>
              </p:ext>
            </p:extLst>
          </p:nvPr>
        </p:nvGraphicFramePr>
        <p:xfrm>
          <a:off x="4129087" y="5084286"/>
          <a:ext cx="39338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Equation" r:id="rId6" imgW="2438280" imgH="914400" progId="Equation.DSMT4">
                  <p:embed/>
                </p:oleObj>
              </mc:Choice>
              <mc:Fallback>
                <p:oleObj name="Equation" r:id="rId6" imgW="2438280" imgH="914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686F570-DDE2-4BDC-A326-A841CF7293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9087" y="5084286"/>
                        <a:ext cx="3933825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FAFC840-D353-467C-955E-4F4E773E9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72740"/>
              </p:ext>
            </p:extLst>
          </p:nvPr>
        </p:nvGraphicFramePr>
        <p:xfrm>
          <a:off x="8062912" y="5084285"/>
          <a:ext cx="39131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Equation" r:id="rId8" imgW="2425680" imgH="914400" progId="Equation.DSMT4">
                  <p:embed/>
                </p:oleObj>
              </mc:Choice>
              <mc:Fallback>
                <p:oleObj name="Equation" r:id="rId8" imgW="2425680" imgH="914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FAFC840-D353-467C-955E-4F4E773E9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62912" y="5084285"/>
                        <a:ext cx="3913187" cy="147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85AFECE-785B-4805-AD78-02F976288D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7759" y="1953186"/>
            <a:ext cx="2834967" cy="279388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26FD52-4F63-4FBE-B8DC-EBDA9F3E173B}"/>
              </a:ext>
            </a:extLst>
          </p:cNvPr>
          <p:cNvCxnSpPr>
            <a:cxnSpLocks/>
          </p:cNvCxnSpPr>
          <p:nvPr/>
        </p:nvCxnSpPr>
        <p:spPr>
          <a:xfrm>
            <a:off x="4874141" y="4685944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CC5ED7-E9B9-419D-8CDD-FA47BDBE5115}"/>
              </a:ext>
            </a:extLst>
          </p:cNvPr>
          <p:cNvCxnSpPr>
            <a:cxnSpLocks/>
          </p:cNvCxnSpPr>
          <p:nvPr/>
        </p:nvCxnSpPr>
        <p:spPr>
          <a:xfrm flipV="1">
            <a:off x="4874141" y="2255414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CEC98A-EB12-4C63-9B01-65E256136F58}"/>
              </a:ext>
            </a:extLst>
          </p:cNvPr>
          <p:cNvCxnSpPr>
            <a:cxnSpLocks/>
          </p:cNvCxnSpPr>
          <p:nvPr/>
        </p:nvCxnSpPr>
        <p:spPr>
          <a:xfrm flipV="1">
            <a:off x="4874140" y="3573238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96366C-A45B-4795-AB0C-87FA7A04AD00}"/>
              </a:ext>
            </a:extLst>
          </p:cNvPr>
          <p:cNvSpPr txBox="1"/>
          <p:nvPr/>
        </p:nvSpPr>
        <p:spPr>
          <a:xfrm>
            <a:off x="7356651" y="4620131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F8E0A4-F6A4-42D0-A3EB-FC8A914BB57A}"/>
              </a:ext>
            </a:extLst>
          </p:cNvPr>
          <p:cNvSpPr txBox="1"/>
          <p:nvPr/>
        </p:nvSpPr>
        <p:spPr>
          <a:xfrm>
            <a:off x="5858591" y="357323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9F8329-4E43-41E5-BBCE-81F6388B51A6}"/>
              </a:ext>
            </a:extLst>
          </p:cNvPr>
          <p:cNvSpPr txBox="1"/>
          <p:nvPr/>
        </p:nvSpPr>
        <p:spPr>
          <a:xfrm flipH="1">
            <a:off x="4508066" y="2070748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459E4-6C66-425D-868E-8C5311C153BB}"/>
              </a:ext>
            </a:extLst>
          </p:cNvPr>
          <p:cNvSpPr txBox="1"/>
          <p:nvPr/>
        </p:nvSpPr>
        <p:spPr>
          <a:xfrm>
            <a:off x="4574388" y="4562402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78758902-C2D0-416A-AADB-DE1D6D6E68C5}"/>
              </a:ext>
            </a:extLst>
          </p:cNvPr>
          <p:cNvSpPr/>
          <p:nvPr/>
        </p:nvSpPr>
        <p:spPr>
          <a:xfrm>
            <a:off x="7235090" y="4373371"/>
            <a:ext cx="420940" cy="625145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7DB52E46-760B-426C-B9C0-BBFC8EAAF70F}"/>
              </a:ext>
            </a:extLst>
          </p:cNvPr>
          <p:cNvSpPr/>
          <p:nvPr/>
        </p:nvSpPr>
        <p:spPr>
          <a:xfrm>
            <a:off x="5382257" y="3730082"/>
            <a:ext cx="420940" cy="625145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6BAB0E8F-DFD2-4D7D-A542-2B72C4717DE9}"/>
              </a:ext>
            </a:extLst>
          </p:cNvPr>
          <p:cNvSpPr/>
          <p:nvPr/>
        </p:nvSpPr>
        <p:spPr>
          <a:xfrm>
            <a:off x="4633660" y="2440080"/>
            <a:ext cx="539330" cy="442474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B59E79A-CB81-4B89-A7FC-44B00DCA6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6987"/>
              </p:ext>
            </p:extLst>
          </p:nvPr>
        </p:nvGraphicFramePr>
        <p:xfrm>
          <a:off x="7378632" y="4086473"/>
          <a:ext cx="633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Equation" r:id="rId11" imgW="393480" imgH="228600" progId="Equation.DSMT4">
                  <p:embed/>
                </p:oleObj>
              </mc:Choice>
              <mc:Fallback>
                <p:oleObj name="Equation" r:id="rId11" imgW="3934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70A132-6BCF-44BA-80FD-FCC0C6BB3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78632" y="4086473"/>
                        <a:ext cx="6334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B0E9A59-DF1D-4CB4-AF85-D94095691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88460"/>
              </p:ext>
            </p:extLst>
          </p:nvPr>
        </p:nvGraphicFramePr>
        <p:xfrm>
          <a:off x="5265738" y="3352800"/>
          <a:ext cx="6540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Equation" r:id="rId13" imgW="406080" imgH="241200" progId="Equation.DSMT4">
                  <p:embed/>
                </p:oleObj>
              </mc:Choice>
              <mc:Fallback>
                <p:oleObj name="Equation" r:id="rId13" imgW="406080" imgH="241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B59E79A-CB81-4B89-A7FC-44B00DCA6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65738" y="3352800"/>
                        <a:ext cx="654050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BA4620F-1988-42D9-9EB6-0849098A1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11551"/>
              </p:ext>
            </p:extLst>
          </p:nvPr>
        </p:nvGraphicFramePr>
        <p:xfrm>
          <a:off x="4890520" y="2147736"/>
          <a:ext cx="633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Equation" r:id="rId15" imgW="393480" imgH="228600" progId="Equation.DSMT4">
                  <p:embed/>
                </p:oleObj>
              </mc:Choice>
              <mc:Fallback>
                <p:oleObj name="Equation" r:id="rId15" imgW="39348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B0E9A59-DF1D-4CB4-AF85-D94095691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0520" y="2147736"/>
                        <a:ext cx="633413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2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D4323B-BC0B-4EE3-B9E5-CC36B619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890" y="2100061"/>
            <a:ext cx="2834967" cy="279388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1C301C-D23F-4ED8-9BC3-43FBFBAC7C90}"/>
              </a:ext>
            </a:extLst>
          </p:cNvPr>
          <p:cNvCxnSpPr>
            <a:cxnSpLocks/>
          </p:cNvCxnSpPr>
          <p:nvPr/>
        </p:nvCxnSpPr>
        <p:spPr>
          <a:xfrm>
            <a:off x="2140272" y="4832819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CA0E96B-71D4-44AD-9394-684D32CE6869}"/>
              </a:ext>
            </a:extLst>
          </p:cNvPr>
          <p:cNvCxnSpPr>
            <a:cxnSpLocks/>
          </p:cNvCxnSpPr>
          <p:nvPr/>
        </p:nvCxnSpPr>
        <p:spPr>
          <a:xfrm flipV="1">
            <a:off x="2140272" y="2402289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B5975D-192B-460E-AC21-61015FB97A21}"/>
              </a:ext>
            </a:extLst>
          </p:cNvPr>
          <p:cNvCxnSpPr>
            <a:cxnSpLocks/>
          </p:cNvCxnSpPr>
          <p:nvPr/>
        </p:nvCxnSpPr>
        <p:spPr>
          <a:xfrm flipV="1">
            <a:off x="2140271" y="3720113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0DE17-2E5E-4B6E-BE9A-A306C75EFE0A}"/>
              </a:ext>
            </a:extLst>
          </p:cNvPr>
          <p:cNvSpPr txBox="1"/>
          <p:nvPr/>
        </p:nvSpPr>
        <p:spPr>
          <a:xfrm>
            <a:off x="4622782" y="4767006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FFCE7-B8E0-44B7-B328-42880004F7EA}"/>
              </a:ext>
            </a:extLst>
          </p:cNvPr>
          <p:cNvSpPr txBox="1"/>
          <p:nvPr/>
        </p:nvSpPr>
        <p:spPr>
          <a:xfrm>
            <a:off x="3124722" y="3720112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553146-075C-4A83-9090-F973DBC48771}"/>
              </a:ext>
            </a:extLst>
          </p:cNvPr>
          <p:cNvSpPr txBox="1"/>
          <p:nvPr/>
        </p:nvSpPr>
        <p:spPr>
          <a:xfrm flipH="1">
            <a:off x="1774197" y="2217623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B04485-455B-429E-9764-ECE85ED921BD}"/>
              </a:ext>
            </a:extLst>
          </p:cNvPr>
          <p:cNvSpPr txBox="1"/>
          <p:nvPr/>
        </p:nvSpPr>
        <p:spPr>
          <a:xfrm>
            <a:off x="1840519" y="4709277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15D4528-87DC-4E2A-96FC-F457ACCBA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11" y="1599757"/>
            <a:ext cx="2834967" cy="2793882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93C1BD-F4C6-46F8-B77E-C5C549D00CB3}"/>
              </a:ext>
            </a:extLst>
          </p:cNvPr>
          <p:cNvCxnSpPr>
            <a:cxnSpLocks/>
          </p:cNvCxnSpPr>
          <p:nvPr/>
        </p:nvCxnSpPr>
        <p:spPr>
          <a:xfrm>
            <a:off x="6732183" y="4842990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9E74BD-181E-47E4-92B4-467790A5915A}"/>
              </a:ext>
            </a:extLst>
          </p:cNvPr>
          <p:cNvCxnSpPr>
            <a:cxnSpLocks/>
          </p:cNvCxnSpPr>
          <p:nvPr/>
        </p:nvCxnSpPr>
        <p:spPr>
          <a:xfrm flipV="1">
            <a:off x="6732183" y="2412460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545160-4722-4326-BC12-D3F1452D0838}"/>
              </a:ext>
            </a:extLst>
          </p:cNvPr>
          <p:cNvCxnSpPr>
            <a:cxnSpLocks/>
          </p:cNvCxnSpPr>
          <p:nvPr/>
        </p:nvCxnSpPr>
        <p:spPr>
          <a:xfrm flipV="1">
            <a:off x="6732182" y="3730284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3E18CAD-9C05-4ECF-9A56-F36CEC5AD99B}"/>
              </a:ext>
            </a:extLst>
          </p:cNvPr>
          <p:cNvSpPr txBox="1"/>
          <p:nvPr/>
        </p:nvSpPr>
        <p:spPr>
          <a:xfrm>
            <a:off x="9214693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16B1B-BD11-4A1E-82C7-669D143DB69E}"/>
              </a:ext>
            </a:extLst>
          </p:cNvPr>
          <p:cNvSpPr txBox="1"/>
          <p:nvPr/>
        </p:nvSpPr>
        <p:spPr>
          <a:xfrm>
            <a:off x="7716633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69C9EA-B879-4901-A097-B388CD918695}"/>
              </a:ext>
            </a:extLst>
          </p:cNvPr>
          <p:cNvSpPr txBox="1"/>
          <p:nvPr/>
        </p:nvSpPr>
        <p:spPr>
          <a:xfrm flipH="1">
            <a:off x="6366108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132F09-6696-4EB9-A2F3-7DDD660777FC}"/>
              </a:ext>
            </a:extLst>
          </p:cNvPr>
          <p:cNvSpPr txBox="1"/>
          <p:nvPr/>
        </p:nvSpPr>
        <p:spPr>
          <a:xfrm>
            <a:off x="6432430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465C64-57D8-41B1-9355-ACFC4BECB878}"/>
              </a:ext>
            </a:extLst>
          </p:cNvPr>
          <p:cNvCxnSpPr>
            <a:cxnSpLocks/>
          </p:cNvCxnSpPr>
          <p:nvPr/>
        </p:nvCxnSpPr>
        <p:spPr>
          <a:xfrm>
            <a:off x="5027336" y="3720112"/>
            <a:ext cx="1625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2B910D-D330-4FAA-990B-B4F1BF603869}"/>
              </a:ext>
            </a:extLst>
          </p:cNvPr>
          <p:cNvCxnSpPr>
            <a:cxnSpLocks/>
          </p:cNvCxnSpPr>
          <p:nvPr/>
        </p:nvCxnSpPr>
        <p:spPr>
          <a:xfrm flipV="1">
            <a:off x="6732182" y="4307232"/>
            <a:ext cx="839341" cy="5357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62D7D1-B72E-4F07-B01D-2C14612562E8}"/>
              </a:ext>
            </a:extLst>
          </p:cNvPr>
          <p:cNvSpPr txBox="1"/>
          <p:nvPr/>
        </p:nvSpPr>
        <p:spPr>
          <a:xfrm>
            <a:off x="4856348" y="3308517"/>
            <a:ext cx="195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Translate Transform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1B28D0-CFB1-42A5-B52D-3EA501323751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CBD7BC2-7C5E-4947-890C-87ED4C861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65809"/>
              </p:ext>
            </p:extLst>
          </p:nvPr>
        </p:nvGraphicFramePr>
        <p:xfrm>
          <a:off x="3881438" y="5119688"/>
          <a:ext cx="40846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5" imgW="2476440" imgH="914400" progId="Equation.DSMT4">
                  <p:embed/>
                </p:oleObj>
              </mc:Choice>
              <mc:Fallback>
                <p:oleObj name="Equation" r:id="rId5" imgW="2476440" imgH="914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BA2F8EC-DE47-422D-ACF8-DAD8793DDB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1438" y="5119688"/>
                        <a:ext cx="408463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35BD2CCB-A9EE-491A-98C3-ABA18A83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31707"/>
              </p:ext>
            </p:extLst>
          </p:nvPr>
        </p:nvGraphicFramePr>
        <p:xfrm>
          <a:off x="7445037" y="4376835"/>
          <a:ext cx="1220565" cy="2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7" imgW="1002960" imgH="241200" progId="Equation.DSMT4">
                  <p:embed/>
                </p:oleObj>
              </mc:Choice>
              <mc:Fallback>
                <p:oleObj name="Equation" r:id="rId7" imgW="100296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CBD7BC2-7C5E-4947-890C-87ED4C861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5037" y="4376835"/>
                        <a:ext cx="1220565" cy="2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53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View Transform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B9CCB-16A0-4B74-9FA0-E4C31311A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" y="2113575"/>
            <a:ext cx="4512633" cy="4158701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7171FCF-C274-4744-B270-E19EA31CD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70116"/>
              </p:ext>
            </p:extLst>
          </p:nvPr>
        </p:nvGraphicFramePr>
        <p:xfrm>
          <a:off x="5576758" y="3021387"/>
          <a:ext cx="2534272" cy="1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5" imgW="2006280" imgH="914400" progId="Equation.DSMT4">
                  <p:embed/>
                </p:oleObj>
              </mc:Choice>
              <mc:Fallback>
                <p:oleObj name="Equation" r:id="rId5" imgW="2006280" imgH="914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CBD7BC2-7C5E-4947-890C-87ED4C861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6758" y="3021387"/>
                        <a:ext cx="2534272" cy="115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9393D70-F888-4A33-8E64-93A2406BC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96004"/>
              </p:ext>
            </p:extLst>
          </p:nvPr>
        </p:nvGraphicFramePr>
        <p:xfrm>
          <a:off x="8707438" y="3012193"/>
          <a:ext cx="3059564" cy="11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7" imgW="2387520" imgH="914400" progId="Equation.DSMT4">
                  <p:embed/>
                </p:oleObj>
              </mc:Choice>
              <mc:Fallback>
                <p:oleObj name="Equation" r:id="rId7" imgW="2387520" imgH="914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7171FCF-C274-4744-B270-E19EA31CD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07438" y="3012193"/>
                        <a:ext cx="3059564" cy="11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7E8E50A1-400A-4796-B69A-3708C2D3B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634" y="1278551"/>
            <a:ext cx="5856254" cy="1349270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E0D37C3-6BAF-438A-BF33-74DCE06B5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78663"/>
              </p:ext>
            </p:extLst>
          </p:nvPr>
        </p:nvGraphicFramePr>
        <p:xfrm>
          <a:off x="5432918" y="5073550"/>
          <a:ext cx="26781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10" imgW="2120760" imgH="914400" progId="Equation.DSMT4">
                  <p:embed/>
                </p:oleObj>
              </mc:Choice>
              <mc:Fallback>
                <p:oleObj name="Equation" r:id="rId10" imgW="2120760" imgH="914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7171FCF-C274-4744-B270-E19EA31CD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2918" y="5073550"/>
                        <a:ext cx="267811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894E40F-F80C-4386-89A4-C20398DEF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55874"/>
              </p:ext>
            </p:extLst>
          </p:nvPr>
        </p:nvGraphicFramePr>
        <p:xfrm>
          <a:off x="8577263" y="5054600"/>
          <a:ext cx="3352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12" imgW="2616120" imgH="914400" progId="Equation.DSMT4">
                  <p:embed/>
                </p:oleObj>
              </mc:Choice>
              <mc:Fallback>
                <p:oleObj name="Equation" r:id="rId12" imgW="2616120" imgH="914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9393D70-F888-4A33-8E64-93A2406BCF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77263" y="5054600"/>
                        <a:ext cx="335280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D96BC78-09D7-4143-B800-C5C4ABF60D19}"/>
              </a:ext>
            </a:extLst>
          </p:cNvPr>
          <p:cNvSpPr/>
          <p:nvPr/>
        </p:nvSpPr>
        <p:spPr>
          <a:xfrm>
            <a:off x="8467726" y="4192925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892398" y="3452066"/>
            <a:ext cx="251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OpenGL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3148906" y="4270014"/>
            <a:ext cx="1516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8E5D2FC-9601-4E06-A753-1C8A7570B49E}"/>
              </a:ext>
            </a:extLst>
          </p:cNvPr>
          <p:cNvSpPr/>
          <p:nvPr/>
        </p:nvSpPr>
        <p:spPr>
          <a:xfrm>
            <a:off x="2907152" y="5087714"/>
            <a:ext cx="2800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图形渲染管线</a:t>
            </a:r>
          </a:p>
        </p:txBody>
      </p:sp>
      <p:sp>
        <p:nvSpPr>
          <p:cNvPr id="360" name="MH_Number_1">
            <a:extLst>
              <a:ext uri="{FF2B5EF4-FFF2-40B4-BE49-F238E27FC236}">
                <a16:creationId xmlns:a16="http://schemas.microsoft.com/office/drawing/2014/main" id="{B33158C7-8C0A-48C1-98DD-602384FE7E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00753" y="4991422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6CD30A08-2619-4E8B-B9EF-6E0FD05C613C}"/>
              </a:ext>
            </a:extLst>
          </p:cNvPr>
          <p:cNvCxnSpPr>
            <a:cxnSpLocks/>
          </p:cNvCxnSpPr>
          <p:nvPr/>
        </p:nvCxnSpPr>
        <p:spPr>
          <a:xfrm>
            <a:off x="2442508" y="5608865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MH_Number_1">
            <a:extLst>
              <a:ext uri="{FF2B5EF4-FFF2-40B4-BE49-F238E27FC236}">
                <a16:creationId xmlns:a16="http://schemas.microsoft.com/office/drawing/2014/main" id="{34FE5CAB-0BEE-4F18-A40C-CAEAAA75E4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00753" y="5768220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9BF4593-C67E-4C1E-B68C-72C10E209C18}"/>
              </a:ext>
            </a:extLst>
          </p:cNvPr>
          <p:cNvCxnSpPr>
            <a:cxnSpLocks/>
          </p:cNvCxnSpPr>
          <p:nvPr/>
        </p:nvCxnSpPr>
        <p:spPr>
          <a:xfrm>
            <a:off x="2442508" y="6385663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6D341B2A-1BA7-4D4E-A350-2906ECB68A41}"/>
              </a:ext>
            </a:extLst>
          </p:cNvPr>
          <p:cNvSpPr/>
          <p:nvPr/>
        </p:nvSpPr>
        <p:spPr>
          <a:xfrm>
            <a:off x="3199367" y="5866780"/>
            <a:ext cx="1644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9E70C2E2-9F27-44ED-A910-B2D4459DD416}"/>
              </a:ext>
            </a:extLst>
          </p:cNvPr>
          <p:cNvSpPr/>
          <p:nvPr/>
        </p:nvSpPr>
        <p:spPr>
          <a:xfrm>
            <a:off x="8024766" y="3452066"/>
            <a:ext cx="1463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351" name="MH_Number_1">
            <a:extLst>
              <a:ext uri="{FF2B5EF4-FFF2-40B4-BE49-F238E27FC236}">
                <a16:creationId xmlns:a16="http://schemas.microsoft.com/office/drawing/2014/main" id="{65A06D64-29A9-4DE1-88E4-86671CA3949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35399" y="3354866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44BFA61F-BF42-4DF2-84D3-1164AC20EBFE}"/>
              </a:ext>
            </a:extLst>
          </p:cNvPr>
          <p:cNvCxnSpPr>
            <a:cxnSpLocks/>
          </p:cNvCxnSpPr>
          <p:nvPr/>
        </p:nvCxnSpPr>
        <p:spPr>
          <a:xfrm>
            <a:off x="7277154" y="3972309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80047CDC-01AC-47A9-B64E-BBCA56A73F41}"/>
              </a:ext>
            </a:extLst>
          </p:cNvPr>
          <p:cNvSpPr/>
          <p:nvPr/>
        </p:nvSpPr>
        <p:spPr>
          <a:xfrm>
            <a:off x="7937608" y="4262594"/>
            <a:ext cx="1516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362" name="MH_Number_1">
            <a:extLst>
              <a:ext uri="{FF2B5EF4-FFF2-40B4-BE49-F238E27FC236}">
                <a16:creationId xmlns:a16="http://schemas.microsoft.com/office/drawing/2014/main" id="{71729C8D-5DD0-4CA4-A6CF-BC07E190070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50154" y="4178759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1E960E5B-8C04-42A5-8C14-9CDCE75A8EC2}"/>
              </a:ext>
            </a:extLst>
          </p:cNvPr>
          <p:cNvCxnSpPr>
            <a:cxnSpLocks/>
          </p:cNvCxnSpPr>
          <p:nvPr/>
        </p:nvCxnSpPr>
        <p:spPr>
          <a:xfrm>
            <a:off x="7291909" y="4796202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464F5688-7545-47B4-8EB2-869741BCD9BC}"/>
              </a:ext>
            </a:extLst>
          </p:cNvPr>
          <p:cNvSpPr/>
          <p:nvPr/>
        </p:nvSpPr>
        <p:spPr>
          <a:xfrm>
            <a:off x="7803501" y="5087714"/>
            <a:ext cx="1784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Demo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65" name="MH_Number_1">
            <a:extLst>
              <a:ext uri="{FF2B5EF4-FFF2-40B4-BE49-F238E27FC236}">
                <a16:creationId xmlns:a16="http://schemas.microsoft.com/office/drawing/2014/main" id="{4CD8E129-CB3A-4446-822E-0DD73F069F5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550154" y="499051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C050AAE7-E5E5-4EB1-93F1-8A44D3586487}"/>
              </a:ext>
            </a:extLst>
          </p:cNvPr>
          <p:cNvCxnSpPr>
            <a:cxnSpLocks/>
          </p:cNvCxnSpPr>
          <p:nvPr/>
        </p:nvCxnSpPr>
        <p:spPr>
          <a:xfrm>
            <a:off x="7291909" y="5607957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5122" name="Picture 2" descr="https://gimg2.baidu.com/image_search/src=http%3A%2F%2Fwww.51wendang.com%2Fpic%2F556b47b5c98a0233301d63b4%2F11-810-jpg_6-1080-0-0-1080.jpg&amp;refer=http%3A%2F%2Fwww.51wendang.com&amp;app=2002&amp;size=f9999,10000&amp;q=a80&amp;n=0&amp;g=0n&amp;fmt=auto?sec=1664864804&amp;t=fcfe2436593d2c87ccc2bd8a35fbfeef">
            <a:extLst>
              <a:ext uri="{FF2B5EF4-FFF2-40B4-BE49-F238E27FC236}">
                <a16:creationId xmlns:a16="http://schemas.microsoft.com/office/drawing/2014/main" id="{7202E1F4-7A41-4361-82B6-6A10D6DF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4" y="3702367"/>
            <a:ext cx="3685533" cy="27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4B80A0-05FC-417E-9533-15C92D15AE20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View Transform</a:t>
            </a:r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2CE19F4-B38E-4BB6-A76F-1215629F5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88219"/>
              </p:ext>
            </p:extLst>
          </p:nvPr>
        </p:nvGraphicFramePr>
        <p:xfrm>
          <a:off x="620746" y="2172590"/>
          <a:ext cx="5245367" cy="1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" name="Equation" r:id="rId5" imgW="3809880" imgH="914400" progId="Equation.DSMT4">
                  <p:embed/>
                </p:oleObj>
              </mc:Choice>
              <mc:Fallback>
                <p:oleObj name="Equation" r:id="rId5" imgW="380988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E0D37C3-6BAF-438A-BF33-74DCE06B5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746" y="2172590"/>
                        <a:ext cx="5245367" cy="1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0E10FA7-C909-4CBE-8C2D-D34BF3611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944" y="1429966"/>
            <a:ext cx="5889322" cy="2079845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57F080A-9172-41C9-8FEA-5636FD97A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41231"/>
              </p:ext>
            </p:extLst>
          </p:nvPr>
        </p:nvGraphicFramePr>
        <p:xfrm>
          <a:off x="9069730" y="4793501"/>
          <a:ext cx="4651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Equation" r:id="rId8" imgW="368280" imgH="203040" progId="Equation.DSMT4">
                  <p:embed/>
                </p:oleObj>
              </mc:Choice>
              <mc:Fallback>
                <p:oleObj name="Equation" r:id="rId8" imgW="36828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69730" y="4793501"/>
                        <a:ext cx="465137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F818ECE-1775-4808-8D88-749525CAB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19188"/>
              </p:ext>
            </p:extLst>
          </p:nvPr>
        </p:nvGraphicFramePr>
        <p:xfrm>
          <a:off x="8740293" y="5211482"/>
          <a:ext cx="35242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" name="Equation" r:id="rId10" imgW="279360" imgH="139680" progId="Equation.DSMT4">
                  <p:embed/>
                </p:oleObj>
              </mc:Choice>
              <mc:Fallback>
                <p:oleObj name="Equation" r:id="rId10" imgW="279360" imgH="139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7F080A-9172-41C9-8FEA-5636FD97A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40293" y="5211482"/>
                        <a:ext cx="35242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6B3BB87-A454-4B85-BD6C-F75ACB852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54353"/>
              </p:ext>
            </p:extLst>
          </p:nvPr>
        </p:nvGraphicFramePr>
        <p:xfrm>
          <a:off x="1264595" y="3879029"/>
          <a:ext cx="3429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" name="Equation" r:id="rId12" imgW="1676160" imgH="228600" progId="Equation.DSMT4">
                  <p:embed/>
                </p:oleObj>
              </mc:Choice>
              <mc:Fallback>
                <p:oleObj name="Equation" r:id="rId12" imgW="167616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64595" y="3879029"/>
                        <a:ext cx="34290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">
            <a:extLst>
              <a:ext uri="{FF2B5EF4-FFF2-40B4-BE49-F238E27FC236}">
                <a16:creationId xmlns:a16="http://schemas.microsoft.com/office/drawing/2014/main" id="{455D21BA-EB8B-41CB-9229-ED8C633D368B}"/>
              </a:ext>
            </a:extLst>
          </p:cNvPr>
          <p:cNvSpPr txBox="1"/>
          <p:nvPr/>
        </p:nvSpPr>
        <p:spPr>
          <a:xfrm>
            <a:off x="11542679" y="2911333"/>
            <a:ext cx="120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91EEA6B-ACF7-42CA-9AE2-57A189F8D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49741"/>
              </p:ext>
            </p:extLst>
          </p:nvPr>
        </p:nvGraphicFramePr>
        <p:xfrm>
          <a:off x="1289201" y="4423811"/>
          <a:ext cx="2209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Equation" r:id="rId14" imgW="1079280" imgH="241200" progId="Equation.DSMT4">
                  <p:embed/>
                </p:oleObj>
              </mc:Choice>
              <mc:Fallback>
                <p:oleObj name="Equation" r:id="rId14" imgW="107928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6B3BB87-A454-4B85-BD6C-F75ACB8524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9201" y="4423811"/>
                        <a:ext cx="220980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B13B8C6-6BC2-4AA5-9B39-0A2C1467D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67760"/>
              </p:ext>
            </p:extLst>
          </p:nvPr>
        </p:nvGraphicFramePr>
        <p:xfrm>
          <a:off x="1289201" y="4892714"/>
          <a:ext cx="33797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" name="Equation" r:id="rId16" imgW="1650960" imgH="228600" progId="Equation.DSMT4">
                  <p:embed/>
                </p:oleObj>
              </mc:Choice>
              <mc:Fallback>
                <p:oleObj name="Equation" r:id="rId16" imgW="165096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91EEA6B-ACF7-42CA-9AE2-57A189F8D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89201" y="4892714"/>
                        <a:ext cx="3379787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413AEF5-C660-4545-A5E2-73D899BA8EB6}"/>
              </a:ext>
            </a:extLst>
          </p:cNvPr>
          <p:cNvSpPr txBox="1"/>
          <p:nvPr/>
        </p:nvSpPr>
        <p:spPr>
          <a:xfrm>
            <a:off x="10347219" y="4821782"/>
            <a:ext cx="3386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C7B492-E6FB-4CF6-AB6E-2901759B23E1}"/>
              </a:ext>
            </a:extLst>
          </p:cNvPr>
          <p:cNvSpPr txBox="1"/>
          <p:nvPr/>
        </p:nvSpPr>
        <p:spPr>
          <a:xfrm>
            <a:off x="8492811" y="3517701"/>
            <a:ext cx="3386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04FF297-9F30-4293-974A-0CFFFD241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5912"/>
              </p:ext>
            </p:extLst>
          </p:nvPr>
        </p:nvGraphicFramePr>
        <p:xfrm>
          <a:off x="1264595" y="5428886"/>
          <a:ext cx="3954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" name="Equation" r:id="rId18" imgW="1930320" imgH="203040" progId="Equation.DSMT4">
                  <p:embed/>
                </p:oleObj>
              </mc:Choice>
              <mc:Fallback>
                <p:oleObj name="Equation" r:id="rId18" imgW="193032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B13B8C6-6BC2-4AA5-9B39-0A2C1467D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64595" y="5428886"/>
                        <a:ext cx="39544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E4D195C-7F72-414B-B6C3-073D1BE03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85179"/>
              </p:ext>
            </p:extLst>
          </p:nvPr>
        </p:nvGraphicFramePr>
        <p:xfrm>
          <a:off x="1289201" y="5931316"/>
          <a:ext cx="2887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" name="Equation" r:id="rId20" imgW="1409400" imgH="203040" progId="Equation.DSMT4">
                  <p:embed/>
                </p:oleObj>
              </mc:Choice>
              <mc:Fallback>
                <p:oleObj name="Equation" r:id="rId20" imgW="140940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04FF297-9F30-4293-974A-0CFFFD241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89201" y="5931316"/>
                        <a:ext cx="28876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59E6B0-ED0A-4840-A9B6-FCDA44BE196A}"/>
              </a:ext>
            </a:extLst>
          </p:cNvPr>
          <p:cNvSpPr txBox="1"/>
          <p:nvPr/>
        </p:nvSpPr>
        <p:spPr>
          <a:xfrm>
            <a:off x="6477000" y="3155782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俯仰角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28A76C-D405-4FD4-B30A-965B121A8F18}"/>
              </a:ext>
            </a:extLst>
          </p:cNvPr>
          <p:cNvSpPr txBox="1"/>
          <p:nvPr/>
        </p:nvSpPr>
        <p:spPr>
          <a:xfrm>
            <a:off x="8415423" y="3142165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偏航角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65E86C-6F1F-4DDF-B9F0-3727BF3D27C2}"/>
              </a:ext>
            </a:extLst>
          </p:cNvPr>
          <p:cNvSpPr txBox="1"/>
          <p:nvPr/>
        </p:nvSpPr>
        <p:spPr>
          <a:xfrm>
            <a:off x="10347219" y="3142164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滚动角</a:t>
            </a:r>
          </a:p>
        </p:txBody>
      </p:sp>
    </p:spTree>
    <p:extLst>
      <p:ext uri="{BB962C8B-B14F-4D97-AF65-F5344CB8AC3E}">
        <p14:creationId xmlns:p14="http://schemas.microsoft.com/office/powerpoint/2010/main" val="427997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4D2FB5-AA83-4915-8ABC-1FE1FA27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7" y="3104490"/>
            <a:ext cx="3315934" cy="27333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78246F-8C23-4650-A111-0BAE091EB30B}"/>
              </a:ext>
            </a:extLst>
          </p:cNvPr>
          <p:cNvSpPr txBox="1"/>
          <p:nvPr/>
        </p:nvSpPr>
        <p:spPr>
          <a:xfrm>
            <a:off x="1264595" y="2075560"/>
            <a:ext cx="106686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正交投影假设相机在无穷远处，此时无论相机离相机多远，投影出来后大小都是一样的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深度信息没有被忽略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，没有所谓近大远小的特点。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30AC3D-5CFB-4A5F-A8B0-9027E4AF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196" y="2947563"/>
            <a:ext cx="6057900" cy="1555407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E17D1AB-32C9-464F-BBB9-0F39A58E5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179934"/>
              </p:ext>
            </p:extLst>
          </p:nvPr>
        </p:nvGraphicFramePr>
        <p:xfrm>
          <a:off x="4403244" y="4770257"/>
          <a:ext cx="7410967" cy="17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6" imgW="7073640" imgH="1625400" progId="Equation.DSMT4">
                  <p:embed/>
                </p:oleObj>
              </mc:Choice>
              <mc:Fallback>
                <p:oleObj name="Equation" r:id="rId6" imgW="7073640" imgH="1625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DCB797C-E5F6-4CD4-990E-CC2D99D644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3244" y="4770257"/>
                        <a:ext cx="7410967" cy="17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21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EA1CF-2AC2-4C72-9BCF-E5510A93428E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48CBC2-C261-4EE6-82A5-338E08B7571D}"/>
              </a:ext>
            </a:extLst>
          </p:cNvPr>
          <p:cNvSpPr txBox="1"/>
          <p:nvPr/>
        </p:nvSpPr>
        <p:spPr>
          <a:xfrm>
            <a:off x="4695825" y="3097607"/>
            <a:ext cx="48196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齐次坐标，用</a:t>
            </a:r>
            <a:r>
              <a:rPr lang="en-US" altLang="zh-CN" dirty="0"/>
              <a:t>N+1</a:t>
            </a:r>
            <a:r>
              <a:rPr lang="zh-CN" altLang="en-US" dirty="0"/>
              <a:t>维来代表</a:t>
            </a:r>
            <a:r>
              <a:rPr lang="en-US" altLang="zh-CN" dirty="0"/>
              <a:t>N</a:t>
            </a:r>
            <a:r>
              <a:rPr lang="zh-CN" altLang="en-US" dirty="0"/>
              <a:t>维坐标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4FBE05-8354-4F81-8763-83CFF23C4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36455"/>
              </p:ext>
            </p:extLst>
          </p:nvPr>
        </p:nvGraphicFramePr>
        <p:xfrm>
          <a:off x="4977521" y="3802815"/>
          <a:ext cx="180659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4" imgW="672840" imgH="253800" progId="Equation.DSMT4">
                  <p:embed/>
                </p:oleObj>
              </mc:Choice>
              <mc:Fallback>
                <p:oleObj name="Equation" r:id="rId4" imgW="67284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7F080A-9172-41C9-8FEA-5636FD97A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7521" y="3802815"/>
                        <a:ext cx="1806590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A3A479-D0DD-48AF-ACCE-13F2EB7DC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9184"/>
              </p:ext>
            </p:extLst>
          </p:nvPr>
        </p:nvGraphicFramePr>
        <p:xfrm>
          <a:off x="7744256" y="3802815"/>
          <a:ext cx="30321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6" imgW="1130040" imgH="253800" progId="Equation.DSMT4">
                  <p:embed/>
                </p:oleObj>
              </mc:Choice>
              <mc:Fallback>
                <p:oleObj name="Equation" r:id="rId6" imgW="113004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4FBE05-8354-4F81-8763-83CFF23C4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4256" y="3802815"/>
                        <a:ext cx="303212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61AE50F-15CE-4C61-BB23-461EB9237BC4}"/>
              </a:ext>
            </a:extLst>
          </p:cNvPr>
          <p:cNvSpPr txBox="1"/>
          <p:nvPr/>
        </p:nvSpPr>
        <p:spPr>
          <a:xfrm>
            <a:off x="4776322" y="4639511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Homogeneous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B8766-4F45-462F-A66C-D9451CA50DD7}"/>
              </a:ext>
            </a:extLst>
          </p:cNvPr>
          <p:cNvSpPr txBox="1"/>
          <p:nvPr/>
        </p:nvSpPr>
        <p:spPr>
          <a:xfrm>
            <a:off x="7937207" y="4639511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Cartesian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786371-517D-4FFC-B450-E0C76ED25593}"/>
              </a:ext>
            </a:extLst>
          </p:cNvPr>
          <p:cNvSpPr txBox="1"/>
          <p:nvPr/>
        </p:nvSpPr>
        <p:spPr>
          <a:xfrm>
            <a:off x="4695825" y="5111115"/>
            <a:ext cx="608055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平移、旋转、缩放等仿射变换可表示为矩阵与向量相乘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表示无穷远的点</a:t>
            </a:r>
          </a:p>
        </p:txBody>
      </p:sp>
      <p:pic>
        <p:nvPicPr>
          <p:cNvPr id="8197" name="Picture 5" descr="https://gimg2.baidu.com/image_search/src=http%3A%2F%2Fimg9.51tietu.net%2Fpic%2F2019-090805%2Flk14gwwfaj2lk14gwwfaj2.jpg&amp;refer=http%3A%2F%2Fimg9.51tietu.net&amp;app=2002&amp;size=f9999,10000&amp;q=a80&amp;n=0&amp;g=0n&amp;fmt=auto?sec=1664869858&amp;t=11bea931fc837373bfa3cf61194d8c91">
            <a:extLst>
              <a:ext uri="{FF2B5EF4-FFF2-40B4-BE49-F238E27FC236}">
                <a16:creationId xmlns:a16="http://schemas.microsoft.com/office/drawing/2014/main" id="{BE124209-529B-47E6-9263-5AFC2E7E5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0" y="3327061"/>
            <a:ext cx="3943899" cy="2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4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9F0238-4D6A-4DA5-88DD-08A057E3ADE7}"/>
              </a:ext>
            </a:extLst>
          </p:cNvPr>
          <p:cNvGrpSpPr/>
          <p:nvPr/>
        </p:nvGrpSpPr>
        <p:grpSpPr>
          <a:xfrm>
            <a:off x="941132" y="2933715"/>
            <a:ext cx="4173794" cy="3351861"/>
            <a:chOff x="941131" y="2317165"/>
            <a:chExt cx="4831405" cy="396841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1F350AA-6B98-4B03-962C-295E5D9D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131" y="2317165"/>
              <a:ext cx="4831405" cy="396841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7BD99C0-20C6-4D63-A05D-5CA20A58512D}"/>
                </a:ext>
              </a:extLst>
            </p:cNvPr>
            <p:cNvSpPr txBox="1"/>
            <p:nvPr/>
          </p:nvSpPr>
          <p:spPr>
            <a:xfrm>
              <a:off x="4867275" y="2752725"/>
              <a:ext cx="905261" cy="209550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A793B4-7F49-4491-B142-56C58824B6B1}"/>
                </a:ext>
              </a:extLst>
            </p:cNvPr>
            <p:cNvSpPr txBox="1"/>
            <p:nvPr/>
          </p:nvSpPr>
          <p:spPr>
            <a:xfrm>
              <a:off x="1264595" y="5772150"/>
              <a:ext cx="2916880" cy="409575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C95D8-ADCF-4C55-8548-B386BDFD832D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5057276-F810-48AB-8BDD-3AD5BCB9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090" y="3403689"/>
            <a:ext cx="2330911" cy="23242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BDCFE6-7C1F-4318-A5EA-CA1A17BD8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3394039"/>
            <a:ext cx="2533650" cy="234315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1FEB343A-3F95-4F39-B1BC-05E70E71EEEF}"/>
              </a:ext>
            </a:extLst>
          </p:cNvPr>
          <p:cNvSpPr/>
          <p:nvPr/>
        </p:nvSpPr>
        <p:spPr>
          <a:xfrm rot="16200000">
            <a:off x="8236149" y="4235354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8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C95D8-ADCF-4C55-8548-B386BDFD832D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4A0662-BADA-4FB1-8D4E-3C68CC6D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6" y="3435760"/>
            <a:ext cx="4531144" cy="1999034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60F4CAA-3B7E-4F57-9F6F-D0D5412D6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73075"/>
              </p:ext>
            </p:extLst>
          </p:nvPr>
        </p:nvGraphicFramePr>
        <p:xfrm>
          <a:off x="6753650" y="2724337"/>
          <a:ext cx="13636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4FBE05-8354-4F81-8763-83CFF23C4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3650" y="2724337"/>
                        <a:ext cx="1363663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828A93C-0A31-4AA1-A26A-104AF8D5A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07030"/>
              </p:ext>
            </p:extLst>
          </p:nvPr>
        </p:nvGraphicFramePr>
        <p:xfrm>
          <a:off x="9148662" y="2656842"/>
          <a:ext cx="14319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7" imgW="533160" imgH="393480" progId="Equation.DSMT4">
                  <p:embed/>
                </p:oleObj>
              </mc:Choice>
              <mc:Fallback>
                <p:oleObj name="Equation" r:id="rId7" imgW="5331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8662" y="2656842"/>
                        <a:ext cx="14319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EAB77B2-CC6C-4D84-91F1-6A048D921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01717"/>
              </p:ext>
            </p:extLst>
          </p:nvPr>
        </p:nvGraphicFramePr>
        <p:xfrm>
          <a:off x="5190766" y="3974657"/>
          <a:ext cx="3535721" cy="216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9" imgW="2120760" imgH="1295280" progId="Equation.DSMT4">
                  <p:embed/>
                </p:oleObj>
              </mc:Choice>
              <mc:Fallback>
                <p:oleObj name="Equation" r:id="rId9" imgW="2120760" imgH="1295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0766" y="3974657"/>
                        <a:ext cx="3535721" cy="216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1E0E900-FC0C-408D-A637-CDA43223D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55209"/>
              </p:ext>
            </p:extLst>
          </p:nvPr>
        </p:nvGraphicFramePr>
        <p:xfrm>
          <a:off x="9790585" y="4323533"/>
          <a:ext cx="20955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11" imgW="1257120" imgH="914400" progId="Equation.DSMT4">
                  <p:embed/>
                </p:oleObj>
              </mc:Choice>
              <mc:Fallback>
                <p:oleObj name="Equation" r:id="rId11" imgW="1257120" imgH="914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EAB77B2-CC6C-4D84-91F1-6A048D921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90585" y="4323533"/>
                        <a:ext cx="2095500" cy="152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AAEBF87-B981-4650-A688-02684BCD2A45}"/>
              </a:ext>
            </a:extLst>
          </p:cNvPr>
          <p:cNvSpPr/>
          <p:nvPr/>
        </p:nvSpPr>
        <p:spPr>
          <a:xfrm rot="16200000">
            <a:off x="8906531" y="4668605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DD77B78-C1E8-40C3-9AF9-5611D91FB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3147"/>
              </p:ext>
            </p:extLst>
          </p:nvPr>
        </p:nvGraphicFramePr>
        <p:xfrm>
          <a:off x="5646672" y="3557543"/>
          <a:ext cx="273208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4" imgW="1638000" imgH="914400" progId="Equation.DSMT4">
                  <p:embed/>
                </p:oleObj>
              </mc:Choice>
              <mc:Fallback>
                <p:oleObj name="Equation" r:id="rId4" imgW="1638000" imgH="914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1E0E900-FC0C-408D-A637-CDA43223D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6672" y="3557543"/>
                        <a:ext cx="2732087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9">
            <a:extLst>
              <a:ext uri="{FF2B5EF4-FFF2-40B4-BE49-F238E27FC236}">
                <a16:creationId xmlns:a16="http://schemas.microsoft.com/office/drawing/2014/main" id="{EC540E4F-ED63-4032-97AB-244A03DEE8CE}"/>
              </a:ext>
            </a:extLst>
          </p:cNvPr>
          <p:cNvSpPr txBox="1"/>
          <p:nvPr/>
        </p:nvSpPr>
        <p:spPr>
          <a:xfrm>
            <a:off x="5792587" y="5319379"/>
            <a:ext cx="134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近平面不变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51F98C7-94C8-4EFC-955D-3109449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50401"/>
              </p:ext>
            </p:extLst>
          </p:nvPr>
        </p:nvGraphicFramePr>
        <p:xfrm>
          <a:off x="6989578" y="5356108"/>
          <a:ext cx="688483" cy="27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6" imgW="355320" imgH="139680" progId="Equation.DSMT4">
                  <p:embed/>
                </p:oleObj>
              </mc:Choice>
              <mc:Fallback>
                <p:oleObj name="Equation" r:id="rId6" imgW="355320" imgH="139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9578" y="5356108"/>
                        <a:ext cx="688483" cy="271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1AB591-741F-4D78-82C5-87372E20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001708"/>
              </p:ext>
            </p:extLst>
          </p:nvPr>
        </p:nvGraphicFramePr>
        <p:xfrm>
          <a:off x="8803398" y="3536272"/>
          <a:ext cx="27955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8" imgW="1676160" imgH="914400" progId="Equation.DSMT4">
                  <p:embed/>
                </p:oleObj>
              </mc:Choice>
              <mc:Fallback>
                <p:oleObj name="Equation" r:id="rId8" imgW="1676160" imgH="914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DD77B78-C1E8-40C3-9AF9-5611D91FB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3398" y="3536272"/>
                        <a:ext cx="2795588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9">
            <a:extLst>
              <a:ext uri="{FF2B5EF4-FFF2-40B4-BE49-F238E27FC236}">
                <a16:creationId xmlns:a16="http://schemas.microsoft.com/office/drawing/2014/main" id="{16B716FD-223D-43EF-8BA2-81DFD127CDFE}"/>
              </a:ext>
            </a:extLst>
          </p:cNvPr>
          <p:cNvSpPr txBox="1"/>
          <p:nvPr/>
        </p:nvSpPr>
        <p:spPr>
          <a:xfrm>
            <a:off x="8875052" y="5337743"/>
            <a:ext cx="173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远平面中心点不变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97E12B6-BC88-465F-9E1F-EC424BFB9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50912"/>
              </p:ext>
            </p:extLst>
          </p:nvPr>
        </p:nvGraphicFramePr>
        <p:xfrm>
          <a:off x="10608416" y="5300123"/>
          <a:ext cx="738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51F98C7-94C8-4EFC-955D-3109449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08416" y="5300123"/>
                        <a:ext cx="73818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E0CB405C-6AF8-4C73-8C60-EC6108EBED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026" y="3435760"/>
            <a:ext cx="4531144" cy="19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2EBE1B-BE04-42A5-8BD5-B1FB6B1C4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58" y="2903806"/>
            <a:ext cx="4291479" cy="18932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746033C-9E11-4CCB-AB37-AE993EAD0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09146"/>
              </p:ext>
            </p:extLst>
          </p:nvPr>
        </p:nvGraphicFramePr>
        <p:xfrm>
          <a:off x="5067544" y="3083913"/>
          <a:ext cx="1546294" cy="103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5" imgW="723600" imgH="482400" progId="Equation.DSMT4">
                  <p:embed/>
                </p:oleObj>
              </mc:Choice>
              <mc:Fallback>
                <p:oleObj name="Equation" r:id="rId5" imgW="723600" imgH="4824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F700F8D-53B5-429E-AC7B-034F40EC1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7544" y="3083913"/>
                        <a:ext cx="1546294" cy="1032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E944496-9C17-4833-B3E8-33B0D4FF7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69500"/>
              </p:ext>
            </p:extLst>
          </p:nvPr>
        </p:nvGraphicFramePr>
        <p:xfrm>
          <a:off x="6930877" y="3166894"/>
          <a:ext cx="1343973" cy="97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7" imgW="596880" imgH="431640" progId="Equation.DSMT4">
                  <p:embed/>
                </p:oleObj>
              </mc:Choice>
              <mc:Fallback>
                <p:oleObj name="Equation" r:id="rId7" imgW="59688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2589034-8955-4E6A-B71E-6142D3851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0877" y="3166894"/>
                        <a:ext cx="1343973" cy="971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93EB8B2-A9B8-4ABE-8059-6F806E9EB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71804"/>
              </p:ext>
            </p:extLst>
          </p:nvPr>
        </p:nvGraphicFramePr>
        <p:xfrm>
          <a:off x="9408895" y="2903806"/>
          <a:ext cx="2456331" cy="137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9" imgW="1638000" imgH="914400" progId="Equation.DSMT4">
                  <p:embed/>
                </p:oleObj>
              </mc:Choice>
              <mc:Fallback>
                <p:oleObj name="Equation" r:id="rId9" imgW="1638000" imgH="914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0CD34DD-735F-49E0-8B37-68902148C8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08895" y="2903806"/>
                        <a:ext cx="2456331" cy="137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下 23">
            <a:extLst>
              <a:ext uri="{FF2B5EF4-FFF2-40B4-BE49-F238E27FC236}">
                <a16:creationId xmlns:a16="http://schemas.microsoft.com/office/drawing/2014/main" id="{5C8C1AB0-C137-4169-9C5A-D7F91F6CA615}"/>
              </a:ext>
            </a:extLst>
          </p:cNvPr>
          <p:cNvSpPr/>
          <p:nvPr/>
        </p:nvSpPr>
        <p:spPr>
          <a:xfrm rot="16200000">
            <a:off x="8515996" y="3175628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A6A1168-647B-45EA-BE46-DC6C2B07B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73128"/>
              </p:ext>
            </p:extLst>
          </p:nvPr>
        </p:nvGraphicFramePr>
        <p:xfrm>
          <a:off x="3135287" y="4697413"/>
          <a:ext cx="879792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11" imgW="7416720" imgH="1625400" progId="Equation.DSMT4">
                  <p:embed/>
                </p:oleObj>
              </mc:Choice>
              <mc:Fallback>
                <p:oleObj name="Equation" r:id="rId11" imgW="7416720" imgH="16254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25DD1DA-6C37-4567-A2C5-CB1832068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5287" y="4697413"/>
                        <a:ext cx="8797925" cy="192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66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03B5C7-A2A5-4943-8A34-42C1C0202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99" y="2656842"/>
            <a:ext cx="3351915" cy="1970035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2D046AB-FE83-4DD9-91CA-C2E0D0949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90285"/>
              </p:ext>
            </p:extLst>
          </p:nvPr>
        </p:nvGraphicFramePr>
        <p:xfrm>
          <a:off x="4936476" y="3076729"/>
          <a:ext cx="1710938" cy="76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5" imgW="990360" imgH="444240" progId="Equation.DSMT4">
                  <p:embed/>
                </p:oleObj>
              </mc:Choice>
              <mc:Fallback>
                <p:oleObj name="Equation" r:id="rId5" imgW="990360" imgH="4442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746033C-9E11-4CCB-AB37-AE993EAD0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6476" y="3076729"/>
                        <a:ext cx="1710938" cy="768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60FEA1F-FA7B-40C4-AD3F-E85E12F4B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791" y="4828317"/>
            <a:ext cx="3262330" cy="1707493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68AA1C-BB12-4659-B85A-BFE1ADA7E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35998"/>
              </p:ext>
            </p:extLst>
          </p:nvPr>
        </p:nvGraphicFramePr>
        <p:xfrm>
          <a:off x="8477389" y="2656842"/>
          <a:ext cx="2513765" cy="59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8" imgW="1650960" imgH="393480" progId="Equation.DSMT4">
                  <p:embed/>
                </p:oleObj>
              </mc:Choice>
              <mc:Fallback>
                <p:oleObj name="Equation" r:id="rId8" imgW="165096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2D046AB-FE83-4DD9-91CA-C2E0D0949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77389" y="2656842"/>
                        <a:ext cx="2513765" cy="59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6ECD615-11C9-4579-8222-C95D08C57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57612"/>
              </p:ext>
            </p:extLst>
          </p:nvPr>
        </p:nvGraphicFramePr>
        <p:xfrm>
          <a:off x="8196360" y="3535490"/>
          <a:ext cx="32115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10" imgW="2108160" imgH="393480" progId="Equation.DSMT4">
                  <p:embed/>
                </p:oleObj>
              </mc:Choice>
              <mc:Fallback>
                <p:oleObj name="Equation" r:id="rId10" imgW="2108160" imgH="393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368AA1C-BB12-4659-B85A-BFE1ADA7E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96360" y="3535490"/>
                        <a:ext cx="3211512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下 18">
            <a:extLst>
              <a:ext uri="{FF2B5EF4-FFF2-40B4-BE49-F238E27FC236}">
                <a16:creationId xmlns:a16="http://schemas.microsoft.com/office/drawing/2014/main" id="{1765F7C5-2BD3-4B3B-986B-76F911299440}"/>
              </a:ext>
            </a:extLst>
          </p:cNvPr>
          <p:cNvSpPr/>
          <p:nvPr/>
        </p:nvSpPr>
        <p:spPr>
          <a:xfrm rot="16200000">
            <a:off x="7096010" y="3142269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969B283-4AD1-4E4F-B2A6-75465D5A8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358630"/>
              </p:ext>
            </p:extLst>
          </p:nvPr>
        </p:nvGraphicFramePr>
        <p:xfrm>
          <a:off x="5401567" y="4518499"/>
          <a:ext cx="5589587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12" imgW="4711680" imgH="1549080" progId="Equation.DSMT4">
                  <p:embed/>
                </p:oleObj>
              </mc:Choice>
              <mc:Fallback>
                <p:oleObj name="Equation" r:id="rId12" imgW="4711680" imgH="15490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25DD1DA-6C37-4567-A2C5-CB1832068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01567" y="4518499"/>
                        <a:ext cx="5589587" cy="183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211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5EC6FF-52DA-498C-A72F-D62412F66DD9}"/>
              </a:ext>
            </a:extLst>
          </p:cNvPr>
          <p:cNvSpPr/>
          <p:nvPr/>
        </p:nvSpPr>
        <p:spPr>
          <a:xfrm>
            <a:off x="1264595" y="2317165"/>
            <a:ext cx="99578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scale(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rotate(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angle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translate(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en-US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lookAt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eye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center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up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de-DE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de-DE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de-DE" altLang="zh-CN" sz="1400" dirty="0">
                <a:solidFill>
                  <a:srgbClr val="2F4F4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defaultp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 ortho(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left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right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zNear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zFar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F4F4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defaultp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 perspective(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fovy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aspect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near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far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BBD288-8FE0-4ACE-B2A3-5B0F6514C920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glm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57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77" y="2834722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着色器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8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13008" y="2834722"/>
            <a:ext cx="3813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6429F-29EF-4D47-B79A-D4AA72993DCE}"/>
              </a:ext>
            </a:extLst>
          </p:cNvPr>
          <p:cNvSpPr txBox="1"/>
          <p:nvPr/>
        </p:nvSpPr>
        <p:spPr>
          <a:xfrm>
            <a:off x="950656" y="2013944"/>
            <a:ext cx="515486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由大量小型可编程处理器组成，这些处理器被称为光影核心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 core)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，其运行的迷你程序称为着色器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着色器以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语言编写，在着色器对象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中编译为中间二进制表示形式，编译器内置在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中，多个着色器对象链接在一起形成程序对象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(program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26" name="Picture 2" descr="https://gimg2.baidu.com/image_search/src=http%3A%2F%2Fn1image.hjfile.cn%2Fmh%2F2017%2F04%2F25%2F44aa95bf113465a82f09ac7e9813aca6.jpg&amp;refer=http%3A%2F%2Fn1image.hjfile.cn&amp;app=2002&amp;size=f9999,10000&amp;q=a80&amp;n=0&amp;g=0n&amp;fmt=auto?sec=1664750759&amp;t=caf8ae70f54fc22d34f72d0f1e0fb6a3">
            <a:extLst>
              <a:ext uri="{FF2B5EF4-FFF2-40B4-BE49-F238E27FC236}">
                <a16:creationId xmlns:a16="http://schemas.microsoft.com/office/drawing/2014/main" id="{44F6559A-6604-478B-98A5-7A30A760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7" y="1981314"/>
            <a:ext cx="5149783" cy="34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6429F-29EF-4D47-B79A-D4AA72993DCE}"/>
              </a:ext>
            </a:extLst>
          </p:cNvPr>
          <p:cNvSpPr txBox="1"/>
          <p:nvPr/>
        </p:nvSpPr>
        <p:spPr>
          <a:xfrm>
            <a:off x="1738432" y="1402082"/>
            <a:ext cx="887914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着色器阶段包括顶点着色器、细分曲面控制和评价着色器、几何着色器、片段着色器和计算着色器。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Results from different shader examples. In the first line, there are some basic examples (from left to right): vertex positioning; Phong model; texture application; and triangle extrusion using a geometry shader. In the second line, there are some improved examples (from left to right): vertex noise applied on a shpere using a vertex shader; sphere ray casting from a box using a fragment shader; a “mohican” hair using a geometry shader; and continuous LOD sphere using tessellator shaders. ">
            <a:extLst>
              <a:ext uri="{FF2B5EF4-FFF2-40B4-BE49-F238E27FC236}">
                <a16:creationId xmlns:a16="http://schemas.microsoft.com/office/drawing/2014/main" id="{92C91372-885E-4FB4-801F-83A0A18D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562776"/>
            <a:ext cx="6829425" cy="33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FD3AD1-8E7E-4D39-B8F6-0563E402F6BD}"/>
              </a:ext>
            </a:extLst>
          </p:cNvPr>
          <p:cNvSpPr txBox="1"/>
          <p:nvPr/>
        </p:nvSpPr>
        <p:spPr>
          <a:xfrm>
            <a:off x="1371601" y="6349882"/>
            <a:ext cx="1036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https://www.researchgate.net/figure/Results-from-different-shader-examples-In-the-first-line-there-are-some-basic-examples_fig1_262317607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1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441EDC-5411-42E4-B734-3786C42E94B9}"/>
              </a:ext>
            </a:extLst>
          </p:cNvPr>
          <p:cNvSpPr txBox="1"/>
          <p:nvPr/>
        </p:nvSpPr>
        <p:spPr>
          <a:xfrm>
            <a:off x="941131" y="1519598"/>
            <a:ext cx="89154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顶点着色器用于修改顶点坐标、颜色和纹理位置，但不能添加或删除。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8A9003-538F-4B85-937C-89C3FDA154C3}"/>
              </a:ext>
            </a:extLst>
          </p:cNvPr>
          <p:cNvSpPr/>
          <p:nvPr/>
        </p:nvSpPr>
        <p:spPr>
          <a:xfrm>
            <a:off x="1017331" y="2366174"/>
            <a:ext cx="10612694" cy="37548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		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着色器编译使用着色语言的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表示使用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核心模式所支持的特性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顶点属性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顶点属性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vec2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textCoord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作为一个输出变量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//Model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	//View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	//Projection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vec4(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1.0);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376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C557A-B44E-4B9C-8A20-72C035A3C3B4}"/>
              </a:ext>
            </a:extLst>
          </p:cNvPr>
          <p:cNvSpPr txBox="1"/>
          <p:nvPr/>
        </p:nvSpPr>
        <p:spPr>
          <a:xfrm>
            <a:off x="941131" y="1219433"/>
            <a:ext cx="106412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细分曲面是将高阶基元分解为许多更小、更简单的基元进行渲染。主要有三部分组成：细分曲面控制着色器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、固定函数细分曲面引擎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Primitive Generator 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D884CF-C174-48E7-90BD-CC326BEC80B9}"/>
              </a:ext>
            </a:extLst>
          </p:cNvPr>
          <p:cNvSpPr txBox="1"/>
          <p:nvPr/>
        </p:nvSpPr>
        <p:spPr>
          <a:xfrm>
            <a:off x="2563406" y="3284915"/>
            <a:ext cx="6704824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Control Shader(TCS)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2AC50B-3D9D-4F53-8586-085EE021C4A1}"/>
              </a:ext>
            </a:extLst>
          </p:cNvPr>
          <p:cNvSpPr txBox="1"/>
          <p:nvPr/>
        </p:nvSpPr>
        <p:spPr>
          <a:xfrm>
            <a:off x="2563406" y="4027777"/>
            <a:ext cx="670482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Primitive Generator Shader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生成划分所需的图元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047018-0698-4920-A50C-E9D8AA792A52}"/>
              </a:ext>
            </a:extLst>
          </p:cNvPr>
          <p:cNvSpPr txBox="1"/>
          <p:nvPr/>
        </p:nvSpPr>
        <p:spPr>
          <a:xfrm>
            <a:off x="2563407" y="4770639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Evaluation Shader(TES)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9CD6BB-385F-4063-AB42-58BD796D61DF}"/>
              </a:ext>
            </a:extLst>
          </p:cNvPr>
          <p:cNvSpPr txBox="1"/>
          <p:nvPr/>
        </p:nvSpPr>
        <p:spPr>
          <a:xfrm>
            <a:off x="2563407" y="2549748"/>
            <a:ext cx="6704821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C3DE1-97AF-4EBC-BF07-9C6C0AD62C30}"/>
              </a:ext>
            </a:extLst>
          </p:cNvPr>
          <p:cNvSpPr txBox="1"/>
          <p:nvPr/>
        </p:nvSpPr>
        <p:spPr>
          <a:xfrm>
            <a:off x="2563406" y="5513501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Geometry Shader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1F5078B-3FC9-4F82-97FF-0F6BF15B818E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15818" y="2919080"/>
            <a:ext cx="0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4F85B7-590B-46C1-811E-70FC70A1D5C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915818" y="3654247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AD3CE8-8AEA-435F-822F-291C5DB27FD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915818" y="4397109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85ECD6-4AC3-4AAE-87BB-177FF4DB9FC7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5915817" y="5139971"/>
            <a:ext cx="1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2631C4E-0A46-41DA-AC01-D151EE9F6E94}"/>
              </a:ext>
            </a:extLst>
          </p:cNvPr>
          <p:cNvSpPr txBox="1"/>
          <p:nvPr/>
        </p:nvSpPr>
        <p:spPr>
          <a:xfrm>
            <a:off x="2563406" y="6256363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13EC66-E54D-4C90-997F-2C79B9A56A5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5915817" y="5882833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09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57AFA-2DAE-433D-A0E3-AB0D6202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1" y="2450149"/>
            <a:ext cx="3350742" cy="3179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09EEBE-D914-476A-A771-2361C42B6335}"/>
              </a:ext>
            </a:extLst>
          </p:cNvPr>
          <p:cNvSpPr/>
          <p:nvPr/>
        </p:nvSpPr>
        <p:spPr>
          <a:xfrm>
            <a:off x="941131" y="1441973"/>
            <a:ext cx="7625677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定义要细分的数量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A1AF26-7DDE-4AB5-A14F-BD0943CA124D}"/>
              </a:ext>
            </a:extLst>
          </p:cNvPr>
          <p:cNvSpPr/>
          <p:nvPr/>
        </p:nvSpPr>
        <p:spPr>
          <a:xfrm>
            <a:off x="4335072" y="2283528"/>
            <a:ext cx="7561653" cy="40318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(vertices = 4) out;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 lvl="2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gl_TessLevelInner[0] = 6.0; </a:t>
            </a:r>
          </a:p>
          <a:p>
            <a:pPr lvl="2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gl_TessLevelInner[1] = 6.0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gl_TessLevelOuter[0]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gl_TessLevelOuter[1]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gl_TessLevelOuter[2]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gl_TessLevelOuter[3] = 4.0;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gl_out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289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9E204-327C-456C-BD3D-AB31C620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0" y="2448294"/>
            <a:ext cx="3236082" cy="29061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568D04A-7FFC-483F-91ED-A7623DA7B2DE}"/>
              </a:ext>
            </a:extLst>
          </p:cNvPr>
          <p:cNvSpPr/>
          <p:nvPr/>
        </p:nvSpPr>
        <p:spPr>
          <a:xfrm>
            <a:off x="941131" y="1468394"/>
            <a:ext cx="7625677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定义要细分的数量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57FB61-ADDD-4B3F-AAB8-2C5086EDC8BB}"/>
              </a:ext>
            </a:extLst>
          </p:cNvPr>
          <p:cNvSpPr/>
          <p:nvPr/>
        </p:nvSpPr>
        <p:spPr>
          <a:xfrm>
            <a:off x="4351072" y="2336370"/>
            <a:ext cx="7197708" cy="37856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(vertices = 3) out;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lvl="1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gl_TessLevelInner[0] = 4.0;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gl_TessLevelOuter[0] = 2.0;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gl_TessLevelOuter[1] = 2.0;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gl_TessLevelOuter[2] = 2.0; </a:t>
            </a:r>
          </a:p>
          <a:p>
            <a:pPr marL="0"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gl_out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616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5138BB-B1E1-4233-A226-0EDB1261474D}"/>
              </a:ext>
            </a:extLst>
          </p:cNvPr>
          <p:cNvSpPr/>
          <p:nvPr/>
        </p:nvSpPr>
        <p:spPr>
          <a:xfrm>
            <a:off x="856033" y="1459820"/>
            <a:ext cx="8405121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68228E-35AF-4322-A3A2-ACAB91D4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1" y="2450149"/>
            <a:ext cx="3350742" cy="31799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ED5765-D487-4DF8-BFF9-B05E6C86396F}"/>
              </a:ext>
            </a:extLst>
          </p:cNvPr>
          <p:cNvSpPr/>
          <p:nvPr/>
        </p:nvSpPr>
        <p:spPr>
          <a:xfrm>
            <a:off x="4405943" y="2937764"/>
            <a:ext cx="7443157" cy="25545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#version 420 core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(quads) in;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p1 = mix(gl_in[0].gl_Position, gl_in[1].gl_Position, gl_TessCoord.x); </a:t>
            </a:r>
          </a:p>
          <a:p>
            <a:pPr lvl="1"/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p2 = mix(gl_in[2].gl_Position, gl_in[3].gl_Position, gl_TessCoord.x);     </a:t>
            </a:r>
          </a:p>
          <a:p>
            <a:pPr lvl="1"/>
            <a:r>
              <a:rPr lang="fr-F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mix(p1, p2, gl_TessCoord.y); 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2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904139-0EFF-4FB6-B1D3-9864A4EADC77}"/>
              </a:ext>
            </a:extLst>
          </p:cNvPr>
          <p:cNvSpPr/>
          <p:nvPr/>
        </p:nvSpPr>
        <p:spPr>
          <a:xfrm>
            <a:off x="941131" y="1468084"/>
            <a:ext cx="8405121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BAE35C-4EB7-43D3-8BDF-39A38023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0" y="2448294"/>
            <a:ext cx="3236082" cy="29061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CF7236-0094-40DD-8ACB-E7A994B00EAB}"/>
              </a:ext>
            </a:extLst>
          </p:cNvPr>
          <p:cNvSpPr/>
          <p:nvPr/>
        </p:nvSpPr>
        <p:spPr>
          <a:xfrm>
            <a:off x="4200526" y="2799915"/>
            <a:ext cx="5905500" cy="25545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#version 420 core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(triangles) in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	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gl_TessCoord.x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+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gl_TessCoord.y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+ </a:t>
            </a:r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(gl_TessCoord.z * gl_in[2].gl_Position); 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04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C11CDB-67DA-4A4E-80FC-588AB7EC999A}"/>
              </a:ext>
            </a:extLst>
          </p:cNvPr>
          <p:cNvSpPr/>
          <p:nvPr/>
        </p:nvSpPr>
        <p:spPr>
          <a:xfrm>
            <a:off x="1166785" y="54422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equal_spacing</a:t>
            </a:r>
            <a:br>
              <a:rPr lang="en-US" altLang="zh-CN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向上舍入最接近的分段形式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31A923-FA4B-4751-8E3E-0ED5A8DC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3" y="2886295"/>
            <a:ext cx="3252147" cy="24403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3C010A-D3BE-409A-8D6A-790B65FF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23" y="2928412"/>
            <a:ext cx="3255464" cy="244035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5B08B1-230A-4EFF-9FE7-10886B1A4ABA}"/>
              </a:ext>
            </a:extLst>
          </p:cNvPr>
          <p:cNvSpPr/>
          <p:nvPr/>
        </p:nvSpPr>
        <p:spPr>
          <a:xfrm>
            <a:off x="4991451" y="5453460"/>
            <a:ext cx="2586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fractional_even_spacing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向下舍入最小偶数的分段形式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834019-74E4-48EB-BE03-EDBFDDD23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583" y="2928412"/>
            <a:ext cx="3293169" cy="245856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C5C0D8-1540-4135-A8A1-B6523BF771F2}"/>
              </a:ext>
            </a:extLst>
          </p:cNvPr>
          <p:cNvSpPr/>
          <p:nvPr/>
        </p:nvSpPr>
        <p:spPr>
          <a:xfrm>
            <a:off x="8740344" y="5442295"/>
            <a:ext cx="2701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fractional_odd_spaing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向下舍入最小奇数的分段形式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7AA038-9E59-47FB-B933-321CA12F62AE}"/>
              </a:ext>
            </a:extLst>
          </p:cNvPr>
          <p:cNvSpPr/>
          <p:nvPr/>
        </p:nvSpPr>
        <p:spPr>
          <a:xfrm>
            <a:off x="941131" y="1516893"/>
            <a:ext cx="840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00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几何着色器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DEB7FF-2BB2-4B19-9944-189A217B7A7C}"/>
              </a:ext>
            </a:extLst>
          </p:cNvPr>
          <p:cNvSpPr txBox="1"/>
          <p:nvPr/>
        </p:nvSpPr>
        <p:spPr>
          <a:xfrm>
            <a:off x="941130" y="1265704"/>
            <a:ext cx="5897414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50000"/>
              </a:lnSpc>
            </a:pPr>
            <a:r>
              <a:rPr lang="zh-CN" altLang="en-US" dirty="0"/>
              <a:t>顶点着色器用于修改一个顶点，而几何着色器可以修改、创建或者删除一个</a:t>
            </a:r>
            <a:r>
              <a:rPr lang="en-US" altLang="zh-CN" dirty="0"/>
              <a:t>primitive</a:t>
            </a:r>
            <a:r>
              <a:rPr lang="zh-CN" altLang="en-US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67E6E3-ECC7-4CF5-8689-C8E3DADA1D74}"/>
              </a:ext>
            </a:extLst>
          </p:cNvPr>
          <p:cNvSpPr/>
          <p:nvPr/>
        </p:nvSpPr>
        <p:spPr>
          <a:xfrm>
            <a:off x="7029247" y="1395425"/>
            <a:ext cx="4819650" cy="510139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330 core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(points) in;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triangle_strip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max_vertices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5) out;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VS_OUT {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vec3 color;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vec3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build_house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(vec4 position)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[0].color; //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since there's only one input vertex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vec4(-0.2, -0.2, 0.0, 0.0); // 1:bottom-left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vec4( 0.2, -0.2, 0.0, 0.0); // 2:bottom-right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vec4(-0.2,  0.2, 0.0, 0.0); // 3:top-left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vec4( 0.2,  0.2, 0.0, 0.0); // 4:top-right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vec4( 0.0,  0.4, 0.0, 0.0); // 5:top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vec3(1.0, 1.0, 1.0);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EndPrimitive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build_house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F5E9A9-34ED-4121-A725-028CA31B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29" y="2341231"/>
            <a:ext cx="5355459" cy="40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862F03-879B-431F-861A-7077568B5F55}"/>
              </a:ext>
            </a:extLst>
          </p:cNvPr>
          <p:cNvSpPr/>
          <p:nvPr/>
        </p:nvSpPr>
        <p:spPr>
          <a:xfrm>
            <a:off x="941131" y="1997223"/>
            <a:ext cx="2834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EC77F8-69B4-49B8-BBC4-9416A1F44A92}"/>
              </a:ext>
            </a:extLst>
          </p:cNvPr>
          <p:cNvSpPr txBox="1"/>
          <p:nvPr/>
        </p:nvSpPr>
        <p:spPr>
          <a:xfrm>
            <a:off x="1518406" y="3200708"/>
            <a:ext cx="804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是一个图形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，包含了一系列可以操作图形、图像的函数。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F41541-CDE2-40AA-B227-3F7C90F27591}"/>
              </a:ext>
            </a:extLst>
          </p:cNvPr>
          <p:cNvSpPr txBox="1"/>
          <p:nvPr/>
        </p:nvSpPr>
        <p:spPr>
          <a:xfrm>
            <a:off x="941131" y="1256467"/>
            <a:ext cx="10294316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片段着色器</a:t>
            </a:r>
            <a:r>
              <a:rPr lang="en-US" altLang="zh-CN" dirty="0"/>
              <a:t>(</a:t>
            </a:r>
            <a:r>
              <a:rPr lang="zh-CN" altLang="en-US" dirty="0"/>
              <a:t>像素着色器</a:t>
            </a:r>
            <a:r>
              <a:rPr lang="en-US" altLang="zh-CN" dirty="0"/>
              <a:t>)</a:t>
            </a:r>
            <a:r>
              <a:rPr lang="zh-CN" altLang="en-US" dirty="0"/>
              <a:t>用于计算单个像素的颜色，例如半透明、阴影、雾化、照明等。使用凹凸贴图或法线贴图来影响几何图形的外观。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186262-0411-420F-9F8F-2D8FAFB27D11}"/>
              </a:ext>
            </a:extLst>
          </p:cNvPr>
          <p:cNvSpPr/>
          <p:nvPr/>
        </p:nvSpPr>
        <p:spPr>
          <a:xfrm>
            <a:off x="1403228" y="2541696"/>
            <a:ext cx="9958679" cy="37856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vec4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输出颜色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vec2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4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815103" y="418955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着色器编译链接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0815B-A424-4024-8749-45949258D9C7}"/>
              </a:ext>
            </a:extLst>
          </p:cNvPr>
          <p:cNvSpPr txBox="1"/>
          <p:nvPr/>
        </p:nvSpPr>
        <p:spPr>
          <a:xfrm>
            <a:off x="2422188" y="2233769"/>
            <a:ext cx="6712085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glShaderSource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着色器源代码传递给着色器对象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9CB0AD-21B8-4769-86FD-F515F5A63DE9}"/>
              </a:ext>
            </a:extLst>
          </p:cNvPr>
          <p:cNvSpPr txBox="1"/>
          <p:nvPr/>
        </p:nvSpPr>
        <p:spPr>
          <a:xfrm>
            <a:off x="2422187" y="2976631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glCompileShader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dirty="0"/>
              <a:t>编译着色器对象中的源代码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7EAE06-D6CD-4912-A032-9F554CF226F4}"/>
              </a:ext>
            </a:extLst>
          </p:cNvPr>
          <p:cNvSpPr txBox="1"/>
          <p:nvPr/>
        </p:nvSpPr>
        <p:spPr>
          <a:xfrm>
            <a:off x="2422187" y="3719493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glCreateProgram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/>
              <a:t>创建一个程序对象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90944-E15B-41EB-B8AE-98D60756A750}"/>
              </a:ext>
            </a:extLst>
          </p:cNvPr>
          <p:cNvSpPr txBox="1"/>
          <p:nvPr/>
        </p:nvSpPr>
        <p:spPr>
          <a:xfrm>
            <a:off x="2422188" y="1498602"/>
            <a:ext cx="6712084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glCreateShader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创建空的着色器对象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B7B349-6F9D-44E0-BA1D-2C540DBCEED0}"/>
              </a:ext>
            </a:extLst>
          </p:cNvPr>
          <p:cNvSpPr txBox="1"/>
          <p:nvPr/>
        </p:nvSpPr>
        <p:spPr>
          <a:xfrm>
            <a:off x="2422187" y="4470050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glAttachShader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着色器对象附加到程序对象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225BE0-28F3-4DDE-A680-CD1BD21BCEE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778230" y="1867934"/>
            <a:ext cx="1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FB9862-71A7-42BD-93C6-45B13B9333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778230" y="2603101"/>
            <a:ext cx="1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469029-FCCC-439F-869B-BE87CF547E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778230" y="3345963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09C348-5911-4F16-B113-BA0433CF714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778230" y="4088825"/>
            <a:ext cx="0" cy="381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71CAEA-1987-4D23-952D-A3CEA17AF6CF}"/>
              </a:ext>
            </a:extLst>
          </p:cNvPr>
          <p:cNvSpPr txBox="1"/>
          <p:nvPr/>
        </p:nvSpPr>
        <p:spPr>
          <a:xfrm>
            <a:off x="2422183" y="5205217"/>
            <a:ext cx="6712090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glLinkProgram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程序对象中的着色器对象链接到一起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EA4147-1A18-410C-926B-EF585D1C6A8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5778228" y="4839382"/>
            <a:ext cx="2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51747A9-5268-4FF3-9E09-E3A47E6057B6}"/>
              </a:ext>
            </a:extLst>
          </p:cNvPr>
          <p:cNvSpPr txBox="1"/>
          <p:nvPr/>
        </p:nvSpPr>
        <p:spPr>
          <a:xfrm>
            <a:off x="2422183" y="5934821"/>
            <a:ext cx="6712090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glDeleteShader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删除着色器对象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EEBE8A-8323-4996-8D6F-C74AE3C2649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778228" y="5574549"/>
            <a:ext cx="0" cy="360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06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数据传输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29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715EE-6285-4907-BE46-0DBD4C22F9DC}"/>
              </a:ext>
            </a:extLst>
          </p:cNvPr>
          <p:cNvSpPr txBox="1"/>
          <p:nvPr/>
        </p:nvSpPr>
        <p:spPr>
          <a:xfrm>
            <a:off x="1415745" y="4058847"/>
            <a:ext cx="3778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https://learnopengl-cn.github.io/img/01/04/vertex_array_objects.png">
            <a:extLst>
              <a:ext uri="{FF2B5EF4-FFF2-40B4-BE49-F238E27FC236}">
                <a16:creationId xmlns:a16="http://schemas.microsoft.com/office/drawing/2014/main" id="{3568B921-18EC-4C91-B88A-31036078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90" y="3413451"/>
            <a:ext cx="4899498" cy="33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69CB2D-4964-4A16-A155-F8C46CCD9FE7}"/>
              </a:ext>
            </a:extLst>
          </p:cNvPr>
          <p:cNvSpPr/>
          <p:nvPr/>
        </p:nvSpPr>
        <p:spPr>
          <a:xfrm>
            <a:off x="1217440" y="2405952"/>
            <a:ext cx="99441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顶点着色器中，顶点数据存储在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VBO(Vertex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中，顶点着色器通过顶点属性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(Vertex Attribute)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的索引来使用，顶点属性储存在顶点数组对象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VAO(Vertex Attribute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E0174E-6D52-4B43-81ED-39CB98AE4F9F}"/>
              </a:ext>
            </a:extLst>
          </p:cNvPr>
          <p:cNvSpPr txBox="1"/>
          <p:nvPr/>
        </p:nvSpPr>
        <p:spPr>
          <a:xfrm>
            <a:off x="1079369" y="1451439"/>
            <a:ext cx="997125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缓冲，存储在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上的内存缓冲区，是一种线性无类型块数据。因此需要对内存进行解释，包含什么以及如何布局的。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139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715EE-6285-4907-BE46-0DBD4C22F9DC}"/>
              </a:ext>
            </a:extLst>
          </p:cNvPr>
          <p:cNvSpPr txBox="1"/>
          <p:nvPr/>
        </p:nvSpPr>
        <p:spPr>
          <a:xfrm>
            <a:off x="1415745" y="4058847"/>
            <a:ext cx="3778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0F316C-C99D-469A-BC5F-C2606C4BB1E5}"/>
              </a:ext>
            </a:extLst>
          </p:cNvPr>
          <p:cNvSpPr txBox="1"/>
          <p:nvPr/>
        </p:nvSpPr>
        <p:spPr>
          <a:xfrm>
            <a:off x="1079369" y="1451439"/>
            <a:ext cx="997125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缓冲，存储在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上的内存缓冲区，是一种线性无类型块数据。因此需要对内存进行解释，有什么以及如何布局的。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ttps://learnopengl-cn.github.io/img/01/04/vertex_array_objects_ebo.png">
            <a:extLst>
              <a:ext uri="{FF2B5EF4-FFF2-40B4-BE49-F238E27FC236}">
                <a16:creationId xmlns:a16="http://schemas.microsoft.com/office/drawing/2014/main" id="{AFEAB764-1C94-422A-8DE8-74D634F4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90" y="3505883"/>
            <a:ext cx="4899501" cy="33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7EA89BF-E4F6-46E4-A2FE-6C981F5E7180}"/>
              </a:ext>
            </a:extLst>
          </p:cNvPr>
          <p:cNvSpPr/>
          <p:nvPr/>
        </p:nvSpPr>
        <p:spPr>
          <a:xfrm>
            <a:off x="1079369" y="2551548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元素缓冲对象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EBO(Element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同样是一个缓冲区，用于存储绘制顶点的索引。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250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EA89BF-E4F6-46E4-A2FE-6C981F5E7180}"/>
              </a:ext>
            </a:extLst>
          </p:cNvPr>
          <p:cNvSpPr/>
          <p:nvPr/>
        </p:nvSpPr>
        <p:spPr>
          <a:xfrm>
            <a:off x="1079370" y="2550146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元素缓冲对象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EBO(Element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同样是一个缓冲区，用于存储绘制顶点的索引。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9E1B1D-74D0-40F9-A0B5-B120ED7D65AF}"/>
              </a:ext>
            </a:extLst>
          </p:cNvPr>
          <p:cNvSpPr/>
          <p:nvPr/>
        </p:nvSpPr>
        <p:spPr>
          <a:xfrm>
            <a:off x="2024206" y="3259681"/>
            <a:ext cx="92501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glGenVertexArrays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m_uiVAO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glGenBuffers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glGenBuffers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m_uiEBO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glBindVertexArray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m_uiVAO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glBufferData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m_vecVertexs.size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*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m_vecVertexs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GL_STATIC_DRAW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GL_ELEMENT_ARRAY_BUFFER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m_uiEBO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glBufferData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GL_ELEMENT_ARRAY_BUFFER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m_vecIndexs.size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*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m_vecIndexs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GL_STATIC_DRAW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glEnableVertexAttribArray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(0, 3,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*)0);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glEnableVertexAttribArray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(1, 2,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C51A13-0B3F-4596-A25E-42367D8E215C}"/>
              </a:ext>
            </a:extLst>
          </p:cNvPr>
          <p:cNvSpPr/>
          <p:nvPr/>
        </p:nvSpPr>
        <p:spPr>
          <a:xfrm>
            <a:off x="1133465" y="1163114"/>
            <a:ext cx="99441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顶点着色器中，顶点数据存储在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VBO(Vertex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中，顶点着色器通过顶点属性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(Vertex Attribute)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的索引来使用，顶点属性储存在顶点数组对象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VAO(Vertex Attribute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634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55E40E7-5C7A-4B22-A261-C12EBF4EC5F2}"/>
              </a:ext>
            </a:extLst>
          </p:cNvPr>
          <p:cNvSpPr txBox="1"/>
          <p:nvPr/>
        </p:nvSpPr>
        <p:spPr>
          <a:xfrm>
            <a:off x="941131" y="1481975"/>
            <a:ext cx="622882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统一变量可以直接将数据从应用程序传递到着色器阶段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6532834" y="2301867"/>
            <a:ext cx="4850068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in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1BFF5C-1300-49CE-A0FE-3AAFC911402E}"/>
              </a:ext>
            </a:extLst>
          </p:cNvPr>
          <p:cNvSpPr/>
          <p:nvPr/>
        </p:nvSpPr>
        <p:spPr>
          <a:xfrm>
            <a:off x="717864" y="3748416"/>
            <a:ext cx="564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glUniformMatrix4fv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glGetUniformLocation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m_iProgramID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.c_str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()), 1, 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677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941131" y="2450215"/>
            <a:ext cx="476900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8E2F7-8162-4615-8549-6E3C94858240}"/>
              </a:ext>
            </a:extLst>
          </p:cNvPr>
          <p:cNvSpPr txBox="1"/>
          <p:nvPr/>
        </p:nvSpPr>
        <p:spPr>
          <a:xfrm>
            <a:off x="854091" y="1527946"/>
            <a:ext cx="70034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关键字</a:t>
            </a:r>
            <a:r>
              <a:rPr lang="en-US" altLang="zh-CN" dirty="0"/>
              <a:t>in</a:t>
            </a:r>
            <a:r>
              <a:rPr lang="zh-CN" altLang="en-US" dirty="0"/>
              <a:t>向着色器传递数据，关键字</a:t>
            </a:r>
            <a:r>
              <a:rPr lang="en-US" altLang="zh-CN" dirty="0"/>
              <a:t>out</a:t>
            </a:r>
            <a:r>
              <a:rPr lang="zh-CN" altLang="en-US" dirty="0"/>
              <a:t>从着色器输出数据。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35A68-FBA8-4329-929F-762486EBA3E4}"/>
              </a:ext>
            </a:extLst>
          </p:cNvPr>
          <p:cNvSpPr/>
          <p:nvPr/>
        </p:nvSpPr>
        <p:spPr>
          <a:xfrm>
            <a:off x="6400803" y="2790294"/>
            <a:ext cx="514593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461F5A-7F5D-4E47-A8BC-78F30E308A27}"/>
              </a:ext>
            </a:extLst>
          </p:cNvPr>
          <p:cNvSpPr txBox="1"/>
          <p:nvPr/>
        </p:nvSpPr>
        <p:spPr>
          <a:xfrm>
            <a:off x="2237758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033997-F5BF-435D-8560-2CC9E0AB0025}"/>
              </a:ext>
            </a:extLst>
          </p:cNvPr>
          <p:cNvSpPr txBox="1"/>
          <p:nvPr/>
        </p:nvSpPr>
        <p:spPr>
          <a:xfrm>
            <a:off x="7857507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988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941131" y="2450215"/>
            <a:ext cx="4850068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VS_OUT {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vec2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vs_out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8E2F7-8162-4615-8549-6E3C94858240}"/>
              </a:ext>
            </a:extLst>
          </p:cNvPr>
          <p:cNvSpPr txBox="1"/>
          <p:nvPr/>
        </p:nvSpPr>
        <p:spPr>
          <a:xfrm>
            <a:off x="941131" y="1332348"/>
            <a:ext cx="952961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接口块在着色器阶段之间传递大量不同的数据段，包括数组、结构和其他复杂排列的变量。声明与结构声明类似，根据输入</a:t>
            </a:r>
            <a:r>
              <a:rPr lang="en-US" altLang="zh-CN" dirty="0"/>
              <a:t>/</a:t>
            </a:r>
            <a:r>
              <a:rPr lang="zh-CN" altLang="en-US" dirty="0"/>
              <a:t>输出，使用关键字</a:t>
            </a:r>
            <a:r>
              <a:rPr lang="en-US" altLang="zh-CN" dirty="0"/>
              <a:t>in/out</a:t>
            </a:r>
            <a:r>
              <a:rPr lang="zh-CN" altLang="en-US" dirty="0"/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35A68-FBA8-4329-929F-762486EBA3E4}"/>
              </a:ext>
            </a:extLst>
          </p:cNvPr>
          <p:cNvSpPr/>
          <p:nvPr/>
        </p:nvSpPr>
        <p:spPr>
          <a:xfrm>
            <a:off x="6400803" y="2790294"/>
            <a:ext cx="514593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vec4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VS_OUT {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vec2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fs_in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8E54C4-33B7-4ACB-8762-522514FFC373}"/>
              </a:ext>
            </a:extLst>
          </p:cNvPr>
          <p:cNvSpPr txBox="1"/>
          <p:nvPr/>
        </p:nvSpPr>
        <p:spPr>
          <a:xfrm>
            <a:off x="2237758" y="6254379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90D86A-C76A-4C38-81F9-68EEAE3FB34B}"/>
              </a:ext>
            </a:extLst>
          </p:cNvPr>
          <p:cNvSpPr txBox="1"/>
          <p:nvPr/>
        </p:nvSpPr>
        <p:spPr>
          <a:xfrm>
            <a:off x="7857507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473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DA1281-3360-4C05-A86F-342291C80437}"/>
              </a:ext>
            </a:extLst>
          </p:cNvPr>
          <p:cNvSpPr txBox="1"/>
          <p:nvPr/>
        </p:nvSpPr>
        <p:spPr>
          <a:xfrm>
            <a:off x="1261096" y="1396903"/>
            <a:ext cx="997460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纹理是一种具有有多种形式和布局的结构化存储形式，通常用于存储图像数据，表示为可以生成、绑定到纹理单元并操作的对象，供着色器读写，实际计算出每个像素的颜色。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A87521-0117-4878-8F31-A0A0E86B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05" y="3276600"/>
            <a:ext cx="3702354" cy="288465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8AEC207-9374-4276-8D1D-93E143B9C685}"/>
              </a:ext>
            </a:extLst>
          </p:cNvPr>
          <p:cNvSpPr/>
          <p:nvPr/>
        </p:nvSpPr>
        <p:spPr>
          <a:xfrm>
            <a:off x="781758" y="2533838"/>
            <a:ext cx="692254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texture;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glGenTextures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&amp;texture);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glBindTexture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texture);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为当前绑定的纹理对象设置环绕、过滤方式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GL_TEXTURE_WRAP_S, GL_REPEAT);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GL_TEXTURE_WRAP_T, GL_REPEAT);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GL_TEXTURE_MIN_FILTER, GL_LINEAR_MIPMAP_LINEAR);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GL_TEXTURE_MAG_FILTER, GL_LINEAR);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加载并生成纹理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width, height,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nrChannels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char *data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stbi_load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("container.jpg", &amp;width, &amp;height, &amp;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nrChannels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(data)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glTexImage2D(GL_TEXTURE_2D, 0, GL_RGB, width, height, 0, GL_RGB,  GL_UNSIGNED_BYTE, data); </a:t>
            </a:r>
          </a:p>
          <a:p>
            <a:pPr lvl="1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glGenerateMipmap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(GL_TEXTURE_2D);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else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"Failed to load texture" &lt;&lt; std::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stbi_image_free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7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F769844-8F8F-4C05-97E1-EEDB99CCB92F}"/>
              </a:ext>
            </a:extLst>
          </p:cNvPr>
          <p:cNvSpPr txBox="1"/>
          <p:nvPr/>
        </p:nvSpPr>
        <p:spPr>
          <a:xfrm>
            <a:off x="1518406" y="3200708"/>
            <a:ext cx="1062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的核心是一种规范，具体实现有各大显卡厂商，比如：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NVDIA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997223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？开源了吗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358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3723AE-B851-4209-AA99-09449B09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71" y="1912159"/>
            <a:ext cx="8296144" cy="2260618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1BFB19-84B8-42A8-A98E-13F4FA69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74"/>
              </p:ext>
            </p:extLst>
          </p:nvPr>
        </p:nvGraphicFramePr>
        <p:xfrm>
          <a:off x="1378602" y="4428274"/>
          <a:ext cx="10044396" cy="1981200"/>
        </p:xfrm>
        <a:graphic>
          <a:graphicData uri="http://schemas.openxmlformats.org/drawingml/2006/table">
            <a:tbl>
              <a:tblPr/>
              <a:tblGrid>
                <a:gridCol w="2904294">
                  <a:extLst>
                    <a:ext uri="{9D8B030D-6E8A-4147-A177-3AD203B41FA5}">
                      <a16:colId xmlns:a16="http://schemas.microsoft.com/office/drawing/2014/main" val="261189556"/>
                    </a:ext>
                  </a:extLst>
                </a:gridCol>
                <a:gridCol w="7140102">
                  <a:extLst>
                    <a:ext uri="{9D8B030D-6E8A-4147-A177-3AD203B41FA5}">
                      <a16:colId xmlns:a16="http://schemas.microsoft.com/office/drawing/2014/main" val="1863969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GL_REPEAT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对纹理的默认行为。重复纹理图像。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4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GL_MIRRORED_REPEAT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GL_REPEAT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一样，但每次重复图片是镜像放置的。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GL_CLAMP_TO_EDGE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纹理坐标会被约束在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之间，超出的部分会重复纹理坐标的边缘，产生一种边缘被拉伸的效果。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90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GL_CLAMP_TO_BORDER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超出的坐标为用户指定的边缘颜色。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072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961D9BC-B7A0-4A88-9881-19CEC1B4921C}"/>
              </a:ext>
            </a:extLst>
          </p:cNvPr>
          <p:cNvSpPr/>
          <p:nvPr/>
        </p:nvSpPr>
        <p:spPr>
          <a:xfrm>
            <a:off x="1158782" y="1377051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纹理环绕方式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851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29414-378D-46C5-B6E7-1B5CC0FE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0" y="2875349"/>
            <a:ext cx="4789965" cy="2370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5BA9A4-59C3-4C7C-91F3-66C7614B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10" y="2886143"/>
            <a:ext cx="1800000" cy="10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2ADDED-76B5-47AD-B498-B15F7B76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262" y="5140068"/>
            <a:ext cx="1819048" cy="11714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C65278-BC44-40D9-A785-064159478221}"/>
              </a:ext>
            </a:extLst>
          </p:cNvPr>
          <p:cNvSpPr/>
          <p:nvPr/>
        </p:nvSpPr>
        <p:spPr>
          <a:xfrm>
            <a:off x="825507" y="1456344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纹理过滤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C4CA1F-2F49-4D76-AEE5-0C03FB3D70B6}"/>
              </a:ext>
            </a:extLst>
          </p:cNvPr>
          <p:cNvSpPr txBox="1"/>
          <p:nvPr/>
        </p:nvSpPr>
        <p:spPr>
          <a:xfrm>
            <a:off x="998419" y="2175021"/>
            <a:ext cx="5242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GL_NEAREST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选择中心点最接近纹理坐标的那个像素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739920-BD97-468C-AE20-3792BF4D6011}"/>
              </a:ext>
            </a:extLst>
          </p:cNvPr>
          <p:cNvSpPr txBox="1"/>
          <p:nvPr/>
        </p:nvSpPr>
        <p:spPr>
          <a:xfrm>
            <a:off x="1033239" y="4559506"/>
            <a:ext cx="521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GL_LINEAR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基于纹理坐标附近的纹理像素，计算出一个插值</a:t>
            </a:r>
          </a:p>
        </p:txBody>
      </p:sp>
    </p:spTree>
    <p:extLst>
      <p:ext uri="{BB962C8B-B14F-4D97-AF65-F5344CB8AC3E}">
        <p14:creationId xmlns:p14="http://schemas.microsoft.com/office/powerpoint/2010/main" val="3087051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65278-BC44-40D9-A785-064159478221}"/>
              </a:ext>
            </a:extLst>
          </p:cNvPr>
          <p:cNvSpPr/>
          <p:nvPr/>
        </p:nvSpPr>
        <p:spPr>
          <a:xfrm>
            <a:off x="825507" y="1456344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多级渐进纹理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 descr="https://learnopengl-cn.github.io/img/01/06/mipmaps.png">
            <a:extLst>
              <a:ext uri="{FF2B5EF4-FFF2-40B4-BE49-F238E27FC236}">
                <a16:creationId xmlns:a16="http://schemas.microsoft.com/office/drawing/2014/main" id="{66B9454B-6514-4509-974B-A48BF37D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02" y="1998623"/>
            <a:ext cx="3932001" cy="262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569165-F3BA-45B2-8CC7-A11225365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10281"/>
              </p:ext>
            </p:extLst>
          </p:nvPr>
        </p:nvGraphicFramePr>
        <p:xfrm>
          <a:off x="1125957" y="4826847"/>
          <a:ext cx="10612676" cy="1584960"/>
        </p:xfrm>
        <a:graphic>
          <a:graphicData uri="http://schemas.openxmlformats.org/drawingml/2006/table">
            <a:tbl>
              <a:tblPr/>
              <a:tblGrid>
                <a:gridCol w="3660052">
                  <a:extLst>
                    <a:ext uri="{9D8B030D-6E8A-4147-A177-3AD203B41FA5}">
                      <a16:colId xmlns:a16="http://schemas.microsoft.com/office/drawing/2014/main" val="2817808742"/>
                    </a:ext>
                  </a:extLst>
                </a:gridCol>
                <a:gridCol w="6952624">
                  <a:extLst>
                    <a:ext uri="{9D8B030D-6E8A-4147-A177-3AD203B41FA5}">
                      <a16:colId xmlns:a16="http://schemas.microsoft.com/office/drawing/2014/main" val="3110492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GL_NEAREST_MIPMAP_NEAREST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多级渐远纹理之间使用最邻近，并使用最邻近进行采样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5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GL_LINEAR_MIPMAP_NEAREST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多级渐远纹理之间使用最邻近，并使用线性插值进行采样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6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GL_NEAREST_MIPMAP_LINEAR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多级渐远纹理之间使用线性插值，并使用最邻近进行采样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GL_LINEAR_MIPMAP_LINEAR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多级渐远纹理之间使用线性插值，并使用线性插值进行采样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9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40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8378" y="2834722"/>
            <a:ext cx="320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0010" y="418955"/>
            <a:ext cx="2446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F8C4C7-5C61-4673-A277-CCBA9CA0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40" y="1217918"/>
            <a:ext cx="5989450" cy="53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0011" y="418955"/>
            <a:ext cx="2446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7C72EE-754C-4D9C-BB74-191E6635B103}"/>
              </a:ext>
            </a:extLst>
          </p:cNvPr>
          <p:cNvSpPr txBox="1"/>
          <p:nvPr/>
        </p:nvSpPr>
        <p:spPr>
          <a:xfrm>
            <a:off x="941131" y="1628590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CASE1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9F9367-B129-4640-9F85-4BD010929966}"/>
              </a:ext>
            </a:extLst>
          </p:cNvPr>
          <p:cNvSpPr/>
          <p:nvPr/>
        </p:nvSpPr>
        <p:spPr>
          <a:xfrm>
            <a:off x="1300011" y="2337693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62DAE-CF57-4F85-8E5F-0BA135590F0F}"/>
              </a:ext>
            </a:extLst>
          </p:cNvPr>
          <p:cNvSpPr txBox="1"/>
          <p:nvPr/>
        </p:nvSpPr>
        <p:spPr>
          <a:xfrm>
            <a:off x="941131" y="2974941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CASE2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1C33C1-838B-4433-8DAD-1292FAD2AE18}"/>
              </a:ext>
            </a:extLst>
          </p:cNvPr>
          <p:cNvSpPr txBox="1"/>
          <p:nvPr/>
        </p:nvSpPr>
        <p:spPr>
          <a:xfrm>
            <a:off x="1028680" y="4570255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CASE3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A84C1E-B26B-467B-9EE5-5B9E57BB44EF}"/>
              </a:ext>
            </a:extLst>
          </p:cNvPr>
          <p:cNvSpPr/>
          <p:nvPr/>
        </p:nvSpPr>
        <p:spPr>
          <a:xfrm>
            <a:off x="1300011" y="3667609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几何着色器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E17CF3-3C37-469D-A19D-90BFD3F59DE0}"/>
              </a:ext>
            </a:extLst>
          </p:cNvPr>
          <p:cNvSpPr/>
          <p:nvPr/>
        </p:nvSpPr>
        <p:spPr>
          <a:xfrm>
            <a:off x="1300011" y="5295417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18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997223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是否有其他图形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769844-8F8F-4C05-97E1-EEDB99CCB92F}"/>
              </a:ext>
            </a:extLst>
          </p:cNvPr>
          <p:cNvSpPr txBox="1"/>
          <p:nvPr/>
        </p:nvSpPr>
        <p:spPr>
          <a:xfrm>
            <a:off x="1518406" y="3200708"/>
            <a:ext cx="1062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Direct3D(Windows)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Metal(Apple)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Vulkan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96339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714584"/>
            <a:ext cx="567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为什么需要存在？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3F7194-87D0-47B2-A748-CD0E66DDCBA7}"/>
              </a:ext>
            </a:extLst>
          </p:cNvPr>
          <p:cNvSpPr txBox="1"/>
          <p:nvPr/>
        </p:nvSpPr>
        <p:spPr>
          <a:xfrm>
            <a:off x="3509394" y="2536849"/>
            <a:ext cx="794437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GDI(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图形设备接口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开发应用程序，必须获得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DC(Device Context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设备描述表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下完成绘图。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对象类似于笔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刷子，铅笔，画笔等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类似于纸。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的应用程序也是这样，只不过是通过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RC(Render Context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渲染描述表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这样的桥梁在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上进行绘制。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gimg2.baidu.com/image_search/src=http%3A%2F%2Fbpic.588ku.com%2Felement_origin_min_pic%2F16%2F10%2F24%2F06b7fef68a0697ec229df40800c7a425.jpg&amp;refer=http%3A%2F%2Fbpic.588ku.com&amp;app=2002&amp;size=f9999,10000&amp;q=a80&amp;n=0&amp;g=0n&amp;fmt=auto?sec=1664283373&amp;t=e44f3f8b2e67d9d78d130d2e58dd513e">
            <a:extLst>
              <a:ext uri="{FF2B5EF4-FFF2-40B4-BE49-F238E27FC236}">
                <a16:creationId xmlns:a16="http://schemas.microsoft.com/office/drawing/2014/main" id="{0F06E4B5-E007-4C82-82A1-F4CDF582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2" y="2815290"/>
            <a:ext cx="2596917" cy="33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636138-161D-4A36-9B4E-F92EF0993790}"/>
              </a:ext>
            </a:extLst>
          </p:cNvPr>
          <p:cNvSpPr txBox="1"/>
          <p:nvPr/>
        </p:nvSpPr>
        <p:spPr>
          <a:xfrm>
            <a:off x="3509394" y="4845013"/>
            <a:ext cx="794437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上绘制，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不被释放就可绘制，而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却需要不断的创建和释放；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是在应用程序和底层的图形系统之间提供的一个抽象层；</a:t>
            </a:r>
          </a:p>
        </p:txBody>
      </p:sp>
    </p:spTree>
    <p:extLst>
      <p:ext uri="{BB962C8B-B14F-4D97-AF65-F5344CB8AC3E}">
        <p14:creationId xmlns:p14="http://schemas.microsoft.com/office/powerpoint/2010/main" val="6367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874019" y="1286845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为什么需要存在？</a:t>
            </a:r>
          </a:p>
        </p:txBody>
      </p:sp>
      <p:pic>
        <p:nvPicPr>
          <p:cNvPr id="2050" name="Picture 2" descr="https://gimg2.baidu.com/image_search/src=http%3A%2F%2Fbpic.588ku.com%2Felement_origin_min_pic%2F16%2F10%2F24%2F06b7fef68a0697ec229df40800c7a425.jpg&amp;refer=http%3A%2F%2Fbpic.588ku.com&amp;app=2002&amp;size=f9999,10000&amp;q=a80&amp;n=0&amp;g=0n&amp;fmt=auto?sec=1664283373&amp;t=e44f3f8b2e67d9d78d130d2e58dd513e">
            <a:extLst>
              <a:ext uri="{FF2B5EF4-FFF2-40B4-BE49-F238E27FC236}">
                <a16:creationId xmlns:a16="http://schemas.microsoft.com/office/drawing/2014/main" id="{0F06E4B5-E007-4C82-82A1-F4CDF582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2" y="2181550"/>
            <a:ext cx="2596917" cy="33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296A81-0657-41E4-8A77-BC860B83ACBC}"/>
              </a:ext>
            </a:extLst>
          </p:cNvPr>
          <p:cNvSpPr txBox="1"/>
          <p:nvPr/>
        </p:nvSpPr>
        <p:spPr>
          <a:xfrm>
            <a:off x="5285838" y="3515910"/>
            <a:ext cx="2885812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06481-9C01-4937-BEDF-3ADAA88D8B48}"/>
              </a:ext>
            </a:extLst>
          </p:cNvPr>
          <p:cNvSpPr txBox="1"/>
          <p:nvPr/>
        </p:nvSpPr>
        <p:spPr>
          <a:xfrm>
            <a:off x="5285838" y="418959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的像素格式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C4C65-2A9E-488B-B832-61AFF6983A93}"/>
              </a:ext>
            </a:extLst>
          </p:cNvPr>
          <p:cNvSpPr txBox="1"/>
          <p:nvPr/>
        </p:nvSpPr>
        <p:spPr>
          <a:xfrm>
            <a:off x="8792265" y="6282901"/>
            <a:ext cx="316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Windows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OpenGL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关系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3941AA-3702-46B1-AB43-D4E16707B0CA}"/>
              </a:ext>
            </a:extLst>
          </p:cNvPr>
          <p:cNvSpPr txBox="1"/>
          <p:nvPr/>
        </p:nvSpPr>
        <p:spPr>
          <a:xfrm>
            <a:off x="5285837" y="2777246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确定窗口像素格式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6C8FF8-F196-4DFE-821B-0D701E6A1B6B}"/>
              </a:ext>
            </a:extLst>
          </p:cNvPr>
          <p:cNvSpPr txBox="1"/>
          <p:nvPr/>
        </p:nvSpPr>
        <p:spPr>
          <a:xfrm>
            <a:off x="5285839" y="486327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建立关联的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252CBF-F61D-47D6-816E-203B8B6BF734}"/>
              </a:ext>
            </a:extLst>
          </p:cNvPr>
          <p:cNvSpPr txBox="1"/>
          <p:nvPr/>
        </p:nvSpPr>
        <p:spPr>
          <a:xfrm>
            <a:off x="5285838" y="553695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设置当前的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BD6CE7-C947-4779-BE3E-DB4661151B54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728744" y="3146578"/>
            <a:ext cx="0" cy="369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E17104-44E3-4EF4-9EDD-63F3E265E8F9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6728744" y="388524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C9800E-F55F-4B58-838A-DB06A4E1628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728745" y="455892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3A3EDE-3408-4BA8-AD3D-F9482C35BB3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728745" y="523260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100C48C-3F2A-456D-BC63-9A890C08BD22}"/>
              </a:ext>
            </a:extLst>
          </p:cNvPr>
          <p:cNvSpPr txBox="1"/>
          <p:nvPr/>
        </p:nvSpPr>
        <p:spPr>
          <a:xfrm>
            <a:off x="5285836" y="2041343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创建窗口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6EC5B7-BBA2-4773-967C-9CFFDA606816}"/>
              </a:ext>
            </a:extLst>
          </p:cNvPr>
          <p:cNvCxnSpPr>
            <a:stCxn id="32" idx="2"/>
            <a:endCxn id="14" idx="0"/>
          </p:cNvCxnSpPr>
          <p:nvPr/>
        </p:nvCxnSpPr>
        <p:spPr>
          <a:xfrm>
            <a:off x="6728743" y="2410675"/>
            <a:ext cx="1" cy="36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环境搭建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4127</Words>
  <Application>Microsoft Office PowerPoint</Application>
  <PresentationFormat>宽屏</PresentationFormat>
  <Paragraphs>598</Paragraphs>
  <Slides>56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等线</vt:lpstr>
      <vt:lpstr>等线 Light</vt:lpstr>
      <vt:lpstr>微软雅黑</vt:lpstr>
      <vt:lpstr>新宋体</vt:lpstr>
      <vt:lpstr>Arial</vt:lpstr>
      <vt:lpstr>Times New Roman</vt:lpstr>
      <vt:lpstr>Wingdings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221</cp:revision>
  <dcterms:created xsi:type="dcterms:W3CDTF">2016-12-28T02:05:00Z</dcterms:created>
  <dcterms:modified xsi:type="dcterms:W3CDTF">2022-09-30T10:42:57Z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