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>
            <a:normAutofit/>
          </a:bodyPr>
          <a:lstStyle>
            <a:lvl1pPr algn="ctr">
              <a:defRPr sz="5600" cap="all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Sunday, April 14,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769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Sunday, April 14,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224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Sunday, April 14,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469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Sunday, April 14,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482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Sunday, April 14,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26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Sunday, April 14,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656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Sunday, April 14, 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105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Sunday, April 14, 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381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Sunday, April 14, 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673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Sunday, April 14,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436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Sunday, April 14,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172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Sunday, April 14,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5713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1" r:id="rId6"/>
    <p:sldLayoutId id="2147483687" r:id="rId7"/>
    <p:sldLayoutId id="2147483688" r:id="rId8"/>
    <p:sldLayoutId id="2147483689" r:id="rId9"/>
    <p:sldLayoutId id="2147483690" r:id="rId10"/>
    <p:sldLayoutId id="2147483692" r:id="rId11"/>
  </p:sldLayoutIdLst>
  <p:hf sldNum="0" hdr="0" ftr="0" dt="0"/>
  <p:txStyles>
    <p:titleStyle>
      <a:lvl1pPr algn="l" defTabSz="914400" rtl="0" eaLnBrk="1" latinLnBrk="0" hangingPunct="1">
        <a:lnSpc>
          <a:spcPct val="88000"/>
        </a:lnSpc>
        <a:spcBef>
          <a:spcPct val="0"/>
        </a:spcBef>
        <a:buNone/>
        <a:defRPr sz="4400" kern="1200" cap="none" spc="4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1F4D251-B7D8-402D-950A-F9D15396E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945BDF-47CD-56FF-1CE5-FDB0C723E6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61450" y="722034"/>
            <a:ext cx="5333034" cy="2298938"/>
          </a:xfrm>
        </p:spPr>
        <p:txBody>
          <a:bodyPr>
            <a:normAutofit/>
          </a:bodyPr>
          <a:lstStyle/>
          <a:p>
            <a:r>
              <a:rPr lang="en-GB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Condensed" panose="02070606080606020203" pitchFamily="18" charset="0"/>
              </a:rPr>
              <a:t>TrustNet</a:t>
            </a:r>
            <a:r>
              <a:rPr lang="en-GB" sz="6000" dirty="0">
                <a:latin typeface="Bodoni MT Condensed" panose="02070606080606020203" pitchFamily="18" charset="0"/>
              </a:rPr>
              <a:t> AI</a:t>
            </a:r>
            <a:br>
              <a:rPr lang="en-GB" sz="6000" dirty="0">
                <a:latin typeface="Bodoni MT Condensed" panose="02070606080606020203" pitchFamily="18" charset="0"/>
              </a:rPr>
            </a:br>
            <a:r>
              <a:rPr lang="en-GB" sz="4400" dirty="0">
                <a:latin typeface="Californian FB" panose="0207040306080B030204" pitchFamily="18" charset="0"/>
              </a:rPr>
              <a:t>Technical presentation</a:t>
            </a:r>
            <a:endParaRPr lang="en-GB" sz="6000" dirty="0">
              <a:latin typeface="Californian FB" panose="0207040306080B0302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18C1D5-367A-77F2-970D-267C59B969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18116" y="5867460"/>
            <a:ext cx="5015638" cy="555863"/>
          </a:xfrm>
        </p:spPr>
        <p:txBody>
          <a:bodyPr>
            <a:normAutofit/>
          </a:bodyPr>
          <a:lstStyle/>
          <a:p>
            <a:r>
              <a:rPr lang="en-GB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BYTE BUILDERS</a:t>
            </a:r>
          </a:p>
        </p:txBody>
      </p:sp>
      <p:pic>
        <p:nvPicPr>
          <p:cNvPr id="13" name="Picture 12" descr="Colourful envelopes">
            <a:extLst>
              <a:ext uri="{FF2B5EF4-FFF2-40B4-BE49-F238E27FC236}">
                <a16:creationId xmlns:a16="http://schemas.microsoft.com/office/drawing/2014/main" id="{D808A627-E258-5EBF-6F06-26A43AFA9C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272" r="21609" b="-1"/>
          <a:stretch/>
        </p:blipFill>
        <p:spPr>
          <a:xfrm>
            <a:off x="1" y="10"/>
            <a:ext cx="5662934" cy="6857990"/>
          </a:xfrm>
          <a:custGeom>
            <a:avLst/>
            <a:gdLst/>
            <a:ahLst/>
            <a:cxnLst/>
            <a:rect l="l" t="t" r="r" b="b"/>
            <a:pathLst>
              <a:path w="5662934" h="6858000">
                <a:moveTo>
                  <a:pt x="0" y="0"/>
                </a:moveTo>
                <a:lnTo>
                  <a:pt x="5064602" y="0"/>
                </a:lnTo>
                <a:lnTo>
                  <a:pt x="4889880" y="279455"/>
                </a:lnTo>
                <a:cubicBezTo>
                  <a:pt x="4472355" y="1021447"/>
                  <a:pt x="4263593" y="1948936"/>
                  <a:pt x="4263593" y="3061922"/>
                </a:cubicBezTo>
                <a:cubicBezTo>
                  <a:pt x="4263593" y="3516203"/>
                  <a:pt x="4324186" y="3970483"/>
                  <a:pt x="4445372" y="4515619"/>
                </a:cubicBezTo>
                <a:cubicBezTo>
                  <a:pt x="4596855" y="5030470"/>
                  <a:pt x="4748338" y="5515036"/>
                  <a:pt x="4990710" y="5969316"/>
                </a:cubicBezTo>
                <a:cubicBezTo>
                  <a:pt x="5172489" y="6275955"/>
                  <a:pt x="5371310" y="6544265"/>
                  <a:pt x="5583977" y="6777438"/>
                </a:cubicBezTo>
                <a:lnTo>
                  <a:pt x="566293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0" name="Freeform 10">
            <a:extLst>
              <a:ext uri="{FF2B5EF4-FFF2-40B4-BE49-F238E27FC236}">
                <a16:creationId xmlns:a16="http://schemas.microsoft.com/office/drawing/2014/main" id="{E67870A8-BE17-461C-AD58-035AD7FA0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7291575">
            <a:off x="3479502" y="491434"/>
            <a:ext cx="2397877" cy="2244442"/>
          </a:xfrm>
          <a:custGeom>
            <a:avLst/>
            <a:gdLst>
              <a:gd name="T0" fmla="*/ 43 w 250"/>
              <a:gd name="T1" fmla="*/ 167 h 234"/>
              <a:gd name="T2" fmla="*/ 70 w 250"/>
              <a:gd name="T3" fmla="*/ 133 h 234"/>
              <a:gd name="T4" fmla="*/ 48 w 250"/>
              <a:gd name="T5" fmla="*/ 134 h 234"/>
              <a:gd name="T6" fmla="*/ 19 w 250"/>
              <a:gd name="T7" fmla="*/ 130 h 234"/>
              <a:gd name="T8" fmla="*/ 6 w 250"/>
              <a:gd name="T9" fmla="*/ 123 h 234"/>
              <a:gd name="T10" fmla="*/ 1 w 250"/>
              <a:gd name="T11" fmla="*/ 103 h 234"/>
              <a:gd name="T12" fmla="*/ 11 w 250"/>
              <a:gd name="T13" fmla="*/ 81 h 234"/>
              <a:gd name="T14" fmla="*/ 23 w 250"/>
              <a:gd name="T15" fmla="*/ 76 h 234"/>
              <a:gd name="T16" fmla="*/ 81 w 250"/>
              <a:gd name="T17" fmla="*/ 78 h 234"/>
              <a:gd name="T18" fmla="*/ 65 w 250"/>
              <a:gd name="T19" fmla="*/ 49 h 234"/>
              <a:gd name="T20" fmla="*/ 57 w 250"/>
              <a:gd name="T21" fmla="*/ 27 h 234"/>
              <a:gd name="T22" fmla="*/ 67 w 250"/>
              <a:gd name="T23" fmla="*/ 12 h 234"/>
              <a:gd name="T24" fmla="*/ 85 w 250"/>
              <a:gd name="T25" fmla="*/ 1 h 234"/>
              <a:gd name="T26" fmla="*/ 101 w 250"/>
              <a:gd name="T27" fmla="*/ 8 h 234"/>
              <a:gd name="T28" fmla="*/ 107 w 250"/>
              <a:gd name="T29" fmla="*/ 15 h 234"/>
              <a:gd name="T30" fmla="*/ 120 w 250"/>
              <a:gd name="T31" fmla="*/ 37 h 234"/>
              <a:gd name="T32" fmla="*/ 131 w 250"/>
              <a:gd name="T33" fmla="*/ 60 h 234"/>
              <a:gd name="T34" fmla="*/ 164 w 250"/>
              <a:gd name="T35" fmla="*/ 25 h 234"/>
              <a:gd name="T36" fmla="*/ 187 w 250"/>
              <a:gd name="T37" fmla="*/ 11 h 234"/>
              <a:gd name="T38" fmla="*/ 205 w 250"/>
              <a:gd name="T39" fmla="*/ 19 h 234"/>
              <a:gd name="T40" fmla="*/ 214 w 250"/>
              <a:gd name="T41" fmla="*/ 34 h 234"/>
              <a:gd name="T42" fmla="*/ 203 w 250"/>
              <a:gd name="T43" fmla="*/ 57 h 234"/>
              <a:gd name="T44" fmla="*/ 166 w 250"/>
              <a:gd name="T45" fmla="*/ 100 h 234"/>
              <a:gd name="T46" fmla="*/ 217 w 250"/>
              <a:gd name="T47" fmla="*/ 98 h 234"/>
              <a:gd name="T48" fmla="*/ 244 w 250"/>
              <a:gd name="T49" fmla="*/ 104 h 234"/>
              <a:gd name="T50" fmla="*/ 249 w 250"/>
              <a:gd name="T51" fmla="*/ 115 h 234"/>
              <a:gd name="T52" fmla="*/ 247 w 250"/>
              <a:gd name="T53" fmla="*/ 129 h 234"/>
              <a:gd name="T54" fmla="*/ 245 w 250"/>
              <a:gd name="T55" fmla="*/ 134 h 234"/>
              <a:gd name="T56" fmla="*/ 241 w 250"/>
              <a:gd name="T57" fmla="*/ 141 h 234"/>
              <a:gd name="T58" fmla="*/ 227 w 250"/>
              <a:gd name="T59" fmla="*/ 147 h 234"/>
              <a:gd name="T60" fmla="*/ 187 w 250"/>
              <a:gd name="T61" fmla="*/ 151 h 234"/>
              <a:gd name="T62" fmla="*/ 160 w 250"/>
              <a:gd name="T63" fmla="*/ 148 h 234"/>
              <a:gd name="T64" fmla="*/ 168 w 250"/>
              <a:gd name="T65" fmla="*/ 168 h 234"/>
              <a:gd name="T66" fmla="*/ 176 w 250"/>
              <a:gd name="T67" fmla="*/ 194 h 234"/>
              <a:gd name="T68" fmla="*/ 176 w 250"/>
              <a:gd name="T69" fmla="*/ 211 h 234"/>
              <a:gd name="T70" fmla="*/ 170 w 250"/>
              <a:gd name="T71" fmla="*/ 221 h 234"/>
              <a:gd name="T72" fmla="*/ 156 w 250"/>
              <a:gd name="T73" fmla="*/ 230 h 234"/>
              <a:gd name="T74" fmla="*/ 130 w 250"/>
              <a:gd name="T75" fmla="*/ 226 h 234"/>
              <a:gd name="T76" fmla="*/ 122 w 250"/>
              <a:gd name="T77" fmla="*/ 213 h 234"/>
              <a:gd name="T78" fmla="*/ 110 w 250"/>
              <a:gd name="T79" fmla="*/ 169 h 234"/>
              <a:gd name="T80" fmla="*/ 92 w 250"/>
              <a:gd name="T81" fmla="*/ 192 h 234"/>
              <a:gd name="T82" fmla="*/ 87 w 250"/>
              <a:gd name="T83" fmla="*/ 197 h 234"/>
              <a:gd name="T84" fmla="*/ 84 w 250"/>
              <a:gd name="T85" fmla="*/ 201 h 234"/>
              <a:gd name="T86" fmla="*/ 65 w 250"/>
              <a:gd name="T87" fmla="*/ 212 h 234"/>
              <a:gd name="T88" fmla="*/ 50 w 250"/>
              <a:gd name="T89" fmla="*/ 204 h 234"/>
              <a:gd name="T90" fmla="*/ 44 w 250"/>
              <a:gd name="T91" fmla="*/ 198 h 234"/>
              <a:gd name="T92" fmla="*/ 38 w 250"/>
              <a:gd name="T93" fmla="*/ 185 h 234"/>
              <a:gd name="T94" fmla="*/ 43 w 250"/>
              <a:gd name="T95" fmla="*/ 167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50" h="234">
                <a:moveTo>
                  <a:pt x="43" y="167"/>
                </a:moveTo>
                <a:cubicBezTo>
                  <a:pt x="70" y="133"/>
                  <a:pt x="70" y="133"/>
                  <a:pt x="70" y="133"/>
                </a:cubicBezTo>
                <a:cubicBezTo>
                  <a:pt x="60" y="134"/>
                  <a:pt x="61" y="134"/>
                  <a:pt x="48" y="134"/>
                </a:cubicBezTo>
                <a:cubicBezTo>
                  <a:pt x="34" y="133"/>
                  <a:pt x="24" y="132"/>
                  <a:pt x="19" y="130"/>
                </a:cubicBezTo>
                <a:cubicBezTo>
                  <a:pt x="13" y="128"/>
                  <a:pt x="9" y="126"/>
                  <a:pt x="6" y="123"/>
                </a:cubicBezTo>
                <a:cubicBezTo>
                  <a:pt x="1" y="119"/>
                  <a:pt x="0" y="112"/>
                  <a:pt x="1" y="103"/>
                </a:cubicBezTo>
                <a:cubicBezTo>
                  <a:pt x="2" y="93"/>
                  <a:pt x="6" y="86"/>
                  <a:pt x="11" y="81"/>
                </a:cubicBezTo>
                <a:cubicBezTo>
                  <a:pt x="15" y="77"/>
                  <a:pt x="18" y="76"/>
                  <a:pt x="23" y="76"/>
                </a:cubicBezTo>
                <a:cubicBezTo>
                  <a:pt x="81" y="78"/>
                  <a:pt x="81" y="78"/>
                  <a:pt x="81" y="78"/>
                </a:cubicBezTo>
                <a:cubicBezTo>
                  <a:pt x="65" y="49"/>
                  <a:pt x="65" y="49"/>
                  <a:pt x="65" y="49"/>
                </a:cubicBezTo>
                <a:cubicBezTo>
                  <a:pt x="58" y="40"/>
                  <a:pt x="56" y="33"/>
                  <a:pt x="57" y="27"/>
                </a:cubicBezTo>
                <a:cubicBezTo>
                  <a:pt x="58" y="21"/>
                  <a:pt x="62" y="16"/>
                  <a:pt x="67" y="12"/>
                </a:cubicBezTo>
                <a:cubicBezTo>
                  <a:pt x="74" y="6"/>
                  <a:pt x="80" y="2"/>
                  <a:pt x="85" y="1"/>
                </a:cubicBezTo>
                <a:cubicBezTo>
                  <a:pt x="90" y="0"/>
                  <a:pt x="95" y="2"/>
                  <a:pt x="101" y="8"/>
                </a:cubicBezTo>
                <a:cubicBezTo>
                  <a:pt x="104" y="11"/>
                  <a:pt x="106" y="13"/>
                  <a:pt x="107" y="15"/>
                </a:cubicBezTo>
                <a:cubicBezTo>
                  <a:pt x="110" y="19"/>
                  <a:pt x="112" y="20"/>
                  <a:pt x="120" y="37"/>
                </a:cubicBezTo>
                <a:cubicBezTo>
                  <a:pt x="129" y="55"/>
                  <a:pt x="128" y="51"/>
                  <a:pt x="131" y="60"/>
                </a:cubicBezTo>
                <a:cubicBezTo>
                  <a:pt x="164" y="25"/>
                  <a:pt x="164" y="25"/>
                  <a:pt x="164" y="25"/>
                </a:cubicBezTo>
                <a:cubicBezTo>
                  <a:pt x="173" y="16"/>
                  <a:pt x="180" y="11"/>
                  <a:pt x="187" y="11"/>
                </a:cubicBezTo>
                <a:cubicBezTo>
                  <a:pt x="193" y="10"/>
                  <a:pt x="200" y="13"/>
                  <a:pt x="205" y="19"/>
                </a:cubicBezTo>
                <a:cubicBezTo>
                  <a:pt x="210" y="24"/>
                  <a:pt x="213" y="29"/>
                  <a:pt x="214" y="34"/>
                </a:cubicBezTo>
                <a:cubicBezTo>
                  <a:pt x="214" y="39"/>
                  <a:pt x="211" y="47"/>
                  <a:pt x="203" y="57"/>
                </a:cubicBezTo>
                <a:cubicBezTo>
                  <a:pt x="166" y="100"/>
                  <a:pt x="166" y="100"/>
                  <a:pt x="166" y="100"/>
                </a:cubicBezTo>
                <a:cubicBezTo>
                  <a:pt x="217" y="98"/>
                  <a:pt x="217" y="98"/>
                  <a:pt x="217" y="98"/>
                </a:cubicBezTo>
                <a:cubicBezTo>
                  <a:pt x="229" y="96"/>
                  <a:pt x="238" y="98"/>
                  <a:pt x="244" y="104"/>
                </a:cubicBezTo>
                <a:cubicBezTo>
                  <a:pt x="247" y="107"/>
                  <a:pt x="249" y="111"/>
                  <a:pt x="249" y="115"/>
                </a:cubicBezTo>
                <a:cubicBezTo>
                  <a:pt x="250" y="120"/>
                  <a:pt x="249" y="124"/>
                  <a:pt x="247" y="129"/>
                </a:cubicBezTo>
                <a:cubicBezTo>
                  <a:pt x="247" y="130"/>
                  <a:pt x="246" y="132"/>
                  <a:pt x="245" y="134"/>
                </a:cubicBezTo>
                <a:cubicBezTo>
                  <a:pt x="244" y="137"/>
                  <a:pt x="243" y="140"/>
                  <a:pt x="241" y="141"/>
                </a:cubicBezTo>
                <a:cubicBezTo>
                  <a:pt x="239" y="144"/>
                  <a:pt x="234" y="146"/>
                  <a:pt x="227" y="147"/>
                </a:cubicBezTo>
                <a:cubicBezTo>
                  <a:pt x="221" y="149"/>
                  <a:pt x="207" y="150"/>
                  <a:pt x="187" y="151"/>
                </a:cubicBezTo>
                <a:cubicBezTo>
                  <a:pt x="175" y="152"/>
                  <a:pt x="161" y="148"/>
                  <a:pt x="160" y="148"/>
                </a:cubicBezTo>
                <a:cubicBezTo>
                  <a:pt x="161" y="151"/>
                  <a:pt x="165" y="161"/>
                  <a:pt x="168" y="168"/>
                </a:cubicBezTo>
                <a:cubicBezTo>
                  <a:pt x="168" y="171"/>
                  <a:pt x="173" y="181"/>
                  <a:pt x="176" y="194"/>
                </a:cubicBezTo>
                <a:cubicBezTo>
                  <a:pt x="179" y="206"/>
                  <a:pt x="176" y="203"/>
                  <a:pt x="176" y="211"/>
                </a:cubicBezTo>
                <a:cubicBezTo>
                  <a:pt x="176" y="214"/>
                  <a:pt x="174" y="217"/>
                  <a:pt x="170" y="221"/>
                </a:cubicBezTo>
                <a:cubicBezTo>
                  <a:pt x="166" y="226"/>
                  <a:pt x="161" y="228"/>
                  <a:pt x="156" y="230"/>
                </a:cubicBezTo>
                <a:cubicBezTo>
                  <a:pt x="147" y="234"/>
                  <a:pt x="137" y="233"/>
                  <a:pt x="130" y="226"/>
                </a:cubicBezTo>
                <a:cubicBezTo>
                  <a:pt x="127" y="223"/>
                  <a:pt x="125" y="219"/>
                  <a:pt x="122" y="213"/>
                </a:cubicBezTo>
                <a:cubicBezTo>
                  <a:pt x="118" y="188"/>
                  <a:pt x="117" y="189"/>
                  <a:pt x="110" y="169"/>
                </a:cubicBezTo>
                <a:cubicBezTo>
                  <a:pt x="92" y="192"/>
                  <a:pt x="92" y="192"/>
                  <a:pt x="92" y="192"/>
                </a:cubicBezTo>
                <a:cubicBezTo>
                  <a:pt x="90" y="193"/>
                  <a:pt x="88" y="195"/>
                  <a:pt x="87" y="197"/>
                </a:cubicBezTo>
                <a:cubicBezTo>
                  <a:pt x="86" y="198"/>
                  <a:pt x="85" y="200"/>
                  <a:pt x="84" y="201"/>
                </a:cubicBezTo>
                <a:cubicBezTo>
                  <a:pt x="76" y="209"/>
                  <a:pt x="70" y="212"/>
                  <a:pt x="65" y="212"/>
                </a:cubicBezTo>
                <a:cubicBezTo>
                  <a:pt x="60" y="211"/>
                  <a:pt x="55" y="209"/>
                  <a:pt x="50" y="204"/>
                </a:cubicBezTo>
                <a:cubicBezTo>
                  <a:pt x="50" y="203"/>
                  <a:pt x="48" y="202"/>
                  <a:pt x="44" y="198"/>
                </a:cubicBezTo>
                <a:cubicBezTo>
                  <a:pt x="41" y="195"/>
                  <a:pt x="39" y="191"/>
                  <a:pt x="38" y="185"/>
                </a:cubicBezTo>
                <a:cubicBezTo>
                  <a:pt x="37" y="179"/>
                  <a:pt x="39" y="173"/>
                  <a:pt x="43" y="16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130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AC906-9899-7824-B0C2-5F7B702F6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350361"/>
            <a:ext cx="10728322" cy="1477328"/>
          </a:xfrm>
        </p:spPr>
        <p:txBody>
          <a:bodyPr>
            <a:normAutofit/>
          </a:bodyPr>
          <a:lstStyle/>
          <a:p>
            <a:pPr algn="ctr"/>
            <a:br>
              <a:rPr lang="en-GB" sz="4800" dirty="0">
                <a:latin typeface="Californian FB" panose="0207040306080B030204" pitchFamily="18" charset="0"/>
              </a:rPr>
            </a:br>
            <a:r>
              <a:rPr lang="en-GB" sz="4800" dirty="0">
                <a:latin typeface="Californian FB" panose="0207040306080B030204" pitchFamily="18" charset="0"/>
              </a:rPr>
              <a:t>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E3FA7-1CBC-65FD-A536-F592BBC5D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3695" y="2607588"/>
            <a:ext cx="10728325" cy="3227375"/>
          </a:xfrm>
        </p:spPr>
        <p:txBody>
          <a:bodyPr/>
          <a:lstStyle/>
          <a:p>
            <a:r>
              <a:rPr lang="en-GB" dirty="0"/>
              <a:t>1.</a:t>
            </a:r>
            <a:r>
              <a:rPr lang="en-GB" dirty="0">
                <a:latin typeface="Californian FB" panose="0207040306080B030204" pitchFamily="18" charset="0"/>
              </a:rPr>
              <a:t>Short introduction : What the code is supposed to do?</a:t>
            </a:r>
          </a:p>
          <a:p>
            <a:r>
              <a:rPr lang="en-GB" dirty="0"/>
              <a:t>2.</a:t>
            </a:r>
            <a:r>
              <a:rPr lang="en-GB" dirty="0">
                <a:latin typeface="Californian FB" panose="0207040306080B030204" pitchFamily="18" charset="0"/>
              </a:rPr>
              <a:t>Technologies used</a:t>
            </a:r>
          </a:p>
          <a:p>
            <a:r>
              <a:rPr lang="en-GB" dirty="0"/>
              <a:t>3.</a:t>
            </a:r>
            <a:r>
              <a:rPr lang="en-GB" dirty="0">
                <a:latin typeface="Californian FB" panose="0207040306080B030204" pitchFamily="18" charset="0"/>
              </a:rPr>
              <a:t>Code Walkthrough</a:t>
            </a:r>
          </a:p>
          <a:p>
            <a:r>
              <a:rPr lang="en-GB"/>
              <a:t>4.</a:t>
            </a:r>
            <a:r>
              <a:rPr lang="en-GB">
                <a:latin typeface="Californian FB" panose="0207040306080B030204" pitchFamily="18" charset="0"/>
              </a:rPr>
              <a:t>Future improvements.</a:t>
            </a:r>
            <a:endParaRPr lang="en-GB" dirty="0">
              <a:latin typeface="Californian FB" panose="0207040306080B030204" pitchFamily="18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0002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43E9E-9C61-41A1-3916-0F6DF107F1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763572"/>
            <a:ext cx="10728325" cy="5005404"/>
          </a:xfrm>
        </p:spPr>
        <p:txBody>
          <a:bodyPr/>
          <a:lstStyle/>
          <a:p>
            <a:r>
              <a:rPr lang="en-US"/>
              <a:t>The python script has  an integrated OpenAI API with GPT-3.5-turbo model.</a:t>
            </a:r>
          </a:p>
          <a:p>
            <a:endParaRPr lang="en-US"/>
          </a:p>
          <a:p>
            <a:r>
              <a:rPr lang="en-US"/>
              <a:t>The script is going to take send an request to the API with a prompt which contains the mail message with the Sender address and the content + some additional questions used to ask the AI if the mail is a malicious mail (maybe it has an attachment with a strange executable file) or a phishing email.</a:t>
            </a:r>
          </a:p>
          <a:p>
            <a:endParaRPr lang="en-US"/>
          </a:p>
          <a:p>
            <a:r>
              <a:rPr lang="en-US"/>
              <a:t>The API sends an response and the script takes it, uses some functions or some programs we wrote to crop the response message of the AI from the ‘raw’ data.</a:t>
            </a:r>
          </a:p>
          <a:p>
            <a:endParaRPr lang="en-US"/>
          </a:p>
          <a:p>
            <a:r>
              <a:rPr lang="en-US"/>
              <a:t>Then, we can create a feedback loop back to the mailbox, and delete or quarantine the mail.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498790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C4C759-646E-6CB1-32CE-ADC6F2C5C8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1610" y="665858"/>
            <a:ext cx="9108779" cy="552628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96926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25ADD-933C-991D-DE0E-366CE3B9B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848412"/>
            <a:ext cx="10728325" cy="4920563"/>
          </a:xfrm>
        </p:spPr>
        <p:txBody>
          <a:bodyPr/>
          <a:lstStyle/>
          <a:p>
            <a:endParaRPr lang="en-US"/>
          </a:p>
          <a:p>
            <a:endParaRPr lang="en-US"/>
          </a:p>
          <a:p>
            <a:r>
              <a:rPr lang="en-US"/>
              <a:t>We choosed to use Python interpreter to create scripts for AI management and for API interaction.</a:t>
            </a:r>
          </a:p>
          <a:p>
            <a:r>
              <a:rPr lang="en-US"/>
              <a:t>The scripts embedds IMAP protocol function to send and retrieve data from a mail client.</a:t>
            </a:r>
          </a:p>
          <a:p>
            <a:r>
              <a:rPr lang="en-US"/>
              <a:t>Mail client uses outlook mail services.</a:t>
            </a:r>
          </a:p>
          <a:p>
            <a:r>
              <a:rPr lang="en-US"/>
              <a:t>Also, we created a very simple UI using HTML, so we can display the AI response.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161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A333A-DF68-1BA5-4597-00F726819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988A2-24CB-5C10-A26D-FE79315B5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401828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818F1-F37E-7532-16D2-7C7CDA42B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9" y="638052"/>
            <a:ext cx="10728322" cy="469825"/>
          </a:xfrm>
        </p:spPr>
        <p:txBody>
          <a:bodyPr>
            <a:normAutofit/>
          </a:bodyPr>
          <a:lstStyle/>
          <a:p>
            <a:r>
              <a:rPr lang="en-US" sz="2800" i="1">
                <a:latin typeface="Californian FB" panose="0207040306080B030204" pitchFamily="18" charset="0"/>
              </a:rPr>
              <a:t>Future improvements</a:t>
            </a:r>
            <a:endParaRPr lang="ro-RO" sz="2800" i="1">
              <a:latin typeface="Californian FB" panose="0207040306080B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91381-D77F-3D43-9B2C-70BEF6691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583" y="1712041"/>
            <a:ext cx="10728325" cy="3953468"/>
          </a:xfrm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	We would like to add more code and ideas to our project, like an </a:t>
            </a:r>
            <a:r>
              <a:rPr 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Mail API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, API URL Scanner (for advanced phishing email detection), UI to have full control over the mailbox (we would like to copy all the mails to a separated environment where we are able to control, delete or modify all the mail, also this requires some web design skills we are developing now. 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</a:t>
            </a:r>
            <a:endParaRPr lang="ro-RO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431063"/>
      </p:ext>
    </p:extLst>
  </p:cSld>
  <p:clrMapOvr>
    <a:masterClrMapping/>
  </p:clrMapOvr>
</p:sld>
</file>

<file path=ppt/theme/theme1.xml><?xml version="1.0" encoding="utf-8"?>
<a:theme xmlns:a="http://schemas.openxmlformats.org/drawingml/2006/main" name="BlobVTI">
  <a:themeElements>
    <a:clrScheme name="Blob V2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B495C2"/>
      </a:accent1>
      <a:accent2>
        <a:srgbClr val="767E37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Blob">
      <a:majorFont>
        <a:latin typeface="The Hand Extrablack"/>
        <a:ea typeface=""/>
        <a:cs typeface=""/>
      </a:majorFont>
      <a:minorFont>
        <a:latin typeface="Sagona Book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299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Bodoni MT Condensed</vt:lpstr>
      <vt:lpstr>Californian FB</vt:lpstr>
      <vt:lpstr>Sagona Book</vt:lpstr>
      <vt:lpstr>The Hand Extrablack</vt:lpstr>
      <vt:lpstr>Times New Roman</vt:lpstr>
      <vt:lpstr>BlobVTI</vt:lpstr>
      <vt:lpstr>TrustNet AI Technical presentation</vt:lpstr>
      <vt:lpstr> INDEX</vt:lpstr>
      <vt:lpstr>PowerPoint Presentation</vt:lpstr>
      <vt:lpstr>PowerPoint Presentation</vt:lpstr>
      <vt:lpstr>PowerPoint Presentation</vt:lpstr>
      <vt:lpstr>PowerPoint Presentation</vt:lpstr>
      <vt:lpstr>Future improvements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TrustNet AI Technical presentation</dc:title>
  <dc:creator>Ioan-Andrei CONDRAT (141170)</dc:creator>
  <cp:lastModifiedBy>Alin Coca</cp:lastModifiedBy>
  <cp:revision>6</cp:revision>
  <dcterms:created xsi:type="dcterms:W3CDTF">2024-04-14T04:29:33Z</dcterms:created>
  <dcterms:modified xsi:type="dcterms:W3CDTF">2024-04-14T05:30:07Z</dcterms:modified>
</cp:coreProperties>
</file>