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6"/>
  </p:handoutMasterIdLst>
  <p:sldIdLst>
    <p:sldId id="299" r:id="rId4"/>
    <p:sldId id="313" r:id="rId5"/>
    <p:sldId id="291" r:id="rId6"/>
    <p:sldId id="304" r:id="rId7"/>
    <p:sldId id="306" r:id="rId8"/>
    <p:sldId id="266" r:id="rId9"/>
    <p:sldId id="311" r:id="rId10"/>
    <p:sldId id="308" r:id="rId11"/>
    <p:sldId id="271" r:id="rId12"/>
    <p:sldId id="289" r:id="rId13"/>
    <p:sldId id="312" r:id="rId14"/>
    <p:sldId id="26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7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2022-05-20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2046"/>
            <a:ext cx="9144000" cy="533308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Mini Project Quality Engineer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779662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Disusun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Aliya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Hassa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Nisreyasa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Cornika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3FB84-271C-4694-916F-6AEDA5264B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674"/>
            <a:ext cx="1314187" cy="7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7878" y="1288791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566628" y="128879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131078" y="1298604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724128" y="1288791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02878" y="1288791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1895" y="2265099"/>
            <a:ext cx="1512169" cy="1042846"/>
            <a:chOff x="2113656" y="4283314"/>
            <a:chExt cx="3647461" cy="1042846"/>
          </a:xfrm>
        </p:grpSpPr>
        <p:sp>
          <p:nvSpPr>
            <p:cNvPr id="13" name="TextBox 12"/>
            <p:cNvSpPr txBox="1"/>
            <p:nvPr/>
          </p:nvSpPr>
          <p:spPr>
            <a:xfrm>
              <a:off x="2113656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Pengelompokan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  <a:t>request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API yang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bisa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disimpan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atau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diatur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dalam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bentuk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  <a:t>folder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Collection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0"/>
          <p:cNvSpPr/>
          <p:nvPr/>
        </p:nvSpPr>
        <p:spPr>
          <a:xfrm>
            <a:off x="2847850" y="861525"/>
            <a:ext cx="319399" cy="31846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69920" y="2265099"/>
            <a:ext cx="1512168" cy="1781509"/>
            <a:chOff x="2113657" y="4283314"/>
            <a:chExt cx="3647460" cy="1781509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Semacam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  <a:t>config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untuk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menyimpan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  <a:t>attribute dan </a:t>
              </a:r>
              <a:b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  <a:t>attribute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tersebut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dapat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digunakan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ataupun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dimanipulasi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dalam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proses </a:t>
              </a:r>
              <a: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  <a:t>request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API.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Environtment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1499" y="2265099"/>
            <a:ext cx="1660159" cy="1410590"/>
            <a:chOff x="1977505" y="4283314"/>
            <a:chExt cx="4004425" cy="1410590"/>
          </a:xfrm>
        </p:grpSpPr>
        <p:sp>
          <p:nvSpPr>
            <p:cNvPr id="24" name="TextBox 23"/>
            <p:cNvSpPr txBox="1"/>
            <p:nvPr/>
          </p:nvSpPr>
          <p:spPr>
            <a:xfrm>
              <a:off x="1977505" y="4493575"/>
              <a:ext cx="4004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b="0" i="1" dirty="0">
                  <a:solidFill>
                    <a:srgbClr val="292929"/>
                  </a:solidFill>
                  <a:effectLst/>
                  <a:latin typeface="charter"/>
                </a:rPr>
                <a:t>Developer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dapat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membuat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Mockup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API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sebelum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benar-benar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b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mengimplementasikan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ke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dalam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D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proyek</a:t>
              </a:r>
              <a:r>
                <a:rPr lang="en-ID" sz="1200" b="0" i="0" dirty="0">
                  <a:solidFill>
                    <a:srgbClr val="292929"/>
                  </a:solidFill>
                  <a:effectLst/>
                  <a:latin typeface="charter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25970" y="2265099"/>
            <a:ext cx="1578023" cy="1227512"/>
            <a:chOff x="2113657" y="4283314"/>
            <a:chExt cx="3806307" cy="1227512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8063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200" b="0" i="0" dirty="0">
                  <a:solidFill>
                    <a:srgbClr val="292929"/>
                  </a:solidFill>
                  <a:effectLst/>
                  <a:latin typeface="charter"/>
                </a:rPr>
                <a:t>Fitur untuk melakukan validasi respon, </a:t>
              </a:r>
              <a:br>
                <a:rPr lang="sv-SE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sv-SE" sz="1200" b="0" i="0" dirty="0">
                  <a:solidFill>
                    <a:srgbClr val="292929"/>
                  </a:solidFill>
                  <a:effectLst/>
                  <a:latin typeface="charter"/>
                </a:rPr>
                <a:t>termasuk di dalamnya menuliskan </a:t>
              </a:r>
              <a:r>
                <a:rPr lang="sv-SE" sz="1200" b="0" i="1" dirty="0">
                  <a:solidFill>
                    <a:srgbClr val="292929"/>
                  </a:solidFill>
                  <a:effectLst/>
                  <a:latin typeface="charter"/>
                </a:rPr>
                <a:t>test</a:t>
              </a:r>
              <a:r>
                <a:rPr lang="sv-SE" sz="1200" b="0" i="0" dirty="0">
                  <a:solidFill>
                    <a:srgbClr val="292929"/>
                  </a:solidFill>
                  <a:effectLst/>
                  <a:latin typeface="charter"/>
                </a:rPr>
                <a:t> sesuai dengan kebutuhan.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Script Test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03994" y="2265099"/>
            <a:ext cx="1578023" cy="1227512"/>
            <a:chOff x="2113657" y="4283314"/>
            <a:chExt cx="3806307" cy="1227512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8063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Menjalakan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lang="en-US" sz="1200" b="0" i="1" dirty="0">
                  <a:solidFill>
                    <a:srgbClr val="292929"/>
                  </a:solidFill>
                  <a:effectLst/>
                  <a:latin typeface="charter"/>
                </a:rPr>
                <a:t>request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b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US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dalam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US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satu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 collection </a:t>
              </a:r>
              <a:r>
                <a:rPr lang="en-US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secara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US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otomatis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, </a:t>
              </a:r>
              <a:b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</a:br>
              <a:r>
                <a:rPr lang="en-US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dengan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US" sz="1200" b="0" i="0" dirty="0" err="1">
                  <a:solidFill>
                    <a:srgbClr val="292929"/>
                  </a:solidFill>
                  <a:effectLst/>
                  <a:latin typeface="charter"/>
                </a:rPr>
                <a:t>menggunakan</a:t>
              </a:r>
              <a:r>
                <a:rPr lang="en-US" sz="1200" b="0" i="0" dirty="0">
                  <a:solidFill>
                    <a:srgbClr val="292929"/>
                  </a:solidFill>
                  <a:effectLst/>
                  <a:latin typeface="charter"/>
                </a:rPr>
                <a:t> script test.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Runner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204F244F-BFE0-4923-A5E6-603CFCAF97B2}"/>
              </a:ext>
            </a:extLst>
          </p:cNvPr>
          <p:cNvSpPr txBox="1">
            <a:spLocks/>
          </p:cNvSpPr>
          <p:nvPr/>
        </p:nvSpPr>
        <p:spPr>
          <a:xfrm>
            <a:off x="0" y="233616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</a:rPr>
              <a:t>Postman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8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DEB7-3384-4D7B-9C57-E4F6CC22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5"/>
                </a:solidFill>
              </a:rPr>
              <a:t>Katalon</a:t>
            </a:r>
            <a:r>
              <a:rPr lang="en-US" altLang="ko-KR" dirty="0">
                <a:solidFill>
                  <a:schemeClr val="accent5"/>
                </a:solidFill>
              </a:rPr>
              <a:t> Studio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C0029-D0BC-45FE-831E-287D9E2B8C16}"/>
              </a:ext>
            </a:extLst>
          </p:cNvPr>
          <p:cNvSpPr txBox="1"/>
          <p:nvPr/>
        </p:nvSpPr>
        <p:spPr>
          <a:xfrm>
            <a:off x="1763688" y="1275606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i="1" dirty="0">
                <a:latin typeface="Poppins"/>
              </a:rPr>
              <a:t>S</a:t>
            </a:r>
            <a:r>
              <a:rPr lang="en-ID" sz="3200" b="0" i="1" dirty="0">
                <a:effectLst/>
                <a:latin typeface="Poppins"/>
              </a:rPr>
              <a:t>oftware testing</a:t>
            </a:r>
            <a:r>
              <a:rPr lang="en-ID" sz="3200" b="0" i="0" dirty="0">
                <a:effectLst/>
                <a:latin typeface="Poppins"/>
              </a:rPr>
              <a:t> yang </a:t>
            </a:r>
            <a:r>
              <a:rPr lang="en-ID" sz="3200" b="0" i="0" dirty="0" err="1">
                <a:effectLst/>
                <a:latin typeface="Poppins"/>
              </a:rPr>
              <a:t>digunakan</a:t>
            </a:r>
            <a:r>
              <a:rPr lang="en-ID" sz="3200" b="0" i="0" dirty="0">
                <a:effectLst/>
                <a:latin typeface="Poppins"/>
              </a:rPr>
              <a:t> </a:t>
            </a:r>
            <a:r>
              <a:rPr lang="en-ID" sz="3200" b="0" i="0" dirty="0" err="1">
                <a:effectLst/>
                <a:latin typeface="Poppins"/>
              </a:rPr>
              <a:t>untuk</a:t>
            </a:r>
            <a:r>
              <a:rPr lang="en-ID" sz="3200" b="0" i="0" dirty="0">
                <a:effectLst/>
                <a:latin typeface="Poppins"/>
              </a:rPr>
              <a:t> </a:t>
            </a:r>
            <a:r>
              <a:rPr lang="en-ID" sz="3200" b="0" i="0" dirty="0" err="1">
                <a:effectLst/>
                <a:latin typeface="Poppins"/>
              </a:rPr>
              <a:t>menguji</a:t>
            </a:r>
            <a:r>
              <a:rPr lang="en-ID" sz="3200" b="0" i="0" dirty="0">
                <a:effectLst/>
                <a:latin typeface="Poppins"/>
              </a:rPr>
              <a:t> </a:t>
            </a:r>
            <a:r>
              <a:rPr lang="en-ID" sz="3200" b="0" i="0" dirty="0" err="1">
                <a:effectLst/>
                <a:latin typeface="Poppins"/>
              </a:rPr>
              <a:t>kualitas</a:t>
            </a:r>
            <a:r>
              <a:rPr lang="en-ID" sz="3200" b="0" i="0" dirty="0">
                <a:effectLst/>
                <a:latin typeface="Poppins"/>
              </a:rPr>
              <a:t> dan </a:t>
            </a:r>
            <a:r>
              <a:rPr lang="en-ID" sz="3200" b="0" i="0" dirty="0" err="1">
                <a:effectLst/>
                <a:latin typeface="Poppins"/>
              </a:rPr>
              <a:t>fungsi</a:t>
            </a:r>
            <a:r>
              <a:rPr lang="en-ID" sz="3200" b="0" i="0" dirty="0">
                <a:effectLst/>
                <a:latin typeface="Poppins"/>
              </a:rPr>
              <a:t> </a:t>
            </a:r>
            <a:r>
              <a:rPr lang="en-ID" sz="3200" b="0" i="0" dirty="0" err="1">
                <a:effectLst/>
                <a:latin typeface="Poppins"/>
              </a:rPr>
              <a:t>dari</a:t>
            </a:r>
            <a:r>
              <a:rPr lang="en-ID" sz="3200" b="0" i="0" dirty="0">
                <a:effectLst/>
                <a:latin typeface="Poppins"/>
              </a:rPr>
              <a:t> </a:t>
            </a:r>
            <a:r>
              <a:rPr lang="en-ID" sz="3200" b="0" i="0" dirty="0" err="1">
                <a:effectLst/>
                <a:latin typeface="Poppins"/>
              </a:rPr>
              <a:t>aplikasi</a:t>
            </a:r>
            <a:r>
              <a:rPr lang="en-ID" sz="3200" b="0" i="0" dirty="0">
                <a:effectLst/>
                <a:latin typeface="Poppins"/>
              </a:rPr>
              <a:t> yang </a:t>
            </a:r>
            <a:r>
              <a:rPr lang="en-ID" sz="3200" b="0" i="0" dirty="0" err="1">
                <a:effectLst/>
                <a:latin typeface="Poppins"/>
              </a:rPr>
              <a:t>telah</a:t>
            </a:r>
            <a:r>
              <a:rPr lang="en-ID" sz="3200" b="0" i="0" dirty="0">
                <a:effectLst/>
                <a:latin typeface="Poppins"/>
              </a:rPr>
              <a:t> </a:t>
            </a:r>
            <a:r>
              <a:rPr lang="en-ID" sz="3200" b="0" i="0" dirty="0" err="1">
                <a:effectLst/>
                <a:latin typeface="Poppins"/>
              </a:rPr>
              <a:t>diproduksi</a:t>
            </a:r>
            <a:r>
              <a:rPr lang="en-ID" sz="3200" b="0" i="0" dirty="0">
                <a:effectLst/>
                <a:latin typeface="Poppins"/>
              </a:rPr>
              <a:t>.</a:t>
            </a:r>
            <a:endParaRPr lang="en-US" altLang="ko-KR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7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accent5"/>
                </a:solidFill>
                <a:latin typeface="+mj-lt"/>
              </a:rPr>
              <a:t>Terima</a:t>
            </a:r>
            <a:r>
              <a:rPr lang="en-US" altLang="ko-KR" dirty="0">
                <a:solidFill>
                  <a:schemeClr val="accent5"/>
                </a:solidFill>
                <a:latin typeface="+mj-lt"/>
              </a:rPr>
              <a:t> Kasih</a:t>
            </a:r>
            <a:r>
              <a:rPr lang="en-US" altLang="ko-KR" dirty="0">
                <a:solidFill>
                  <a:schemeClr val="accent5"/>
                </a:solidFill>
                <a:latin typeface="+mj-lt"/>
                <a:sym typeface="Wingdings" panose="05000000000000000000" pitchFamily="2" charset="2"/>
              </a:rPr>
              <a:t> 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A6F7-9D59-4072-9A53-1E53188AB7D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Quality Engineer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CFBE6-7EAA-4D05-8002-13A3D7971D28}"/>
              </a:ext>
            </a:extLst>
          </p:cNvPr>
          <p:cNvSpPr txBox="1"/>
          <p:nvPr/>
        </p:nvSpPr>
        <p:spPr>
          <a:xfrm>
            <a:off x="971600" y="1131590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Quality Engineering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mengacu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disiplin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ilmu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mencakup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teknis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manajemen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b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pendekatan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penetapan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biaya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algn="ctr"/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alat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penyelesaian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masalah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statistik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pengadaan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algn="ctr"/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dan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ilmu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balik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diperlukan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merancang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memproduksi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ID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2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3579862"/>
            <a:ext cx="6768752" cy="15636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1875"/>
            <a:ext cx="1650216" cy="812260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7814" y="7661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cs typeface="Arial" pitchFamily="34" charset="0"/>
              </a:rPr>
              <a:t>Test Scenario</a:t>
            </a:r>
            <a:endParaRPr lang="ko-KR" altLang="en-US" sz="2400" b="1" dirty="0"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1324663"/>
            <a:ext cx="5436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cs typeface="Arial" pitchFamily="34" charset="0"/>
              </a:rPr>
              <a:t>Dokumen</a:t>
            </a:r>
            <a:r>
              <a:rPr lang="en-US" altLang="ko-KR" sz="2400" dirty="0">
                <a:cs typeface="Arial" pitchFamily="34" charset="0"/>
              </a:rPr>
              <a:t> yang </a:t>
            </a:r>
            <a:r>
              <a:rPr lang="en-US" altLang="ko-KR" sz="2400" dirty="0" err="1">
                <a:cs typeface="Arial" pitchFamily="34" charset="0"/>
              </a:rPr>
              <a:t>memberikan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penjelasan</a:t>
            </a:r>
            <a:r>
              <a:rPr lang="en-US" altLang="ko-KR" sz="2400" dirty="0">
                <a:cs typeface="Arial" pitchFamily="34" charset="0"/>
              </a:rPr>
              <a:t> yang </a:t>
            </a:r>
            <a:r>
              <a:rPr lang="en-US" altLang="ko-KR" sz="2400" dirty="0" err="1">
                <a:cs typeface="Arial" pitchFamily="34" charset="0"/>
              </a:rPr>
              <a:t>sifatnya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umum</a:t>
            </a:r>
            <a:r>
              <a:rPr lang="en-US" altLang="ko-KR" sz="2400" dirty="0">
                <a:cs typeface="Arial" pitchFamily="34" charset="0"/>
              </a:rPr>
              <a:t>. </a:t>
            </a:r>
            <a:r>
              <a:rPr lang="en-US" altLang="ko-KR" sz="2400" dirty="0" err="1">
                <a:cs typeface="Arial" pitchFamily="34" charset="0"/>
              </a:rPr>
              <a:t>Terkadang</a:t>
            </a:r>
            <a:r>
              <a:rPr lang="en-US" altLang="ko-KR" sz="2400" dirty="0">
                <a:cs typeface="Arial" pitchFamily="34" charset="0"/>
              </a:rPr>
              <a:t> orang </a:t>
            </a:r>
            <a:r>
              <a:rPr lang="en-US" altLang="ko-KR" sz="2400" dirty="0" err="1">
                <a:cs typeface="Arial" pitchFamily="34" charset="0"/>
              </a:rPr>
              <a:t>dapat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memiliki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pemahaman</a:t>
            </a:r>
            <a:r>
              <a:rPr lang="en-US" altLang="ko-KR" sz="2400" dirty="0">
                <a:cs typeface="Arial" pitchFamily="34" charset="0"/>
              </a:rPr>
              <a:t> yang </a:t>
            </a:r>
            <a:r>
              <a:rPr lang="en-US" altLang="ko-KR" sz="2400" dirty="0" err="1">
                <a:cs typeface="Arial" pitchFamily="34" charset="0"/>
              </a:rPr>
              <a:t>berbeda</a:t>
            </a:r>
            <a:r>
              <a:rPr lang="en-US" altLang="ko-KR" sz="2400" dirty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40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07219" y="1886434"/>
            <a:ext cx="4540686" cy="2145724"/>
            <a:chOff x="3714846" y="1505199"/>
            <a:chExt cx="4540686" cy="2145724"/>
          </a:xfrm>
        </p:grpSpPr>
        <p:sp>
          <p:nvSpPr>
            <p:cNvPr id="6" name="TextBox 5"/>
            <p:cNvSpPr txBox="1"/>
            <p:nvPr/>
          </p:nvSpPr>
          <p:spPr>
            <a:xfrm>
              <a:off x="3714846" y="2081263"/>
              <a:ext cx="45295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Dokumen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berisi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penjelasan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detail dan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spesifik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serta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diharapkan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7" name="Text Placeholder 13"/>
            <p:cNvSpPr txBox="1">
              <a:spLocks/>
            </p:cNvSpPr>
            <p:nvPr/>
          </p:nvSpPr>
          <p:spPr>
            <a:xfrm>
              <a:off x="3725970" y="1505199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5"/>
                  </a:solidFill>
                  <a:latin typeface="+mj-lt"/>
                  <a:cs typeface="Arial" pitchFamily="34" charset="0"/>
                </a:rPr>
                <a:t>Test Case</a:t>
              </a:r>
              <a:endParaRPr lang="ko-KR" altLang="en-US" sz="3600" b="1" dirty="0">
                <a:solidFill>
                  <a:schemeClr val="accent5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C6518-BE0A-446C-8F62-3FE2484653A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0164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21988"/>
            <a:ext cx="7524328" cy="884466"/>
          </a:xfrm>
        </p:spPr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API (Application Programming Interface)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1C0F6-9F74-427A-9A82-33F7733A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59" y="0"/>
            <a:ext cx="150524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9EF0A7-D5AB-4093-BE52-EB81BD203EC3}"/>
              </a:ext>
            </a:extLst>
          </p:cNvPr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6B0CE-AD72-4870-BB5F-0C117AF1636D}"/>
              </a:ext>
            </a:extLst>
          </p:cNvPr>
          <p:cNvSpPr txBox="1"/>
          <p:nvPr/>
        </p:nvSpPr>
        <p:spPr>
          <a:xfrm>
            <a:off x="395536" y="1563638"/>
            <a:ext cx="6912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), item-item yang </a:t>
            </a:r>
            <a:r>
              <a:rPr lang="en-US" dirty="0" err="1"/>
              <a:t>menjadi</a:t>
            </a:r>
            <a:r>
              <a:rPr lang="en-US" dirty="0"/>
              <a:t> target </a:t>
            </a:r>
            <a:br>
              <a:rPr lang="en-US" dirty="0"/>
            </a:b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br>
              <a:rPr lang="en-US" dirty="0"/>
            </a:br>
            <a:r>
              <a:rPr lang="en-US" dirty="0" err="1"/>
              <a:t>dibutuhkan</a:t>
            </a:r>
            <a:r>
              <a:rPr lang="en-US" dirty="0"/>
              <a:t> dan point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49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Automated Test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68033" y="1553608"/>
            <a:ext cx="1849796" cy="1753760"/>
            <a:chOff x="3764663" y="2017449"/>
            <a:chExt cx="1597955" cy="1753760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64663" y="2017449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8441" y="2847879"/>
              <a:ext cx="1584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Pengujian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dilakukan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otomatis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16389" y="1554022"/>
            <a:ext cx="1844000" cy="2275858"/>
            <a:chOff x="3770039" y="2017863"/>
            <a:chExt cx="1592949" cy="2275858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70039" y="2017863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endParaRPr 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8811" y="2539395"/>
              <a:ext cx="158417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Mengetahui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kendala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serta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menghemat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pada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saat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pengujian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51265" y="1553608"/>
            <a:ext cx="1837476" cy="2137773"/>
            <a:chOff x="3764501" y="2359134"/>
            <a:chExt cx="1587312" cy="2137773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67636" y="2359134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solidFill>
                    <a:schemeClr val="bg1"/>
                  </a:solidFill>
                  <a:cs typeface="Arial" pitchFamily="34" charset="0"/>
                </a:rPr>
                <a:t>Kelebihan</a:t>
              </a:r>
              <a:endParaRPr 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4501" y="3019579"/>
              <a:ext cx="158417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Hemat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Reusable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Fleksibel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Beban Testing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5988" y="1502410"/>
            <a:ext cx="1903305" cy="1804958"/>
            <a:chOff x="3748723" y="1966251"/>
            <a:chExt cx="1644179" cy="1804958"/>
          </a:xfrm>
        </p:grpSpPr>
        <p:sp>
          <p:nvSpPr>
            <p:cNvPr id="33" name="Text Placeholder 17"/>
            <p:cNvSpPr txBox="1">
              <a:spLocks/>
            </p:cNvSpPr>
            <p:nvPr/>
          </p:nvSpPr>
          <p:spPr>
            <a:xfrm>
              <a:off x="3808725" y="196625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Arial" pitchFamily="34" charset="0"/>
                </a:rPr>
                <a:t>Software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8723" y="2847879"/>
              <a:ext cx="1584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Apache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Jmeter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Katalon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59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DEB7-3384-4D7B-9C57-E4F6CC22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5"/>
                </a:solidFill>
              </a:rPr>
              <a:t>Pengujian</a:t>
            </a:r>
            <a:r>
              <a:rPr lang="en-US" altLang="ko-KR" dirty="0">
                <a:solidFill>
                  <a:schemeClr val="accent5"/>
                </a:solidFill>
              </a:rPr>
              <a:t> Web UI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C0029-D0BC-45FE-831E-287D9E2B8C16}"/>
              </a:ext>
            </a:extLst>
          </p:cNvPr>
          <p:cNvSpPr txBox="1"/>
          <p:nvPr/>
        </p:nvSpPr>
        <p:spPr>
          <a:xfrm>
            <a:off x="1835696" y="1324663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cs typeface="Arial" pitchFamily="34" charset="0"/>
              </a:rPr>
              <a:t>Pengujian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untuk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memastikan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apakah</a:t>
            </a:r>
            <a:r>
              <a:rPr lang="en-US" altLang="ko-KR" sz="2400" dirty="0">
                <a:cs typeface="Arial" pitchFamily="34" charset="0"/>
              </a:rPr>
              <a:t> User Interface (UI) web yang </a:t>
            </a:r>
            <a:r>
              <a:rPr lang="en-US" altLang="ko-KR" sz="2400" dirty="0" err="1">
                <a:cs typeface="Arial" pitchFamily="34" charset="0"/>
              </a:rPr>
              <a:t>dibuat</a:t>
            </a:r>
            <a:r>
              <a:rPr lang="en-US" altLang="ko-KR" sz="2400" dirty="0">
                <a:cs typeface="Arial" pitchFamily="34" charset="0"/>
              </a:rPr>
              <a:t> developer </a:t>
            </a:r>
            <a:r>
              <a:rPr lang="en-US" altLang="ko-KR" sz="2400" dirty="0" err="1">
                <a:cs typeface="Arial" pitchFamily="34" charset="0"/>
              </a:rPr>
              <a:t>sudah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berfungsi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sebagaimana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semestinya</a:t>
            </a:r>
            <a:r>
              <a:rPr lang="en-US" altLang="ko-KR" sz="2400" dirty="0">
                <a:cs typeface="Arial" pitchFamily="34" charset="0"/>
              </a:rPr>
              <a:t>. </a:t>
            </a:r>
            <a:r>
              <a:rPr lang="en-US" altLang="ko-KR" sz="2400" dirty="0" err="1">
                <a:cs typeface="Arial" pitchFamily="34" charset="0"/>
              </a:rPr>
              <a:t>Pengujian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dapat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dilakukan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dengan</a:t>
            </a:r>
            <a:r>
              <a:rPr lang="en-US" altLang="ko-KR" sz="2400" dirty="0">
                <a:cs typeface="Arial" pitchFamily="34" charset="0"/>
              </a:rPr>
              <a:t> Automated Testing.</a:t>
            </a:r>
          </a:p>
        </p:txBody>
      </p:sp>
    </p:spTree>
    <p:extLst>
      <p:ext uri="{BB962C8B-B14F-4D97-AF65-F5344CB8AC3E}">
        <p14:creationId xmlns:p14="http://schemas.microsoft.com/office/powerpoint/2010/main" val="37550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5"/>
                </a:solidFill>
              </a:rPr>
              <a:t>Pengujian</a:t>
            </a:r>
            <a:r>
              <a:rPr lang="en-US" altLang="ko-KR" dirty="0">
                <a:solidFill>
                  <a:schemeClr val="accent5"/>
                </a:solidFill>
              </a:rPr>
              <a:t> Mobile UI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2CFBE6-7EAA-4D05-8002-13A3D7971D28}"/>
              </a:ext>
            </a:extLst>
          </p:cNvPr>
          <p:cNvSpPr txBox="1"/>
          <p:nvPr/>
        </p:nvSpPr>
        <p:spPr>
          <a:xfrm>
            <a:off x="3473860" y="1417588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Pengujian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untuk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memastikan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apakah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User Interface (UI) Mobile yang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dibuat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developer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sudah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berfungsi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sebagaimana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semestinya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.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Pengujian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dapat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dilakukan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cs typeface="Arial" pitchFamily="34" charset="0"/>
              </a:rPr>
              <a:t>dengan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Automated Testing.</a:t>
            </a:r>
          </a:p>
        </p:txBody>
      </p:sp>
    </p:spTree>
    <p:extLst>
      <p:ext uri="{BB962C8B-B14F-4D97-AF65-F5344CB8AC3E}">
        <p14:creationId xmlns:p14="http://schemas.microsoft.com/office/powerpoint/2010/main" val="374940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Tools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835696" y="1276037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980271" y="1419622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2090908" y="1528756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1795255">
            <a:off x="6306274" y="1601996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398" y="2362214"/>
            <a:ext cx="23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Postman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788" y="2320485"/>
            <a:ext cx="23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Katalon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Studio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499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350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arial</vt:lpstr>
      <vt:lpstr>charter</vt:lpstr>
      <vt:lpstr>Poppins</vt:lpstr>
      <vt:lpstr>Cover and End Slide Master</vt:lpstr>
      <vt:lpstr>Contents Slide Master</vt:lpstr>
      <vt:lpstr>Section Break Slide Master</vt:lpstr>
      <vt:lpstr>Mini Project Quality Engineer</vt:lpstr>
      <vt:lpstr>Quality Engineer</vt:lpstr>
      <vt:lpstr>PowerPoint Presentation</vt:lpstr>
      <vt:lpstr>PowerPoint Presentation</vt:lpstr>
      <vt:lpstr>API (Application Programming Interface)</vt:lpstr>
      <vt:lpstr>Automated Test</vt:lpstr>
      <vt:lpstr>Pengujian Web UI</vt:lpstr>
      <vt:lpstr>Pengujian Mobile UI</vt:lpstr>
      <vt:lpstr>Tools</vt:lpstr>
      <vt:lpstr>PowerPoint Presentation</vt:lpstr>
      <vt:lpstr>Katalon Studio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aliya cornika</cp:lastModifiedBy>
  <cp:revision>91</cp:revision>
  <dcterms:created xsi:type="dcterms:W3CDTF">2016-12-01T00:32:25Z</dcterms:created>
  <dcterms:modified xsi:type="dcterms:W3CDTF">2022-05-20T14:24:11Z</dcterms:modified>
</cp:coreProperties>
</file>