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256" r:id="rId2"/>
    <p:sldId id="257" r:id="rId3"/>
    <p:sldId id="258" r:id="rId4"/>
    <p:sldId id="262" r:id="rId5"/>
    <p:sldId id="26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7" r:id="rId17"/>
    <p:sldId id="268" r:id="rId18"/>
    <p:sldId id="281" r:id="rId19"/>
    <p:sldId id="264" r:id="rId20"/>
    <p:sldId id="285" r:id="rId21"/>
    <p:sldId id="283" r:id="rId22"/>
    <p:sldId id="269" r:id="rId23"/>
    <p:sldId id="270" r:id="rId24"/>
    <p:sldId id="282" r:id="rId25"/>
    <p:sldId id="259" r:id="rId26"/>
    <p:sldId id="260" r:id="rId27"/>
    <p:sldId id="261" r:id="rId28"/>
    <p:sldId id="286" r:id="rId29"/>
    <p:sldId id="287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5"/>
  </p:normalViewPr>
  <p:slideViewPr>
    <p:cSldViewPr snapToGrid="0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5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1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8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5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8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91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337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1/10/25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1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575FA3-8557-0C62-67F8-BED7BE633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Autofit/>
          </a:bodyPr>
          <a:lstStyle/>
          <a:p>
            <a:pPr algn="l"/>
            <a:r>
              <a:rPr lang="tr-TR" sz="7500" dirty="0" err="1">
                <a:solidFill>
                  <a:schemeClr val="bg1"/>
                </a:solidFill>
              </a:rPr>
              <a:t>Chess</a:t>
            </a:r>
            <a:r>
              <a:rPr lang="tr-TR" sz="7500" dirty="0">
                <a:solidFill>
                  <a:schemeClr val="bg1"/>
                </a:solidFill>
              </a:rPr>
              <a:t> </a:t>
            </a:r>
            <a:r>
              <a:rPr lang="tr-TR" sz="7500" dirty="0" err="1">
                <a:solidFill>
                  <a:schemeClr val="bg1"/>
                </a:solidFill>
              </a:rPr>
              <a:t>and</a:t>
            </a:r>
            <a:r>
              <a:rPr lang="tr-TR" sz="7500" dirty="0">
                <a:solidFill>
                  <a:schemeClr val="bg1"/>
                </a:solidFill>
              </a:rPr>
              <a:t> </a:t>
            </a:r>
            <a:r>
              <a:rPr lang="tr-TR" sz="7500" dirty="0" err="1">
                <a:solidFill>
                  <a:schemeClr val="bg1"/>
                </a:solidFill>
              </a:rPr>
              <a:t>well-beıng</a:t>
            </a:r>
            <a:r>
              <a:rPr lang="tr-TR" sz="7500" dirty="0">
                <a:solidFill>
                  <a:schemeClr val="bg1"/>
                </a:solidFill>
              </a:rPr>
              <a:t> data</a:t>
            </a:r>
            <a:br>
              <a:rPr lang="tr-TR" sz="7500" dirty="0">
                <a:solidFill>
                  <a:schemeClr val="bg1"/>
                </a:solidFill>
              </a:rPr>
            </a:br>
            <a:r>
              <a:rPr lang="tr-TR" sz="7500" dirty="0" err="1">
                <a:solidFill>
                  <a:schemeClr val="bg1"/>
                </a:solidFill>
              </a:rPr>
              <a:t>analysıs</a:t>
            </a:r>
            <a:endParaRPr lang="tr-TR" sz="75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8CA726E-65FF-003C-C561-B6E36551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tr-TR" dirty="0"/>
              <a:t>DSA 210: Project</a:t>
            </a:r>
          </a:p>
          <a:p>
            <a:pPr algn="l"/>
            <a:r>
              <a:rPr lang="tr-TR" dirty="0"/>
              <a:t>Ali Yağız Kıvrak 32300</a:t>
            </a:r>
          </a:p>
          <a:p>
            <a:pPr algn="l"/>
            <a:endParaRPr lang="tr-TR" dirty="0"/>
          </a:p>
        </p:txBody>
      </p:sp>
      <p:pic>
        <p:nvPicPr>
          <p:cNvPr id="4" name="Picture 3" descr="Piyon ile şah arasındaki mücadele">
            <a:extLst>
              <a:ext uri="{FF2B5EF4-FFF2-40B4-BE49-F238E27FC236}">
                <a16:creationId xmlns:a16="http://schemas.microsoft.com/office/drawing/2014/main" id="{37E1D07B-FEF6-237E-239F-8B54084F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87" r="31453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618B3-6DC8-2D63-D2E0-57E80621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6" name="İçerik Yer Tutucusu 5" descr="ekran görüntüsü, metin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DE6C6AD0-7B84-EF17-40F7-648D71540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12" y="2686862"/>
            <a:ext cx="6098280" cy="3594100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F4A0494-EDF2-36DE-B065-65AD368EA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6687C33-8ABC-EC96-6005-31242E782F3D}"/>
              </a:ext>
            </a:extLst>
          </p:cNvPr>
          <p:cNvSpPr txBox="1"/>
          <p:nvPr/>
        </p:nvSpPr>
        <p:spPr>
          <a:xfrm>
            <a:off x="7329055" y="3746086"/>
            <a:ext cx="3899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played</a:t>
            </a:r>
            <a:r>
              <a:rPr lang="tr-TR" dirty="0"/>
              <a:t> </a:t>
            </a:r>
            <a:r>
              <a:rPr lang="tr-TR" dirty="0" err="1"/>
              <a:t>afternoon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least</a:t>
            </a:r>
            <a:r>
              <a:rPr lang="tr-TR" dirty="0"/>
              <a:t> is at </a:t>
            </a:r>
            <a:r>
              <a:rPr lang="tr-TR" dirty="0" err="1"/>
              <a:t>night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</a:t>
            </a:r>
            <a:r>
              <a:rPr lang="tr-TR" dirty="0"/>
              <a:t> </a:t>
            </a:r>
            <a:r>
              <a:rPr lang="tr-TR" dirty="0" err="1"/>
              <a:t>rates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be </a:t>
            </a:r>
            <a:r>
              <a:rPr lang="tr-TR" dirty="0" err="1"/>
              <a:t>interesting</a:t>
            </a:r>
            <a:r>
              <a:rPr lang="tr-TR" dirty="0"/>
              <a:t> since </a:t>
            </a:r>
            <a:r>
              <a:rPr lang="tr-TR" dirty="0" err="1"/>
              <a:t>although</a:t>
            </a:r>
            <a:r>
              <a:rPr lang="tr-TR" dirty="0"/>
              <a:t> I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evening</a:t>
            </a:r>
            <a:r>
              <a:rPr lang="tr-TR" dirty="0"/>
              <a:t>, I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08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A74ED-281A-AF65-D8B9-B3FA9716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6" name="İçerik Yer Tutucusu 5" descr="çizgi, öykü gelişim çizgisi; kumpas; grafiğini çıkarma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6E68FF64-2A7A-848D-3252-F3398E9AB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79" y="2712315"/>
            <a:ext cx="7256013" cy="3594100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4D810A8-FC45-E2E1-4698-AFF04607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56ACE4A-7592-7EAA-5EAC-A89FCEEE8CF0}"/>
              </a:ext>
            </a:extLst>
          </p:cNvPr>
          <p:cNvSpPr txBox="1"/>
          <p:nvPr/>
        </p:nvSpPr>
        <p:spPr>
          <a:xfrm>
            <a:off x="7730838" y="3893127"/>
            <a:ext cx="310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But in general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games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</a:t>
            </a:r>
            <a:r>
              <a:rPr lang="tr-TR" dirty="0"/>
              <a:t> rate.</a:t>
            </a:r>
          </a:p>
        </p:txBody>
      </p:sp>
    </p:spTree>
    <p:extLst>
      <p:ext uri="{BB962C8B-B14F-4D97-AF65-F5344CB8AC3E}">
        <p14:creationId xmlns:p14="http://schemas.microsoft.com/office/powerpoint/2010/main" val="7808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68C771-A2CB-F75C-DF2B-4DD97730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6" name="İçerik Yer Tutucusu 5" descr="metin, ekran görüntüsü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77FCA072-3BBB-04A8-8F80-5D549250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20" y="2327349"/>
            <a:ext cx="6068716" cy="4303409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B951DCB-DBC9-27ED-DF40-28FEC09E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81F1D4E-35BD-409B-C3AF-7B53C82A174D}"/>
              </a:ext>
            </a:extLst>
          </p:cNvPr>
          <p:cNvSpPr txBox="1"/>
          <p:nvPr/>
        </p:nvSpPr>
        <p:spPr>
          <a:xfrm>
            <a:off x="7121236" y="3429000"/>
            <a:ext cx="3865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frequently</a:t>
            </a:r>
            <a:r>
              <a:rPr lang="tr-TR" dirty="0"/>
              <a:t> </a:t>
            </a:r>
            <a:r>
              <a:rPr lang="tr-TR" dirty="0" err="1"/>
              <a:t>played</a:t>
            </a:r>
            <a:r>
              <a:rPr lang="tr-TR" dirty="0"/>
              <a:t> time </a:t>
            </a:r>
            <a:r>
              <a:rPr lang="tr-TR" dirty="0" err="1"/>
              <a:t>intervals</a:t>
            </a:r>
            <a:r>
              <a:rPr lang="tr-TR" dirty="0"/>
              <a:t> </a:t>
            </a:r>
            <a:r>
              <a:rPr lang="tr-TR" dirty="0" err="1"/>
              <a:t>having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bubbles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afternoon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in 2019 </a:t>
            </a:r>
            <a:r>
              <a:rPr lang="tr-TR" dirty="0" err="1"/>
              <a:t>and</a:t>
            </a:r>
            <a:r>
              <a:rPr lang="tr-TR" dirty="0"/>
              <a:t> 2024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38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E3ECC7-EE03-7594-08FA-4A76C3B4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6" name="İçerik Yer Tutucusu 5" descr="metin, ekran görüntüsü, dikdörtgen, diyagram içeren bir resim&#10;&#10;Açıklama otomatik olarak oluşturuldu">
            <a:extLst>
              <a:ext uri="{FF2B5EF4-FFF2-40B4-BE49-F238E27FC236}">
                <a16:creationId xmlns:a16="http://schemas.microsoft.com/office/drawing/2014/main" id="{F6173499-7328-E4BD-A4B6-79A6D91DF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2773533"/>
            <a:ext cx="4814737" cy="3594100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411DA8E-C708-A9AB-355D-064935E0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F5913B4-9272-77BF-8E7D-358C057815AB}"/>
              </a:ext>
            </a:extLst>
          </p:cNvPr>
          <p:cNvSpPr txBox="1"/>
          <p:nvPr/>
        </p:nvSpPr>
        <p:spPr>
          <a:xfrm>
            <a:off x="6483927" y="3429000"/>
            <a:ext cx="4281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 since </a:t>
            </a:r>
            <a:r>
              <a:rPr lang="tr-TR" dirty="0" err="1"/>
              <a:t>more</a:t>
            </a:r>
            <a:r>
              <a:rPr lang="tr-TR" dirty="0"/>
              <a:t> 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win</a:t>
            </a:r>
            <a:r>
              <a:rPr lang="tr-TR" dirty="0"/>
              <a:t> </a:t>
            </a:r>
            <a:r>
              <a:rPr lang="tr-TR" dirty="0" err="1"/>
              <a:t>rates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81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4EF35E-56F8-CDEB-3F8C-CB030CFE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8" name="İçerik Yer Tutucusu 7" descr="metin, ekran görüntüsü, dikdörtgen, diyagram içeren bir resim&#10;&#10;Açıklama otomatik olarak oluşturuldu">
            <a:extLst>
              <a:ext uri="{FF2B5EF4-FFF2-40B4-BE49-F238E27FC236}">
                <a16:creationId xmlns:a16="http://schemas.microsoft.com/office/drawing/2014/main" id="{BFEBDE12-7980-2AEF-5869-8E77FD5FA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2417444"/>
            <a:ext cx="4013662" cy="4013662"/>
          </a:xfr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9CD6FE8-BF48-D416-89B4-EA2BBEA9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0A8E582-B6F4-C564-EA39-1EBF03786631}"/>
              </a:ext>
            </a:extLst>
          </p:cNvPr>
          <p:cNvSpPr txBox="1"/>
          <p:nvPr/>
        </p:nvSpPr>
        <p:spPr>
          <a:xfrm>
            <a:off x="5818909" y="3214255"/>
            <a:ext cx="5611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This</a:t>
            </a:r>
            <a:r>
              <a:rPr lang="tr-TR" dirty="0"/>
              <a:t> I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expect</a:t>
            </a:r>
            <a:r>
              <a:rPr lang="tr-TR" dirty="0"/>
              <a:t> since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though</a:t>
            </a:r>
            <a:r>
              <a:rPr lang="tr-TR" dirty="0"/>
              <a:t> I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lectures</a:t>
            </a:r>
            <a:r>
              <a:rPr lang="tr-TR" dirty="0"/>
              <a:t>, I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analyse</a:t>
            </a:r>
            <a:r>
              <a:rPr lang="tr-TR" dirty="0"/>
              <a:t> an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win</a:t>
            </a:r>
            <a:r>
              <a:rPr lang="tr-TR" dirty="0"/>
              <a:t> rate </a:t>
            </a:r>
            <a:r>
              <a:rPr lang="tr-TR" dirty="0" err="1"/>
              <a:t>results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unexpected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lectures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210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03196F-27D3-6430-7033-8B253940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7" name="İçerik Yer Tutucusu 6" descr="metin, sayı, numara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7937E8F-B418-FE0E-05CD-015ED7DB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44" y="2615334"/>
            <a:ext cx="5236537" cy="3594100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3E0A8B1-33DD-82C4-61E1-6B88BE5D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4679B92-9A24-1232-D409-0F969FAB019E}"/>
              </a:ext>
            </a:extLst>
          </p:cNvPr>
          <p:cNvSpPr txBox="1"/>
          <p:nvPr/>
        </p:nvSpPr>
        <p:spPr>
          <a:xfrm>
            <a:off x="6414655" y="2615334"/>
            <a:ext cx="509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prepared</a:t>
            </a:r>
            <a:r>
              <a:rPr lang="tr-TR" dirty="0"/>
              <a:t> a </a:t>
            </a:r>
            <a:r>
              <a:rPr lang="tr-TR" dirty="0" err="1"/>
              <a:t>heatmap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pieces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 </a:t>
            </a:r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</a:t>
            </a:r>
            <a:r>
              <a:rPr lang="tr-TR" dirty="0" err="1"/>
              <a:t>squares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pieces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I </a:t>
            </a:r>
            <a:r>
              <a:rPr lang="tr-TR" dirty="0" err="1"/>
              <a:t>played</a:t>
            </a:r>
            <a:r>
              <a:rPr lang="tr-TR" dirty="0"/>
              <a:t> as </a:t>
            </a:r>
            <a:r>
              <a:rPr lang="tr-TR" dirty="0" err="1"/>
              <a:t>black</a:t>
            </a:r>
            <a:r>
              <a:rPr lang="tr-TR" dirty="0"/>
              <a:t>/</a:t>
            </a:r>
            <a:r>
              <a:rPr lang="tr-TR" dirty="0" err="1"/>
              <a:t>white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won</a:t>
            </a:r>
            <a:r>
              <a:rPr lang="tr-TR" dirty="0"/>
              <a:t>/</a:t>
            </a:r>
            <a:r>
              <a:rPr lang="tr-TR" dirty="0" err="1"/>
              <a:t>lost</a:t>
            </a:r>
            <a:r>
              <a:rPr lang="tr-TR" dirty="0"/>
              <a:t>. </a:t>
            </a:r>
            <a:r>
              <a:rPr lang="tr-TR" dirty="0" err="1"/>
              <a:t>Blacks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whites</a:t>
            </a:r>
            <a:r>
              <a:rPr lang="tr-TR" dirty="0"/>
              <a:t> </a:t>
            </a:r>
            <a:r>
              <a:rPr lang="tr-TR" dirty="0" err="1"/>
              <a:t>having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slightly</a:t>
            </a:r>
            <a:r>
              <a:rPr lang="tr-TR" dirty="0"/>
              <a:t> </a:t>
            </a:r>
            <a:r>
              <a:rPr lang="tr-TR" dirty="0" err="1"/>
              <a:t>differences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I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won</a:t>
            </a:r>
            <a:r>
              <a:rPr lang="tr-TR" dirty="0"/>
              <a:t> a </a:t>
            </a:r>
            <a:r>
              <a:rPr lang="tr-TR" dirty="0" err="1"/>
              <a:t>game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time </a:t>
            </a:r>
            <a:r>
              <a:rPr lang="tr-TR" dirty="0" err="1"/>
              <a:t>when</a:t>
            </a:r>
            <a:r>
              <a:rPr lang="tr-TR" dirty="0"/>
              <a:t> I </a:t>
            </a:r>
            <a:r>
              <a:rPr lang="tr-TR" dirty="0" err="1"/>
              <a:t>question</a:t>
            </a:r>
            <a:r>
              <a:rPr lang="tr-TR" dirty="0"/>
              <a:t> a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win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lose</a:t>
            </a:r>
            <a:r>
              <a:rPr lang="tr-TR" dirty="0"/>
              <a:t>: AGGRESSION.</a:t>
            </a:r>
          </a:p>
        </p:txBody>
      </p:sp>
    </p:spTree>
    <p:extLst>
      <p:ext uri="{BB962C8B-B14F-4D97-AF65-F5344CB8AC3E}">
        <p14:creationId xmlns:p14="http://schemas.microsoft.com/office/powerpoint/2010/main" val="211008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ABD867-CBB1-21CE-25EB-A0733EB6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5495780" cy="209550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AGGRESSION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9FC98D-407C-A5DE-4CDF-625C90AD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tr-TR" sz="2400" dirty="0"/>
              <a:t>Components: </a:t>
            </a:r>
            <a:r>
              <a:rPr lang="tr-TR" sz="2400" dirty="0" err="1"/>
              <a:t>Pawn</a:t>
            </a:r>
            <a:r>
              <a:rPr lang="tr-TR" sz="2400" dirty="0"/>
              <a:t> </a:t>
            </a:r>
            <a:r>
              <a:rPr lang="tr-TR" sz="2400" dirty="0" err="1"/>
              <a:t>structure</a:t>
            </a:r>
            <a:r>
              <a:rPr lang="tr-TR" sz="2400" dirty="0"/>
              <a:t>, </a:t>
            </a:r>
            <a:r>
              <a:rPr lang="tr-TR" sz="2400" dirty="0" err="1"/>
              <a:t>center</a:t>
            </a:r>
            <a:r>
              <a:rPr lang="tr-TR" sz="2400" dirty="0"/>
              <a:t> </a:t>
            </a:r>
            <a:r>
              <a:rPr lang="tr-TR" sz="2400" dirty="0" err="1"/>
              <a:t>control</a:t>
            </a:r>
            <a:r>
              <a:rPr lang="tr-TR" sz="2400" dirty="0"/>
              <a:t>, </a:t>
            </a:r>
            <a:r>
              <a:rPr lang="tr-TR" sz="2400" dirty="0" err="1"/>
              <a:t>piece</a:t>
            </a:r>
            <a:r>
              <a:rPr lang="tr-TR" sz="2400" dirty="0"/>
              <a:t> </a:t>
            </a:r>
            <a:r>
              <a:rPr lang="tr-TR" sz="2400" dirty="0" err="1"/>
              <a:t>development</a:t>
            </a:r>
            <a:r>
              <a:rPr lang="tr-TR" sz="2400" dirty="0"/>
              <a:t>, </a:t>
            </a:r>
            <a:r>
              <a:rPr lang="tr-TR" sz="2400" dirty="0" err="1"/>
              <a:t>sacrifices</a:t>
            </a:r>
            <a:r>
              <a:rPr lang="tr-TR" sz="2400" dirty="0"/>
              <a:t>, </a:t>
            </a:r>
            <a:r>
              <a:rPr lang="tr-TR" sz="2400" dirty="0" err="1"/>
              <a:t>piece</a:t>
            </a:r>
            <a:r>
              <a:rPr lang="tr-TR" sz="2400" dirty="0"/>
              <a:t> </a:t>
            </a:r>
            <a:r>
              <a:rPr lang="tr-TR" sz="2400" dirty="0" err="1"/>
              <a:t>coordination</a:t>
            </a:r>
            <a:r>
              <a:rPr lang="tr-TR" sz="2400" dirty="0"/>
              <a:t>. king </a:t>
            </a:r>
            <a:r>
              <a:rPr lang="tr-TR" sz="2400" dirty="0" err="1"/>
              <a:t>attack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these</a:t>
            </a:r>
            <a:r>
              <a:rPr lang="tr-TR" sz="2400" dirty="0"/>
              <a:t> I </a:t>
            </a:r>
            <a:r>
              <a:rPr lang="tr-TR" sz="2400" dirty="0" err="1"/>
              <a:t>calculated</a:t>
            </a:r>
            <a:r>
              <a:rPr lang="tr-TR" sz="2400" dirty="0"/>
              <a:t> an </a:t>
            </a:r>
            <a:r>
              <a:rPr lang="tr-TR" sz="2400" dirty="0" err="1"/>
              <a:t>aggression</a:t>
            </a:r>
            <a:r>
              <a:rPr lang="tr-TR" sz="2400" dirty="0"/>
              <a:t> </a:t>
            </a:r>
            <a:r>
              <a:rPr lang="tr-TR" sz="2400" dirty="0" err="1"/>
              <a:t>score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each</a:t>
            </a:r>
            <a:r>
              <a:rPr lang="tr-TR" sz="2400" dirty="0"/>
              <a:t> </a:t>
            </a:r>
            <a:r>
              <a:rPr lang="tr-TR" sz="2400" dirty="0" err="1"/>
              <a:t>game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5FB176-DEED-4B50-05E0-1B23FA62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32" r="7990" b="-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EBF0E20-CAF4-A540-EFCF-ECF11940B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97" y="643467"/>
            <a:ext cx="5083596" cy="557106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043FCAA-E68A-2D80-8C5E-D316BA5FEDF4}"/>
              </a:ext>
            </a:extLst>
          </p:cNvPr>
          <p:cNvSpPr txBox="1"/>
          <p:nvPr/>
        </p:nvSpPr>
        <p:spPr>
          <a:xfrm>
            <a:off x="7006856" y="1371600"/>
            <a:ext cx="3785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preferred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sacrifices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piece</a:t>
            </a:r>
            <a:r>
              <a:rPr lang="tr-TR" dirty="0"/>
              <a:t> </a:t>
            </a:r>
            <a:r>
              <a:rPr lang="tr-TR" dirty="0" err="1"/>
              <a:t>coordination</a:t>
            </a:r>
            <a:r>
              <a:rPr lang="tr-TR" dirty="0"/>
              <a:t> </a:t>
            </a:r>
            <a:r>
              <a:rPr lang="tr-TR" dirty="0" err="1"/>
              <a:t>rather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pawn</a:t>
            </a:r>
            <a:r>
              <a:rPr lang="tr-TR" dirty="0"/>
              <a:t> </a:t>
            </a:r>
            <a:r>
              <a:rPr lang="tr-TR" dirty="0" err="1"/>
              <a:t>structures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development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considered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winning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. Since I am an </a:t>
            </a:r>
            <a:r>
              <a:rPr lang="tr-TR" dirty="0" err="1"/>
              <a:t>amateur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, I </a:t>
            </a:r>
            <a:r>
              <a:rPr lang="tr-TR" dirty="0" err="1"/>
              <a:t>tend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lose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lack</a:t>
            </a:r>
            <a:r>
              <a:rPr lang="tr-TR" dirty="0"/>
              <a:t> of </a:t>
            </a:r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though</a:t>
            </a:r>
            <a:r>
              <a:rPr lang="tr-TR" dirty="0"/>
              <a:t> I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aggressively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80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300BE0-8FA9-518C-8590-BA1A673A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ANALYSIS</a:t>
            </a:r>
          </a:p>
        </p:txBody>
      </p:sp>
      <p:pic>
        <p:nvPicPr>
          <p:cNvPr id="9" name="İçerik Yer Tutucusu 8" descr="öykü gelişim çizgisi; kumpas; grafiğini çıkarma, diyagram, çizgi, origami içeren bir resim&#10;&#10;Açıklama otomatik olarak oluşturuldu">
            <a:extLst>
              <a:ext uri="{FF2B5EF4-FFF2-40B4-BE49-F238E27FC236}">
                <a16:creationId xmlns:a16="http://schemas.microsoft.com/office/drawing/2014/main" id="{9E81DBC7-2366-7EED-146F-CFBF0DA94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2366824"/>
            <a:ext cx="9919625" cy="3923434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FE70D6B-1932-568F-455C-DFAB85C5FB2F}"/>
              </a:ext>
            </a:extLst>
          </p:cNvPr>
          <p:cNvSpPr txBox="1"/>
          <p:nvPr/>
        </p:nvSpPr>
        <p:spPr>
          <a:xfrm>
            <a:off x="171658" y="6217020"/>
            <a:ext cx="118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attacking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opponents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,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winning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. But </a:t>
            </a:r>
            <a:r>
              <a:rPr lang="tr-TR" dirty="0" err="1"/>
              <a:t>overaggression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blunders</a:t>
            </a:r>
            <a:r>
              <a:rPr lang="tr-TR" dirty="0"/>
              <a:t> (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bad</a:t>
            </a:r>
            <a:r>
              <a:rPr lang="tr-TR" dirty="0"/>
              <a:t> </a:t>
            </a:r>
            <a:r>
              <a:rPr lang="tr-TR" dirty="0" err="1"/>
              <a:t>moves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lose</a:t>
            </a:r>
            <a:r>
              <a:rPr lang="tr-TR" dirty="0"/>
              <a:t> </a:t>
            </a:r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checkmate</a:t>
            </a:r>
            <a:r>
              <a:rPr lang="tr-TR" dirty="0"/>
              <a:t>)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lack</a:t>
            </a:r>
            <a:r>
              <a:rPr lang="tr-TR" dirty="0"/>
              <a:t> of </a:t>
            </a:r>
            <a:r>
              <a:rPr lang="tr-TR" dirty="0" err="1"/>
              <a:t>attention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aggressive</a:t>
            </a:r>
            <a:r>
              <a:rPr lang="tr-TR" dirty="0"/>
              <a:t> </a:t>
            </a:r>
            <a:r>
              <a:rPr lang="tr-TR" dirty="0" err="1"/>
              <a:t>playing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30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E48DDC-4AEC-D176-1E11-C85A88D3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5" name="İçerik Yer Tutucusu 4" descr="kare, dikdörtgen, ekran görüntüsü, renklilik içeren bir resim&#10;&#10;Açıklama otomatik olarak oluşturuldu">
            <a:extLst>
              <a:ext uri="{FF2B5EF4-FFF2-40B4-BE49-F238E27FC236}">
                <a16:creationId xmlns:a16="http://schemas.microsoft.com/office/drawing/2014/main" id="{833EE799-84AD-91E6-D99A-93821E64E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2433221"/>
            <a:ext cx="4114799" cy="431478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37138BC-1EAC-1F68-62D6-E2D35AAC77C5}"/>
              </a:ext>
            </a:extLst>
          </p:cNvPr>
          <p:cNvSpPr txBox="1"/>
          <p:nvPr/>
        </p:nvSpPr>
        <p:spPr>
          <a:xfrm>
            <a:off x="5444837" y="3657600"/>
            <a:ext cx="520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Combining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targets</a:t>
            </a:r>
            <a:r>
              <a:rPr lang="tr-TR" dirty="0"/>
              <a:t> as I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pieces</a:t>
            </a:r>
            <a:r>
              <a:rPr lang="tr-TR" dirty="0"/>
              <a:t>,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actions</a:t>
            </a:r>
            <a:r>
              <a:rPr lang="tr-TR" dirty="0"/>
              <a:t> </a:t>
            </a:r>
            <a:r>
              <a:rPr lang="tr-TR" dirty="0" err="1"/>
              <a:t>happen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normalized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white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black</a:t>
            </a:r>
            <a:r>
              <a:rPr lang="tr-TR" dirty="0"/>
              <a:t> </a:t>
            </a:r>
            <a:r>
              <a:rPr lang="tr-TR" dirty="0" err="1"/>
              <a:t>pieces</a:t>
            </a:r>
            <a:r>
              <a:rPr lang="tr-TR" dirty="0"/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02752E6-EB5C-DB9B-D26D-012392C7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4C3337-EC69-F8C9-E593-50FC90DE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motıvatıon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347DDC-1D28-79DB-9F87-E0231B10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-    I </a:t>
            </a:r>
            <a:r>
              <a:rPr lang="tr-TR" dirty="0" err="1"/>
              <a:t>usually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chess</a:t>
            </a:r>
            <a:r>
              <a:rPr lang="tr-TR" dirty="0"/>
              <a:t> online </a:t>
            </a:r>
            <a:r>
              <a:rPr lang="tr-TR" dirty="0" err="1"/>
              <a:t>and</a:t>
            </a:r>
            <a:r>
              <a:rPr lang="tr-TR" dirty="0"/>
              <a:t> I am </a:t>
            </a:r>
            <a:r>
              <a:rPr lang="tr-TR" dirty="0" err="1"/>
              <a:t>curious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playstyle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. (</a:t>
            </a:r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)</a:t>
            </a:r>
          </a:p>
          <a:p>
            <a:pPr marL="457200" indent="-457200">
              <a:buFontTx/>
              <a:buChar char="-"/>
            </a:pPr>
            <a:r>
              <a:rPr lang="tr-TR" dirty="0"/>
              <a:t>I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wondering</a:t>
            </a:r>
            <a:r>
              <a:rPr lang="tr-TR" dirty="0"/>
              <a:t> how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chess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outside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well-being</a:t>
            </a:r>
            <a:r>
              <a:rPr lang="tr-TR" dirty="0"/>
              <a:t>.</a:t>
            </a:r>
          </a:p>
          <a:p>
            <a:pPr marL="457200" indent="-457200">
              <a:buFontTx/>
              <a:buChar char="-"/>
            </a:pPr>
            <a:r>
              <a:rPr lang="tr-TR" dirty="0"/>
              <a:t>My </a:t>
            </a:r>
            <a:r>
              <a:rPr lang="tr-TR" dirty="0" err="1"/>
              <a:t>attention</a:t>
            </a:r>
            <a:r>
              <a:rPr lang="tr-TR" dirty="0"/>
              <a:t> span is 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checked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I </a:t>
            </a:r>
            <a:r>
              <a:rPr lang="tr-TR" dirty="0" err="1"/>
              <a:t>played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lecture</a:t>
            </a:r>
            <a:r>
              <a:rPr lang="tr-TR" dirty="0"/>
              <a:t> time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seek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.</a:t>
            </a:r>
          </a:p>
          <a:p>
            <a:pPr marL="457200" indent="-457200">
              <a:buFontTx/>
              <a:buChar char="-"/>
            </a:pPr>
            <a:r>
              <a:rPr lang="tr-TR" dirty="0" err="1"/>
              <a:t>Having</a:t>
            </a:r>
            <a:r>
              <a:rPr lang="tr-TR" dirty="0"/>
              <a:t> a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(since </a:t>
            </a:r>
            <a:r>
              <a:rPr lang="tr-TR" dirty="0" err="1"/>
              <a:t>November</a:t>
            </a:r>
            <a:r>
              <a:rPr lang="tr-TR" dirty="0"/>
              <a:t> 2018 – </a:t>
            </a:r>
            <a:r>
              <a:rPr lang="tr-TR" dirty="0" err="1"/>
              <a:t>December</a:t>
            </a:r>
            <a:r>
              <a:rPr lang="tr-TR" dirty="0"/>
              <a:t> 2024) is </a:t>
            </a:r>
            <a:r>
              <a:rPr lang="tr-TR" dirty="0" err="1"/>
              <a:t>also</a:t>
            </a:r>
            <a:r>
              <a:rPr lang="tr-TR" dirty="0"/>
              <a:t> a </a:t>
            </a:r>
            <a:r>
              <a:rPr lang="tr-TR" dirty="0" err="1"/>
              <a:t>major</a:t>
            </a:r>
            <a:r>
              <a:rPr lang="tr-TR" dirty="0"/>
              <a:t> </a:t>
            </a:r>
            <a:r>
              <a:rPr lang="tr-TR" dirty="0" err="1"/>
              <a:t>reason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topic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BFCA862-EAF5-66B4-C2C5-B5939AA6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00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7E9D8D-FCC4-9905-ACE3-074FDBDA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4" name="İçerik Yer Tutucusu 4" descr="diyagram, origami içeren bir resim&#10;&#10;Açıklama otomatik olarak oluşturuldu">
            <a:extLst>
              <a:ext uri="{FF2B5EF4-FFF2-40B4-BE49-F238E27FC236}">
                <a16:creationId xmlns:a16="http://schemas.microsoft.com/office/drawing/2014/main" id="{F020C19A-C6CF-EE5A-65B6-F0ECBE413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55" y="2584081"/>
            <a:ext cx="7256013" cy="3594100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8BA50F0-521C-907E-7B45-59547250F610}"/>
              </a:ext>
            </a:extLst>
          </p:cNvPr>
          <p:cNvSpPr txBox="1"/>
          <p:nvPr/>
        </p:nvSpPr>
        <p:spPr>
          <a:xfrm>
            <a:off x="7730837" y="3685308"/>
            <a:ext cx="36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seems</a:t>
            </a:r>
            <a:r>
              <a:rPr lang="tr-TR" dirty="0"/>
              <a:t> </a:t>
            </a:r>
            <a:r>
              <a:rPr lang="tr-TR" dirty="0" err="1"/>
              <a:t>opening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I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aggressively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logical</a:t>
            </a:r>
            <a:r>
              <a:rPr lang="tr-TR" dirty="0"/>
              <a:t> since 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pieces</a:t>
            </a:r>
            <a:r>
              <a:rPr lang="tr-TR" dirty="0"/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7B63E27-517A-32AA-DB31-895A0F7C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2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5" descr="metin, diyagram, ekran görüntüsü, renklilik içeren bir resim&#10;&#10;Açıklama otomatik olarak oluşturuldu">
            <a:extLst>
              <a:ext uri="{FF2B5EF4-FFF2-40B4-BE49-F238E27FC236}">
                <a16:creationId xmlns:a16="http://schemas.microsoft.com/office/drawing/2014/main" id="{71163FEB-6637-1FE9-C7FF-31B3CFB7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31060" cy="683106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A7E1AE8-5B2F-7AD4-FCB3-64B7F2BD17B6}"/>
              </a:ext>
            </a:extLst>
          </p:cNvPr>
          <p:cNvSpPr txBox="1"/>
          <p:nvPr/>
        </p:nvSpPr>
        <p:spPr>
          <a:xfrm>
            <a:off x="7093527" y="2479964"/>
            <a:ext cx="3823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opponents</a:t>
            </a:r>
            <a:r>
              <a:rPr lang="tr-TR" dirty="0"/>
              <a:t> </a:t>
            </a:r>
            <a:r>
              <a:rPr lang="tr-TR" dirty="0" err="1"/>
              <a:t>tends</a:t>
            </a:r>
            <a:r>
              <a:rPr lang="tr-TR" dirty="0"/>
              <a:t> me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defensively</a:t>
            </a:r>
            <a:r>
              <a:rPr lang="tr-TR" dirty="0"/>
              <a:t> as </a:t>
            </a:r>
            <a:r>
              <a:rPr lang="tr-TR" dirty="0" err="1"/>
              <a:t>expected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outcome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aggression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correlated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others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72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5BC25E-33D7-79EB-CCB0-CAB80232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5384944" cy="2095501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Stress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level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1EAB35-959F-5729-559B-FA2CC062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 fontScale="92500"/>
          </a:bodyPr>
          <a:lstStyle/>
          <a:p>
            <a:pPr>
              <a:lnSpc>
                <a:spcPct val="91000"/>
              </a:lnSpc>
            </a:pPr>
            <a:r>
              <a:rPr lang="tr-TR" sz="2200" dirty="0" err="1"/>
              <a:t>Combined</a:t>
            </a:r>
            <a:r>
              <a:rPr lang="tr-TR" sz="2200" dirty="0"/>
              <a:t> </a:t>
            </a:r>
            <a:r>
              <a:rPr lang="tr-TR" sz="2200" dirty="0" err="1"/>
              <a:t>effect</a:t>
            </a:r>
            <a:r>
              <a:rPr lang="tr-TR" sz="2200" dirty="0"/>
              <a:t> of </a:t>
            </a:r>
            <a:r>
              <a:rPr lang="tr-TR" sz="2200" dirty="0" err="1"/>
              <a:t>important</a:t>
            </a:r>
            <a:r>
              <a:rPr lang="tr-TR" sz="2200" dirty="0"/>
              <a:t> </a:t>
            </a:r>
            <a:r>
              <a:rPr lang="tr-TR" sz="2200" dirty="0" err="1"/>
              <a:t>dates</a:t>
            </a:r>
            <a:r>
              <a:rPr lang="tr-TR" sz="2200" dirty="0"/>
              <a:t> on me (</a:t>
            </a:r>
            <a:r>
              <a:rPr lang="tr-TR" sz="2200" dirty="0" err="1"/>
              <a:t>e.g</a:t>
            </a:r>
            <a:r>
              <a:rPr lang="tr-TR" sz="2200" dirty="0"/>
              <a:t>. </a:t>
            </a:r>
            <a:r>
              <a:rPr lang="tr-TR" sz="2200" dirty="0" err="1"/>
              <a:t>midterm</a:t>
            </a:r>
            <a:r>
              <a:rPr lang="tr-TR" sz="2200" dirty="0"/>
              <a:t> </a:t>
            </a:r>
            <a:r>
              <a:rPr lang="tr-TR" sz="2200" dirty="0" err="1"/>
              <a:t>exams</a:t>
            </a:r>
            <a:r>
              <a:rPr lang="tr-TR" sz="2200" dirty="0"/>
              <a:t>, </a:t>
            </a:r>
            <a:r>
              <a:rPr lang="tr-TR" sz="2200" dirty="0" err="1"/>
              <a:t>university</a:t>
            </a:r>
            <a:r>
              <a:rPr lang="tr-TR" sz="2200" dirty="0"/>
              <a:t> </a:t>
            </a:r>
            <a:r>
              <a:rPr lang="tr-TR" sz="2200" dirty="0" err="1"/>
              <a:t>entrance</a:t>
            </a:r>
            <a:r>
              <a:rPr lang="tr-TR" sz="2200" dirty="0"/>
              <a:t> </a:t>
            </a:r>
            <a:r>
              <a:rPr lang="tr-TR" sz="2200" dirty="0" err="1"/>
              <a:t>exam</a:t>
            </a:r>
            <a:r>
              <a:rPr lang="tr-TR" sz="2200" dirty="0"/>
              <a:t>, COVID-19 </a:t>
            </a:r>
            <a:r>
              <a:rPr lang="tr-TR" sz="2200" dirty="0" err="1"/>
              <a:t>pandemic</a:t>
            </a:r>
            <a:r>
              <a:rPr lang="tr-TR" sz="2200" dirty="0"/>
              <a:t>, general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local</a:t>
            </a:r>
            <a:r>
              <a:rPr lang="tr-TR" sz="2200" dirty="0"/>
              <a:t> </a:t>
            </a:r>
            <a:r>
              <a:rPr lang="tr-TR" sz="2200" dirty="0" err="1"/>
              <a:t>elections</a:t>
            </a:r>
            <a:r>
              <a:rPr lang="tr-TR" sz="2200" dirty="0"/>
              <a:t> on </a:t>
            </a:r>
            <a:r>
              <a:rPr lang="tr-TR" sz="2200" dirty="0" err="1"/>
              <a:t>Turkey</a:t>
            </a:r>
            <a:r>
              <a:rPr lang="tr-TR" sz="2200" dirty="0"/>
              <a:t> </a:t>
            </a:r>
            <a:r>
              <a:rPr lang="tr-TR" sz="2200" dirty="0" err="1"/>
              <a:t>etc</a:t>
            </a:r>
            <a:r>
              <a:rPr lang="tr-TR" sz="2200" dirty="0"/>
              <a:t>.)</a:t>
            </a:r>
          </a:p>
          <a:p>
            <a:pPr>
              <a:lnSpc>
                <a:spcPct val="91000"/>
              </a:lnSpc>
            </a:pP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second</a:t>
            </a:r>
            <a:r>
              <a:rPr lang="tr-TR" sz="2200" dirty="0"/>
              <a:t> </a:t>
            </a:r>
            <a:r>
              <a:rPr lang="tr-TR" sz="2200" dirty="0" err="1"/>
              <a:t>factor</a:t>
            </a:r>
            <a:r>
              <a:rPr lang="tr-TR" sz="2200" dirty="0"/>
              <a:t> it </a:t>
            </a:r>
            <a:r>
              <a:rPr lang="tr-TR" sz="2200" dirty="0" err="1"/>
              <a:t>comes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my</a:t>
            </a:r>
            <a:r>
              <a:rPr lang="tr-TR" sz="2200" dirty="0"/>
              <a:t> </a:t>
            </a:r>
            <a:r>
              <a:rPr lang="tr-TR" sz="2200" dirty="0" err="1"/>
              <a:t>mind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analyse</a:t>
            </a:r>
            <a:r>
              <a:rPr lang="tr-TR" sz="2200" dirty="0"/>
              <a:t>.</a:t>
            </a:r>
          </a:p>
          <a:p>
            <a:pPr>
              <a:lnSpc>
                <a:spcPct val="91000"/>
              </a:lnSpc>
            </a:pPr>
            <a:r>
              <a:rPr lang="tr-TR" sz="2200" dirty="0" err="1"/>
              <a:t>Determining</a:t>
            </a:r>
            <a:r>
              <a:rPr lang="tr-TR" sz="2200" dirty="0"/>
              <a:t> an </a:t>
            </a:r>
            <a:r>
              <a:rPr lang="tr-TR" sz="2200" dirty="0" err="1"/>
              <a:t>importance</a:t>
            </a:r>
            <a:r>
              <a:rPr lang="tr-TR" sz="2200" dirty="0"/>
              <a:t> </a:t>
            </a:r>
            <a:r>
              <a:rPr lang="tr-TR" sz="2200" dirty="0" err="1"/>
              <a:t>level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those</a:t>
            </a:r>
            <a:r>
              <a:rPr lang="tr-TR" sz="2200" dirty="0"/>
              <a:t> </a:t>
            </a:r>
            <a:r>
              <a:rPr lang="tr-TR" sz="2200" dirty="0" err="1"/>
              <a:t>components</a:t>
            </a:r>
            <a:r>
              <a:rPr lang="tr-TR" sz="2200" dirty="0"/>
              <a:t>, I </a:t>
            </a:r>
            <a:r>
              <a:rPr lang="tr-TR" sz="2200" dirty="0" err="1"/>
              <a:t>choose</a:t>
            </a:r>
            <a:r>
              <a:rPr lang="tr-TR" sz="2200" dirty="0"/>
              <a:t> a </a:t>
            </a:r>
            <a:r>
              <a:rPr lang="tr-TR" sz="2200" dirty="0" err="1"/>
              <a:t>mathematical</a:t>
            </a:r>
            <a:r>
              <a:rPr lang="tr-TR" sz="2200" dirty="0"/>
              <a:t> model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dirty="0" err="1"/>
              <a:t>which</a:t>
            </a:r>
            <a:r>
              <a:rPr lang="tr-TR" sz="2200" dirty="0"/>
              <a:t> </a:t>
            </a:r>
            <a:r>
              <a:rPr lang="tr-TR" sz="2200" dirty="0" err="1"/>
              <a:t>fits</a:t>
            </a:r>
            <a:r>
              <a:rPr lang="tr-TR" sz="2200" dirty="0"/>
              <a:t> </a:t>
            </a:r>
            <a:r>
              <a:rPr lang="tr-TR" sz="2200" dirty="0" err="1"/>
              <a:t>with</a:t>
            </a:r>
            <a:r>
              <a:rPr lang="tr-TR" sz="2200" dirty="0"/>
              <a:t> </a:t>
            </a:r>
            <a:r>
              <a:rPr lang="tr-TR" sz="2200" dirty="0" err="1"/>
              <a:t>my</a:t>
            </a:r>
            <a:r>
              <a:rPr lang="tr-TR" sz="2200" dirty="0"/>
              <a:t> </a:t>
            </a:r>
            <a:r>
              <a:rPr lang="tr-TR" sz="2200" dirty="0" err="1"/>
              <a:t>real</a:t>
            </a:r>
            <a:r>
              <a:rPr lang="tr-TR" sz="2200" dirty="0"/>
              <a:t>-life </a:t>
            </a:r>
            <a:r>
              <a:rPr lang="tr-TR" sz="2200" dirty="0" err="1"/>
              <a:t>experience</a:t>
            </a:r>
            <a:r>
              <a:rPr lang="tr-TR" sz="2200" dirty="0"/>
              <a:t> </a:t>
            </a:r>
            <a:r>
              <a:rPr lang="tr-TR" sz="2200" dirty="0" err="1"/>
              <a:t>best</a:t>
            </a:r>
            <a:r>
              <a:rPr lang="tr-TR" sz="2200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3849F6-F243-B45A-18A0-1072A5FF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32" r="7990" b="-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9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DC8CB49-6547-D2D4-B797-89EF864F4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C02D496-A778-EA85-F18A-8ACAB6B1733A}"/>
              </a:ext>
            </a:extLst>
          </p:cNvPr>
          <p:cNvSpPr txBox="1"/>
          <p:nvPr/>
        </p:nvSpPr>
        <p:spPr>
          <a:xfrm>
            <a:off x="9441712" y="2690037"/>
            <a:ext cx="2371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expected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stressed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correlated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events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084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İçerik Yer Tutucusu 17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399B22E1-C505-FEBB-D666-09309B9BA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65" y="103316"/>
            <a:ext cx="8314265" cy="6401986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2DD1BFD0-1A1F-3883-B549-8ACF99D34C61}"/>
              </a:ext>
            </a:extLst>
          </p:cNvPr>
          <p:cNvSpPr txBox="1"/>
          <p:nvPr/>
        </p:nvSpPr>
        <p:spPr>
          <a:xfrm>
            <a:off x="8603673" y="2050473"/>
            <a:ext cx="3074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exactly</a:t>
            </a:r>
            <a:r>
              <a:rPr lang="tr-TR" dirty="0"/>
              <a:t> </a:t>
            </a:r>
            <a:r>
              <a:rPr lang="tr-TR" dirty="0" err="1"/>
              <a:t>opposite</a:t>
            </a:r>
            <a:r>
              <a:rPr lang="tr-TR" dirty="0"/>
              <a:t> but </a:t>
            </a:r>
            <a:r>
              <a:rPr lang="tr-TR" dirty="0" err="1"/>
              <a:t>interestingly</a:t>
            </a:r>
            <a:r>
              <a:rPr lang="tr-TR" dirty="0"/>
              <a:t> I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a </a:t>
            </a:r>
            <a:r>
              <a:rPr lang="tr-TR" dirty="0" err="1"/>
              <a:t>stress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caused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lack</a:t>
            </a:r>
            <a:r>
              <a:rPr lang="tr-TR" dirty="0"/>
              <a:t> of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stress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, </a:t>
            </a:r>
            <a:r>
              <a:rPr lang="tr-TR" dirty="0" err="1"/>
              <a:t>seems</a:t>
            </a:r>
            <a:r>
              <a:rPr lang="tr-TR" dirty="0"/>
              <a:t> </a:t>
            </a:r>
            <a:r>
              <a:rPr lang="tr-TR" dirty="0" err="1"/>
              <a:t>logically</a:t>
            </a:r>
            <a:r>
              <a:rPr lang="tr-TR" dirty="0"/>
              <a:t> since </a:t>
            </a:r>
            <a:r>
              <a:rPr lang="tr-TR" dirty="0" err="1"/>
              <a:t>when</a:t>
            </a:r>
            <a:r>
              <a:rPr lang="tr-TR" dirty="0"/>
              <a:t> 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exams</a:t>
            </a:r>
            <a:r>
              <a:rPr lang="tr-TR" dirty="0"/>
              <a:t> </a:t>
            </a:r>
            <a:r>
              <a:rPr lang="tr-TR" dirty="0" err="1"/>
              <a:t>closer</a:t>
            </a:r>
            <a:r>
              <a:rPr lang="tr-TR" dirty="0"/>
              <a:t> I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sometimes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) </a:t>
            </a:r>
            <a:r>
              <a:rPr lang="tr-TR" dirty="0" err="1"/>
              <a:t>chess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2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EF192D-D273-1070-5476-D11B0B31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CONT’D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2BBDA4-373A-44F9-7953-442841F5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 (H0):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stress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is </a:t>
            </a:r>
            <a:r>
              <a:rPr lang="tr-TR" dirty="0" err="1"/>
              <a:t>higher</a:t>
            </a:r>
            <a:r>
              <a:rPr lang="tr-TR" dirty="0"/>
              <a:t>, I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aggressively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 </a:t>
            </a:r>
            <a:r>
              <a:rPr lang="tr-TR" dirty="0" err="1"/>
              <a:t>lose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I </a:t>
            </a:r>
            <a:r>
              <a:rPr lang="tr-TR" dirty="0" err="1"/>
              <a:t>played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stress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. (</a:t>
            </a:r>
            <a:r>
              <a:rPr lang="tr-TR" dirty="0" err="1"/>
              <a:t>Stress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aggressive</a:t>
            </a:r>
            <a:r>
              <a:rPr lang="tr-TR" dirty="0"/>
              <a:t> </a:t>
            </a:r>
            <a:r>
              <a:rPr lang="tr-TR" dirty="0" err="1"/>
              <a:t>playstyle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3042703-B1F1-CF80-AD0B-76D3E8A4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08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95D476-3B61-D6D5-FC86-32C68A7B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fındıngs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B746CB-B56C-3156-AC09-EA913615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t-test: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0DD018-A343-6258-2F23-D07836F9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BBDAB08-5926-E473-0B0D-6E008AD1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3429000"/>
            <a:ext cx="5030181" cy="254692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29C29F8-EBFC-C35F-B52F-D4736F0C9B22}"/>
              </a:ext>
            </a:extLst>
          </p:cNvPr>
          <p:cNvSpPr txBox="1"/>
          <p:nvPr/>
        </p:nvSpPr>
        <p:spPr>
          <a:xfrm>
            <a:off x="6510655" y="4045526"/>
            <a:ext cx="4918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failed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reject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 -&gt;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evidence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having</a:t>
            </a:r>
            <a:r>
              <a:rPr lang="tr-TR" dirty="0"/>
              <a:t> a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win</a:t>
            </a:r>
            <a:r>
              <a:rPr lang="tr-TR" dirty="0"/>
              <a:t>/</a:t>
            </a:r>
            <a:r>
              <a:rPr lang="tr-TR" dirty="0" err="1"/>
              <a:t>lose</a:t>
            </a:r>
            <a:r>
              <a:rPr lang="tr-TR" dirty="0"/>
              <a:t> </a:t>
            </a:r>
            <a:r>
              <a:rPr lang="tr-TR" dirty="0" err="1"/>
              <a:t>rates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aggressive</a:t>
            </a:r>
            <a:r>
              <a:rPr lang="tr-TR" dirty="0"/>
              <a:t> </a:t>
            </a:r>
            <a:r>
              <a:rPr lang="tr-TR" dirty="0" err="1"/>
              <a:t>playstyle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38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71994-5EDA-4A77-3CD8-67DF22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000" dirty="0" err="1"/>
              <a:t>Lımıtatıons</a:t>
            </a:r>
            <a:r>
              <a:rPr lang="tr-TR" sz="5000" dirty="0"/>
              <a:t> </a:t>
            </a:r>
            <a:r>
              <a:rPr lang="tr-TR" sz="5000" dirty="0" err="1"/>
              <a:t>and</a:t>
            </a:r>
            <a:r>
              <a:rPr lang="tr-TR" sz="5000" dirty="0"/>
              <a:t> </a:t>
            </a:r>
            <a:r>
              <a:rPr lang="tr-TR" sz="5000" dirty="0" err="1"/>
              <a:t>future</a:t>
            </a:r>
            <a:r>
              <a:rPr lang="tr-TR" sz="5000" dirty="0"/>
              <a:t> </a:t>
            </a:r>
            <a:r>
              <a:rPr lang="tr-TR" sz="5000" dirty="0" err="1"/>
              <a:t>work</a:t>
            </a:r>
            <a:endParaRPr lang="tr-TR" sz="5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567E1C-8295-9F74-4A03-A26943AF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tr-TR" dirty="0" err="1"/>
              <a:t>Choosing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fits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calculating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stress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hard.</a:t>
            </a:r>
          </a:p>
          <a:p>
            <a:pPr marL="457200" indent="-457200">
              <a:buFontTx/>
              <a:buChar char="-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I do not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I </a:t>
            </a:r>
            <a:r>
              <a:rPr lang="tr-TR" dirty="0" err="1"/>
              <a:t>play</a:t>
            </a:r>
            <a:r>
              <a:rPr lang="tr-TR" dirty="0"/>
              <a:t> a lot of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limited</a:t>
            </a:r>
            <a:r>
              <a:rPr lang="tr-TR" dirty="0"/>
              <a:t> me as </a:t>
            </a:r>
            <a:r>
              <a:rPr lang="tr-TR" dirty="0" err="1"/>
              <a:t>well</a:t>
            </a:r>
            <a:r>
              <a:rPr lang="tr-TR" dirty="0"/>
              <a:t>. (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data I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bias</a:t>
            </a:r>
            <a:r>
              <a:rPr lang="tr-TR" dirty="0"/>
              <a:t>)</a:t>
            </a:r>
          </a:p>
          <a:p>
            <a:endParaRPr lang="tr-TR" dirty="0"/>
          </a:p>
          <a:p>
            <a:pPr marL="457200" indent="-457200">
              <a:buFontTx/>
              <a:buChar char="-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F881E8-E8FE-0EF4-F6C1-3BE6C28A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2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E5948-9B78-6E06-7151-E6536E1E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000" dirty="0" err="1"/>
              <a:t>Lımıtatıons</a:t>
            </a:r>
            <a:r>
              <a:rPr lang="tr-TR" sz="5000" dirty="0"/>
              <a:t> </a:t>
            </a:r>
            <a:r>
              <a:rPr lang="tr-TR" sz="5000" dirty="0" err="1"/>
              <a:t>and</a:t>
            </a:r>
            <a:r>
              <a:rPr lang="tr-TR" sz="5000" dirty="0"/>
              <a:t> </a:t>
            </a:r>
            <a:r>
              <a:rPr lang="tr-TR" sz="5000" dirty="0" err="1"/>
              <a:t>future</a:t>
            </a:r>
            <a:r>
              <a:rPr lang="tr-TR" sz="5000" dirty="0"/>
              <a:t> </a:t>
            </a:r>
            <a:r>
              <a:rPr lang="tr-TR" sz="5000" dirty="0" err="1"/>
              <a:t>work</a:t>
            </a:r>
            <a:endParaRPr lang="tr-TR" sz="5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32B564-847E-9258-B821-E70F737E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tr-TR" dirty="0"/>
              <a:t>I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an ML model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RandomForestClassifier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somehow</a:t>
            </a:r>
            <a:r>
              <a:rPr lang="tr-TR" dirty="0"/>
              <a:t> </a:t>
            </a:r>
            <a:r>
              <a:rPr lang="tr-TR" dirty="0" err="1"/>
              <a:t>got</a:t>
            </a:r>
            <a:r>
              <a:rPr lang="tr-TR" dirty="0"/>
              <a:t> an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though</a:t>
            </a:r>
            <a:r>
              <a:rPr lang="tr-TR" dirty="0"/>
              <a:t> it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successful</a:t>
            </a:r>
            <a:r>
              <a:rPr lang="tr-TR" dirty="0"/>
              <a:t>. But </a:t>
            </a:r>
            <a:r>
              <a:rPr lang="tr-TR" dirty="0" err="1"/>
              <a:t>suddenly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complications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implementing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got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having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time, I </a:t>
            </a:r>
            <a:r>
              <a:rPr lang="tr-TR" dirty="0" err="1"/>
              <a:t>failed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debug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. But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</a:t>
            </a:r>
            <a:r>
              <a:rPr lang="tr-TR" dirty="0" err="1"/>
              <a:t>plot</a:t>
            </a:r>
            <a:r>
              <a:rPr lang="tr-TR" dirty="0"/>
              <a:t> I </a:t>
            </a:r>
            <a:r>
              <a:rPr lang="tr-TR" dirty="0" err="1"/>
              <a:t>got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:</a:t>
            </a:r>
          </a:p>
          <a:p>
            <a:pPr marL="457200" indent="-457200">
              <a:buFontTx/>
              <a:buChar char="-"/>
            </a:pPr>
            <a:endParaRPr lang="tr-TR" dirty="0"/>
          </a:p>
          <a:p>
            <a:pPr marL="457200" indent="-457200">
              <a:buFontTx/>
              <a:buChar char="-"/>
            </a:pPr>
            <a:endParaRPr lang="tr-TR" dirty="0"/>
          </a:p>
          <a:p>
            <a:pPr marL="457200" indent="-457200">
              <a:buFontTx/>
              <a:buChar char="-"/>
            </a:pPr>
            <a:endParaRPr lang="tr-TR" dirty="0"/>
          </a:p>
          <a:p>
            <a:pPr marL="457200" indent="-457200">
              <a:buFontTx/>
              <a:buChar char="-"/>
            </a:pPr>
            <a:endParaRPr lang="tr-TR" dirty="0"/>
          </a:p>
          <a:p>
            <a:pPr marL="457200" indent="-457200">
              <a:buFontTx/>
              <a:buChar char="-"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228CFCF-8C27-9536-0C5D-7F02F795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4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A3403A-0890-5E68-5D03-51016673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000" dirty="0" err="1"/>
              <a:t>Lımıtatıons</a:t>
            </a:r>
            <a:r>
              <a:rPr lang="tr-TR" sz="5000" dirty="0"/>
              <a:t> </a:t>
            </a:r>
            <a:r>
              <a:rPr lang="tr-TR" sz="5000" dirty="0" err="1"/>
              <a:t>and</a:t>
            </a:r>
            <a:r>
              <a:rPr lang="tr-TR" sz="5000" dirty="0"/>
              <a:t> </a:t>
            </a:r>
            <a:r>
              <a:rPr lang="tr-TR" sz="5000" dirty="0" err="1"/>
              <a:t>future</a:t>
            </a:r>
            <a:r>
              <a:rPr lang="tr-TR" sz="5000" dirty="0"/>
              <a:t> </a:t>
            </a:r>
            <a:r>
              <a:rPr lang="tr-TR" sz="5000" dirty="0" err="1"/>
              <a:t>work</a:t>
            </a:r>
            <a:endParaRPr lang="tr-TR" sz="5000" dirty="0"/>
          </a:p>
        </p:txBody>
      </p:sp>
      <p:pic>
        <p:nvPicPr>
          <p:cNvPr id="5" name="İçerik Yer Tutucusu 4" descr="metin, ekran görüntüsü, diyagram, sayı, numara içeren bir resim&#10;&#10;Açıklama otomatik olarak oluşturuldu">
            <a:extLst>
              <a:ext uri="{FF2B5EF4-FFF2-40B4-BE49-F238E27FC236}">
                <a16:creationId xmlns:a16="http://schemas.microsoft.com/office/drawing/2014/main" id="{E32E3BF8-AE84-D0EB-849A-D8CD6DCEE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120" y="2485014"/>
            <a:ext cx="4156367" cy="3594100"/>
          </a:xfr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52EE8E7-9CDF-42EB-46AC-4A94217D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77" y="2601479"/>
            <a:ext cx="4838607" cy="336117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1C78143-41AE-66A3-4CB8-CEA248B8F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2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7DBC1-8C24-5BDC-B36D-276A6FCF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source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115FA1-877D-9944-60D5-1981B4ED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tr-TR" sz="3500" dirty="0"/>
              <a:t>My </a:t>
            </a:r>
            <a:r>
              <a:rPr lang="tr-TR" sz="3500" dirty="0" err="1"/>
              <a:t>Lichess</a:t>
            </a:r>
            <a:r>
              <a:rPr lang="tr-TR" sz="3500" dirty="0"/>
              <a:t> </a:t>
            </a:r>
            <a:r>
              <a:rPr lang="tr-TR" sz="3500" dirty="0" err="1"/>
              <a:t>account</a:t>
            </a:r>
            <a:endParaRPr lang="tr-TR" sz="3500" dirty="0"/>
          </a:p>
          <a:p>
            <a:pPr marL="457200" indent="-457200">
              <a:buFontTx/>
              <a:buChar char="-"/>
            </a:pPr>
            <a:r>
              <a:rPr lang="tr-TR" sz="3500" dirty="0" err="1"/>
              <a:t>Getting</a:t>
            </a:r>
            <a:r>
              <a:rPr lang="tr-TR" sz="3500" dirty="0"/>
              <a:t> data </a:t>
            </a:r>
            <a:r>
              <a:rPr lang="tr-TR" sz="3500" dirty="0" err="1"/>
              <a:t>by</a:t>
            </a:r>
            <a:r>
              <a:rPr lang="tr-TR" sz="3500" dirty="0"/>
              <a:t> </a:t>
            </a:r>
            <a:r>
              <a:rPr lang="tr-TR" sz="3500" dirty="0" err="1"/>
              <a:t>using</a:t>
            </a:r>
            <a:r>
              <a:rPr lang="tr-TR" sz="3500" dirty="0"/>
              <a:t> </a:t>
            </a:r>
            <a:r>
              <a:rPr lang="tr-TR" sz="3500" dirty="0" err="1"/>
              <a:t>Lichess</a:t>
            </a:r>
            <a:r>
              <a:rPr lang="tr-TR" sz="3500" dirty="0"/>
              <a:t> API</a:t>
            </a:r>
          </a:p>
          <a:p>
            <a:r>
              <a:rPr lang="tr-TR" sz="3500" dirty="0"/>
              <a:t>-   </a:t>
            </a:r>
            <a:r>
              <a:rPr lang="tr-TR" sz="3500" dirty="0" err="1"/>
              <a:t>Added</a:t>
            </a:r>
            <a:r>
              <a:rPr lang="tr-TR" sz="3500" dirty="0"/>
              <a:t> </a:t>
            </a:r>
            <a:r>
              <a:rPr lang="tr-TR" sz="3500" dirty="0" err="1"/>
              <a:t>the</a:t>
            </a:r>
            <a:r>
              <a:rPr lang="tr-TR" sz="3500" dirty="0"/>
              <a:t> </a:t>
            </a:r>
            <a:r>
              <a:rPr lang="tr-TR" sz="3500" dirty="0" err="1"/>
              <a:t>exam</a:t>
            </a:r>
            <a:r>
              <a:rPr lang="tr-TR" sz="3500" dirty="0"/>
              <a:t> </a:t>
            </a:r>
            <a:r>
              <a:rPr lang="tr-TR" sz="3500" dirty="0" err="1"/>
              <a:t>dates</a:t>
            </a:r>
            <a:r>
              <a:rPr lang="tr-TR" sz="3500" dirty="0"/>
              <a:t>, </a:t>
            </a:r>
            <a:r>
              <a:rPr lang="tr-TR" sz="3500" dirty="0" err="1"/>
              <a:t>and</a:t>
            </a:r>
            <a:r>
              <a:rPr lang="tr-TR" sz="3500" dirty="0"/>
              <a:t> </a:t>
            </a:r>
            <a:r>
              <a:rPr lang="tr-TR" sz="3500" dirty="0" err="1"/>
              <a:t>lecture</a:t>
            </a:r>
            <a:r>
              <a:rPr lang="tr-TR" sz="3500" dirty="0"/>
              <a:t> </a:t>
            </a:r>
            <a:r>
              <a:rPr lang="tr-TR" sz="3500" dirty="0" err="1"/>
              <a:t>times</a:t>
            </a:r>
            <a:r>
              <a:rPr lang="tr-TR" sz="3500" dirty="0"/>
              <a:t> </a:t>
            </a:r>
            <a:r>
              <a:rPr lang="tr-TR" sz="3500" dirty="0" err="1"/>
              <a:t>manually</a:t>
            </a:r>
            <a:r>
              <a:rPr lang="tr-TR" sz="3500" dirty="0"/>
              <a:t>, </a:t>
            </a:r>
            <a:r>
              <a:rPr lang="tr-TR" sz="3500" dirty="0" err="1"/>
              <a:t>and</a:t>
            </a:r>
            <a:r>
              <a:rPr lang="tr-TR" sz="3500" dirty="0"/>
              <a:t> </a:t>
            </a:r>
            <a:r>
              <a:rPr lang="tr-TR" sz="3500" dirty="0" err="1"/>
              <a:t>created</a:t>
            </a:r>
            <a:r>
              <a:rPr lang="tr-TR" sz="3500" dirty="0"/>
              <a:t> </a:t>
            </a:r>
            <a:r>
              <a:rPr lang="tr-TR" sz="3500" dirty="0" err="1"/>
              <a:t>dictionaries</a:t>
            </a:r>
            <a:r>
              <a:rPr lang="tr-TR" sz="3500" dirty="0"/>
              <a:t> </a:t>
            </a:r>
            <a:r>
              <a:rPr lang="tr-TR" sz="3500" dirty="0" err="1"/>
              <a:t>which</a:t>
            </a:r>
            <a:r>
              <a:rPr lang="tr-TR" sz="3500" dirty="0"/>
              <a:t> </a:t>
            </a:r>
            <a:r>
              <a:rPr lang="tr-TR" sz="3500" dirty="0" err="1"/>
              <a:t>consists</a:t>
            </a:r>
            <a:r>
              <a:rPr lang="tr-TR" sz="3500" dirty="0"/>
              <a:t> of «</a:t>
            </a:r>
            <a:r>
              <a:rPr lang="tr-TR" sz="3500" dirty="0" err="1"/>
              <a:t>datetime</a:t>
            </a:r>
            <a:r>
              <a:rPr lang="tr-TR" sz="3500" dirty="0"/>
              <a:t>» </a:t>
            </a:r>
            <a:r>
              <a:rPr lang="tr-TR" sz="3500" dirty="0" err="1"/>
              <a:t>objects</a:t>
            </a:r>
            <a:r>
              <a:rPr lang="tr-TR" sz="3500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6690BB7-A96D-DD1D-9810-78984007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3BC10A-D9EA-C523-6704-D08EF245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SOURCE CONT’D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3108AF8-8723-4128-71B6-ED0D2E73D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338" y="2710867"/>
            <a:ext cx="5242275" cy="321685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4C15C53-C712-64D2-0276-D457792C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E5FED3-E1B6-74E7-CAD2-C80AF037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SOURCE CONT’D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CBFE74-8DDB-9287-98AB-87D5FDF5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4D97438-9DB3-5F43-B22E-0633F987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85378"/>
            <a:ext cx="7772400" cy="183538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32CB900-E8E5-8E74-CA1D-C870479D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0943FC-00A2-E587-1C4B-A4402DF3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endParaRPr lang="tr-TR" dirty="0"/>
          </a:p>
        </p:txBody>
      </p:sp>
      <p:pic>
        <p:nvPicPr>
          <p:cNvPr id="5" name="İçerik Yer Tutucusu 4" descr="diyagram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6926F176-33A3-9F21-279A-A0EF5013A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9" y="2612289"/>
            <a:ext cx="6927272" cy="412523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2AAADBB-478D-476F-1512-ED1AA45E43D9}"/>
              </a:ext>
            </a:extLst>
          </p:cNvPr>
          <p:cNvSpPr txBox="1"/>
          <p:nvPr/>
        </p:nvSpPr>
        <p:spPr>
          <a:xfrm>
            <a:off x="7772400" y="2895600"/>
            <a:ext cx="3456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is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win</a:t>
            </a:r>
            <a:r>
              <a:rPr lang="tr-TR" dirty="0"/>
              <a:t>/</a:t>
            </a:r>
            <a:r>
              <a:rPr lang="tr-TR" dirty="0" err="1"/>
              <a:t>draws</a:t>
            </a:r>
            <a:r>
              <a:rPr lang="tr-TR" dirty="0"/>
              <a:t> (I </a:t>
            </a:r>
            <a:r>
              <a:rPr lang="tr-TR" dirty="0" err="1"/>
              <a:t>played</a:t>
            </a:r>
            <a:r>
              <a:rPr lang="tr-TR" dirty="0"/>
              <a:t> </a:t>
            </a:r>
            <a:r>
              <a:rPr lang="tr-TR" dirty="0" err="1"/>
              <a:t>against</a:t>
            </a:r>
            <a:r>
              <a:rPr lang="tr-TR" dirty="0"/>
              <a:t> </a:t>
            </a:r>
            <a:r>
              <a:rPr lang="tr-TR" dirty="0" err="1"/>
              <a:t>opponents</a:t>
            </a:r>
            <a:r>
              <a:rPr lang="tr-TR" dirty="0"/>
              <a:t> </a:t>
            </a:r>
            <a:r>
              <a:rPr lang="tr-TR" dirty="0" err="1"/>
              <a:t>wither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ELO)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F666FCF-FDC9-2D96-6BD4-FD891BBF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4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976690-B501-E09D-CA31-5E5121C1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6" name="İçerik Yer Tutucusu 5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B91F95CB-149D-8327-378F-778CFF18E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2643044"/>
            <a:ext cx="5221015" cy="3594100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B9885F2-1CD1-7F33-0044-5748A176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2310FDD-7A7F-F723-31A7-CFE2BB41CC27}"/>
              </a:ext>
            </a:extLst>
          </p:cNvPr>
          <p:cNvSpPr txBox="1"/>
          <p:nvPr/>
        </p:nvSpPr>
        <p:spPr>
          <a:xfrm>
            <a:off x="6414655" y="3244334"/>
            <a:ext cx="462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played</a:t>
            </a:r>
            <a:r>
              <a:rPr lang="tr-TR" dirty="0"/>
              <a:t> </a:t>
            </a:r>
            <a:r>
              <a:rPr lang="tr-TR" dirty="0" err="1"/>
              <a:t>against</a:t>
            </a:r>
            <a:r>
              <a:rPr lang="tr-TR" dirty="0"/>
              <a:t> </a:t>
            </a:r>
            <a:r>
              <a:rPr lang="tr-TR" dirty="0" err="1"/>
              <a:t>opponents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ELO </a:t>
            </a:r>
            <a:r>
              <a:rPr lang="tr-TR" dirty="0" err="1"/>
              <a:t>ratings</a:t>
            </a:r>
            <a:r>
              <a:rPr lang="tr-TR" dirty="0"/>
              <a:t> as </a:t>
            </a:r>
            <a:r>
              <a:rPr lang="tr-TR" dirty="0" err="1"/>
              <a:t>expected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5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E82EAB-AC1F-47B3-B4B7-4E231F09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6" name="İçerik Yer Tutucusu 5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26E95D19-A7DD-6486-4992-5225871A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38" y="2643043"/>
            <a:ext cx="5056295" cy="3594100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D85000E-9A68-6710-17FD-BFF2F7DA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66A96C6-ADBF-B8FC-B4AC-7BEEA7FAFF8F}"/>
              </a:ext>
            </a:extLst>
          </p:cNvPr>
          <p:cNvSpPr txBox="1"/>
          <p:nvPr/>
        </p:nvSpPr>
        <p:spPr>
          <a:xfrm>
            <a:off x="6548169" y="3726873"/>
            <a:ext cx="3136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year</a:t>
            </a:r>
            <a:r>
              <a:rPr lang="tr-TR" dirty="0"/>
              <a:t> 2022 has </a:t>
            </a:r>
            <a:r>
              <a:rPr lang="tr-TR" dirty="0" err="1"/>
              <a:t>less</a:t>
            </a:r>
            <a:r>
              <a:rPr lang="tr-TR" dirty="0"/>
              <a:t> data, </a:t>
            </a:r>
            <a:r>
              <a:rPr lang="tr-TR" dirty="0" err="1"/>
              <a:t>which</a:t>
            </a:r>
            <a:r>
              <a:rPr lang="tr-TR" dirty="0"/>
              <a:t> I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preparation</a:t>
            </a:r>
            <a:r>
              <a:rPr lang="tr-TR" dirty="0"/>
              <a:t> </a:t>
            </a:r>
            <a:r>
              <a:rPr lang="tr-TR" dirty="0" err="1"/>
              <a:t>period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university</a:t>
            </a:r>
            <a:r>
              <a:rPr lang="tr-TR" dirty="0"/>
              <a:t> </a:t>
            </a:r>
            <a:r>
              <a:rPr lang="tr-TR" dirty="0" err="1"/>
              <a:t>entrance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7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4656F6-50CB-887C-FA0D-495BB72B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analysıs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tr-TR" dirty="0"/>
          </a:p>
        </p:txBody>
      </p:sp>
      <p:pic>
        <p:nvPicPr>
          <p:cNvPr id="6" name="İçerik Yer Tutucusu 5" descr="öykü gelişim çizgisi; kumpas; grafiğini çıkarma, çizgi, diyagra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AAD3398-2021-73D4-B9F9-F281E7053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38" y="2413756"/>
            <a:ext cx="5355517" cy="4276421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B611264-9BC4-1868-0793-5E4939F6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30" y="101660"/>
            <a:ext cx="2270370" cy="213309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FE8C955-B029-1242-FC25-B87CF14F4529}"/>
              </a:ext>
            </a:extLst>
          </p:cNvPr>
          <p:cNvSpPr txBox="1"/>
          <p:nvPr/>
        </p:nvSpPr>
        <p:spPr>
          <a:xfrm>
            <a:off x="6411166" y="3429000"/>
            <a:ext cx="5157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top </a:t>
            </a:r>
            <a:r>
              <a:rPr lang="tr-TR" dirty="0" err="1"/>
              <a:t>plot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ELO in 2024,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darker</a:t>
            </a:r>
            <a:r>
              <a:rPr lang="tr-TR" dirty="0"/>
              <a:t> </a:t>
            </a:r>
            <a:r>
              <a:rPr lang="tr-TR" dirty="0" err="1"/>
              <a:t>shades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logical</a:t>
            </a:r>
            <a:r>
              <a:rPr lang="tr-TR" dirty="0"/>
              <a:t> since they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lighter</a:t>
            </a:r>
            <a:r>
              <a:rPr lang="tr-TR" dirty="0"/>
              <a:t> </a:t>
            </a:r>
            <a:r>
              <a:rPr lang="tr-TR" dirty="0" err="1"/>
              <a:t>shades</a:t>
            </a:r>
            <a:r>
              <a:rPr lang="tr-TR" dirty="0"/>
              <a:t>. </a:t>
            </a:r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played</a:t>
            </a:r>
            <a:r>
              <a:rPr lang="tr-TR" dirty="0"/>
              <a:t> in 2024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collection</a:t>
            </a:r>
            <a:r>
              <a:rPr lang="tr-TR" dirty="0"/>
              <a:t> </a:t>
            </a:r>
            <a:r>
              <a:rPr lang="tr-TR" dirty="0" err="1"/>
              <a:t>period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28327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7371F"/>
      </a:dk2>
      <a:lt2>
        <a:srgbClr val="E7E2E8"/>
      </a:lt2>
      <a:accent1>
        <a:srgbClr val="59B447"/>
      </a:accent1>
      <a:accent2>
        <a:srgbClr val="7DAE3A"/>
      </a:accent2>
      <a:accent3>
        <a:srgbClr val="A5A541"/>
      </a:accent3>
      <a:accent4>
        <a:srgbClr val="B1803B"/>
      </a:accent4>
      <a:accent5>
        <a:srgbClr val="C3604D"/>
      </a:accent5>
      <a:accent6>
        <a:srgbClr val="B13B59"/>
      </a:accent6>
      <a:hlink>
        <a:srgbClr val="BF6A3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1064</Words>
  <Application>Microsoft Macintosh PowerPoint</Application>
  <PresentationFormat>Geniş ekran</PresentationFormat>
  <Paragraphs>69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Arial</vt:lpstr>
      <vt:lpstr>Franklin Gothic Demi Cond</vt:lpstr>
      <vt:lpstr>Franklin Gothic Medium</vt:lpstr>
      <vt:lpstr>Wingdings</vt:lpstr>
      <vt:lpstr>JuxtaposeVTI</vt:lpstr>
      <vt:lpstr>Chess and well-beıng data analysıs</vt:lpstr>
      <vt:lpstr>motıvatıon</vt:lpstr>
      <vt:lpstr>Data source</vt:lpstr>
      <vt:lpstr>DATA SOURCE CONT’D</vt:lpstr>
      <vt:lpstr>DATA SOURCE CONT’D</vt:lpstr>
      <vt:lpstr>Data analysıs</vt:lpstr>
      <vt:lpstr>Data analysıs Cont’d</vt:lpstr>
      <vt:lpstr>Data analysıs cONT’D</vt:lpstr>
      <vt:lpstr>Data analysıs Cont’d</vt:lpstr>
      <vt:lpstr>Data analysıs cONT’D</vt:lpstr>
      <vt:lpstr>Data analysıs cONT’D</vt:lpstr>
      <vt:lpstr>Data analysıs Cont’d</vt:lpstr>
      <vt:lpstr>Data analysıs cONT’D</vt:lpstr>
      <vt:lpstr>Data analysıs cONT’D</vt:lpstr>
      <vt:lpstr>Data analysıs cONT’D</vt:lpstr>
      <vt:lpstr>AGGRESSION</vt:lpstr>
      <vt:lpstr>PowerPoint Sunusu</vt:lpstr>
      <vt:lpstr>DATA ANALYSIS</vt:lpstr>
      <vt:lpstr>Data analysıs cont’d</vt:lpstr>
      <vt:lpstr>Data analysıs cont’d</vt:lpstr>
      <vt:lpstr>PowerPoint Sunusu</vt:lpstr>
      <vt:lpstr>Stress level</vt:lpstr>
      <vt:lpstr>PowerPoint Sunusu</vt:lpstr>
      <vt:lpstr>PowerPoint Sunusu</vt:lpstr>
      <vt:lpstr>Data analysıs CONT’D</vt:lpstr>
      <vt:lpstr>fındıngs</vt:lpstr>
      <vt:lpstr>Lımıtatıons and future work</vt:lpstr>
      <vt:lpstr>Lımıtatıons and future work</vt:lpstr>
      <vt:lpstr>Lımıtatıons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Yağız Kıvrak</dc:creator>
  <cp:lastModifiedBy>Ali Yağız Kıvrak</cp:lastModifiedBy>
  <cp:revision>1</cp:revision>
  <dcterms:created xsi:type="dcterms:W3CDTF">2025-01-10T12:53:53Z</dcterms:created>
  <dcterms:modified xsi:type="dcterms:W3CDTF">2025-01-10T20:02:23Z</dcterms:modified>
</cp:coreProperties>
</file>