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6A3F-6F41-48B0-ABEB-F70CCF8F4FE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1762-6E17-4996-8377-7C5971B05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7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6A3F-6F41-48B0-ABEB-F70CCF8F4FE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1762-6E17-4996-8377-7C5971B05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4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6A3F-6F41-48B0-ABEB-F70CCF8F4FE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1762-6E17-4996-8377-7C5971B0576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954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6A3F-6F41-48B0-ABEB-F70CCF8F4FE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1762-6E17-4996-8377-7C5971B05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69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6A3F-6F41-48B0-ABEB-F70CCF8F4FE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1762-6E17-4996-8377-7C5971B0576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2986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6A3F-6F41-48B0-ABEB-F70CCF8F4FE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1762-6E17-4996-8377-7C5971B05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42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6A3F-6F41-48B0-ABEB-F70CCF8F4FE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1762-6E17-4996-8377-7C5971B05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74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6A3F-6F41-48B0-ABEB-F70CCF8F4FE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1762-6E17-4996-8377-7C5971B05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3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6A3F-6F41-48B0-ABEB-F70CCF8F4FE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1762-6E17-4996-8377-7C5971B05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6A3F-6F41-48B0-ABEB-F70CCF8F4FE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1762-6E17-4996-8377-7C5971B05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0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6A3F-6F41-48B0-ABEB-F70CCF8F4FE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1762-6E17-4996-8377-7C5971B05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6A3F-6F41-48B0-ABEB-F70CCF8F4FE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1762-6E17-4996-8377-7C5971B05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5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6A3F-6F41-48B0-ABEB-F70CCF8F4FE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1762-6E17-4996-8377-7C5971B05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0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6A3F-6F41-48B0-ABEB-F70CCF8F4FE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1762-6E17-4996-8377-7C5971B05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6A3F-6F41-48B0-ABEB-F70CCF8F4FE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1762-6E17-4996-8377-7C5971B05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8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6A3F-6F41-48B0-ABEB-F70CCF8F4FE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1762-6E17-4996-8377-7C5971B05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1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96A3F-6F41-48B0-ABEB-F70CCF8F4FE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04F1762-6E17-4996-8377-7C5971B057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IPCMContentMarking" descr="{&quot;HashCode&quot;:425545298,&quot;Placement&quot;:&quot;Footer&quot;,&quot;Top&quot;:519.43,&quot;Left&quot;:442.5333,&quot;SlideWidth&quot;:960,&quot;SlideHeight&quot;:540}">
            <a:extLst>
              <a:ext uri="{FF2B5EF4-FFF2-40B4-BE49-F238E27FC236}">
                <a16:creationId xmlns:a16="http://schemas.microsoft.com/office/drawing/2014/main" id="{CB250C55-1F9F-44CD-ACAA-7F3684A25A6A}"/>
              </a:ext>
            </a:extLst>
          </p:cNvPr>
          <p:cNvSpPr txBox="1"/>
          <p:nvPr userDrawn="1"/>
        </p:nvSpPr>
        <p:spPr>
          <a:xfrm>
            <a:off x="5620173" y="6596761"/>
            <a:ext cx="951653" cy="26123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Univers for BP Light" panose="020B0403020202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99964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edpix.com/photo/825712/question-mark-question-question-marks-mark-symbol-sign-white-ask-hel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ents4bestevidence.net/blog/2015/07/24/nominal-ordinal-numerical-variable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2013.igem.org/Team:USTC-Software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96819E-0F83-4D63-8836-AF80AFEA516A}"/>
              </a:ext>
            </a:extLst>
          </p:cNvPr>
          <p:cNvSpPr/>
          <p:nvPr/>
        </p:nvSpPr>
        <p:spPr>
          <a:xfrm>
            <a:off x="2291542" y="2574439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Final Presentation for Capstone Project in Coursera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369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96819E-0F83-4D63-8836-AF80AFEA516A}"/>
              </a:ext>
            </a:extLst>
          </p:cNvPr>
          <p:cNvSpPr/>
          <p:nvPr/>
        </p:nvSpPr>
        <p:spPr>
          <a:xfrm>
            <a:off x="928255" y="537821"/>
            <a:ext cx="6096000" cy="252376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Business Problem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The objective of this Capstone project is to analyze and select the best locations in the city of New York to open a new Japanese restaurant. Using Data Science methodology and instruments such as Data Analysis and Visualization, this project aims to provide solutions to answer the business question: Where in the city of New York, should the investor open a Japanese Restaurant?</a:t>
            </a:r>
            <a:endParaRPr lang="en-US" dirty="0"/>
          </a:p>
        </p:txBody>
      </p:sp>
      <p:pic>
        <p:nvPicPr>
          <p:cNvPr id="3" name="Picture 2" descr="A picture containing text, traffic light, transport, vector graphics&#10;&#10;Description automatically generated">
            <a:extLst>
              <a:ext uri="{FF2B5EF4-FFF2-40B4-BE49-F238E27FC236}">
                <a16:creationId xmlns:a16="http://schemas.microsoft.com/office/drawing/2014/main" id="{6DDD553F-3C4C-42C1-AA33-B3D901A05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71009" y="1538330"/>
            <a:ext cx="2755565" cy="451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7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ED1038-89F7-4523-B20F-DC890535F85D}"/>
              </a:ext>
            </a:extLst>
          </p:cNvPr>
          <p:cNvSpPr/>
          <p:nvPr/>
        </p:nvSpPr>
        <p:spPr>
          <a:xfrm>
            <a:off x="1119448" y="142658"/>
            <a:ext cx="6096000" cy="34470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b="1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  <a:endParaRPr lang="en-US" sz="44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2400" b="1">
                <a:solidFill>
                  <a:srgbClr val="000000"/>
                </a:solidFill>
                <a:latin typeface="Calibri" panose="020F0502020204030204" pitchFamily="34" charset="0"/>
              </a:rPr>
              <a:t>Data required</a:t>
            </a:r>
            <a:endParaRPr lang="en-US" sz="24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>
                <a:solidFill>
                  <a:srgbClr val="000000"/>
                </a:solidFill>
                <a:latin typeface="Wingdings" panose="05000000000000000000" pitchFamily="2" charset="2"/>
              </a:rPr>
              <a:t>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List of borough and neighborhoods of New York</a:t>
            </a:r>
          </a:p>
          <a:p>
            <a:r>
              <a:rPr lang="en-US">
                <a:solidFill>
                  <a:srgbClr val="000000"/>
                </a:solidFill>
                <a:latin typeface="Wingdings" panose="05000000000000000000" pitchFamily="2" charset="2"/>
              </a:rPr>
              <a:t>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Latitude and longitude coordinates of those neighborhoods</a:t>
            </a:r>
          </a:p>
          <a:p>
            <a:r>
              <a:rPr lang="en-US">
                <a:solidFill>
                  <a:srgbClr val="000000"/>
                </a:solidFill>
                <a:latin typeface="Wingdings" panose="05000000000000000000" pitchFamily="2" charset="2"/>
              </a:rPr>
              <a:t>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Venue data, particularly data related to restaurants</a:t>
            </a:r>
          </a:p>
          <a:p>
            <a:endParaRPr lang="en-US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2400" b="1">
                <a:solidFill>
                  <a:srgbClr val="000000"/>
                </a:solidFill>
                <a:latin typeface="Calibri" panose="020F0502020204030204" pitchFamily="34" charset="0"/>
              </a:rPr>
              <a:t>Sources of data</a:t>
            </a:r>
            <a:endParaRPr lang="en-US" sz="24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>
                <a:solidFill>
                  <a:srgbClr val="000000"/>
                </a:solidFill>
                <a:latin typeface="Wingdings" panose="05000000000000000000" pitchFamily="2" charset="2"/>
              </a:rPr>
              <a:t>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Open source dataset of New York: </a:t>
            </a:r>
            <a:r>
              <a:rPr lang="en-US" sz="1400">
                <a:solidFill>
                  <a:srgbClr val="000000"/>
                </a:solidFill>
                <a:latin typeface="Calibri" panose="020F0502020204030204" pitchFamily="34" charset="0"/>
              </a:rPr>
              <a:t>https://cocl.us/new_york_dataset</a:t>
            </a:r>
          </a:p>
          <a:p>
            <a:r>
              <a:rPr lang="en-US">
                <a:solidFill>
                  <a:srgbClr val="000000"/>
                </a:solidFill>
                <a:latin typeface="Wingdings" panose="05000000000000000000" pitchFamily="2" charset="2"/>
              </a:rPr>
              <a:t>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Geocoder package for latitude and longitude coordinates</a:t>
            </a:r>
          </a:p>
          <a:p>
            <a:r>
              <a:rPr lang="en-US">
                <a:solidFill>
                  <a:srgbClr val="000000"/>
                </a:solidFill>
                <a:latin typeface="Wingdings" panose="05000000000000000000" pitchFamily="2" charset="2"/>
              </a:rPr>
              <a:t>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Foursquare API for venue data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E0ADA5-08B1-4A9F-9933-2BF51BB1FE3B}"/>
              </a:ext>
            </a:extLst>
          </p:cNvPr>
          <p:cNvSpPr/>
          <p:nvPr/>
        </p:nvSpPr>
        <p:spPr>
          <a:xfrm>
            <a:off x="5092931" y="3589756"/>
            <a:ext cx="6096000" cy="3077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Methodology</a:t>
            </a:r>
            <a:endParaRPr lang="en-US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Collect the data fromhttps://cocl.us/new_york_dataset.Cleaneand process the data into a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dataframe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Using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FourSquare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locate all venues and then filter by Japanese restaurants. Ratings, tips, and likes by users will be counted and added to the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dataframe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Sort the data based on rankings.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Visually assess the data be will be using graphing from Python libraries.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F87D2D-D12C-4DE6-992E-657DA4FE6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10282" y="1701295"/>
            <a:ext cx="2595097" cy="15669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04754C5A-69A7-4775-AE3D-F698E1D45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377067" y="3758695"/>
            <a:ext cx="2948322" cy="28299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017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12CFFF-9465-4240-96F7-4566D34E3BDB}"/>
              </a:ext>
            </a:extLst>
          </p:cNvPr>
          <p:cNvSpPr/>
          <p:nvPr/>
        </p:nvSpPr>
        <p:spPr>
          <a:xfrm>
            <a:off x="4926676" y="320319"/>
            <a:ext cx="6096000" cy="252376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Results</a:t>
            </a:r>
            <a:endParaRPr lang="en-US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Manhattan has the highest number of Japanese restaurants comparing to the other boroughs.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Manhattan has the highest average rating for Japanese Restaurants. 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Two neighborhoods with the highest average rating for Japanese Restaurants are Cobble Hill and North Side (both located in Brooklyn).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E84AC-8DD5-4FFE-A0DC-76A71AC32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53" y="320319"/>
            <a:ext cx="4443233" cy="25913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D83AD8-F437-4ED5-AF37-4841E716D7C9}"/>
              </a:ext>
            </a:extLst>
          </p:cNvPr>
          <p:cNvSpPr/>
          <p:nvPr/>
        </p:nvSpPr>
        <p:spPr>
          <a:xfrm>
            <a:off x="371301" y="3429000"/>
            <a:ext cx="441405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Discussion Section</a:t>
            </a:r>
            <a:endParaRPr lang="en-US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Wingdings" panose="05000000000000000000" pitchFamily="2" charset="2"/>
              </a:rPr>
              <a:t>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Based on the results of our analysis, Manhattan and Brooklyn are the best locations for Japanese cuisine in NYC. </a:t>
            </a:r>
          </a:p>
          <a:p>
            <a:r>
              <a:rPr lang="en-US" dirty="0">
                <a:solidFill>
                  <a:srgbClr val="000000"/>
                </a:solidFill>
                <a:latin typeface="Wingdings" panose="05000000000000000000" pitchFamily="2" charset="2"/>
              </a:rPr>
              <a:t>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Brooklyn is a more promising place to open a new Japanese restaurant.</a:t>
            </a:r>
          </a:p>
          <a:p>
            <a:r>
              <a:rPr lang="en-US" dirty="0">
                <a:solidFill>
                  <a:srgbClr val="000000"/>
                </a:solidFill>
                <a:latin typeface="Wingdings" panose="05000000000000000000" pitchFamily="2" charset="2"/>
              </a:rPr>
              <a:t>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Neighborhoods Cobble Hill or in North Side are the best place in Brooklyn to open a new Japanese restaurant.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ABEA67-02E6-4779-9D31-B87D2018A4C8}"/>
              </a:ext>
            </a:extLst>
          </p:cNvPr>
          <p:cNvSpPr/>
          <p:nvPr/>
        </p:nvSpPr>
        <p:spPr>
          <a:xfrm>
            <a:off x="5001491" y="3432161"/>
            <a:ext cx="6096000" cy="27392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Conclusion</a:t>
            </a:r>
            <a:endParaRPr lang="en-US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Answer to business question: Where in the city of New York, should the investor open a Japanese Restaurant?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Best rated Japanese Restaurant in NYC is OOTOYA Restaurant in Manhattan.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The findings of this project may be used in real life to better understand the advantages and disadvantages of different New York neighborhoods/boroughs in terms of opening a Japanese restaurant.</a:t>
            </a:r>
          </a:p>
        </p:txBody>
      </p:sp>
    </p:spTree>
    <p:extLst>
      <p:ext uri="{BB962C8B-B14F-4D97-AF65-F5344CB8AC3E}">
        <p14:creationId xmlns:p14="http://schemas.microsoft.com/office/powerpoint/2010/main" val="29186026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6D43B08777294C96230B2A624FCA16" ma:contentTypeVersion="13" ma:contentTypeDescription="Create a new document." ma:contentTypeScope="" ma:versionID="fbb3b845678b5532ab03b3eefef42d65">
  <xsd:schema xmlns:xsd="http://www.w3.org/2001/XMLSchema" xmlns:xs="http://www.w3.org/2001/XMLSchema" xmlns:p="http://schemas.microsoft.com/office/2006/metadata/properties" xmlns:ns3="cbdf62f5-0e49-4c92-b810-61a20c325e66" xmlns:ns4="663504c9-ca1b-4082-b58e-f7f9257ed6c2" targetNamespace="http://schemas.microsoft.com/office/2006/metadata/properties" ma:root="true" ma:fieldsID="2deac8727c86c01ba93c102d4b22085f" ns3:_="" ns4:_="">
    <xsd:import namespace="cbdf62f5-0e49-4c92-b810-61a20c325e66"/>
    <xsd:import namespace="663504c9-ca1b-4082-b58e-f7f9257ed6c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df62f5-0e49-4c92-b810-61a20c325e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3504c9-ca1b-4082-b58e-f7f9257ed6c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8010C6-CD59-456C-9900-31DF6AE4EE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df62f5-0e49-4c92-b810-61a20c325e66"/>
    <ds:schemaRef ds:uri="663504c9-ca1b-4082-b58e-f7f9257ed6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1F0E03-8E15-4574-AC25-C0FB0E5C5A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1A9609-7B32-4F89-98AF-F50A38FB413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8</TotalTime>
  <Words>401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Trebuchet MS</vt:lpstr>
      <vt:lpstr>Univers for BP Light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Aliyeva, Anna</dc:creator>
  <cp:lastModifiedBy>Aliyeva, Anna</cp:lastModifiedBy>
  <cp:revision>1</cp:revision>
  <dcterms:created xsi:type="dcterms:W3CDTF">2020-11-24T13:36:53Z</dcterms:created>
  <dcterms:modified xsi:type="dcterms:W3CDTF">2020-11-24T13:45:30Z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200ce8-5757-4583-9346-2dc8b9b1d95e_Enabled">
    <vt:lpwstr>true</vt:lpwstr>
  </property>
  <property fmtid="{D5CDD505-2E9C-101B-9397-08002B2CF9AE}" pid="3" name="MSIP_Label_93200ce8-5757-4583-9346-2dc8b9b1d95e_SetDate">
    <vt:lpwstr>2020-11-24T13:45:09Z</vt:lpwstr>
  </property>
  <property fmtid="{D5CDD505-2E9C-101B-9397-08002B2CF9AE}" pid="4" name="MSIP_Label_93200ce8-5757-4583-9346-2dc8b9b1d95e_Method">
    <vt:lpwstr>Privileged</vt:lpwstr>
  </property>
  <property fmtid="{D5CDD505-2E9C-101B-9397-08002B2CF9AE}" pid="5" name="MSIP_Label_93200ce8-5757-4583-9346-2dc8b9b1d95e_Name">
    <vt:lpwstr>93200ce8-5757-4583-9346-2dc8b9b1d95e</vt:lpwstr>
  </property>
  <property fmtid="{D5CDD505-2E9C-101B-9397-08002B2CF9AE}" pid="6" name="MSIP_Label_93200ce8-5757-4583-9346-2dc8b9b1d95e_SiteId">
    <vt:lpwstr>ea80952e-a476-42d4-aaf4-5457852b0f7e</vt:lpwstr>
  </property>
  <property fmtid="{D5CDD505-2E9C-101B-9397-08002B2CF9AE}" pid="7" name="MSIP_Label_93200ce8-5757-4583-9346-2dc8b9b1d95e_ActionId">
    <vt:lpwstr>10f1436e-5428-43f2-856e-637ae01eb8ff</vt:lpwstr>
  </property>
  <property fmtid="{D5CDD505-2E9C-101B-9397-08002B2CF9AE}" pid="8" name="MSIP_Label_93200ce8-5757-4583-9346-2dc8b9b1d95e_ContentBits">
    <vt:lpwstr>2</vt:lpwstr>
  </property>
  <property fmtid="{D5CDD505-2E9C-101B-9397-08002B2CF9AE}" pid="9" name="ContentTypeId">
    <vt:lpwstr>0x010100906D43B08777294C96230B2A624FCA16</vt:lpwstr>
  </property>
</Properties>
</file>