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57" r:id="rId4"/>
    <p:sldId id="258" r:id="rId5"/>
    <p:sldId id="259" r:id="rId6"/>
    <p:sldId id="261" r:id="rId7"/>
    <p:sldId id="260" r:id="rId8"/>
    <p:sldId id="262" r:id="rId9"/>
    <p:sldId id="264" r:id="rId10"/>
    <p:sldId id="265" r:id="rId11"/>
    <p:sldId id="266" r:id="rId12"/>
    <p:sldId id="267" r:id="rId13"/>
    <p:sldId id="269" r:id="rId14"/>
    <p:sldId id="268" r:id="rId15"/>
    <p:sldId id="263" r:id="rId16"/>
    <p:sldId id="273" r:id="rId17"/>
    <p:sldId id="274" r:id="rId18"/>
    <p:sldId id="275" r:id="rId19"/>
    <p:sldId id="277" r:id="rId20"/>
    <p:sldId id="276" r:id="rId21"/>
    <p:sldId id="278" r:id="rId22"/>
    <p:sldId id="279" r:id="rId23"/>
    <p:sldId id="270" r:id="rId24"/>
    <p:sldId id="271" r:id="rId25"/>
    <p:sldId id="280" r:id="rId26"/>
    <p:sldId id="281" r:id="rId27"/>
    <p:sldId id="282" r:id="rId28"/>
    <p:sldId id="283" r:id="rId29"/>
    <p:sldId id="285" r:id="rId30"/>
    <p:sldId id="28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55" autoAdjust="0"/>
    <p:restoredTop sz="94660"/>
  </p:normalViewPr>
  <p:slideViewPr>
    <p:cSldViewPr snapToGrid="0">
      <p:cViewPr varScale="1">
        <p:scale>
          <a:sx n="59" d="100"/>
          <a:sy n="59" d="100"/>
        </p:scale>
        <p:origin x="122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5FEBD-E14C-0AFA-98F2-DEAC157024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963ABAD-8FAB-C2CD-F6C9-7F8275CFD7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85CAE41-641B-43D3-BDD2-935D5F36644D}"/>
              </a:ext>
            </a:extLst>
          </p:cNvPr>
          <p:cNvSpPr>
            <a:spLocks noGrp="1"/>
          </p:cNvSpPr>
          <p:nvPr>
            <p:ph type="dt" sz="half" idx="10"/>
          </p:nvPr>
        </p:nvSpPr>
        <p:spPr/>
        <p:txBody>
          <a:bodyPr/>
          <a:lstStyle/>
          <a:p>
            <a:fld id="{EE68B1C4-80F3-415E-B80D-B5A604ED12D9}" type="datetimeFigureOut">
              <a:rPr lang="en-IN" smtClean="0"/>
              <a:t>24-04-2025</a:t>
            </a:fld>
            <a:endParaRPr lang="en-IN"/>
          </a:p>
        </p:txBody>
      </p:sp>
      <p:sp>
        <p:nvSpPr>
          <p:cNvPr id="5" name="Footer Placeholder 4">
            <a:extLst>
              <a:ext uri="{FF2B5EF4-FFF2-40B4-BE49-F238E27FC236}">
                <a16:creationId xmlns:a16="http://schemas.microsoft.com/office/drawing/2014/main" id="{7682E492-9604-A0CA-7754-26B90CB8BD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505AD3-1D3D-4801-33BF-2946CD1E1347}"/>
              </a:ext>
            </a:extLst>
          </p:cNvPr>
          <p:cNvSpPr>
            <a:spLocks noGrp="1"/>
          </p:cNvSpPr>
          <p:nvPr>
            <p:ph type="sldNum" sz="quarter" idx="12"/>
          </p:nvPr>
        </p:nvSpPr>
        <p:spPr/>
        <p:txBody>
          <a:bodyPr/>
          <a:lstStyle/>
          <a:p>
            <a:fld id="{B5B50A16-D28E-46B7-ACA1-6397C2194B98}" type="slidenum">
              <a:rPr lang="en-IN" smtClean="0"/>
              <a:t>‹#›</a:t>
            </a:fld>
            <a:endParaRPr lang="en-IN"/>
          </a:p>
        </p:txBody>
      </p:sp>
    </p:spTree>
    <p:extLst>
      <p:ext uri="{BB962C8B-B14F-4D97-AF65-F5344CB8AC3E}">
        <p14:creationId xmlns:p14="http://schemas.microsoft.com/office/powerpoint/2010/main" val="2409819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85CDB-0AC0-68C3-2A78-FDAF31017C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643B80-2156-C224-5573-2895FDDAF5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263C81-027C-AF69-75C0-BC0B8E767984}"/>
              </a:ext>
            </a:extLst>
          </p:cNvPr>
          <p:cNvSpPr>
            <a:spLocks noGrp="1"/>
          </p:cNvSpPr>
          <p:nvPr>
            <p:ph type="dt" sz="half" idx="10"/>
          </p:nvPr>
        </p:nvSpPr>
        <p:spPr/>
        <p:txBody>
          <a:bodyPr/>
          <a:lstStyle/>
          <a:p>
            <a:fld id="{EE68B1C4-80F3-415E-B80D-B5A604ED12D9}" type="datetimeFigureOut">
              <a:rPr lang="en-IN" smtClean="0"/>
              <a:t>24-04-2025</a:t>
            </a:fld>
            <a:endParaRPr lang="en-IN"/>
          </a:p>
        </p:txBody>
      </p:sp>
      <p:sp>
        <p:nvSpPr>
          <p:cNvPr id="5" name="Footer Placeholder 4">
            <a:extLst>
              <a:ext uri="{FF2B5EF4-FFF2-40B4-BE49-F238E27FC236}">
                <a16:creationId xmlns:a16="http://schemas.microsoft.com/office/drawing/2014/main" id="{BA5EAC8A-0B37-4CA8-5CFB-1D9422936B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A99891-51E7-53B0-2E93-63B1F87DEAE3}"/>
              </a:ext>
            </a:extLst>
          </p:cNvPr>
          <p:cNvSpPr>
            <a:spLocks noGrp="1"/>
          </p:cNvSpPr>
          <p:nvPr>
            <p:ph type="sldNum" sz="quarter" idx="12"/>
          </p:nvPr>
        </p:nvSpPr>
        <p:spPr/>
        <p:txBody>
          <a:bodyPr/>
          <a:lstStyle/>
          <a:p>
            <a:fld id="{B5B50A16-D28E-46B7-ACA1-6397C2194B98}" type="slidenum">
              <a:rPr lang="en-IN" smtClean="0"/>
              <a:t>‹#›</a:t>
            </a:fld>
            <a:endParaRPr lang="en-IN"/>
          </a:p>
        </p:txBody>
      </p:sp>
    </p:spTree>
    <p:extLst>
      <p:ext uri="{BB962C8B-B14F-4D97-AF65-F5344CB8AC3E}">
        <p14:creationId xmlns:p14="http://schemas.microsoft.com/office/powerpoint/2010/main" val="886549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8E3C85-BD33-DE05-8CA9-934569B1D0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3B5CB3-7AE2-0AFA-2996-49453962F6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133644-EDC1-B9B3-E396-6E9182B27845}"/>
              </a:ext>
            </a:extLst>
          </p:cNvPr>
          <p:cNvSpPr>
            <a:spLocks noGrp="1"/>
          </p:cNvSpPr>
          <p:nvPr>
            <p:ph type="dt" sz="half" idx="10"/>
          </p:nvPr>
        </p:nvSpPr>
        <p:spPr/>
        <p:txBody>
          <a:bodyPr/>
          <a:lstStyle/>
          <a:p>
            <a:fld id="{EE68B1C4-80F3-415E-B80D-B5A604ED12D9}" type="datetimeFigureOut">
              <a:rPr lang="en-IN" smtClean="0"/>
              <a:t>24-04-2025</a:t>
            </a:fld>
            <a:endParaRPr lang="en-IN"/>
          </a:p>
        </p:txBody>
      </p:sp>
      <p:sp>
        <p:nvSpPr>
          <p:cNvPr id="5" name="Footer Placeholder 4">
            <a:extLst>
              <a:ext uri="{FF2B5EF4-FFF2-40B4-BE49-F238E27FC236}">
                <a16:creationId xmlns:a16="http://schemas.microsoft.com/office/drawing/2014/main" id="{2783642E-3C5F-2AF0-F530-0DC93DF586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3E2C42-C56B-C03C-9CAB-F396DD88FA37}"/>
              </a:ext>
            </a:extLst>
          </p:cNvPr>
          <p:cNvSpPr>
            <a:spLocks noGrp="1"/>
          </p:cNvSpPr>
          <p:nvPr>
            <p:ph type="sldNum" sz="quarter" idx="12"/>
          </p:nvPr>
        </p:nvSpPr>
        <p:spPr/>
        <p:txBody>
          <a:bodyPr/>
          <a:lstStyle/>
          <a:p>
            <a:fld id="{B5B50A16-D28E-46B7-ACA1-6397C2194B98}" type="slidenum">
              <a:rPr lang="en-IN" smtClean="0"/>
              <a:t>‹#›</a:t>
            </a:fld>
            <a:endParaRPr lang="en-IN"/>
          </a:p>
        </p:txBody>
      </p:sp>
    </p:spTree>
    <p:extLst>
      <p:ext uri="{BB962C8B-B14F-4D97-AF65-F5344CB8AC3E}">
        <p14:creationId xmlns:p14="http://schemas.microsoft.com/office/powerpoint/2010/main" val="1207580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A97B6-1A0C-9C91-EDB2-9B61DF4EEF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B7B685-C201-85F6-5E23-C87A5FD53A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44B7D5-81C6-B6EB-CEBE-BBE69E5E2E47}"/>
              </a:ext>
            </a:extLst>
          </p:cNvPr>
          <p:cNvSpPr>
            <a:spLocks noGrp="1"/>
          </p:cNvSpPr>
          <p:nvPr>
            <p:ph type="dt" sz="half" idx="10"/>
          </p:nvPr>
        </p:nvSpPr>
        <p:spPr/>
        <p:txBody>
          <a:bodyPr/>
          <a:lstStyle/>
          <a:p>
            <a:fld id="{EE68B1C4-80F3-415E-B80D-B5A604ED12D9}" type="datetimeFigureOut">
              <a:rPr lang="en-IN" smtClean="0"/>
              <a:t>24-04-2025</a:t>
            </a:fld>
            <a:endParaRPr lang="en-IN"/>
          </a:p>
        </p:txBody>
      </p:sp>
      <p:sp>
        <p:nvSpPr>
          <p:cNvPr id="5" name="Footer Placeholder 4">
            <a:extLst>
              <a:ext uri="{FF2B5EF4-FFF2-40B4-BE49-F238E27FC236}">
                <a16:creationId xmlns:a16="http://schemas.microsoft.com/office/drawing/2014/main" id="{76E58D02-B759-30E3-889D-475BCB8813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1577FA-BA1C-05C5-E84A-BFA503C72CE3}"/>
              </a:ext>
            </a:extLst>
          </p:cNvPr>
          <p:cNvSpPr>
            <a:spLocks noGrp="1"/>
          </p:cNvSpPr>
          <p:nvPr>
            <p:ph type="sldNum" sz="quarter" idx="12"/>
          </p:nvPr>
        </p:nvSpPr>
        <p:spPr/>
        <p:txBody>
          <a:bodyPr/>
          <a:lstStyle/>
          <a:p>
            <a:fld id="{B5B50A16-D28E-46B7-ACA1-6397C2194B98}" type="slidenum">
              <a:rPr lang="en-IN" smtClean="0"/>
              <a:t>‹#›</a:t>
            </a:fld>
            <a:endParaRPr lang="en-IN"/>
          </a:p>
        </p:txBody>
      </p:sp>
    </p:spTree>
    <p:extLst>
      <p:ext uri="{BB962C8B-B14F-4D97-AF65-F5344CB8AC3E}">
        <p14:creationId xmlns:p14="http://schemas.microsoft.com/office/powerpoint/2010/main" val="3206378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864CD-6FD2-ECD1-5BBD-D440D403B3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E2D84CC-7F03-5B97-41F3-6663420222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FC00D4-6AF2-182A-9B6B-97F949587A49}"/>
              </a:ext>
            </a:extLst>
          </p:cNvPr>
          <p:cNvSpPr>
            <a:spLocks noGrp="1"/>
          </p:cNvSpPr>
          <p:nvPr>
            <p:ph type="dt" sz="half" idx="10"/>
          </p:nvPr>
        </p:nvSpPr>
        <p:spPr/>
        <p:txBody>
          <a:bodyPr/>
          <a:lstStyle/>
          <a:p>
            <a:fld id="{EE68B1C4-80F3-415E-B80D-B5A604ED12D9}" type="datetimeFigureOut">
              <a:rPr lang="en-IN" smtClean="0"/>
              <a:t>24-04-2025</a:t>
            </a:fld>
            <a:endParaRPr lang="en-IN"/>
          </a:p>
        </p:txBody>
      </p:sp>
      <p:sp>
        <p:nvSpPr>
          <p:cNvPr id="5" name="Footer Placeholder 4">
            <a:extLst>
              <a:ext uri="{FF2B5EF4-FFF2-40B4-BE49-F238E27FC236}">
                <a16:creationId xmlns:a16="http://schemas.microsoft.com/office/drawing/2014/main" id="{3C523430-C392-9521-D285-CA90A13F71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92D902-C96C-B55C-136C-1740EC981C34}"/>
              </a:ext>
            </a:extLst>
          </p:cNvPr>
          <p:cNvSpPr>
            <a:spLocks noGrp="1"/>
          </p:cNvSpPr>
          <p:nvPr>
            <p:ph type="sldNum" sz="quarter" idx="12"/>
          </p:nvPr>
        </p:nvSpPr>
        <p:spPr/>
        <p:txBody>
          <a:bodyPr/>
          <a:lstStyle/>
          <a:p>
            <a:fld id="{B5B50A16-D28E-46B7-ACA1-6397C2194B98}" type="slidenum">
              <a:rPr lang="en-IN" smtClean="0"/>
              <a:t>‹#›</a:t>
            </a:fld>
            <a:endParaRPr lang="en-IN"/>
          </a:p>
        </p:txBody>
      </p:sp>
    </p:spTree>
    <p:extLst>
      <p:ext uri="{BB962C8B-B14F-4D97-AF65-F5344CB8AC3E}">
        <p14:creationId xmlns:p14="http://schemas.microsoft.com/office/powerpoint/2010/main" val="1278525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867D-D375-6B71-F352-611F10E2A4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F438C2-9CFA-491E-6D1C-25DB537BDE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54C13B9-A60B-3F2E-177E-D820968790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97A4FBB-1182-4DE0-4308-E207952242AF}"/>
              </a:ext>
            </a:extLst>
          </p:cNvPr>
          <p:cNvSpPr>
            <a:spLocks noGrp="1"/>
          </p:cNvSpPr>
          <p:nvPr>
            <p:ph type="dt" sz="half" idx="10"/>
          </p:nvPr>
        </p:nvSpPr>
        <p:spPr/>
        <p:txBody>
          <a:bodyPr/>
          <a:lstStyle/>
          <a:p>
            <a:fld id="{EE68B1C4-80F3-415E-B80D-B5A604ED12D9}" type="datetimeFigureOut">
              <a:rPr lang="en-IN" smtClean="0"/>
              <a:t>24-04-2025</a:t>
            </a:fld>
            <a:endParaRPr lang="en-IN"/>
          </a:p>
        </p:txBody>
      </p:sp>
      <p:sp>
        <p:nvSpPr>
          <p:cNvPr id="6" name="Footer Placeholder 5">
            <a:extLst>
              <a:ext uri="{FF2B5EF4-FFF2-40B4-BE49-F238E27FC236}">
                <a16:creationId xmlns:a16="http://schemas.microsoft.com/office/drawing/2014/main" id="{CABE9116-6C19-579A-EE42-2A495E1E4C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442C0E-7EF4-2B27-3F64-F2017F8386B9}"/>
              </a:ext>
            </a:extLst>
          </p:cNvPr>
          <p:cNvSpPr>
            <a:spLocks noGrp="1"/>
          </p:cNvSpPr>
          <p:nvPr>
            <p:ph type="sldNum" sz="quarter" idx="12"/>
          </p:nvPr>
        </p:nvSpPr>
        <p:spPr/>
        <p:txBody>
          <a:bodyPr/>
          <a:lstStyle/>
          <a:p>
            <a:fld id="{B5B50A16-D28E-46B7-ACA1-6397C2194B98}" type="slidenum">
              <a:rPr lang="en-IN" smtClean="0"/>
              <a:t>‹#›</a:t>
            </a:fld>
            <a:endParaRPr lang="en-IN"/>
          </a:p>
        </p:txBody>
      </p:sp>
    </p:spTree>
    <p:extLst>
      <p:ext uri="{BB962C8B-B14F-4D97-AF65-F5344CB8AC3E}">
        <p14:creationId xmlns:p14="http://schemas.microsoft.com/office/powerpoint/2010/main" val="4241235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5FE26-3758-EF43-94A5-BF6F3FF59C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D5CA24-45A8-8962-0745-AA426A29EA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CC574-DDBC-ADE2-C9FE-77B026D47D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FF80957-4345-27A6-7EEF-B35CC66151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F90073-99CD-7C0F-A488-4DF69E369A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953E9A5-3818-B1F7-28BD-72406E35D69C}"/>
              </a:ext>
            </a:extLst>
          </p:cNvPr>
          <p:cNvSpPr>
            <a:spLocks noGrp="1"/>
          </p:cNvSpPr>
          <p:nvPr>
            <p:ph type="dt" sz="half" idx="10"/>
          </p:nvPr>
        </p:nvSpPr>
        <p:spPr/>
        <p:txBody>
          <a:bodyPr/>
          <a:lstStyle/>
          <a:p>
            <a:fld id="{EE68B1C4-80F3-415E-B80D-B5A604ED12D9}" type="datetimeFigureOut">
              <a:rPr lang="en-IN" smtClean="0"/>
              <a:t>24-04-2025</a:t>
            </a:fld>
            <a:endParaRPr lang="en-IN"/>
          </a:p>
        </p:txBody>
      </p:sp>
      <p:sp>
        <p:nvSpPr>
          <p:cNvPr id="8" name="Footer Placeholder 7">
            <a:extLst>
              <a:ext uri="{FF2B5EF4-FFF2-40B4-BE49-F238E27FC236}">
                <a16:creationId xmlns:a16="http://schemas.microsoft.com/office/drawing/2014/main" id="{7EE966F0-5776-FB46-631E-B9C98D3D9F2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C78C12D-8DC4-E095-6495-D77D87FCFCDC}"/>
              </a:ext>
            </a:extLst>
          </p:cNvPr>
          <p:cNvSpPr>
            <a:spLocks noGrp="1"/>
          </p:cNvSpPr>
          <p:nvPr>
            <p:ph type="sldNum" sz="quarter" idx="12"/>
          </p:nvPr>
        </p:nvSpPr>
        <p:spPr/>
        <p:txBody>
          <a:bodyPr/>
          <a:lstStyle/>
          <a:p>
            <a:fld id="{B5B50A16-D28E-46B7-ACA1-6397C2194B98}" type="slidenum">
              <a:rPr lang="en-IN" smtClean="0"/>
              <a:t>‹#›</a:t>
            </a:fld>
            <a:endParaRPr lang="en-IN"/>
          </a:p>
        </p:txBody>
      </p:sp>
    </p:spTree>
    <p:extLst>
      <p:ext uri="{BB962C8B-B14F-4D97-AF65-F5344CB8AC3E}">
        <p14:creationId xmlns:p14="http://schemas.microsoft.com/office/powerpoint/2010/main" val="2608943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E2306-4578-2771-3E54-2525092C805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1FDED9D-EE9A-30E3-5678-D2E60A696377}"/>
              </a:ext>
            </a:extLst>
          </p:cNvPr>
          <p:cNvSpPr>
            <a:spLocks noGrp="1"/>
          </p:cNvSpPr>
          <p:nvPr>
            <p:ph type="dt" sz="half" idx="10"/>
          </p:nvPr>
        </p:nvSpPr>
        <p:spPr/>
        <p:txBody>
          <a:bodyPr/>
          <a:lstStyle/>
          <a:p>
            <a:fld id="{EE68B1C4-80F3-415E-B80D-B5A604ED12D9}" type="datetimeFigureOut">
              <a:rPr lang="en-IN" smtClean="0"/>
              <a:t>24-04-2025</a:t>
            </a:fld>
            <a:endParaRPr lang="en-IN"/>
          </a:p>
        </p:txBody>
      </p:sp>
      <p:sp>
        <p:nvSpPr>
          <p:cNvPr id="4" name="Footer Placeholder 3">
            <a:extLst>
              <a:ext uri="{FF2B5EF4-FFF2-40B4-BE49-F238E27FC236}">
                <a16:creationId xmlns:a16="http://schemas.microsoft.com/office/drawing/2014/main" id="{645E6572-7749-4034-4824-56C45C87345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5500A57-26A0-08E4-2D8E-BCA3CF55CA7B}"/>
              </a:ext>
            </a:extLst>
          </p:cNvPr>
          <p:cNvSpPr>
            <a:spLocks noGrp="1"/>
          </p:cNvSpPr>
          <p:nvPr>
            <p:ph type="sldNum" sz="quarter" idx="12"/>
          </p:nvPr>
        </p:nvSpPr>
        <p:spPr/>
        <p:txBody>
          <a:bodyPr/>
          <a:lstStyle/>
          <a:p>
            <a:fld id="{B5B50A16-D28E-46B7-ACA1-6397C2194B98}" type="slidenum">
              <a:rPr lang="en-IN" smtClean="0"/>
              <a:t>‹#›</a:t>
            </a:fld>
            <a:endParaRPr lang="en-IN"/>
          </a:p>
        </p:txBody>
      </p:sp>
    </p:spTree>
    <p:extLst>
      <p:ext uri="{BB962C8B-B14F-4D97-AF65-F5344CB8AC3E}">
        <p14:creationId xmlns:p14="http://schemas.microsoft.com/office/powerpoint/2010/main" val="463500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4185C8-8118-A25C-ED83-C9F41B09DC75}"/>
              </a:ext>
            </a:extLst>
          </p:cNvPr>
          <p:cNvSpPr>
            <a:spLocks noGrp="1"/>
          </p:cNvSpPr>
          <p:nvPr>
            <p:ph type="dt" sz="half" idx="10"/>
          </p:nvPr>
        </p:nvSpPr>
        <p:spPr/>
        <p:txBody>
          <a:bodyPr/>
          <a:lstStyle/>
          <a:p>
            <a:fld id="{EE68B1C4-80F3-415E-B80D-B5A604ED12D9}" type="datetimeFigureOut">
              <a:rPr lang="en-IN" smtClean="0"/>
              <a:t>24-04-2025</a:t>
            </a:fld>
            <a:endParaRPr lang="en-IN"/>
          </a:p>
        </p:txBody>
      </p:sp>
      <p:sp>
        <p:nvSpPr>
          <p:cNvPr id="3" name="Footer Placeholder 2">
            <a:extLst>
              <a:ext uri="{FF2B5EF4-FFF2-40B4-BE49-F238E27FC236}">
                <a16:creationId xmlns:a16="http://schemas.microsoft.com/office/drawing/2014/main" id="{6C4DD884-0BC1-E789-A79E-437082CD76D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F21CBD0-4863-4007-4F3B-B23F501D3798}"/>
              </a:ext>
            </a:extLst>
          </p:cNvPr>
          <p:cNvSpPr>
            <a:spLocks noGrp="1"/>
          </p:cNvSpPr>
          <p:nvPr>
            <p:ph type="sldNum" sz="quarter" idx="12"/>
          </p:nvPr>
        </p:nvSpPr>
        <p:spPr/>
        <p:txBody>
          <a:bodyPr/>
          <a:lstStyle/>
          <a:p>
            <a:fld id="{B5B50A16-D28E-46B7-ACA1-6397C2194B98}" type="slidenum">
              <a:rPr lang="en-IN" smtClean="0"/>
              <a:t>‹#›</a:t>
            </a:fld>
            <a:endParaRPr lang="en-IN"/>
          </a:p>
        </p:txBody>
      </p:sp>
    </p:spTree>
    <p:extLst>
      <p:ext uri="{BB962C8B-B14F-4D97-AF65-F5344CB8AC3E}">
        <p14:creationId xmlns:p14="http://schemas.microsoft.com/office/powerpoint/2010/main" val="1909972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5FA2F-35AC-CD1B-2EE8-65DDD94E00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DC86962-7CEC-3CD3-6472-16F7A5CDC2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F3EC28C-4899-F768-3A9E-B7402EF221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B5D868-3D1D-CA87-A8F9-545715A24513}"/>
              </a:ext>
            </a:extLst>
          </p:cNvPr>
          <p:cNvSpPr>
            <a:spLocks noGrp="1"/>
          </p:cNvSpPr>
          <p:nvPr>
            <p:ph type="dt" sz="half" idx="10"/>
          </p:nvPr>
        </p:nvSpPr>
        <p:spPr/>
        <p:txBody>
          <a:bodyPr/>
          <a:lstStyle/>
          <a:p>
            <a:fld id="{EE68B1C4-80F3-415E-B80D-B5A604ED12D9}" type="datetimeFigureOut">
              <a:rPr lang="en-IN" smtClean="0"/>
              <a:t>24-04-2025</a:t>
            </a:fld>
            <a:endParaRPr lang="en-IN"/>
          </a:p>
        </p:txBody>
      </p:sp>
      <p:sp>
        <p:nvSpPr>
          <p:cNvPr id="6" name="Footer Placeholder 5">
            <a:extLst>
              <a:ext uri="{FF2B5EF4-FFF2-40B4-BE49-F238E27FC236}">
                <a16:creationId xmlns:a16="http://schemas.microsoft.com/office/drawing/2014/main" id="{33D06388-DB71-5F50-7CC4-62E87FA007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C55CDE-2BF4-2E25-6C5F-99490A7428BE}"/>
              </a:ext>
            </a:extLst>
          </p:cNvPr>
          <p:cNvSpPr>
            <a:spLocks noGrp="1"/>
          </p:cNvSpPr>
          <p:nvPr>
            <p:ph type="sldNum" sz="quarter" idx="12"/>
          </p:nvPr>
        </p:nvSpPr>
        <p:spPr/>
        <p:txBody>
          <a:bodyPr/>
          <a:lstStyle/>
          <a:p>
            <a:fld id="{B5B50A16-D28E-46B7-ACA1-6397C2194B98}" type="slidenum">
              <a:rPr lang="en-IN" smtClean="0"/>
              <a:t>‹#›</a:t>
            </a:fld>
            <a:endParaRPr lang="en-IN"/>
          </a:p>
        </p:txBody>
      </p:sp>
    </p:spTree>
    <p:extLst>
      <p:ext uri="{BB962C8B-B14F-4D97-AF65-F5344CB8AC3E}">
        <p14:creationId xmlns:p14="http://schemas.microsoft.com/office/powerpoint/2010/main" val="757758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6FC3C-DCBC-8A6D-F4A8-1E6DBA8FE7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2793B2D-4F8C-237D-E96B-C9AE2B9B6D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A6E8AB2-794A-E7E7-59E6-B7AF6EB9CE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BED9A4-8BEE-DAC4-EC54-F357F07645AB}"/>
              </a:ext>
            </a:extLst>
          </p:cNvPr>
          <p:cNvSpPr>
            <a:spLocks noGrp="1"/>
          </p:cNvSpPr>
          <p:nvPr>
            <p:ph type="dt" sz="half" idx="10"/>
          </p:nvPr>
        </p:nvSpPr>
        <p:spPr/>
        <p:txBody>
          <a:bodyPr/>
          <a:lstStyle/>
          <a:p>
            <a:fld id="{EE68B1C4-80F3-415E-B80D-B5A604ED12D9}" type="datetimeFigureOut">
              <a:rPr lang="en-IN" smtClean="0"/>
              <a:t>24-04-2025</a:t>
            </a:fld>
            <a:endParaRPr lang="en-IN"/>
          </a:p>
        </p:txBody>
      </p:sp>
      <p:sp>
        <p:nvSpPr>
          <p:cNvPr id="6" name="Footer Placeholder 5">
            <a:extLst>
              <a:ext uri="{FF2B5EF4-FFF2-40B4-BE49-F238E27FC236}">
                <a16:creationId xmlns:a16="http://schemas.microsoft.com/office/drawing/2014/main" id="{162B0D35-F6C4-48AC-ECB9-0B72A3BE02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D05EC5-91C9-F39A-8D13-A49EA493D423}"/>
              </a:ext>
            </a:extLst>
          </p:cNvPr>
          <p:cNvSpPr>
            <a:spLocks noGrp="1"/>
          </p:cNvSpPr>
          <p:nvPr>
            <p:ph type="sldNum" sz="quarter" idx="12"/>
          </p:nvPr>
        </p:nvSpPr>
        <p:spPr/>
        <p:txBody>
          <a:bodyPr/>
          <a:lstStyle/>
          <a:p>
            <a:fld id="{B5B50A16-D28E-46B7-ACA1-6397C2194B98}" type="slidenum">
              <a:rPr lang="en-IN" smtClean="0"/>
              <a:t>‹#›</a:t>
            </a:fld>
            <a:endParaRPr lang="en-IN"/>
          </a:p>
        </p:txBody>
      </p:sp>
    </p:spTree>
    <p:extLst>
      <p:ext uri="{BB962C8B-B14F-4D97-AF65-F5344CB8AC3E}">
        <p14:creationId xmlns:p14="http://schemas.microsoft.com/office/powerpoint/2010/main" val="395727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07E731-3048-CA1B-4717-0AC88FB0E1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962FF1-EA60-285C-2D1B-216DEFFC9C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4C66F5-69FF-9D54-46FE-F48F41F9A1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68B1C4-80F3-415E-B80D-B5A604ED12D9}" type="datetimeFigureOut">
              <a:rPr lang="en-IN" smtClean="0"/>
              <a:t>24-04-2025</a:t>
            </a:fld>
            <a:endParaRPr lang="en-IN"/>
          </a:p>
        </p:txBody>
      </p:sp>
      <p:sp>
        <p:nvSpPr>
          <p:cNvPr id="5" name="Footer Placeholder 4">
            <a:extLst>
              <a:ext uri="{FF2B5EF4-FFF2-40B4-BE49-F238E27FC236}">
                <a16:creationId xmlns:a16="http://schemas.microsoft.com/office/drawing/2014/main" id="{3CB01BD0-476D-A93B-0C9C-EFD2DC111A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0355BCF-76B1-3F7C-9629-C5AE1A8758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B50A16-D28E-46B7-ACA1-6397C2194B98}" type="slidenum">
              <a:rPr lang="en-IN" smtClean="0"/>
              <a:t>‹#›</a:t>
            </a:fld>
            <a:endParaRPr lang="en-IN"/>
          </a:p>
        </p:txBody>
      </p:sp>
    </p:spTree>
    <p:extLst>
      <p:ext uri="{BB962C8B-B14F-4D97-AF65-F5344CB8AC3E}">
        <p14:creationId xmlns:p14="http://schemas.microsoft.com/office/powerpoint/2010/main" val="1409264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206C7-29D4-6254-D3FC-BD29F2640793}"/>
              </a:ext>
            </a:extLst>
          </p:cNvPr>
          <p:cNvSpPr>
            <a:spLocks noGrp="1"/>
          </p:cNvSpPr>
          <p:nvPr>
            <p:ph type="ctrTitle"/>
          </p:nvPr>
        </p:nvSpPr>
        <p:spPr>
          <a:xfrm>
            <a:off x="1524000" y="515258"/>
            <a:ext cx="9144000" cy="986971"/>
          </a:xfrm>
        </p:spPr>
        <p:txBody>
          <a:bodyPr>
            <a:normAutofit fontScale="90000"/>
          </a:bodyPr>
          <a:lstStyle/>
          <a:p>
            <a:r>
              <a:rPr lang="en-US" dirty="0"/>
              <a:t>Thermal correction-our flowchart</a:t>
            </a:r>
            <a:endParaRPr lang="en-IN" dirty="0"/>
          </a:p>
        </p:txBody>
      </p:sp>
      <p:sp>
        <p:nvSpPr>
          <p:cNvPr id="5" name="Rectangle 4">
            <a:extLst>
              <a:ext uri="{FF2B5EF4-FFF2-40B4-BE49-F238E27FC236}">
                <a16:creationId xmlns:a16="http://schemas.microsoft.com/office/drawing/2014/main" id="{5DA39D4B-2DAE-8052-0EBD-381742593E36}"/>
              </a:ext>
            </a:extLst>
          </p:cNvPr>
          <p:cNvSpPr/>
          <p:nvPr/>
        </p:nvSpPr>
        <p:spPr>
          <a:xfrm>
            <a:off x="6362755" y="1443721"/>
            <a:ext cx="4120244" cy="103414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Forward Modeling</a:t>
            </a:r>
          </a:p>
          <a:p>
            <a:pPr algn="ctr"/>
            <a:r>
              <a:rPr lang="en-US" dirty="0"/>
              <a:t>Spectral Radiance</a:t>
            </a:r>
          </a:p>
          <a:p>
            <a:pPr algn="ctr"/>
            <a:r>
              <a:rPr lang="en-US" dirty="0"/>
              <a:t>(Reflectance component + Emission component)</a:t>
            </a:r>
            <a:endParaRPr lang="en-IN" dirty="0"/>
          </a:p>
        </p:txBody>
      </p:sp>
      <p:sp>
        <p:nvSpPr>
          <p:cNvPr id="8" name="Arrow: Down 7">
            <a:extLst>
              <a:ext uri="{FF2B5EF4-FFF2-40B4-BE49-F238E27FC236}">
                <a16:creationId xmlns:a16="http://schemas.microsoft.com/office/drawing/2014/main" id="{5A99C8E7-4491-452F-CC6E-17CC320A8D77}"/>
              </a:ext>
            </a:extLst>
          </p:cNvPr>
          <p:cNvSpPr/>
          <p:nvPr/>
        </p:nvSpPr>
        <p:spPr>
          <a:xfrm>
            <a:off x="8180561" y="2477864"/>
            <a:ext cx="484632" cy="66947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Subtitle 8">
            <a:extLst>
              <a:ext uri="{FF2B5EF4-FFF2-40B4-BE49-F238E27FC236}">
                <a16:creationId xmlns:a16="http://schemas.microsoft.com/office/drawing/2014/main" id="{EDA99B27-3362-610C-A514-6F4119001A36}"/>
              </a:ext>
            </a:extLst>
          </p:cNvPr>
          <p:cNvSpPr>
            <a:spLocks noGrp="1"/>
          </p:cNvSpPr>
          <p:nvPr>
            <p:ph type="subTitle" idx="1"/>
          </p:nvPr>
        </p:nvSpPr>
        <p:spPr>
          <a:xfrm>
            <a:off x="6362756" y="3147336"/>
            <a:ext cx="4120244" cy="69668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Synthetic Spectra</a:t>
            </a:r>
            <a:endParaRPr lang="en-IN" dirty="0"/>
          </a:p>
        </p:txBody>
      </p:sp>
      <p:sp>
        <p:nvSpPr>
          <p:cNvPr id="12" name="Rectangle 11">
            <a:extLst>
              <a:ext uri="{FF2B5EF4-FFF2-40B4-BE49-F238E27FC236}">
                <a16:creationId xmlns:a16="http://schemas.microsoft.com/office/drawing/2014/main" id="{E4CBFFC0-66CF-38AD-8467-2FCD61ED2D97}"/>
              </a:ext>
            </a:extLst>
          </p:cNvPr>
          <p:cNvSpPr/>
          <p:nvPr/>
        </p:nvSpPr>
        <p:spPr>
          <a:xfrm>
            <a:off x="1415359" y="3004457"/>
            <a:ext cx="3107875" cy="65314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Observed Spectra</a:t>
            </a:r>
            <a:endParaRPr lang="en-IN" dirty="0"/>
          </a:p>
        </p:txBody>
      </p:sp>
      <p:cxnSp>
        <p:nvCxnSpPr>
          <p:cNvPr id="15" name="Straight Arrow Connector 14">
            <a:extLst>
              <a:ext uri="{FF2B5EF4-FFF2-40B4-BE49-F238E27FC236}">
                <a16:creationId xmlns:a16="http://schemas.microsoft.com/office/drawing/2014/main" id="{E2A32D03-2F36-2DCD-86FD-58CC18D463B6}"/>
              </a:ext>
            </a:extLst>
          </p:cNvPr>
          <p:cNvCxnSpPr>
            <a:cxnSpLocks/>
          </p:cNvCxnSpPr>
          <p:nvPr/>
        </p:nvCxnSpPr>
        <p:spPr>
          <a:xfrm flipV="1">
            <a:off x="3412722" y="3483428"/>
            <a:ext cx="1774375" cy="10884"/>
          </a:xfrm>
          <a:prstGeom prst="straightConnector1">
            <a:avLst/>
          </a:prstGeom>
          <a:ln w="9525" cap="flat" cmpd="sng" algn="ctr">
            <a:noFill/>
            <a:prstDash val="solid"/>
            <a:round/>
            <a:headEnd type="arrow" w="med" len="med"/>
            <a:tailEnd type="arrow" w="med" len="med"/>
          </a:ln>
          <a:effectLst>
            <a:outerShdw blurRad="107950" dist="12700" dir="5400000" algn="ctr">
              <a:srgbClr val="000000"/>
            </a:outerShdw>
            <a:reflection blurRad="6350" stA="52000" endA="300" endPos="35000" dir="5400000" sy="-100000" algn="bl" rotWithShape="0"/>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8F6D5F51-A64A-06ED-D759-60FE2A2204FC}"/>
              </a:ext>
            </a:extLst>
          </p:cNvPr>
          <p:cNvCxnSpPr>
            <a:cxnSpLocks/>
          </p:cNvCxnSpPr>
          <p:nvPr/>
        </p:nvCxnSpPr>
        <p:spPr>
          <a:xfrm flipV="1">
            <a:off x="4544950" y="3359610"/>
            <a:ext cx="1806947" cy="33110"/>
          </a:xfrm>
          <a:prstGeom prst="straightConnector1">
            <a:avLst/>
          </a:prstGeom>
          <a:ln>
            <a:headEnd type="arrow" w="med" len="med"/>
            <a:tailEnd type="arrow" w="med" len="med"/>
          </a:ln>
        </p:spPr>
        <p:style>
          <a:lnRef idx="3">
            <a:schemeClr val="dk1"/>
          </a:lnRef>
          <a:fillRef idx="0">
            <a:schemeClr val="dk1"/>
          </a:fillRef>
          <a:effectRef idx="2">
            <a:schemeClr val="dk1"/>
          </a:effectRef>
          <a:fontRef idx="minor">
            <a:schemeClr val="tx1"/>
          </a:fontRef>
        </p:style>
      </p:cxnSp>
      <p:sp>
        <p:nvSpPr>
          <p:cNvPr id="23" name="Oval 22">
            <a:extLst>
              <a:ext uri="{FF2B5EF4-FFF2-40B4-BE49-F238E27FC236}">
                <a16:creationId xmlns:a16="http://schemas.microsoft.com/office/drawing/2014/main" id="{CF21C652-07C8-2AD9-B82D-10F913D9974D}"/>
              </a:ext>
            </a:extLst>
          </p:cNvPr>
          <p:cNvSpPr/>
          <p:nvPr/>
        </p:nvSpPr>
        <p:spPr>
          <a:xfrm>
            <a:off x="4403437" y="4218212"/>
            <a:ext cx="2057400" cy="89262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Match?</a:t>
            </a:r>
            <a:endParaRPr lang="en-IN" dirty="0"/>
          </a:p>
        </p:txBody>
      </p:sp>
      <p:sp>
        <p:nvSpPr>
          <p:cNvPr id="26" name="Arrow: Down 25">
            <a:extLst>
              <a:ext uri="{FF2B5EF4-FFF2-40B4-BE49-F238E27FC236}">
                <a16:creationId xmlns:a16="http://schemas.microsoft.com/office/drawing/2014/main" id="{F32B4F0E-9CB6-73B3-44F9-C6C5ADE0C37B}"/>
              </a:ext>
            </a:extLst>
          </p:cNvPr>
          <p:cNvSpPr/>
          <p:nvPr/>
        </p:nvSpPr>
        <p:spPr>
          <a:xfrm>
            <a:off x="5220518" y="5110841"/>
            <a:ext cx="455810" cy="91066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Hexagon 26">
            <a:extLst>
              <a:ext uri="{FF2B5EF4-FFF2-40B4-BE49-F238E27FC236}">
                <a16:creationId xmlns:a16="http://schemas.microsoft.com/office/drawing/2014/main" id="{43596BEE-16FF-B244-CC17-6F3223970135}"/>
              </a:ext>
            </a:extLst>
          </p:cNvPr>
          <p:cNvSpPr/>
          <p:nvPr/>
        </p:nvSpPr>
        <p:spPr>
          <a:xfrm>
            <a:off x="4724565" y="6025702"/>
            <a:ext cx="1415143" cy="634080"/>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stop</a:t>
            </a:r>
            <a:endParaRPr lang="en-IN" dirty="0"/>
          </a:p>
        </p:txBody>
      </p:sp>
      <p:cxnSp>
        <p:nvCxnSpPr>
          <p:cNvPr id="29" name="Straight Arrow Connector 28">
            <a:extLst>
              <a:ext uri="{FF2B5EF4-FFF2-40B4-BE49-F238E27FC236}">
                <a16:creationId xmlns:a16="http://schemas.microsoft.com/office/drawing/2014/main" id="{F72C1104-4A18-184A-F816-6E36BD6ED510}"/>
              </a:ext>
            </a:extLst>
          </p:cNvPr>
          <p:cNvCxnSpPr>
            <a:endCxn id="23" idx="0"/>
          </p:cNvCxnSpPr>
          <p:nvPr/>
        </p:nvCxnSpPr>
        <p:spPr>
          <a:xfrm>
            <a:off x="5432137" y="3350079"/>
            <a:ext cx="0" cy="868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Arrow: Right 29">
            <a:extLst>
              <a:ext uri="{FF2B5EF4-FFF2-40B4-BE49-F238E27FC236}">
                <a16:creationId xmlns:a16="http://schemas.microsoft.com/office/drawing/2014/main" id="{523BEBD8-674E-2FDA-7911-C6807A112F52}"/>
              </a:ext>
            </a:extLst>
          </p:cNvPr>
          <p:cNvSpPr/>
          <p:nvPr/>
        </p:nvSpPr>
        <p:spPr>
          <a:xfrm flipH="1">
            <a:off x="3261495" y="4474704"/>
            <a:ext cx="1141942" cy="37964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a:extLst>
              <a:ext uri="{FF2B5EF4-FFF2-40B4-BE49-F238E27FC236}">
                <a16:creationId xmlns:a16="http://schemas.microsoft.com/office/drawing/2014/main" id="{A3EAF0A8-0908-A483-2626-7D72B45B61F4}"/>
              </a:ext>
            </a:extLst>
          </p:cNvPr>
          <p:cNvSpPr/>
          <p:nvPr/>
        </p:nvSpPr>
        <p:spPr>
          <a:xfrm>
            <a:off x="1193238" y="4228416"/>
            <a:ext cx="2057400" cy="16430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Update the unknown parameters</a:t>
            </a:r>
            <a:endParaRPr lang="en-IN" dirty="0"/>
          </a:p>
        </p:txBody>
      </p:sp>
      <p:cxnSp>
        <p:nvCxnSpPr>
          <p:cNvPr id="47" name="Connector: Elbow 46">
            <a:extLst>
              <a:ext uri="{FF2B5EF4-FFF2-40B4-BE49-F238E27FC236}">
                <a16:creationId xmlns:a16="http://schemas.microsoft.com/office/drawing/2014/main" id="{1B819143-702B-F1F6-FD2C-5051702F8E9C}"/>
              </a:ext>
            </a:extLst>
          </p:cNvPr>
          <p:cNvCxnSpPr>
            <a:stCxn id="33" idx="1"/>
          </p:cNvCxnSpPr>
          <p:nvPr/>
        </p:nvCxnSpPr>
        <p:spPr>
          <a:xfrm rot="10800000" flipH="1">
            <a:off x="1193237" y="1807030"/>
            <a:ext cx="5158659" cy="3242919"/>
          </a:xfrm>
          <a:prstGeom prst="bentConnector3">
            <a:avLst>
              <a:gd name="adj1" fmla="val -443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E9BE259D-A380-535F-9D61-F9335FEEA14A}"/>
              </a:ext>
            </a:extLst>
          </p:cNvPr>
          <p:cNvSpPr/>
          <p:nvPr/>
        </p:nvSpPr>
        <p:spPr>
          <a:xfrm>
            <a:off x="5686617" y="5229993"/>
            <a:ext cx="572669" cy="2550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yes</a:t>
            </a:r>
            <a:endParaRPr lang="en-IN" dirty="0"/>
          </a:p>
        </p:txBody>
      </p:sp>
      <p:sp>
        <p:nvSpPr>
          <p:cNvPr id="49" name="Rectangle 48">
            <a:extLst>
              <a:ext uri="{FF2B5EF4-FFF2-40B4-BE49-F238E27FC236}">
                <a16:creationId xmlns:a16="http://schemas.microsoft.com/office/drawing/2014/main" id="{53789928-B719-4D04-153D-C5B0192FBE76}"/>
              </a:ext>
            </a:extLst>
          </p:cNvPr>
          <p:cNvSpPr/>
          <p:nvPr/>
        </p:nvSpPr>
        <p:spPr>
          <a:xfrm>
            <a:off x="3680338" y="4245076"/>
            <a:ext cx="484632" cy="2598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no</a:t>
            </a:r>
            <a:endParaRPr lang="en-IN" dirty="0"/>
          </a:p>
        </p:txBody>
      </p:sp>
    </p:spTree>
    <p:extLst>
      <p:ext uri="{BB962C8B-B14F-4D97-AF65-F5344CB8AC3E}">
        <p14:creationId xmlns:p14="http://schemas.microsoft.com/office/powerpoint/2010/main" val="1485175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32471-D78F-0232-9742-3B0FE7E5897D}"/>
              </a:ext>
            </a:extLst>
          </p:cNvPr>
          <p:cNvSpPr>
            <a:spLocks noGrp="1"/>
          </p:cNvSpPr>
          <p:nvPr>
            <p:ph type="title"/>
          </p:nvPr>
        </p:nvSpPr>
        <p:spPr/>
        <p:txBody>
          <a:bodyPr/>
          <a:lstStyle/>
          <a:p>
            <a:r>
              <a:rPr lang="en-US" dirty="0"/>
              <a:t>Meeting the least squares through bayes rule.</a:t>
            </a:r>
            <a:endParaRPr lang="en-IN" dirty="0"/>
          </a:p>
        </p:txBody>
      </p:sp>
      <p:sp>
        <p:nvSpPr>
          <p:cNvPr id="3" name="Content Placeholder 2">
            <a:extLst>
              <a:ext uri="{FF2B5EF4-FFF2-40B4-BE49-F238E27FC236}">
                <a16:creationId xmlns:a16="http://schemas.microsoft.com/office/drawing/2014/main" id="{5EBD2D17-4808-3CBA-1DBF-FB1ED839B983}"/>
              </a:ext>
            </a:extLst>
          </p:cNvPr>
          <p:cNvSpPr>
            <a:spLocks noGrp="1"/>
          </p:cNvSpPr>
          <p:nvPr>
            <p:ph idx="1"/>
          </p:nvPr>
        </p:nvSpPr>
        <p:spPr/>
        <p:txBody>
          <a:bodyPr>
            <a:normAutofit fontScale="77500" lnSpcReduction="20000"/>
          </a:bodyPr>
          <a:lstStyle/>
          <a:p>
            <a:r>
              <a:rPr lang="en-US" dirty="0"/>
              <a:t>Maximum a posteriori solution- maximizing the posterior distribution.</a:t>
            </a:r>
          </a:p>
          <a:p>
            <a:r>
              <a:rPr lang="en-US" dirty="0"/>
              <a:t> we get x^ = (</a:t>
            </a:r>
            <a:r>
              <a:rPr lang="en-US" dirty="0" err="1"/>
              <a:t>eqn</a:t>
            </a:r>
            <a:r>
              <a:rPr lang="en-US" dirty="0"/>
              <a:t> 4.3)</a:t>
            </a:r>
          </a:p>
          <a:p>
            <a:r>
              <a:rPr lang="en-US" dirty="0"/>
              <a:t>Now underdetermined case m&lt;n</a:t>
            </a:r>
            <a:br>
              <a:rPr lang="en-IN" dirty="0"/>
            </a:br>
            <a:r>
              <a:rPr lang="en-IN" dirty="0"/>
              <a:t> we know that </a:t>
            </a:r>
            <a:r>
              <a:rPr lang="en-IN" dirty="0" err="1"/>
              <a:t>atleast</a:t>
            </a:r>
            <a:r>
              <a:rPr lang="en-IN" dirty="0"/>
              <a:t> one exact solution exists </a:t>
            </a:r>
            <a:r>
              <a:rPr lang="en-US" dirty="0"/>
              <a:t>:</a:t>
            </a:r>
          </a:p>
          <a:p>
            <a:r>
              <a:rPr lang="en-US" dirty="0"/>
              <a:t>So that G = K^T(KK^T)^-1 --- n form</a:t>
            </a:r>
          </a:p>
          <a:p>
            <a:r>
              <a:rPr lang="en-US" dirty="0"/>
              <a:t>And eq 4.3 becomes eq 4.13</a:t>
            </a:r>
          </a:p>
          <a:p>
            <a:r>
              <a:rPr lang="en-US" dirty="0"/>
              <a:t>In </a:t>
            </a:r>
            <a:r>
              <a:rPr lang="en-US" dirty="0" err="1"/>
              <a:t>overconstrained</a:t>
            </a:r>
            <a:r>
              <a:rPr lang="en-US" dirty="0"/>
              <a:t> case:</a:t>
            </a:r>
          </a:p>
          <a:p>
            <a:pPr marL="0" indent="0">
              <a:buNone/>
            </a:pPr>
            <a:r>
              <a:rPr lang="en-US" dirty="0"/>
              <a:t>Substituting the least squared solution in 4.3 we get an equation of the same form as </a:t>
            </a:r>
            <a:r>
              <a:rPr lang="en-US" dirty="0" err="1"/>
              <a:t>underconstrained</a:t>
            </a:r>
            <a:r>
              <a:rPr lang="en-US" dirty="0"/>
              <a:t> case.</a:t>
            </a:r>
          </a:p>
          <a:p>
            <a:endParaRPr lang="en-US" dirty="0"/>
          </a:p>
          <a:p>
            <a:pPr marL="0" indent="0">
              <a:buNone/>
            </a:pPr>
            <a:r>
              <a:rPr lang="en-US" dirty="0"/>
              <a:t>    </a:t>
            </a:r>
          </a:p>
          <a:p>
            <a:pPr marL="0" indent="0">
              <a:buNone/>
            </a:pPr>
            <a:r>
              <a:rPr lang="en-US" b="1" dirty="0"/>
              <a:t>This equation is interpreted as the weighted mean of an exact or least squares solution with a priori, with weights KTs-1K  and Sa-1 </a:t>
            </a:r>
            <a:r>
              <a:rPr lang="en-US" b="1" dirty="0" err="1"/>
              <a:t>respectevely</a:t>
            </a:r>
            <a:endParaRPr lang="en-US" b="1" dirty="0"/>
          </a:p>
        </p:txBody>
      </p:sp>
    </p:spTree>
    <p:extLst>
      <p:ext uri="{BB962C8B-B14F-4D97-AF65-F5344CB8AC3E}">
        <p14:creationId xmlns:p14="http://schemas.microsoft.com/office/powerpoint/2010/main" val="3927731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EE80C-ABFF-AB0D-4745-DB1350487B11}"/>
              </a:ext>
            </a:extLst>
          </p:cNvPr>
          <p:cNvSpPr>
            <a:spLocks noGrp="1"/>
          </p:cNvSpPr>
          <p:nvPr>
            <p:ph type="title"/>
          </p:nvPr>
        </p:nvSpPr>
        <p:spPr/>
        <p:txBody>
          <a:bodyPr/>
          <a:lstStyle/>
          <a:p>
            <a:r>
              <a:rPr lang="en-US" dirty="0"/>
              <a:t>Why obsession with gaussian?</a:t>
            </a:r>
            <a:endParaRPr lang="en-IN" dirty="0"/>
          </a:p>
        </p:txBody>
      </p:sp>
      <p:sp>
        <p:nvSpPr>
          <p:cNvPr id="3" name="Content Placeholder 2">
            <a:extLst>
              <a:ext uri="{FF2B5EF4-FFF2-40B4-BE49-F238E27FC236}">
                <a16:creationId xmlns:a16="http://schemas.microsoft.com/office/drawing/2014/main" id="{B2B32012-220D-5E4E-0747-282AC4B56E55}"/>
              </a:ext>
            </a:extLst>
          </p:cNvPr>
          <p:cNvSpPr>
            <a:spLocks noGrp="1"/>
          </p:cNvSpPr>
          <p:nvPr>
            <p:ph idx="1"/>
          </p:nvPr>
        </p:nvSpPr>
        <p:spPr/>
        <p:txBody>
          <a:bodyPr/>
          <a:lstStyle/>
          <a:p>
            <a:r>
              <a:rPr lang="en-US" dirty="0"/>
              <a:t>Note that the above Formulas which our life easy were derived under the assumption that errors in the measurement follows a </a:t>
            </a:r>
            <a:r>
              <a:rPr lang="en-US" dirty="0" err="1"/>
              <a:t>guassian</a:t>
            </a:r>
            <a:r>
              <a:rPr lang="en-US" dirty="0"/>
              <a:t> distribution.</a:t>
            </a:r>
          </a:p>
          <a:p>
            <a:r>
              <a:rPr lang="en-US" dirty="0"/>
              <a:t>The map solution and the expected solutions are the same </a:t>
            </a:r>
            <a:r>
              <a:rPr lang="en-US" dirty="0" err="1"/>
              <a:t>givning</a:t>
            </a:r>
            <a:r>
              <a:rPr lang="en-US" dirty="0"/>
              <a:t> us the optimal solution</a:t>
            </a:r>
            <a:endParaRPr lang="en-IN" dirty="0"/>
          </a:p>
        </p:txBody>
      </p:sp>
    </p:spTree>
    <p:extLst>
      <p:ext uri="{BB962C8B-B14F-4D97-AF65-F5344CB8AC3E}">
        <p14:creationId xmlns:p14="http://schemas.microsoft.com/office/powerpoint/2010/main" val="1064649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3210D-428E-54D1-1BD3-25AEDE8FAB62}"/>
              </a:ext>
            </a:extLst>
          </p:cNvPr>
          <p:cNvSpPr>
            <a:spLocks noGrp="1"/>
          </p:cNvSpPr>
          <p:nvPr>
            <p:ph type="title"/>
          </p:nvPr>
        </p:nvSpPr>
        <p:spPr/>
        <p:txBody>
          <a:bodyPr/>
          <a:lstStyle/>
          <a:p>
            <a:r>
              <a:rPr lang="en-US" dirty="0"/>
              <a:t>NON LINEAR PROBLEM</a:t>
            </a:r>
            <a:endParaRPr lang="en-IN" dirty="0"/>
          </a:p>
        </p:txBody>
      </p:sp>
      <p:sp>
        <p:nvSpPr>
          <p:cNvPr id="3" name="Content Placeholder 2">
            <a:extLst>
              <a:ext uri="{FF2B5EF4-FFF2-40B4-BE49-F238E27FC236}">
                <a16:creationId xmlns:a16="http://schemas.microsoft.com/office/drawing/2014/main" id="{A0DF6297-D9B0-4FFA-BB0E-93950EF10F11}"/>
              </a:ext>
            </a:extLst>
          </p:cNvPr>
          <p:cNvSpPr>
            <a:spLocks noGrp="1"/>
          </p:cNvSpPr>
          <p:nvPr>
            <p:ph idx="1"/>
          </p:nvPr>
        </p:nvSpPr>
        <p:spPr/>
        <p:txBody>
          <a:bodyPr/>
          <a:lstStyle/>
          <a:p>
            <a:r>
              <a:rPr lang="en-US" dirty="0"/>
              <a:t>Equation (5.5) and F(x) is a general equation, depending on the non-linearity of the forward model. Various numerical methods could be adopted to iteratively find the solution. Unlike the linear case where we could directly write an explicit equation.</a:t>
            </a:r>
            <a:br>
              <a:rPr lang="en-US" dirty="0"/>
            </a:br>
            <a:endParaRPr lang="en-US" dirty="0"/>
          </a:p>
          <a:p>
            <a:pPr marL="0" indent="0">
              <a:buNone/>
            </a:pPr>
            <a:endParaRPr lang="en-US" dirty="0"/>
          </a:p>
        </p:txBody>
      </p:sp>
    </p:spTree>
    <p:extLst>
      <p:ext uri="{BB962C8B-B14F-4D97-AF65-F5344CB8AC3E}">
        <p14:creationId xmlns:p14="http://schemas.microsoft.com/office/powerpoint/2010/main" val="1974183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4A64E-AF15-4CAB-2C29-7A010CDD3B81}"/>
              </a:ext>
            </a:extLst>
          </p:cNvPr>
          <p:cNvSpPr>
            <a:spLocks noGrp="1"/>
          </p:cNvSpPr>
          <p:nvPr>
            <p:ph type="title"/>
          </p:nvPr>
        </p:nvSpPr>
        <p:spPr/>
        <p:txBody>
          <a:bodyPr/>
          <a:lstStyle/>
          <a:p>
            <a:r>
              <a:rPr lang="en-US" dirty="0"/>
              <a:t>OPTIMIZING STEP</a:t>
            </a:r>
            <a:endParaRPr lang="en-IN" dirty="0"/>
          </a:p>
        </p:txBody>
      </p:sp>
      <p:sp>
        <p:nvSpPr>
          <p:cNvPr id="3" name="Content Placeholder 2">
            <a:extLst>
              <a:ext uri="{FF2B5EF4-FFF2-40B4-BE49-F238E27FC236}">
                <a16:creationId xmlns:a16="http://schemas.microsoft.com/office/drawing/2014/main" id="{611583CF-0BF6-F527-322D-C679709D4666}"/>
              </a:ext>
            </a:extLst>
          </p:cNvPr>
          <p:cNvSpPr>
            <a:spLocks noGrp="1"/>
          </p:cNvSpPr>
          <p:nvPr>
            <p:ph idx="1"/>
          </p:nvPr>
        </p:nvSpPr>
        <p:spPr/>
        <p:txBody>
          <a:bodyPr/>
          <a:lstStyle/>
          <a:p>
            <a:r>
              <a:rPr lang="en-US" dirty="0"/>
              <a:t>Levenberg-Marquardt Algorithm (cite the paper)</a:t>
            </a:r>
          </a:p>
          <a:p>
            <a:endParaRPr lang="en-US" dirty="0"/>
          </a:p>
          <a:p>
            <a:pPr marL="0" indent="0">
              <a:buNone/>
            </a:pPr>
            <a:endParaRPr lang="en-IN" dirty="0"/>
          </a:p>
        </p:txBody>
      </p:sp>
    </p:spTree>
    <p:extLst>
      <p:ext uri="{BB962C8B-B14F-4D97-AF65-F5344CB8AC3E}">
        <p14:creationId xmlns:p14="http://schemas.microsoft.com/office/powerpoint/2010/main" val="2528152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58F2F-07BD-BD2A-0789-CC9121454406}"/>
              </a:ext>
            </a:extLst>
          </p:cNvPr>
          <p:cNvSpPr>
            <a:spLocks noGrp="1"/>
          </p:cNvSpPr>
          <p:nvPr>
            <p:ph type="title"/>
          </p:nvPr>
        </p:nvSpPr>
        <p:spPr/>
        <p:txBody>
          <a:bodyPr>
            <a:normAutofit fontScale="90000"/>
          </a:bodyPr>
          <a:lstStyle/>
          <a:p>
            <a:r>
              <a:rPr lang="en-IN" dirty="0"/>
              <a:t>M form and n form – for computational efficiency.</a:t>
            </a:r>
            <a:br>
              <a:rPr lang="en-IN" dirty="0"/>
            </a:br>
            <a:r>
              <a:rPr lang="en-IN" dirty="0"/>
              <a:t>For gauss newton method</a:t>
            </a:r>
          </a:p>
        </p:txBody>
      </p:sp>
      <p:sp>
        <p:nvSpPr>
          <p:cNvPr id="3" name="Content Placeholder 2">
            <a:extLst>
              <a:ext uri="{FF2B5EF4-FFF2-40B4-BE49-F238E27FC236}">
                <a16:creationId xmlns:a16="http://schemas.microsoft.com/office/drawing/2014/main" id="{9E549546-B27F-CDA7-C9D4-2D22A9E67852}"/>
              </a:ext>
            </a:extLst>
          </p:cNvPr>
          <p:cNvSpPr>
            <a:spLocks noGrp="1"/>
          </p:cNvSpPr>
          <p:nvPr>
            <p:ph idx="1"/>
          </p:nvPr>
        </p:nvSpPr>
        <p:spPr/>
        <p:txBody>
          <a:bodyPr/>
          <a:lstStyle/>
          <a:p>
            <a:r>
              <a:rPr lang="en-US" dirty="0"/>
              <a:t>Pg </a:t>
            </a:r>
            <a:endParaRPr lang="en-IN" dirty="0"/>
          </a:p>
        </p:txBody>
      </p:sp>
    </p:spTree>
    <p:extLst>
      <p:ext uri="{BB962C8B-B14F-4D97-AF65-F5344CB8AC3E}">
        <p14:creationId xmlns:p14="http://schemas.microsoft.com/office/powerpoint/2010/main" val="1440470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F802B-89D0-7C1B-D861-D411AB6284F3}"/>
              </a:ext>
            </a:extLst>
          </p:cNvPr>
          <p:cNvSpPr>
            <a:spLocks noGrp="1"/>
          </p:cNvSpPr>
          <p:nvPr>
            <p:ph type="title"/>
          </p:nvPr>
        </p:nvSpPr>
        <p:spPr/>
        <p:txBody>
          <a:bodyPr/>
          <a:lstStyle/>
          <a:p>
            <a:r>
              <a:rPr lang="en-US" dirty="0"/>
              <a:t>Error Analysis and Convergence –LINEAR GAUSSAIAN CASE</a:t>
            </a:r>
            <a:endParaRPr lang="en-IN" dirty="0"/>
          </a:p>
        </p:txBody>
      </p:sp>
      <p:sp>
        <p:nvSpPr>
          <p:cNvPr id="3" name="Content Placeholder 2">
            <a:extLst>
              <a:ext uri="{FF2B5EF4-FFF2-40B4-BE49-F238E27FC236}">
                <a16:creationId xmlns:a16="http://schemas.microsoft.com/office/drawing/2014/main" id="{1037870A-70AC-2E34-79F6-A507B59C00C8}"/>
              </a:ext>
            </a:extLst>
          </p:cNvPr>
          <p:cNvSpPr>
            <a:spLocks noGrp="1"/>
          </p:cNvSpPr>
          <p:nvPr>
            <p:ph idx="1"/>
          </p:nvPr>
        </p:nvSpPr>
        <p:spPr/>
        <p:txBody>
          <a:bodyPr>
            <a:normAutofit fontScale="92500" lnSpcReduction="20000"/>
          </a:bodyPr>
          <a:lstStyle/>
          <a:p>
            <a:r>
              <a:rPr lang="en-US" dirty="0"/>
              <a:t>Since we are dealing with gaussians everywhere , lets explore the </a:t>
            </a:r>
            <a:r>
              <a:rPr lang="en-US" dirty="0" err="1"/>
              <a:t>unirtainity</a:t>
            </a:r>
            <a:r>
              <a:rPr lang="en-US" dirty="0"/>
              <a:t> analysis in such a case only</a:t>
            </a:r>
          </a:p>
          <a:p>
            <a:pPr marL="0" indent="0">
              <a:buNone/>
            </a:pPr>
            <a:r>
              <a:rPr lang="en-US" dirty="0"/>
              <a:t>The map is given by :</a:t>
            </a:r>
          </a:p>
          <a:p>
            <a:pPr marL="0" indent="0">
              <a:buNone/>
            </a:pPr>
            <a:r>
              <a:rPr lang="en-US" dirty="0"/>
              <a:t>Comparing this with the general form x = Gy</a:t>
            </a:r>
          </a:p>
          <a:p>
            <a:pPr marL="0" indent="0">
              <a:buNone/>
            </a:pPr>
            <a:r>
              <a:rPr lang="en-US" dirty="0"/>
              <a:t>G = Kt….(eq 3.27)</a:t>
            </a:r>
          </a:p>
          <a:p>
            <a:pPr marL="0" indent="0">
              <a:buNone/>
            </a:pPr>
            <a:r>
              <a:rPr lang="en-US" dirty="0"/>
              <a:t>Now reformulating map using G gives:</a:t>
            </a:r>
          </a:p>
          <a:p>
            <a:pPr marL="0" indent="0">
              <a:buNone/>
            </a:pPr>
            <a:endParaRPr lang="en-US" dirty="0"/>
          </a:p>
          <a:p>
            <a:pPr marL="0" indent="0">
              <a:buNone/>
            </a:pPr>
            <a:r>
              <a:rPr lang="en-US" dirty="0"/>
              <a:t>And error </a:t>
            </a:r>
            <a:r>
              <a:rPr lang="en-US" dirty="0" err="1"/>
              <a:t>propogated</a:t>
            </a:r>
            <a:r>
              <a:rPr lang="en-US" dirty="0"/>
              <a:t> = </a:t>
            </a:r>
            <a:r>
              <a:rPr lang="en-US" dirty="0" err="1"/>
              <a:t>GsG^T</a:t>
            </a:r>
            <a:endParaRPr lang="en-US" dirty="0"/>
          </a:p>
          <a:p>
            <a:pPr marL="0" indent="0">
              <a:buNone/>
            </a:pPr>
            <a:r>
              <a:rPr lang="en-US" dirty="0"/>
              <a:t>S^ = </a:t>
            </a:r>
          </a:p>
          <a:p>
            <a:pPr marL="0" indent="0">
              <a:buNone/>
            </a:pPr>
            <a:r>
              <a:rPr lang="en-IN" dirty="0"/>
              <a:t>Sum of two </a:t>
            </a:r>
            <a:r>
              <a:rPr lang="en-IN" dirty="0" err="1"/>
              <a:t>guassian</a:t>
            </a:r>
            <a:r>
              <a:rPr lang="en-IN" dirty="0"/>
              <a:t> distributions : the error covariance transformed into state space and the  </a:t>
            </a:r>
            <a:r>
              <a:rPr lang="en-IN" dirty="0" err="1"/>
              <a:t>apriori</a:t>
            </a:r>
            <a:r>
              <a:rPr lang="en-IN" dirty="0"/>
              <a:t> error covariance</a:t>
            </a:r>
          </a:p>
        </p:txBody>
      </p:sp>
    </p:spTree>
    <p:extLst>
      <p:ext uri="{BB962C8B-B14F-4D97-AF65-F5344CB8AC3E}">
        <p14:creationId xmlns:p14="http://schemas.microsoft.com/office/powerpoint/2010/main" val="1844392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28E0A-1B6F-9376-F247-78771820B7D9}"/>
              </a:ext>
            </a:extLst>
          </p:cNvPr>
          <p:cNvSpPr>
            <a:spLocks noGrp="1"/>
          </p:cNvSpPr>
          <p:nvPr>
            <p:ph type="title"/>
          </p:nvPr>
        </p:nvSpPr>
        <p:spPr/>
        <p:txBody>
          <a:bodyPr/>
          <a:lstStyle/>
          <a:p>
            <a:r>
              <a:rPr lang="en-US" dirty="0"/>
              <a:t>General Retrieval function</a:t>
            </a:r>
            <a:endParaRPr lang="en-IN" dirty="0"/>
          </a:p>
        </p:txBody>
      </p:sp>
      <p:sp>
        <p:nvSpPr>
          <p:cNvPr id="3" name="Content Placeholder 2">
            <a:extLst>
              <a:ext uri="{FF2B5EF4-FFF2-40B4-BE49-F238E27FC236}">
                <a16:creationId xmlns:a16="http://schemas.microsoft.com/office/drawing/2014/main" id="{8648698B-5FB2-67F0-220F-FA6054AF1E73}"/>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035933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3A2FF-A860-A705-A19E-AA885C5252E6}"/>
              </a:ext>
            </a:extLst>
          </p:cNvPr>
          <p:cNvSpPr>
            <a:spLocks noGrp="1"/>
          </p:cNvSpPr>
          <p:nvPr>
            <p:ph type="title"/>
          </p:nvPr>
        </p:nvSpPr>
        <p:spPr/>
        <p:txBody>
          <a:bodyPr/>
          <a:lstStyle/>
          <a:p>
            <a:r>
              <a:rPr lang="en-US" dirty="0"/>
              <a:t>DIAGONOSTICS</a:t>
            </a:r>
            <a:endParaRPr lang="en-IN" dirty="0"/>
          </a:p>
        </p:txBody>
      </p:sp>
      <p:sp>
        <p:nvSpPr>
          <p:cNvPr id="3" name="Content Placeholder 2">
            <a:extLst>
              <a:ext uri="{FF2B5EF4-FFF2-40B4-BE49-F238E27FC236}">
                <a16:creationId xmlns:a16="http://schemas.microsoft.com/office/drawing/2014/main" id="{259E0A27-D653-E2F7-E816-8086BB3C3821}"/>
              </a:ext>
            </a:extLst>
          </p:cNvPr>
          <p:cNvSpPr>
            <a:spLocks noGrp="1"/>
          </p:cNvSpPr>
          <p:nvPr>
            <p:ph idx="1"/>
          </p:nvPr>
        </p:nvSpPr>
        <p:spPr/>
        <p:txBody>
          <a:bodyPr>
            <a:normAutofit fontScale="70000" lnSpcReduction="20000"/>
          </a:bodyPr>
          <a:lstStyle/>
          <a:p>
            <a:r>
              <a:rPr lang="en-US" dirty="0"/>
              <a:t>AVERAGING KERNEL A = del x^ /</a:t>
            </a:r>
            <a:r>
              <a:rPr lang="en-US" dirty="0" err="1"/>
              <a:t>delx</a:t>
            </a:r>
            <a:r>
              <a:rPr lang="en-US" dirty="0"/>
              <a:t> – is the sensitivity of retrieved state to the true state .</a:t>
            </a:r>
          </a:p>
          <a:p>
            <a:r>
              <a:rPr lang="en-US" dirty="0"/>
              <a:t>In our case computing the above term gives A =GK</a:t>
            </a:r>
          </a:p>
          <a:p>
            <a:r>
              <a:rPr lang="en-US" dirty="0"/>
              <a:t>This matrix is a wealth of information regarding our retrieval:</a:t>
            </a:r>
          </a:p>
          <a:p>
            <a:pPr marL="0" indent="0">
              <a:buNone/>
            </a:pPr>
            <a:r>
              <a:rPr lang="en-US" dirty="0"/>
              <a:t>the rows of A gives us the mapping from true state into retrieval space.</a:t>
            </a:r>
          </a:p>
          <a:p>
            <a:pPr marL="0" indent="0">
              <a:buNone/>
            </a:pPr>
            <a:r>
              <a:rPr lang="en-US" dirty="0"/>
              <a:t>The width of the kernel is a measure of retrieval resolution. </a:t>
            </a:r>
          </a:p>
          <a:p>
            <a:pPr marL="0" indent="0">
              <a:buNone/>
            </a:pPr>
            <a:r>
              <a:rPr lang="en-US" dirty="0"/>
              <a:t>The area of the </a:t>
            </a:r>
            <a:r>
              <a:rPr lang="en-US" dirty="0" err="1"/>
              <a:t>kernal</a:t>
            </a:r>
            <a:r>
              <a:rPr lang="en-US" dirty="0"/>
              <a:t> gives the quality of our retrieval , it being close to unity denoting more accurate retrieval – </a:t>
            </a:r>
            <a:r>
              <a:rPr lang="en-US" dirty="0" err="1"/>
              <a:t>interprested</a:t>
            </a:r>
            <a:r>
              <a:rPr lang="en-US" dirty="0"/>
              <a:t> as a measure of the fraction of the retrieved value from the signal and not from the a priori.</a:t>
            </a:r>
          </a:p>
          <a:p>
            <a:r>
              <a:rPr lang="en-US" dirty="0"/>
              <a:t>DOF</a:t>
            </a:r>
          </a:p>
          <a:p>
            <a:r>
              <a:rPr lang="en-US" dirty="0"/>
              <a:t>In an </a:t>
            </a:r>
            <a:r>
              <a:rPr lang="en-US" dirty="0" err="1"/>
              <a:t>ensemple</a:t>
            </a:r>
            <a:r>
              <a:rPr lang="en-US" dirty="0"/>
              <a:t> of retrievals, the </a:t>
            </a:r>
            <a:r>
              <a:rPr lang="en-US" dirty="0" err="1"/>
              <a:t>chisquared</a:t>
            </a:r>
            <a:r>
              <a:rPr lang="en-US" dirty="0"/>
              <a:t> value at best estimate (optimal solution) is m .</a:t>
            </a:r>
          </a:p>
          <a:p>
            <a:r>
              <a:rPr lang="en-US" dirty="0"/>
              <a:t>The number of degrees of freedom of signals (ds)and </a:t>
            </a:r>
            <a:r>
              <a:rPr lang="en-US" dirty="0" err="1"/>
              <a:t>dof</a:t>
            </a:r>
            <a:r>
              <a:rPr lang="en-US" dirty="0"/>
              <a:t> for noise (</a:t>
            </a:r>
            <a:r>
              <a:rPr lang="en-US" dirty="0" err="1"/>
              <a:t>dn</a:t>
            </a:r>
            <a:r>
              <a:rPr lang="en-US" dirty="0"/>
              <a:t>)can be expressed as : </a:t>
            </a:r>
          </a:p>
          <a:p>
            <a:r>
              <a:rPr lang="en-US" dirty="0"/>
              <a:t>Ds = tr(A) , </a:t>
            </a:r>
            <a:r>
              <a:rPr lang="en-US" dirty="0" err="1"/>
              <a:t>dn</a:t>
            </a:r>
            <a:r>
              <a:rPr lang="en-US" dirty="0"/>
              <a:t> </a:t>
            </a:r>
            <a:r>
              <a:rPr lang="en-US" dirty="0" err="1"/>
              <a:t>eqn</a:t>
            </a:r>
            <a:r>
              <a:rPr lang="en-US" dirty="0"/>
              <a:t> in note 8.99(21 </a:t>
            </a:r>
            <a:r>
              <a:rPr lang="en-US" dirty="0" err="1"/>
              <a:t>pg</a:t>
            </a:r>
            <a:r>
              <a:rPr lang="en-US" dirty="0"/>
              <a:t>).</a:t>
            </a:r>
          </a:p>
          <a:p>
            <a:pPr marL="0" indent="0">
              <a:buNone/>
            </a:pPr>
            <a:endParaRPr lang="en-US" dirty="0"/>
          </a:p>
        </p:txBody>
      </p:sp>
    </p:spTree>
    <p:extLst>
      <p:ext uri="{BB962C8B-B14F-4D97-AF65-F5344CB8AC3E}">
        <p14:creationId xmlns:p14="http://schemas.microsoft.com/office/powerpoint/2010/main" val="4014376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D92AD-A919-C650-7636-A99E0A474AE1}"/>
              </a:ext>
            </a:extLst>
          </p:cNvPr>
          <p:cNvSpPr>
            <a:spLocks noGrp="1"/>
          </p:cNvSpPr>
          <p:nvPr>
            <p:ph type="title"/>
          </p:nvPr>
        </p:nvSpPr>
        <p:spPr/>
        <p:txBody>
          <a:bodyPr/>
          <a:lstStyle/>
          <a:p>
            <a:r>
              <a:rPr lang="en-US" dirty="0"/>
              <a:t>Information content of measurement </a:t>
            </a:r>
            <a:endParaRPr lang="en-IN" dirty="0"/>
          </a:p>
        </p:txBody>
      </p:sp>
      <p:sp>
        <p:nvSpPr>
          <p:cNvPr id="3" name="Content Placeholder 2">
            <a:extLst>
              <a:ext uri="{FF2B5EF4-FFF2-40B4-BE49-F238E27FC236}">
                <a16:creationId xmlns:a16="http://schemas.microsoft.com/office/drawing/2014/main" id="{D8785881-0F6D-3E1D-8051-5E5CD265D459}"/>
              </a:ext>
            </a:extLst>
          </p:cNvPr>
          <p:cNvSpPr>
            <a:spLocks noGrp="1"/>
          </p:cNvSpPr>
          <p:nvPr>
            <p:ph idx="1"/>
          </p:nvPr>
        </p:nvSpPr>
        <p:spPr/>
        <p:txBody>
          <a:bodyPr/>
          <a:lstStyle/>
          <a:p>
            <a:pPr marL="0" indent="0">
              <a:buNone/>
            </a:pPr>
            <a:r>
              <a:rPr lang="en-US" dirty="0"/>
              <a:t>The error in the retrieval on each state vectors is given by the square root value of the diagonal elements of the error covariance matrix. We an compare these values with corresponding </a:t>
            </a:r>
            <a:r>
              <a:rPr lang="en-US" dirty="0" err="1"/>
              <a:t>apriori</a:t>
            </a:r>
            <a:r>
              <a:rPr lang="en-US" dirty="0"/>
              <a:t> errors.</a:t>
            </a:r>
          </a:p>
          <a:p>
            <a:pPr marL="0" indent="0">
              <a:buNone/>
            </a:pPr>
            <a:endParaRPr lang="en-US" dirty="0"/>
          </a:p>
          <a:p>
            <a:pPr marL="0" indent="0">
              <a:buNone/>
            </a:pPr>
            <a:r>
              <a:rPr lang="en-US" dirty="0"/>
              <a:t>This idea is formally done using the information content and connected to the averaging kernel matrix as follows:</a:t>
            </a:r>
          </a:p>
          <a:p>
            <a:pPr marL="0" indent="0">
              <a:buNone/>
            </a:pPr>
            <a:r>
              <a:rPr lang="en-US" dirty="0"/>
              <a:t> </a:t>
            </a:r>
          </a:p>
          <a:p>
            <a:pPr marL="0" indent="0">
              <a:buNone/>
            </a:pPr>
            <a:r>
              <a:rPr lang="en-US" dirty="0"/>
              <a:t>½ log_2|I-A| </a:t>
            </a:r>
            <a:endParaRPr lang="en-IN" dirty="0"/>
          </a:p>
        </p:txBody>
      </p:sp>
    </p:spTree>
    <p:extLst>
      <p:ext uri="{BB962C8B-B14F-4D97-AF65-F5344CB8AC3E}">
        <p14:creationId xmlns:p14="http://schemas.microsoft.com/office/powerpoint/2010/main" val="1940684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448C-D28D-6B54-FCD1-B742B5355F9F}"/>
              </a:ext>
            </a:extLst>
          </p:cNvPr>
          <p:cNvSpPr>
            <a:spLocks noGrp="1"/>
          </p:cNvSpPr>
          <p:nvPr>
            <p:ph type="title"/>
          </p:nvPr>
        </p:nvSpPr>
        <p:spPr/>
        <p:txBody>
          <a:bodyPr/>
          <a:lstStyle/>
          <a:p>
            <a:r>
              <a:rPr lang="en-US" dirty="0"/>
              <a:t>NON-LINEARITY</a:t>
            </a:r>
            <a:endParaRPr lang="en-IN" dirty="0"/>
          </a:p>
        </p:txBody>
      </p:sp>
      <p:sp>
        <p:nvSpPr>
          <p:cNvPr id="3" name="Content Placeholder 2">
            <a:extLst>
              <a:ext uri="{FF2B5EF4-FFF2-40B4-BE49-F238E27FC236}">
                <a16:creationId xmlns:a16="http://schemas.microsoft.com/office/drawing/2014/main" id="{81F43E3A-35C6-AC02-2B6B-C2EA6CEB1819}"/>
              </a:ext>
            </a:extLst>
          </p:cNvPr>
          <p:cNvSpPr>
            <a:spLocks noGrp="1"/>
          </p:cNvSpPr>
          <p:nvPr>
            <p:ph idx="1"/>
          </p:nvPr>
        </p:nvSpPr>
        <p:spPr/>
        <p:txBody>
          <a:bodyPr>
            <a:normAutofit fontScale="85000" lnSpcReduction="20000"/>
          </a:bodyPr>
          <a:lstStyle/>
          <a:p>
            <a:r>
              <a:rPr lang="en-US" dirty="0" err="1"/>
              <a:t>Everythingd</a:t>
            </a:r>
            <a:r>
              <a:rPr lang="en-US" dirty="0"/>
              <a:t> we discussed till now was under the roof of nice linear problems</a:t>
            </a:r>
          </a:p>
          <a:p>
            <a:endParaRPr lang="en-US" dirty="0"/>
          </a:p>
          <a:p>
            <a:r>
              <a:rPr lang="en-US" dirty="0"/>
              <a:t>But our forward model is not linear, it is a radiative transfer equation!</a:t>
            </a:r>
          </a:p>
          <a:p>
            <a:pPr marL="0" indent="0">
              <a:buNone/>
            </a:pPr>
            <a:r>
              <a:rPr lang="en-US" dirty="0"/>
              <a:t>So our cost function even under gaussian prior may not be quadratic in the state vector thus the resulting derivative equations not being linear set of equations.</a:t>
            </a:r>
          </a:p>
          <a:p>
            <a:endParaRPr lang="en-US" dirty="0"/>
          </a:p>
          <a:p>
            <a:r>
              <a:rPr lang="en-US" dirty="0"/>
              <a:t>No worries, everything we derived and understood for linear </a:t>
            </a:r>
            <a:r>
              <a:rPr lang="en-US" dirty="0" err="1"/>
              <a:t>guasian</a:t>
            </a:r>
            <a:r>
              <a:rPr lang="en-US" dirty="0"/>
              <a:t> case can be extended to nonlinear problems. Well </a:t>
            </a:r>
            <a:r>
              <a:rPr lang="en-US" dirty="0" err="1"/>
              <a:t>ofcourse</a:t>
            </a:r>
            <a:r>
              <a:rPr lang="en-US" dirty="0"/>
              <a:t> with few adjustments and approximations. But should be fine unless we report these </a:t>
            </a:r>
            <a:r>
              <a:rPr lang="en-US" dirty="0" err="1"/>
              <a:t>uncirtainities</a:t>
            </a:r>
            <a:r>
              <a:rPr lang="en-US" dirty="0"/>
              <a:t> caused by the approximations.</a:t>
            </a:r>
          </a:p>
          <a:p>
            <a:endParaRPr lang="en-US" dirty="0"/>
          </a:p>
          <a:p>
            <a:r>
              <a:rPr lang="en-US" dirty="0"/>
              <a:t>We linearize the forward model around a reference state vector and solve for the estimate of state vector </a:t>
            </a:r>
            <a:r>
              <a:rPr lang="en-US" dirty="0" err="1"/>
              <a:t>numerially</a:t>
            </a:r>
            <a:r>
              <a:rPr lang="en-US" dirty="0"/>
              <a:t> and iteratively.</a:t>
            </a:r>
          </a:p>
        </p:txBody>
      </p:sp>
    </p:spTree>
    <p:extLst>
      <p:ext uri="{BB962C8B-B14F-4D97-AF65-F5344CB8AC3E}">
        <p14:creationId xmlns:p14="http://schemas.microsoft.com/office/powerpoint/2010/main" val="2507022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A72A5-218F-CD68-73C9-75C39B62686B}"/>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E66E400-9FD5-C859-B0A4-D26D1A9A3AB6}"/>
              </a:ext>
            </a:extLst>
          </p:cNvPr>
          <p:cNvSpPr>
            <a:spLocks noGrp="1"/>
          </p:cNvSpPr>
          <p:nvPr>
            <p:ph idx="1"/>
          </p:nvPr>
        </p:nvSpPr>
        <p:spPr/>
        <p:txBody>
          <a:bodyPr/>
          <a:lstStyle/>
          <a:p>
            <a:r>
              <a:rPr lang="en-US" dirty="0"/>
              <a:t>General statements on the problem like why thermal correction.</a:t>
            </a:r>
          </a:p>
          <a:p>
            <a:r>
              <a:rPr lang="en-US" dirty="0"/>
              <a:t>What’s  the purpose of whole pipeline. </a:t>
            </a:r>
            <a:endParaRPr lang="en-IN" dirty="0"/>
          </a:p>
        </p:txBody>
      </p:sp>
    </p:spTree>
    <p:extLst>
      <p:ext uri="{BB962C8B-B14F-4D97-AF65-F5344CB8AC3E}">
        <p14:creationId xmlns:p14="http://schemas.microsoft.com/office/powerpoint/2010/main" val="3202814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360AA-2623-C59A-460C-82FD68B1EC7C}"/>
              </a:ext>
            </a:extLst>
          </p:cNvPr>
          <p:cNvSpPr>
            <a:spLocks noGrp="1"/>
          </p:cNvSpPr>
          <p:nvPr>
            <p:ph type="title"/>
          </p:nvPr>
        </p:nvSpPr>
        <p:spPr/>
        <p:txBody>
          <a:bodyPr/>
          <a:lstStyle/>
          <a:p>
            <a:r>
              <a:rPr lang="en-US" dirty="0"/>
              <a:t>let’s work on</a:t>
            </a:r>
            <a:endParaRPr lang="en-IN" dirty="0"/>
          </a:p>
        </p:txBody>
      </p:sp>
      <p:sp>
        <p:nvSpPr>
          <p:cNvPr id="3" name="Content Placeholder 2">
            <a:extLst>
              <a:ext uri="{FF2B5EF4-FFF2-40B4-BE49-F238E27FC236}">
                <a16:creationId xmlns:a16="http://schemas.microsoft.com/office/drawing/2014/main" id="{90B54575-BE8E-8680-964D-865B641E5736}"/>
              </a:ext>
            </a:extLst>
          </p:cNvPr>
          <p:cNvSpPr>
            <a:spLocks noGrp="1"/>
          </p:cNvSpPr>
          <p:nvPr>
            <p:ph idx="1"/>
          </p:nvPr>
        </p:nvSpPr>
        <p:spPr/>
        <p:txBody>
          <a:bodyPr/>
          <a:lstStyle/>
          <a:p>
            <a:r>
              <a:rPr lang="en-US" dirty="0"/>
              <a:t>Now we are equipped with all the mathematical foundations of our model and method</a:t>
            </a:r>
          </a:p>
          <a:p>
            <a:pPr marL="0" indent="0">
              <a:buNone/>
            </a:pPr>
            <a:r>
              <a:rPr lang="en-US" dirty="0"/>
              <a:t>Lets build a python workflow to solve for emissivity and temperature</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1950629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E5B41-94B1-5A29-652E-44CA20470974}"/>
              </a:ext>
            </a:extLst>
          </p:cNvPr>
          <p:cNvSpPr>
            <a:spLocks noGrp="1"/>
          </p:cNvSpPr>
          <p:nvPr>
            <p:ph type="title"/>
          </p:nvPr>
        </p:nvSpPr>
        <p:spPr/>
        <p:txBody>
          <a:bodyPr/>
          <a:lstStyle/>
          <a:p>
            <a:r>
              <a:rPr lang="en-US" dirty="0"/>
              <a:t> a priori values (the reference state vector)</a:t>
            </a:r>
            <a:endParaRPr lang="en-IN" dirty="0"/>
          </a:p>
        </p:txBody>
      </p:sp>
      <p:sp>
        <p:nvSpPr>
          <p:cNvPr id="3" name="Content Placeholder 2">
            <a:extLst>
              <a:ext uri="{FF2B5EF4-FFF2-40B4-BE49-F238E27FC236}">
                <a16:creationId xmlns:a16="http://schemas.microsoft.com/office/drawing/2014/main" id="{A6E9EE8F-6428-C77B-8165-609C9420328A}"/>
              </a:ext>
            </a:extLst>
          </p:cNvPr>
          <p:cNvSpPr>
            <a:spLocks noGrp="1"/>
          </p:cNvSpPr>
          <p:nvPr>
            <p:ph idx="1"/>
          </p:nvPr>
        </p:nvSpPr>
        <p:spPr/>
        <p:txBody>
          <a:bodyPr/>
          <a:lstStyle/>
          <a:p>
            <a:r>
              <a:rPr lang="en-US" dirty="0"/>
              <a:t>We code for optimal estimation of the </a:t>
            </a:r>
            <a:r>
              <a:rPr lang="en-US" dirty="0" err="1"/>
              <a:t>emissivities</a:t>
            </a:r>
            <a:r>
              <a:rPr lang="en-US" dirty="0"/>
              <a:t> and temperature using DAWN VIR Data for Ceres Surface captured during the HAMO Phase .</a:t>
            </a:r>
          </a:p>
          <a:p>
            <a:pPr marL="0" indent="0">
              <a:buNone/>
            </a:pPr>
            <a:endParaRPr lang="en-US" dirty="0"/>
          </a:p>
          <a:p>
            <a:pPr marL="0" indent="0">
              <a:buNone/>
            </a:pPr>
            <a:endParaRPr lang="en-US" dirty="0"/>
          </a:p>
          <a:p>
            <a:endParaRPr lang="en-US" dirty="0"/>
          </a:p>
          <a:p>
            <a:endParaRPr lang="en-IN" dirty="0"/>
          </a:p>
        </p:txBody>
      </p:sp>
      <p:sp>
        <p:nvSpPr>
          <p:cNvPr id="5" name="Rectangle: Rounded Corners 4">
            <a:extLst>
              <a:ext uri="{FF2B5EF4-FFF2-40B4-BE49-F238E27FC236}">
                <a16:creationId xmlns:a16="http://schemas.microsoft.com/office/drawing/2014/main" id="{83813980-FD56-1281-77C8-0ACFCF86290B}"/>
              </a:ext>
            </a:extLst>
          </p:cNvPr>
          <p:cNvSpPr/>
          <p:nvPr/>
        </p:nvSpPr>
        <p:spPr>
          <a:xfrm>
            <a:off x="647697" y="3729719"/>
            <a:ext cx="4996543" cy="276315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 average temperature along with the variance is retained from the first retrieval.</a:t>
            </a:r>
            <a:endParaRPr lang="en-IN" dirty="0"/>
          </a:p>
        </p:txBody>
      </p:sp>
      <p:sp>
        <p:nvSpPr>
          <p:cNvPr id="6" name="Rectangle: Rounded Corners 5">
            <a:extLst>
              <a:ext uri="{FF2B5EF4-FFF2-40B4-BE49-F238E27FC236}">
                <a16:creationId xmlns:a16="http://schemas.microsoft.com/office/drawing/2014/main" id="{2B5161EB-E136-2E91-16BD-0EDE8B8C3164}"/>
              </a:ext>
            </a:extLst>
          </p:cNvPr>
          <p:cNvSpPr/>
          <p:nvPr/>
        </p:nvSpPr>
        <p:spPr>
          <a:xfrm>
            <a:off x="5083627" y="966563"/>
            <a:ext cx="4996543" cy="276315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10,000 samples of temperature </a:t>
            </a:r>
            <a:r>
              <a:rPr lang="en-US" dirty="0" err="1"/>
              <a:t>drwn</a:t>
            </a:r>
            <a:r>
              <a:rPr lang="en-US" dirty="0"/>
              <a:t> from N(</a:t>
            </a:r>
            <a:r>
              <a:rPr lang="en-US" dirty="0" err="1"/>
              <a:t>T_avg</a:t>
            </a:r>
            <a:r>
              <a:rPr lang="en-US" dirty="0"/>
              <a:t>, sigma). </a:t>
            </a:r>
          </a:p>
          <a:p>
            <a:pPr algn="ctr"/>
            <a:r>
              <a:rPr lang="en-US" dirty="0"/>
              <a:t>Calculate the emissivity using these ensemble of temperature values.</a:t>
            </a:r>
          </a:p>
          <a:p>
            <a:pPr algn="ctr"/>
            <a:r>
              <a:rPr lang="en-US" dirty="0"/>
              <a:t>Averaging over these ensemble of </a:t>
            </a:r>
            <a:r>
              <a:rPr lang="en-US" dirty="0" err="1"/>
              <a:t>emissivities</a:t>
            </a:r>
            <a:r>
              <a:rPr lang="en-US" dirty="0"/>
              <a:t> over the spectral range to be retrieved.</a:t>
            </a:r>
            <a:endParaRPr lang="en-IN" dirty="0"/>
          </a:p>
        </p:txBody>
      </p:sp>
    </p:spTree>
    <p:extLst>
      <p:ext uri="{BB962C8B-B14F-4D97-AF65-F5344CB8AC3E}">
        <p14:creationId xmlns:p14="http://schemas.microsoft.com/office/powerpoint/2010/main" val="4227988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6CD89-80BF-9076-B397-3FBD7EB6C4F3}"/>
              </a:ext>
            </a:extLst>
          </p:cNvPr>
          <p:cNvSpPr>
            <a:spLocks noGrp="1"/>
          </p:cNvSpPr>
          <p:nvPr>
            <p:ph type="title"/>
          </p:nvPr>
        </p:nvSpPr>
        <p:spPr/>
        <p:txBody>
          <a:bodyPr/>
          <a:lstStyle/>
          <a:p>
            <a:r>
              <a:rPr lang="en-US" dirty="0"/>
              <a:t>Step 1</a:t>
            </a:r>
            <a:endParaRPr lang="en-IN" dirty="0"/>
          </a:p>
        </p:txBody>
      </p:sp>
      <p:sp>
        <p:nvSpPr>
          <p:cNvPr id="9" name="Content Placeholder 8">
            <a:extLst>
              <a:ext uri="{FF2B5EF4-FFF2-40B4-BE49-F238E27FC236}">
                <a16:creationId xmlns:a16="http://schemas.microsoft.com/office/drawing/2014/main" id="{D091F409-EB58-23EA-5E58-E0D31C8F5D86}"/>
              </a:ext>
            </a:extLst>
          </p:cNvPr>
          <p:cNvSpPr>
            <a:spLocks noGrp="1"/>
          </p:cNvSpPr>
          <p:nvPr>
            <p:ph idx="1"/>
          </p:nvPr>
        </p:nvSpPr>
        <p:spPr>
          <a:xfrm>
            <a:off x="2465613" y="1027906"/>
            <a:ext cx="7456716" cy="206862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i="1" dirty="0"/>
              <a:t> a priori </a:t>
            </a:r>
            <a:r>
              <a:rPr lang="en-US" dirty="0"/>
              <a:t>values for temperature and </a:t>
            </a:r>
            <a:r>
              <a:rPr lang="en-US" dirty="0" err="1"/>
              <a:t>emissivities</a:t>
            </a:r>
            <a:r>
              <a:rPr lang="en-US" dirty="0"/>
              <a:t> along with the </a:t>
            </a:r>
            <a:r>
              <a:rPr lang="en-US" i="1" dirty="0"/>
              <a:t>a priori </a:t>
            </a:r>
            <a:r>
              <a:rPr lang="en-US" dirty="0"/>
              <a:t>error covariance matrix</a:t>
            </a:r>
          </a:p>
          <a:p>
            <a:pPr algn="ctr"/>
            <a:r>
              <a:rPr lang="en-US" dirty="0"/>
              <a:t>Wavelength range(4.0 – 5.0 micrometers)</a:t>
            </a:r>
          </a:p>
        </p:txBody>
      </p:sp>
      <p:sp>
        <p:nvSpPr>
          <p:cNvPr id="6" name="TextBox 5">
            <a:extLst>
              <a:ext uri="{FF2B5EF4-FFF2-40B4-BE49-F238E27FC236}">
                <a16:creationId xmlns:a16="http://schemas.microsoft.com/office/drawing/2014/main" id="{75937BA7-A539-0F91-C18E-2A70D911DE01}"/>
              </a:ext>
            </a:extLst>
          </p:cNvPr>
          <p:cNvSpPr txBox="1"/>
          <p:nvPr/>
        </p:nvSpPr>
        <p:spPr>
          <a:xfrm>
            <a:off x="0" y="3907552"/>
            <a:ext cx="12279086" cy="2862322"/>
          </a:xfrm>
          <a:prstGeom prst="rect">
            <a:avLst/>
          </a:prstGeom>
          <a:noFill/>
        </p:spPr>
        <p:txBody>
          <a:bodyPr wrap="square">
            <a:spAutoFit/>
          </a:bodyPr>
          <a:lstStyle/>
          <a:p>
            <a:pPr algn="ctr"/>
            <a:r>
              <a:rPr lang="en-US" u="sng" dirty="0"/>
              <a:t>A priori values for the state vector</a:t>
            </a:r>
          </a:p>
          <a:p>
            <a:pPr marL="285750" indent="-285750" algn="ctr">
              <a:buFont typeface="Arial" panose="020B0604020202020204" pitchFamily="34" charset="0"/>
              <a:buChar char="•"/>
            </a:pPr>
            <a:r>
              <a:rPr lang="en-IN" dirty="0"/>
              <a:t>Few representative spectra chosen by clustering the data set.</a:t>
            </a:r>
          </a:p>
          <a:p>
            <a:pPr marL="285750" indent="-285750" algn="ctr">
              <a:buFont typeface="Arial" panose="020B0604020202020204" pitchFamily="34" charset="0"/>
              <a:buChar char="•"/>
            </a:pPr>
            <a:r>
              <a:rPr lang="en-IN" dirty="0"/>
              <a:t>MCMC chains are run to retrieve both spectral </a:t>
            </a:r>
            <a:r>
              <a:rPr lang="en-IN" dirty="0" err="1"/>
              <a:t>emissivities</a:t>
            </a:r>
            <a:r>
              <a:rPr lang="en-IN" dirty="0"/>
              <a:t> and temperature simultaneously in a spectral range where the thermal emission is predominant. Not keeping any parameter value constant for retrieving the other. Avoiding the errors due to constant value assumptions </a:t>
            </a:r>
          </a:p>
          <a:p>
            <a:pPr marL="285750" indent="-285750" algn="ctr">
              <a:buFont typeface="Arial" panose="020B0604020202020204" pitchFamily="34" charset="0"/>
              <a:buChar char="•"/>
            </a:pPr>
            <a:r>
              <a:rPr lang="en-IN" dirty="0" err="1"/>
              <a:t>S_a</a:t>
            </a:r>
            <a:r>
              <a:rPr lang="en-IN" dirty="0"/>
              <a:t> – the prior covariance matrix is a (n x n) diagonal matrix of size  which remains the same through out the retrieval process.</a:t>
            </a:r>
          </a:p>
          <a:p>
            <a:pPr marL="285750" indent="-285750" algn="ctr">
              <a:buFont typeface="Arial" panose="020B0604020202020204" pitchFamily="34" charset="0"/>
              <a:buChar char="•"/>
            </a:pPr>
            <a:endParaRPr lang="en-IN" dirty="0"/>
          </a:p>
          <a:p>
            <a:pPr marL="285750" indent="-285750" algn="ctr">
              <a:buFont typeface="Arial" panose="020B0604020202020204" pitchFamily="34" charset="0"/>
              <a:buChar char="•"/>
            </a:pPr>
            <a:r>
              <a:rPr lang="en-IN" u="sng" dirty="0">
                <a:solidFill>
                  <a:schemeClr val="accent5">
                    <a:lumMod val="75000"/>
                  </a:schemeClr>
                </a:solidFill>
              </a:rPr>
              <a:t>Assumptions:</a:t>
            </a:r>
            <a:r>
              <a:rPr lang="en-IN" dirty="0">
                <a:solidFill>
                  <a:schemeClr val="accent5">
                    <a:lumMod val="75000"/>
                  </a:schemeClr>
                </a:solidFill>
              </a:rPr>
              <a:t> clustering captures variations on our data set effectively.</a:t>
            </a:r>
          </a:p>
          <a:p>
            <a:pPr marL="285750" indent="-285750" algn="ctr">
              <a:buFont typeface="Arial" panose="020B0604020202020204" pitchFamily="34" charset="0"/>
              <a:buChar char="•"/>
            </a:pPr>
            <a:r>
              <a:rPr lang="en-IN" dirty="0">
                <a:solidFill>
                  <a:schemeClr val="accent5">
                    <a:lumMod val="75000"/>
                  </a:schemeClr>
                </a:solidFill>
              </a:rPr>
              <a:t>Spectral variations in surface temperature is negligible</a:t>
            </a:r>
          </a:p>
          <a:p>
            <a:pPr marL="285750" indent="-285750" algn="ctr">
              <a:buFont typeface="Arial" panose="020B0604020202020204" pitchFamily="34" charset="0"/>
              <a:buChar char="•"/>
            </a:pPr>
            <a:r>
              <a:rPr lang="en-IN" dirty="0">
                <a:solidFill>
                  <a:schemeClr val="accent5">
                    <a:lumMod val="75000"/>
                  </a:schemeClr>
                </a:solidFill>
              </a:rPr>
              <a:t>Every pixels are </a:t>
            </a:r>
            <a:r>
              <a:rPr lang="en-IN" dirty="0" err="1">
                <a:solidFill>
                  <a:schemeClr val="accent5">
                    <a:lumMod val="75000"/>
                  </a:schemeClr>
                </a:solidFill>
              </a:rPr>
              <a:t>indepentant</a:t>
            </a:r>
            <a:r>
              <a:rPr lang="en-IN" dirty="0">
                <a:solidFill>
                  <a:schemeClr val="accent5">
                    <a:lumMod val="75000"/>
                  </a:schemeClr>
                </a:solidFill>
              </a:rPr>
              <a:t>.</a:t>
            </a:r>
          </a:p>
        </p:txBody>
      </p:sp>
    </p:spTree>
    <p:extLst>
      <p:ext uri="{BB962C8B-B14F-4D97-AF65-F5344CB8AC3E}">
        <p14:creationId xmlns:p14="http://schemas.microsoft.com/office/powerpoint/2010/main" val="368664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66829-C930-8EE1-1224-C4F4DDF45E31}"/>
              </a:ext>
            </a:extLst>
          </p:cNvPr>
          <p:cNvSpPr>
            <a:spLocks noGrp="1"/>
          </p:cNvSpPr>
          <p:nvPr>
            <p:ph type="title"/>
          </p:nvPr>
        </p:nvSpPr>
        <p:spPr/>
        <p:txBody>
          <a:bodyPr/>
          <a:lstStyle/>
          <a:p>
            <a:r>
              <a:rPr lang="en-US" dirty="0"/>
              <a:t>PRIOR and a priori Matrix</a:t>
            </a:r>
            <a:endParaRPr lang="en-IN" dirty="0"/>
          </a:p>
        </p:txBody>
      </p:sp>
      <p:sp>
        <p:nvSpPr>
          <p:cNvPr id="3" name="Content Placeholder 2">
            <a:extLst>
              <a:ext uri="{FF2B5EF4-FFF2-40B4-BE49-F238E27FC236}">
                <a16:creationId xmlns:a16="http://schemas.microsoft.com/office/drawing/2014/main" id="{76C7B179-B06A-1D8E-1CB0-02D33800F24D}"/>
              </a:ext>
            </a:extLst>
          </p:cNvPr>
          <p:cNvSpPr>
            <a:spLocks noGrp="1"/>
          </p:cNvSpPr>
          <p:nvPr>
            <p:ph idx="1"/>
          </p:nvPr>
        </p:nvSpPr>
        <p:spPr/>
        <p:txBody>
          <a:bodyPr>
            <a:normAutofit lnSpcReduction="10000"/>
          </a:bodyPr>
          <a:lstStyle/>
          <a:p>
            <a:pPr marL="0" indent="0">
              <a:buNone/>
            </a:pPr>
            <a:r>
              <a:rPr lang="en-US" dirty="0"/>
              <a:t>Approaches tried till now for getting better </a:t>
            </a:r>
            <a:r>
              <a:rPr lang="en-US" dirty="0" err="1"/>
              <a:t>Represenative</a:t>
            </a:r>
            <a:r>
              <a:rPr lang="en-US" dirty="0"/>
              <a:t> spectra:</a:t>
            </a:r>
          </a:p>
          <a:p>
            <a:pPr marL="514350" indent="-514350">
              <a:buFont typeface="+mj-lt"/>
              <a:buAutoNum type="arabicPeriod"/>
            </a:pPr>
            <a:r>
              <a:rPr lang="en-US" dirty="0"/>
              <a:t>Took mean reflectance of the entire spectra for every pixels in the data set. Visually </a:t>
            </a:r>
            <a:r>
              <a:rPr lang="en-US" dirty="0" err="1"/>
              <a:t>analysing</a:t>
            </a:r>
            <a:r>
              <a:rPr lang="en-US" dirty="0"/>
              <a:t> the histogram and picking representative spectra from different bins.</a:t>
            </a:r>
            <a:br>
              <a:rPr lang="en-US" dirty="0"/>
            </a:br>
            <a:r>
              <a:rPr lang="en-US" dirty="0"/>
              <a:t> Drawbacks : spectral variations in the spectra not taken into account. </a:t>
            </a:r>
            <a:br>
              <a:rPr lang="en-US" dirty="0"/>
            </a:br>
            <a:r>
              <a:rPr lang="en-US" dirty="0"/>
              <a:t>Thermal dominant region of the spectra might indulge more errors.</a:t>
            </a:r>
          </a:p>
          <a:p>
            <a:pPr marL="514350" indent="-514350">
              <a:buFont typeface="+mj-lt"/>
              <a:buAutoNum type="arabicPeriod"/>
            </a:pPr>
            <a:r>
              <a:rPr lang="en-US" dirty="0"/>
              <a:t>Clustering </a:t>
            </a:r>
            <a:r>
              <a:rPr lang="en-US" dirty="0" err="1"/>
              <a:t>HyperSpectralData</a:t>
            </a:r>
            <a:r>
              <a:rPr lang="en-US" dirty="0"/>
              <a:t>(ongoing work).</a:t>
            </a:r>
            <a:br>
              <a:rPr lang="en-US" dirty="0"/>
            </a:br>
            <a:r>
              <a:rPr lang="en-US" dirty="0"/>
              <a:t>     1. </a:t>
            </a:r>
            <a:r>
              <a:rPr lang="en-US" dirty="0" err="1"/>
              <a:t>KMeans</a:t>
            </a:r>
            <a:r>
              <a:rPr lang="en-US" dirty="0"/>
              <a:t> Clustering</a:t>
            </a:r>
          </a:p>
          <a:p>
            <a:pPr marL="1428750" lvl="2" indent="-514350">
              <a:buFont typeface="+mj-lt"/>
              <a:buAutoNum type="arabicPeriod"/>
            </a:pPr>
            <a:r>
              <a:rPr lang="en-US" dirty="0"/>
              <a:t>GMM Clustering – drawback- underlying assumption of </a:t>
            </a:r>
            <a:r>
              <a:rPr lang="en-US" dirty="0" err="1"/>
              <a:t>guassian</a:t>
            </a:r>
            <a:r>
              <a:rPr lang="en-US" dirty="0"/>
              <a:t> distribution for the clusters.</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4264710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36D1F-3ED5-94FC-ACEB-E9124489DC10}"/>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0837DCCC-E791-EC59-377D-F3988A8C6F77}"/>
              </a:ext>
            </a:extLst>
          </p:cNvPr>
          <p:cNvSpPr>
            <a:spLocks noGrp="1"/>
          </p:cNvSpPr>
          <p:nvPr>
            <p:ph idx="1"/>
          </p:nvPr>
        </p:nvSpPr>
        <p:spPr/>
        <p:txBody>
          <a:bodyPr/>
          <a:lstStyle/>
          <a:p>
            <a:endParaRPr lang="en-US" dirty="0"/>
          </a:p>
          <a:p>
            <a:endParaRPr lang="en-US" dirty="0"/>
          </a:p>
          <a:p>
            <a:endParaRPr lang="en-US" dirty="0"/>
          </a:p>
          <a:p>
            <a:r>
              <a:rPr lang="en-US" dirty="0"/>
              <a:t>Remarks : The error for the temperature is the variance from the samples of Markov chains</a:t>
            </a:r>
            <a:endParaRPr lang="en-IN" dirty="0"/>
          </a:p>
        </p:txBody>
      </p:sp>
      <p:sp>
        <p:nvSpPr>
          <p:cNvPr id="4" name="Rectangle: Rounded Corners 3">
            <a:extLst>
              <a:ext uri="{FF2B5EF4-FFF2-40B4-BE49-F238E27FC236}">
                <a16:creationId xmlns:a16="http://schemas.microsoft.com/office/drawing/2014/main" id="{1D177377-FF4C-DDC4-0703-5FCF21C3724C}"/>
              </a:ext>
            </a:extLst>
          </p:cNvPr>
          <p:cNvSpPr/>
          <p:nvPr/>
        </p:nvSpPr>
        <p:spPr>
          <a:xfrm>
            <a:off x="3282043" y="1595211"/>
            <a:ext cx="4305299" cy="15507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 average temperature along with the variance is retained from the first retrieval.</a:t>
            </a:r>
          </a:p>
          <a:p>
            <a:pPr algn="ctr"/>
            <a:endParaRPr lang="en-IN" dirty="0"/>
          </a:p>
        </p:txBody>
      </p:sp>
    </p:spTree>
    <p:extLst>
      <p:ext uri="{BB962C8B-B14F-4D97-AF65-F5344CB8AC3E}">
        <p14:creationId xmlns:p14="http://schemas.microsoft.com/office/powerpoint/2010/main" val="41170296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FED3C-CBFB-91F6-A218-E0CD684C517F}"/>
              </a:ext>
            </a:extLst>
          </p:cNvPr>
          <p:cNvSpPr>
            <a:spLocks noGrp="1"/>
          </p:cNvSpPr>
          <p:nvPr>
            <p:ph type="title"/>
          </p:nvPr>
        </p:nvSpPr>
        <p:spPr/>
        <p:txBody>
          <a:bodyPr/>
          <a:lstStyle/>
          <a:p>
            <a:r>
              <a:rPr lang="en-US" dirty="0"/>
              <a:t>Step 2</a:t>
            </a:r>
            <a:endParaRPr lang="en-IN" dirty="0"/>
          </a:p>
        </p:txBody>
      </p:sp>
      <p:sp>
        <p:nvSpPr>
          <p:cNvPr id="3" name="Content Placeholder 2">
            <a:extLst>
              <a:ext uri="{FF2B5EF4-FFF2-40B4-BE49-F238E27FC236}">
                <a16:creationId xmlns:a16="http://schemas.microsoft.com/office/drawing/2014/main" id="{12C5329D-4475-1CDD-55C5-BE7CCE1C5E92}"/>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r>
              <a:rPr lang="en-US" dirty="0"/>
              <a:t>Averaging over these ensemble of </a:t>
            </a:r>
            <a:r>
              <a:rPr lang="en-US" dirty="0" err="1"/>
              <a:t>emissivities</a:t>
            </a:r>
            <a:r>
              <a:rPr lang="en-US" dirty="0"/>
              <a:t> over the spectral range to be retrieved gives the prior values and the variance in each spectral emissivity.</a:t>
            </a:r>
            <a:endParaRPr lang="en-IN" dirty="0"/>
          </a:p>
          <a:p>
            <a:endParaRPr lang="en-IN" dirty="0"/>
          </a:p>
        </p:txBody>
      </p:sp>
      <p:sp>
        <p:nvSpPr>
          <p:cNvPr id="4" name="Rectangle: Rounded Corners 3">
            <a:extLst>
              <a:ext uri="{FF2B5EF4-FFF2-40B4-BE49-F238E27FC236}">
                <a16:creationId xmlns:a16="http://schemas.microsoft.com/office/drawing/2014/main" id="{75EB935A-8002-CC01-A076-D5AE7F7CFE15}"/>
              </a:ext>
            </a:extLst>
          </p:cNvPr>
          <p:cNvSpPr/>
          <p:nvPr/>
        </p:nvSpPr>
        <p:spPr>
          <a:xfrm>
            <a:off x="1273629" y="1970313"/>
            <a:ext cx="9557657" cy="205740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10,000 samples of temperature </a:t>
            </a:r>
            <a:r>
              <a:rPr lang="en-US" dirty="0" err="1"/>
              <a:t>drwn</a:t>
            </a:r>
            <a:r>
              <a:rPr lang="en-US" dirty="0"/>
              <a:t> from N(</a:t>
            </a:r>
            <a:r>
              <a:rPr lang="en-US" dirty="0" err="1"/>
              <a:t>T_avg</a:t>
            </a:r>
            <a:r>
              <a:rPr lang="en-US" dirty="0"/>
              <a:t>, sigma). </a:t>
            </a:r>
          </a:p>
          <a:p>
            <a:pPr algn="ctr"/>
            <a:r>
              <a:rPr lang="en-US" dirty="0"/>
              <a:t>Calculate the spectral emissivity using these ensemble of temperature values and the representative spectra.</a:t>
            </a:r>
          </a:p>
        </p:txBody>
      </p:sp>
    </p:spTree>
    <p:extLst>
      <p:ext uri="{BB962C8B-B14F-4D97-AF65-F5344CB8AC3E}">
        <p14:creationId xmlns:p14="http://schemas.microsoft.com/office/powerpoint/2010/main" val="3969647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3DA95-83EB-8435-319D-9B73EAB258EC}"/>
              </a:ext>
            </a:extLst>
          </p:cNvPr>
          <p:cNvSpPr>
            <a:spLocks noGrp="1"/>
          </p:cNvSpPr>
          <p:nvPr>
            <p:ph type="title"/>
          </p:nvPr>
        </p:nvSpPr>
        <p:spPr/>
        <p:txBody>
          <a:bodyPr/>
          <a:lstStyle/>
          <a:p>
            <a:r>
              <a:rPr lang="en-US" dirty="0"/>
              <a:t>Step 3</a:t>
            </a:r>
            <a:endParaRPr lang="en-IN" dirty="0"/>
          </a:p>
        </p:txBody>
      </p:sp>
      <p:sp>
        <p:nvSpPr>
          <p:cNvPr id="8" name="Content Placeholder 7">
            <a:extLst>
              <a:ext uri="{FF2B5EF4-FFF2-40B4-BE49-F238E27FC236}">
                <a16:creationId xmlns:a16="http://schemas.microsoft.com/office/drawing/2014/main" id="{8DD58520-C954-CE7D-7708-3006F2CD2343}"/>
              </a:ext>
            </a:extLst>
          </p:cNvPr>
          <p:cNvSpPr>
            <a:spLocks noGrp="1"/>
          </p:cNvSpPr>
          <p:nvPr>
            <p:ph idx="1"/>
          </p:nvPr>
        </p:nvSpPr>
        <p:spPr>
          <a:xfrm>
            <a:off x="838200" y="1825625"/>
            <a:ext cx="10515600" cy="43513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Note that the extreme wavelength region used for constructing the prior values and </a:t>
            </a:r>
            <a:r>
              <a:rPr lang="en-US" dirty="0" err="1"/>
              <a:t>apriori</a:t>
            </a:r>
            <a:r>
              <a:rPr lang="en-US" dirty="0"/>
              <a:t> </a:t>
            </a:r>
            <a:r>
              <a:rPr lang="en-US" dirty="0" err="1"/>
              <a:t>covarince</a:t>
            </a:r>
            <a:r>
              <a:rPr lang="en-US" dirty="0"/>
              <a:t> matrix is excluded in next retravel step  to avoid any correlations in the observations and </a:t>
            </a:r>
            <a:r>
              <a:rPr lang="en-US" i="1" dirty="0" err="1"/>
              <a:t>apriori</a:t>
            </a:r>
            <a:r>
              <a:rPr lang="en-US" i="1" dirty="0"/>
              <a:t>.</a:t>
            </a:r>
            <a:r>
              <a:rPr lang="en-US" dirty="0"/>
              <a:t> and could be retrieved after wards.</a:t>
            </a:r>
            <a:endParaRPr lang="en-IN" dirty="0"/>
          </a:p>
        </p:txBody>
      </p:sp>
    </p:spTree>
    <p:extLst>
      <p:ext uri="{BB962C8B-B14F-4D97-AF65-F5344CB8AC3E}">
        <p14:creationId xmlns:p14="http://schemas.microsoft.com/office/powerpoint/2010/main" val="42844088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C6813-8824-22D0-B614-0508C8B5C1CF}"/>
              </a:ext>
            </a:extLst>
          </p:cNvPr>
          <p:cNvSpPr>
            <a:spLocks noGrp="1"/>
          </p:cNvSpPr>
          <p:nvPr>
            <p:ph type="title"/>
          </p:nvPr>
        </p:nvSpPr>
        <p:spPr/>
        <p:txBody>
          <a:bodyPr/>
          <a:lstStyle/>
          <a:p>
            <a:r>
              <a:rPr lang="en-US" dirty="0"/>
              <a:t>Step 4</a:t>
            </a:r>
            <a:endParaRPr lang="en-IN" dirty="0"/>
          </a:p>
        </p:txBody>
      </p:sp>
      <p:sp>
        <p:nvSpPr>
          <p:cNvPr id="5" name="Content Placeholder 4">
            <a:extLst>
              <a:ext uri="{FF2B5EF4-FFF2-40B4-BE49-F238E27FC236}">
                <a16:creationId xmlns:a16="http://schemas.microsoft.com/office/drawing/2014/main" id="{7B6D0368-46C0-1600-65C1-B7D786376DA6}"/>
              </a:ext>
            </a:extLst>
          </p:cNvPr>
          <p:cNvSpPr>
            <a:spLocks noGrp="1"/>
          </p:cNvSpPr>
          <p:nvPr>
            <p:ph idx="1"/>
          </p:nvPr>
        </p:nvSpPr>
        <p:spPr/>
        <p:txBody>
          <a:bodyPr>
            <a:normAutofit lnSpcReduction="10000"/>
          </a:bodyPr>
          <a:lstStyle/>
          <a:p>
            <a:endParaRPr lang="en-US" dirty="0"/>
          </a:p>
          <a:p>
            <a:endParaRPr lang="en-IN" dirty="0"/>
          </a:p>
          <a:p>
            <a:endParaRPr lang="en-IN" dirty="0"/>
          </a:p>
          <a:p>
            <a:endParaRPr lang="en-IN" dirty="0"/>
          </a:p>
          <a:p>
            <a:endParaRPr lang="en-IN" dirty="0"/>
          </a:p>
          <a:p>
            <a:endParaRPr lang="en-IN" dirty="0"/>
          </a:p>
          <a:p>
            <a:endParaRPr lang="en-IN" dirty="0"/>
          </a:p>
          <a:p>
            <a:r>
              <a:rPr lang="en-IN" dirty="0"/>
              <a:t>Remark: The hyperparameter gamma is tuned in each iteration(not necessarily) to ensure right </a:t>
            </a:r>
            <a:r>
              <a:rPr lang="en-IN" dirty="0" err="1"/>
              <a:t>convergance</a:t>
            </a:r>
            <a:r>
              <a:rPr lang="en-IN" dirty="0"/>
              <a:t>.</a:t>
            </a:r>
          </a:p>
        </p:txBody>
      </p:sp>
      <p:sp>
        <p:nvSpPr>
          <p:cNvPr id="6" name="Content Placeholder 6">
            <a:extLst>
              <a:ext uri="{FF2B5EF4-FFF2-40B4-BE49-F238E27FC236}">
                <a16:creationId xmlns:a16="http://schemas.microsoft.com/office/drawing/2014/main" id="{FE0E2FCE-3BB4-BF1C-EDE4-A7ACD6B206D4}"/>
              </a:ext>
            </a:extLst>
          </p:cNvPr>
          <p:cNvSpPr txBox="1">
            <a:spLocks/>
          </p:cNvSpPr>
          <p:nvPr/>
        </p:nvSpPr>
        <p:spPr>
          <a:xfrm>
            <a:off x="838200" y="1505630"/>
            <a:ext cx="10515600" cy="276814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r>
              <a:rPr lang="en-US"/>
              <a:t>We perform the optimal estimation using a levenberg-Marquardt scheme for numerically soving our set of equations as described detailed in the previous slides.</a:t>
            </a:r>
            <a:endParaRPr lang="en-IN" dirty="0"/>
          </a:p>
        </p:txBody>
      </p:sp>
    </p:spTree>
    <p:extLst>
      <p:ext uri="{BB962C8B-B14F-4D97-AF65-F5344CB8AC3E}">
        <p14:creationId xmlns:p14="http://schemas.microsoft.com/office/powerpoint/2010/main" val="9272020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C22EB-436D-2E2F-8A67-7D5756010242}"/>
              </a:ext>
            </a:extLst>
          </p:cNvPr>
          <p:cNvSpPr>
            <a:spLocks noGrp="1"/>
          </p:cNvSpPr>
          <p:nvPr>
            <p:ph type="title"/>
          </p:nvPr>
        </p:nvSpPr>
        <p:spPr/>
        <p:txBody>
          <a:bodyPr/>
          <a:lstStyle/>
          <a:p>
            <a:r>
              <a:rPr lang="en-US" dirty="0"/>
              <a:t>Step 5</a:t>
            </a:r>
            <a:endParaRPr lang="en-IN" dirty="0"/>
          </a:p>
        </p:txBody>
      </p:sp>
      <p:sp>
        <p:nvSpPr>
          <p:cNvPr id="3" name="Content Placeholder 2">
            <a:extLst>
              <a:ext uri="{FF2B5EF4-FFF2-40B4-BE49-F238E27FC236}">
                <a16:creationId xmlns:a16="http://schemas.microsoft.com/office/drawing/2014/main" id="{250A9BBB-F38A-E68C-DFDB-701D8360EF2D}"/>
              </a:ext>
            </a:extLst>
          </p:cNvPr>
          <p:cNvSpPr>
            <a:spLocks noGrp="1"/>
          </p:cNvSpPr>
          <p:nvPr>
            <p:ph idx="1"/>
          </p:nvPr>
        </p:nvSpPr>
        <p:spPr/>
        <p:txBody>
          <a:bodyPr/>
          <a:lstStyle/>
          <a:p>
            <a:r>
              <a:rPr lang="en-US" dirty="0"/>
              <a:t>We stop Iteration when the step size in either the y space or x space is smaller than the derived </a:t>
            </a:r>
            <a:r>
              <a:rPr lang="en-US" dirty="0" err="1"/>
              <a:t>uncirtainities</a:t>
            </a:r>
            <a:r>
              <a:rPr lang="en-US" dirty="0"/>
              <a:t> .</a:t>
            </a:r>
          </a:p>
          <a:p>
            <a:pPr marL="0" indent="0">
              <a:buNone/>
            </a:pPr>
            <a:r>
              <a:rPr lang="en-US" dirty="0"/>
              <a:t>We stop when the following condition is met:</a:t>
            </a:r>
          </a:p>
          <a:p>
            <a:pPr marL="0" indent="0">
              <a:buNone/>
            </a:pPr>
            <a:r>
              <a:rPr lang="en-US" dirty="0"/>
              <a:t>Di2 =  (5.33)</a:t>
            </a:r>
          </a:p>
          <a:p>
            <a:pPr marL="0" indent="0">
              <a:buNone/>
            </a:pPr>
            <a:r>
              <a:rPr lang="en-US" dirty="0"/>
              <a:t>X^2 distribution  </a:t>
            </a:r>
            <a:endParaRPr lang="en-IN" dirty="0"/>
          </a:p>
        </p:txBody>
      </p:sp>
    </p:spTree>
    <p:extLst>
      <p:ext uri="{BB962C8B-B14F-4D97-AF65-F5344CB8AC3E}">
        <p14:creationId xmlns:p14="http://schemas.microsoft.com/office/powerpoint/2010/main" val="32163447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9A09-E0F3-B840-339B-E56D4FEF72B2}"/>
              </a:ext>
            </a:extLst>
          </p:cNvPr>
          <p:cNvSpPr>
            <a:spLocks noGrp="1"/>
          </p:cNvSpPr>
          <p:nvPr>
            <p:ph type="title"/>
          </p:nvPr>
        </p:nvSpPr>
        <p:spPr/>
        <p:txBody>
          <a:bodyPr/>
          <a:lstStyle/>
          <a:p>
            <a:r>
              <a:rPr lang="en-US" dirty="0" err="1"/>
              <a:t>Uncirtainities</a:t>
            </a:r>
            <a:endParaRPr lang="en-IN" dirty="0"/>
          </a:p>
        </p:txBody>
      </p:sp>
      <p:sp>
        <p:nvSpPr>
          <p:cNvPr id="3" name="Content Placeholder 2">
            <a:extLst>
              <a:ext uri="{FF2B5EF4-FFF2-40B4-BE49-F238E27FC236}">
                <a16:creationId xmlns:a16="http://schemas.microsoft.com/office/drawing/2014/main" id="{93329FDF-D4C1-E714-3C1F-8A32ADF7C228}"/>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4184744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F9C75-E92F-E3C0-FA6A-FFB09815BED2}"/>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0AE1F73B-B1D8-5815-F1A6-9A685068BD88}"/>
              </a:ext>
            </a:extLst>
          </p:cNvPr>
          <p:cNvSpPr>
            <a:spLocks noGrp="1"/>
          </p:cNvSpPr>
          <p:nvPr>
            <p:ph idx="1"/>
          </p:nvPr>
        </p:nvSpPr>
        <p:spPr/>
        <p:txBody>
          <a:bodyPr>
            <a:normAutofit fontScale="77500" lnSpcReduction="20000"/>
          </a:bodyPr>
          <a:lstStyle/>
          <a:p>
            <a:r>
              <a:rPr lang="en-US" dirty="0"/>
              <a:t>What we need is the solution values for the parameters in the model  using the information with us. </a:t>
            </a:r>
            <a:r>
              <a:rPr lang="en-US" dirty="0" err="1"/>
              <a:t>i.e</a:t>
            </a:r>
            <a:r>
              <a:rPr lang="en-US" dirty="0"/>
              <a:t>, the noisy observed data from the spacecraft. Our ideal solution to problem is an unique ,stable and robust.</a:t>
            </a:r>
          </a:p>
          <a:p>
            <a:r>
              <a:rPr lang="en-US" dirty="0"/>
              <a:t>I(</a:t>
            </a:r>
            <a:r>
              <a:rPr lang="en-US" dirty="0" err="1"/>
              <a:t>lamda</a:t>
            </a:r>
            <a:r>
              <a:rPr lang="en-US" dirty="0"/>
              <a:t>) = (write down the equation). So that we get a system of equation to solve for the unknown values. Seems fine. But due to challenges such as : Non-Linearity of the model, Fewer data points than the model parameters (unknown parameters) and the presence of null </a:t>
            </a:r>
            <a:r>
              <a:rPr lang="en-US" dirty="0" err="1"/>
              <a:t>spces</a:t>
            </a:r>
            <a:r>
              <a:rPr lang="en-US" dirty="0"/>
              <a:t> poses difficulties in estimating these values.</a:t>
            </a:r>
          </a:p>
          <a:p>
            <a:r>
              <a:rPr lang="en-US" dirty="0"/>
              <a:t>Since there are more unknown parameters than our data points </a:t>
            </a:r>
            <a:r>
              <a:rPr lang="en-US" dirty="0" err="1"/>
              <a:t>itself,the</a:t>
            </a:r>
            <a:r>
              <a:rPr lang="en-US" dirty="0"/>
              <a:t> problem become under determined. </a:t>
            </a:r>
          </a:p>
          <a:p>
            <a:r>
              <a:rPr lang="en-US" dirty="0"/>
              <a:t>The underdetermined nature of the problem along with the possible presence of null space lead to non-unique solution</a:t>
            </a:r>
          </a:p>
          <a:p>
            <a:r>
              <a:rPr lang="en-US" dirty="0"/>
              <a:t>The wavelength range for retrieval is not purely emissive , it contains the reflectance component which is coupled to the emission term through emissivity. also, so this component of the measured radiation also has to be modeled properly to reduce </a:t>
            </a:r>
            <a:r>
              <a:rPr lang="en-US" dirty="0" err="1"/>
              <a:t>uncirtainities</a:t>
            </a:r>
            <a:r>
              <a:rPr lang="en-US" dirty="0"/>
              <a:t> in temperature and emissivity retrieval.</a:t>
            </a:r>
          </a:p>
        </p:txBody>
      </p:sp>
    </p:spTree>
    <p:extLst>
      <p:ext uri="{BB962C8B-B14F-4D97-AF65-F5344CB8AC3E}">
        <p14:creationId xmlns:p14="http://schemas.microsoft.com/office/powerpoint/2010/main" val="37742928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8BE3B-0376-8AE1-881C-0C2146C4BDC4}"/>
              </a:ext>
            </a:extLst>
          </p:cNvPr>
          <p:cNvSpPr>
            <a:spLocks noGrp="1"/>
          </p:cNvSpPr>
          <p:nvPr>
            <p:ph type="title"/>
          </p:nvPr>
        </p:nvSpPr>
        <p:spPr/>
        <p:txBody>
          <a:bodyPr/>
          <a:lstStyle/>
          <a:p>
            <a:r>
              <a:rPr lang="en-US" dirty="0"/>
              <a:t>Validation and improvements </a:t>
            </a:r>
            <a:endParaRPr lang="en-IN" dirty="0"/>
          </a:p>
        </p:txBody>
      </p:sp>
      <p:sp>
        <p:nvSpPr>
          <p:cNvPr id="3" name="Content Placeholder 2">
            <a:extLst>
              <a:ext uri="{FF2B5EF4-FFF2-40B4-BE49-F238E27FC236}">
                <a16:creationId xmlns:a16="http://schemas.microsoft.com/office/drawing/2014/main" id="{8BCB7F91-E595-9B90-C28C-F2F31D0EA08C}"/>
              </a:ext>
            </a:extLst>
          </p:cNvPr>
          <p:cNvSpPr>
            <a:spLocks noGrp="1"/>
          </p:cNvSpPr>
          <p:nvPr>
            <p:ph idx="1"/>
          </p:nvPr>
        </p:nvSpPr>
        <p:spPr/>
        <p:txBody>
          <a:bodyPr/>
          <a:lstStyle/>
          <a:p>
            <a:r>
              <a:rPr lang="en-US" dirty="0"/>
              <a:t>Data Set 1</a:t>
            </a:r>
          </a:p>
          <a:p>
            <a:r>
              <a:rPr lang="en-US" dirty="0"/>
              <a:t>Data Set 2</a:t>
            </a:r>
          </a:p>
          <a:p>
            <a:endParaRPr lang="en-US" dirty="0"/>
          </a:p>
          <a:p>
            <a:r>
              <a:rPr lang="en-US" dirty="0"/>
              <a:t>Including forward model error, because we are not retrieving disk function which can induce </a:t>
            </a:r>
            <a:r>
              <a:rPr lang="en-US" dirty="0" err="1"/>
              <a:t>unciratainities</a:t>
            </a:r>
            <a:r>
              <a:rPr lang="en-US" dirty="0"/>
              <a:t> </a:t>
            </a:r>
            <a:endParaRPr lang="en-IN" dirty="0"/>
          </a:p>
        </p:txBody>
      </p:sp>
    </p:spTree>
    <p:extLst>
      <p:ext uri="{BB962C8B-B14F-4D97-AF65-F5344CB8AC3E}">
        <p14:creationId xmlns:p14="http://schemas.microsoft.com/office/powerpoint/2010/main" val="4027524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FAB6-0009-3660-EA1E-5C0B2EC79F1C}"/>
              </a:ext>
            </a:extLst>
          </p:cNvPr>
          <p:cNvSpPr>
            <a:spLocks noGrp="1"/>
          </p:cNvSpPr>
          <p:nvPr>
            <p:ph type="title"/>
          </p:nvPr>
        </p:nvSpPr>
        <p:spPr/>
        <p:txBody>
          <a:bodyPr/>
          <a:lstStyle/>
          <a:p>
            <a:r>
              <a:rPr lang="en-US" dirty="0"/>
              <a:t>Optimal Estimation</a:t>
            </a:r>
            <a:endParaRPr lang="en-IN" dirty="0"/>
          </a:p>
        </p:txBody>
      </p:sp>
      <p:sp>
        <p:nvSpPr>
          <p:cNvPr id="3" name="Content Placeholder 2">
            <a:extLst>
              <a:ext uri="{FF2B5EF4-FFF2-40B4-BE49-F238E27FC236}">
                <a16:creationId xmlns:a16="http://schemas.microsoft.com/office/drawing/2014/main" id="{BA9E8946-7363-D632-688A-BD7D2B8F6EF5}"/>
              </a:ext>
            </a:extLst>
          </p:cNvPr>
          <p:cNvSpPr>
            <a:spLocks noGrp="1"/>
          </p:cNvSpPr>
          <p:nvPr>
            <p:ph idx="1"/>
          </p:nvPr>
        </p:nvSpPr>
        <p:spPr/>
        <p:txBody>
          <a:bodyPr>
            <a:normAutofit fontScale="85000" lnSpcReduction="20000"/>
          </a:bodyPr>
          <a:lstStyle/>
          <a:p>
            <a:r>
              <a:rPr lang="en-US" dirty="0"/>
              <a:t>Linear Inverse problem and the Least squares method:</a:t>
            </a:r>
            <a:br>
              <a:rPr lang="en-IN" dirty="0"/>
            </a:br>
            <a:r>
              <a:rPr lang="en-IN" dirty="0"/>
              <a:t>suppose e is the difference between observed spectra and synthetic spectra then the L2 norm (loss function) is given by:</a:t>
            </a:r>
          </a:p>
          <a:p>
            <a:r>
              <a:rPr lang="en-IN" dirty="0"/>
              <a:t>(D-Gm)^T (D-Gm) – a square matrix. </a:t>
            </a:r>
          </a:p>
          <a:p>
            <a:r>
              <a:rPr lang="en-IN" dirty="0"/>
              <a:t>Our objective is to minimize this error implies del E/del m = 0 implies </a:t>
            </a:r>
            <a:br>
              <a:rPr lang="en-US" dirty="0"/>
            </a:br>
            <a:r>
              <a:rPr lang="en-US" dirty="0"/>
              <a:t>the parameters giving the least l2 error is estimated as [G^TG]^-1G^TD. Note that if Gm = D we just had to invert our model G (given G^-1 exists).</a:t>
            </a:r>
          </a:p>
          <a:p>
            <a:pPr marL="0" indent="0">
              <a:buNone/>
            </a:pPr>
            <a:r>
              <a:rPr lang="en-US" dirty="0"/>
              <a:t>So given this underdetermined nature of the problem, we need to add some more information to come down to the solution set. Imagine a regression problem where we need to find the parameters of the best fit line. And the we only have one data point . Any set of slope and intercept values which pass through this point is a solution. Using extra information that the line pass through origin gives us the unique solution set means that our under determined problem is now determined!.</a:t>
            </a:r>
          </a:p>
        </p:txBody>
      </p:sp>
    </p:spTree>
    <p:extLst>
      <p:ext uri="{BB962C8B-B14F-4D97-AF65-F5344CB8AC3E}">
        <p14:creationId xmlns:p14="http://schemas.microsoft.com/office/powerpoint/2010/main" val="319740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D026B2C3-6F17-D7F0-D4FB-381EA2B8EE31}"/>
              </a:ext>
            </a:extLst>
          </p:cNvPr>
          <p:cNvSpPr/>
          <p:nvPr/>
        </p:nvSpPr>
        <p:spPr>
          <a:xfrm>
            <a:off x="1981200" y="2579914"/>
            <a:ext cx="2895600" cy="25908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00150" lvl="2" indent="-285750" algn="ctr">
              <a:buFont typeface="Arial" panose="020B0604020202020204" pitchFamily="34" charset="0"/>
              <a:buChar char="•"/>
            </a:pPr>
            <a:r>
              <a:rPr lang="en-US" dirty="0"/>
              <a:t>x</a:t>
            </a:r>
            <a:endParaRPr lang="en-IN" dirty="0"/>
          </a:p>
        </p:txBody>
      </p:sp>
      <p:sp>
        <p:nvSpPr>
          <p:cNvPr id="10" name="Oval 9">
            <a:extLst>
              <a:ext uri="{FF2B5EF4-FFF2-40B4-BE49-F238E27FC236}">
                <a16:creationId xmlns:a16="http://schemas.microsoft.com/office/drawing/2014/main" id="{8E5756F7-CA1B-B27F-EE84-93FC230F2E1D}"/>
              </a:ext>
            </a:extLst>
          </p:cNvPr>
          <p:cNvSpPr/>
          <p:nvPr/>
        </p:nvSpPr>
        <p:spPr>
          <a:xfrm>
            <a:off x="7315202" y="2792641"/>
            <a:ext cx="2699655" cy="249282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9" name="Oval 8">
            <a:extLst>
              <a:ext uri="{FF2B5EF4-FFF2-40B4-BE49-F238E27FC236}">
                <a16:creationId xmlns:a16="http://schemas.microsoft.com/office/drawing/2014/main" id="{196F2C08-B4E4-FD49-F52C-9465D7F4CC3C}"/>
              </a:ext>
            </a:extLst>
          </p:cNvPr>
          <p:cNvSpPr/>
          <p:nvPr/>
        </p:nvSpPr>
        <p:spPr>
          <a:xfrm>
            <a:off x="8069036" y="3554641"/>
            <a:ext cx="1191985" cy="968828"/>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dirty="0"/>
              <a:t>y</a:t>
            </a:r>
            <a:endParaRPr lang="en-IN" dirty="0"/>
          </a:p>
        </p:txBody>
      </p:sp>
      <p:sp>
        <p:nvSpPr>
          <p:cNvPr id="2" name="Title 1">
            <a:extLst>
              <a:ext uri="{FF2B5EF4-FFF2-40B4-BE49-F238E27FC236}">
                <a16:creationId xmlns:a16="http://schemas.microsoft.com/office/drawing/2014/main" id="{C5AD46D3-2796-03F0-899B-28E02D18036E}"/>
              </a:ext>
            </a:extLst>
          </p:cNvPr>
          <p:cNvSpPr>
            <a:spLocks noGrp="1"/>
          </p:cNvSpPr>
          <p:nvPr>
            <p:ph type="title"/>
          </p:nvPr>
        </p:nvSpPr>
        <p:spPr/>
        <p:txBody>
          <a:bodyPr/>
          <a:lstStyle/>
          <a:p>
            <a:endParaRPr lang="en-IN" dirty="0"/>
          </a:p>
        </p:txBody>
      </p:sp>
      <p:sp>
        <p:nvSpPr>
          <p:cNvPr id="6" name="Rectangle: Rounded Corners 5">
            <a:extLst>
              <a:ext uri="{FF2B5EF4-FFF2-40B4-BE49-F238E27FC236}">
                <a16:creationId xmlns:a16="http://schemas.microsoft.com/office/drawing/2014/main" id="{C2610C61-891B-E269-355E-A89E7928BEA9}"/>
              </a:ext>
            </a:extLst>
          </p:cNvPr>
          <p:cNvSpPr/>
          <p:nvPr/>
        </p:nvSpPr>
        <p:spPr>
          <a:xfrm>
            <a:off x="1817915" y="5407706"/>
            <a:ext cx="3276600" cy="72344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State Space</a:t>
            </a:r>
            <a:endParaRPr lang="en-IN" dirty="0"/>
          </a:p>
        </p:txBody>
      </p:sp>
      <p:sp>
        <p:nvSpPr>
          <p:cNvPr id="7" name="Rectangle: Rounded Corners 6">
            <a:extLst>
              <a:ext uri="{FF2B5EF4-FFF2-40B4-BE49-F238E27FC236}">
                <a16:creationId xmlns:a16="http://schemas.microsoft.com/office/drawing/2014/main" id="{78BDB0A5-1A6C-98B2-4D8F-851D70D7C3D4}"/>
              </a:ext>
            </a:extLst>
          </p:cNvPr>
          <p:cNvSpPr/>
          <p:nvPr/>
        </p:nvSpPr>
        <p:spPr>
          <a:xfrm>
            <a:off x="6509658" y="5404303"/>
            <a:ext cx="3276600" cy="72344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Measurement Space </a:t>
            </a:r>
            <a:endParaRPr lang="en-IN" dirty="0"/>
          </a:p>
        </p:txBody>
      </p:sp>
      <p:cxnSp>
        <p:nvCxnSpPr>
          <p:cNvPr id="12" name="Straight Arrow Connector 11">
            <a:extLst>
              <a:ext uri="{FF2B5EF4-FFF2-40B4-BE49-F238E27FC236}">
                <a16:creationId xmlns:a16="http://schemas.microsoft.com/office/drawing/2014/main" id="{B2685FAA-1D04-E7C4-734C-D88FB49995F7}"/>
              </a:ext>
            </a:extLst>
          </p:cNvPr>
          <p:cNvCxnSpPr>
            <a:cxnSpLocks/>
          </p:cNvCxnSpPr>
          <p:nvPr/>
        </p:nvCxnSpPr>
        <p:spPr>
          <a:xfrm>
            <a:off x="3495674" y="3916477"/>
            <a:ext cx="4269919" cy="245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F73967AA-34F6-2453-1CD8-5F8310962668}"/>
              </a:ext>
            </a:extLst>
          </p:cNvPr>
          <p:cNvSpPr/>
          <p:nvPr/>
        </p:nvSpPr>
        <p:spPr>
          <a:xfrm rot="251336">
            <a:off x="5161192" y="3554641"/>
            <a:ext cx="1707694" cy="36183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Forward Model</a:t>
            </a:r>
            <a:endParaRPr lang="en-IN" dirty="0"/>
          </a:p>
        </p:txBody>
      </p:sp>
    </p:spTree>
    <p:extLst>
      <p:ext uri="{BB962C8B-B14F-4D97-AF65-F5344CB8AC3E}">
        <p14:creationId xmlns:p14="http://schemas.microsoft.com/office/powerpoint/2010/main" val="3091393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0580E-7499-5753-C373-FF34E0C42AF2}"/>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6751AF3-51ED-C8D0-457C-D2C8DC77EFE7}"/>
              </a:ext>
            </a:extLst>
          </p:cNvPr>
          <p:cNvSpPr>
            <a:spLocks noGrp="1"/>
          </p:cNvSpPr>
          <p:nvPr>
            <p:ph idx="1"/>
          </p:nvPr>
        </p:nvSpPr>
        <p:spPr/>
        <p:txBody>
          <a:bodyPr>
            <a:normAutofit lnSpcReduction="10000"/>
          </a:bodyPr>
          <a:lstStyle/>
          <a:p>
            <a:r>
              <a:rPr lang="en-US" dirty="0"/>
              <a:t>Adding an a priori information means our norm contains a an additional term </a:t>
            </a:r>
            <a:r>
              <a:rPr lang="en-US" dirty="0" err="1"/>
              <a:t>accounding</a:t>
            </a:r>
            <a:r>
              <a:rPr lang="en-US" dirty="0"/>
              <a:t> for this constraint. Minimizing this new functional similar to our former case yields an estimate for model parameters. </a:t>
            </a:r>
          </a:p>
          <a:p>
            <a:endParaRPr lang="en-US" dirty="0"/>
          </a:p>
          <a:p>
            <a:r>
              <a:rPr lang="en-IN" dirty="0"/>
              <a:t>Where G is known as the gain matrix.</a:t>
            </a:r>
          </a:p>
          <a:p>
            <a:r>
              <a:rPr lang="en-IN" dirty="0"/>
              <a:t>That said, getting the gain matrix leads us to the estimates of the solution.</a:t>
            </a:r>
          </a:p>
          <a:p>
            <a:r>
              <a:rPr lang="en-IN" dirty="0"/>
              <a:t>Or another way to </a:t>
            </a:r>
            <a:r>
              <a:rPr lang="en-IN" dirty="0" err="1"/>
              <a:t>to</a:t>
            </a:r>
            <a:r>
              <a:rPr lang="en-IN" dirty="0"/>
              <a:t> minimizing the error in the presence of </a:t>
            </a:r>
            <a:r>
              <a:rPr lang="en-IN" dirty="0" err="1"/>
              <a:t>apriori</a:t>
            </a:r>
            <a:r>
              <a:rPr lang="en-IN" dirty="0"/>
              <a:t> could be done in a </a:t>
            </a:r>
            <a:r>
              <a:rPr lang="en-IN" dirty="0" err="1"/>
              <a:t>bayesian</a:t>
            </a:r>
            <a:r>
              <a:rPr lang="en-IN" dirty="0"/>
              <a:t> framework </a:t>
            </a:r>
          </a:p>
          <a:p>
            <a:endParaRPr lang="en-IN" dirty="0"/>
          </a:p>
          <a:p>
            <a:endParaRPr lang="en-IN" dirty="0"/>
          </a:p>
        </p:txBody>
      </p:sp>
      <p:sp>
        <p:nvSpPr>
          <p:cNvPr id="4" name="Rectangle: Rounded Corners 3">
            <a:extLst>
              <a:ext uri="{FF2B5EF4-FFF2-40B4-BE49-F238E27FC236}">
                <a16:creationId xmlns:a16="http://schemas.microsoft.com/office/drawing/2014/main" id="{644E4D89-A0D1-E796-353B-A31FABCF3687}"/>
              </a:ext>
            </a:extLst>
          </p:cNvPr>
          <p:cNvSpPr/>
          <p:nvPr/>
        </p:nvSpPr>
        <p:spPr>
          <a:xfrm>
            <a:off x="3603172" y="3009900"/>
            <a:ext cx="3526972" cy="8382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 = G^T[GG^T]^-1 D</a:t>
            </a:r>
            <a:endParaRPr lang="en-IN" dirty="0"/>
          </a:p>
        </p:txBody>
      </p:sp>
    </p:spTree>
    <p:extLst>
      <p:ext uri="{BB962C8B-B14F-4D97-AF65-F5344CB8AC3E}">
        <p14:creationId xmlns:p14="http://schemas.microsoft.com/office/powerpoint/2010/main" val="4081365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EF0B6-13FC-ECC8-3D4D-1AB844B6EB57}"/>
              </a:ext>
            </a:extLst>
          </p:cNvPr>
          <p:cNvSpPr>
            <a:spLocks noGrp="1"/>
          </p:cNvSpPr>
          <p:nvPr>
            <p:ph type="title"/>
          </p:nvPr>
        </p:nvSpPr>
        <p:spPr/>
        <p:txBody>
          <a:bodyPr/>
          <a:lstStyle/>
          <a:p>
            <a:r>
              <a:rPr lang="en-US" dirty="0"/>
              <a:t>Bayesian Approach</a:t>
            </a:r>
            <a:endParaRPr lang="en-IN" dirty="0"/>
          </a:p>
        </p:txBody>
      </p:sp>
      <p:sp>
        <p:nvSpPr>
          <p:cNvPr id="3" name="Content Placeholder 2">
            <a:extLst>
              <a:ext uri="{FF2B5EF4-FFF2-40B4-BE49-F238E27FC236}">
                <a16:creationId xmlns:a16="http://schemas.microsoft.com/office/drawing/2014/main" id="{9B19A297-1119-A1CA-76C2-8C06D6FA4318}"/>
              </a:ext>
            </a:extLst>
          </p:cNvPr>
          <p:cNvSpPr>
            <a:spLocks noGrp="1"/>
          </p:cNvSpPr>
          <p:nvPr>
            <p:ph idx="1"/>
          </p:nvPr>
        </p:nvSpPr>
        <p:spPr/>
        <p:txBody>
          <a:bodyPr/>
          <a:lstStyle/>
          <a:p>
            <a:r>
              <a:rPr lang="en-US" dirty="0"/>
              <a:t>The Bayesian approach provides us with framework to understand the inverse </a:t>
            </a:r>
            <a:r>
              <a:rPr lang="en-US" dirty="0" err="1"/>
              <a:t>problem.given</a:t>
            </a:r>
            <a:r>
              <a:rPr lang="en-US" dirty="0"/>
              <a:t> the data along with measurement error </a:t>
            </a:r>
            <a:r>
              <a:rPr lang="en-US" dirty="0" err="1"/>
              <a:t>satistics</a:t>
            </a:r>
            <a:r>
              <a:rPr lang="en-US" dirty="0"/>
              <a:t>, a forward model and importantly a priori information to come down to possible sets of solution from and infinite state space. </a:t>
            </a:r>
            <a:endParaRPr lang="en-IN" dirty="0"/>
          </a:p>
          <a:p>
            <a:endParaRPr lang="en-IN" dirty="0"/>
          </a:p>
        </p:txBody>
      </p:sp>
    </p:spTree>
    <p:extLst>
      <p:ext uri="{BB962C8B-B14F-4D97-AF65-F5344CB8AC3E}">
        <p14:creationId xmlns:p14="http://schemas.microsoft.com/office/powerpoint/2010/main" val="40881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45826-4B97-DE27-90C4-9B2DDBFC0B11}"/>
              </a:ext>
            </a:extLst>
          </p:cNvPr>
          <p:cNvSpPr>
            <a:spLocks noGrp="1"/>
          </p:cNvSpPr>
          <p:nvPr>
            <p:ph type="title"/>
          </p:nvPr>
        </p:nvSpPr>
        <p:spPr>
          <a:xfrm>
            <a:off x="838200" y="365125"/>
            <a:ext cx="10515600" cy="788761"/>
          </a:xfrm>
        </p:spPr>
        <p:txBody>
          <a:bodyPr/>
          <a:lstStyle/>
          <a:p>
            <a:endParaRPr lang="en-IN" dirty="0"/>
          </a:p>
        </p:txBody>
      </p:sp>
      <p:sp>
        <p:nvSpPr>
          <p:cNvPr id="3" name="Content Placeholder 2">
            <a:extLst>
              <a:ext uri="{FF2B5EF4-FFF2-40B4-BE49-F238E27FC236}">
                <a16:creationId xmlns:a16="http://schemas.microsoft.com/office/drawing/2014/main" id="{49747053-CD8C-C1F6-48DB-24CA252160CB}"/>
              </a:ext>
            </a:extLst>
          </p:cNvPr>
          <p:cNvSpPr>
            <a:spLocks noGrp="1"/>
          </p:cNvSpPr>
          <p:nvPr>
            <p:ph idx="1"/>
          </p:nvPr>
        </p:nvSpPr>
        <p:spPr>
          <a:xfrm>
            <a:off x="838200" y="1328057"/>
            <a:ext cx="10515600" cy="5279572"/>
          </a:xfrm>
        </p:spPr>
        <p:txBody>
          <a:bodyPr/>
          <a:lstStyle/>
          <a:p>
            <a:r>
              <a:rPr lang="en-US" dirty="0"/>
              <a:t>That means the posterior distribution gives us the conditional probability distribution over the possible solution state.</a:t>
            </a:r>
          </a:p>
          <a:p>
            <a:r>
              <a:rPr lang="en-US" dirty="0"/>
              <a:t>Next step is to select a state(optimal state) from this and of course along with it reporting the error estimate the second moment matrix as well.</a:t>
            </a:r>
          </a:p>
          <a:p>
            <a:r>
              <a:rPr lang="en-US" dirty="0"/>
              <a:t>This is done through optimization – </a:t>
            </a:r>
            <a:r>
              <a:rPr lang="en-US" dirty="0" err="1"/>
              <a:t>i.e</a:t>
            </a:r>
            <a:r>
              <a:rPr lang="en-US" dirty="0"/>
              <a:t> minimizing the loss function.</a:t>
            </a:r>
          </a:p>
          <a:p>
            <a:pPr marL="0" indent="0">
              <a:buNone/>
            </a:pPr>
            <a:r>
              <a:rPr lang="en-IN" dirty="0"/>
              <a:t>   Loss function (add this from the thesis, mathematical details)</a:t>
            </a:r>
          </a:p>
          <a:p>
            <a:pPr marL="0" indent="0">
              <a:buNone/>
            </a:pPr>
            <a:endParaRPr lang="en-IN" dirty="0"/>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1427760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8B913-D3C0-252E-0F6F-D9F3D3B751A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4FFF459-757C-2F9B-C184-0C3DCD13F10F}"/>
              </a:ext>
            </a:extLst>
          </p:cNvPr>
          <p:cNvSpPr>
            <a:spLocks noGrp="1"/>
          </p:cNvSpPr>
          <p:nvPr>
            <p:ph idx="1"/>
          </p:nvPr>
        </p:nvSpPr>
        <p:spPr/>
        <p:txBody>
          <a:bodyPr/>
          <a:lstStyle/>
          <a:p>
            <a:r>
              <a:rPr lang="en-US" dirty="0"/>
              <a:t>Under the assumption of </a:t>
            </a:r>
            <a:r>
              <a:rPr lang="en-US" dirty="0" err="1"/>
              <a:t>guassian</a:t>
            </a:r>
            <a:r>
              <a:rPr lang="en-US" dirty="0"/>
              <a:t> error statistics for our observed data, </a:t>
            </a:r>
            <a:r>
              <a:rPr lang="en-US" dirty="0" err="1"/>
              <a:t>i.e</a:t>
            </a:r>
            <a:r>
              <a:rPr lang="en-US" dirty="0"/>
              <a:t>, prior for the parameters being </a:t>
            </a:r>
            <a:r>
              <a:rPr lang="en-US" dirty="0" err="1"/>
              <a:t>guassian</a:t>
            </a:r>
            <a:r>
              <a:rPr lang="en-US" dirty="0"/>
              <a:t> distribution. Also assuming that the parameters are </a:t>
            </a:r>
            <a:r>
              <a:rPr lang="en-US" dirty="0" err="1"/>
              <a:t>indepentant</a:t>
            </a:r>
            <a:r>
              <a:rPr lang="en-US" dirty="0"/>
              <a:t> and utilizing the bayes rule  </a:t>
            </a:r>
            <a:endParaRPr lang="en-IN" dirty="0"/>
          </a:p>
        </p:txBody>
      </p:sp>
    </p:spTree>
    <p:extLst>
      <p:ext uri="{BB962C8B-B14F-4D97-AF65-F5344CB8AC3E}">
        <p14:creationId xmlns:p14="http://schemas.microsoft.com/office/powerpoint/2010/main" val="1904717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670</TotalTime>
  <Words>1955</Words>
  <Application>Microsoft Office PowerPoint</Application>
  <PresentationFormat>Widescreen</PresentationFormat>
  <Paragraphs>167</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Thermal correction-our flowchart</vt:lpstr>
      <vt:lpstr>PowerPoint Presentation</vt:lpstr>
      <vt:lpstr>Problem statement</vt:lpstr>
      <vt:lpstr>Optimal Estimation</vt:lpstr>
      <vt:lpstr>PowerPoint Presentation</vt:lpstr>
      <vt:lpstr>PowerPoint Presentation</vt:lpstr>
      <vt:lpstr>Bayesian Approach</vt:lpstr>
      <vt:lpstr>PowerPoint Presentation</vt:lpstr>
      <vt:lpstr>PowerPoint Presentation</vt:lpstr>
      <vt:lpstr>Meeting the least squares through bayes rule.</vt:lpstr>
      <vt:lpstr>Why obsession with gaussian?</vt:lpstr>
      <vt:lpstr>NON LINEAR PROBLEM</vt:lpstr>
      <vt:lpstr>OPTIMIZING STEP</vt:lpstr>
      <vt:lpstr>M form and n form – for computational efficiency. For gauss newton method</vt:lpstr>
      <vt:lpstr>Error Analysis and Convergence –LINEAR GAUSSAIAN CASE</vt:lpstr>
      <vt:lpstr>General Retrieval function</vt:lpstr>
      <vt:lpstr>DIAGONOSTICS</vt:lpstr>
      <vt:lpstr>Information content of measurement </vt:lpstr>
      <vt:lpstr>NON-LINEARITY</vt:lpstr>
      <vt:lpstr>let’s work on</vt:lpstr>
      <vt:lpstr> a priori values (the reference state vector)</vt:lpstr>
      <vt:lpstr>Step 1</vt:lpstr>
      <vt:lpstr>PRIOR and a priori Matrix</vt:lpstr>
      <vt:lpstr> </vt:lpstr>
      <vt:lpstr>Step 2</vt:lpstr>
      <vt:lpstr>Step 3</vt:lpstr>
      <vt:lpstr>Step 4</vt:lpstr>
      <vt:lpstr>Step 5</vt:lpstr>
      <vt:lpstr>Uncirtainities</vt:lpstr>
      <vt:lpstr>Validation and improvements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aliya rinu</dc:creator>
  <cp:lastModifiedBy>aliya rinu</cp:lastModifiedBy>
  <cp:revision>2</cp:revision>
  <dcterms:created xsi:type="dcterms:W3CDTF">2025-04-23T10:42:12Z</dcterms:created>
  <dcterms:modified xsi:type="dcterms:W3CDTF">2025-04-24T07:15:04Z</dcterms:modified>
</cp:coreProperties>
</file>