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89" r:id="rId2"/>
    <p:sldId id="256" r:id="rId3"/>
    <p:sldId id="272" r:id="rId4"/>
    <p:sldId id="257" r:id="rId5"/>
    <p:sldId id="258" r:id="rId6"/>
    <p:sldId id="286" r:id="rId7"/>
    <p:sldId id="261" r:id="rId8"/>
    <p:sldId id="260" r:id="rId9"/>
    <p:sldId id="287" r:id="rId10"/>
    <p:sldId id="264" r:id="rId11"/>
    <p:sldId id="265" r:id="rId12"/>
    <p:sldId id="288" r:id="rId13"/>
    <p:sldId id="266" r:id="rId14"/>
    <p:sldId id="267" r:id="rId15"/>
    <p:sldId id="268" r:id="rId16"/>
    <p:sldId id="263" r:id="rId17"/>
    <p:sldId id="274" r:id="rId18"/>
    <p:sldId id="275" r:id="rId19"/>
    <p:sldId id="276" r:id="rId20"/>
    <p:sldId id="279" r:id="rId21"/>
    <p:sldId id="270" r:id="rId22"/>
    <p:sldId id="271" r:id="rId23"/>
    <p:sldId id="280" r:id="rId24"/>
    <p:sldId id="281" r:id="rId25"/>
    <p:sldId id="282" r:id="rId26"/>
    <p:sldId id="283"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55" autoAdjust="0"/>
    <p:restoredTop sz="94660"/>
  </p:normalViewPr>
  <p:slideViewPr>
    <p:cSldViewPr snapToGrid="0">
      <p:cViewPr varScale="1">
        <p:scale>
          <a:sx n="65" d="100"/>
          <a:sy n="65" d="100"/>
        </p:scale>
        <p:origin x="90" y="10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E68B1C4-80F3-415E-B80D-B5A604ED12D9}"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1976703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68B1C4-80F3-415E-B80D-B5A604ED12D9}"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351156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68B1C4-80F3-415E-B80D-B5A604ED12D9}"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21001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E68B1C4-80F3-415E-B80D-B5A604ED12D9}"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4114143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68B1C4-80F3-415E-B80D-B5A604ED12D9}" type="datetimeFigureOut">
              <a:rPr lang="en-IN" smtClean="0"/>
              <a:t>24-04-2025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3577346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E68B1C4-80F3-415E-B80D-B5A604ED12D9}"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3585466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E68B1C4-80F3-415E-B80D-B5A604ED12D9}" type="datetimeFigureOut">
              <a:rPr lang="en-IN" smtClean="0"/>
              <a:t>24-04-2025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1470921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E68B1C4-80F3-415E-B80D-B5A604ED12D9}" type="datetimeFigureOut">
              <a:rPr lang="en-IN" smtClean="0"/>
              <a:t>24-04-2025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365759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68B1C4-80F3-415E-B80D-B5A604ED12D9}" type="datetimeFigureOut">
              <a:rPr lang="en-IN" smtClean="0"/>
              <a:t>24-04-2025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103752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8B1C4-80F3-415E-B80D-B5A604ED12D9}"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2442079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68B1C4-80F3-415E-B80D-B5A604ED12D9}" type="datetimeFigureOut">
              <a:rPr lang="en-IN" smtClean="0"/>
              <a:t>24-04-2025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50A16-D28E-46B7-ACA1-6397C2194B98}" type="slidenum">
              <a:rPr lang="en-IN" smtClean="0"/>
              <a:t>‹#›</a:t>
            </a:fld>
            <a:endParaRPr lang="en-IN"/>
          </a:p>
        </p:txBody>
      </p:sp>
    </p:spTree>
    <p:extLst>
      <p:ext uri="{BB962C8B-B14F-4D97-AF65-F5344CB8AC3E}">
        <p14:creationId xmlns:p14="http://schemas.microsoft.com/office/powerpoint/2010/main" val="2547612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68B1C4-80F3-415E-B80D-B5A604ED12D9}" type="datetimeFigureOut">
              <a:rPr lang="en-IN" smtClean="0"/>
              <a:t>24-04-2025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B50A16-D28E-46B7-ACA1-6397C2194B98}" type="slidenum">
              <a:rPr lang="en-IN" smtClean="0"/>
              <a:t>‹#›</a:t>
            </a:fld>
            <a:endParaRPr lang="en-IN"/>
          </a:p>
        </p:txBody>
      </p:sp>
    </p:spTree>
    <p:extLst>
      <p:ext uri="{BB962C8B-B14F-4D97-AF65-F5344CB8AC3E}">
        <p14:creationId xmlns:p14="http://schemas.microsoft.com/office/powerpoint/2010/main" val="80087367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11960942" cy="2387600"/>
          </a:xfrm>
        </p:spPr>
        <p:txBody>
          <a:bodyPr>
            <a:normAutofit/>
          </a:bodyPr>
          <a:lstStyle/>
          <a:p>
            <a:r>
              <a:rPr lang="en-US" b="1" dirty="0">
                <a:effectLst>
                  <a:outerShdw blurRad="38100" dist="38100" dir="2700000" algn="tl">
                    <a:srgbClr val="000000">
                      <a:alpha val="43137"/>
                    </a:srgbClr>
                  </a:outerShdw>
                </a:effectLst>
              </a:rPr>
              <a:t>Emissivity and Temperature Retrieval: From Theory to Python Workflow</a:t>
            </a:r>
            <a:endParaRPr lang="en-IN"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048000" y="5113595"/>
            <a:ext cx="9144000" cy="1655762"/>
          </a:xfrm>
        </p:spPr>
        <p:txBody>
          <a:bodyPr/>
          <a:lstStyle/>
          <a:p>
            <a:r>
              <a:rPr lang="en-IN" dirty="0" err="1" smtClean="0">
                <a:solidFill>
                  <a:schemeClr val="accent6">
                    <a:lumMod val="50000"/>
                  </a:schemeClr>
                </a:solidFill>
                <a:effectLst>
                  <a:outerShdw blurRad="38100" dist="38100" dir="2700000" algn="tl">
                    <a:srgbClr val="000000">
                      <a:alpha val="43137"/>
                    </a:srgbClr>
                  </a:outerShdw>
                </a:effectLst>
              </a:rPr>
              <a:t>Aliyya</a:t>
            </a:r>
            <a:r>
              <a:rPr lang="en-IN" dirty="0" smtClean="0">
                <a:solidFill>
                  <a:schemeClr val="accent6">
                    <a:lumMod val="50000"/>
                  </a:schemeClr>
                </a:solidFill>
                <a:effectLst>
                  <a:outerShdw blurRad="38100" dist="38100" dir="2700000" algn="tl">
                    <a:srgbClr val="000000">
                      <a:alpha val="43137"/>
                    </a:srgbClr>
                  </a:outerShdw>
                </a:effectLst>
              </a:rPr>
              <a:t> </a:t>
            </a:r>
            <a:r>
              <a:rPr lang="en-IN" dirty="0" err="1" smtClean="0">
                <a:solidFill>
                  <a:schemeClr val="accent6">
                    <a:lumMod val="50000"/>
                  </a:schemeClr>
                </a:solidFill>
                <a:effectLst>
                  <a:outerShdw blurRad="38100" dist="38100" dir="2700000" algn="tl">
                    <a:srgbClr val="000000">
                      <a:alpha val="43137"/>
                    </a:srgbClr>
                  </a:outerShdw>
                </a:effectLst>
              </a:rPr>
              <a:t>Rinu</a:t>
            </a:r>
            <a:endParaRPr lang="en-IN" dirty="0" smtClean="0">
              <a:solidFill>
                <a:schemeClr val="accent6">
                  <a:lumMod val="50000"/>
                </a:schemeClr>
              </a:solidFill>
              <a:effectLst>
                <a:outerShdw blurRad="38100" dist="38100" dir="2700000" algn="tl">
                  <a:srgbClr val="000000">
                    <a:alpha val="43137"/>
                  </a:srgbClr>
                </a:outerShdw>
              </a:effectLst>
            </a:endParaRPr>
          </a:p>
          <a:p>
            <a:r>
              <a:rPr lang="en-IN" dirty="0" smtClean="0">
                <a:solidFill>
                  <a:schemeClr val="accent6">
                    <a:lumMod val="50000"/>
                  </a:schemeClr>
                </a:solidFill>
                <a:effectLst>
                  <a:outerShdw blurRad="38100" dist="38100" dir="2700000" algn="tl">
                    <a:srgbClr val="000000">
                      <a:alpha val="43137"/>
                    </a:srgbClr>
                  </a:outerShdw>
                </a:effectLst>
              </a:rPr>
              <a:t>Junior Research Fellow</a:t>
            </a:r>
          </a:p>
          <a:p>
            <a:r>
              <a:rPr lang="en-IN" dirty="0" smtClean="0">
                <a:solidFill>
                  <a:schemeClr val="accent6">
                    <a:lumMod val="50000"/>
                  </a:schemeClr>
                </a:solidFill>
                <a:effectLst>
                  <a:outerShdw blurRad="38100" dist="38100" dir="2700000" algn="tl">
                    <a:srgbClr val="000000">
                      <a:alpha val="43137"/>
                    </a:srgbClr>
                  </a:outerShdw>
                </a:effectLst>
              </a:rPr>
              <a:t>National Institute of Science Education and Research</a:t>
            </a:r>
          </a:p>
          <a:p>
            <a:endParaRPr lang="en-IN" dirty="0"/>
          </a:p>
        </p:txBody>
      </p:sp>
    </p:spTree>
    <p:extLst>
      <p:ext uri="{BB962C8B-B14F-4D97-AF65-F5344CB8AC3E}">
        <p14:creationId xmlns:p14="http://schemas.microsoft.com/office/powerpoint/2010/main" val="949311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48B913-D3C0-252E-0F6F-D9F3D3B751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84FFF459-757C-2F9B-C184-0C3DCD13F10F}"/>
              </a:ext>
            </a:extLst>
          </p:cNvPr>
          <p:cNvSpPr>
            <a:spLocks noGrp="1"/>
          </p:cNvSpPr>
          <p:nvPr>
            <p:ph idx="1"/>
          </p:nvPr>
        </p:nvSpPr>
        <p:spPr/>
        <p:txBody>
          <a:bodyPr/>
          <a:lstStyle/>
          <a:p>
            <a:r>
              <a:rPr lang="en-US" dirty="0"/>
              <a:t>Under the assumption of </a:t>
            </a:r>
            <a:r>
              <a:rPr lang="en-US" dirty="0" err="1"/>
              <a:t>guassian</a:t>
            </a:r>
            <a:r>
              <a:rPr lang="en-US" dirty="0"/>
              <a:t> error statistics for our observed data, </a:t>
            </a:r>
            <a:r>
              <a:rPr lang="en-US" dirty="0" err="1"/>
              <a:t>i.e</a:t>
            </a:r>
            <a:r>
              <a:rPr lang="en-US" dirty="0"/>
              <a:t>, prior for the parameters being </a:t>
            </a:r>
            <a:r>
              <a:rPr lang="en-US" dirty="0" err="1"/>
              <a:t>guassian</a:t>
            </a:r>
            <a:r>
              <a:rPr lang="en-US" dirty="0"/>
              <a:t> distribution. Also assuming that the parameters are </a:t>
            </a:r>
            <a:r>
              <a:rPr lang="en-US" dirty="0" err="1"/>
              <a:t>indepentant</a:t>
            </a:r>
            <a:r>
              <a:rPr lang="en-US" dirty="0"/>
              <a:t> and utilizing the bayes rule  </a:t>
            </a:r>
            <a:endParaRPr lang="en-IN" dirty="0"/>
          </a:p>
        </p:txBody>
      </p:sp>
      <p:pic>
        <p:nvPicPr>
          <p:cNvPr id="4" name="Picture 3"/>
          <p:cNvPicPr>
            <a:picLocks noChangeAspect="1"/>
          </p:cNvPicPr>
          <p:nvPr/>
        </p:nvPicPr>
        <p:blipFill>
          <a:blip r:embed="rId2"/>
          <a:stretch>
            <a:fillRect/>
          </a:stretch>
        </p:blipFill>
        <p:spPr>
          <a:xfrm>
            <a:off x="2014506" y="3436374"/>
            <a:ext cx="4829849" cy="564920"/>
          </a:xfrm>
          <a:prstGeom prst="rect">
            <a:avLst/>
          </a:prstGeom>
        </p:spPr>
      </p:pic>
    </p:spTree>
    <p:extLst>
      <p:ext uri="{BB962C8B-B14F-4D97-AF65-F5344CB8AC3E}">
        <p14:creationId xmlns:p14="http://schemas.microsoft.com/office/powerpoint/2010/main" val="19047173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932471-D78F-0232-9742-3B0FE7E5897D}"/>
              </a:ext>
            </a:extLst>
          </p:cNvPr>
          <p:cNvSpPr>
            <a:spLocks noGrp="1"/>
          </p:cNvSpPr>
          <p:nvPr>
            <p:ph type="title"/>
          </p:nvPr>
        </p:nvSpPr>
        <p:spPr/>
        <p:txBody>
          <a:bodyPr/>
          <a:lstStyle/>
          <a:p>
            <a:r>
              <a:rPr lang="en-US" dirty="0"/>
              <a:t>Meeting the least squares through bayes rule.</a:t>
            </a:r>
            <a:endParaRPr lang="en-IN" dirty="0"/>
          </a:p>
        </p:txBody>
      </p:sp>
      <p:sp>
        <p:nvSpPr>
          <p:cNvPr id="3" name="Content Placeholder 2">
            <a:extLst>
              <a:ext uri="{FF2B5EF4-FFF2-40B4-BE49-F238E27FC236}">
                <a16:creationId xmlns:a16="http://schemas.microsoft.com/office/drawing/2014/main" xmlns="" id="{5EBD2D17-4808-3CBA-1DBF-FB1ED839B983}"/>
              </a:ext>
            </a:extLst>
          </p:cNvPr>
          <p:cNvSpPr>
            <a:spLocks noGrp="1"/>
          </p:cNvSpPr>
          <p:nvPr>
            <p:ph idx="1"/>
          </p:nvPr>
        </p:nvSpPr>
        <p:spPr/>
        <p:txBody>
          <a:bodyPr>
            <a:normAutofit/>
          </a:bodyPr>
          <a:lstStyle/>
          <a:p>
            <a:r>
              <a:rPr lang="en-US" dirty="0"/>
              <a:t>Maximum a posteriori solution- maximizing the posterior distribution.</a:t>
            </a:r>
          </a:p>
          <a:p>
            <a:endParaRPr lang="en-US" dirty="0" smtClean="0"/>
          </a:p>
          <a:p>
            <a:endParaRPr lang="en-US" dirty="0" smtClean="0"/>
          </a:p>
        </p:txBody>
      </p:sp>
      <p:pic>
        <p:nvPicPr>
          <p:cNvPr id="4" name="Picture 3"/>
          <p:cNvPicPr>
            <a:picLocks noChangeAspect="1"/>
          </p:cNvPicPr>
          <p:nvPr/>
        </p:nvPicPr>
        <p:blipFill>
          <a:blip r:embed="rId2"/>
          <a:stretch>
            <a:fillRect/>
          </a:stretch>
        </p:blipFill>
        <p:spPr>
          <a:xfrm>
            <a:off x="2942245" y="2731513"/>
            <a:ext cx="5198866" cy="397586"/>
          </a:xfrm>
          <a:prstGeom prst="rect">
            <a:avLst/>
          </a:prstGeom>
        </p:spPr>
      </p:pic>
      <mc:AlternateContent xmlns:mc="http://schemas.openxmlformats.org/markup-compatibility/2006">
        <mc:Choice xmlns:a14="http://schemas.microsoft.com/office/drawing/2010/main" Requires="a14">
          <p:sp>
            <p:nvSpPr>
              <p:cNvPr id="5" name="Rectangle 1"/>
              <p:cNvSpPr>
                <a:spLocks noChangeArrowheads="1"/>
              </p:cNvSpPr>
              <p:nvPr/>
            </p:nvSpPr>
            <p:spPr bwMode="auto">
              <a:xfrm>
                <a:off x="6361471" y="3500488"/>
                <a:ext cx="3759362" cy="18703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K</a:t>
                </a:r>
                <a:r>
                  <a:rPr kumimoji="0" lang="en-US" altLang="en-US" sz="2400" b="0" i="0" u="none" strike="noStrike" cap="none" normalizeH="0" baseline="30000" dirty="0" smtClean="0">
                    <a:ln>
                      <a:noFill/>
                    </a:ln>
                    <a:solidFill>
                      <a:schemeClr val="tx1"/>
                    </a:solidFill>
                    <a:effectLst/>
                    <a:latin typeface="Arial" panose="020B0604020202020204" pitchFamily="34" charset="0"/>
                  </a:rPr>
                  <a:t>T</a:t>
                </a:r>
                <a:r>
                  <a:rPr kumimoji="0" lang="en-US" altLang="en-US" sz="1800" b="0" i="0" u="none" strike="noStrike" cap="none" normalizeH="0" baseline="0" dirty="0" smtClean="0">
                    <a:ln>
                      <a:noFill/>
                    </a:ln>
                    <a:solidFill>
                      <a:schemeClr val="tx1"/>
                    </a:solidFill>
                    <a:effectLst/>
                    <a:latin typeface="Arial" panose="020B0604020202020204" pitchFamily="34" charset="0"/>
                  </a:rPr>
                  <a:t> Jacobian (sensitivity matrix)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a:t>
                </a:r>
                <a:r>
                  <a:rPr kumimoji="0" lang="en-US" altLang="en-US" sz="2400" b="0" i="0" u="none" strike="noStrike" cap="none" normalizeH="0" baseline="-25000" dirty="0" smtClean="0">
                    <a:ln>
                      <a:noFill/>
                    </a:ln>
                    <a:solidFill>
                      <a:schemeClr val="tx1"/>
                    </a:solidFill>
                    <a:effectLst/>
                    <a:latin typeface="Arial" panose="020B0604020202020204" pitchFamily="34" charset="0"/>
                  </a:rPr>
                  <a:t>e</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measurement error covariance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a:t>
                </a:r>
                <a14:m>
                  <m:oMath xmlns:m="http://schemas.openxmlformats.org/officeDocument/2006/math">
                    <m:r>
                      <a:rPr kumimoji="0" lang="en-US" altLang="en-US" sz="2000" b="0" i="1" u="none" strike="noStrike" cap="none" normalizeH="0" baseline="-25000" dirty="0" smtClean="0">
                        <a:ln>
                          <a:noFill/>
                        </a:ln>
                        <a:solidFill>
                          <a:schemeClr val="tx1"/>
                        </a:solidFill>
                        <a:effectLst/>
                        <a:latin typeface="Cambria Math" panose="02040503050406030204" pitchFamily="18" charset="0"/>
                      </a:rPr>
                      <m:t>𝑎</m:t>
                    </m:r>
                  </m:oMath>
                </a14:m>
                <a:r>
                  <a:rPr kumimoji="0" lang="en-US" altLang="en-US" sz="1800" b="0" i="0" u="none" strike="noStrike" cap="none" normalizeH="0" baseline="0" dirty="0" smtClean="0">
                    <a:ln>
                      <a:noFill/>
                    </a:ln>
                    <a:solidFill>
                      <a:schemeClr val="tx1"/>
                    </a:solidFill>
                    <a:effectLst/>
                    <a:latin typeface="Arial" panose="020B0604020202020204" pitchFamily="34" charset="0"/>
                  </a:rPr>
                  <a:t>​  a priori covariance</a:t>
                </a:r>
                <a:r>
                  <a:rPr kumimoji="0" lang="en-US" altLang="en-US" sz="1800" b="0" i="0" u="none" strike="noStrike" cap="none" normalizeH="0" dirty="0" smtClean="0">
                    <a:ln>
                      <a:noFill/>
                    </a:ln>
                    <a:solidFill>
                      <a:schemeClr val="tx1"/>
                    </a:solidFill>
                    <a:effectLst/>
                    <a:latin typeface="Arial" panose="020B060402020202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x</a:t>
                </a:r>
                <a14:m>
                  <m:oMath xmlns:m="http://schemas.openxmlformats.org/officeDocument/2006/math">
                    <m:r>
                      <a:rPr kumimoji="0" lang="en-US" altLang="en-US" sz="1400" b="0" i="1" u="none" strike="noStrike" cap="none" normalizeH="0" baseline="0" dirty="0" smtClean="0">
                        <a:ln>
                          <a:noFill/>
                        </a:ln>
                        <a:solidFill>
                          <a:schemeClr val="tx1"/>
                        </a:solidFill>
                        <a:effectLst/>
                        <a:latin typeface="Cambria Math" panose="02040503050406030204" pitchFamily="18" charset="0"/>
                      </a:rPr>
                      <m:t>𝑎</m:t>
                    </m:r>
                  </m:oMath>
                </a14:m>
                <a:r>
                  <a:rPr kumimoji="0" lang="en-US" altLang="en-US" sz="1800" b="0" i="0" u="none" strike="noStrike" cap="none" normalizeH="0" baseline="0" dirty="0" smtClean="0">
                    <a:ln>
                      <a:noFill/>
                    </a:ln>
                    <a:solidFill>
                      <a:schemeClr val="tx1"/>
                    </a:solidFill>
                    <a:effectLst/>
                    <a:latin typeface="Arial" panose="020B0604020202020204" pitchFamily="34" charset="0"/>
                  </a:rPr>
                  <a:t>​  a priori state vector,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y </a:t>
                </a:r>
                <a:r>
                  <a:rPr kumimoji="0" lang="en-US" altLang="en-US" sz="1800" b="0" i="0" u="none" strike="noStrike" cap="none" normalizeH="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observed data.</a:t>
                </a:r>
              </a:p>
              <a:p>
                <a:pPr lvl="0" eaLnBrk="0" fontAlgn="base" hangingPunct="0">
                  <a:spcBef>
                    <a:spcPct val="0"/>
                  </a:spcBef>
                  <a:spcAft>
                    <a:spcPct val="0"/>
                  </a:spcAft>
                  <a:buFontTx/>
                  <a:buChar char="•"/>
                </a:pPr>
                <a:r>
                  <a:rPr lang="en-IN" dirty="0"/>
                  <a:t>x</a:t>
                </a:r>
                <a:r>
                  <a:rPr lang="en-IN" dirty="0" smtClean="0"/>
                  <a:t>̂    </a:t>
                </a:r>
                <a:r>
                  <a:rPr kumimoji="0" lang="en-US" altLang="en-US" sz="1800" b="0" i="0" u="none" strike="noStrike" cap="none" normalizeH="0" baseline="0" dirty="0" smtClean="0">
                    <a:ln>
                      <a:noFill/>
                    </a:ln>
                    <a:solidFill>
                      <a:schemeClr val="tx1"/>
                    </a:solidFill>
                    <a:effectLst/>
                    <a:latin typeface="Arial" panose="020B0604020202020204" pitchFamily="34" charset="0"/>
                  </a:rPr>
                  <a:t>retrieved state vector,</a:t>
                </a:r>
              </a:p>
            </p:txBody>
          </p:sp>
        </mc:Choice>
        <mc:Fallback>
          <p:sp>
            <p:nvSpPr>
              <p:cNvPr id="5" name="Rectangle 1"/>
              <p:cNvSpPr>
                <a:spLocks noRot="1" noChangeAspect="1" noMove="1" noResize="1" noEditPoints="1" noAdjustHandles="1" noChangeArrowheads="1" noChangeShapeType="1" noTextEdit="1"/>
              </p:cNvSpPr>
              <p:nvPr/>
            </p:nvSpPr>
            <p:spPr bwMode="auto">
              <a:xfrm>
                <a:off x="6361471" y="3500488"/>
                <a:ext cx="3759362" cy="1870320"/>
              </a:xfrm>
              <a:prstGeom prst="rect">
                <a:avLst/>
              </a:prstGeom>
              <a:blipFill rotWithShape="0">
                <a:blip r:embed="rId3"/>
                <a:stretch>
                  <a:fillRect l="-1461" t="-3909" r="-649" b="-488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39277315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758496" y="1716600"/>
                <a:ext cx="10515600" cy="4351338"/>
              </a:xfrm>
            </p:spPr>
            <p:txBody>
              <a:bodyPr>
                <a:normAutofit fontScale="92500" lnSpcReduction="20000"/>
              </a:bodyPr>
              <a:lstStyle/>
              <a:p>
                <a:r>
                  <a:rPr lang="en-US" dirty="0" smtClean="0"/>
                  <a:t>In an underdetermined </a:t>
                </a:r>
                <a:r>
                  <a:rPr lang="en-US" dirty="0"/>
                  <a:t>case </a:t>
                </a:r>
                <a:r>
                  <a:rPr lang="en-US" dirty="0" smtClean="0"/>
                  <a:t>m &lt; n</a:t>
                </a:r>
                <a:r>
                  <a:rPr lang="en-IN" dirty="0"/>
                  <a:t/>
                </a:r>
                <a:br>
                  <a:rPr lang="en-IN" dirty="0"/>
                </a:br>
                <a:r>
                  <a:rPr lang="en-IN" dirty="0"/>
                  <a:t> we know that </a:t>
                </a:r>
                <a:r>
                  <a:rPr lang="en-IN" dirty="0" err="1"/>
                  <a:t>atleast</a:t>
                </a:r>
                <a:r>
                  <a:rPr lang="en-IN" dirty="0"/>
                  <a:t> one exact solution </a:t>
                </a:r>
                <a:r>
                  <a:rPr lang="en-IN" dirty="0" smtClean="0"/>
                  <a:t>exists and </a:t>
                </a:r>
                <a:endParaRPr lang="en-US" dirty="0"/>
              </a:p>
              <a:p>
                <a:pPr marL="0" indent="0">
                  <a:buNone/>
                </a:pPr>
                <a:r>
                  <a:rPr lang="en-US" dirty="0" smtClean="0"/>
                  <a:t/>
                </a:r>
                <a:br>
                  <a:rPr lang="en-US" dirty="0" smtClean="0"/>
                </a:br>
                <a:endParaRPr lang="en-US" dirty="0" smtClean="0"/>
              </a:p>
              <a:p>
                <a:pPr marL="0" indent="0">
                  <a:buNone/>
                </a:pPr>
                <a:r>
                  <a:rPr lang="en-US" dirty="0" smtClean="0"/>
                  <a:t>Both the equations for the estimate of the states are just the different forms of same equations. The equation has to  be formulated depending on the sizes of measurement vector and state vector for computational efficiency</a:t>
                </a:r>
              </a:p>
              <a:p>
                <a:pPr marL="0" indent="0">
                  <a:buNone/>
                </a:pPr>
                <a:endParaRPr lang="en-US" dirty="0"/>
              </a:p>
              <a:p>
                <a:pPr marL="0" indent="0">
                  <a:buNone/>
                </a:pPr>
                <a:r>
                  <a:rPr lang="en-US" dirty="0"/>
                  <a:t>    </a:t>
                </a:r>
              </a:p>
              <a:p>
                <a:pPr marL="0" indent="0">
                  <a:buNone/>
                </a:pPr>
                <a:r>
                  <a:rPr lang="en-US" b="1" dirty="0"/>
                  <a:t>This equation is interpreted as the weighted mean of an exact or least squares solution with a priori, with weights </a:t>
                </a:r>
                <a:r>
                  <a:rPr lang="en-US" b="1" dirty="0" smtClean="0"/>
                  <a:t>K</a:t>
                </a:r>
                <a:r>
                  <a:rPr lang="en-US" b="1" baseline="30000" dirty="0" smtClean="0"/>
                  <a:t>T</a:t>
                </a:r>
                <a:r>
                  <a:rPr lang="en-US" b="1" dirty="0" smtClean="0"/>
                  <a:t>S</a:t>
                </a:r>
                <a:r>
                  <a:rPr lang="en-US" b="1" baseline="30000" dirty="0" smtClean="0"/>
                  <a:t>-1</a:t>
                </a:r>
                <a:r>
                  <a:rPr lang="en-US" b="1" dirty="0" smtClean="0"/>
                  <a:t>K  </a:t>
                </a:r>
                <a:r>
                  <a:rPr lang="en-US" b="1" dirty="0"/>
                  <a:t>and </a:t>
                </a:r>
                <a:r>
                  <a:rPr lang="en-US" b="1" dirty="0" smtClean="0"/>
                  <a:t>S</a:t>
                </a:r>
                <a14:m>
                  <m:oMath xmlns:m="http://schemas.openxmlformats.org/officeDocument/2006/math">
                    <m:r>
                      <a:rPr lang="en-US" b="1" i="1" baseline="-25000" dirty="0" smtClean="0">
                        <a:latin typeface="Cambria Math" panose="02040503050406030204" pitchFamily="18" charset="0"/>
                      </a:rPr>
                      <m:t>𝒂</m:t>
                    </m:r>
                  </m:oMath>
                </a14:m>
                <a:r>
                  <a:rPr lang="en-US" b="1" baseline="30000" dirty="0" smtClean="0"/>
                  <a:t>-1</a:t>
                </a:r>
                <a:r>
                  <a:rPr lang="en-US" b="1" dirty="0" smtClean="0"/>
                  <a:t> respectively[Rodgers, 2000]</a:t>
                </a:r>
                <a:endParaRPr lang="en-US" b="1"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758496" y="1716600"/>
                <a:ext cx="10515600" cy="4351338"/>
              </a:xfrm>
              <a:blipFill rotWithShape="0">
                <a:blip r:embed="rId2"/>
                <a:stretch>
                  <a:fillRect l="-1043" t="-3647" r="-464"/>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8100375" y="1873047"/>
            <a:ext cx="1814770" cy="412954"/>
          </a:xfrm>
          <a:prstGeom prst="rect">
            <a:avLst/>
          </a:prstGeom>
        </p:spPr>
      </p:pic>
      <p:pic>
        <p:nvPicPr>
          <p:cNvPr id="5" name="Picture 4"/>
          <p:cNvPicPr>
            <a:picLocks noChangeAspect="1"/>
          </p:cNvPicPr>
          <p:nvPr/>
        </p:nvPicPr>
        <p:blipFill>
          <a:blip r:embed="rId4"/>
          <a:stretch>
            <a:fillRect/>
          </a:stretch>
        </p:blipFill>
        <p:spPr>
          <a:xfrm>
            <a:off x="2834515" y="2531464"/>
            <a:ext cx="4377447" cy="482461"/>
          </a:xfrm>
          <a:prstGeom prst="rect">
            <a:avLst/>
          </a:prstGeom>
        </p:spPr>
      </p:pic>
    </p:spTree>
    <p:extLst>
      <p:ext uri="{BB962C8B-B14F-4D97-AF65-F5344CB8AC3E}">
        <p14:creationId xmlns:p14="http://schemas.microsoft.com/office/powerpoint/2010/main" val="4617185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6EE80C-ABFF-AB0D-4745-DB1350487B11}"/>
              </a:ext>
            </a:extLst>
          </p:cNvPr>
          <p:cNvSpPr>
            <a:spLocks noGrp="1"/>
          </p:cNvSpPr>
          <p:nvPr>
            <p:ph type="title"/>
          </p:nvPr>
        </p:nvSpPr>
        <p:spPr/>
        <p:txBody>
          <a:bodyPr/>
          <a:lstStyle/>
          <a:p>
            <a:r>
              <a:rPr lang="en-US" dirty="0"/>
              <a:t>What’s So Special About the Gaussian?</a:t>
            </a:r>
            <a:endParaRPr lang="en-IN" dirty="0"/>
          </a:p>
        </p:txBody>
      </p:sp>
      <p:sp>
        <p:nvSpPr>
          <p:cNvPr id="3" name="Content Placeholder 2">
            <a:extLst>
              <a:ext uri="{FF2B5EF4-FFF2-40B4-BE49-F238E27FC236}">
                <a16:creationId xmlns:a16="http://schemas.microsoft.com/office/drawing/2014/main" xmlns="" id="{B2B32012-220D-5E4E-0747-282AC4B56E55}"/>
              </a:ext>
            </a:extLst>
          </p:cNvPr>
          <p:cNvSpPr>
            <a:spLocks noGrp="1"/>
          </p:cNvSpPr>
          <p:nvPr>
            <p:ph idx="1"/>
          </p:nvPr>
        </p:nvSpPr>
        <p:spPr/>
        <p:txBody>
          <a:bodyPr/>
          <a:lstStyle/>
          <a:p>
            <a:r>
              <a:rPr lang="en-US" dirty="0"/>
              <a:t>Note that the above Formulas which our life easy were derived under the assumption that errors in the measurement follows a </a:t>
            </a:r>
            <a:r>
              <a:rPr lang="en-US" dirty="0" err="1"/>
              <a:t>guassian</a:t>
            </a:r>
            <a:r>
              <a:rPr lang="en-US" dirty="0"/>
              <a:t> distribution.</a:t>
            </a:r>
          </a:p>
          <a:p>
            <a:r>
              <a:rPr lang="en-US" dirty="0"/>
              <a:t>The map solution and the expected solutions are the same </a:t>
            </a:r>
            <a:r>
              <a:rPr lang="en-US" dirty="0" err="1"/>
              <a:t>givning</a:t>
            </a:r>
            <a:r>
              <a:rPr lang="en-US" dirty="0"/>
              <a:t> us the optimal solution</a:t>
            </a:r>
            <a:endParaRPr lang="en-IN" dirty="0"/>
          </a:p>
        </p:txBody>
      </p:sp>
    </p:spTree>
    <p:extLst>
      <p:ext uri="{BB962C8B-B14F-4D97-AF65-F5344CB8AC3E}">
        <p14:creationId xmlns:p14="http://schemas.microsoft.com/office/powerpoint/2010/main" val="10646499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23210D-428E-54D1-1BD3-25AEDE8FAB62}"/>
              </a:ext>
            </a:extLst>
          </p:cNvPr>
          <p:cNvSpPr>
            <a:spLocks noGrp="1"/>
          </p:cNvSpPr>
          <p:nvPr>
            <p:ph type="title"/>
          </p:nvPr>
        </p:nvSpPr>
        <p:spPr/>
        <p:txBody>
          <a:bodyPr/>
          <a:lstStyle/>
          <a:p>
            <a:r>
              <a:rPr lang="en-US" dirty="0"/>
              <a:t>NON LINEAR PROBLEM</a:t>
            </a:r>
            <a:endParaRPr lang="en-IN" dirty="0"/>
          </a:p>
        </p:txBody>
      </p:sp>
      <p:sp>
        <p:nvSpPr>
          <p:cNvPr id="3" name="Content Placeholder 2">
            <a:extLst>
              <a:ext uri="{FF2B5EF4-FFF2-40B4-BE49-F238E27FC236}">
                <a16:creationId xmlns:a16="http://schemas.microsoft.com/office/drawing/2014/main" xmlns="" id="{A0DF6297-D9B0-4FFA-BB0E-93950EF10F11}"/>
              </a:ext>
            </a:extLst>
          </p:cNvPr>
          <p:cNvSpPr>
            <a:spLocks noGrp="1"/>
          </p:cNvSpPr>
          <p:nvPr>
            <p:ph idx="1"/>
          </p:nvPr>
        </p:nvSpPr>
        <p:spPr/>
        <p:txBody>
          <a:bodyPr/>
          <a:lstStyle/>
          <a:p>
            <a:pPr marL="0" indent="0">
              <a:buNone/>
            </a:pPr>
            <a:r>
              <a:rPr lang="en-US" dirty="0"/>
              <a:t>For non-linear forward models, explicit solutions are generally not feasible—requiring iterative numerical methods instead, unlike in the linear case</a:t>
            </a:r>
            <a:r>
              <a:rPr lang="en-US" dirty="0"/>
              <a:t/>
            </a:r>
            <a:br>
              <a:rPr lang="en-US" dirty="0"/>
            </a:br>
            <a:endParaRPr lang="en-US" dirty="0"/>
          </a:p>
          <a:p>
            <a:pPr marL="0" indent="0">
              <a:buNone/>
            </a:pPr>
            <a:endParaRPr lang="en-US" dirty="0"/>
          </a:p>
        </p:txBody>
      </p:sp>
    </p:spTree>
    <p:extLst>
      <p:ext uri="{BB962C8B-B14F-4D97-AF65-F5344CB8AC3E}">
        <p14:creationId xmlns:p14="http://schemas.microsoft.com/office/powerpoint/2010/main" val="19741831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258F2F-07BD-BD2A-0789-CC9121454406}"/>
              </a:ext>
            </a:extLst>
          </p:cNvPr>
          <p:cNvSpPr>
            <a:spLocks noGrp="1"/>
          </p:cNvSpPr>
          <p:nvPr>
            <p:ph type="title"/>
          </p:nvPr>
        </p:nvSpPr>
        <p:spPr/>
        <p:txBody>
          <a:bodyPr>
            <a:normAutofit/>
          </a:bodyPr>
          <a:lstStyle/>
          <a:p>
            <a:pPr lvl="0" eaLnBrk="0" fontAlgn="base" hangingPunct="0">
              <a:lnSpc>
                <a:spcPct val="100000"/>
              </a:lnSpc>
              <a:spcAft>
                <a:spcPct val="0"/>
              </a:spcAft>
            </a:pPr>
            <a:r>
              <a:rPr lang="en-US" dirty="0"/>
              <a:t>Zooming Out for a Moment</a:t>
            </a:r>
            <a:endParaRPr lang="en-US" altLang="en-US" dirty="0">
              <a:latin typeface="Arial" panose="020B0604020202020204" pitchFamily="34" charset="0"/>
            </a:endParaRPr>
          </a:p>
        </p:txBody>
      </p:sp>
      <p:sp>
        <p:nvSpPr>
          <p:cNvPr id="3" name="Content Placeholder 2">
            <a:extLst>
              <a:ext uri="{FF2B5EF4-FFF2-40B4-BE49-F238E27FC236}">
                <a16:creationId xmlns:a16="http://schemas.microsoft.com/office/drawing/2014/main" xmlns="" id="{9E549546-B27F-CDA7-C9D4-2D22A9E67852}"/>
              </a:ext>
            </a:extLst>
          </p:cNvPr>
          <p:cNvSpPr>
            <a:spLocks noGrp="1"/>
          </p:cNvSpPr>
          <p:nvPr>
            <p:ph idx="1"/>
          </p:nvPr>
        </p:nvSpPr>
        <p:spPr/>
        <p:txBody>
          <a:bodyPr>
            <a:normAutofit fontScale="85000" lnSpcReduction="20000"/>
          </a:bodyPr>
          <a:lstStyle/>
          <a:p>
            <a:r>
              <a:rPr lang="en-US" dirty="0"/>
              <a:t>Everything we’ve discussed so far sits nicely under the roof of </a:t>
            </a:r>
            <a:r>
              <a:rPr lang="en-US" b="1" dirty="0"/>
              <a:t>linear problems</a:t>
            </a:r>
            <a:r>
              <a:rPr lang="en-US" dirty="0"/>
              <a:t>.</a:t>
            </a:r>
          </a:p>
          <a:p>
            <a:r>
              <a:rPr lang="en-US" dirty="0"/>
              <a:t>But in our case, the </a:t>
            </a:r>
            <a:r>
              <a:rPr lang="en-US" b="1" dirty="0"/>
              <a:t>forward model isn’t linear</a:t>
            </a:r>
            <a:r>
              <a:rPr lang="en-US" dirty="0"/>
              <a:t> — it’s a </a:t>
            </a:r>
            <a:r>
              <a:rPr lang="en-US" b="1" dirty="0"/>
              <a:t>radiative transfer equation</a:t>
            </a:r>
            <a:r>
              <a:rPr lang="en-US" dirty="0"/>
              <a:t>!</a:t>
            </a:r>
          </a:p>
          <a:p>
            <a:r>
              <a:rPr lang="en-US" dirty="0"/>
              <a:t>This means the cost function, even with a Gaussian prior, </a:t>
            </a:r>
            <a:r>
              <a:rPr lang="en-US" b="1" dirty="0"/>
              <a:t>won’t generally be quadratic</a:t>
            </a:r>
            <a:r>
              <a:rPr lang="en-US" dirty="0"/>
              <a:t> in the state vector. So, the resulting derivative equations aren’t linear either.</a:t>
            </a:r>
          </a:p>
          <a:p>
            <a:r>
              <a:rPr lang="en-US" dirty="0"/>
              <a:t>But no worries — everything we derived for the </a:t>
            </a:r>
            <a:r>
              <a:rPr lang="en-US" b="1" dirty="0"/>
              <a:t>linear Gaussian case</a:t>
            </a:r>
            <a:r>
              <a:rPr lang="en-US" dirty="0"/>
              <a:t> can be extended to the </a:t>
            </a:r>
            <a:r>
              <a:rPr lang="en-US" b="1" dirty="0"/>
              <a:t>non-linear</a:t>
            </a:r>
            <a:r>
              <a:rPr lang="en-US" dirty="0"/>
              <a:t> world. Of course, it requires </a:t>
            </a:r>
            <a:r>
              <a:rPr lang="en-US" b="1" dirty="0"/>
              <a:t>a few adjustments and approximations</a:t>
            </a:r>
            <a:r>
              <a:rPr lang="en-US" dirty="0"/>
              <a:t>, but it still works — as long as we </a:t>
            </a:r>
            <a:r>
              <a:rPr lang="en-US" b="1" dirty="0"/>
              <a:t>account for and report the uncertainties</a:t>
            </a:r>
            <a:r>
              <a:rPr lang="en-US" dirty="0"/>
              <a:t> introduced by these approximations.</a:t>
            </a:r>
          </a:p>
          <a:p>
            <a:r>
              <a:rPr lang="en-US" dirty="0"/>
              <a:t>The standard approach is to </a:t>
            </a:r>
            <a:r>
              <a:rPr lang="en-US" b="1" dirty="0"/>
              <a:t>linearize the forward model around a reference state vector</a:t>
            </a:r>
            <a:r>
              <a:rPr lang="en-US" dirty="0"/>
              <a:t>, and then </a:t>
            </a:r>
            <a:r>
              <a:rPr lang="en-US" b="1" dirty="0"/>
              <a:t>solve for the state iteratively</a:t>
            </a:r>
            <a:r>
              <a:rPr lang="en-US" dirty="0"/>
              <a:t> using numerical techniques.</a:t>
            </a:r>
          </a:p>
          <a:p>
            <a:pPr marL="0" indent="0">
              <a:buNone/>
            </a:pPr>
            <a:r>
              <a:rPr lang="en-US" dirty="0" smtClean="0"/>
              <a:t> </a:t>
            </a:r>
            <a:endParaRPr lang="en-IN" dirty="0"/>
          </a:p>
        </p:txBody>
      </p:sp>
    </p:spTree>
    <p:extLst>
      <p:ext uri="{BB962C8B-B14F-4D97-AF65-F5344CB8AC3E}">
        <p14:creationId xmlns:p14="http://schemas.microsoft.com/office/powerpoint/2010/main" val="14404700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FF802B-89D0-7C1B-D861-D411AB6284F3}"/>
              </a:ext>
            </a:extLst>
          </p:cNvPr>
          <p:cNvSpPr>
            <a:spLocks noGrp="1"/>
          </p:cNvSpPr>
          <p:nvPr>
            <p:ph type="title"/>
          </p:nvPr>
        </p:nvSpPr>
        <p:spPr/>
        <p:txBody>
          <a:bodyPr/>
          <a:lstStyle/>
          <a:p>
            <a:r>
              <a:rPr lang="en-IN" dirty="0" smtClean="0"/>
              <a:t>UNCIRTAINITIES AND THEIR ESTIMATION</a:t>
            </a:r>
            <a:endParaRPr lang="en-IN" dirty="0"/>
          </a:p>
        </p:txBody>
      </p:sp>
      <p:sp>
        <p:nvSpPr>
          <p:cNvPr id="3" name="Content Placeholder 2">
            <a:extLst>
              <a:ext uri="{FF2B5EF4-FFF2-40B4-BE49-F238E27FC236}">
                <a16:creationId xmlns:a16="http://schemas.microsoft.com/office/drawing/2014/main" xmlns="" id="{1037870A-70AC-2E34-79F6-A507B59C00C8}"/>
              </a:ext>
            </a:extLst>
          </p:cNvPr>
          <p:cNvSpPr>
            <a:spLocks noGrp="1"/>
          </p:cNvSpPr>
          <p:nvPr>
            <p:ph idx="1"/>
          </p:nvPr>
        </p:nvSpPr>
        <p:spPr/>
        <p:txBody>
          <a:bodyPr>
            <a:normAutofit/>
          </a:bodyPr>
          <a:lstStyle/>
          <a:p>
            <a:r>
              <a:rPr lang="en-IN" dirty="0" smtClean="0"/>
              <a:t>This part needs more detailed explanation, updating </a:t>
            </a:r>
            <a:r>
              <a:rPr lang="en-IN" dirty="0" err="1" smtClean="0"/>
              <a:t>sooon</a:t>
            </a:r>
            <a:r>
              <a:rPr lang="en-IN" dirty="0" smtClean="0"/>
              <a:t>……….</a:t>
            </a:r>
            <a:endParaRPr lang="en-IN" dirty="0"/>
          </a:p>
        </p:txBody>
      </p:sp>
    </p:spTree>
    <p:extLst>
      <p:ext uri="{BB962C8B-B14F-4D97-AF65-F5344CB8AC3E}">
        <p14:creationId xmlns:p14="http://schemas.microsoft.com/office/powerpoint/2010/main" val="18443928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63A2FF-A860-A705-A19E-AA885C5252E6}"/>
              </a:ext>
            </a:extLst>
          </p:cNvPr>
          <p:cNvSpPr>
            <a:spLocks noGrp="1"/>
          </p:cNvSpPr>
          <p:nvPr>
            <p:ph type="title"/>
          </p:nvPr>
        </p:nvSpPr>
        <p:spPr/>
        <p:txBody>
          <a:bodyPr/>
          <a:lstStyle/>
          <a:p>
            <a:r>
              <a:rPr lang="en-US" dirty="0"/>
              <a:t>DIAGONOSTICS</a:t>
            </a:r>
            <a:endParaRPr lang="en-IN" dirty="0"/>
          </a:p>
        </p:txBody>
      </p:sp>
      <p:sp>
        <p:nvSpPr>
          <p:cNvPr id="3" name="Content Placeholder 2">
            <a:extLst>
              <a:ext uri="{FF2B5EF4-FFF2-40B4-BE49-F238E27FC236}">
                <a16:creationId xmlns:a16="http://schemas.microsoft.com/office/drawing/2014/main" xmlns="" id="{259E0A27-D653-E2F7-E816-8086BB3C3821}"/>
              </a:ext>
            </a:extLst>
          </p:cNvPr>
          <p:cNvSpPr>
            <a:spLocks noGrp="1"/>
          </p:cNvSpPr>
          <p:nvPr>
            <p:ph idx="1"/>
          </p:nvPr>
        </p:nvSpPr>
        <p:spPr/>
        <p:txBody>
          <a:bodyPr>
            <a:normAutofit fontScale="70000" lnSpcReduction="20000"/>
          </a:bodyPr>
          <a:lstStyle/>
          <a:p>
            <a:r>
              <a:rPr lang="en-IN" dirty="0"/>
              <a:t>The </a:t>
            </a:r>
            <a:r>
              <a:rPr lang="en-IN" b="1" dirty="0"/>
              <a:t>Averaging </a:t>
            </a:r>
            <a:r>
              <a:rPr lang="en-IN" b="1" dirty="0" smtClean="0"/>
              <a:t>Kernel </a:t>
            </a:r>
            <a:r>
              <a:rPr lang="en-US" dirty="0"/>
              <a:t>represents the </a:t>
            </a:r>
            <a:r>
              <a:rPr lang="en-US" b="1" dirty="0"/>
              <a:t>sensitivity of the retrieved state </a:t>
            </a:r>
            <a:r>
              <a:rPr lang="en-US" dirty="0" smtClean="0"/>
              <a:t>to </a:t>
            </a:r>
            <a:r>
              <a:rPr lang="en-US" dirty="0"/>
              <a:t>the </a:t>
            </a:r>
            <a:r>
              <a:rPr lang="en-US" b="1" dirty="0"/>
              <a:t>true state </a:t>
            </a:r>
            <a:r>
              <a:rPr lang="en-US" b="1" dirty="0" smtClean="0"/>
              <a:t>x</a:t>
            </a:r>
          </a:p>
          <a:p>
            <a:r>
              <a:rPr lang="en-US" dirty="0"/>
              <a:t>A = GK </a:t>
            </a:r>
            <a:br>
              <a:rPr lang="en-US" dirty="0"/>
            </a:br>
            <a:r>
              <a:rPr lang="en-US" dirty="0"/>
              <a:t>where </a:t>
            </a:r>
            <a:r>
              <a:rPr lang="en-US" dirty="0" smtClean="0"/>
              <a:t>G </a:t>
            </a:r>
            <a:r>
              <a:rPr lang="en-US" dirty="0"/>
              <a:t>is the gain matrix and </a:t>
            </a:r>
            <a:r>
              <a:rPr lang="en-US" dirty="0" smtClean="0"/>
              <a:t>K </a:t>
            </a:r>
            <a:r>
              <a:rPr lang="en-US" dirty="0"/>
              <a:t>is the Jacobian</a:t>
            </a:r>
            <a:r>
              <a:rPr lang="en-US" dirty="0" smtClean="0"/>
              <a:t>.</a:t>
            </a:r>
          </a:p>
          <a:p>
            <a:pPr marL="0" indent="0">
              <a:buNone/>
            </a:pPr>
            <a:r>
              <a:rPr lang="en-US" b="1" dirty="0"/>
              <a:t>Why A matters:</a:t>
            </a:r>
          </a:p>
          <a:p>
            <a:r>
              <a:rPr lang="en-US" b="1" dirty="0"/>
              <a:t>Each row</a:t>
            </a:r>
            <a:r>
              <a:rPr lang="en-US" dirty="0"/>
              <a:t> of </a:t>
            </a:r>
            <a:r>
              <a:rPr lang="en-US" dirty="0" smtClean="0"/>
              <a:t>A: </a:t>
            </a:r>
            <a:r>
              <a:rPr lang="en-US" dirty="0"/>
              <a:t>shows how the true state influences the corresponding retrieved parameter — it's a mapping into the retrieval space.</a:t>
            </a:r>
          </a:p>
          <a:p>
            <a:r>
              <a:rPr lang="en-US" dirty="0"/>
              <a:t>The </a:t>
            </a:r>
            <a:r>
              <a:rPr lang="en-US" b="1" dirty="0"/>
              <a:t>width</a:t>
            </a:r>
            <a:r>
              <a:rPr lang="en-US" dirty="0"/>
              <a:t> of each kernel (row of </a:t>
            </a:r>
            <a:r>
              <a:rPr lang="en-US" dirty="0" smtClean="0"/>
              <a:t>A) </a:t>
            </a:r>
            <a:r>
              <a:rPr lang="en-US" dirty="0"/>
              <a:t>indicates the </a:t>
            </a:r>
            <a:r>
              <a:rPr lang="en-US" b="1" dirty="0"/>
              <a:t>retrieval resolution</a:t>
            </a:r>
            <a:r>
              <a:rPr lang="en-US" dirty="0"/>
              <a:t>.</a:t>
            </a:r>
          </a:p>
          <a:p>
            <a:r>
              <a:rPr lang="en-US" dirty="0"/>
              <a:t>The </a:t>
            </a:r>
            <a:r>
              <a:rPr lang="en-US" b="1" dirty="0"/>
              <a:t>area</a:t>
            </a:r>
            <a:r>
              <a:rPr lang="en-US" dirty="0"/>
              <a:t> under each kernel is a measure of </a:t>
            </a:r>
            <a:r>
              <a:rPr lang="en-US" b="1" dirty="0"/>
              <a:t>retrieval quality</a:t>
            </a:r>
            <a:r>
              <a:rPr lang="en-US" dirty="0"/>
              <a:t>:</a:t>
            </a:r>
          </a:p>
          <a:p>
            <a:pPr lvl="1"/>
            <a:r>
              <a:rPr lang="en-US" dirty="0"/>
              <a:t>Values </a:t>
            </a:r>
            <a:r>
              <a:rPr lang="en-US" b="1" dirty="0"/>
              <a:t>close to 1</a:t>
            </a:r>
            <a:r>
              <a:rPr lang="en-US" dirty="0"/>
              <a:t> mean most of the retrieval comes from the </a:t>
            </a:r>
            <a:r>
              <a:rPr lang="en-US" b="1" dirty="0"/>
              <a:t>observed signal</a:t>
            </a:r>
            <a:r>
              <a:rPr lang="en-US" dirty="0"/>
              <a:t>.</a:t>
            </a:r>
          </a:p>
          <a:p>
            <a:pPr lvl="1"/>
            <a:r>
              <a:rPr lang="en-US" dirty="0"/>
              <a:t>Values </a:t>
            </a:r>
            <a:r>
              <a:rPr lang="en-US" b="1" dirty="0"/>
              <a:t>closer to 0</a:t>
            </a:r>
            <a:r>
              <a:rPr lang="en-US" dirty="0"/>
              <a:t> imply heavier reliance on the </a:t>
            </a:r>
            <a:r>
              <a:rPr lang="en-US" b="1" dirty="0"/>
              <a:t>a priori</a:t>
            </a:r>
            <a:r>
              <a:rPr lang="en-US" dirty="0"/>
              <a:t> — i.e., weaker constraint by the data.</a:t>
            </a:r>
          </a:p>
          <a:p>
            <a:endParaRPr lang="en-US" dirty="0"/>
          </a:p>
          <a:p>
            <a:endParaRPr lang="en-US" dirty="0" smtClean="0"/>
          </a:p>
          <a:p>
            <a:r>
              <a:rPr lang="en-US" dirty="0" smtClean="0"/>
              <a:t>DOF</a:t>
            </a:r>
            <a:endParaRPr lang="en-US" dirty="0"/>
          </a:p>
          <a:p>
            <a:pPr marL="0" indent="0">
              <a:buNone/>
            </a:pPr>
            <a:r>
              <a:rPr lang="en-US" dirty="0" smtClean="0"/>
              <a:t>Reading on this, need for clarifications</a:t>
            </a:r>
            <a:endParaRPr lang="en-US" dirty="0"/>
          </a:p>
        </p:txBody>
      </p:sp>
    </p:spTree>
    <p:extLst>
      <p:ext uri="{BB962C8B-B14F-4D97-AF65-F5344CB8AC3E}">
        <p14:creationId xmlns:p14="http://schemas.microsoft.com/office/powerpoint/2010/main" val="4014376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6D92AD-A919-C650-7636-A99E0A474AE1}"/>
              </a:ext>
            </a:extLst>
          </p:cNvPr>
          <p:cNvSpPr>
            <a:spLocks noGrp="1"/>
          </p:cNvSpPr>
          <p:nvPr>
            <p:ph type="title"/>
          </p:nvPr>
        </p:nvSpPr>
        <p:spPr/>
        <p:txBody>
          <a:bodyPr/>
          <a:lstStyle/>
          <a:p>
            <a:r>
              <a:rPr lang="en-IN" dirty="0"/>
              <a:t>Formal Connection: Information Content &amp; Averaging Kernel</a:t>
            </a:r>
            <a:endParaRPr lang="en-IN" dirty="0"/>
          </a:p>
        </p:txBody>
      </p:sp>
      <p:sp>
        <p:nvSpPr>
          <p:cNvPr id="3" name="Content Placeholder 2">
            <a:extLst>
              <a:ext uri="{FF2B5EF4-FFF2-40B4-BE49-F238E27FC236}">
                <a16:creationId xmlns:a16="http://schemas.microsoft.com/office/drawing/2014/main" xmlns="" id="{D8785881-0F6D-3E1D-8051-5E5CD265D459}"/>
              </a:ext>
            </a:extLst>
          </p:cNvPr>
          <p:cNvSpPr>
            <a:spLocks noGrp="1"/>
          </p:cNvSpPr>
          <p:nvPr>
            <p:ph idx="1"/>
          </p:nvPr>
        </p:nvSpPr>
        <p:spPr/>
        <p:txBody>
          <a:bodyPr/>
          <a:lstStyle/>
          <a:p>
            <a:pPr marL="0" indent="0">
              <a:buNone/>
            </a:pPr>
            <a:r>
              <a:rPr lang="en-US" dirty="0"/>
              <a:t>The error in the retrieval on each state vectors is given by the square root value of the diagonal elements of the error covariance matrix. We an compare these values with corresponding </a:t>
            </a:r>
            <a:r>
              <a:rPr lang="en-US" dirty="0" smtClean="0"/>
              <a:t>a priori </a:t>
            </a:r>
            <a:r>
              <a:rPr lang="en-US" dirty="0"/>
              <a:t>errors.</a:t>
            </a:r>
          </a:p>
          <a:p>
            <a:pPr marL="0" indent="0">
              <a:buNone/>
            </a:pPr>
            <a:endParaRPr lang="en-US" dirty="0"/>
          </a:p>
          <a:p>
            <a:pPr marL="0" indent="0">
              <a:buNone/>
            </a:pPr>
            <a:r>
              <a:rPr lang="en-US" dirty="0" smtClean="0"/>
              <a:t> </a:t>
            </a:r>
            <a:endParaRPr lang="en-US" dirty="0"/>
          </a:p>
          <a:p>
            <a:pPr marL="0" indent="0">
              <a:buNone/>
            </a:pPr>
            <a:r>
              <a:rPr lang="en-US" dirty="0" smtClean="0"/>
              <a:t>½ </a:t>
            </a:r>
            <a:r>
              <a:rPr lang="en-US" dirty="0"/>
              <a:t>log_2|I-A| </a:t>
            </a:r>
            <a:endParaRPr lang="en-IN" dirty="0"/>
          </a:p>
        </p:txBody>
      </p:sp>
      <p:sp>
        <p:nvSpPr>
          <p:cNvPr id="4" name="Rectangle 1"/>
          <p:cNvSpPr>
            <a:spLocks noChangeArrowheads="1"/>
          </p:cNvSpPr>
          <p:nvPr/>
        </p:nvSpPr>
        <p:spPr bwMode="auto">
          <a:xfrm>
            <a:off x="838200" y="3207478"/>
            <a:ext cx="115922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Arial" panose="020B0604020202020204" pitchFamily="34" charset="0"/>
              </a:rPr>
              <a:t>T</a:t>
            </a:r>
            <a:r>
              <a:rPr kumimoji="0" lang="en-US" altLang="en-US" sz="1800" b="0" i="0" u="none" strike="noStrike" cap="none" normalizeH="0" baseline="0" dirty="0" smtClean="0">
                <a:ln>
                  <a:noFill/>
                </a:ln>
                <a:solidFill>
                  <a:schemeClr val="tx1"/>
                </a:solidFill>
                <a:effectLst/>
                <a:latin typeface="Arial" panose="020B0604020202020204" pitchFamily="34" charset="0"/>
              </a:rPr>
              <a:t>he </a:t>
            </a:r>
            <a:r>
              <a:rPr kumimoji="0" lang="en-US" altLang="en-US" sz="1800" b="1" i="0" u="none" strike="noStrike" cap="none" normalizeH="0" baseline="0" dirty="0" smtClean="0">
                <a:ln>
                  <a:noFill/>
                </a:ln>
                <a:solidFill>
                  <a:schemeClr val="tx1"/>
                </a:solidFill>
                <a:effectLst/>
                <a:latin typeface="Arial" panose="020B0604020202020204" pitchFamily="34" charset="0"/>
              </a:rPr>
              <a:t>information content</a:t>
            </a:r>
            <a:r>
              <a:rPr kumimoji="0" lang="en-US" altLang="en-US" sz="1800" b="0" i="0" u="none" strike="noStrike" cap="none" normalizeH="0" baseline="0" dirty="0" smtClean="0">
                <a:ln>
                  <a:noFill/>
                </a:ln>
                <a:solidFill>
                  <a:schemeClr val="tx1"/>
                </a:solidFill>
                <a:effectLst/>
                <a:latin typeface="Arial" panose="020B0604020202020204" pitchFamily="34" charset="0"/>
              </a:rPr>
              <a:t> of the </a:t>
            </a:r>
            <a:r>
              <a:rPr kumimoji="0" lang="en-US" altLang="en-US" sz="1800" b="0" i="0" u="none" strike="noStrike" cap="none" normalizeH="0" baseline="0" dirty="0" err="1" smtClean="0">
                <a:ln>
                  <a:noFill/>
                </a:ln>
                <a:solidFill>
                  <a:schemeClr val="tx1"/>
                </a:solidFill>
                <a:effectLst/>
                <a:latin typeface="Arial" panose="020B0604020202020204" pitchFamily="34" charset="0"/>
              </a:rPr>
              <a:t>measurement,can</a:t>
            </a:r>
            <a:r>
              <a:rPr kumimoji="0" lang="en-US" altLang="en-US" sz="1800" b="0" i="0" u="none" strike="noStrike" cap="none" normalizeH="0" baseline="0" dirty="0" smtClean="0">
                <a:ln>
                  <a:noFill/>
                </a:ln>
                <a:solidFill>
                  <a:schemeClr val="tx1"/>
                </a:solidFill>
                <a:effectLst/>
                <a:latin typeface="Arial" panose="020B0604020202020204" pitchFamily="34" charset="0"/>
              </a:rPr>
              <a:t> be expressed as:</a:t>
            </a:r>
          </a:p>
        </p:txBody>
      </p:sp>
    </p:spTree>
    <p:extLst>
      <p:ext uri="{BB962C8B-B14F-4D97-AF65-F5344CB8AC3E}">
        <p14:creationId xmlns:p14="http://schemas.microsoft.com/office/powerpoint/2010/main" val="19406842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2360AA-2623-C59A-460C-82FD68B1EC7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90B54575-BE8E-8680-964D-865B641E5736}"/>
              </a:ext>
            </a:extLst>
          </p:cNvPr>
          <p:cNvSpPr>
            <a:spLocks noGrp="1"/>
          </p:cNvSpPr>
          <p:nvPr>
            <p:ph idx="1"/>
          </p:nvPr>
        </p:nvSpPr>
        <p:spPr/>
        <p:txBody>
          <a:bodyPr/>
          <a:lstStyle/>
          <a:p>
            <a:pPr marL="0" indent="0">
              <a:buNone/>
            </a:pPr>
            <a:r>
              <a:rPr lang="en-US" dirty="0"/>
              <a:t>Having covered the mathematical foundations, let's now build a Python workflow to solve for emissivity and temperature.</a:t>
            </a:r>
            <a:endParaRPr lang="en-IN" dirty="0"/>
          </a:p>
        </p:txBody>
      </p:sp>
    </p:spTree>
    <p:extLst>
      <p:ext uri="{BB962C8B-B14F-4D97-AF65-F5344CB8AC3E}">
        <p14:creationId xmlns:p14="http://schemas.microsoft.com/office/powerpoint/2010/main" val="19506294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1206C7-29D4-6254-D3FC-BD29F2640793}"/>
              </a:ext>
            </a:extLst>
          </p:cNvPr>
          <p:cNvSpPr>
            <a:spLocks noGrp="1"/>
          </p:cNvSpPr>
          <p:nvPr>
            <p:ph type="ctrTitle"/>
          </p:nvPr>
        </p:nvSpPr>
        <p:spPr>
          <a:xfrm>
            <a:off x="1114617" y="163012"/>
            <a:ext cx="9144000" cy="986971"/>
          </a:xfrm>
        </p:spPr>
        <p:txBody>
          <a:bodyPr>
            <a:normAutofit/>
          </a:bodyPr>
          <a:lstStyle/>
          <a:p>
            <a:r>
              <a:rPr lang="en-US" sz="4000" dirty="0"/>
              <a:t>Naïve Representation of an Inverse Problem</a:t>
            </a:r>
            <a:endParaRPr lang="en-IN" sz="4000" dirty="0"/>
          </a:p>
        </p:txBody>
      </p:sp>
      <p:sp>
        <p:nvSpPr>
          <p:cNvPr id="9" name="Subtitle 8">
            <a:extLst>
              <a:ext uri="{FF2B5EF4-FFF2-40B4-BE49-F238E27FC236}">
                <a16:creationId xmlns:a16="http://schemas.microsoft.com/office/drawing/2014/main" xmlns="" id="{EDA99B27-3362-610C-A514-6F4119001A36}"/>
              </a:ext>
            </a:extLst>
          </p:cNvPr>
          <p:cNvSpPr>
            <a:spLocks noGrp="1"/>
          </p:cNvSpPr>
          <p:nvPr>
            <p:ph type="subTitle" idx="1"/>
          </p:nvPr>
        </p:nvSpPr>
        <p:spPr>
          <a:xfrm>
            <a:off x="6362756" y="3147336"/>
            <a:ext cx="4120244" cy="69668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Synthetic Spectra</a:t>
            </a:r>
            <a:endParaRPr lang="en-IN" dirty="0"/>
          </a:p>
        </p:txBody>
      </p:sp>
      <p:sp>
        <p:nvSpPr>
          <p:cNvPr id="5" name="Rectangle 4">
            <a:extLst>
              <a:ext uri="{FF2B5EF4-FFF2-40B4-BE49-F238E27FC236}">
                <a16:creationId xmlns:a16="http://schemas.microsoft.com/office/drawing/2014/main" xmlns="" id="{5DA39D4B-2DAE-8052-0EBD-381742593E36}"/>
              </a:ext>
            </a:extLst>
          </p:cNvPr>
          <p:cNvSpPr/>
          <p:nvPr/>
        </p:nvSpPr>
        <p:spPr>
          <a:xfrm>
            <a:off x="6362755" y="1443721"/>
            <a:ext cx="4120244" cy="10341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Forward Modeling</a:t>
            </a:r>
          </a:p>
          <a:p>
            <a:pPr algn="ctr"/>
            <a:r>
              <a:rPr lang="en-US" dirty="0"/>
              <a:t>Spectral Radiance</a:t>
            </a:r>
          </a:p>
          <a:p>
            <a:pPr algn="ctr"/>
            <a:r>
              <a:rPr lang="en-US" dirty="0"/>
              <a:t>(Reflectance component + Emission component)</a:t>
            </a:r>
            <a:endParaRPr lang="en-IN" dirty="0"/>
          </a:p>
        </p:txBody>
      </p:sp>
      <p:sp>
        <p:nvSpPr>
          <p:cNvPr id="8" name="Arrow: Down 7">
            <a:extLst>
              <a:ext uri="{FF2B5EF4-FFF2-40B4-BE49-F238E27FC236}">
                <a16:creationId xmlns:a16="http://schemas.microsoft.com/office/drawing/2014/main" xmlns="" id="{5A99C8E7-4491-452F-CC6E-17CC320A8D77}"/>
              </a:ext>
            </a:extLst>
          </p:cNvPr>
          <p:cNvSpPr/>
          <p:nvPr/>
        </p:nvSpPr>
        <p:spPr>
          <a:xfrm>
            <a:off x="8180561" y="2477864"/>
            <a:ext cx="484632" cy="6694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xmlns="" id="{E4CBFFC0-66CF-38AD-8467-2FCD61ED2D97}"/>
              </a:ext>
            </a:extLst>
          </p:cNvPr>
          <p:cNvSpPr/>
          <p:nvPr/>
        </p:nvSpPr>
        <p:spPr>
          <a:xfrm>
            <a:off x="1415359" y="3004457"/>
            <a:ext cx="3107875" cy="65314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Observed Spectra</a:t>
            </a:r>
            <a:endParaRPr lang="en-IN" dirty="0"/>
          </a:p>
        </p:txBody>
      </p:sp>
      <p:cxnSp>
        <p:nvCxnSpPr>
          <p:cNvPr id="15" name="Straight Arrow Connector 14">
            <a:extLst>
              <a:ext uri="{FF2B5EF4-FFF2-40B4-BE49-F238E27FC236}">
                <a16:creationId xmlns:a16="http://schemas.microsoft.com/office/drawing/2014/main" xmlns="" id="{E2A32D03-2F36-2DCD-86FD-58CC18D463B6}"/>
              </a:ext>
            </a:extLst>
          </p:cNvPr>
          <p:cNvCxnSpPr>
            <a:cxnSpLocks/>
          </p:cNvCxnSpPr>
          <p:nvPr/>
        </p:nvCxnSpPr>
        <p:spPr>
          <a:xfrm flipV="1">
            <a:off x="3412722" y="3483428"/>
            <a:ext cx="1774375" cy="10884"/>
          </a:xfrm>
          <a:prstGeom prst="straightConnector1">
            <a:avLst/>
          </a:prstGeom>
          <a:ln w="9525" cap="flat" cmpd="sng" algn="ctr">
            <a:noFill/>
            <a:prstDash val="solid"/>
            <a:round/>
            <a:headEnd type="arrow" w="med" len="med"/>
            <a:tailEnd type="arrow" w="med" len="med"/>
          </a:ln>
          <a:effectLst>
            <a:outerShdw blurRad="107950" dist="12700" dir="5400000" algn="ctr">
              <a:srgbClr val="000000"/>
            </a:outerShdw>
            <a:reflection blurRad="6350" stA="52000" endA="300" endPos="35000" dir="5400000" sy="-100000" algn="bl" rotWithShape="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xmlns="" id="{8F6D5F51-A64A-06ED-D759-60FE2A2204FC}"/>
              </a:ext>
            </a:extLst>
          </p:cNvPr>
          <p:cNvCxnSpPr>
            <a:cxnSpLocks/>
          </p:cNvCxnSpPr>
          <p:nvPr/>
        </p:nvCxnSpPr>
        <p:spPr>
          <a:xfrm flipV="1">
            <a:off x="4544950" y="3359610"/>
            <a:ext cx="1806947" cy="33110"/>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sp>
        <p:nvSpPr>
          <p:cNvPr id="23" name="Oval 22">
            <a:extLst>
              <a:ext uri="{FF2B5EF4-FFF2-40B4-BE49-F238E27FC236}">
                <a16:creationId xmlns:a16="http://schemas.microsoft.com/office/drawing/2014/main" xmlns="" id="{CF21C652-07C8-2AD9-B82D-10F913D9974D}"/>
              </a:ext>
            </a:extLst>
          </p:cNvPr>
          <p:cNvSpPr/>
          <p:nvPr/>
        </p:nvSpPr>
        <p:spPr>
          <a:xfrm>
            <a:off x="4403437" y="4218212"/>
            <a:ext cx="2057400" cy="89262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Match?</a:t>
            </a:r>
            <a:endParaRPr lang="en-IN" dirty="0"/>
          </a:p>
        </p:txBody>
      </p:sp>
      <p:sp>
        <p:nvSpPr>
          <p:cNvPr id="26" name="Arrow: Down 25">
            <a:extLst>
              <a:ext uri="{FF2B5EF4-FFF2-40B4-BE49-F238E27FC236}">
                <a16:creationId xmlns:a16="http://schemas.microsoft.com/office/drawing/2014/main" xmlns="" id="{F32B4F0E-9CB6-73B3-44F9-C6C5ADE0C37B}"/>
              </a:ext>
            </a:extLst>
          </p:cNvPr>
          <p:cNvSpPr/>
          <p:nvPr/>
        </p:nvSpPr>
        <p:spPr>
          <a:xfrm>
            <a:off x="5220518" y="5110841"/>
            <a:ext cx="455810" cy="9106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Hexagon 26">
            <a:extLst>
              <a:ext uri="{FF2B5EF4-FFF2-40B4-BE49-F238E27FC236}">
                <a16:creationId xmlns:a16="http://schemas.microsoft.com/office/drawing/2014/main" xmlns="" id="{43596BEE-16FF-B244-CC17-6F3223970135}"/>
              </a:ext>
            </a:extLst>
          </p:cNvPr>
          <p:cNvSpPr/>
          <p:nvPr/>
        </p:nvSpPr>
        <p:spPr>
          <a:xfrm>
            <a:off x="4724565" y="6025702"/>
            <a:ext cx="1415143" cy="634080"/>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stop</a:t>
            </a:r>
            <a:endParaRPr lang="en-IN" dirty="0"/>
          </a:p>
        </p:txBody>
      </p:sp>
      <p:cxnSp>
        <p:nvCxnSpPr>
          <p:cNvPr id="29" name="Straight Arrow Connector 28">
            <a:extLst>
              <a:ext uri="{FF2B5EF4-FFF2-40B4-BE49-F238E27FC236}">
                <a16:creationId xmlns:a16="http://schemas.microsoft.com/office/drawing/2014/main" xmlns="" id="{F72C1104-4A18-184A-F816-6E36BD6ED510}"/>
              </a:ext>
            </a:extLst>
          </p:cNvPr>
          <p:cNvCxnSpPr>
            <a:endCxn id="23" idx="0"/>
          </p:cNvCxnSpPr>
          <p:nvPr/>
        </p:nvCxnSpPr>
        <p:spPr>
          <a:xfrm>
            <a:off x="5432137" y="3350079"/>
            <a:ext cx="0" cy="8681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Arrow: Right 29">
            <a:extLst>
              <a:ext uri="{FF2B5EF4-FFF2-40B4-BE49-F238E27FC236}">
                <a16:creationId xmlns:a16="http://schemas.microsoft.com/office/drawing/2014/main" xmlns="" id="{523BEBD8-674E-2FDA-7911-C6807A112F52}"/>
              </a:ext>
            </a:extLst>
          </p:cNvPr>
          <p:cNvSpPr/>
          <p:nvPr/>
        </p:nvSpPr>
        <p:spPr>
          <a:xfrm flipH="1">
            <a:off x="3261495" y="4474704"/>
            <a:ext cx="1141942" cy="3796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xmlns="" id="{A3EAF0A8-0908-A483-2626-7D72B45B61F4}"/>
              </a:ext>
            </a:extLst>
          </p:cNvPr>
          <p:cNvSpPr/>
          <p:nvPr/>
        </p:nvSpPr>
        <p:spPr>
          <a:xfrm>
            <a:off x="1193238" y="4228416"/>
            <a:ext cx="2057400" cy="164306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Update the unknown parameters</a:t>
            </a:r>
            <a:endParaRPr lang="en-IN" dirty="0"/>
          </a:p>
        </p:txBody>
      </p:sp>
      <p:cxnSp>
        <p:nvCxnSpPr>
          <p:cNvPr id="47" name="Connector: Elbow 46">
            <a:extLst>
              <a:ext uri="{FF2B5EF4-FFF2-40B4-BE49-F238E27FC236}">
                <a16:creationId xmlns:a16="http://schemas.microsoft.com/office/drawing/2014/main" xmlns="" id="{1B819143-702B-F1F6-FD2C-5051702F8E9C}"/>
              </a:ext>
            </a:extLst>
          </p:cNvPr>
          <p:cNvCxnSpPr>
            <a:stCxn id="33" idx="1"/>
          </p:cNvCxnSpPr>
          <p:nvPr/>
        </p:nvCxnSpPr>
        <p:spPr>
          <a:xfrm rot="10800000" flipH="1">
            <a:off x="1193237" y="1807030"/>
            <a:ext cx="5158659" cy="3242919"/>
          </a:xfrm>
          <a:prstGeom prst="bentConnector3">
            <a:avLst>
              <a:gd name="adj1" fmla="val -443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xmlns="" id="{E9BE259D-A380-535F-9D61-F9335FEEA14A}"/>
              </a:ext>
            </a:extLst>
          </p:cNvPr>
          <p:cNvSpPr/>
          <p:nvPr/>
        </p:nvSpPr>
        <p:spPr>
          <a:xfrm>
            <a:off x="5686617" y="5229993"/>
            <a:ext cx="572669" cy="2550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yes</a:t>
            </a:r>
            <a:endParaRPr lang="en-IN" dirty="0"/>
          </a:p>
        </p:txBody>
      </p:sp>
      <p:sp>
        <p:nvSpPr>
          <p:cNvPr id="49" name="Rectangle 48">
            <a:extLst>
              <a:ext uri="{FF2B5EF4-FFF2-40B4-BE49-F238E27FC236}">
                <a16:creationId xmlns:a16="http://schemas.microsoft.com/office/drawing/2014/main" xmlns="" id="{53789928-B719-4D04-153D-C5B0192FBE76}"/>
              </a:ext>
            </a:extLst>
          </p:cNvPr>
          <p:cNvSpPr/>
          <p:nvPr/>
        </p:nvSpPr>
        <p:spPr>
          <a:xfrm>
            <a:off x="3680338" y="4245076"/>
            <a:ext cx="484632" cy="259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a:t>
            </a:r>
            <a:endParaRPr lang="en-IN" dirty="0"/>
          </a:p>
        </p:txBody>
      </p:sp>
    </p:spTree>
    <p:extLst>
      <p:ext uri="{BB962C8B-B14F-4D97-AF65-F5344CB8AC3E}">
        <p14:creationId xmlns:p14="http://schemas.microsoft.com/office/powerpoint/2010/main" val="1485175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56CD89-80BF-9076-B397-3FBD7EB6C4F3}"/>
              </a:ext>
            </a:extLst>
          </p:cNvPr>
          <p:cNvSpPr>
            <a:spLocks noGrp="1"/>
          </p:cNvSpPr>
          <p:nvPr>
            <p:ph type="title"/>
          </p:nvPr>
        </p:nvSpPr>
        <p:spPr/>
        <p:txBody>
          <a:bodyPr/>
          <a:lstStyle/>
          <a:p>
            <a:r>
              <a:rPr lang="en-US" dirty="0"/>
              <a:t>Step 1</a:t>
            </a:r>
            <a:endParaRPr lang="en-IN" dirty="0"/>
          </a:p>
        </p:txBody>
      </p:sp>
      <p:sp>
        <p:nvSpPr>
          <p:cNvPr id="9" name="Content Placeholder 8">
            <a:extLst>
              <a:ext uri="{FF2B5EF4-FFF2-40B4-BE49-F238E27FC236}">
                <a16:creationId xmlns:a16="http://schemas.microsoft.com/office/drawing/2014/main" xmlns="" id="{D091F409-EB58-23EA-5E58-E0D31C8F5D86}"/>
              </a:ext>
            </a:extLst>
          </p:cNvPr>
          <p:cNvSpPr>
            <a:spLocks noGrp="1"/>
          </p:cNvSpPr>
          <p:nvPr>
            <p:ph idx="1"/>
          </p:nvPr>
        </p:nvSpPr>
        <p:spPr>
          <a:xfrm>
            <a:off x="2465613" y="1027906"/>
            <a:ext cx="7456716" cy="20686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1" dirty="0"/>
              <a:t> a priori </a:t>
            </a:r>
            <a:r>
              <a:rPr lang="en-US" dirty="0"/>
              <a:t>values for temperature and </a:t>
            </a:r>
            <a:r>
              <a:rPr lang="en-US" dirty="0" err="1"/>
              <a:t>emissivities</a:t>
            </a:r>
            <a:r>
              <a:rPr lang="en-US" dirty="0"/>
              <a:t> along with the </a:t>
            </a:r>
            <a:r>
              <a:rPr lang="en-US" i="1" dirty="0"/>
              <a:t>a priori </a:t>
            </a:r>
            <a:r>
              <a:rPr lang="en-US" dirty="0"/>
              <a:t>error covariance matrix</a:t>
            </a:r>
          </a:p>
          <a:p>
            <a:pPr algn="ctr"/>
            <a:r>
              <a:rPr lang="en-US" dirty="0"/>
              <a:t>Wavelength range(4.0 – 5.0 micrometers)</a:t>
            </a:r>
          </a:p>
        </p:txBody>
      </p:sp>
      <p:sp>
        <p:nvSpPr>
          <p:cNvPr id="6" name="TextBox 5">
            <a:extLst>
              <a:ext uri="{FF2B5EF4-FFF2-40B4-BE49-F238E27FC236}">
                <a16:creationId xmlns:a16="http://schemas.microsoft.com/office/drawing/2014/main" xmlns="" id="{75937BA7-A539-0F91-C18E-2A70D911DE01}"/>
              </a:ext>
            </a:extLst>
          </p:cNvPr>
          <p:cNvSpPr txBox="1"/>
          <p:nvPr/>
        </p:nvSpPr>
        <p:spPr>
          <a:xfrm>
            <a:off x="0" y="3907552"/>
            <a:ext cx="12279086" cy="2862322"/>
          </a:xfrm>
          <a:prstGeom prst="rect">
            <a:avLst/>
          </a:prstGeom>
          <a:noFill/>
        </p:spPr>
        <p:txBody>
          <a:bodyPr wrap="square">
            <a:spAutoFit/>
          </a:bodyPr>
          <a:lstStyle/>
          <a:p>
            <a:pPr algn="ctr"/>
            <a:r>
              <a:rPr lang="en-US" u="sng" dirty="0"/>
              <a:t>A priori values for the state vector</a:t>
            </a:r>
          </a:p>
          <a:p>
            <a:pPr marL="285750" indent="-285750" algn="ctr">
              <a:buFont typeface="Arial" panose="020B0604020202020204" pitchFamily="34" charset="0"/>
              <a:buChar char="•"/>
            </a:pPr>
            <a:r>
              <a:rPr lang="en-IN" dirty="0"/>
              <a:t>Few representative spectra chosen by clustering the data set.</a:t>
            </a:r>
          </a:p>
          <a:p>
            <a:pPr marL="285750" indent="-285750" algn="ctr">
              <a:buFont typeface="Arial" panose="020B0604020202020204" pitchFamily="34" charset="0"/>
              <a:buChar char="•"/>
            </a:pPr>
            <a:r>
              <a:rPr lang="en-IN" dirty="0"/>
              <a:t>MCMC chains are run to retrieve both spectral </a:t>
            </a:r>
            <a:r>
              <a:rPr lang="en-IN" dirty="0" err="1"/>
              <a:t>emissivities</a:t>
            </a:r>
            <a:r>
              <a:rPr lang="en-IN" dirty="0"/>
              <a:t> and temperature simultaneously in a spectral range where the thermal emission is predominant. Not keeping any parameter value constant for retrieving the other. Avoiding the errors due to constant value assumptions </a:t>
            </a:r>
          </a:p>
          <a:p>
            <a:pPr marL="285750" indent="-285750" algn="ctr">
              <a:buFont typeface="Arial" panose="020B0604020202020204" pitchFamily="34" charset="0"/>
              <a:buChar char="•"/>
            </a:pPr>
            <a:r>
              <a:rPr lang="en-IN" dirty="0" err="1"/>
              <a:t>S_a</a:t>
            </a:r>
            <a:r>
              <a:rPr lang="en-IN" dirty="0"/>
              <a:t> – the prior covariance matrix is a (n x n) diagonal matrix of size  which remains the same through out the retrieval process.</a:t>
            </a:r>
          </a:p>
          <a:p>
            <a:pPr marL="285750" indent="-285750" algn="ctr">
              <a:buFont typeface="Arial" panose="020B0604020202020204" pitchFamily="34" charset="0"/>
              <a:buChar char="•"/>
            </a:pPr>
            <a:endParaRPr lang="en-IN" dirty="0"/>
          </a:p>
          <a:p>
            <a:pPr marL="285750" indent="-285750" algn="ctr">
              <a:buFont typeface="Arial" panose="020B0604020202020204" pitchFamily="34" charset="0"/>
              <a:buChar char="•"/>
            </a:pPr>
            <a:r>
              <a:rPr lang="en-IN" u="sng" dirty="0">
                <a:solidFill>
                  <a:schemeClr val="accent5">
                    <a:lumMod val="75000"/>
                  </a:schemeClr>
                </a:solidFill>
              </a:rPr>
              <a:t>Assumptions:</a:t>
            </a:r>
            <a:r>
              <a:rPr lang="en-IN" dirty="0">
                <a:solidFill>
                  <a:schemeClr val="accent5">
                    <a:lumMod val="75000"/>
                  </a:schemeClr>
                </a:solidFill>
              </a:rPr>
              <a:t> clustering captures variations on our data set effectively.</a:t>
            </a:r>
          </a:p>
          <a:p>
            <a:pPr marL="285750" indent="-285750" algn="ctr">
              <a:buFont typeface="Arial" panose="020B0604020202020204" pitchFamily="34" charset="0"/>
              <a:buChar char="•"/>
            </a:pPr>
            <a:r>
              <a:rPr lang="en-IN" dirty="0">
                <a:solidFill>
                  <a:schemeClr val="accent5">
                    <a:lumMod val="75000"/>
                  </a:schemeClr>
                </a:solidFill>
              </a:rPr>
              <a:t>Spectral variations in surface temperature is negligible</a:t>
            </a:r>
          </a:p>
          <a:p>
            <a:pPr marL="285750" indent="-285750" algn="ctr">
              <a:buFont typeface="Arial" panose="020B0604020202020204" pitchFamily="34" charset="0"/>
              <a:buChar char="•"/>
            </a:pPr>
            <a:r>
              <a:rPr lang="en-IN" dirty="0">
                <a:solidFill>
                  <a:schemeClr val="accent5">
                    <a:lumMod val="75000"/>
                  </a:schemeClr>
                </a:solidFill>
              </a:rPr>
              <a:t>Every pixels are </a:t>
            </a:r>
            <a:r>
              <a:rPr lang="en-IN" dirty="0" err="1">
                <a:solidFill>
                  <a:schemeClr val="accent5">
                    <a:lumMod val="75000"/>
                  </a:schemeClr>
                </a:solidFill>
              </a:rPr>
              <a:t>indepentant</a:t>
            </a:r>
            <a:r>
              <a:rPr lang="en-IN" dirty="0">
                <a:solidFill>
                  <a:schemeClr val="accent5">
                    <a:lumMod val="75000"/>
                  </a:schemeClr>
                </a:solidFill>
              </a:rPr>
              <a:t>.</a:t>
            </a:r>
          </a:p>
        </p:txBody>
      </p:sp>
    </p:spTree>
    <p:extLst>
      <p:ext uri="{BB962C8B-B14F-4D97-AF65-F5344CB8AC3E}">
        <p14:creationId xmlns:p14="http://schemas.microsoft.com/office/powerpoint/2010/main" val="3686640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A66829-C930-8EE1-1224-C4F4DDF45E31}"/>
              </a:ext>
            </a:extLst>
          </p:cNvPr>
          <p:cNvSpPr>
            <a:spLocks noGrp="1"/>
          </p:cNvSpPr>
          <p:nvPr>
            <p:ph type="title"/>
          </p:nvPr>
        </p:nvSpPr>
        <p:spPr/>
        <p:txBody>
          <a:bodyPr/>
          <a:lstStyle/>
          <a:p>
            <a:r>
              <a:rPr lang="en-IN" dirty="0"/>
              <a:t>Prior &amp; A Priori Matrix Context</a:t>
            </a:r>
            <a:endParaRPr lang="en-IN" dirty="0"/>
          </a:p>
        </p:txBody>
      </p:sp>
      <p:sp>
        <p:nvSpPr>
          <p:cNvPr id="3" name="Content Placeholder 2">
            <a:extLst>
              <a:ext uri="{FF2B5EF4-FFF2-40B4-BE49-F238E27FC236}">
                <a16:creationId xmlns:a16="http://schemas.microsoft.com/office/drawing/2014/main" xmlns="" id="{76C7B179-B06A-1D8E-1CB0-02D33800F24D}"/>
              </a:ext>
            </a:extLst>
          </p:cNvPr>
          <p:cNvSpPr>
            <a:spLocks noGrp="1"/>
          </p:cNvSpPr>
          <p:nvPr>
            <p:ph idx="1"/>
          </p:nvPr>
        </p:nvSpPr>
        <p:spPr/>
        <p:txBody>
          <a:bodyPr>
            <a:normAutofit fontScale="77500" lnSpcReduction="20000"/>
          </a:bodyPr>
          <a:lstStyle/>
          <a:p>
            <a:pPr marL="0" indent="0">
              <a:buNone/>
            </a:pPr>
            <a:r>
              <a:rPr lang="en-IN" dirty="0"/>
              <a:t>Approaches </a:t>
            </a:r>
            <a:r>
              <a:rPr lang="en-IN" dirty="0" smtClean="0"/>
              <a:t>tried </a:t>
            </a:r>
            <a:r>
              <a:rPr lang="en-IN" dirty="0"/>
              <a:t>s</a:t>
            </a:r>
            <a:r>
              <a:rPr lang="en-IN" dirty="0" smtClean="0"/>
              <a:t>o </a:t>
            </a:r>
            <a:r>
              <a:rPr lang="en-IN" dirty="0"/>
              <a:t>f</a:t>
            </a:r>
            <a:r>
              <a:rPr lang="en-IN" dirty="0" smtClean="0"/>
              <a:t>ar </a:t>
            </a:r>
            <a:r>
              <a:rPr lang="en-US" dirty="0" smtClean="0"/>
              <a:t>for </a:t>
            </a:r>
            <a:r>
              <a:rPr lang="en-US" dirty="0"/>
              <a:t>getting better </a:t>
            </a:r>
            <a:r>
              <a:rPr lang="en-US" dirty="0" err="1"/>
              <a:t>Represenative</a:t>
            </a:r>
            <a:r>
              <a:rPr lang="en-US" dirty="0"/>
              <a:t> spectra:</a:t>
            </a:r>
          </a:p>
          <a:p>
            <a:pPr marL="0" indent="0">
              <a:buNone/>
            </a:pPr>
            <a:r>
              <a:rPr lang="en-IN" b="1" dirty="0"/>
              <a:t>1. </a:t>
            </a:r>
            <a:r>
              <a:rPr lang="en-IN" dirty="0"/>
              <a:t>Mean Reflectance + Histogram Binning</a:t>
            </a:r>
          </a:p>
          <a:p>
            <a:pPr marL="0" indent="0">
              <a:buNone/>
            </a:pPr>
            <a:r>
              <a:rPr lang="en-IN" dirty="0"/>
              <a:t> </a:t>
            </a:r>
            <a:r>
              <a:rPr lang="en-IN" dirty="0" smtClean="0"/>
              <a:t>    Compute </a:t>
            </a:r>
            <a:r>
              <a:rPr lang="en-IN" dirty="0"/>
              <a:t>mean reflectance for each pixel, </a:t>
            </a:r>
            <a:r>
              <a:rPr lang="en-IN" dirty="0" err="1"/>
              <a:t>analyze</a:t>
            </a:r>
            <a:r>
              <a:rPr lang="en-IN" dirty="0"/>
              <a:t> histogram, </a:t>
            </a:r>
            <a:r>
              <a:rPr lang="en-IN" dirty="0" smtClean="0"/>
              <a:t>and                                  manually </a:t>
            </a:r>
            <a:r>
              <a:rPr lang="en-IN" dirty="0"/>
              <a:t>select samples from different bins.</a:t>
            </a:r>
          </a:p>
          <a:p>
            <a:pPr marL="0" indent="0">
              <a:buNone/>
            </a:pPr>
            <a:r>
              <a:rPr lang="en-IN" b="1" dirty="0" smtClean="0"/>
              <a:t>     </a:t>
            </a:r>
            <a:r>
              <a:rPr lang="en-IN" dirty="0" smtClean="0"/>
              <a:t>Drawbacks</a:t>
            </a:r>
            <a:r>
              <a:rPr lang="en-IN" dirty="0"/>
              <a:t>:</a:t>
            </a:r>
          </a:p>
          <a:p>
            <a:pPr lvl="1"/>
            <a:r>
              <a:rPr lang="en-IN" dirty="0"/>
              <a:t>Ignores spectral </a:t>
            </a:r>
            <a:r>
              <a:rPr lang="en-IN" dirty="0" smtClean="0"/>
              <a:t>variation</a:t>
            </a:r>
            <a:r>
              <a:rPr lang="en-IN" dirty="0"/>
              <a:t>.</a:t>
            </a:r>
          </a:p>
          <a:p>
            <a:pPr lvl="1"/>
            <a:r>
              <a:rPr lang="en-IN" dirty="0"/>
              <a:t>Dominant thermal regions can bias selection, leading to unrepresentative choices.</a:t>
            </a:r>
          </a:p>
          <a:p>
            <a:pPr marL="0" indent="0">
              <a:buNone/>
            </a:pPr>
            <a:r>
              <a:rPr lang="en-IN" b="1" dirty="0"/>
              <a:t>2. Clustering of Hyperspectral Data (Ongoing Work)</a:t>
            </a:r>
          </a:p>
          <a:p>
            <a:pPr marL="0" indent="0">
              <a:buNone/>
            </a:pPr>
            <a:r>
              <a:rPr lang="en-IN" b="1" dirty="0" smtClean="0"/>
              <a:t>     K-Means </a:t>
            </a:r>
            <a:r>
              <a:rPr lang="en-IN" b="1" dirty="0"/>
              <a:t>Clustering:</a:t>
            </a:r>
            <a:endParaRPr lang="en-IN" dirty="0"/>
          </a:p>
          <a:p>
            <a:pPr lvl="1"/>
            <a:r>
              <a:rPr lang="en-IN" dirty="0"/>
              <a:t>Treats each spectrum as a vector in high-dimensional space.</a:t>
            </a:r>
          </a:p>
          <a:p>
            <a:pPr lvl="1"/>
            <a:r>
              <a:rPr lang="en-IN" dirty="0"/>
              <a:t>Groups similar spectra based on Euclidean distance.</a:t>
            </a:r>
          </a:p>
          <a:p>
            <a:pPr marL="0" indent="0">
              <a:buNone/>
            </a:pPr>
            <a:r>
              <a:rPr lang="en-IN" b="1" dirty="0" smtClean="0"/>
              <a:t>     GMM </a:t>
            </a:r>
            <a:r>
              <a:rPr lang="en-IN" b="1" dirty="0"/>
              <a:t>Clustering:</a:t>
            </a:r>
            <a:endParaRPr lang="en-IN" dirty="0"/>
          </a:p>
          <a:p>
            <a:pPr lvl="1"/>
            <a:r>
              <a:rPr lang="en-IN" dirty="0"/>
              <a:t>Probabilistic approach using Gaussian Mixture Models.</a:t>
            </a:r>
          </a:p>
          <a:p>
            <a:pPr lvl="1"/>
            <a:r>
              <a:rPr lang="en-IN" dirty="0"/>
              <a:t>Drawback</a:t>
            </a:r>
            <a:r>
              <a:rPr lang="en-IN" b="1" dirty="0"/>
              <a:t>:</a:t>
            </a:r>
            <a:r>
              <a:rPr lang="en-IN" dirty="0"/>
              <a:t> Assumes Gaussian distribution of clusters, which might not hold for hyperspectral data.</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2647108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636D1F-3ED5-94FC-ACEB-E9124489DC1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xmlns="" id="{0837DCCC-E791-EC59-377D-F3988A8C6F77}"/>
              </a:ext>
            </a:extLst>
          </p:cNvPr>
          <p:cNvSpPr>
            <a:spLocks noGrp="1"/>
          </p:cNvSpPr>
          <p:nvPr>
            <p:ph idx="1"/>
          </p:nvPr>
        </p:nvSpPr>
        <p:spPr/>
        <p:txBody>
          <a:bodyPr/>
          <a:lstStyle/>
          <a:p>
            <a:endParaRPr lang="en-US" dirty="0"/>
          </a:p>
          <a:p>
            <a:endParaRPr lang="en-US" dirty="0"/>
          </a:p>
          <a:p>
            <a:endParaRPr lang="en-US" dirty="0"/>
          </a:p>
          <a:p>
            <a:r>
              <a:rPr lang="en-US" dirty="0"/>
              <a:t>Remarks : The error for the temperature is the variance from the samples of Markov chains</a:t>
            </a:r>
            <a:endParaRPr lang="en-IN" dirty="0"/>
          </a:p>
        </p:txBody>
      </p:sp>
      <p:sp>
        <p:nvSpPr>
          <p:cNvPr id="4" name="Rectangle: Rounded Corners 3">
            <a:extLst>
              <a:ext uri="{FF2B5EF4-FFF2-40B4-BE49-F238E27FC236}">
                <a16:creationId xmlns:a16="http://schemas.microsoft.com/office/drawing/2014/main" xmlns="" id="{1D177377-FF4C-DDC4-0703-5FCF21C3724C}"/>
              </a:ext>
            </a:extLst>
          </p:cNvPr>
          <p:cNvSpPr/>
          <p:nvPr/>
        </p:nvSpPr>
        <p:spPr>
          <a:xfrm>
            <a:off x="3282043" y="1595211"/>
            <a:ext cx="4305299" cy="15507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average temperature along with the variance is retained from the first retrieval.</a:t>
            </a:r>
          </a:p>
          <a:p>
            <a:pPr algn="ctr"/>
            <a:endParaRPr lang="en-IN" dirty="0"/>
          </a:p>
        </p:txBody>
      </p:sp>
    </p:spTree>
    <p:extLst>
      <p:ext uri="{BB962C8B-B14F-4D97-AF65-F5344CB8AC3E}">
        <p14:creationId xmlns:p14="http://schemas.microsoft.com/office/powerpoint/2010/main" val="4117029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7FED3C-CBFB-91F6-A218-E0CD684C517F}"/>
              </a:ext>
            </a:extLst>
          </p:cNvPr>
          <p:cNvSpPr>
            <a:spLocks noGrp="1"/>
          </p:cNvSpPr>
          <p:nvPr>
            <p:ph type="title"/>
          </p:nvPr>
        </p:nvSpPr>
        <p:spPr/>
        <p:txBody>
          <a:bodyPr/>
          <a:lstStyle/>
          <a:p>
            <a:r>
              <a:rPr lang="en-US" dirty="0"/>
              <a:t>Step 2</a:t>
            </a:r>
            <a:endParaRPr lang="en-IN" dirty="0"/>
          </a:p>
        </p:txBody>
      </p:sp>
      <p:sp>
        <p:nvSpPr>
          <p:cNvPr id="3" name="Content Placeholder 2">
            <a:extLst>
              <a:ext uri="{FF2B5EF4-FFF2-40B4-BE49-F238E27FC236}">
                <a16:creationId xmlns:a16="http://schemas.microsoft.com/office/drawing/2014/main" xmlns="" id="{12C5329D-4475-1CDD-55C5-BE7CCE1C5E92}"/>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r>
              <a:rPr lang="en-US" dirty="0"/>
              <a:t>Averaging over these ensemble of </a:t>
            </a:r>
            <a:r>
              <a:rPr lang="en-US" dirty="0" err="1"/>
              <a:t>emissivities</a:t>
            </a:r>
            <a:r>
              <a:rPr lang="en-US" dirty="0"/>
              <a:t> over the spectral range to be retrieved gives the prior values and the variance in each spectral emissivity.</a:t>
            </a:r>
            <a:endParaRPr lang="en-IN" dirty="0"/>
          </a:p>
          <a:p>
            <a:endParaRPr lang="en-IN" dirty="0"/>
          </a:p>
        </p:txBody>
      </p:sp>
      <p:sp>
        <p:nvSpPr>
          <p:cNvPr id="4" name="Rectangle: Rounded Corners 3">
            <a:extLst>
              <a:ext uri="{FF2B5EF4-FFF2-40B4-BE49-F238E27FC236}">
                <a16:creationId xmlns:a16="http://schemas.microsoft.com/office/drawing/2014/main" xmlns="" id="{75EB935A-8002-CC01-A076-D5AE7F7CFE15}"/>
              </a:ext>
            </a:extLst>
          </p:cNvPr>
          <p:cNvSpPr/>
          <p:nvPr/>
        </p:nvSpPr>
        <p:spPr>
          <a:xfrm>
            <a:off x="1273629" y="1970313"/>
            <a:ext cx="9557657" cy="20574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10,000 samples of temperature </a:t>
            </a:r>
            <a:r>
              <a:rPr lang="en-US" dirty="0" err="1"/>
              <a:t>drwn</a:t>
            </a:r>
            <a:r>
              <a:rPr lang="en-US" dirty="0"/>
              <a:t> from N(</a:t>
            </a:r>
            <a:r>
              <a:rPr lang="en-US" dirty="0" err="1"/>
              <a:t>T_avg</a:t>
            </a:r>
            <a:r>
              <a:rPr lang="en-US" dirty="0"/>
              <a:t>, sigma). </a:t>
            </a:r>
          </a:p>
          <a:p>
            <a:pPr algn="ctr"/>
            <a:r>
              <a:rPr lang="en-US" dirty="0"/>
              <a:t>Calculate the spectral emissivity using these ensemble of temperature values and the representative spectra.</a:t>
            </a:r>
          </a:p>
        </p:txBody>
      </p:sp>
    </p:spTree>
    <p:extLst>
      <p:ext uri="{BB962C8B-B14F-4D97-AF65-F5344CB8AC3E}">
        <p14:creationId xmlns:p14="http://schemas.microsoft.com/office/powerpoint/2010/main" val="3969647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B3DA95-83EB-8435-319D-9B73EAB258EC}"/>
              </a:ext>
            </a:extLst>
          </p:cNvPr>
          <p:cNvSpPr>
            <a:spLocks noGrp="1"/>
          </p:cNvSpPr>
          <p:nvPr>
            <p:ph type="title"/>
          </p:nvPr>
        </p:nvSpPr>
        <p:spPr/>
        <p:txBody>
          <a:bodyPr/>
          <a:lstStyle/>
          <a:p>
            <a:r>
              <a:rPr lang="en-US" dirty="0"/>
              <a:t>Step 3</a:t>
            </a:r>
            <a:endParaRPr lang="en-IN" dirty="0"/>
          </a:p>
        </p:txBody>
      </p:sp>
      <p:sp>
        <p:nvSpPr>
          <p:cNvPr id="8" name="Content Placeholder 7">
            <a:extLst>
              <a:ext uri="{FF2B5EF4-FFF2-40B4-BE49-F238E27FC236}">
                <a16:creationId xmlns:a16="http://schemas.microsoft.com/office/drawing/2014/main" xmlns="" id="{8DD58520-C954-CE7D-7708-3006F2CD2343}"/>
              </a:ext>
            </a:extLst>
          </p:cNvPr>
          <p:cNvSpPr>
            <a:spLocks noGrp="1"/>
          </p:cNvSpPr>
          <p:nvPr>
            <p:ph idx="1"/>
          </p:nvPr>
        </p:nvSpPr>
        <p:spPr>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Note that the extreme wavelength region used for constructing the prior values and </a:t>
            </a:r>
            <a:r>
              <a:rPr lang="en-US" dirty="0" err="1"/>
              <a:t>apriori</a:t>
            </a:r>
            <a:r>
              <a:rPr lang="en-US" dirty="0"/>
              <a:t> </a:t>
            </a:r>
            <a:r>
              <a:rPr lang="en-US" dirty="0" err="1"/>
              <a:t>covarince</a:t>
            </a:r>
            <a:r>
              <a:rPr lang="en-US" dirty="0"/>
              <a:t> matrix is excluded in next retravel step  to avoid any correlations in the observations and </a:t>
            </a:r>
            <a:r>
              <a:rPr lang="en-US" i="1" dirty="0" err="1"/>
              <a:t>apriori</a:t>
            </a:r>
            <a:r>
              <a:rPr lang="en-US" i="1" dirty="0"/>
              <a:t>.</a:t>
            </a:r>
            <a:r>
              <a:rPr lang="en-US" dirty="0"/>
              <a:t> and could be retrieved after wards.</a:t>
            </a:r>
            <a:endParaRPr lang="en-IN" dirty="0"/>
          </a:p>
        </p:txBody>
      </p:sp>
    </p:spTree>
    <p:extLst>
      <p:ext uri="{BB962C8B-B14F-4D97-AF65-F5344CB8AC3E}">
        <p14:creationId xmlns:p14="http://schemas.microsoft.com/office/powerpoint/2010/main" val="428440882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8C6813-8824-22D0-B614-0508C8B5C1CF}"/>
              </a:ext>
            </a:extLst>
          </p:cNvPr>
          <p:cNvSpPr>
            <a:spLocks noGrp="1"/>
          </p:cNvSpPr>
          <p:nvPr>
            <p:ph type="title"/>
          </p:nvPr>
        </p:nvSpPr>
        <p:spPr/>
        <p:txBody>
          <a:bodyPr/>
          <a:lstStyle/>
          <a:p>
            <a:r>
              <a:rPr lang="en-US" dirty="0"/>
              <a:t>Step 4</a:t>
            </a:r>
            <a:endParaRPr lang="en-IN" dirty="0"/>
          </a:p>
        </p:txBody>
      </p:sp>
      <p:sp>
        <p:nvSpPr>
          <p:cNvPr id="5" name="Content Placeholder 4">
            <a:extLst>
              <a:ext uri="{FF2B5EF4-FFF2-40B4-BE49-F238E27FC236}">
                <a16:creationId xmlns:a16="http://schemas.microsoft.com/office/drawing/2014/main" xmlns="" id="{7B6D0368-46C0-1600-65C1-B7D786376DA6}"/>
              </a:ext>
            </a:extLst>
          </p:cNvPr>
          <p:cNvSpPr>
            <a:spLocks noGrp="1"/>
          </p:cNvSpPr>
          <p:nvPr>
            <p:ph idx="1"/>
          </p:nvPr>
        </p:nvSpPr>
        <p:spPr/>
        <p:txBody>
          <a:bodyPr>
            <a:normAutofit lnSpcReduction="10000"/>
          </a:bodyPr>
          <a:lstStyle/>
          <a:p>
            <a:endParaRPr lang="en-US" dirty="0"/>
          </a:p>
          <a:p>
            <a:endParaRPr lang="en-IN" dirty="0"/>
          </a:p>
          <a:p>
            <a:endParaRPr lang="en-IN" dirty="0"/>
          </a:p>
          <a:p>
            <a:endParaRPr lang="en-IN" dirty="0"/>
          </a:p>
          <a:p>
            <a:endParaRPr lang="en-IN" dirty="0"/>
          </a:p>
          <a:p>
            <a:endParaRPr lang="en-IN" dirty="0"/>
          </a:p>
          <a:p>
            <a:endParaRPr lang="en-IN" dirty="0"/>
          </a:p>
          <a:p>
            <a:r>
              <a:rPr lang="en-IN" dirty="0"/>
              <a:t>Remark: The hyperparameter gamma is tuned in each iteration(not necessarily) to ensure right </a:t>
            </a:r>
            <a:r>
              <a:rPr lang="en-IN" dirty="0" smtClean="0"/>
              <a:t>convergence</a:t>
            </a:r>
            <a:r>
              <a:rPr lang="en-IN" dirty="0"/>
              <a:t>.</a:t>
            </a:r>
          </a:p>
        </p:txBody>
      </p:sp>
      <p:sp>
        <p:nvSpPr>
          <p:cNvPr id="6" name="Content Placeholder 6">
            <a:extLst>
              <a:ext uri="{FF2B5EF4-FFF2-40B4-BE49-F238E27FC236}">
                <a16:creationId xmlns:a16="http://schemas.microsoft.com/office/drawing/2014/main" xmlns="" id="{FE0E2FCE-3BB4-BF1C-EDE4-A7ACD6B206D4}"/>
              </a:ext>
            </a:extLst>
          </p:cNvPr>
          <p:cNvSpPr txBox="1">
            <a:spLocks/>
          </p:cNvSpPr>
          <p:nvPr/>
        </p:nvSpPr>
        <p:spPr>
          <a:xfrm>
            <a:off x="838200" y="1505630"/>
            <a:ext cx="10515600" cy="27681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lgn="ctr"/>
            <a:r>
              <a:rPr lang="en-US"/>
              <a:t>We perform the optimal estimation using a levenberg-Marquardt scheme for numerically soving our set of equations as described detailed in the previous slides.</a:t>
            </a:r>
            <a:endParaRPr lang="en-IN" dirty="0"/>
          </a:p>
        </p:txBody>
      </p:sp>
    </p:spTree>
    <p:extLst>
      <p:ext uri="{BB962C8B-B14F-4D97-AF65-F5344CB8AC3E}">
        <p14:creationId xmlns:p14="http://schemas.microsoft.com/office/powerpoint/2010/main" val="9272020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AC22EB-436D-2E2F-8A67-7D5756010242}"/>
              </a:ext>
            </a:extLst>
          </p:cNvPr>
          <p:cNvSpPr>
            <a:spLocks noGrp="1"/>
          </p:cNvSpPr>
          <p:nvPr>
            <p:ph type="title"/>
          </p:nvPr>
        </p:nvSpPr>
        <p:spPr/>
        <p:txBody>
          <a:bodyPr/>
          <a:lstStyle/>
          <a:p>
            <a:r>
              <a:rPr lang="en-US" dirty="0"/>
              <a:t>Step 5</a:t>
            </a:r>
            <a:endParaRPr lang="en-IN" dirty="0"/>
          </a:p>
        </p:txBody>
      </p:sp>
      <p:sp>
        <p:nvSpPr>
          <p:cNvPr id="3" name="Content Placeholder 2">
            <a:extLst>
              <a:ext uri="{FF2B5EF4-FFF2-40B4-BE49-F238E27FC236}">
                <a16:creationId xmlns:a16="http://schemas.microsoft.com/office/drawing/2014/main" xmlns="" id="{250A9BBB-F38A-E68C-DFDB-701D8360EF2D}"/>
              </a:ext>
            </a:extLst>
          </p:cNvPr>
          <p:cNvSpPr>
            <a:spLocks noGrp="1"/>
          </p:cNvSpPr>
          <p:nvPr>
            <p:ph idx="1"/>
          </p:nvPr>
        </p:nvSpPr>
        <p:spPr/>
        <p:txBody>
          <a:bodyPr/>
          <a:lstStyle/>
          <a:p>
            <a:r>
              <a:rPr lang="en-US" dirty="0"/>
              <a:t>We stop Iteration when the step size in either the y space or x space is smaller than the derived </a:t>
            </a:r>
            <a:r>
              <a:rPr lang="en-US" dirty="0" err="1"/>
              <a:t>uncirtainities</a:t>
            </a:r>
            <a:r>
              <a:rPr lang="en-US" dirty="0"/>
              <a:t> .</a:t>
            </a:r>
          </a:p>
          <a:p>
            <a:pPr marL="0" indent="0">
              <a:buNone/>
            </a:pPr>
            <a:r>
              <a:rPr lang="en-US" dirty="0"/>
              <a:t> </a:t>
            </a:r>
            <a:r>
              <a:rPr lang="en-US" dirty="0" smtClean="0"/>
              <a:t>in y space:</a:t>
            </a:r>
          </a:p>
          <a:p>
            <a:pPr marL="0" indent="0">
              <a:buNone/>
            </a:pPr>
            <a:endParaRPr lang="en-US" dirty="0"/>
          </a:p>
        </p:txBody>
      </p:sp>
      <p:pic>
        <p:nvPicPr>
          <p:cNvPr id="4" name="Picture 3"/>
          <p:cNvPicPr>
            <a:picLocks noChangeAspect="1"/>
          </p:cNvPicPr>
          <p:nvPr/>
        </p:nvPicPr>
        <p:blipFill>
          <a:blip r:embed="rId2"/>
          <a:stretch>
            <a:fillRect/>
          </a:stretch>
        </p:blipFill>
        <p:spPr>
          <a:xfrm>
            <a:off x="1956618" y="3430588"/>
            <a:ext cx="8013292" cy="536728"/>
          </a:xfrm>
          <a:prstGeom prst="rect">
            <a:avLst/>
          </a:prstGeom>
        </p:spPr>
      </p:pic>
    </p:spTree>
    <p:extLst>
      <p:ext uri="{BB962C8B-B14F-4D97-AF65-F5344CB8AC3E}">
        <p14:creationId xmlns:p14="http://schemas.microsoft.com/office/powerpoint/2010/main" val="32163447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8BE3B-0376-8AE1-881C-0C2146C4BDC4}"/>
              </a:ext>
            </a:extLst>
          </p:cNvPr>
          <p:cNvSpPr>
            <a:spLocks noGrp="1"/>
          </p:cNvSpPr>
          <p:nvPr>
            <p:ph type="title"/>
          </p:nvPr>
        </p:nvSpPr>
        <p:spPr/>
        <p:txBody>
          <a:bodyPr/>
          <a:lstStyle/>
          <a:p>
            <a:r>
              <a:rPr lang="en-US" dirty="0"/>
              <a:t>Validation and improvements </a:t>
            </a:r>
            <a:endParaRPr lang="en-IN" dirty="0"/>
          </a:p>
        </p:txBody>
      </p:sp>
      <p:sp>
        <p:nvSpPr>
          <p:cNvPr id="3" name="Content Placeholder 2">
            <a:extLst>
              <a:ext uri="{FF2B5EF4-FFF2-40B4-BE49-F238E27FC236}">
                <a16:creationId xmlns:a16="http://schemas.microsoft.com/office/drawing/2014/main" xmlns="" id="{8BCB7F91-E595-9B90-C28C-F2F31D0EA08C}"/>
              </a:ext>
            </a:extLst>
          </p:cNvPr>
          <p:cNvSpPr>
            <a:spLocks noGrp="1"/>
          </p:cNvSpPr>
          <p:nvPr>
            <p:ph idx="1"/>
          </p:nvPr>
        </p:nvSpPr>
        <p:spPr/>
        <p:txBody>
          <a:bodyPr/>
          <a:lstStyle/>
          <a:p>
            <a:r>
              <a:rPr lang="en-US" dirty="0"/>
              <a:t>Data Set </a:t>
            </a:r>
            <a:r>
              <a:rPr lang="en-US" dirty="0" smtClean="0"/>
              <a:t>1 – </a:t>
            </a:r>
            <a:r>
              <a:rPr lang="en-US" dirty="0" err="1" smtClean="0"/>
              <a:t>Haulani</a:t>
            </a:r>
            <a:r>
              <a:rPr lang="en-US" dirty="0" smtClean="0"/>
              <a:t> crater </a:t>
            </a:r>
            <a:r>
              <a:rPr lang="en-US" dirty="0" smtClean="0"/>
              <a:t>at 9:00 am </a:t>
            </a:r>
            <a:endParaRPr lang="en-US" dirty="0"/>
          </a:p>
          <a:p>
            <a:r>
              <a:rPr lang="en-US" dirty="0"/>
              <a:t>Data Set </a:t>
            </a:r>
            <a:r>
              <a:rPr lang="en-US" dirty="0" smtClean="0"/>
              <a:t>2 – </a:t>
            </a:r>
            <a:r>
              <a:rPr lang="en-US" dirty="0" err="1" smtClean="0"/>
              <a:t>Haulani</a:t>
            </a:r>
            <a:r>
              <a:rPr lang="en-US" dirty="0" smtClean="0"/>
              <a:t> crater at noon</a:t>
            </a:r>
            <a:endParaRPr lang="en-US" dirty="0"/>
          </a:p>
          <a:p>
            <a:endParaRPr lang="en-US" dirty="0"/>
          </a:p>
          <a:p>
            <a:r>
              <a:rPr lang="en-US" dirty="0"/>
              <a:t>Including forward model error, because we are not retrieving disk function which can induce </a:t>
            </a:r>
            <a:r>
              <a:rPr lang="en-US" dirty="0" err="1"/>
              <a:t>unciratainities</a:t>
            </a:r>
            <a:r>
              <a:rPr lang="en-US" dirty="0"/>
              <a:t> </a:t>
            </a:r>
            <a:endParaRPr lang="en-IN" dirty="0"/>
          </a:p>
        </p:txBody>
      </p:sp>
    </p:spTree>
    <p:extLst>
      <p:ext uri="{BB962C8B-B14F-4D97-AF65-F5344CB8AC3E}">
        <p14:creationId xmlns:p14="http://schemas.microsoft.com/office/powerpoint/2010/main" val="4027524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7A72A5-218F-CD68-73C9-75C39B62686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9E66E400-9FD5-C859-B0A4-D26D1A9A3AB6}"/>
              </a:ext>
            </a:extLst>
          </p:cNvPr>
          <p:cNvSpPr>
            <a:spLocks noGrp="1"/>
          </p:cNvSpPr>
          <p:nvPr>
            <p:ph idx="1"/>
          </p:nvPr>
        </p:nvSpPr>
        <p:spPr/>
        <p:txBody>
          <a:bodyPr/>
          <a:lstStyle/>
          <a:p>
            <a:r>
              <a:rPr lang="en-US" dirty="0"/>
              <a:t>General statements on the problem like why thermal correction.</a:t>
            </a:r>
          </a:p>
          <a:p>
            <a:r>
              <a:rPr lang="en-US" dirty="0"/>
              <a:t>What’s  the purpose of whole pipeline. </a:t>
            </a:r>
            <a:endParaRPr lang="en-IN" dirty="0"/>
          </a:p>
        </p:txBody>
      </p:sp>
    </p:spTree>
    <p:extLst>
      <p:ext uri="{BB962C8B-B14F-4D97-AF65-F5344CB8AC3E}">
        <p14:creationId xmlns:p14="http://schemas.microsoft.com/office/powerpoint/2010/main" val="3202814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1F9C75-E92F-E3C0-FA6A-FFB09815BED2}"/>
              </a:ext>
            </a:extLst>
          </p:cNvPr>
          <p:cNvSpPr>
            <a:spLocks noGrp="1"/>
          </p:cNvSpPr>
          <p:nvPr>
            <p:ph type="title"/>
          </p:nvPr>
        </p:nvSpPr>
        <p:spPr/>
        <p:txBody>
          <a:bodyPr/>
          <a:lstStyle/>
          <a:p>
            <a:r>
              <a:rPr lang="en-IN" dirty="0" smtClean="0"/>
              <a:t>Introduction</a:t>
            </a:r>
            <a:endParaRPr lang="en-IN" dirty="0"/>
          </a:p>
        </p:txBody>
      </p:sp>
      <p:sp>
        <p:nvSpPr>
          <p:cNvPr id="3" name="Content Placeholder 2">
            <a:extLst>
              <a:ext uri="{FF2B5EF4-FFF2-40B4-BE49-F238E27FC236}">
                <a16:creationId xmlns:a16="http://schemas.microsoft.com/office/drawing/2014/main" xmlns="" id="{0AE1F73B-B1D8-5815-F1A6-9A685068BD88}"/>
              </a:ext>
            </a:extLst>
          </p:cNvPr>
          <p:cNvSpPr>
            <a:spLocks noGrp="1"/>
          </p:cNvSpPr>
          <p:nvPr>
            <p:ph idx="1"/>
          </p:nvPr>
        </p:nvSpPr>
        <p:spPr/>
        <p:txBody>
          <a:bodyPr>
            <a:normAutofit fontScale="70000" lnSpcReduction="20000"/>
          </a:bodyPr>
          <a:lstStyle/>
          <a:p>
            <a:r>
              <a:rPr lang="en-US" b="1" dirty="0"/>
              <a:t>Problem Statement</a:t>
            </a:r>
          </a:p>
          <a:p>
            <a:pPr marL="0" indent="0">
              <a:buNone/>
            </a:pPr>
            <a:r>
              <a:rPr lang="en-US" dirty="0"/>
              <a:t>We aim to retrieve the values of </a:t>
            </a:r>
            <a:r>
              <a:rPr lang="en-US" b="1" dirty="0"/>
              <a:t>physical parameters</a:t>
            </a:r>
            <a:r>
              <a:rPr lang="en-US" dirty="0"/>
              <a:t> in the model using only the observed, </a:t>
            </a:r>
            <a:r>
              <a:rPr lang="en-US" b="1" dirty="0"/>
              <a:t>noisy spectral radiance</a:t>
            </a:r>
            <a:r>
              <a:rPr lang="en-US" dirty="0"/>
              <a:t> from spacecraft data</a:t>
            </a:r>
            <a:r>
              <a:rPr lang="en-US" dirty="0" smtClean="0"/>
              <a:t>.</a:t>
            </a:r>
          </a:p>
          <a:p>
            <a:endParaRPr lang="en-US" dirty="0"/>
          </a:p>
          <a:p>
            <a:endParaRPr lang="en-US" dirty="0" smtClean="0"/>
          </a:p>
          <a:p>
            <a:pPr marL="0" indent="0">
              <a:buNone/>
            </a:pPr>
            <a:r>
              <a:rPr lang="en-US" dirty="0" smtClean="0"/>
              <a:t>we </a:t>
            </a:r>
            <a:r>
              <a:rPr lang="en-US" dirty="0"/>
              <a:t>get a system of equation to solve for the unknown values. </a:t>
            </a:r>
            <a:r>
              <a:rPr lang="en-US" dirty="0" smtClean="0"/>
              <a:t>Seems </a:t>
            </a:r>
            <a:r>
              <a:rPr lang="en-US" dirty="0"/>
              <a:t>fine. But </a:t>
            </a:r>
            <a:r>
              <a:rPr lang="en-US" dirty="0" smtClean="0"/>
              <a:t>There are </a:t>
            </a:r>
            <a:r>
              <a:rPr lang="en-US" dirty="0" smtClean="0"/>
              <a:t>challenges:</a:t>
            </a:r>
            <a:endParaRPr lang="en-US" dirty="0"/>
          </a:p>
          <a:p>
            <a:pPr marL="0" indent="0">
              <a:buNone/>
            </a:pPr>
            <a:r>
              <a:rPr lang="en-US" dirty="0" smtClean="0"/>
              <a:t>The </a:t>
            </a:r>
            <a:r>
              <a:rPr lang="en-US" dirty="0"/>
              <a:t>model is </a:t>
            </a:r>
            <a:r>
              <a:rPr lang="en-US" b="1" dirty="0"/>
              <a:t>non-linear</a:t>
            </a:r>
            <a:endParaRPr lang="en-US" dirty="0"/>
          </a:p>
          <a:p>
            <a:pPr marL="0" indent="0">
              <a:buNone/>
            </a:pPr>
            <a:r>
              <a:rPr lang="en-US" dirty="0"/>
              <a:t>The system is </a:t>
            </a:r>
            <a:r>
              <a:rPr lang="en-US" b="1" dirty="0"/>
              <a:t>underdetermined</a:t>
            </a:r>
            <a:r>
              <a:rPr lang="en-US" dirty="0"/>
              <a:t>: more unknowns than data points</a:t>
            </a:r>
          </a:p>
          <a:p>
            <a:pPr marL="0" indent="0">
              <a:buNone/>
            </a:pPr>
            <a:r>
              <a:rPr lang="en-US" dirty="0"/>
              <a:t>Possible </a:t>
            </a:r>
            <a:r>
              <a:rPr lang="en-US" b="1" dirty="0"/>
              <a:t>null space</a:t>
            </a:r>
            <a:r>
              <a:rPr lang="en-US" dirty="0"/>
              <a:t> → multiple solutions</a:t>
            </a:r>
          </a:p>
          <a:p>
            <a:pPr marL="0" indent="0">
              <a:buNone/>
            </a:pPr>
            <a:r>
              <a:rPr lang="en-US" dirty="0" smtClean="0"/>
              <a:t>The </a:t>
            </a:r>
            <a:r>
              <a:rPr lang="en-US" dirty="0"/>
              <a:t>wavelength region includes both:</a:t>
            </a:r>
          </a:p>
          <a:p>
            <a:pPr lvl="1"/>
            <a:r>
              <a:rPr lang="en-US" b="1" dirty="0"/>
              <a:t>Reflectance component</a:t>
            </a:r>
            <a:r>
              <a:rPr lang="en-US" dirty="0"/>
              <a:t>, which is coupled to emission through </a:t>
            </a:r>
            <a:r>
              <a:rPr lang="en-US" b="1" dirty="0"/>
              <a:t>emissivity</a:t>
            </a:r>
            <a:endParaRPr lang="en-US" dirty="0"/>
          </a:p>
          <a:p>
            <a:pPr lvl="1"/>
            <a:r>
              <a:rPr lang="en-US" b="1" dirty="0"/>
              <a:t>Thermal emission</a:t>
            </a:r>
            <a:r>
              <a:rPr lang="en-US" dirty="0"/>
              <a:t>, which depends on emissivity and </a:t>
            </a:r>
            <a:r>
              <a:rPr lang="en-US" b="1" dirty="0"/>
              <a:t>temperature</a:t>
            </a:r>
            <a:endParaRPr lang="en-US" dirty="0"/>
          </a:p>
          <a:p>
            <a:r>
              <a:rPr lang="en-US" dirty="0"/>
              <a:t>Therefore, both components must be </a:t>
            </a:r>
            <a:r>
              <a:rPr lang="en-US" b="1" dirty="0"/>
              <a:t>modeled accurately</a:t>
            </a:r>
            <a:r>
              <a:rPr lang="en-US" dirty="0"/>
              <a:t> to constrain </a:t>
            </a:r>
            <a:r>
              <a:rPr lang="en-US" dirty="0" smtClean="0"/>
              <a:t>T and e(λ</a:t>
            </a:r>
            <a:r>
              <a:rPr lang="en-US" dirty="0"/>
              <a:t>) reliably.</a:t>
            </a:r>
          </a:p>
        </p:txBody>
      </p:sp>
      <p:pic>
        <p:nvPicPr>
          <p:cNvPr id="5" name="Picture 4"/>
          <p:cNvPicPr>
            <a:picLocks noChangeAspect="1"/>
          </p:cNvPicPr>
          <p:nvPr/>
        </p:nvPicPr>
        <p:blipFill>
          <a:blip r:embed="rId2"/>
          <a:stretch>
            <a:fillRect/>
          </a:stretch>
        </p:blipFill>
        <p:spPr>
          <a:xfrm>
            <a:off x="3324438" y="2805195"/>
            <a:ext cx="3286584" cy="457264"/>
          </a:xfrm>
          <a:prstGeom prst="rect">
            <a:avLst/>
          </a:prstGeom>
        </p:spPr>
      </p:pic>
    </p:spTree>
    <p:extLst>
      <p:ext uri="{BB962C8B-B14F-4D97-AF65-F5344CB8AC3E}">
        <p14:creationId xmlns:p14="http://schemas.microsoft.com/office/powerpoint/2010/main" val="37742928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67FAB6-0009-3660-EA1E-5C0B2EC79F1C}"/>
              </a:ext>
            </a:extLst>
          </p:cNvPr>
          <p:cNvSpPr>
            <a:spLocks noGrp="1"/>
          </p:cNvSpPr>
          <p:nvPr>
            <p:ph type="title"/>
          </p:nvPr>
        </p:nvSpPr>
        <p:spPr/>
        <p:txBody>
          <a:bodyPr/>
          <a:lstStyle/>
          <a:p>
            <a:r>
              <a:rPr lang="en-US" dirty="0"/>
              <a:t>Linear Inverse Problems and Least Square</a:t>
            </a:r>
            <a:endParaRPr lang="en-IN" dirty="0"/>
          </a:p>
        </p:txBody>
      </p:sp>
      <p:sp>
        <p:nvSpPr>
          <p:cNvPr id="3" name="Content Placeholder 2">
            <a:extLst>
              <a:ext uri="{FF2B5EF4-FFF2-40B4-BE49-F238E27FC236}">
                <a16:creationId xmlns:a16="http://schemas.microsoft.com/office/drawing/2014/main" xmlns="" id="{BA9E8946-7363-D632-688A-BD7D2B8F6EF5}"/>
              </a:ext>
            </a:extLst>
          </p:cNvPr>
          <p:cNvSpPr>
            <a:spLocks noGrp="1"/>
          </p:cNvSpPr>
          <p:nvPr>
            <p:ph idx="1"/>
          </p:nvPr>
        </p:nvSpPr>
        <p:spPr>
          <a:xfrm>
            <a:off x="609600" y="1394802"/>
            <a:ext cx="10515600" cy="4311406"/>
          </a:xfrm>
        </p:spPr>
        <p:txBody>
          <a:bodyPr>
            <a:normAutofit fontScale="92500" lnSpcReduction="10000"/>
          </a:bodyPr>
          <a:lstStyle/>
          <a:p>
            <a:pPr marL="0" indent="0">
              <a:buNone/>
            </a:pPr>
            <a:r>
              <a:rPr lang="en-US" dirty="0" smtClean="0"/>
              <a:t>Consider a Linear Model: </a:t>
            </a:r>
          </a:p>
          <a:p>
            <a:pPr marL="0" indent="0">
              <a:buNone/>
            </a:pPr>
            <a:r>
              <a:rPr lang="en-US" dirty="0" smtClean="0"/>
              <a:t>                                    D = Gm ;   D : Observed Data </a:t>
            </a:r>
          </a:p>
          <a:p>
            <a:pPr marL="0" indent="0">
              <a:buNone/>
            </a:pPr>
            <a:r>
              <a:rPr lang="en-US" dirty="0"/>
              <a:t>	</a:t>
            </a:r>
            <a:r>
              <a:rPr lang="en-US" dirty="0" smtClean="0"/>
              <a:t>		</a:t>
            </a:r>
            <a:r>
              <a:rPr lang="en-US" dirty="0"/>
              <a:t>	 </a:t>
            </a:r>
            <a:r>
              <a:rPr lang="en-US" dirty="0" smtClean="0"/>
              <a:t>        G : Forward model</a:t>
            </a:r>
          </a:p>
          <a:p>
            <a:pPr marL="0" indent="0">
              <a:buNone/>
            </a:pPr>
            <a:r>
              <a:rPr lang="en-US" dirty="0"/>
              <a:t>	</a:t>
            </a:r>
            <a:r>
              <a:rPr lang="en-US" dirty="0" smtClean="0"/>
              <a:t>			</a:t>
            </a:r>
            <a:r>
              <a:rPr lang="en-US" dirty="0"/>
              <a:t> </a:t>
            </a:r>
            <a:r>
              <a:rPr lang="en-US" dirty="0" smtClean="0"/>
              <a:t>        m : model parameters to be retrieved</a:t>
            </a:r>
          </a:p>
          <a:p>
            <a:pPr marL="0" indent="0">
              <a:buNone/>
            </a:pPr>
            <a:r>
              <a:rPr lang="en-US" dirty="0" smtClean="0"/>
              <a:t>When </a:t>
            </a:r>
            <a:r>
              <a:rPr lang="en-US" dirty="0"/>
              <a:t>there is noise or the system is inconsistent, we define an </a:t>
            </a:r>
            <a:r>
              <a:rPr lang="en-US" b="1" dirty="0"/>
              <a:t>error </a:t>
            </a:r>
            <a:r>
              <a:rPr lang="en-US" b="1" dirty="0" smtClean="0"/>
              <a:t>vector</a:t>
            </a:r>
            <a:r>
              <a:rPr lang="en-US" dirty="0" smtClean="0"/>
              <a:t>:  </a:t>
            </a:r>
            <a:r>
              <a:rPr lang="en-IN" dirty="0" smtClean="0"/>
              <a:t>e=D</a:t>
            </a:r>
            <a:r>
              <a:rPr lang="en-IN" dirty="0"/>
              <a:t>−</a:t>
            </a:r>
            <a:r>
              <a:rPr lang="en-IN" dirty="0" smtClean="0"/>
              <a:t>Gm</a:t>
            </a:r>
          </a:p>
          <a:p>
            <a:pPr marL="0" indent="0">
              <a:buNone/>
            </a:pPr>
            <a:r>
              <a:rPr lang="en-IN" dirty="0"/>
              <a:t>We minimize the </a:t>
            </a:r>
            <a:r>
              <a:rPr lang="en-IN" b="1" dirty="0"/>
              <a:t>L2 norm</a:t>
            </a:r>
            <a:r>
              <a:rPr lang="en-IN" dirty="0"/>
              <a:t> (least squares loss</a:t>
            </a:r>
            <a:r>
              <a:rPr lang="en-IN" dirty="0" smtClean="0"/>
              <a:t>):</a:t>
            </a:r>
          </a:p>
          <a:p>
            <a:pPr marL="0" indent="0">
              <a:buNone/>
            </a:pPr>
            <a:endParaRPr lang="en-IN" dirty="0"/>
          </a:p>
          <a:p>
            <a:pPr marL="0" indent="0">
              <a:buNone/>
            </a:pPr>
            <a:r>
              <a:rPr lang="en-IN" b="1" dirty="0" smtClean="0"/>
              <a:t>Least </a:t>
            </a:r>
            <a:r>
              <a:rPr lang="en-IN" b="1" dirty="0"/>
              <a:t>Squares Solution</a:t>
            </a:r>
          </a:p>
          <a:p>
            <a:pPr marL="0" indent="0">
              <a:buNone/>
            </a:pPr>
            <a:r>
              <a:rPr lang="en-IN" dirty="0"/>
              <a:t>Set derivative to </a:t>
            </a:r>
            <a:r>
              <a:rPr lang="en-IN" dirty="0" smtClean="0"/>
              <a:t>zero</a:t>
            </a:r>
          </a:p>
          <a:p>
            <a:pPr marL="0" indent="0">
              <a:buNone/>
            </a:pPr>
            <a:endParaRPr lang="en-IN" dirty="0" smtClean="0"/>
          </a:p>
        </p:txBody>
      </p:sp>
      <p:pic>
        <p:nvPicPr>
          <p:cNvPr id="8" name="Picture 7"/>
          <p:cNvPicPr>
            <a:picLocks noChangeAspect="1"/>
          </p:cNvPicPr>
          <p:nvPr/>
        </p:nvPicPr>
        <p:blipFill>
          <a:blip r:embed="rId2"/>
          <a:stretch>
            <a:fillRect/>
          </a:stretch>
        </p:blipFill>
        <p:spPr>
          <a:xfrm>
            <a:off x="943022" y="5600236"/>
            <a:ext cx="4267796" cy="543001"/>
          </a:xfrm>
          <a:prstGeom prst="rect">
            <a:avLst/>
          </a:prstGeom>
        </p:spPr>
      </p:pic>
      <p:pic>
        <p:nvPicPr>
          <p:cNvPr id="9" name="Picture 8"/>
          <p:cNvPicPr>
            <a:picLocks noChangeAspect="1"/>
          </p:cNvPicPr>
          <p:nvPr/>
        </p:nvPicPr>
        <p:blipFill>
          <a:blip r:embed="rId3"/>
          <a:stretch>
            <a:fillRect/>
          </a:stretch>
        </p:blipFill>
        <p:spPr>
          <a:xfrm>
            <a:off x="943022" y="4430972"/>
            <a:ext cx="3934374" cy="266737"/>
          </a:xfrm>
          <a:prstGeom prst="rect">
            <a:avLst/>
          </a:prstGeom>
        </p:spPr>
      </p:pic>
    </p:spTree>
    <p:extLst>
      <p:ext uri="{BB962C8B-B14F-4D97-AF65-F5344CB8AC3E}">
        <p14:creationId xmlns:p14="http://schemas.microsoft.com/office/powerpoint/2010/main" val="319740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But what if the problem is underdetermined?</a:t>
            </a:r>
            <a:br>
              <a:rPr lang="en-US" b="1" dirty="0"/>
            </a:br>
            <a:endParaRPr lang="en-IN" dirty="0"/>
          </a:p>
        </p:txBody>
      </p:sp>
      <p:sp>
        <p:nvSpPr>
          <p:cNvPr id="3" name="Content Placeholder 2"/>
          <p:cNvSpPr>
            <a:spLocks noGrp="1"/>
          </p:cNvSpPr>
          <p:nvPr>
            <p:ph idx="1"/>
          </p:nvPr>
        </p:nvSpPr>
        <p:spPr/>
        <p:txBody>
          <a:bodyPr/>
          <a:lstStyle/>
          <a:p>
            <a:r>
              <a:rPr lang="en-US" dirty="0" smtClean="0"/>
              <a:t>When G </a:t>
            </a:r>
            <a:r>
              <a:rPr lang="en-US" dirty="0"/>
              <a:t>is not full-rank or when there are </a:t>
            </a:r>
            <a:r>
              <a:rPr lang="en-US" b="1" dirty="0"/>
              <a:t>more unknowns than data</a:t>
            </a:r>
            <a:r>
              <a:rPr lang="en-US" dirty="0"/>
              <a:t>, we can't invert </a:t>
            </a:r>
            <a:r>
              <a:rPr lang="en-US" dirty="0" smtClean="0"/>
              <a:t>G</a:t>
            </a:r>
            <a:r>
              <a:rPr lang="en-US" b="1" baseline="30000" dirty="0" smtClean="0"/>
              <a:t>T</a:t>
            </a:r>
            <a:r>
              <a:rPr lang="en-US" dirty="0" smtClean="0"/>
              <a:t>G directly</a:t>
            </a:r>
            <a:r>
              <a:rPr lang="en-US" dirty="0"/>
              <a:t>.</a:t>
            </a:r>
          </a:p>
          <a:p>
            <a:r>
              <a:rPr lang="en-US" dirty="0"/>
              <a:t>There are </a:t>
            </a:r>
            <a:r>
              <a:rPr lang="en-US" b="1" dirty="0"/>
              <a:t>infinitely many</a:t>
            </a:r>
            <a:r>
              <a:rPr lang="en-US" dirty="0"/>
              <a:t> possible solutions.</a:t>
            </a:r>
          </a:p>
          <a:p>
            <a:endParaRPr lang="en-IN" dirty="0"/>
          </a:p>
        </p:txBody>
      </p:sp>
      <p:sp>
        <p:nvSpPr>
          <p:cNvPr id="4" name="Oval 3">
            <a:extLst>
              <a:ext uri="{FF2B5EF4-FFF2-40B4-BE49-F238E27FC236}">
                <a16:creationId xmlns:a16="http://schemas.microsoft.com/office/drawing/2014/main" xmlns="" id="{D026B2C3-6F17-D7F0-D4FB-381EA2B8EE31}"/>
              </a:ext>
            </a:extLst>
          </p:cNvPr>
          <p:cNvSpPr/>
          <p:nvPr/>
        </p:nvSpPr>
        <p:spPr>
          <a:xfrm>
            <a:off x="1730476" y="4295189"/>
            <a:ext cx="2056449" cy="191132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00150" lvl="2" indent="-285750" algn="ctr">
              <a:buFont typeface="Arial" panose="020B0604020202020204" pitchFamily="34" charset="0"/>
              <a:buChar char="•"/>
            </a:pPr>
            <a:r>
              <a:rPr lang="en-US" dirty="0"/>
              <a:t>x</a:t>
            </a:r>
            <a:endParaRPr lang="en-IN" dirty="0"/>
          </a:p>
        </p:txBody>
      </p:sp>
      <p:sp>
        <p:nvSpPr>
          <p:cNvPr id="5" name="Oval 4">
            <a:extLst>
              <a:ext uri="{FF2B5EF4-FFF2-40B4-BE49-F238E27FC236}">
                <a16:creationId xmlns:a16="http://schemas.microsoft.com/office/drawing/2014/main" xmlns="" id="{8E5756F7-CA1B-B27F-EE84-93FC230F2E1D}"/>
              </a:ext>
            </a:extLst>
          </p:cNvPr>
          <p:cNvSpPr/>
          <p:nvPr/>
        </p:nvSpPr>
        <p:spPr>
          <a:xfrm>
            <a:off x="7064479" y="4331328"/>
            <a:ext cx="1917289" cy="183904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6" name="Oval 5">
            <a:extLst>
              <a:ext uri="{FF2B5EF4-FFF2-40B4-BE49-F238E27FC236}">
                <a16:creationId xmlns:a16="http://schemas.microsoft.com/office/drawing/2014/main" xmlns="" id="{196F2C08-B4E4-FD49-F52C-9465D7F4CC3C}"/>
              </a:ext>
            </a:extLst>
          </p:cNvPr>
          <p:cNvSpPr/>
          <p:nvPr/>
        </p:nvSpPr>
        <p:spPr>
          <a:xfrm>
            <a:off x="7446003" y="4689166"/>
            <a:ext cx="846545" cy="714737"/>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US" dirty="0"/>
              <a:t>y</a:t>
            </a:r>
            <a:endParaRPr lang="en-IN" dirty="0"/>
          </a:p>
        </p:txBody>
      </p:sp>
      <p:sp>
        <p:nvSpPr>
          <p:cNvPr id="7" name="Rectangle: Rounded Corners 5">
            <a:extLst>
              <a:ext uri="{FF2B5EF4-FFF2-40B4-BE49-F238E27FC236}">
                <a16:creationId xmlns:a16="http://schemas.microsoft.com/office/drawing/2014/main" xmlns="" id="{C2610C61-891B-E269-355E-A89E7928BEA9}"/>
              </a:ext>
            </a:extLst>
          </p:cNvPr>
          <p:cNvSpPr/>
          <p:nvPr/>
        </p:nvSpPr>
        <p:spPr>
          <a:xfrm>
            <a:off x="1595184" y="6239188"/>
            <a:ext cx="2327034" cy="5337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State Space</a:t>
            </a:r>
            <a:endParaRPr lang="en-IN" dirty="0"/>
          </a:p>
        </p:txBody>
      </p:sp>
      <p:sp>
        <p:nvSpPr>
          <p:cNvPr id="8" name="Rectangle: Rounded Corners 6">
            <a:extLst>
              <a:ext uri="{FF2B5EF4-FFF2-40B4-BE49-F238E27FC236}">
                <a16:creationId xmlns:a16="http://schemas.microsoft.com/office/drawing/2014/main" xmlns="" id="{78BDB0A5-1A6C-98B2-4D8F-851D70D7C3D4}"/>
              </a:ext>
            </a:extLst>
          </p:cNvPr>
          <p:cNvSpPr/>
          <p:nvPr/>
        </p:nvSpPr>
        <p:spPr>
          <a:xfrm>
            <a:off x="6859606" y="6311900"/>
            <a:ext cx="2327034" cy="5337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Measurement Space </a:t>
            </a:r>
            <a:endParaRPr lang="en-IN" dirty="0"/>
          </a:p>
        </p:txBody>
      </p:sp>
      <p:cxnSp>
        <p:nvCxnSpPr>
          <p:cNvPr id="9" name="Straight Arrow Connector 8">
            <a:extLst>
              <a:ext uri="{FF2B5EF4-FFF2-40B4-BE49-F238E27FC236}">
                <a16:creationId xmlns:a16="http://schemas.microsoft.com/office/drawing/2014/main" xmlns="" id="{B2685FAA-1D04-E7C4-734C-D88FB49995F7}"/>
              </a:ext>
            </a:extLst>
          </p:cNvPr>
          <p:cNvCxnSpPr>
            <a:cxnSpLocks/>
          </p:cNvCxnSpPr>
          <p:nvPr/>
        </p:nvCxnSpPr>
        <p:spPr>
          <a:xfrm>
            <a:off x="3244951" y="4801380"/>
            <a:ext cx="4269919" cy="245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16">
            <a:extLst>
              <a:ext uri="{FF2B5EF4-FFF2-40B4-BE49-F238E27FC236}">
                <a16:creationId xmlns:a16="http://schemas.microsoft.com/office/drawing/2014/main" xmlns="" id="{F73967AA-34F6-2453-1CD8-5F8310962668}"/>
              </a:ext>
            </a:extLst>
          </p:cNvPr>
          <p:cNvSpPr/>
          <p:nvPr/>
        </p:nvSpPr>
        <p:spPr>
          <a:xfrm rot="251336">
            <a:off x="4704768" y="4464425"/>
            <a:ext cx="1823392" cy="4040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Forward Model</a:t>
            </a:r>
            <a:endParaRPr lang="en-IN" dirty="0"/>
          </a:p>
        </p:txBody>
      </p:sp>
    </p:spTree>
    <p:extLst>
      <p:ext uri="{BB962C8B-B14F-4D97-AF65-F5344CB8AC3E}">
        <p14:creationId xmlns:p14="http://schemas.microsoft.com/office/powerpoint/2010/main" val="18409638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00580E-7499-5753-C373-FF34E0C42AF2}"/>
              </a:ext>
            </a:extLst>
          </p:cNvPr>
          <p:cNvSpPr>
            <a:spLocks noGrp="1"/>
          </p:cNvSpPr>
          <p:nvPr>
            <p:ph type="title"/>
          </p:nvPr>
        </p:nvSpPr>
        <p:spPr/>
        <p:txBody>
          <a:bodyPr/>
          <a:lstStyle/>
          <a:p>
            <a:r>
              <a:rPr lang="en-US" dirty="0"/>
              <a:t>How do we fix this? -</a:t>
            </a:r>
            <a:r>
              <a:rPr lang="en-US" sz="2400" dirty="0"/>
              <a:t>We </a:t>
            </a:r>
            <a:r>
              <a:rPr lang="en-US" sz="2400" b="1" dirty="0"/>
              <a:t>introduce additional constraints</a:t>
            </a:r>
            <a:r>
              <a:rPr lang="en-US" sz="2400" dirty="0"/>
              <a:t> to reduce the solution space</a:t>
            </a:r>
            <a:endParaRPr lang="en-IN" sz="2400" dirty="0"/>
          </a:p>
        </p:txBody>
      </p:sp>
      <p:sp>
        <p:nvSpPr>
          <p:cNvPr id="3" name="Content Placeholder 2">
            <a:extLst>
              <a:ext uri="{FF2B5EF4-FFF2-40B4-BE49-F238E27FC236}">
                <a16:creationId xmlns:a16="http://schemas.microsoft.com/office/drawing/2014/main" xmlns="" id="{06751AF3-51ED-C8D0-457C-D2C8DC77EFE7}"/>
              </a:ext>
            </a:extLst>
          </p:cNvPr>
          <p:cNvSpPr>
            <a:spLocks noGrp="1"/>
          </p:cNvSpPr>
          <p:nvPr>
            <p:ph idx="1"/>
          </p:nvPr>
        </p:nvSpPr>
        <p:spPr/>
        <p:txBody>
          <a:bodyPr>
            <a:normAutofit/>
          </a:bodyPr>
          <a:lstStyle/>
          <a:p>
            <a:r>
              <a:rPr lang="en-US" b="1" dirty="0"/>
              <a:t>Adding a priori information</a:t>
            </a:r>
            <a:r>
              <a:rPr lang="en-US" dirty="0"/>
              <a:t> introduces an additional term in our norm, incorporating constraints that guide the </a:t>
            </a:r>
            <a:r>
              <a:rPr lang="en-US" dirty="0" smtClean="0"/>
              <a:t>solution</a:t>
            </a:r>
            <a:r>
              <a:rPr lang="en-US" dirty="0" smtClean="0"/>
              <a:t>. </a:t>
            </a:r>
            <a:endParaRPr lang="en-US" dirty="0"/>
          </a:p>
          <a:p>
            <a:endParaRPr lang="en-US" dirty="0"/>
          </a:p>
          <a:p>
            <a:r>
              <a:rPr lang="en-US" dirty="0" smtClean="0"/>
              <a:t>This </a:t>
            </a:r>
            <a:r>
              <a:rPr lang="en-US" dirty="0"/>
              <a:t>error minimization in the presence of prior information can be naturally framed within a </a:t>
            </a:r>
            <a:r>
              <a:rPr lang="en-US" b="1" dirty="0"/>
              <a:t>Bayesian framework</a:t>
            </a:r>
            <a:r>
              <a:rPr lang="en-US" dirty="0"/>
              <a:t> — treating the solution as a probability distribution conditioned on both the observed data and prior knowledge.</a:t>
            </a:r>
            <a:endParaRPr lang="en-IN" dirty="0"/>
          </a:p>
          <a:p>
            <a:endParaRPr lang="en-IN" dirty="0"/>
          </a:p>
        </p:txBody>
      </p:sp>
    </p:spTree>
    <p:extLst>
      <p:ext uri="{BB962C8B-B14F-4D97-AF65-F5344CB8AC3E}">
        <p14:creationId xmlns:p14="http://schemas.microsoft.com/office/powerpoint/2010/main" val="4081365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7EF0B6-13FC-ECC8-3D4D-1AB844B6EB57}"/>
              </a:ext>
            </a:extLst>
          </p:cNvPr>
          <p:cNvSpPr>
            <a:spLocks noGrp="1"/>
          </p:cNvSpPr>
          <p:nvPr>
            <p:ph type="title"/>
          </p:nvPr>
        </p:nvSpPr>
        <p:spPr/>
        <p:txBody>
          <a:bodyPr/>
          <a:lstStyle/>
          <a:p>
            <a:r>
              <a:rPr lang="en-US" b="1" dirty="0"/>
              <a:t>Bayesian Framework for Inverse Problems</a:t>
            </a:r>
            <a:endParaRPr lang="en-US" dirty="0"/>
          </a:p>
        </p:txBody>
      </p:sp>
      <p:sp>
        <p:nvSpPr>
          <p:cNvPr id="3" name="Content Placeholder 2">
            <a:extLst>
              <a:ext uri="{FF2B5EF4-FFF2-40B4-BE49-F238E27FC236}">
                <a16:creationId xmlns:a16="http://schemas.microsoft.com/office/drawing/2014/main" xmlns="" id="{9B19A297-1119-A1CA-76C2-8C06D6FA4318}"/>
              </a:ext>
            </a:extLst>
          </p:cNvPr>
          <p:cNvSpPr>
            <a:spLocks noGrp="1"/>
          </p:cNvSpPr>
          <p:nvPr>
            <p:ph idx="1"/>
          </p:nvPr>
        </p:nvSpPr>
        <p:spPr/>
        <p:txBody>
          <a:bodyPr/>
          <a:lstStyle/>
          <a:p>
            <a:r>
              <a:rPr lang="en-US" dirty="0" smtClean="0"/>
              <a:t>Provides </a:t>
            </a:r>
            <a:r>
              <a:rPr lang="en-US" dirty="0"/>
              <a:t>a structured approach for finding solutions.</a:t>
            </a:r>
          </a:p>
          <a:p>
            <a:r>
              <a:rPr lang="en-US" dirty="0"/>
              <a:t>Uses observed </a:t>
            </a:r>
            <a:r>
              <a:rPr lang="en-US" b="1" dirty="0"/>
              <a:t>data</a:t>
            </a:r>
            <a:r>
              <a:rPr lang="en-US" dirty="0"/>
              <a:t> and associated </a:t>
            </a:r>
            <a:r>
              <a:rPr lang="en-US" b="1" dirty="0"/>
              <a:t>measurement error statistics</a:t>
            </a:r>
            <a:r>
              <a:rPr lang="en-US" dirty="0"/>
              <a:t>.</a:t>
            </a:r>
          </a:p>
          <a:p>
            <a:pPr marL="0" indent="0">
              <a:buNone/>
            </a:pPr>
            <a:r>
              <a:rPr lang="en-US" dirty="0" smtClean="0"/>
              <a:t>   uses </a:t>
            </a:r>
            <a:r>
              <a:rPr lang="en-US" b="1" dirty="0" smtClean="0"/>
              <a:t>prior </a:t>
            </a:r>
            <a:r>
              <a:rPr lang="en-US" b="1" dirty="0"/>
              <a:t>information</a:t>
            </a:r>
            <a:r>
              <a:rPr lang="en-US" dirty="0"/>
              <a:t> to refine the solution space.</a:t>
            </a:r>
          </a:p>
          <a:p>
            <a:r>
              <a:rPr lang="en-US" dirty="0"/>
              <a:t>Narrows down the possible solutions from an </a:t>
            </a:r>
            <a:r>
              <a:rPr lang="en-US" b="1" dirty="0"/>
              <a:t>infinite state space</a:t>
            </a:r>
            <a:r>
              <a:rPr lang="en-US" dirty="0"/>
              <a:t>.</a:t>
            </a:r>
          </a:p>
          <a:p>
            <a:endParaRPr lang="en-IN" dirty="0"/>
          </a:p>
        </p:txBody>
      </p:sp>
    </p:spTree>
    <p:extLst>
      <p:ext uri="{BB962C8B-B14F-4D97-AF65-F5344CB8AC3E}">
        <p14:creationId xmlns:p14="http://schemas.microsoft.com/office/powerpoint/2010/main" val="40881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b="1" dirty="0"/>
              <a:t>Posterior Distribution:</a:t>
            </a:r>
            <a:r>
              <a:rPr lang="en-US" dirty="0"/>
              <a:t> Provides the conditional probability distribution over possible solution states</a:t>
            </a:r>
            <a:r>
              <a:rPr lang="en-US" dirty="0" smtClean="0"/>
              <a:t>.</a:t>
            </a:r>
          </a:p>
          <a:p>
            <a:r>
              <a:rPr lang="en-US" b="1" dirty="0"/>
              <a:t>Optimal State Selection:</a:t>
            </a:r>
            <a:r>
              <a:rPr lang="en-US" dirty="0"/>
              <a:t> Choose the optimal state from the posterior </a:t>
            </a:r>
            <a:r>
              <a:rPr lang="en-US" dirty="0" smtClean="0"/>
              <a:t>distribution</a:t>
            </a:r>
            <a:r>
              <a:rPr lang="en-US" dirty="0"/>
              <a:t> </a:t>
            </a:r>
            <a:r>
              <a:rPr lang="en-US" dirty="0" smtClean="0"/>
              <a:t>– the expected value of posterior or the maximum a priori state</a:t>
            </a:r>
          </a:p>
          <a:p>
            <a:r>
              <a:rPr lang="en-US" b="1" dirty="0"/>
              <a:t>Error Estimate:</a:t>
            </a:r>
            <a:r>
              <a:rPr lang="en-US" dirty="0"/>
              <a:t> Report the error estimate using the second moment </a:t>
            </a:r>
            <a:r>
              <a:rPr lang="en-US" dirty="0" smtClean="0"/>
              <a:t>matrix</a:t>
            </a:r>
            <a:r>
              <a:rPr lang="en-US" dirty="0"/>
              <a:t>.</a:t>
            </a:r>
            <a:endParaRPr lang="en-US" dirty="0" smtClean="0"/>
          </a:p>
        </p:txBody>
      </p:sp>
    </p:spTree>
    <p:extLst>
      <p:ext uri="{BB962C8B-B14F-4D97-AF65-F5344CB8AC3E}">
        <p14:creationId xmlns:p14="http://schemas.microsoft.com/office/powerpoint/2010/main" val="20419289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867</TotalTime>
  <Words>1308</Words>
  <Application>Microsoft Office PowerPoint</Application>
  <PresentationFormat>Widescreen</PresentationFormat>
  <Paragraphs>170</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Cambria Math</vt:lpstr>
      <vt:lpstr>Office Theme</vt:lpstr>
      <vt:lpstr>Emissivity and Temperature Retrieval: From Theory to Python Workflow</vt:lpstr>
      <vt:lpstr>Naïve Representation of an Inverse Problem</vt:lpstr>
      <vt:lpstr>PowerPoint Presentation</vt:lpstr>
      <vt:lpstr>Introduction</vt:lpstr>
      <vt:lpstr>Linear Inverse Problems and Least Square</vt:lpstr>
      <vt:lpstr>But what if the problem is underdetermined? </vt:lpstr>
      <vt:lpstr>How do we fix this? -We introduce additional constraints to reduce the solution space</vt:lpstr>
      <vt:lpstr>Bayesian Framework for Inverse Problems</vt:lpstr>
      <vt:lpstr>PowerPoint Presentation</vt:lpstr>
      <vt:lpstr>PowerPoint Presentation</vt:lpstr>
      <vt:lpstr>Meeting the least squares through bayes rule.</vt:lpstr>
      <vt:lpstr>PowerPoint Presentation</vt:lpstr>
      <vt:lpstr>What’s So Special About the Gaussian?</vt:lpstr>
      <vt:lpstr>NON LINEAR PROBLEM</vt:lpstr>
      <vt:lpstr>Zooming Out for a Moment</vt:lpstr>
      <vt:lpstr>UNCIRTAINITIES AND THEIR ESTIMATION</vt:lpstr>
      <vt:lpstr>DIAGONOSTICS</vt:lpstr>
      <vt:lpstr>Formal Connection: Information Content &amp; Averaging Kernel</vt:lpstr>
      <vt:lpstr>PowerPoint Presentation</vt:lpstr>
      <vt:lpstr>Step 1</vt:lpstr>
      <vt:lpstr>Prior &amp; A Priori Matrix Context</vt:lpstr>
      <vt:lpstr> </vt:lpstr>
      <vt:lpstr>Step 2</vt:lpstr>
      <vt:lpstr>Step 3</vt:lpstr>
      <vt:lpstr>Step 4</vt:lpstr>
      <vt:lpstr>Step 5</vt:lpstr>
      <vt:lpstr>Validation and improvements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Thermal correction-our flowchart</dc:title>
  <dc:creator>aliya rinu</dc:creator>
  <cp:lastModifiedBy>WS7</cp:lastModifiedBy>
  <cp:revision>18</cp:revision>
  <dcterms:created xsi:type="dcterms:W3CDTF">2025-04-23T10:42:12Z</dcterms:created>
  <dcterms:modified xsi:type="dcterms:W3CDTF">2025-04-24T20:13:33Z</dcterms:modified>
</cp:coreProperties>
</file>