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86" r:id="rId4"/>
    <p:sldId id="259" r:id="rId5"/>
    <p:sldId id="281" r:id="rId6"/>
    <p:sldId id="282" r:id="rId7"/>
    <p:sldId id="283" r:id="rId8"/>
    <p:sldId id="284" r:id="rId9"/>
    <p:sldId id="260" r:id="rId10"/>
    <p:sldId id="287" r:id="rId11"/>
    <p:sldId id="261" r:id="rId12"/>
    <p:sldId id="288" r:id="rId13"/>
    <p:sldId id="262" r:id="rId14"/>
    <p:sldId id="289" r:id="rId15"/>
    <p:sldId id="290" r:id="rId16"/>
    <p:sldId id="291" r:id="rId17"/>
    <p:sldId id="292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2FE15-229B-44A5-A650-D9A9E2106F74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AEFA8-7BE7-4D6F-984B-1E26CCEFB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2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115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49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31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384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19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7826-2E74-4DD7-9D6E-7DACCBCB6900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60CD-B842-48B6-99B4-143A6031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7826-2E74-4DD7-9D6E-7DACCBCB6900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60CD-B842-48B6-99B4-143A6031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7826-2E74-4DD7-9D6E-7DACCBCB6900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60CD-B842-48B6-99B4-143A6031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42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2266913" y="1360350"/>
            <a:ext cx="77431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9196833" y="619995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" name="Shape 10"/>
          <p:cNvSpPr/>
          <p:nvPr/>
        </p:nvSpPr>
        <p:spPr>
          <a:xfrm>
            <a:off x="9939167" y="56388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11"/>
          <p:cNvSpPr/>
          <p:nvPr/>
        </p:nvSpPr>
        <p:spPr>
          <a:xfrm>
            <a:off x="11770303" y="4597554"/>
            <a:ext cx="1011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3962967" y="6334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772845" y="337347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415791" y="79151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835095" y="1339871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" name="Shape 17"/>
          <p:cNvSpPr/>
          <p:nvPr/>
        </p:nvSpPr>
        <p:spPr>
          <a:xfrm>
            <a:off x="10806000" y="4963100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" name="Shape 18"/>
          <p:cNvSpPr/>
          <p:nvPr/>
        </p:nvSpPr>
        <p:spPr>
          <a:xfrm>
            <a:off x="11738600" y="5654656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" name="Shape 19"/>
          <p:cNvSpPr/>
          <p:nvPr/>
        </p:nvSpPr>
        <p:spPr>
          <a:xfrm>
            <a:off x="261747" y="1990891"/>
            <a:ext cx="1011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" name="Shape 20"/>
          <p:cNvSpPr/>
          <p:nvPr/>
        </p:nvSpPr>
        <p:spPr>
          <a:xfrm>
            <a:off x="2317400" y="271321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1" name="Shape 21"/>
          <p:cNvSpPr/>
          <p:nvPr/>
        </p:nvSpPr>
        <p:spPr>
          <a:xfrm>
            <a:off x="1028878" y="2504486"/>
            <a:ext cx="1011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" name="Shape 22"/>
          <p:cNvSpPr/>
          <p:nvPr/>
        </p:nvSpPr>
        <p:spPr>
          <a:xfrm>
            <a:off x="5695445" y="474826"/>
            <a:ext cx="1011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" name="Shape 23"/>
          <p:cNvSpPr/>
          <p:nvPr/>
        </p:nvSpPr>
        <p:spPr>
          <a:xfrm>
            <a:off x="10305617" y="6127437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93678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2061367" y="2034925"/>
            <a:ext cx="77768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SzPct val="100000"/>
              <a:defRPr sz="4800" b="1"/>
            </a:lvl1pPr>
            <a:lvl2pPr rtl="0">
              <a:spcBef>
                <a:spcPts val="0"/>
              </a:spcBef>
              <a:buSzPct val="100000"/>
              <a:defRPr sz="4800" b="1"/>
            </a:lvl2pPr>
            <a:lvl3pPr rtl="0">
              <a:spcBef>
                <a:spcPts val="0"/>
              </a:spcBef>
              <a:buSzPct val="100000"/>
              <a:defRPr sz="4800" b="1"/>
            </a:lvl3pPr>
            <a:lvl4pPr rtl="0">
              <a:spcBef>
                <a:spcPts val="0"/>
              </a:spcBef>
              <a:buSzPct val="100000"/>
              <a:defRPr sz="4800" b="1"/>
            </a:lvl4pPr>
            <a:lvl5pPr rtl="0">
              <a:spcBef>
                <a:spcPts val="0"/>
              </a:spcBef>
              <a:buSzPct val="100000"/>
              <a:defRPr sz="4800" b="1"/>
            </a:lvl5pPr>
            <a:lvl6pPr rtl="0">
              <a:spcBef>
                <a:spcPts val="0"/>
              </a:spcBef>
              <a:buSzPct val="100000"/>
              <a:defRPr sz="4800" b="1"/>
            </a:lvl6pPr>
            <a:lvl7pPr rtl="0">
              <a:spcBef>
                <a:spcPts val="0"/>
              </a:spcBef>
              <a:buSzPct val="100000"/>
              <a:defRPr sz="4800" b="1"/>
            </a:lvl7pPr>
            <a:lvl8pPr rtl="0">
              <a:spcBef>
                <a:spcPts val="0"/>
              </a:spcBef>
              <a:buSzPct val="100000"/>
              <a:defRPr sz="4800" b="1"/>
            </a:lvl8pPr>
            <a:lvl9pPr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2061367" y="3710548"/>
            <a:ext cx="77768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36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7826-2E74-4DD7-9D6E-7DACCBCB6900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60CD-B842-48B6-99B4-143A6031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7826-2E74-4DD7-9D6E-7DACCBCB6900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60CD-B842-48B6-99B4-143A6031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8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7826-2E74-4DD7-9D6E-7DACCBCB6900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60CD-B842-48B6-99B4-143A6031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6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7826-2E74-4DD7-9D6E-7DACCBCB6900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60CD-B842-48B6-99B4-143A6031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9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7826-2E74-4DD7-9D6E-7DACCBCB6900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60CD-B842-48B6-99B4-143A6031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7826-2E74-4DD7-9D6E-7DACCBCB6900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60CD-B842-48B6-99B4-143A6031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7826-2E74-4DD7-9D6E-7DACCBCB6900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60CD-B842-48B6-99B4-143A6031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0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7826-2E74-4DD7-9D6E-7DACCBCB6900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60CD-B842-48B6-99B4-143A6031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7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17826-2E74-4DD7-9D6E-7DACCBCB6900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460CD-B842-48B6-99B4-143A6031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9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256183" y="3522608"/>
            <a:ext cx="8027943" cy="245290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algn="ctr"/>
            <a:br>
              <a:rPr lang="tr-TR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Oğuzhan Oktay Büyük</a:t>
            </a:r>
            <a:br>
              <a:rPr lang="tr-TR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Computer&amp;Biomedical</a:t>
            </a:r>
            <a:r>
              <a:rPr lang="tr-TR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Engineering</a:t>
            </a:r>
            <a:br>
              <a:rPr lang="tr-TR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FATIH SULTAN MEHMET V.</a:t>
            </a:r>
            <a:br>
              <a:rPr lang="tr-TR" sz="3600" b="0" dirty="0">
                <a:solidFill>
                  <a:schemeClr val="tx1"/>
                </a:solidFill>
              </a:rPr>
            </a:br>
            <a:br>
              <a:rPr lang="tr-TR" sz="3600" b="0" dirty="0">
                <a:solidFill>
                  <a:schemeClr val="tx1"/>
                </a:solidFill>
              </a:rPr>
            </a:br>
            <a:endParaRPr lang="en" sz="3600" b="0" dirty="0">
              <a:solidFill>
                <a:schemeClr val="tx1"/>
              </a:solidFill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1567070" y="404579"/>
            <a:ext cx="100418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 SCIENCE</a:t>
            </a:r>
          </a:p>
          <a:p>
            <a:pPr algn="ctr"/>
            <a:r>
              <a:rPr lang="tr-T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HOMEWORK</a:t>
            </a:r>
          </a:p>
          <a:p>
            <a:pPr algn="ctr"/>
            <a:r>
              <a:rPr lang="tr-T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(2015-2016 </a:t>
            </a:r>
            <a:r>
              <a:rPr lang="tr-TR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</a:t>
            </a:r>
            <a:r>
              <a:rPr lang="tr-T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tr-T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Autumn</a:t>
            </a:r>
            <a:r>
              <a:rPr lang="tr-T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tr-T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Shape 60"/>
          <p:cNvSpPr txBox="1">
            <a:spLocks/>
          </p:cNvSpPr>
          <p:nvPr/>
        </p:nvSpPr>
        <p:spPr>
          <a:xfrm>
            <a:off x="2929145" y="2369930"/>
            <a:ext cx="7317676" cy="282193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0091EA"/>
              </a:buClr>
              <a:buSzPct val="100000"/>
              <a:buNone/>
              <a:defRPr sz="6000" b="1" kern="1200">
                <a:solidFill>
                  <a:srgbClr val="0091EA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pPr algn="ctr"/>
            <a:b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tr-T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</a:t>
            </a:r>
            <a:r>
              <a:rPr lang="tr-TR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tr-T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(NLP)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tr-T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7840"/>
            <a:ext cx="3072384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573431" y="0"/>
            <a:ext cx="7776800" cy="1298448"/>
          </a:xfrm>
        </p:spPr>
        <p:txBody>
          <a:bodyPr/>
          <a:lstStyle/>
          <a:p>
            <a:r>
              <a:rPr lang="tr-TR" dirty="0" err="1">
                <a:solidFill>
                  <a:srgbClr val="00B0F0"/>
                </a:solidFill>
              </a:rPr>
              <a:t>More</a:t>
            </a:r>
            <a:r>
              <a:rPr lang="tr-TR" dirty="0">
                <a:solidFill>
                  <a:srgbClr val="00B0F0"/>
                </a:solidFill>
              </a:rPr>
              <a:t> on </a:t>
            </a:r>
            <a:r>
              <a:rPr lang="tr-TR" dirty="0" err="1">
                <a:solidFill>
                  <a:srgbClr val="00B0F0"/>
                </a:solidFill>
              </a:rPr>
              <a:t>WordNET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06631" y="1298448"/>
            <a:ext cx="10685369" cy="53115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lexical database of English</a:t>
            </a: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Nouns, verbs, adjectives and adverbs are grouped</a:t>
            </a: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tr-TR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nto</a:t>
            </a: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sets of cognitive synonyms (</a:t>
            </a:r>
            <a:r>
              <a:rPr lang="en-US" sz="3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synsets</a:t>
            </a: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/>
            <a:endParaRPr lang="tr-TR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Synsets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interlinked by means of</a:t>
            </a: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3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nceptual</a:t>
            </a: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-semantic and lexical relations</a:t>
            </a:r>
            <a:endParaRPr lang="tr-TR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tr-TR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network of meaningfully related words and concepts </a:t>
            </a: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navigated with the browser</a:t>
            </a:r>
            <a:endParaRPr lang="tr-TR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67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282166" y="1012201"/>
            <a:ext cx="7776800" cy="788530"/>
          </a:xfrm>
        </p:spPr>
        <p:txBody>
          <a:bodyPr>
            <a:normAutofit fontScale="90000"/>
          </a:bodyPr>
          <a:lstStyle/>
          <a:p>
            <a:r>
              <a:rPr lang="tr-TR" dirty="0" err="1">
                <a:solidFill>
                  <a:srgbClr val="00B0F0"/>
                </a:solidFill>
              </a:rPr>
              <a:t>WordNET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430705" y="2166491"/>
            <a:ext cx="7776800" cy="347544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ovides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for freely accessible.</a:t>
            </a: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a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based resulting network </a:t>
            </a:r>
          </a:p>
        </p:txBody>
      </p:sp>
    </p:spTree>
    <p:extLst>
      <p:ext uri="{BB962C8B-B14F-4D97-AF65-F5344CB8AC3E}">
        <p14:creationId xmlns:p14="http://schemas.microsoft.com/office/powerpoint/2010/main" val="313832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http://homepages.inf.ed.ac.uk/adubey/software/wnbrowser/Screensho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2" y="0"/>
            <a:ext cx="11905488" cy="65471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ikdörtgen 4"/>
          <p:cNvSpPr/>
          <p:nvPr/>
        </p:nvSpPr>
        <p:spPr>
          <a:xfrm>
            <a:off x="1865302" y="6512754"/>
            <a:ext cx="8747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Reference: </a:t>
            </a:r>
            <a:r>
              <a:rPr lang="en-US" sz="20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http://homepages.inf.ed.ac.uk/adubey/software/wnbrowser/index.html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57244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>
            <a:spLocks noGrp="1"/>
          </p:cNvSpPr>
          <p:nvPr>
            <p:ph type="ctrTitle"/>
          </p:nvPr>
        </p:nvSpPr>
        <p:spPr>
          <a:xfrm>
            <a:off x="2873990" y="390409"/>
            <a:ext cx="7776800" cy="788530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TURKISH STUDIES ON NLP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lt Başlık 2"/>
          <p:cNvSpPr>
            <a:spLocks noGrp="1"/>
          </p:cNvSpPr>
          <p:nvPr>
            <p:ph type="subTitle" idx="1"/>
          </p:nvPr>
        </p:nvSpPr>
        <p:spPr>
          <a:xfrm>
            <a:off x="1589456" y="1416683"/>
            <a:ext cx="9621087" cy="5203573"/>
          </a:xfrm>
        </p:spPr>
        <p:txBody>
          <a:bodyPr>
            <a:norm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 Turkish Natural Language Processing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 </a:t>
            </a:r>
            <a:r>
              <a:rPr lang="tr-T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corpus-based concatenative speech synthesis system for Turkish</a:t>
            </a: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 on Turkish Information Retrieval and Natural Language Processing</a:t>
            </a: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68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77446" y="242700"/>
            <a:ext cx="11014554" cy="18583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 Turkish Natural Language Processing Pipeline</a:t>
            </a:r>
            <a:b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177446" y="1664208"/>
            <a:ext cx="103988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The platform operates as a SaaS (Software as a Service) </a:t>
            </a:r>
            <a:endParaRPr lang="tr-TR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provides the researchers and the students the state of the art NLP tools in many layers: </a:t>
            </a:r>
            <a:endParaRPr lang="tr-TR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preprocessing, morphology, syntax and entity recognition.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852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95" y="0"/>
            <a:ext cx="5649576" cy="685800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2031316" y="103569"/>
            <a:ext cx="13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 Turkish </a:t>
            </a:r>
            <a:endParaRPr lang="en-US" dirty="0"/>
          </a:p>
        </p:txBody>
      </p:sp>
      <p:sp>
        <p:nvSpPr>
          <p:cNvPr id="7" name="Dikdörtgen 6"/>
          <p:cNvSpPr/>
          <p:nvPr/>
        </p:nvSpPr>
        <p:spPr>
          <a:xfrm>
            <a:off x="8127109" y="6550223"/>
            <a:ext cx="2892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http://tools.nlp.itu.edu.tr/</a:t>
            </a:r>
            <a:endParaRPr 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731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623930" y="387626"/>
            <a:ext cx="7890098" cy="1222514"/>
          </a:xfrm>
        </p:spPr>
        <p:txBody>
          <a:bodyPr>
            <a:normAutofit fontScale="90000"/>
          </a:bodyPr>
          <a:lstStyle/>
          <a:p>
            <a:br>
              <a:rPr lang="tr-TR" sz="4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4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4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 Corpus</a:t>
            </a:r>
            <a:br>
              <a:rPr lang="en-US" sz="4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024270" y="1526162"/>
            <a:ext cx="92864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 Corpus is a </a:t>
            </a:r>
            <a:r>
              <a:rPr lang="en-US" sz="2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Free&amp;Independent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that aims building</a:t>
            </a:r>
            <a:r>
              <a:rPr lang="tr-TR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Turkish corpora,</a:t>
            </a:r>
            <a:endParaRPr lang="tr-TR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Natural Language Processing tools </a:t>
            </a:r>
            <a:endParaRPr lang="tr-TR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compiling linguistic datasets.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56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689652" y="526774"/>
            <a:ext cx="10068339" cy="1838739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corpus-based concatenative speech synthesis system for Turkish</a:t>
            </a:r>
            <a:b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097156" y="2196547"/>
            <a:ext cx="8237967" cy="252454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urrent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research focuses on developing a large vocabulary automatic speech recognition system for Turkish. </a:t>
            </a:r>
            <a:endParaRPr lang="tr-T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tr-T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tr-T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anguage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modeling and speech decoding challenges associated with agglutinative languages and rich morphology</a:t>
            </a:r>
          </a:p>
        </p:txBody>
      </p:sp>
    </p:spTree>
    <p:extLst>
      <p:ext uri="{BB962C8B-B14F-4D97-AF65-F5344CB8AC3E}">
        <p14:creationId xmlns:p14="http://schemas.microsoft.com/office/powerpoint/2010/main" val="4197021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89" y="1754482"/>
            <a:ext cx="4418129" cy="3313596"/>
          </a:xfrm>
          <a:prstGeom prst="rect">
            <a:avLst/>
          </a:prstGeom>
        </p:spPr>
      </p:pic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2209800" y="122663"/>
            <a:ext cx="7772400" cy="201096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tr-TR" sz="6000" b="1" dirty="0" err="1">
                <a:solidFill>
                  <a:srgbClr val="0070C0"/>
                </a:solidFill>
              </a:rPr>
              <a:t>Thank</a:t>
            </a:r>
            <a:r>
              <a:rPr lang="tr-TR" sz="6000" b="1" dirty="0">
                <a:solidFill>
                  <a:srgbClr val="0070C0"/>
                </a:solidFill>
              </a:rPr>
              <a:t> </a:t>
            </a:r>
            <a:r>
              <a:rPr lang="tr-TR" sz="6000" b="1" dirty="0" err="1">
                <a:solidFill>
                  <a:srgbClr val="0070C0"/>
                </a:solidFill>
              </a:rPr>
              <a:t>you</a:t>
            </a:r>
            <a:r>
              <a:rPr lang="tr-TR" sz="6000" b="1" dirty="0">
                <a:solidFill>
                  <a:srgbClr val="0070C0"/>
                </a:solidFill>
              </a:rPr>
              <a:t> for </a:t>
            </a:r>
            <a:r>
              <a:rPr lang="tr-TR" sz="6000" b="1" dirty="0" err="1">
                <a:solidFill>
                  <a:srgbClr val="0070C0"/>
                </a:solidFill>
              </a:rPr>
              <a:t>listening</a:t>
            </a:r>
            <a:r>
              <a:rPr lang="tr-TR" sz="6000" b="1" dirty="0">
                <a:solidFill>
                  <a:srgbClr val="0070C0"/>
                </a:solidFill>
              </a:rPr>
              <a:t> </a:t>
            </a:r>
            <a:endParaRPr lang="en" sz="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92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30958" y="0"/>
            <a:ext cx="11936895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tr-TR" sz="2000" dirty="0"/>
              <a:t>									</a:t>
            </a: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Stanford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Online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Coursera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“Natural Language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http://online.stanford.edu/course/natural-language-processing</a:t>
            </a:r>
          </a:p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Microsoft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“Machine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on: http://research.microsoft.com/en-us/projects/mt/</a:t>
            </a:r>
          </a:p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“Natural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WordNet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WordNet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NLP”,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https://wordnet.princeton.edu/</a:t>
            </a:r>
          </a:p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Wnbrowser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WordNet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Browser",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on: http://homepages.inf.ed.ac.uk/adubey/software/wnbrowser/index.html</a:t>
            </a:r>
          </a:p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ITU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Turkish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Natural Language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on: http://tools.nlp.itu.edu.tr/</a:t>
            </a:r>
          </a:p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	TS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on: http://nlp.tscorpus.com/sentencer/</a:t>
            </a:r>
          </a:p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	"A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corpus-based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concatenative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for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Turkish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on: http://www.cmpe.boun.edu.tr/~hasim/</a:t>
            </a:r>
          </a:p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	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Turkish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IR &amp; NLP http://ozguryilmazel.com/</a:t>
            </a:r>
          </a:p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	“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What's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?”,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on: http://www.plagiarism.org/citing-sources/whats-a-bibliography/</a:t>
            </a:r>
          </a:p>
          <a:p>
            <a:endParaRPr lang="en" sz="2400" b="1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729" y="6045664"/>
            <a:ext cx="1137271" cy="81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4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107887" y="1121810"/>
            <a:ext cx="5495548" cy="667233"/>
          </a:xfrm>
        </p:spPr>
        <p:txBody>
          <a:bodyPr>
            <a:noAutofit/>
          </a:bodyPr>
          <a:lstStyle/>
          <a:p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570382" y="2236304"/>
            <a:ext cx="97204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NLP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xamples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NLP 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tudies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NLP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WorldWide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NLP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Turkish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NLP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2264586" y="1331844"/>
            <a:ext cx="7861610" cy="1911651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algn="ctr"/>
            <a:r>
              <a:rPr lang="en" sz="6000" dirty="0">
                <a:solidFill>
                  <a:srgbClr val="FF0000"/>
                </a:solidFill>
              </a:rPr>
              <a:t>1</a:t>
            </a:r>
            <a:r>
              <a:rPr lang="tr-TR" sz="6000" dirty="0">
                <a:solidFill>
                  <a:srgbClr val="FF0000"/>
                </a:solidFill>
              </a:rPr>
              <a:t>.</a:t>
            </a:r>
            <a:br>
              <a:rPr lang="tr-TR" sz="6000" dirty="0">
                <a:solidFill>
                  <a:srgbClr val="FF0000"/>
                </a:solidFill>
              </a:rPr>
            </a:br>
            <a:r>
              <a:rPr lang="tr-TR" dirty="0">
                <a:solidFill>
                  <a:srgbClr val="0091EA"/>
                </a:solidFill>
              </a:rPr>
              <a:t>Natural Language </a:t>
            </a:r>
            <a:r>
              <a:rPr lang="tr-TR" dirty="0" err="1">
                <a:solidFill>
                  <a:srgbClr val="0091EA"/>
                </a:solidFill>
              </a:rPr>
              <a:t>Processing</a:t>
            </a:r>
            <a:endParaRPr lang="en" dirty="0">
              <a:solidFill>
                <a:srgbClr val="0091EA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641" y="324349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300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3071334" y="3833909"/>
            <a:ext cx="1820699" cy="18206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dirty="0"/>
          </a:p>
        </p:txBody>
      </p:sp>
      <p:sp>
        <p:nvSpPr>
          <p:cNvPr id="16" name="Unvan 1"/>
          <p:cNvSpPr txBox="1">
            <a:spLocks/>
          </p:cNvSpPr>
          <p:nvPr/>
        </p:nvSpPr>
        <p:spPr>
          <a:xfrm>
            <a:off x="3071334" y="511007"/>
            <a:ext cx="7731852" cy="6672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 err="1">
                <a:solidFill>
                  <a:srgbClr val="0091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4000" b="1" dirty="0">
                <a:solidFill>
                  <a:srgbClr val="0091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b="1" dirty="0" err="1">
                <a:solidFill>
                  <a:srgbClr val="0091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tr-TR" sz="4000" b="1" dirty="0">
                <a:solidFill>
                  <a:srgbClr val="0091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b="1" dirty="0" err="1">
                <a:solidFill>
                  <a:srgbClr val="0091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4000" b="1" dirty="0">
                <a:solidFill>
                  <a:srgbClr val="0091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‘NLP’ </a:t>
            </a:r>
            <a:r>
              <a:rPr lang="tr-TR" sz="4000" b="1" dirty="0" err="1">
                <a:solidFill>
                  <a:srgbClr val="0091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tr-TR" sz="4000" b="1" dirty="0">
                <a:solidFill>
                  <a:srgbClr val="0091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Dikdörtgen 3"/>
          <p:cNvSpPr/>
          <p:nvPr/>
        </p:nvSpPr>
        <p:spPr>
          <a:xfrm>
            <a:off x="2664953" y="4092329"/>
            <a:ext cx="24129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sz="2800" i="1" dirty="0" err="1">
                <a:solidFill>
                  <a:srgbClr val="0091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tr-TR" sz="2800" i="1" dirty="0">
                <a:solidFill>
                  <a:srgbClr val="0091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i="1" dirty="0" err="1">
                <a:solidFill>
                  <a:srgbClr val="0091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endParaRPr lang="tr-TR" sz="2800" i="1" dirty="0">
              <a:solidFill>
                <a:srgbClr val="0091E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-512064" y="1401296"/>
            <a:ext cx="124114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Mainly</a:t>
            </a:r>
            <a:r>
              <a:rPr lang="tr-T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ability of a computer program to understand human speech as it is spoken</a:t>
            </a:r>
            <a:r>
              <a:rPr lang="tr-T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lvl="4" algn="ctr"/>
            <a:endParaRPr lang="tr-TR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ctr"/>
            <a:endParaRPr lang="tr-TR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ctr"/>
            <a:r>
              <a:rPr lang="tr-TR"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AREAS</a:t>
            </a:r>
            <a:endParaRPr lang="tr-TR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hape 74"/>
          <p:cNvSpPr/>
          <p:nvPr/>
        </p:nvSpPr>
        <p:spPr>
          <a:xfrm>
            <a:off x="5428341" y="3833909"/>
            <a:ext cx="1820699" cy="18206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2" name="Dikdörtgen 21"/>
          <p:cNvSpPr/>
          <p:nvPr/>
        </p:nvSpPr>
        <p:spPr>
          <a:xfrm>
            <a:off x="5363323" y="4143829"/>
            <a:ext cx="19788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i="1" dirty="0" err="1">
                <a:solidFill>
                  <a:srgbClr val="0091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tr-TR" sz="2800" i="1" dirty="0">
                <a:solidFill>
                  <a:srgbClr val="0091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i="1" dirty="0" err="1">
                <a:solidFill>
                  <a:srgbClr val="0091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tr-TR" sz="2800" i="1" dirty="0">
                <a:solidFill>
                  <a:srgbClr val="0091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" name="Shape 74"/>
          <p:cNvSpPr/>
          <p:nvPr/>
        </p:nvSpPr>
        <p:spPr>
          <a:xfrm>
            <a:off x="7692625" y="3844686"/>
            <a:ext cx="1820699" cy="18206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4" name="Dikdörtgen 23"/>
          <p:cNvSpPr/>
          <p:nvPr/>
        </p:nvSpPr>
        <p:spPr>
          <a:xfrm>
            <a:off x="7269111" y="4344650"/>
            <a:ext cx="2285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tr-TR" sz="2800" i="1" dirty="0" err="1">
                <a:solidFill>
                  <a:srgbClr val="0091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linguistics</a:t>
            </a:r>
            <a:endParaRPr lang="tr-TR" sz="2800" i="1" dirty="0">
              <a:solidFill>
                <a:srgbClr val="0091E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hape 79"/>
          <p:cNvCxnSpPr>
            <a:endCxn id="21" idx="2"/>
          </p:cNvCxnSpPr>
          <p:nvPr/>
        </p:nvCxnSpPr>
        <p:spPr>
          <a:xfrm>
            <a:off x="4923590" y="4655671"/>
            <a:ext cx="504751" cy="88588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" name="Shape 79"/>
          <p:cNvCxnSpPr/>
          <p:nvPr/>
        </p:nvCxnSpPr>
        <p:spPr>
          <a:xfrm flipV="1">
            <a:off x="7232497" y="4655671"/>
            <a:ext cx="645959" cy="383015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88409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107887" y="1121810"/>
            <a:ext cx="5495548" cy="667233"/>
          </a:xfrm>
        </p:spPr>
        <p:txBody>
          <a:bodyPr>
            <a:noAutofit/>
          </a:bodyPr>
          <a:lstStyle/>
          <a:p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Considered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1570382" y="1961984"/>
            <a:ext cx="97204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</a:t>
            </a:r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of science and natural languages like 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Turkish, English, German are processed and used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0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Study</a:t>
            </a:r>
            <a:r>
              <a:rPr lang="tr-TR" dirty="0"/>
              <a:t> </a:t>
            </a:r>
            <a:r>
              <a:rPr lang="tr-TR" dirty="0" err="1"/>
              <a:t>Scope</a:t>
            </a:r>
            <a:endParaRPr lang="en-US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2266912" y="2445438"/>
            <a:ext cx="9602000" cy="2620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0091EA"/>
              </a:buClr>
              <a:buSzPct val="100000"/>
              <a:buNone/>
              <a:defRPr sz="6000" b="1" kern="1200">
                <a:solidFill>
                  <a:srgbClr val="0091EA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pPr marL="857250" indent="-857250">
              <a:buFont typeface="Wingdings" panose="05000000000000000000" pitchFamily="2" charset="2"/>
              <a:buChar char="v"/>
            </a:pPr>
            <a:r>
              <a:rPr lang="tr-TR" sz="3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uge</a:t>
            </a:r>
            <a:r>
              <a:rPr lang="en-US" sz="3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studies are based on machine learning(AI)</a:t>
            </a:r>
            <a:endParaRPr lang="tr-TR" sz="3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>
              <a:buFont typeface="Wingdings" panose="05000000000000000000" pitchFamily="2" charset="2"/>
              <a:buChar char="v"/>
            </a:pPr>
            <a:r>
              <a:rPr lang="tr-TR" sz="3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xamining</a:t>
            </a:r>
            <a:r>
              <a:rPr lang="en-US" sz="3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using patterns in data to make a program's own understanding better</a:t>
            </a:r>
          </a:p>
        </p:txBody>
      </p:sp>
    </p:spTree>
    <p:extLst>
      <p:ext uri="{BB962C8B-B14F-4D97-AF65-F5344CB8AC3E}">
        <p14:creationId xmlns:p14="http://schemas.microsoft.com/office/powerpoint/2010/main" val="386287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88670" y="317934"/>
            <a:ext cx="9925087" cy="1546500"/>
          </a:xfrm>
        </p:spPr>
        <p:txBody>
          <a:bodyPr>
            <a:normAutofit/>
          </a:bodyPr>
          <a:lstStyle/>
          <a:p>
            <a:r>
              <a:rPr lang="tr-TR" dirty="0"/>
              <a:t>M</a:t>
            </a:r>
            <a:r>
              <a:rPr lang="en-US" dirty="0" err="1"/>
              <a:t>ajor</a:t>
            </a:r>
            <a:r>
              <a:rPr lang="en-US" dirty="0"/>
              <a:t> examples of NLP studies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731520" y="1548384"/>
            <a:ext cx="1146048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an inference from a text and results with summary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Coreference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Mentions and Entities are matched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in a text need to be meaningful with the whole of the text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Discourse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and classifying the speech acts in a chunk of text 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84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1219200" y="780288"/>
            <a:ext cx="10972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translate text from a human language to another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thought as difficult.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answering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language question is given and it decides to answer what it is. 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4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2099994" y="179700"/>
            <a:ext cx="7861610" cy="1911651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NLP Projects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219200" y="2236887"/>
            <a:ext cx="1097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WordNet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Skype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</a:t>
            </a:r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573" y="2809302"/>
            <a:ext cx="4467225" cy="7905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21" y="4411598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5173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444</Words>
  <Application>Microsoft Office PowerPoint</Application>
  <PresentationFormat>Geniş ekran</PresentationFormat>
  <Paragraphs>105</Paragraphs>
  <Slides>19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Teması</vt:lpstr>
      <vt:lpstr>  Oğuzhan Oktay Büyük Computer&amp;Biomedical Engineering UNIVERSITY OF FATIH SULTAN MEHMET V.  </vt:lpstr>
      <vt:lpstr>Outlines</vt:lpstr>
      <vt:lpstr>1. Natural Language Processing</vt:lpstr>
      <vt:lpstr>PowerPoint Sunusu</vt:lpstr>
      <vt:lpstr>Considered as</vt:lpstr>
      <vt:lpstr>Study Scope</vt:lpstr>
      <vt:lpstr>Major examples of NLP studies</vt:lpstr>
      <vt:lpstr>PowerPoint Sunusu</vt:lpstr>
      <vt:lpstr>Examples of NLP Projects</vt:lpstr>
      <vt:lpstr>More on WordNET</vt:lpstr>
      <vt:lpstr>WordNET</vt:lpstr>
      <vt:lpstr>PowerPoint Sunusu</vt:lpstr>
      <vt:lpstr>TURKISH STUDIES ON NLP</vt:lpstr>
      <vt:lpstr>ITU Turkish Natural Language Processing Pipeline </vt:lpstr>
      <vt:lpstr>PowerPoint Sunusu</vt:lpstr>
      <vt:lpstr>   TS Corpus </vt:lpstr>
      <vt:lpstr>A corpus-based concatenative speech synthesis system for Turkish </vt:lpstr>
      <vt:lpstr>Thank you for listening 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Oğuzhan Oktay Büyük Computer&amp;Biomedical Engineering UNIVERSITY OF FATIH SULTAN MEHMET V.  </dc:title>
  <dc:creator>Oğuzhan Oktay Büyük</dc:creator>
  <cp:lastModifiedBy>Oğuzhan Oktay Büyük</cp:lastModifiedBy>
  <cp:revision>10</cp:revision>
  <dcterms:created xsi:type="dcterms:W3CDTF">2016-03-03T07:24:17Z</dcterms:created>
  <dcterms:modified xsi:type="dcterms:W3CDTF">2016-03-03T09:08:18Z</dcterms:modified>
</cp:coreProperties>
</file>