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64" r:id="rId3"/>
    <p:sldId id="261" r:id="rId4"/>
    <p:sldId id="257" r:id="rId5"/>
    <p:sldId id="260" r:id="rId6"/>
    <p:sldId id="258" r:id="rId7"/>
    <p:sldId id="259" r:id="rId8"/>
    <p:sldId id="266" r:id="rId9"/>
    <p:sldId id="268" r:id="rId10"/>
    <p:sldId id="277" r:id="rId11"/>
    <p:sldId id="278" r:id="rId12"/>
    <p:sldId id="279" r:id="rId13"/>
    <p:sldId id="280" r:id="rId14"/>
    <p:sldId id="281" r:id="rId15"/>
    <p:sldId id="267" r:id="rId16"/>
    <p:sldId id="282" r:id="rId17"/>
    <p:sldId id="283" r:id="rId18"/>
    <p:sldId id="284" r:id="rId19"/>
    <p:sldId id="262" r:id="rId20"/>
    <p:sldId id="273" r:id="rId21"/>
    <p:sldId id="274" r:id="rId22"/>
    <p:sldId id="275" r:id="rId23"/>
    <p:sldId id="276" r:id="rId24"/>
    <p:sldId id="272" r:id="rId25"/>
    <p:sldId id="263" r:id="rId26"/>
    <p:sldId id="269" r:id="rId27"/>
    <p:sldId id="270"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29"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67D0C-78CF-4B65-B73C-BEF1A6A24D94}" type="datetimeFigureOut">
              <a:rPr lang="tr-TR" smtClean="0"/>
              <a:t>3.3.2016</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B6F87-35D1-40D9-9536-3715569BC190}" type="slidenum">
              <a:rPr lang="tr-TR" smtClean="0"/>
              <a:t>‹#›</a:t>
            </a:fld>
            <a:endParaRPr lang="tr-TR"/>
          </a:p>
        </p:txBody>
      </p:sp>
    </p:spTree>
    <p:extLst>
      <p:ext uri="{BB962C8B-B14F-4D97-AF65-F5344CB8AC3E}">
        <p14:creationId xmlns:p14="http://schemas.microsoft.com/office/powerpoint/2010/main" val="3353351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B0B6F87-35D1-40D9-9536-3715569BC190}" type="slidenum">
              <a:rPr lang="tr-TR" smtClean="0"/>
              <a:t>5</a:t>
            </a:fld>
            <a:endParaRPr lang="tr-TR"/>
          </a:p>
        </p:txBody>
      </p:sp>
    </p:spTree>
    <p:extLst>
      <p:ext uri="{BB962C8B-B14F-4D97-AF65-F5344CB8AC3E}">
        <p14:creationId xmlns:p14="http://schemas.microsoft.com/office/powerpoint/2010/main" val="191021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12B18C8-9910-418E-93ED-D4568E8AFA14}" type="datetimeFigureOut">
              <a:rPr lang="tr-TR" smtClean="0"/>
              <a:t>3.3.2016</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49816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12B18C8-9910-418E-93ED-D4568E8AFA14}" type="datetimeFigureOut">
              <a:rPr lang="tr-TR" smtClean="0"/>
              <a:t>3.3.2016</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372780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12B18C8-9910-418E-93ED-D4568E8AFA14}" type="datetimeFigureOut">
              <a:rPr lang="tr-TR" smtClean="0"/>
              <a:t>3.3.2016</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2D5906-C532-49D8-BF48-4B99390F5EC0}"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4364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A12B18C8-9910-418E-93ED-D4568E8AFA14}" type="datetimeFigureOut">
              <a:rPr lang="tr-TR" smtClean="0"/>
              <a:t>3.3.2016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1333064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A12B18C8-9910-418E-93ED-D4568E8AFA14}" type="datetimeFigureOut">
              <a:rPr lang="tr-TR" smtClean="0"/>
              <a:t>3.3.2016</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2D5906-C532-49D8-BF48-4B99390F5EC0}"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53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A12B18C8-9910-418E-93ED-D4568E8AFA14}" type="datetimeFigureOut">
              <a:rPr lang="tr-TR" smtClean="0"/>
              <a:t>3.3.2016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236622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12B18C8-9910-418E-93ED-D4568E8AFA14}" type="datetimeFigureOut">
              <a:rPr lang="tr-TR" smtClean="0"/>
              <a:t>3.3.2016</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2485947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12B18C8-9910-418E-93ED-D4568E8AFA14}" type="datetimeFigureOut">
              <a:rPr lang="tr-TR" smtClean="0"/>
              <a:t>3.3.2016</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121337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12B18C8-9910-418E-93ED-D4568E8AFA14}" type="datetimeFigureOut">
              <a:rPr lang="tr-TR" smtClean="0"/>
              <a:t>3.3.2016</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3174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12B18C8-9910-418E-93ED-D4568E8AFA14}" type="datetimeFigureOut">
              <a:rPr lang="tr-TR" smtClean="0"/>
              <a:t>3.3.2016</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198203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12B18C8-9910-418E-93ED-D4568E8AFA14}" type="datetimeFigureOut">
              <a:rPr lang="tr-TR" smtClean="0"/>
              <a:t>3.3.2016</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287548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12B18C8-9910-418E-93ED-D4568E8AFA14}" type="datetimeFigureOut">
              <a:rPr lang="tr-TR" smtClean="0"/>
              <a:t>3.3.2016</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389635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Date Placeholder 2"/>
          <p:cNvSpPr>
            <a:spLocks noGrp="1"/>
          </p:cNvSpPr>
          <p:nvPr>
            <p:ph type="dt" sz="half" idx="10"/>
          </p:nvPr>
        </p:nvSpPr>
        <p:spPr/>
        <p:txBody>
          <a:bodyPr/>
          <a:lstStyle/>
          <a:p>
            <a:fld id="{A12B18C8-9910-418E-93ED-D4568E8AFA14}" type="datetimeFigureOut">
              <a:rPr lang="tr-TR" smtClean="0"/>
              <a:t>3.3.2016</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347974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B18C8-9910-418E-93ED-D4568E8AFA14}" type="datetimeFigureOut">
              <a:rPr lang="tr-TR" smtClean="0"/>
              <a:t>3.3.2016</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209140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A12B18C8-9910-418E-93ED-D4568E8AFA14}" type="datetimeFigureOut">
              <a:rPr lang="tr-TR" smtClean="0"/>
              <a:t>3.3.2016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185607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A12B18C8-9910-418E-93ED-D4568E8AFA14}" type="datetimeFigureOut">
              <a:rPr lang="tr-TR" smtClean="0"/>
              <a:t>3.3.2016</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2D5906-C532-49D8-BF48-4B99390F5EC0}" type="slidenum">
              <a:rPr lang="tr-TR" smtClean="0"/>
              <a:t>‹#›</a:t>
            </a:fld>
            <a:endParaRPr lang="tr-TR"/>
          </a:p>
        </p:txBody>
      </p:sp>
    </p:spTree>
    <p:extLst>
      <p:ext uri="{BB962C8B-B14F-4D97-AF65-F5344CB8AC3E}">
        <p14:creationId xmlns:p14="http://schemas.microsoft.com/office/powerpoint/2010/main" val="2256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12B18C8-9910-418E-93ED-D4568E8AFA14}" type="datetimeFigureOut">
              <a:rPr lang="tr-TR" smtClean="0"/>
              <a:t>3.3.2016</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72D5906-C532-49D8-BF48-4B99390F5EC0}" type="slidenum">
              <a:rPr lang="tr-TR" smtClean="0"/>
              <a:t>‹#›</a:t>
            </a:fld>
            <a:endParaRPr lang="tr-TR"/>
          </a:p>
        </p:txBody>
      </p:sp>
    </p:spTree>
    <p:extLst>
      <p:ext uri="{BB962C8B-B14F-4D97-AF65-F5344CB8AC3E}">
        <p14:creationId xmlns:p14="http://schemas.microsoft.com/office/powerpoint/2010/main" val="1115792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r.wikipedia.org/wiki/%C4%B0nterne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Sosyal Medya Analizi</a:t>
            </a:r>
          </a:p>
        </p:txBody>
      </p:sp>
      <p:sp>
        <p:nvSpPr>
          <p:cNvPr id="3" name="Alt Başlık 2"/>
          <p:cNvSpPr>
            <a:spLocks noGrp="1"/>
          </p:cNvSpPr>
          <p:nvPr>
            <p:ph type="subTitle" idx="1"/>
          </p:nvPr>
        </p:nvSpPr>
        <p:spPr/>
        <p:txBody>
          <a:bodyPr>
            <a:normAutofit lnSpcReduction="10000"/>
          </a:bodyPr>
          <a:lstStyle/>
          <a:p>
            <a:r>
              <a:rPr lang="tr-TR" dirty="0" err="1"/>
              <a:t>Introduction</a:t>
            </a:r>
            <a:r>
              <a:rPr lang="tr-TR" dirty="0"/>
              <a:t> Data </a:t>
            </a:r>
            <a:r>
              <a:rPr lang="tr-TR" dirty="0" err="1"/>
              <a:t>Science</a:t>
            </a:r>
            <a:endParaRPr lang="tr-TR" dirty="0"/>
          </a:p>
          <a:p>
            <a:endParaRPr lang="tr-TR" dirty="0"/>
          </a:p>
          <a:p>
            <a:r>
              <a:rPr lang="tr-TR" dirty="0"/>
              <a:t>Muhammed Gülcü</a:t>
            </a:r>
          </a:p>
        </p:txBody>
      </p:sp>
    </p:spTree>
    <p:extLst>
      <p:ext uri="{BB962C8B-B14F-4D97-AF65-F5344CB8AC3E}">
        <p14:creationId xmlns:p14="http://schemas.microsoft.com/office/powerpoint/2010/main" val="294431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9147" y="1905000"/>
            <a:ext cx="3470596" cy="5111541"/>
          </a:xfrm>
        </p:spPr>
      </p:pic>
      <p:sp>
        <p:nvSpPr>
          <p:cNvPr id="5" name="Dikdörtgen 4"/>
          <p:cNvSpPr/>
          <p:nvPr/>
        </p:nvSpPr>
        <p:spPr>
          <a:xfrm>
            <a:off x="2497746" y="1350879"/>
            <a:ext cx="4721164" cy="369332"/>
          </a:xfrm>
          <a:prstGeom prst="rect">
            <a:avLst/>
          </a:prstGeom>
        </p:spPr>
        <p:txBody>
          <a:bodyPr wrap="none">
            <a:spAutoFit/>
          </a:bodyPr>
          <a:lstStyle/>
          <a:p>
            <a:r>
              <a:rPr lang="tr-TR" dirty="0"/>
              <a:t>Günlük Aktif Türk </a:t>
            </a:r>
            <a:r>
              <a:rPr lang="tr-TR" dirty="0" err="1"/>
              <a:t>Twitter</a:t>
            </a:r>
            <a:r>
              <a:rPr lang="tr-TR" dirty="0"/>
              <a:t> Kullanıcısı Sayıları</a:t>
            </a:r>
          </a:p>
        </p:txBody>
      </p:sp>
    </p:spTree>
    <p:extLst>
      <p:ext uri="{BB962C8B-B14F-4D97-AF65-F5344CB8AC3E}">
        <p14:creationId xmlns:p14="http://schemas.microsoft.com/office/powerpoint/2010/main" val="190362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Kullanılan </a:t>
            </a:r>
            <a:r>
              <a:rPr lang="tr-TR" dirty="0" err="1"/>
              <a:t>tag</a:t>
            </a:r>
            <a:r>
              <a:rPr lang="tr-TR" dirty="0"/>
              <a:t> örnekleri</a:t>
            </a:r>
          </a:p>
        </p:txBody>
      </p:sp>
      <p:sp>
        <p:nvSpPr>
          <p:cNvPr id="3" name="İçerik Yer Tutucusu 2"/>
          <p:cNvSpPr>
            <a:spLocks noGrp="1"/>
          </p:cNvSpPr>
          <p:nvPr>
            <p:ph idx="1"/>
          </p:nvPr>
        </p:nvSpPr>
        <p:spPr/>
        <p:txBody>
          <a:bodyPr/>
          <a:lstStyle/>
          <a:p>
            <a:r>
              <a:rPr lang="tr-TR" dirty="0"/>
              <a:t>#</a:t>
            </a:r>
            <a:r>
              <a:rPr lang="tr-TR" dirty="0" err="1"/>
              <a:t>direngeziparkı</a:t>
            </a:r>
            <a:r>
              <a:rPr lang="tr-TR" dirty="0"/>
              <a:t>, #</a:t>
            </a:r>
            <a:r>
              <a:rPr lang="tr-TR" dirty="0" err="1"/>
              <a:t>occupygezi</a:t>
            </a:r>
            <a:r>
              <a:rPr lang="tr-TR" dirty="0"/>
              <a:t>, #</a:t>
            </a:r>
            <a:r>
              <a:rPr lang="tr-TR" dirty="0" err="1"/>
              <a:t>geziparkı</a:t>
            </a:r>
            <a:r>
              <a:rPr lang="tr-TR" dirty="0"/>
              <a:t>, #</a:t>
            </a:r>
            <a:r>
              <a:rPr lang="tr-TR" dirty="0" err="1"/>
              <a:t>geziyegeziyekazanacagiz</a:t>
            </a:r>
            <a:r>
              <a:rPr lang="tr-TR" dirty="0"/>
              <a:t>, #</a:t>
            </a:r>
            <a:r>
              <a:rPr lang="tr-TR" dirty="0" err="1"/>
              <a:t>direngezi</a:t>
            </a:r>
            <a:r>
              <a:rPr lang="tr-TR" dirty="0"/>
              <a:t>, #</a:t>
            </a:r>
            <a:r>
              <a:rPr lang="tr-TR" dirty="0" err="1"/>
              <a:t>geziparkiicintaksime</a:t>
            </a:r>
            <a:r>
              <a:rPr lang="tr-TR" dirty="0"/>
              <a:t>, #</a:t>
            </a:r>
            <a:r>
              <a:rPr lang="tr-TR" dirty="0" err="1"/>
              <a:t>direngeziparki</a:t>
            </a:r>
            <a:r>
              <a:rPr lang="tr-TR" dirty="0"/>
              <a:t>, #</a:t>
            </a:r>
            <a:r>
              <a:rPr lang="tr-TR" dirty="0" err="1"/>
              <a:t>geziparkıcanlabaşla</a:t>
            </a:r>
            <a:r>
              <a:rPr lang="tr-TR" dirty="0"/>
              <a:t>, #</a:t>
            </a:r>
            <a:r>
              <a:rPr lang="tr-TR" dirty="0" err="1"/>
              <a:t>türkiyemdireniyor</a:t>
            </a:r>
            <a:r>
              <a:rPr lang="tr-TR" dirty="0"/>
              <a:t>, #</a:t>
            </a:r>
            <a:r>
              <a:rPr lang="tr-TR" dirty="0" err="1"/>
              <a:t>sesvertürkiyebuülkesahipsizdeğil</a:t>
            </a:r>
            <a:r>
              <a:rPr lang="tr-TR" dirty="0"/>
              <a:t>, #</a:t>
            </a:r>
            <a:r>
              <a:rPr lang="tr-TR" dirty="0" err="1"/>
              <a:t>bubirsivildirenis</a:t>
            </a:r>
            <a:r>
              <a:rPr lang="tr-TR" dirty="0"/>
              <a:t>, #</a:t>
            </a:r>
            <a:r>
              <a:rPr lang="tr-TR" dirty="0" err="1"/>
              <a:t>oyunagelmetürkiyem</a:t>
            </a:r>
            <a:r>
              <a:rPr lang="tr-TR" dirty="0"/>
              <a:t>, #</a:t>
            </a:r>
            <a:r>
              <a:rPr lang="tr-TR" dirty="0" err="1"/>
              <a:t>provokasyonagelmiyoruz</a:t>
            </a:r>
            <a:r>
              <a:rPr lang="tr-TR" dirty="0"/>
              <a:t>, #</a:t>
            </a:r>
            <a:r>
              <a:rPr lang="tr-TR" dirty="0" err="1"/>
              <a:t>tayyipistifa</a:t>
            </a:r>
            <a:r>
              <a:rPr lang="tr-TR" dirty="0"/>
              <a:t>, #</a:t>
            </a:r>
            <a:r>
              <a:rPr lang="tr-TR" dirty="0" err="1"/>
              <a:t>direnankara</a:t>
            </a:r>
            <a:r>
              <a:rPr lang="tr-TR" dirty="0"/>
              <a:t>, #</a:t>
            </a:r>
            <a:r>
              <a:rPr lang="tr-TR" dirty="0" err="1"/>
              <a:t>sesverturkiye</a:t>
            </a:r>
            <a:r>
              <a:rPr lang="tr-TR" dirty="0"/>
              <a:t>, #</a:t>
            </a:r>
            <a:r>
              <a:rPr lang="tr-TR" dirty="0" err="1"/>
              <a:t>tayipistifa</a:t>
            </a:r>
            <a:r>
              <a:rPr lang="tr-TR" dirty="0"/>
              <a:t>, #</a:t>
            </a:r>
            <a:r>
              <a:rPr lang="tr-TR" dirty="0" err="1"/>
              <a:t>direnbeşiktaş</a:t>
            </a:r>
            <a:r>
              <a:rPr lang="tr-TR" dirty="0"/>
              <a:t>, #</a:t>
            </a:r>
            <a:r>
              <a:rPr lang="tr-TR" dirty="0" err="1"/>
              <a:t>şiddetidurdurun</a:t>
            </a:r>
            <a:r>
              <a:rPr lang="tr-TR" dirty="0"/>
              <a:t>, #</a:t>
            </a:r>
            <a:r>
              <a:rPr lang="tr-TR" dirty="0" err="1"/>
              <a:t>hükümetenot</a:t>
            </a:r>
            <a:r>
              <a:rPr lang="tr-TR" dirty="0"/>
              <a:t>, #</a:t>
            </a:r>
            <a:r>
              <a:rPr lang="tr-TR" dirty="0" err="1"/>
              <a:t>izmitdireniyor</a:t>
            </a:r>
            <a:r>
              <a:rPr lang="tr-TR" dirty="0"/>
              <a:t>, #</a:t>
            </a:r>
            <a:r>
              <a:rPr lang="tr-TR" dirty="0" err="1"/>
              <a:t>direnizmir</a:t>
            </a:r>
            <a:r>
              <a:rPr lang="tr-TR" dirty="0"/>
              <a:t>, #</a:t>
            </a:r>
            <a:r>
              <a:rPr lang="tr-TR" dirty="0" err="1"/>
              <a:t>çözümolur</a:t>
            </a:r>
            <a:r>
              <a:rPr lang="tr-TR" dirty="0"/>
              <a:t>, #</a:t>
            </a:r>
            <a:r>
              <a:rPr lang="tr-TR" dirty="0" err="1"/>
              <a:t>medyagreve</a:t>
            </a:r>
            <a:r>
              <a:rPr lang="tr-TR" dirty="0"/>
              <a:t>, #</a:t>
            </a:r>
            <a:r>
              <a:rPr lang="tr-TR" dirty="0" err="1"/>
              <a:t>cnnntvhabertürküboykotediyoruz</a:t>
            </a:r>
            <a:r>
              <a:rPr lang="tr-TR" dirty="0"/>
              <a:t>, #</a:t>
            </a:r>
            <a:r>
              <a:rPr lang="tr-TR" dirty="0" err="1"/>
              <a:t>tayyipsanagülegüle</a:t>
            </a:r>
            <a:r>
              <a:rPr lang="tr-TR" dirty="0"/>
              <a:t>, #</a:t>
            </a:r>
            <a:r>
              <a:rPr lang="tr-TR" dirty="0" err="1"/>
              <a:t>atatürkiyikivarsın</a:t>
            </a:r>
            <a:r>
              <a:rPr lang="tr-TR" dirty="0"/>
              <a:t>, #</a:t>
            </a:r>
            <a:r>
              <a:rPr lang="tr-TR" dirty="0" err="1"/>
              <a:t>turkeybepatientagainstprovocation</a:t>
            </a:r>
            <a:r>
              <a:rPr lang="tr-TR" dirty="0"/>
              <a:t>, #1milletuyanıyor, #</a:t>
            </a:r>
            <a:r>
              <a:rPr lang="tr-TR" dirty="0" err="1"/>
              <a:t>abdullahgülgöreve</a:t>
            </a:r>
            <a:r>
              <a:rPr lang="tr-TR" dirty="0"/>
              <a:t>, …</a:t>
            </a:r>
          </a:p>
        </p:txBody>
      </p:sp>
    </p:spTree>
    <p:extLst>
      <p:ext uri="{BB962C8B-B14F-4D97-AF65-F5344CB8AC3E}">
        <p14:creationId xmlns:p14="http://schemas.microsoft.com/office/powerpoint/2010/main" val="163922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962" y="353438"/>
            <a:ext cx="10553990" cy="5991944"/>
          </a:xfrm>
        </p:spPr>
      </p:pic>
    </p:spTree>
    <p:extLst>
      <p:ext uri="{BB962C8B-B14F-4D97-AF65-F5344CB8AC3E}">
        <p14:creationId xmlns:p14="http://schemas.microsoft.com/office/powerpoint/2010/main" val="312857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21358" y="831273"/>
            <a:ext cx="8915400" cy="3777622"/>
          </a:xfrm>
        </p:spPr>
        <p:txBody>
          <a:bodyPr/>
          <a:lstStyle/>
          <a:p>
            <a:r>
              <a:rPr lang="tr-TR" dirty="0"/>
              <a:t>Oldukça ilginç olan bu konunun siyasi boyutu bir yana bırakıp, teknoloji boyutunu incelediğimizde de bu tespitime paralel sonuçlar görmek mümkün.</a:t>
            </a:r>
          </a:p>
          <a:p>
            <a:r>
              <a:rPr lang="tr-TR" dirty="0"/>
              <a:t>2.500 adet olan günlük yeni takipçi kazanım sayısının, Gezi Parkı Olayları ile birlikte günlük 15.000 - 20.000 arasında değiştiği görülüyor. </a:t>
            </a:r>
          </a:p>
          <a:p>
            <a:r>
              <a:rPr lang="tr-TR" dirty="0"/>
              <a:t>olayların başlangıcında toplamda 3.097.442 takipçiye sahip olan hesabın 21 Haziran itibariyle 3.364.242 adet takipçiye ulaştığı görülüyor</a:t>
            </a:r>
          </a:p>
          <a:p>
            <a:r>
              <a:rPr lang="tr-TR" dirty="0"/>
              <a:t>27 Mayıs - 21 Haziran arası döneme ilişkin analizine bakıldığında da 27 </a:t>
            </a:r>
            <a:r>
              <a:rPr lang="tr-TR" dirty="0" err="1"/>
              <a:t>Mayıs’da</a:t>
            </a:r>
            <a:r>
              <a:rPr lang="tr-TR" dirty="0"/>
              <a:t> 2.664.141 adet olan takipçi sayısının dönem sonunda 2.992.854’e çıktığı görülüyor.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67" y="4165896"/>
            <a:ext cx="4458431" cy="2500399"/>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062" y="4165896"/>
            <a:ext cx="4841213" cy="2685127"/>
          </a:xfrm>
          <a:prstGeom prst="rect">
            <a:avLst/>
          </a:prstGeom>
        </p:spPr>
      </p:pic>
    </p:spTree>
    <p:extLst>
      <p:ext uri="{BB962C8B-B14F-4D97-AF65-F5344CB8AC3E}">
        <p14:creationId xmlns:p14="http://schemas.microsoft.com/office/powerpoint/2010/main" val="211678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27 Mayıs itibariyle başlayan dönemde Kemal </a:t>
            </a:r>
            <a:r>
              <a:rPr lang="tr-TR" dirty="0" err="1"/>
              <a:t>Kılıçdaroğlu’na</a:t>
            </a:r>
            <a:r>
              <a:rPr lang="tr-TR" dirty="0"/>
              <a:t> ait olan @</a:t>
            </a:r>
            <a:r>
              <a:rPr lang="tr-TR" dirty="0" err="1"/>
              <a:t>KilicdarogluK</a:t>
            </a:r>
            <a:r>
              <a:rPr lang="tr-TR" dirty="0"/>
              <a:t> hesabının 21 Haziran’a kadar olan aktivitesi incelendiğinde ise günlük ortalama 1.000 civarında olan takipçi artış sayısının 8.000 - 9.000 seviyesine yükseldiği ve sürecin başlangıcında 1.180.525 olan takipçi sayısının 2</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538" y="3668978"/>
            <a:ext cx="4751185" cy="2242243"/>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363" y="3526511"/>
            <a:ext cx="4505036" cy="2613311"/>
          </a:xfrm>
          <a:prstGeom prst="rect">
            <a:avLst/>
          </a:prstGeom>
        </p:spPr>
      </p:pic>
    </p:spTree>
    <p:extLst>
      <p:ext uri="{BB962C8B-B14F-4D97-AF65-F5344CB8AC3E}">
        <p14:creationId xmlns:p14="http://schemas.microsoft.com/office/powerpoint/2010/main" val="421763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79252" y="123037"/>
            <a:ext cx="8911687" cy="1280890"/>
          </a:xfrm>
        </p:spPr>
        <p:txBody>
          <a:bodyPr/>
          <a:lstStyle/>
          <a:p>
            <a:r>
              <a:rPr lang="tr-TR" dirty="0" err="1"/>
              <a:t>Twitter</a:t>
            </a:r>
            <a:r>
              <a:rPr lang="tr-TR" dirty="0"/>
              <a:t> Ve Gezi Olayları</a:t>
            </a:r>
          </a:p>
        </p:txBody>
      </p:sp>
      <p:pic>
        <p:nvPicPr>
          <p:cNvPr id="4" name="İçerik Yer Tutucusu 3"/>
          <p:cNvPicPr>
            <a:picLocks noGrp="1" noChangeAspect="1"/>
          </p:cNvPicPr>
          <p:nvPr>
            <p:ph idx="1"/>
          </p:nvPr>
        </p:nvPicPr>
        <p:blipFill>
          <a:blip r:embed="rId2"/>
          <a:stretch>
            <a:fillRect/>
          </a:stretch>
        </p:blipFill>
        <p:spPr>
          <a:xfrm>
            <a:off x="10239" y="692727"/>
            <a:ext cx="12181761" cy="5846618"/>
          </a:xfrm>
          <a:prstGeom prst="rect">
            <a:avLst/>
          </a:prstGeom>
        </p:spPr>
      </p:pic>
    </p:spTree>
    <p:extLst>
      <p:ext uri="{BB962C8B-B14F-4D97-AF65-F5344CB8AC3E}">
        <p14:creationId xmlns:p14="http://schemas.microsoft.com/office/powerpoint/2010/main" val="412172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Occupy</a:t>
            </a:r>
            <a:r>
              <a:rPr lang="tr-TR" dirty="0"/>
              <a:t> Wall Street Süreci</a:t>
            </a:r>
          </a:p>
        </p:txBody>
      </p:sp>
      <p:sp>
        <p:nvSpPr>
          <p:cNvPr id="3" name="İçerik Yer Tutucusu 2"/>
          <p:cNvSpPr>
            <a:spLocks noGrp="1"/>
          </p:cNvSpPr>
          <p:nvPr>
            <p:ph idx="1"/>
          </p:nvPr>
        </p:nvSpPr>
        <p:spPr>
          <a:xfrm>
            <a:off x="2302885" y="1496291"/>
            <a:ext cx="8915400" cy="3777622"/>
          </a:xfrm>
        </p:spPr>
        <p:txBody>
          <a:bodyPr/>
          <a:lstStyle/>
          <a:p>
            <a:r>
              <a:rPr lang="tr-TR" dirty="0"/>
              <a:t>New York’taki finans merkezi Wall Street’i protesto etmek amacıyla 17 Eylül 2011’de </a:t>
            </a:r>
            <a:r>
              <a:rPr lang="tr-TR" dirty="0" err="1"/>
              <a:t>Zucotti</a:t>
            </a:r>
            <a:r>
              <a:rPr lang="tr-TR" dirty="0"/>
              <a:t> Park’ta başlayan hareket sosyal </a:t>
            </a:r>
            <a:r>
              <a:rPr lang="tr-TR" dirty="0" err="1"/>
              <a:t>medya’da</a:t>
            </a:r>
            <a:r>
              <a:rPr lang="tr-TR" dirty="0"/>
              <a:t> başladığı şekilde </a:t>
            </a:r>
            <a:r>
              <a:rPr lang="tr-TR" dirty="0" err="1"/>
              <a:t>Occupy</a:t>
            </a:r>
            <a:r>
              <a:rPr lang="tr-TR" dirty="0"/>
              <a:t> Wall Street (Wall Street’i işgal et) olarak bilinir. </a:t>
            </a:r>
          </a:p>
          <a:p>
            <a:r>
              <a:rPr lang="tr-TR" dirty="0"/>
              <a:t>Amerika Birleşik Devletleri’nde refah seviyesi en yüksek olan %1’lik kesim ile kalan %99’luk halk arasındaki gelir 27 </a:t>
            </a:r>
            <a:r>
              <a:rPr lang="tr-TR" dirty="0" err="1"/>
              <a:t>Occupy</a:t>
            </a:r>
            <a:r>
              <a:rPr lang="tr-TR" dirty="0"/>
              <a:t> Wall Street Süreci 5 %99’luk kesimi, %1’lik kesim ile karşı karşıya getiren ABD düzeni.. dağılımının adaletsizliği vurgulamak için ana sloganı olarak “Biz %99’uz!” seçilmişti.</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504" y="3835287"/>
            <a:ext cx="10217576" cy="2685586"/>
          </a:xfrm>
          <a:prstGeom prst="rect">
            <a:avLst/>
          </a:prstGeom>
        </p:spPr>
      </p:pic>
    </p:spTree>
    <p:extLst>
      <p:ext uri="{BB962C8B-B14F-4D97-AF65-F5344CB8AC3E}">
        <p14:creationId xmlns:p14="http://schemas.microsoft.com/office/powerpoint/2010/main" val="14117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447" y="449453"/>
            <a:ext cx="9269431" cy="3799273"/>
          </a:xfrm>
        </p:spPr>
      </p:pic>
      <p:sp>
        <p:nvSpPr>
          <p:cNvPr id="5" name="İçerik Yer Tutucusu 2"/>
          <p:cNvSpPr txBox="1">
            <a:spLocks/>
          </p:cNvSpPr>
          <p:nvPr/>
        </p:nvSpPr>
        <p:spPr>
          <a:xfrm>
            <a:off x="2075447" y="4423383"/>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a:t>OWS sürecinde paylaşılan toplam mesaj sayısının Gezi Parkı Olayları’na oranla bir hayli az olmasına karşın, iki yıla yakın süredir devam etmesi nedeniyle sosyal medya üzerinde etkilediği kişi sayısı 25 Milyar. Sürecin başlangıç aşaması olan 17 Eylül – 17 Ekim dönemine baktığımızda ise bir aylık süre içerisinde 5 Milyar’lık etki değerine ancak ulaşabildiğini görüyoruz. Bu değer Gezi Parkı Olayları sürecinde çok daha kısa sürede ulaşılan bir değer. Gezi Parkı Olayları’nın analizinde de belirtildiği gibi 5 Milyar etki değerine dört gün gibi bir sürede ulaşılmıştı.</a:t>
            </a:r>
            <a:endParaRPr lang="tr-TR" dirty="0"/>
          </a:p>
        </p:txBody>
      </p:sp>
    </p:spTree>
    <p:extLst>
      <p:ext uri="{BB962C8B-B14F-4D97-AF65-F5344CB8AC3E}">
        <p14:creationId xmlns:p14="http://schemas.microsoft.com/office/powerpoint/2010/main" val="232494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306" y="1049670"/>
            <a:ext cx="11329226" cy="5969966"/>
          </a:xfrm>
        </p:spPr>
      </p:pic>
    </p:spTree>
    <p:extLst>
      <p:ext uri="{BB962C8B-B14F-4D97-AF65-F5344CB8AC3E}">
        <p14:creationId xmlns:p14="http://schemas.microsoft.com/office/powerpoint/2010/main" val="592439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Dünyadan Örnekler</a:t>
            </a:r>
          </a:p>
        </p:txBody>
      </p:sp>
      <p:sp>
        <p:nvSpPr>
          <p:cNvPr id="3" name="İçerik Yer Tutucusu 2"/>
          <p:cNvSpPr>
            <a:spLocks noGrp="1"/>
          </p:cNvSpPr>
          <p:nvPr>
            <p:ph idx="1"/>
          </p:nvPr>
        </p:nvSpPr>
        <p:spPr/>
        <p:txBody>
          <a:bodyPr>
            <a:normAutofit/>
          </a:bodyPr>
          <a:lstStyle/>
          <a:p>
            <a:r>
              <a:rPr lang="tr-TR" dirty="0"/>
              <a:t>Örneğin, Arap Baharı kapsamında 2011 yılında Mısır devrimi sırasında yaşanan olayların, </a:t>
            </a:r>
            <a:r>
              <a:rPr lang="tr-TR" dirty="0" err="1"/>
              <a:t>Twitter’a</a:t>
            </a:r>
            <a:r>
              <a:rPr lang="tr-TR" dirty="0"/>
              <a:t> yansımaları üzerinden incelendiği bir çalışmada (</a:t>
            </a:r>
            <a:r>
              <a:rPr lang="tr-TR" dirty="0" err="1"/>
              <a:t>Choudhary</a:t>
            </a:r>
            <a:r>
              <a:rPr lang="tr-TR" dirty="0"/>
              <a:t>, </a:t>
            </a:r>
            <a:r>
              <a:rPr lang="tr-TR" dirty="0" err="1"/>
              <a:t>Hendrix</a:t>
            </a:r>
            <a:r>
              <a:rPr lang="tr-TR" dirty="0"/>
              <a:t>, Lee, </a:t>
            </a:r>
            <a:r>
              <a:rPr lang="tr-TR" dirty="0" err="1"/>
              <a:t>Palsetia</a:t>
            </a:r>
            <a:r>
              <a:rPr lang="tr-TR" dirty="0"/>
              <a:t> &amp; </a:t>
            </a:r>
            <a:r>
              <a:rPr lang="tr-TR" dirty="0" err="1"/>
              <a:t>Liao</a:t>
            </a:r>
            <a:r>
              <a:rPr lang="tr-TR" dirty="0"/>
              <a:t>, 2012) 800.000 </a:t>
            </a:r>
            <a:r>
              <a:rPr lang="tr-TR" dirty="0" err="1"/>
              <a:t>tweet</a:t>
            </a:r>
            <a:r>
              <a:rPr lang="tr-TR" dirty="0"/>
              <a:t> incelenmiştir. Bu çalışmada, protestolar sırasında ön plana çıkan ana konular, bu konulara ilişkin bireysel olarak öne çıkan duygular, bu konuların medya kuruluşları tarafından nasıl paylaşıldığı ve protestolara yön veren en etkili kişiler ve kurumlar belirlenmiştir. </a:t>
            </a:r>
          </a:p>
          <a:p>
            <a:endParaRPr lang="tr-TR" dirty="0"/>
          </a:p>
        </p:txBody>
      </p:sp>
    </p:spTree>
    <p:extLst>
      <p:ext uri="{BB962C8B-B14F-4D97-AF65-F5344CB8AC3E}">
        <p14:creationId xmlns:p14="http://schemas.microsoft.com/office/powerpoint/2010/main" val="11449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537527" cy="3556000"/>
          </a:xfrm>
          <a:prstGeom prst="rect">
            <a:avLst/>
          </a:prstGeom>
        </p:spPr>
      </p:pic>
      <p:sp>
        <p:nvSpPr>
          <p:cNvPr id="2" name="Unvan 1"/>
          <p:cNvSpPr>
            <a:spLocks noGrp="1"/>
          </p:cNvSpPr>
          <p:nvPr>
            <p:ph type="title"/>
          </p:nvPr>
        </p:nvSpPr>
        <p:spPr>
          <a:xfrm>
            <a:off x="2589212" y="300838"/>
            <a:ext cx="8911687" cy="696690"/>
          </a:xfrm>
        </p:spPr>
        <p:txBody>
          <a:bodyPr/>
          <a:lstStyle/>
          <a:p>
            <a:r>
              <a:rPr lang="tr-TR" dirty="0" err="1"/>
              <a:t>Big</a:t>
            </a:r>
            <a:r>
              <a:rPr lang="tr-TR" dirty="0"/>
              <a:t> Data</a:t>
            </a:r>
          </a:p>
        </p:txBody>
      </p:sp>
      <p:sp>
        <p:nvSpPr>
          <p:cNvPr id="3" name="İçerik Yer Tutucusu 2"/>
          <p:cNvSpPr>
            <a:spLocks noGrp="1"/>
          </p:cNvSpPr>
          <p:nvPr>
            <p:ph idx="1"/>
          </p:nvPr>
        </p:nvSpPr>
        <p:spPr>
          <a:xfrm>
            <a:off x="2589212" y="1182255"/>
            <a:ext cx="8915400" cy="5375563"/>
          </a:xfrm>
        </p:spPr>
        <p:txBody>
          <a:bodyPr>
            <a:normAutofit/>
          </a:bodyPr>
          <a:lstStyle/>
          <a:p>
            <a:r>
              <a:rPr lang="tr-TR" dirty="0"/>
              <a:t>Büyük veri araştırmalarında, tümdengelim ya da tümevarım yerine alternatif olarak “</a:t>
            </a:r>
            <a:r>
              <a:rPr lang="tr-TR" dirty="0" err="1"/>
              <a:t>tümleşim</a:t>
            </a:r>
            <a:r>
              <a:rPr lang="tr-TR" dirty="0"/>
              <a:t> (</a:t>
            </a:r>
            <a:r>
              <a:rPr lang="tr-TR" dirty="0" err="1"/>
              <a:t>abduction</a:t>
            </a:r>
            <a:r>
              <a:rPr lang="tr-TR" dirty="0"/>
              <a:t>)” yaklaşımı kullanılabilir. </a:t>
            </a:r>
          </a:p>
          <a:p>
            <a:r>
              <a:rPr lang="tr-TR" dirty="0" err="1"/>
              <a:t>Tümleşim</a:t>
            </a:r>
            <a:r>
              <a:rPr lang="tr-TR" dirty="0"/>
              <a:t>, elde edilen veriden yola çıkarak veriyi en iyi açıklayacak hipotezlere ulaşılmasını amaçlayan bir anlam çıkarma biçimidir.</a:t>
            </a:r>
          </a:p>
          <a:p>
            <a:r>
              <a:rPr lang="tr-TR" dirty="0" err="1"/>
              <a:t>Tümleşim</a:t>
            </a:r>
            <a:r>
              <a:rPr lang="tr-TR" dirty="0"/>
              <a:t> yaklaşımında, incelenecek olguya ilişkin veri elde edildikten sonra, veriye ait bulguları en iyi açıklayacak hipotezler oluşturulur; ve veri farklı açılardan da analiz edilerek oluşturulan hipotezler sınanır. Böyle bir çalışmayı çok büyük hacimli ve detaylı bir veri seti ile yapmak araştırmanın bilimsel niteliği açısından önemli bir unsurdur. </a:t>
            </a:r>
          </a:p>
          <a:p>
            <a:r>
              <a:rPr lang="tr-TR" dirty="0"/>
              <a:t>Sosyal medya araştırmalarında veri hacmi büyüklüğü ve verinin oluşum hızının yüksekliği sebebiyle, büyük veri analizi benimsenen yöntemler arasında öne çıkmaktadır. </a:t>
            </a:r>
          </a:p>
          <a:p>
            <a:r>
              <a:rPr lang="tr-TR" dirty="0"/>
              <a:t>Bu bağlamda, sosyal medya araştırmalarında analitik ve yapısal bir yöntemin takip edilmesi, araştırmaların ve çıktılarının bilimsel niteliğinin korunması açısından önem taşımaktadır.</a:t>
            </a:r>
          </a:p>
          <a:p>
            <a:endParaRPr lang="tr-TR" dirty="0"/>
          </a:p>
        </p:txBody>
      </p:sp>
    </p:spTree>
    <p:extLst>
      <p:ext uri="{BB962C8B-B14F-4D97-AF65-F5344CB8AC3E}">
        <p14:creationId xmlns:p14="http://schemas.microsoft.com/office/powerpoint/2010/main" val="21570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0413" y="2242569"/>
            <a:ext cx="6238289" cy="3778250"/>
          </a:xfrm>
        </p:spPr>
      </p:pic>
    </p:spTree>
    <p:extLst>
      <p:ext uri="{BB962C8B-B14F-4D97-AF65-F5344CB8AC3E}">
        <p14:creationId xmlns:p14="http://schemas.microsoft.com/office/powerpoint/2010/main" val="134092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64339" y="360218"/>
            <a:ext cx="8915400" cy="3777622"/>
          </a:xfrm>
        </p:spPr>
        <p:txBody>
          <a:bodyPr/>
          <a:lstStyle/>
          <a:p>
            <a:r>
              <a:rPr lang="tr-TR" b="1" dirty="0"/>
              <a:t>Hükümet Mısır’da internet kullanımını kesti</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459" y="958244"/>
            <a:ext cx="6944959" cy="5363741"/>
          </a:xfrm>
          <a:prstGeom prst="rect">
            <a:avLst/>
          </a:prstGeom>
        </p:spPr>
      </p:pic>
    </p:spTree>
    <p:extLst>
      <p:ext uri="{BB962C8B-B14F-4D97-AF65-F5344CB8AC3E}">
        <p14:creationId xmlns:p14="http://schemas.microsoft.com/office/powerpoint/2010/main" val="1135197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496848" y="674255"/>
            <a:ext cx="8915400" cy="3777622"/>
          </a:xfrm>
        </p:spPr>
        <p:txBody>
          <a:bodyPr/>
          <a:lstStyle/>
          <a:p>
            <a:r>
              <a:rPr lang="tr-TR" dirty="0"/>
              <a:t>Yukarıdaki grafik 1 Ocak – 30 Mart 2011 arasını kapsayan ve Ortadoğu ve Arap Dünyası ülkelerindeki atılan </a:t>
            </a:r>
            <a:r>
              <a:rPr lang="tr-TR" dirty="0" err="1"/>
              <a:t>tweet</a:t>
            </a:r>
            <a:r>
              <a:rPr lang="tr-TR" dirty="0"/>
              <a:t> sayısını gösteriyor. Bu tarihler arasında Mısır’da büyük bir halk hareketi olmuş ve Mübarek devrilmişti. Bu harekete rağmen Mısır’da atılan </a:t>
            </a:r>
            <a:r>
              <a:rPr lang="tr-TR" dirty="0" err="1"/>
              <a:t>tweet</a:t>
            </a:r>
            <a:r>
              <a:rPr lang="tr-TR" dirty="0"/>
              <a:t> sayısı Türkiye’de atılan </a:t>
            </a:r>
            <a:r>
              <a:rPr lang="tr-TR" dirty="0" err="1"/>
              <a:t>tweet</a:t>
            </a:r>
            <a:r>
              <a:rPr lang="tr-TR" dirty="0"/>
              <a:t> sayısını geçemiyor.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958" y="2277060"/>
            <a:ext cx="7011378" cy="4677428"/>
          </a:xfrm>
          <a:prstGeom prst="rect">
            <a:avLst/>
          </a:prstGeom>
        </p:spPr>
      </p:pic>
    </p:spTree>
    <p:extLst>
      <p:ext uri="{BB962C8B-B14F-4D97-AF65-F5344CB8AC3E}">
        <p14:creationId xmlns:p14="http://schemas.microsoft.com/office/powerpoint/2010/main" val="35014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49067" y="443345"/>
            <a:ext cx="8915400" cy="3777622"/>
          </a:xfrm>
        </p:spPr>
        <p:txBody>
          <a:bodyPr>
            <a:normAutofit fontScale="92500" lnSpcReduction="10000"/>
          </a:bodyPr>
          <a:lstStyle/>
          <a:p>
            <a:r>
              <a:rPr lang="tr-TR" dirty="0"/>
              <a:t>Mısır’daki gösteriler sırasında Mübarek rejiminin internete erişimi durdurması oldu. Yukarıdaki grafikte 27 Ocak gecesi hükümetin internet erişimini kesmesinden sonra </a:t>
            </a:r>
            <a:r>
              <a:rPr lang="tr-TR" dirty="0" err="1"/>
              <a:t>tweet</a:t>
            </a:r>
            <a:r>
              <a:rPr lang="tr-TR" dirty="0"/>
              <a:t> sayısındaki düşüşü gözlemleyebiliyoruz. Göstericiler bu tarihten sonra ne kadar bu yasağı delmek için alternatif yollar </a:t>
            </a:r>
            <a:r>
              <a:rPr lang="tr-TR" dirty="0" err="1"/>
              <a:t>geliştirsede</a:t>
            </a:r>
            <a:r>
              <a:rPr lang="tr-TR" dirty="0"/>
              <a:t> Mübarek rejimi yıkılana kadar sağlıklı bir internet akışı sağlanamadı.</a:t>
            </a:r>
          </a:p>
          <a:p>
            <a:r>
              <a:rPr lang="tr-TR" dirty="0"/>
              <a:t>Mısır’daki atılan </a:t>
            </a:r>
            <a:r>
              <a:rPr lang="tr-TR" dirty="0" err="1"/>
              <a:t>tweetleri</a:t>
            </a:r>
            <a:r>
              <a:rPr lang="tr-TR" dirty="0"/>
              <a:t> inceleyecek olursak; karşımıza “İngilizce” hakimiyeti çıkıyor. İlgili etiketlerle atılan </a:t>
            </a:r>
            <a:r>
              <a:rPr lang="tr-TR" dirty="0" err="1"/>
              <a:t>tweetlerin</a:t>
            </a:r>
            <a:r>
              <a:rPr lang="tr-TR" dirty="0"/>
              <a:t> sadece %15’ini Arapça alfabeli </a:t>
            </a:r>
            <a:r>
              <a:rPr lang="tr-TR" dirty="0" err="1"/>
              <a:t>tweetler</a:t>
            </a:r>
            <a:r>
              <a:rPr lang="tr-TR" dirty="0"/>
              <a:t> oluşturuyor.  Peki bu durum neden ortaya çıktı? Bu durumun ortaya çıkmasının en büyük nedenlerinden biri Mübarek tarafından internetin erişime kapatılması görülüyor. Çünkü internete erişim durduktan sonra; Google ve </a:t>
            </a:r>
            <a:r>
              <a:rPr lang="tr-TR" dirty="0" err="1"/>
              <a:t>Twitter</a:t>
            </a:r>
            <a:r>
              <a:rPr lang="tr-TR" dirty="0"/>
              <a:t> internetsiz kullanılan bir sistem devreye soktu.  </a:t>
            </a:r>
            <a:r>
              <a:rPr lang="tr-TR" b="1" dirty="0"/>
              <a:t>“</a:t>
            </a:r>
            <a:r>
              <a:rPr lang="tr-TR" b="1" dirty="0" err="1"/>
              <a:t>Speak-to-tweet</a:t>
            </a:r>
            <a:r>
              <a:rPr lang="tr-TR" b="1" dirty="0"/>
              <a:t>” </a:t>
            </a:r>
            <a:r>
              <a:rPr lang="tr-TR" dirty="0"/>
              <a:t>adı verilen sistem ile internet bağlantısına gerek olmadan, sadece uluslararası bir telefon kodu yoluyla sesli mesaj bırakılabiliyordu. Bu sesli mesajlar #</a:t>
            </a:r>
            <a:r>
              <a:rPr lang="tr-TR" dirty="0" err="1"/>
              <a:t>egypt</a:t>
            </a:r>
            <a:r>
              <a:rPr lang="tr-TR" dirty="0"/>
              <a:t> etiketi ile yazılı olarak </a:t>
            </a:r>
            <a:r>
              <a:rPr lang="tr-TR" dirty="0" err="1"/>
              <a:t>twitter’a</a:t>
            </a:r>
            <a:r>
              <a:rPr lang="tr-TR" dirty="0"/>
              <a:t> aktarılıyordu.</a:t>
            </a:r>
          </a:p>
        </p:txBody>
      </p:sp>
    </p:spTree>
    <p:extLst>
      <p:ext uri="{BB962C8B-B14F-4D97-AF65-F5344CB8AC3E}">
        <p14:creationId xmlns:p14="http://schemas.microsoft.com/office/powerpoint/2010/main" val="3814550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Benzer bir yaklaşımla, Japonya’da meydana gelen </a:t>
            </a:r>
            <a:r>
              <a:rPr lang="tr-TR" dirty="0" err="1"/>
              <a:t>Fukuşima</a:t>
            </a:r>
            <a:r>
              <a:rPr lang="tr-TR" dirty="0"/>
              <a:t> Nükleer Santrali kazasında atılan 38.300 </a:t>
            </a:r>
            <a:r>
              <a:rPr lang="tr-TR" dirty="0" err="1"/>
              <a:t>tweet</a:t>
            </a:r>
            <a:r>
              <a:rPr lang="tr-TR" dirty="0"/>
              <a:t> arasından örneklem olarak seçilen 1.520 </a:t>
            </a:r>
            <a:r>
              <a:rPr lang="tr-TR" dirty="0" err="1"/>
              <a:t>tweet</a:t>
            </a:r>
            <a:r>
              <a:rPr lang="tr-TR" dirty="0"/>
              <a:t> analiz edilmiştir (</a:t>
            </a:r>
            <a:r>
              <a:rPr lang="tr-TR" dirty="0" err="1"/>
              <a:t>Li</a:t>
            </a:r>
            <a:r>
              <a:rPr lang="tr-TR" dirty="0"/>
              <a:t>, </a:t>
            </a:r>
            <a:r>
              <a:rPr lang="tr-TR" dirty="0" err="1"/>
              <a:t>Vishwanath</a:t>
            </a:r>
            <a:r>
              <a:rPr lang="tr-TR" dirty="0"/>
              <a:t> &amp; </a:t>
            </a:r>
            <a:r>
              <a:rPr lang="tr-TR" dirty="0" err="1"/>
              <a:t>Rao</a:t>
            </a:r>
            <a:r>
              <a:rPr lang="tr-TR" dirty="0"/>
              <a:t>, 2014). Yapılan analiz ile felaket sırasında ve sonrasında ortaya çıkan duygular ve toplum ile hükümet arasındaki iletişim incelenerek, bu tür felaketler sırasında tehlike iletişiminin yönetimi konusunda önerilerde bulunulmuştur</a:t>
            </a:r>
          </a:p>
          <a:p>
            <a:endParaRPr lang="tr-TR" dirty="0"/>
          </a:p>
        </p:txBody>
      </p:sp>
    </p:spTree>
    <p:extLst>
      <p:ext uri="{BB962C8B-B14F-4D97-AF65-F5344CB8AC3E}">
        <p14:creationId xmlns:p14="http://schemas.microsoft.com/office/powerpoint/2010/main" val="438562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a:t>Bir çalışmada da, 2010 yılında Toyota’nın gaz pedalındaki sorun ile ilgili olarak araçları geri çağrıldığı döneme ilişkin atılan 5000 </a:t>
            </a:r>
            <a:r>
              <a:rPr lang="tr-TR" dirty="0" err="1"/>
              <a:t>tweet</a:t>
            </a:r>
            <a:r>
              <a:rPr lang="tr-TR" dirty="0"/>
              <a:t> incelenmiştir. Sonuçlarda, kurumsal bir kriz sırasında marka kimliğine yönelik olası tehditleri belirlemek ve yönetmek ile ilgili çıkarımlarda bulunulmuştur. </a:t>
            </a:r>
          </a:p>
          <a:p>
            <a:r>
              <a:rPr lang="tr-TR" dirty="0"/>
              <a:t>Başka bir çalışmada ise </a:t>
            </a:r>
            <a:r>
              <a:rPr lang="tr-TR" dirty="0" err="1"/>
              <a:t>Twitter’da</a:t>
            </a:r>
            <a:r>
              <a:rPr lang="tr-TR" dirty="0"/>
              <a:t> oluşturulan ağızdan ağıza pazarlamanın (WOMM), filmlerin gişe hasılatı üzerine olan etkisi incelenmiştir. Bu çalışmada, takipçi sayısı ve filmler sinemada izlenmeden önce oluşan ağızdan ağıza pazarlama ile film satışları arasında pozitif korelasyon olduğu bulunmuştur (</a:t>
            </a:r>
            <a:r>
              <a:rPr lang="tr-TR" dirty="0" err="1"/>
              <a:t>Rui</a:t>
            </a:r>
            <a:r>
              <a:rPr lang="tr-TR" dirty="0"/>
              <a:t>, </a:t>
            </a:r>
            <a:r>
              <a:rPr lang="tr-TR" dirty="0" err="1"/>
              <a:t>Liu</a:t>
            </a:r>
            <a:r>
              <a:rPr lang="tr-TR" dirty="0"/>
              <a:t> &amp;</a:t>
            </a:r>
            <a:r>
              <a:rPr lang="tr-TR" dirty="0" err="1"/>
              <a:t>Whinston</a:t>
            </a:r>
            <a:r>
              <a:rPr lang="tr-TR" dirty="0"/>
              <a:t>, 2013).</a:t>
            </a:r>
          </a:p>
        </p:txBody>
      </p:sp>
    </p:spTree>
    <p:extLst>
      <p:ext uri="{BB962C8B-B14F-4D97-AF65-F5344CB8AC3E}">
        <p14:creationId xmlns:p14="http://schemas.microsoft.com/office/powerpoint/2010/main" val="1777097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Sonuç</a:t>
            </a:r>
          </a:p>
        </p:txBody>
      </p:sp>
      <p:sp>
        <p:nvSpPr>
          <p:cNvPr id="5" name="İçerik Yer Tutucusu 4"/>
          <p:cNvSpPr>
            <a:spLocks noGrp="1"/>
          </p:cNvSpPr>
          <p:nvPr>
            <p:ph idx="1"/>
          </p:nvPr>
        </p:nvSpPr>
        <p:spPr/>
        <p:txBody>
          <a:bodyPr/>
          <a:lstStyle/>
          <a:p>
            <a:r>
              <a:rPr lang="tr-TR" dirty="0" err="1"/>
              <a:t>Twitter</a:t>
            </a:r>
            <a:r>
              <a:rPr lang="tr-TR" dirty="0"/>
              <a:t> kapsamında yapılan büyük veri analizi ile elde edilen örüntüler, gelecek ile ilgili tahmine dayalı davranışsal modellemeler yapılabilmesini sağlamaktadır.</a:t>
            </a:r>
          </a:p>
          <a:p>
            <a:r>
              <a:rPr lang="tr-TR" dirty="0"/>
              <a:t>Günlük hayatımızın bir parçası haline gelen çeşitli sosyal iletişim ağlarından elde edilen büyük verinin işlenebilmesi, yönetilmesi ve analiz edilmesi ihtiyacı, bundan önceki slaytlardaki örneklerde gösterilmek istenmiştir. </a:t>
            </a:r>
          </a:p>
          <a:p>
            <a:endParaRPr lang="tr-TR" dirty="0"/>
          </a:p>
        </p:txBody>
      </p:sp>
    </p:spTree>
    <p:extLst>
      <p:ext uri="{BB962C8B-B14F-4D97-AF65-F5344CB8AC3E}">
        <p14:creationId xmlns:p14="http://schemas.microsoft.com/office/powerpoint/2010/main" val="3675333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a:t>
            </a:r>
          </a:p>
        </p:txBody>
      </p:sp>
      <p:sp>
        <p:nvSpPr>
          <p:cNvPr id="3" name="İçerik Yer Tutucusu 2"/>
          <p:cNvSpPr>
            <a:spLocks noGrp="1"/>
          </p:cNvSpPr>
          <p:nvPr>
            <p:ph idx="1"/>
          </p:nvPr>
        </p:nvSpPr>
        <p:spPr/>
        <p:txBody>
          <a:bodyPr/>
          <a:lstStyle/>
          <a:p>
            <a:r>
              <a:rPr lang="tr-TR" dirty="0" err="1"/>
              <a:t>Wikipedia</a:t>
            </a:r>
            <a:endParaRPr lang="tr-TR" dirty="0"/>
          </a:p>
          <a:p>
            <a:r>
              <a:rPr lang="tr-TR" dirty="0" err="1"/>
              <a:t>Webrazzi</a:t>
            </a:r>
            <a:r>
              <a:rPr lang="tr-TR" dirty="0"/>
              <a:t> </a:t>
            </a:r>
          </a:p>
          <a:p>
            <a:r>
              <a:rPr lang="tr-TR" dirty="0"/>
              <a:t>http://www.academia.edu/21009806/Sosyal_Medya_Analiti%C4%9Fi_Twitter_i%C3</a:t>
            </a:r>
          </a:p>
          <a:p>
            <a:r>
              <a:rPr lang="tr-TR" dirty="0"/>
              <a:t>http://somatech.sabanciuniv.edu/socialMonitoring#/</a:t>
            </a:r>
          </a:p>
          <a:p>
            <a:r>
              <a:rPr lang="tr-TR" dirty="0"/>
              <a:t>http://www.journalagent.com/iuyd/pdfs/IUYD_4_1_5_24.pdf</a:t>
            </a:r>
          </a:p>
          <a:p>
            <a:r>
              <a:rPr lang="tr-TR" dirty="0"/>
              <a:t>http://www.geziparkikitabi.com/</a:t>
            </a:r>
          </a:p>
          <a:p>
            <a:r>
              <a:rPr lang="tr-TR" dirty="0"/>
              <a:t>http://sosyalmedya.co/</a:t>
            </a:r>
          </a:p>
        </p:txBody>
      </p:sp>
    </p:spTree>
    <p:extLst>
      <p:ext uri="{BB962C8B-B14F-4D97-AF65-F5344CB8AC3E}">
        <p14:creationId xmlns:p14="http://schemas.microsoft.com/office/powerpoint/2010/main" val="2942990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94885" y="3090648"/>
            <a:ext cx="10826952" cy="1280890"/>
          </a:xfrm>
        </p:spPr>
        <p:txBody>
          <a:bodyPr/>
          <a:lstStyle/>
          <a:p>
            <a:r>
              <a:rPr lang="tr-TR" dirty="0"/>
              <a:t>Beni sabırla </a:t>
            </a:r>
            <a:r>
              <a:rPr lang="tr-TR" dirty="0" err="1"/>
              <a:t>dinlediginiz</a:t>
            </a:r>
            <a:r>
              <a:rPr lang="tr-TR" dirty="0"/>
              <a:t> için teşekkür ederim</a:t>
            </a:r>
          </a:p>
        </p:txBody>
      </p:sp>
    </p:spTree>
    <p:extLst>
      <p:ext uri="{BB962C8B-B14F-4D97-AF65-F5344CB8AC3E}">
        <p14:creationId xmlns:p14="http://schemas.microsoft.com/office/powerpoint/2010/main" val="107996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5" y="283477"/>
            <a:ext cx="8742310" cy="6266925"/>
          </a:xfrm>
        </p:spPr>
      </p:pic>
    </p:spTree>
    <p:extLst>
      <p:ext uri="{BB962C8B-B14F-4D97-AF65-F5344CB8AC3E}">
        <p14:creationId xmlns:p14="http://schemas.microsoft.com/office/powerpoint/2010/main" val="57766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Sosyal Medya Nedir</a:t>
            </a:r>
          </a:p>
        </p:txBody>
      </p:sp>
      <p:sp>
        <p:nvSpPr>
          <p:cNvPr id="3" name="İçerik Yer Tutucusu 2"/>
          <p:cNvSpPr>
            <a:spLocks noGrp="1"/>
          </p:cNvSpPr>
          <p:nvPr>
            <p:ph idx="1"/>
          </p:nvPr>
        </p:nvSpPr>
        <p:spPr>
          <a:xfrm>
            <a:off x="2589212" y="1376218"/>
            <a:ext cx="8915400" cy="3777622"/>
          </a:xfrm>
        </p:spPr>
        <p:txBody>
          <a:bodyPr/>
          <a:lstStyle/>
          <a:p>
            <a:r>
              <a:rPr lang="tr-TR" dirty="0"/>
              <a:t>Sosyal Medya(</a:t>
            </a:r>
            <a:r>
              <a:rPr lang="tr-TR" dirty="0" err="1"/>
              <a:t>Wikipedia</a:t>
            </a:r>
            <a:r>
              <a:rPr lang="tr-TR" dirty="0"/>
              <a:t>); Web 2.0'ın kullanıcı hizmetine sunulmasıyla birlikte, tek yönlü bilgi paylaşımından, çift taraflı ve eş zamanlı bilgi paylaşımına ulaşılmasını sağlayan medya sistemidir. Ayrıca sosyal medya; kişilerin </a:t>
            </a:r>
            <a:r>
              <a:rPr lang="tr-TR" dirty="0">
                <a:hlinkClick r:id="rId2" tooltip="İnternet"/>
              </a:rPr>
              <a:t>internet</a:t>
            </a:r>
            <a:r>
              <a:rPr lang="tr-TR" dirty="0"/>
              <a:t> üzerinde birbirleriyle yaptığı diyaloglar ve paylaşımların bütünüdür. </a:t>
            </a:r>
          </a:p>
          <a:p>
            <a:r>
              <a:rPr lang="tr-TR" dirty="0"/>
              <a:t>Sosyal Medya;  en genel anlatımla yeni nesil web teknolojilerinin  getirdiği kullanıcı kolaylığı ve iletişim hızıyla yakalanan eş zamanlı bilgi paylaşımının takip edildiği  </a:t>
            </a:r>
            <a:r>
              <a:rPr lang="tr-TR" dirty="0" err="1"/>
              <a:t>digital</a:t>
            </a:r>
            <a:r>
              <a:rPr lang="tr-TR" dirty="0"/>
              <a:t> platformdur.</a:t>
            </a:r>
          </a:p>
          <a:p>
            <a:endParaRPr lang="tr-TR" dirty="0"/>
          </a:p>
          <a:p>
            <a:pPr lvl="6"/>
            <a:endParaRPr lang="tr-TR"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3637" y="4318318"/>
            <a:ext cx="3860317" cy="2539682"/>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84" y="4221085"/>
            <a:ext cx="2846400" cy="2734148"/>
          </a:xfrm>
          <a:prstGeom prst="rect">
            <a:avLst/>
          </a:prstGeom>
        </p:spPr>
      </p:pic>
    </p:spTree>
    <p:extLst>
      <p:ext uri="{BB962C8B-B14F-4D97-AF65-F5344CB8AC3E}">
        <p14:creationId xmlns:p14="http://schemas.microsoft.com/office/powerpoint/2010/main" val="421079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5" name="İçerik Yer Tutucusu 4"/>
          <p:cNvSpPr>
            <a:spLocks noGrp="1"/>
          </p:cNvSpPr>
          <p:nvPr>
            <p:ph idx="1"/>
          </p:nvPr>
        </p:nvSpPr>
        <p:spPr>
          <a:xfrm>
            <a:off x="378691" y="5941304"/>
            <a:ext cx="11046507" cy="932873"/>
          </a:xfrm>
        </p:spPr>
        <p:txBody>
          <a:bodyPr/>
          <a:lstStyle/>
          <a:p>
            <a:r>
              <a:rPr lang="tr-TR" dirty="0" err="1"/>
              <a:t>We</a:t>
            </a:r>
            <a:r>
              <a:rPr lang="tr-TR" dirty="0"/>
              <a:t> </a:t>
            </a:r>
            <a:r>
              <a:rPr lang="tr-TR" dirty="0" err="1"/>
              <a:t>Are</a:t>
            </a:r>
            <a:r>
              <a:rPr lang="tr-TR" dirty="0"/>
              <a:t> </a:t>
            </a:r>
            <a:r>
              <a:rPr lang="tr-TR" dirty="0" err="1"/>
              <a:t>Social‘ın</a:t>
            </a:r>
            <a:r>
              <a:rPr lang="tr-TR" dirty="0"/>
              <a:t> 2015 yılı başında gerçekleştirdiği araştırmaya göre küresel çapta en çok aktif kullanıcısı bulunan 17 </a:t>
            </a:r>
            <a:r>
              <a:rPr lang="tr-TR" b="1" dirty="0"/>
              <a:t>sosyal ağ</a:t>
            </a:r>
            <a:r>
              <a:rPr lang="tr-TR" dirty="0"/>
              <a:t> üstteki grafikte bulabilirsiniz.</a:t>
            </a: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18" y="0"/>
            <a:ext cx="11730182" cy="5783631"/>
          </a:xfrm>
          <a:prstGeom prst="rect">
            <a:avLst/>
          </a:prstGeom>
        </p:spPr>
      </p:pic>
    </p:spTree>
    <p:extLst>
      <p:ext uri="{BB962C8B-B14F-4D97-AF65-F5344CB8AC3E}">
        <p14:creationId xmlns:p14="http://schemas.microsoft.com/office/powerpoint/2010/main" val="192878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Twitter</a:t>
            </a:r>
            <a:endParaRPr lang="tr-TR" dirty="0"/>
          </a:p>
        </p:txBody>
      </p:sp>
      <p:sp>
        <p:nvSpPr>
          <p:cNvPr id="3" name="İçerik Yer Tutucusu 2"/>
          <p:cNvSpPr>
            <a:spLocks noGrp="1"/>
          </p:cNvSpPr>
          <p:nvPr>
            <p:ph idx="1"/>
          </p:nvPr>
        </p:nvSpPr>
        <p:spPr>
          <a:xfrm>
            <a:off x="2589212" y="5241670"/>
            <a:ext cx="8915400" cy="3777622"/>
          </a:xfrm>
        </p:spPr>
        <p:txBody>
          <a:bodyPr/>
          <a:lstStyle/>
          <a:p>
            <a:pPr marL="0" indent="0">
              <a:buNone/>
            </a:pPr>
            <a:endParaRPr lang="tr-TR" b="1" dirty="0"/>
          </a:p>
          <a:p>
            <a:endParaRPr lang="tr-TR"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4168" y="1446064"/>
            <a:ext cx="5233179" cy="4254543"/>
          </a:xfrm>
          <a:prstGeom prst="rect">
            <a:avLst/>
          </a:prstGeom>
        </p:spPr>
      </p:pic>
    </p:spTree>
    <p:extLst>
      <p:ext uri="{BB962C8B-B14F-4D97-AF65-F5344CB8AC3E}">
        <p14:creationId xmlns:p14="http://schemas.microsoft.com/office/powerpoint/2010/main" val="61146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89212" y="1560946"/>
            <a:ext cx="8915400" cy="5541767"/>
          </a:xfrm>
        </p:spPr>
        <p:txBody>
          <a:bodyPr/>
          <a:lstStyle/>
          <a:p>
            <a:pPr marL="0" indent="0">
              <a:buNone/>
            </a:pPr>
            <a:endParaRPr lang="tr-TR" dirty="0"/>
          </a:p>
          <a:p>
            <a:r>
              <a:rPr lang="tr-TR" b="1" dirty="0" err="1"/>
              <a:t>Twitter</a:t>
            </a:r>
            <a:r>
              <a:rPr lang="tr-TR" dirty="0"/>
              <a:t>, kişilerin veya kurumların kendileri veya çevrelerinde olup bitenlerle ilgili haberleri, hissettiklerini ve düşüncelerini kısa mesajlar halinde paylaştığı bir platformdur.</a:t>
            </a:r>
          </a:p>
          <a:p>
            <a:r>
              <a:rPr lang="tr-TR" dirty="0" err="1"/>
              <a:t>Twitter</a:t>
            </a:r>
            <a:r>
              <a:rPr lang="tr-TR" dirty="0"/>
              <a:t>, kullanıcılarının günlük hayata ilişkin yerel ve küresel bilgi paylaşımına ve edinimine olanak sağlayan bir sosyal medya ağıdır (</a:t>
            </a:r>
            <a:r>
              <a:rPr lang="tr-TR" dirty="0" err="1"/>
              <a:t>Savage</a:t>
            </a:r>
            <a:r>
              <a:rPr lang="tr-TR" dirty="0"/>
              <a:t>, 2011). Sanal bir platformda oluşan </a:t>
            </a:r>
            <a:r>
              <a:rPr lang="tr-TR" dirty="0" err="1"/>
              <a:t>Twitter</a:t>
            </a:r>
            <a:r>
              <a:rPr lang="tr-TR" dirty="0"/>
              <a:t> verisi, gerçek yaşama ilişkin olguların tespitine de olanak vermektedir.</a:t>
            </a:r>
          </a:p>
          <a:p>
            <a:r>
              <a:rPr lang="tr-TR" dirty="0"/>
              <a:t>Kullanıcıların 140 karakterlik mesaj paylaşımlarıyla iletişimlerini sağlayan, katılımı ücretsiz çevrimiçi bir küresel sosyal ağ olarak tanımlanan </a:t>
            </a:r>
            <a:r>
              <a:rPr lang="tr-TR" dirty="0" err="1"/>
              <a:t>Twitter</a:t>
            </a:r>
            <a:r>
              <a:rPr lang="tr-TR" dirty="0"/>
              <a:t> ,farklı özellikleriyle bilimsel araştırmalara konu olmaktadır. İstatistiksel verilere göre </a:t>
            </a:r>
            <a:r>
              <a:rPr lang="tr-TR" dirty="0" err="1"/>
              <a:t>Twitter</a:t>
            </a:r>
            <a:r>
              <a:rPr lang="tr-TR" dirty="0"/>
              <a:t> aylık 284 milyon aktif kullanıcı sayısı ile günde 500 milyon adet </a:t>
            </a:r>
            <a:r>
              <a:rPr lang="tr-TR" dirty="0" err="1"/>
              <a:t>tweet</a:t>
            </a:r>
            <a:r>
              <a:rPr lang="tr-TR" dirty="0"/>
              <a:t> kaydetmektedir (</a:t>
            </a:r>
            <a:r>
              <a:rPr lang="tr-TR" dirty="0" err="1"/>
              <a:t>Twitter</a:t>
            </a:r>
            <a:r>
              <a:rPr lang="tr-TR" dirty="0"/>
              <a:t>, 2014)</a:t>
            </a:r>
          </a:p>
          <a:p>
            <a:r>
              <a:rPr lang="tr-TR" dirty="0" err="1"/>
              <a:t>Twitter</a:t>
            </a:r>
            <a:r>
              <a:rPr lang="tr-TR" dirty="0"/>
              <a:t>, eğlenceli bir paylaşım aracı olmasının </a:t>
            </a:r>
            <a:r>
              <a:rPr lang="tr-TR" dirty="0" err="1"/>
              <a:t>yanısıra</a:t>
            </a:r>
            <a:r>
              <a:rPr lang="tr-TR" dirty="0"/>
              <a:t>, sosyal krizlere ait bilginin yayılmasına ve toplumsal hareketlere ilişkin bilgi alımının ve dağıtımının gerçekleşmesine geniş katılımlı sanal bir ortam sağlamaktadır.</a:t>
            </a:r>
          </a:p>
          <a:p>
            <a:endParaRPr lang="tr-TR" dirty="0"/>
          </a:p>
        </p:txBody>
      </p:sp>
      <p:sp>
        <p:nvSpPr>
          <p:cNvPr id="4" name="Unvan 1"/>
          <p:cNvSpPr>
            <a:spLocks noGrp="1"/>
          </p:cNvSpPr>
          <p:nvPr>
            <p:ph type="title"/>
          </p:nvPr>
        </p:nvSpPr>
        <p:spPr>
          <a:xfrm>
            <a:off x="2592925" y="624110"/>
            <a:ext cx="8911687" cy="1280890"/>
          </a:xfrm>
        </p:spPr>
        <p:txBody>
          <a:bodyPr/>
          <a:lstStyle/>
          <a:p>
            <a:r>
              <a:rPr lang="tr-TR" dirty="0" err="1"/>
              <a:t>Twitter</a:t>
            </a:r>
            <a:r>
              <a:rPr lang="tr-TR" dirty="0"/>
              <a:t> Nedir ?</a:t>
            </a:r>
          </a:p>
        </p:txBody>
      </p:sp>
    </p:spTree>
    <p:extLst>
      <p:ext uri="{BB962C8B-B14F-4D97-AF65-F5344CB8AC3E}">
        <p14:creationId xmlns:p14="http://schemas.microsoft.com/office/powerpoint/2010/main" val="305757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635394" y="812800"/>
            <a:ext cx="8915400" cy="3777622"/>
          </a:xfrm>
        </p:spPr>
        <p:txBody>
          <a:bodyPr/>
          <a:lstStyle/>
          <a:p>
            <a:r>
              <a:rPr lang="tr-TR" dirty="0"/>
              <a:t>Sanal bir platformda oluşan </a:t>
            </a:r>
            <a:r>
              <a:rPr lang="tr-TR" dirty="0" err="1"/>
              <a:t>Twitter</a:t>
            </a:r>
            <a:r>
              <a:rPr lang="tr-TR" dirty="0"/>
              <a:t> verisi, gerçek yaşama ilişkin olguların tespitine de olanak vermektedir. </a:t>
            </a:r>
          </a:p>
          <a:p>
            <a:r>
              <a:rPr lang="tr-TR" dirty="0"/>
              <a:t>Sosyal medya verileri ile büyük veri eğilim grafikleri, tarihsel olarak gerçek hayatta meydana gelen olaylar ile eşleştirildiğinde yansıma görülmesi beklenmektedir. </a:t>
            </a:r>
          </a:p>
          <a:p>
            <a:r>
              <a:rPr lang="tr-TR" dirty="0"/>
              <a:t>Araştırılan olguyla ilgili çevrimiçi ortamda gerçekleşmiş örüntülerin analizi, modelleme yapılabilmesini sağlar.</a:t>
            </a:r>
          </a:p>
          <a:p>
            <a:endParaRPr lang="tr-TR" dirty="0"/>
          </a:p>
        </p:txBody>
      </p:sp>
    </p:spTree>
    <p:extLst>
      <p:ext uri="{BB962C8B-B14F-4D97-AF65-F5344CB8AC3E}">
        <p14:creationId xmlns:p14="http://schemas.microsoft.com/office/powerpoint/2010/main" val="237347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Türkiyeden</a:t>
            </a:r>
            <a:r>
              <a:rPr lang="tr-TR" dirty="0"/>
              <a:t> Örnekler</a:t>
            </a:r>
          </a:p>
        </p:txBody>
      </p:sp>
      <p:sp>
        <p:nvSpPr>
          <p:cNvPr id="3" name="İçerik Yer Tutucusu 2"/>
          <p:cNvSpPr>
            <a:spLocks noGrp="1"/>
          </p:cNvSpPr>
          <p:nvPr>
            <p:ph idx="1"/>
          </p:nvPr>
        </p:nvSpPr>
        <p:spPr/>
        <p:txBody>
          <a:bodyPr/>
          <a:lstStyle/>
          <a:p>
            <a:r>
              <a:rPr lang="tr-TR" dirty="0"/>
              <a:t>2013 yılında ülkemizde meydana gelen Gezi Parkı protestolarına yönelik yürütülen bir çalışmamızda protesto dönemi başında meydana gelen önemli olayların </a:t>
            </a:r>
            <a:r>
              <a:rPr lang="tr-TR" dirty="0" err="1"/>
              <a:t>Twitter</a:t>
            </a:r>
            <a:r>
              <a:rPr lang="tr-TR" dirty="0"/>
              <a:t> üzerine yansıması bir sonraki slaytta gösterilmektedir. Bu tarihler arasında söz konusu olaya ilişkin </a:t>
            </a:r>
            <a:r>
              <a:rPr lang="tr-TR" dirty="0" err="1"/>
              <a:t>Twitter’da</a:t>
            </a:r>
            <a:r>
              <a:rPr lang="tr-TR" dirty="0"/>
              <a:t> konuşulan temel kavramlar belirlenerek </a:t>
            </a:r>
            <a:r>
              <a:rPr lang="tr-TR" dirty="0" err="1"/>
              <a:t>Twitter’ın</a:t>
            </a:r>
            <a:r>
              <a:rPr lang="tr-TR" dirty="0"/>
              <a:t> ne için ve nasıl kullanıldığını belirlemek mümkün olmaktadır. </a:t>
            </a:r>
          </a:p>
          <a:p>
            <a:endParaRPr lang="tr-TR" dirty="0"/>
          </a:p>
        </p:txBody>
      </p:sp>
    </p:spTree>
    <p:extLst>
      <p:ext uri="{BB962C8B-B14F-4D97-AF65-F5344CB8AC3E}">
        <p14:creationId xmlns:p14="http://schemas.microsoft.com/office/powerpoint/2010/main" val="3029472144"/>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243</TotalTime>
  <Words>1234</Words>
  <Application>Microsoft Office PowerPoint</Application>
  <PresentationFormat>Geniş ekran</PresentationFormat>
  <Paragraphs>61</Paragraphs>
  <Slides>28</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Century Gothic</vt:lpstr>
      <vt:lpstr>Wingdings 3</vt:lpstr>
      <vt:lpstr>Duman</vt:lpstr>
      <vt:lpstr>Sosyal Medya Analizi</vt:lpstr>
      <vt:lpstr>Big Data</vt:lpstr>
      <vt:lpstr>PowerPoint Sunusu</vt:lpstr>
      <vt:lpstr>Sosyal Medya Nedir</vt:lpstr>
      <vt:lpstr>PowerPoint Sunusu</vt:lpstr>
      <vt:lpstr>Twitter</vt:lpstr>
      <vt:lpstr>Twitter Nedir ?</vt:lpstr>
      <vt:lpstr>PowerPoint Sunusu</vt:lpstr>
      <vt:lpstr>Türkiyeden Örnekler</vt:lpstr>
      <vt:lpstr>PowerPoint Sunusu</vt:lpstr>
      <vt:lpstr>Kullanılan tag örnekleri</vt:lpstr>
      <vt:lpstr>PowerPoint Sunusu</vt:lpstr>
      <vt:lpstr>PowerPoint Sunusu</vt:lpstr>
      <vt:lpstr>PowerPoint Sunusu</vt:lpstr>
      <vt:lpstr>Twitter Ve Gezi Olayları</vt:lpstr>
      <vt:lpstr>Occupy Wall Street Süreci</vt:lpstr>
      <vt:lpstr>PowerPoint Sunusu</vt:lpstr>
      <vt:lpstr>PowerPoint Sunusu</vt:lpstr>
      <vt:lpstr>Dünyadan Örnekler</vt:lpstr>
      <vt:lpstr>PowerPoint Sunusu</vt:lpstr>
      <vt:lpstr>PowerPoint Sunusu</vt:lpstr>
      <vt:lpstr>PowerPoint Sunusu</vt:lpstr>
      <vt:lpstr>PowerPoint Sunusu</vt:lpstr>
      <vt:lpstr>PowerPoint Sunusu</vt:lpstr>
      <vt:lpstr>PowerPoint Sunusu</vt:lpstr>
      <vt:lpstr>Sonuç</vt:lpstr>
      <vt:lpstr>Kaynak</vt:lpstr>
      <vt:lpstr>Beni sabırla dinlediginiz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Sosyal Medya Analizi</dc:title>
  <dc:creator>Muhammed Gülcü</dc:creator>
  <cp:lastModifiedBy>Muhammed Gülcü</cp:lastModifiedBy>
  <cp:revision>21</cp:revision>
  <dcterms:created xsi:type="dcterms:W3CDTF">2016-02-24T15:34:25Z</dcterms:created>
  <dcterms:modified xsi:type="dcterms:W3CDTF">2016-03-03T09:32:18Z</dcterms:modified>
</cp:coreProperties>
</file>