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4" r:id="rId6"/>
    <p:sldId id="259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490"/>
  </p:normalViewPr>
  <p:slideViewPr>
    <p:cSldViewPr snapToGrid="0" snapToObjects="1">
      <p:cViewPr varScale="1">
        <p:scale>
          <a:sx n="115" d="100"/>
          <a:sy n="115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A1912-2F72-414B-BA85-77A70DEF98FB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D8E42-8B62-E845-98C8-246B0D888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D8E42-8B62-E845-98C8-246B0D888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8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D8E42-8B62-E845-98C8-246B0D888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D8E42-8B62-E845-98C8-246B0D888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D3D4-D1C0-C740-BD5C-05F448B8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D3C43-6EEE-D44A-98E4-5F849B3B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37F56-736A-2948-96F4-0E94328A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03D49-13A6-454B-9DF5-602DA4DE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6E6F-8506-9D4C-BB17-659A6461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685B-97C8-ED46-AF19-DEAFE4C6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71448-24D9-3144-9629-ED6C4987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0E4B-FCCD-784D-ACFB-0BA1E85B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B910-AEEC-504C-83B8-1EC3180E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0F5F-25B3-954C-9DCA-8235F596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C7260-4347-7C4B-AE03-DB2CDBFED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45BA3-3035-FA41-90FE-C4B68AC5C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C8F9-1E07-8646-8225-EB80541B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81EF-70D6-6B4F-9617-4C0BBCEB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48DA-C66D-4241-86A5-95D6B544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EDC8-7454-A641-8ADD-BE30AF02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A759-848B-0047-A99A-9865754B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3D9A-BAFF-C94D-B140-47C07D13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9C791-3767-534F-9C6F-87863667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2020-65CA-444A-B30C-89A61BA3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ADE8-ABD0-DF43-A9A4-4773014D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AFB9-212E-5749-8954-052A0BB9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34FE-2380-164A-BCA1-7CD79CA7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980C-168F-E046-AED3-CB61D07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017A-41CE-F549-824E-D07E02FC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FF02-F01F-6747-8832-2C1DA35A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96BC-1859-6648-8CAC-4FAE989F5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EA521-B202-8240-8506-68029B4A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EEE6C-75F8-BB45-9F3B-B24631D6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BCE2-3DC6-2949-AD30-15F3C75D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3EFC5-6CF7-894D-B79E-44182A6C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970A-E8AD-2A43-B996-04C9582B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E204-C78B-3246-94DF-22F98299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13506-C379-9C4B-A128-C6B1D1F4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4715B-6A1D-6145-99D0-BF5F58F70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C0F25-C737-FD48-BB72-4C6B33757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27386-7AFF-F243-A28B-1C776E42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F2934-AED1-0141-B8B8-5DAD401E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DBC43-536C-7F45-B64F-7B0A2017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C164-73AF-2149-9D4D-BC696EB0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60A31-D26C-8B45-8027-35C65A85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E04C6-0B68-D245-9B85-C86266D9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5749D-E66A-F74E-A152-41D966CA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DDD7C-08FF-0442-96BB-DE596F30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324A-661D-3B4B-81FF-3B1D1B0C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83D90-08D3-0E4F-B5B0-EF461D2F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2EC1-9C96-1342-B80E-BC0E8BD2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D09E-389D-8447-BCED-BD718643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875B-C9EE-6E44-9C52-136C27D2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F5B5-A205-074B-83D3-50D7054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4B3C-9708-2140-90C6-1C184240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7C4D-72F0-204B-B62A-B9453722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BBFF-B657-0F4E-AA72-5AA07F67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3FFD5-0902-F645-8C11-3352A0AF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885AE-3055-D048-ADA2-E5573BFD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8AEF-AFD5-6B46-B4F2-1484CDF9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19205-4B2A-E949-BE55-48DECC24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8AA4E-B47C-5D48-881E-470F84CC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B5389-0AE4-5641-9EB4-E8077C87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7156-48A8-8341-ADD7-325E7542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246D-CA9C-EF45-B32A-D910A799B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4AB0-526B-6B4F-B5ED-EBA1A405183F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C932-48E4-6747-B2D9-CD0E0BA7B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3E7E-011C-304C-820D-C8FB4A9C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F761-B0F0-1D4D-A923-B83F4824E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E3D794-4164-4F4F-9AF2-73190346C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20057"/>
              </p:ext>
            </p:extLst>
          </p:nvPr>
        </p:nvGraphicFramePr>
        <p:xfrm>
          <a:off x="838199" y="1826990"/>
          <a:ext cx="11087101" cy="3028493"/>
        </p:xfrm>
        <a:graphic>
          <a:graphicData uri="http://schemas.openxmlformats.org/drawingml/2006/table">
            <a:tbl>
              <a:tblPr/>
              <a:tblGrid>
                <a:gridCol w="1342318">
                  <a:extLst>
                    <a:ext uri="{9D8B030D-6E8A-4147-A177-3AD203B41FA5}">
                      <a16:colId xmlns:a16="http://schemas.microsoft.com/office/drawing/2014/main" val="2186578213"/>
                    </a:ext>
                  </a:extLst>
                </a:gridCol>
                <a:gridCol w="654614">
                  <a:extLst>
                    <a:ext uri="{9D8B030D-6E8A-4147-A177-3AD203B41FA5}">
                      <a16:colId xmlns:a16="http://schemas.microsoft.com/office/drawing/2014/main" val="3716192169"/>
                    </a:ext>
                  </a:extLst>
                </a:gridCol>
                <a:gridCol w="608830">
                  <a:extLst>
                    <a:ext uri="{9D8B030D-6E8A-4147-A177-3AD203B41FA5}">
                      <a16:colId xmlns:a16="http://schemas.microsoft.com/office/drawing/2014/main" val="3182688026"/>
                    </a:ext>
                  </a:extLst>
                </a:gridCol>
                <a:gridCol w="3744239">
                  <a:extLst>
                    <a:ext uri="{9D8B030D-6E8A-4147-A177-3AD203B41FA5}">
                      <a16:colId xmlns:a16="http://schemas.microsoft.com/office/drawing/2014/main" val="830498508"/>
                    </a:ext>
                  </a:extLst>
                </a:gridCol>
                <a:gridCol w="4737100">
                  <a:extLst>
                    <a:ext uri="{9D8B030D-6E8A-4147-A177-3AD203B41FA5}">
                      <a16:colId xmlns:a16="http://schemas.microsoft.com/office/drawing/2014/main" val="2781820998"/>
                    </a:ext>
                  </a:extLst>
                </a:gridCol>
              </a:tblGrid>
              <a:tr h="27641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Nodes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Edges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Nodes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Edges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33670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Karate Club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 of a karate club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Interaction between members outside the club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82324"/>
                  </a:ext>
                </a:extLst>
              </a:tr>
              <a:tr h="4686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Windsurfers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Windsurfers in Southern California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Interpersonal contact between windsurfers  during the fall of 1986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38679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 Miserables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 of the Les Miserables Novel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Co-occurrence of characters in the same chapter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948261"/>
                  </a:ext>
                </a:extLst>
              </a:tr>
              <a:tr h="4927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Games of thrones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 of the Games of Thrones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Co-occurrence of characters within 15 words of one another in the third book of the series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425824"/>
                  </a:ext>
                </a:extLst>
              </a:tr>
              <a:tr h="5768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Senators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4949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Senators of the US Congress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bills sponsored by two senators in the 114th session of the Congress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16163"/>
                  </a:ext>
                </a:extLst>
              </a:tr>
              <a:tr h="57685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OpenFlights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2905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15645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Airports from the openflights.org(on August 12, 2011)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routes between two airports</a:t>
                      </a:r>
                    </a:p>
                  </a:txBody>
                  <a:tcPr marL="9013" marR="9013" marT="90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6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89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85E6FF3-2D4D-E748-8D43-BDA17767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5711" y="3547730"/>
            <a:ext cx="2193929" cy="1598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579C4E-C819-D241-88A9-7E71B00965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659" y="3522569"/>
            <a:ext cx="2191795" cy="1622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5953AF-E48F-D749-9EF9-6D338B813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8771" y="3567524"/>
            <a:ext cx="2225685" cy="15770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CB13C0-764D-3042-9619-2AC6814F62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8258" y="3547731"/>
            <a:ext cx="2191795" cy="16375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4FC491-DCB4-B248-9A62-2B78DB0D52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0274" y="3567524"/>
            <a:ext cx="1981324" cy="1577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E56799-7012-0244-AD7E-2BDF7B92F6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2207" y="2032374"/>
            <a:ext cx="2205299" cy="1511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5ECC0-C18F-B74C-A997-6B9B5917B0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428" y="2015683"/>
            <a:ext cx="2258716" cy="1568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5CFF0-D597-AA4B-9866-0BD7EE7566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1158" y="1942149"/>
            <a:ext cx="2163298" cy="16556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D742F8-8BD4-A844-AAD9-DE1F6B195A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7049" y="1953987"/>
            <a:ext cx="2258716" cy="1631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AF9AAA-106F-BC44-B174-C27C7F81E97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2865" y="1953987"/>
            <a:ext cx="2124351" cy="1659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91EDC-073F-4243-A91E-C102A2FD13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5998" y="291117"/>
            <a:ext cx="2275211" cy="175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15D01-D9FC-A349-AB9A-775EE37213E9}"/>
              </a:ext>
            </a:extLst>
          </p:cNvPr>
          <p:cNvSpPr txBox="1"/>
          <p:nvPr/>
        </p:nvSpPr>
        <p:spPr>
          <a:xfrm>
            <a:off x="6908417" y="37974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Games of thrones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C0BF0-6C8C-8043-85D1-5C12A43B101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780" y="369332"/>
            <a:ext cx="2436675" cy="1703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27A45-C69D-A44E-89ED-81B0DC455E2A}"/>
              </a:ext>
            </a:extLst>
          </p:cNvPr>
          <p:cNvSpPr txBox="1"/>
          <p:nvPr/>
        </p:nvSpPr>
        <p:spPr>
          <a:xfrm>
            <a:off x="710851" y="0"/>
            <a:ext cx="12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Karate Club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DAC057-8851-F349-9CAD-BD0C01271F4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2134" y="417147"/>
            <a:ext cx="2274293" cy="1655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590DF8-DF84-FD4A-983C-30F41C469C84}"/>
              </a:ext>
            </a:extLst>
          </p:cNvPr>
          <p:cNvSpPr txBox="1"/>
          <p:nvPr/>
        </p:nvSpPr>
        <p:spPr>
          <a:xfrm>
            <a:off x="4889745" y="0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Miserables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C725D1-82A3-774F-9A73-A9495190CB5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5026" y="420340"/>
            <a:ext cx="2395027" cy="1631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65CB41-2BFB-844A-9196-0DC867704994}"/>
              </a:ext>
            </a:extLst>
          </p:cNvPr>
          <p:cNvSpPr txBox="1"/>
          <p:nvPr/>
        </p:nvSpPr>
        <p:spPr>
          <a:xfrm>
            <a:off x="2745008" y="37974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Windsurfers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C2718-7C2E-B54D-9CEB-1B26BB2CB68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1072" y="475905"/>
            <a:ext cx="2205300" cy="15968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7E3617-6479-0F41-A34B-27742FF9B51A}"/>
              </a:ext>
            </a:extLst>
          </p:cNvPr>
          <p:cNvSpPr txBox="1"/>
          <p:nvPr/>
        </p:nvSpPr>
        <p:spPr>
          <a:xfrm>
            <a:off x="9183628" y="47830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Openfilghts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CC1D51-1565-DA4E-AEBD-211B3675F9C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579" t="13978" r="-518" b="75839"/>
          <a:stretch/>
        </p:blipFill>
        <p:spPr>
          <a:xfrm>
            <a:off x="6785465" y="5238414"/>
            <a:ext cx="2258716" cy="15816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69EC04-D296-CF4B-82AD-A8B21D7627D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6102" t="14136" r="917" b="75819"/>
          <a:stretch/>
        </p:blipFill>
        <p:spPr>
          <a:xfrm>
            <a:off x="83439" y="5179324"/>
            <a:ext cx="2220015" cy="157761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DB1A75F-9A19-2A4B-BBF2-72E06CB83D7D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6275" t="13462" r="-421" b="75360"/>
          <a:stretch/>
        </p:blipFill>
        <p:spPr>
          <a:xfrm>
            <a:off x="4601158" y="5200154"/>
            <a:ext cx="2191795" cy="16741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10047A-4BA8-EF44-9A93-7FCA1E9316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66061" t="13659" b="75860"/>
          <a:stretch/>
        </p:blipFill>
        <p:spPr>
          <a:xfrm>
            <a:off x="2409640" y="5262063"/>
            <a:ext cx="2161993" cy="15579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138F43-8644-5D49-BC43-E7900B7FDCDF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66785" t="13658" b="75859"/>
          <a:stretch/>
        </p:blipFill>
        <p:spPr>
          <a:xfrm>
            <a:off x="8912865" y="5262063"/>
            <a:ext cx="2124350" cy="156436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D59B73-42FB-9940-8728-22B8E30A94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2346" y="2769949"/>
            <a:ext cx="1619470" cy="145937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3B46D49-56D2-894C-9905-EBB8A6C0FC3D}"/>
              </a:ext>
            </a:extLst>
          </p:cNvPr>
          <p:cNvSpPr txBox="1"/>
          <p:nvPr/>
        </p:nvSpPr>
        <p:spPr>
          <a:xfrm>
            <a:off x="10856530" y="762318"/>
            <a:ext cx="1443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Noise Corrected Filter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Followed by the Marginal Likelihood Filter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52E640-2A37-FD4B-93F6-D752D8FD7478}"/>
              </a:ext>
            </a:extLst>
          </p:cNvPr>
          <p:cNvSpPr txBox="1"/>
          <p:nvPr/>
        </p:nvSpPr>
        <p:spPr>
          <a:xfrm>
            <a:off x="10783915" y="1827740"/>
            <a:ext cx="144326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Disparity Filter is the closest, followed by the Marginal likelihood filter and the gloss filter depending on the fraction of edges</a:t>
            </a: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FA657-866D-3F4A-A391-6357833DA20C}"/>
              </a:ext>
            </a:extLst>
          </p:cNvPr>
          <p:cNvSpPr txBox="1"/>
          <p:nvPr/>
        </p:nvSpPr>
        <p:spPr>
          <a:xfrm>
            <a:off x="10841760" y="4252968"/>
            <a:ext cx="14432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Disparity Filter and the Marginal likelihood 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A1155A-F4BE-6F4F-8003-73232CE7E1C5}"/>
              </a:ext>
            </a:extLst>
          </p:cNvPr>
          <p:cNvSpPr txBox="1"/>
          <p:nvPr/>
        </p:nvSpPr>
        <p:spPr>
          <a:xfrm>
            <a:off x="10841759" y="5435552"/>
            <a:ext cx="1443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Noise Corrected Filter and the Marginal likelihood filter results in low density </a:t>
            </a:r>
            <a:r>
              <a:rPr lang="en-US" sz="1050" dirty="0" err="1">
                <a:solidFill>
                  <a:srgbClr val="FF0000"/>
                </a:solidFill>
              </a:rPr>
              <a:t>bakbone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4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4A5546-A062-9C42-AEDB-8F7F6C71A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3" r="66269" b="86233"/>
          <a:stretch/>
        </p:blipFill>
        <p:spPr>
          <a:xfrm>
            <a:off x="0" y="50136"/>
            <a:ext cx="4768206" cy="33788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C30C7FC-728B-1043-B8DE-F0347EB01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66" t="14065" b="75853"/>
          <a:stretch/>
        </p:blipFill>
        <p:spPr>
          <a:xfrm>
            <a:off x="5811374" y="3429000"/>
            <a:ext cx="4817190" cy="34198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5341CF-1852-4A4A-B538-2B50212C2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30" r="66901" b="75989"/>
          <a:stretch/>
        </p:blipFill>
        <p:spPr>
          <a:xfrm>
            <a:off x="44158" y="3396054"/>
            <a:ext cx="4618256" cy="32821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BC23A0A-DE32-D74B-9BCE-E8BB91764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63" t="3685" b="86234"/>
          <a:stretch/>
        </p:blipFill>
        <p:spPr>
          <a:xfrm>
            <a:off x="5768222" y="50136"/>
            <a:ext cx="4903495" cy="3378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9C983-F555-614E-86CD-F3F62199A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564" y="2353627"/>
            <a:ext cx="1619470" cy="14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2DB885-9AB2-4B41-95E5-2417D3A38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6290"/>
              </p:ext>
            </p:extLst>
          </p:nvPr>
        </p:nvGraphicFramePr>
        <p:xfrm>
          <a:off x="247650" y="280194"/>
          <a:ext cx="3289300" cy="2667000"/>
        </p:xfrm>
        <a:graphic>
          <a:graphicData uri="http://schemas.openxmlformats.org/drawingml/2006/table">
            <a:tbl>
              <a:tblPr/>
              <a:tblGrid>
                <a:gridCol w="1701690">
                  <a:extLst>
                    <a:ext uri="{9D8B030D-6E8A-4147-A177-3AD203B41FA5}">
                      <a16:colId xmlns:a16="http://schemas.microsoft.com/office/drawing/2014/main" val="1881248011"/>
                    </a:ext>
                  </a:extLst>
                </a:gridCol>
                <a:gridCol w="1587610">
                  <a:extLst>
                    <a:ext uri="{9D8B030D-6E8A-4147-A177-3AD203B41FA5}">
                      <a16:colId xmlns:a16="http://schemas.microsoft.com/office/drawing/2014/main" val="767813568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Karate Club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Karate Club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98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infection_participation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732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Marginal Likelihood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723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Corrected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4373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Disparity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2337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GLOSS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4189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433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3CC48D-5CDD-5049-932F-611F3EC88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98942"/>
              </p:ext>
            </p:extLst>
          </p:nvPr>
        </p:nvGraphicFramePr>
        <p:xfrm>
          <a:off x="3790950" y="280194"/>
          <a:ext cx="3289300" cy="2667000"/>
        </p:xfrm>
        <a:graphic>
          <a:graphicData uri="http://schemas.openxmlformats.org/drawingml/2006/table">
            <a:tbl>
              <a:tblPr/>
              <a:tblGrid>
                <a:gridCol w="1701690">
                  <a:extLst>
                    <a:ext uri="{9D8B030D-6E8A-4147-A177-3AD203B41FA5}">
                      <a16:colId xmlns:a16="http://schemas.microsoft.com/office/drawing/2014/main" val="2108558423"/>
                    </a:ext>
                  </a:extLst>
                </a:gridCol>
                <a:gridCol w="1587610">
                  <a:extLst>
                    <a:ext uri="{9D8B030D-6E8A-4147-A177-3AD203B41FA5}">
                      <a16:colId xmlns:a16="http://schemas.microsoft.com/office/drawing/2014/main" val="616035149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Windsurfers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Windsurfers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1700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infection_participation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4207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Marginal Likelihood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942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Corrected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8439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Disparity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2119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GLOSS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866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7450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8BAB10-A81B-B74F-A1F5-20F12D942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04528"/>
              </p:ext>
            </p:extLst>
          </p:nvPr>
        </p:nvGraphicFramePr>
        <p:xfrm>
          <a:off x="7505700" y="280194"/>
          <a:ext cx="3403600" cy="26670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3176814428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16586639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Les Miserables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Les </a:t>
                      </a:r>
                      <a:r>
                        <a:rPr lang="en-GB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Miserables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151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infection_participation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472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Marginal Likelihood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617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529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Disparity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901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Corrected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839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GLOSS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9187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E3D660-531C-1844-90BC-7F7C86136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50585"/>
              </p:ext>
            </p:extLst>
          </p:nvPr>
        </p:nvGraphicFramePr>
        <p:xfrm>
          <a:off x="190500" y="3429000"/>
          <a:ext cx="3403600" cy="26670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56826185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935749438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Games of Thrones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Games of Thrones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759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infection_participation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418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Marginal Likelihood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136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Corrected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0784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Disparity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4409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GLOSS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146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8894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9683B71-8B09-A14E-A5B7-8BEE66C5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93259"/>
              </p:ext>
            </p:extLst>
          </p:nvPr>
        </p:nvGraphicFramePr>
        <p:xfrm>
          <a:off x="3867150" y="3429000"/>
          <a:ext cx="3213100" cy="2667000"/>
        </p:xfrm>
        <a:graphic>
          <a:graphicData uri="http://schemas.openxmlformats.org/drawingml/2006/table">
            <a:tbl>
              <a:tblPr/>
              <a:tblGrid>
                <a:gridCol w="1701612">
                  <a:extLst>
                    <a:ext uri="{9D8B030D-6E8A-4147-A177-3AD203B41FA5}">
                      <a16:colId xmlns:a16="http://schemas.microsoft.com/office/drawing/2014/main" val="1516685448"/>
                    </a:ext>
                  </a:extLst>
                </a:gridCol>
                <a:gridCol w="1511488">
                  <a:extLst>
                    <a:ext uri="{9D8B030D-6E8A-4147-A177-3AD203B41FA5}">
                      <a16:colId xmlns:a16="http://schemas.microsoft.com/office/drawing/2014/main" val="31584298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Senators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Senators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05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infection_participation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738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Disparity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905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Corrected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6318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Marginal Likelihood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73559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GLOSS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771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2361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A00837-459C-E647-A32B-57CB9714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74842"/>
              </p:ext>
            </p:extLst>
          </p:nvPr>
        </p:nvGraphicFramePr>
        <p:xfrm>
          <a:off x="7620000" y="3429000"/>
          <a:ext cx="3289300" cy="2667000"/>
        </p:xfrm>
        <a:graphic>
          <a:graphicData uri="http://schemas.openxmlformats.org/drawingml/2006/table">
            <a:tbl>
              <a:tblPr/>
              <a:tblGrid>
                <a:gridCol w="1701690">
                  <a:extLst>
                    <a:ext uri="{9D8B030D-6E8A-4147-A177-3AD203B41FA5}">
                      <a16:colId xmlns:a16="http://schemas.microsoft.com/office/drawing/2014/main" val="1818371534"/>
                    </a:ext>
                  </a:extLst>
                </a:gridCol>
                <a:gridCol w="1587610">
                  <a:extLst>
                    <a:ext uri="{9D8B030D-6E8A-4147-A177-3AD203B41FA5}">
                      <a16:colId xmlns:a16="http://schemas.microsoft.com/office/drawing/2014/main" val="3538382016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OpenFlights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OpenFlights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362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infection_participation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23092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Disparity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7196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Marginal Likelihood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863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Corrected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301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Polya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5220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GLOSS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1074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FAC87A-FA35-D54E-B5FF-4B59BD400875}"/>
              </a:ext>
            </a:extLst>
          </p:cNvPr>
          <p:cNvSpPr txBox="1"/>
          <p:nvPr/>
        </p:nvSpPr>
        <p:spPr>
          <a:xfrm>
            <a:off x="10852150" y="2770848"/>
            <a:ext cx="144326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The Marginal likelihood followed by the Noise Corrected Filter then the Disparity Filter</a:t>
            </a:r>
          </a:p>
        </p:txBody>
      </p:sp>
    </p:spTree>
    <p:extLst>
      <p:ext uri="{BB962C8B-B14F-4D97-AF65-F5344CB8AC3E}">
        <p14:creationId xmlns:p14="http://schemas.microsoft.com/office/powerpoint/2010/main" val="176874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3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4EFCF3A-156D-2C4C-A78D-5AB4874BF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91" r="66852" b="45000"/>
          <a:stretch/>
        </p:blipFill>
        <p:spPr>
          <a:xfrm>
            <a:off x="8668492" y="582091"/>
            <a:ext cx="2077886" cy="15371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EDB9B3-CC42-B248-B065-B5304707D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91" r="66852" b="45185"/>
          <a:stretch/>
        </p:blipFill>
        <p:spPr>
          <a:xfrm>
            <a:off x="6554281" y="588080"/>
            <a:ext cx="2076675" cy="1509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15D01-D9FC-A349-AB9A-775EE37213E9}"/>
              </a:ext>
            </a:extLst>
          </p:cNvPr>
          <p:cNvSpPr txBox="1"/>
          <p:nvPr/>
        </p:nvSpPr>
        <p:spPr>
          <a:xfrm>
            <a:off x="6908417" y="37974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Games of thrones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27A45-C69D-A44E-89ED-81B0DC455E2A}"/>
              </a:ext>
            </a:extLst>
          </p:cNvPr>
          <p:cNvSpPr txBox="1"/>
          <p:nvPr/>
        </p:nvSpPr>
        <p:spPr>
          <a:xfrm>
            <a:off x="710851" y="0"/>
            <a:ext cx="12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Karate Club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90DF8-DF84-FD4A-983C-30F41C469C84}"/>
              </a:ext>
            </a:extLst>
          </p:cNvPr>
          <p:cNvSpPr txBox="1"/>
          <p:nvPr/>
        </p:nvSpPr>
        <p:spPr>
          <a:xfrm>
            <a:off x="4889745" y="0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Miserables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5CB41-2BFB-844A-9196-0DC867704994}"/>
              </a:ext>
            </a:extLst>
          </p:cNvPr>
          <p:cNvSpPr txBox="1"/>
          <p:nvPr/>
        </p:nvSpPr>
        <p:spPr>
          <a:xfrm>
            <a:off x="2745008" y="37974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Windsurfers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E3617-6479-0F41-A34B-27742FF9B51A}"/>
              </a:ext>
            </a:extLst>
          </p:cNvPr>
          <p:cNvSpPr txBox="1"/>
          <p:nvPr/>
        </p:nvSpPr>
        <p:spPr>
          <a:xfrm>
            <a:off x="9183628" y="47830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Openfilghts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9D59B73-42FB-9940-8728-22B8E30A9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346" y="2769949"/>
            <a:ext cx="1619470" cy="145937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3B46D49-56D2-894C-9905-EBB8A6C0FC3D}"/>
              </a:ext>
            </a:extLst>
          </p:cNvPr>
          <p:cNvSpPr txBox="1"/>
          <p:nvPr/>
        </p:nvSpPr>
        <p:spPr>
          <a:xfrm>
            <a:off x="10856530" y="762318"/>
            <a:ext cx="1443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Noise Corrected Filter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Followed by the Marginal Likelihood Filter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52E640-2A37-FD4B-93F6-D752D8FD7478}"/>
              </a:ext>
            </a:extLst>
          </p:cNvPr>
          <p:cNvSpPr txBox="1"/>
          <p:nvPr/>
        </p:nvSpPr>
        <p:spPr>
          <a:xfrm>
            <a:off x="10783915" y="1827740"/>
            <a:ext cx="144326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Disparity Filter is the closest, followed by the Marginal likelihood filter and the gloss filter depending on the fraction of edges</a:t>
            </a:r>
          </a:p>
          <a:p>
            <a:pPr algn="ctr"/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FA657-866D-3F4A-A391-6357833DA20C}"/>
              </a:ext>
            </a:extLst>
          </p:cNvPr>
          <p:cNvSpPr txBox="1"/>
          <p:nvPr/>
        </p:nvSpPr>
        <p:spPr>
          <a:xfrm>
            <a:off x="10841760" y="4252968"/>
            <a:ext cx="14432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Disparity Filter and the Marginal likelihood filter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A1155A-F4BE-6F4F-8003-73232CE7E1C5}"/>
              </a:ext>
            </a:extLst>
          </p:cNvPr>
          <p:cNvSpPr txBox="1"/>
          <p:nvPr/>
        </p:nvSpPr>
        <p:spPr>
          <a:xfrm>
            <a:off x="10841759" y="5435552"/>
            <a:ext cx="1443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Noise Corrected Filter and the Marginal likelihood filter results in low density </a:t>
            </a:r>
            <a:r>
              <a:rPr lang="en-US" sz="1050" dirty="0" err="1">
                <a:solidFill>
                  <a:srgbClr val="FF0000"/>
                </a:solidFill>
              </a:rPr>
              <a:t>bakbone</a:t>
            </a:r>
            <a:endParaRPr lang="en-US" sz="105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007F-F7B4-444F-BCD6-4181C3A576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663" r="66508" b="44899"/>
          <a:stretch/>
        </p:blipFill>
        <p:spPr>
          <a:xfrm>
            <a:off x="0" y="582091"/>
            <a:ext cx="2012600" cy="1463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F0C4CC-0DBB-8840-82B9-02243BBC68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4491" r="66420" b="45000"/>
          <a:stretch/>
        </p:blipFill>
        <p:spPr>
          <a:xfrm>
            <a:off x="2129506" y="582091"/>
            <a:ext cx="2148682" cy="15691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157A18-BC1D-614F-A334-13401B1242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4491" r="67284" b="45000"/>
          <a:stretch/>
        </p:blipFill>
        <p:spPr>
          <a:xfrm>
            <a:off x="4395096" y="550171"/>
            <a:ext cx="2093386" cy="15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401</Words>
  <Application>Microsoft Macintosh PowerPoint</Application>
  <PresentationFormat>Widescreen</PresentationFormat>
  <Paragraphs>137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53</cp:revision>
  <dcterms:created xsi:type="dcterms:W3CDTF">2022-03-24T09:39:21Z</dcterms:created>
  <dcterms:modified xsi:type="dcterms:W3CDTF">2022-03-27T14:07:04Z</dcterms:modified>
</cp:coreProperties>
</file>