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3"/>
  </p:notesMasterIdLst>
  <p:sldIdLst>
    <p:sldId id="269" r:id="rId2"/>
    <p:sldId id="271" r:id="rId3"/>
    <p:sldId id="266" r:id="rId4"/>
    <p:sldId id="265" r:id="rId5"/>
    <p:sldId id="267" r:id="rId6"/>
    <p:sldId id="268" r:id="rId7"/>
    <p:sldId id="262" r:id="rId8"/>
    <p:sldId id="256" r:id="rId9"/>
    <p:sldId id="257" r:id="rId10"/>
    <p:sldId id="260" r:id="rId11"/>
    <p:sldId id="258" r:id="rId12"/>
    <p:sldId id="259" r:id="rId13"/>
    <p:sldId id="275" r:id="rId14"/>
    <p:sldId id="276" r:id="rId15"/>
    <p:sldId id="277" r:id="rId16"/>
    <p:sldId id="270" r:id="rId17"/>
    <p:sldId id="263" r:id="rId18"/>
    <p:sldId id="264"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8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A1A0F7-DB78-402D-AFB7-599212FDD8CC}"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993EC41C-26E2-4F03-9042-10961E1E8B44}">
      <dgm:prSet/>
      <dgm:spPr/>
      <dgm:t>
        <a:bodyPr/>
        <a:lstStyle/>
        <a:p>
          <a:r>
            <a:rPr lang="en-US"/>
            <a:t>RNN</a:t>
          </a:r>
        </a:p>
      </dgm:t>
    </dgm:pt>
    <dgm:pt modelId="{6FB0465D-109A-4C39-866B-06EE3DAB1436}" type="parTrans" cxnId="{88A96FA4-D1AA-4CD8-8E97-55BD05C88142}">
      <dgm:prSet/>
      <dgm:spPr/>
      <dgm:t>
        <a:bodyPr/>
        <a:lstStyle/>
        <a:p>
          <a:endParaRPr lang="en-US"/>
        </a:p>
      </dgm:t>
    </dgm:pt>
    <dgm:pt modelId="{91D3D80C-83F7-42A5-89AA-CBB98963022B}" type="sibTrans" cxnId="{88A96FA4-D1AA-4CD8-8E97-55BD05C88142}">
      <dgm:prSet/>
      <dgm:spPr/>
      <dgm:t>
        <a:bodyPr/>
        <a:lstStyle/>
        <a:p>
          <a:endParaRPr lang="en-US"/>
        </a:p>
      </dgm:t>
    </dgm:pt>
    <dgm:pt modelId="{9161D363-4D2B-46A7-88E0-0A2C725FC245}">
      <dgm:prSet/>
      <dgm:spPr/>
      <dgm:t>
        <a:bodyPr/>
        <a:lstStyle/>
        <a:p>
          <a:r>
            <a:rPr lang="en-US"/>
            <a:t>LSTM</a:t>
          </a:r>
        </a:p>
      </dgm:t>
    </dgm:pt>
    <dgm:pt modelId="{64638CBB-54A3-4806-A214-8C96ADBACF77}" type="parTrans" cxnId="{244F2A66-800E-4018-9B3A-063CDF16550A}">
      <dgm:prSet/>
      <dgm:spPr/>
      <dgm:t>
        <a:bodyPr/>
        <a:lstStyle/>
        <a:p>
          <a:endParaRPr lang="en-US"/>
        </a:p>
      </dgm:t>
    </dgm:pt>
    <dgm:pt modelId="{4BAF3675-FD5F-40AF-BB49-FFFFF24DD1DD}" type="sibTrans" cxnId="{244F2A66-800E-4018-9B3A-063CDF16550A}">
      <dgm:prSet/>
      <dgm:spPr/>
      <dgm:t>
        <a:bodyPr/>
        <a:lstStyle/>
        <a:p>
          <a:endParaRPr lang="en-US"/>
        </a:p>
      </dgm:t>
    </dgm:pt>
    <dgm:pt modelId="{2CDA2A7C-2C06-46B0-B5D9-E0B9E39726C6}">
      <dgm:prSet/>
      <dgm:spPr/>
      <dgm:t>
        <a:bodyPr/>
        <a:lstStyle/>
        <a:p>
          <a:r>
            <a:rPr lang="en-US"/>
            <a:t>GRU</a:t>
          </a:r>
        </a:p>
      </dgm:t>
    </dgm:pt>
    <dgm:pt modelId="{F93263AF-F57F-4AE4-A13F-289F28958F27}" type="parTrans" cxnId="{75DDF9F3-A375-4429-97F2-5E1808B78E99}">
      <dgm:prSet/>
      <dgm:spPr/>
      <dgm:t>
        <a:bodyPr/>
        <a:lstStyle/>
        <a:p>
          <a:endParaRPr lang="en-US"/>
        </a:p>
      </dgm:t>
    </dgm:pt>
    <dgm:pt modelId="{4B1204FA-E59B-441E-98A4-61886BC6CA90}" type="sibTrans" cxnId="{75DDF9F3-A375-4429-97F2-5E1808B78E99}">
      <dgm:prSet/>
      <dgm:spPr/>
      <dgm:t>
        <a:bodyPr/>
        <a:lstStyle/>
        <a:p>
          <a:endParaRPr lang="en-US"/>
        </a:p>
      </dgm:t>
    </dgm:pt>
    <dgm:pt modelId="{9CC8C27F-ACA0-401B-BE11-645E38FBE4A3}">
      <dgm:prSet/>
      <dgm:spPr/>
      <dgm:t>
        <a:bodyPr/>
        <a:lstStyle/>
        <a:p>
          <a:r>
            <a:rPr lang="en-US"/>
            <a:t>Theoretical Comparison</a:t>
          </a:r>
        </a:p>
      </dgm:t>
    </dgm:pt>
    <dgm:pt modelId="{3FB6717E-10EB-4216-92D0-EFAFB339B32F}" type="parTrans" cxnId="{96A91283-16F0-4DBF-B30D-F3F6B2E7D539}">
      <dgm:prSet/>
      <dgm:spPr/>
      <dgm:t>
        <a:bodyPr/>
        <a:lstStyle/>
        <a:p>
          <a:endParaRPr lang="en-US"/>
        </a:p>
      </dgm:t>
    </dgm:pt>
    <dgm:pt modelId="{831BC3C9-39CE-4B8E-8687-A0742FE11777}" type="sibTrans" cxnId="{96A91283-16F0-4DBF-B30D-F3F6B2E7D539}">
      <dgm:prSet/>
      <dgm:spPr/>
      <dgm:t>
        <a:bodyPr/>
        <a:lstStyle/>
        <a:p>
          <a:endParaRPr lang="en-US"/>
        </a:p>
      </dgm:t>
    </dgm:pt>
    <dgm:pt modelId="{78D5C2CD-6646-4AD5-8B41-5FAC4E3B1739}">
      <dgm:prSet/>
      <dgm:spPr/>
      <dgm:t>
        <a:bodyPr/>
        <a:lstStyle/>
        <a:p>
          <a:r>
            <a:rPr lang="en-US"/>
            <a:t>Dataset</a:t>
          </a:r>
        </a:p>
      </dgm:t>
    </dgm:pt>
    <dgm:pt modelId="{33C98B13-1CB4-4FA2-B083-7CC955CA85F4}" type="parTrans" cxnId="{8E690988-FA7A-4900-A29D-6F016C2D42EB}">
      <dgm:prSet/>
      <dgm:spPr/>
      <dgm:t>
        <a:bodyPr/>
        <a:lstStyle/>
        <a:p>
          <a:endParaRPr lang="en-US"/>
        </a:p>
      </dgm:t>
    </dgm:pt>
    <dgm:pt modelId="{35347A67-320B-48B4-AFA4-DCF801A30023}" type="sibTrans" cxnId="{8E690988-FA7A-4900-A29D-6F016C2D42EB}">
      <dgm:prSet/>
      <dgm:spPr/>
      <dgm:t>
        <a:bodyPr/>
        <a:lstStyle/>
        <a:p>
          <a:endParaRPr lang="en-US"/>
        </a:p>
      </dgm:t>
    </dgm:pt>
    <dgm:pt modelId="{4C514316-7564-4ED7-97DE-050230978D94}" type="pres">
      <dgm:prSet presAssocID="{57A1A0F7-DB78-402D-AFB7-599212FDD8CC}" presName="outerComposite" presStyleCnt="0">
        <dgm:presLayoutVars>
          <dgm:chMax val="5"/>
          <dgm:dir/>
          <dgm:resizeHandles val="exact"/>
        </dgm:presLayoutVars>
      </dgm:prSet>
      <dgm:spPr/>
    </dgm:pt>
    <dgm:pt modelId="{BC8F5F31-05CD-476B-84C3-4F85A5EDF69B}" type="pres">
      <dgm:prSet presAssocID="{57A1A0F7-DB78-402D-AFB7-599212FDD8CC}" presName="dummyMaxCanvas" presStyleCnt="0">
        <dgm:presLayoutVars/>
      </dgm:prSet>
      <dgm:spPr/>
    </dgm:pt>
    <dgm:pt modelId="{89B15033-4FCC-4299-A1FB-3065BB579FA9}" type="pres">
      <dgm:prSet presAssocID="{57A1A0F7-DB78-402D-AFB7-599212FDD8CC}" presName="FiveNodes_1" presStyleLbl="node1" presStyleIdx="0" presStyleCnt="5">
        <dgm:presLayoutVars>
          <dgm:bulletEnabled val="1"/>
        </dgm:presLayoutVars>
      </dgm:prSet>
      <dgm:spPr/>
    </dgm:pt>
    <dgm:pt modelId="{61FB499C-58F3-4826-B8DC-308C51197300}" type="pres">
      <dgm:prSet presAssocID="{57A1A0F7-DB78-402D-AFB7-599212FDD8CC}" presName="FiveNodes_2" presStyleLbl="node1" presStyleIdx="1" presStyleCnt="5">
        <dgm:presLayoutVars>
          <dgm:bulletEnabled val="1"/>
        </dgm:presLayoutVars>
      </dgm:prSet>
      <dgm:spPr/>
    </dgm:pt>
    <dgm:pt modelId="{EA6F173E-B47A-4484-A04B-6C2957BEE6B7}" type="pres">
      <dgm:prSet presAssocID="{57A1A0F7-DB78-402D-AFB7-599212FDD8CC}" presName="FiveNodes_3" presStyleLbl="node1" presStyleIdx="2" presStyleCnt="5">
        <dgm:presLayoutVars>
          <dgm:bulletEnabled val="1"/>
        </dgm:presLayoutVars>
      </dgm:prSet>
      <dgm:spPr/>
    </dgm:pt>
    <dgm:pt modelId="{6484E28F-3726-43D4-9CCE-B421CFF8EE1C}" type="pres">
      <dgm:prSet presAssocID="{57A1A0F7-DB78-402D-AFB7-599212FDD8CC}" presName="FiveNodes_4" presStyleLbl="node1" presStyleIdx="3" presStyleCnt="5">
        <dgm:presLayoutVars>
          <dgm:bulletEnabled val="1"/>
        </dgm:presLayoutVars>
      </dgm:prSet>
      <dgm:spPr/>
    </dgm:pt>
    <dgm:pt modelId="{04ED62E5-F977-416C-9203-6B392B44E5CA}" type="pres">
      <dgm:prSet presAssocID="{57A1A0F7-DB78-402D-AFB7-599212FDD8CC}" presName="FiveNodes_5" presStyleLbl="node1" presStyleIdx="4" presStyleCnt="5">
        <dgm:presLayoutVars>
          <dgm:bulletEnabled val="1"/>
        </dgm:presLayoutVars>
      </dgm:prSet>
      <dgm:spPr/>
    </dgm:pt>
    <dgm:pt modelId="{67D53311-1040-4F8E-BF7A-DA5001426B15}" type="pres">
      <dgm:prSet presAssocID="{57A1A0F7-DB78-402D-AFB7-599212FDD8CC}" presName="FiveConn_1-2" presStyleLbl="fgAccFollowNode1" presStyleIdx="0" presStyleCnt="4">
        <dgm:presLayoutVars>
          <dgm:bulletEnabled val="1"/>
        </dgm:presLayoutVars>
      </dgm:prSet>
      <dgm:spPr/>
    </dgm:pt>
    <dgm:pt modelId="{A48E52F9-ED7C-4DBF-ADB7-1539E4BCF605}" type="pres">
      <dgm:prSet presAssocID="{57A1A0F7-DB78-402D-AFB7-599212FDD8CC}" presName="FiveConn_2-3" presStyleLbl="fgAccFollowNode1" presStyleIdx="1" presStyleCnt="4">
        <dgm:presLayoutVars>
          <dgm:bulletEnabled val="1"/>
        </dgm:presLayoutVars>
      </dgm:prSet>
      <dgm:spPr/>
    </dgm:pt>
    <dgm:pt modelId="{CA5CA493-E4B4-4D9B-8CD2-BCF648A1C3C7}" type="pres">
      <dgm:prSet presAssocID="{57A1A0F7-DB78-402D-AFB7-599212FDD8CC}" presName="FiveConn_3-4" presStyleLbl="fgAccFollowNode1" presStyleIdx="2" presStyleCnt="4">
        <dgm:presLayoutVars>
          <dgm:bulletEnabled val="1"/>
        </dgm:presLayoutVars>
      </dgm:prSet>
      <dgm:spPr/>
    </dgm:pt>
    <dgm:pt modelId="{29E1FA13-3AD1-427D-BBBC-DC5269D63C27}" type="pres">
      <dgm:prSet presAssocID="{57A1A0F7-DB78-402D-AFB7-599212FDD8CC}" presName="FiveConn_4-5" presStyleLbl="fgAccFollowNode1" presStyleIdx="3" presStyleCnt="4">
        <dgm:presLayoutVars>
          <dgm:bulletEnabled val="1"/>
        </dgm:presLayoutVars>
      </dgm:prSet>
      <dgm:spPr/>
    </dgm:pt>
    <dgm:pt modelId="{F84ED9AB-A257-42EA-AB2A-DE4B6730E614}" type="pres">
      <dgm:prSet presAssocID="{57A1A0F7-DB78-402D-AFB7-599212FDD8CC}" presName="FiveNodes_1_text" presStyleLbl="node1" presStyleIdx="4" presStyleCnt="5">
        <dgm:presLayoutVars>
          <dgm:bulletEnabled val="1"/>
        </dgm:presLayoutVars>
      </dgm:prSet>
      <dgm:spPr/>
    </dgm:pt>
    <dgm:pt modelId="{394C4D24-A711-4F7B-A766-D639CF0DF8A1}" type="pres">
      <dgm:prSet presAssocID="{57A1A0F7-DB78-402D-AFB7-599212FDD8CC}" presName="FiveNodes_2_text" presStyleLbl="node1" presStyleIdx="4" presStyleCnt="5">
        <dgm:presLayoutVars>
          <dgm:bulletEnabled val="1"/>
        </dgm:presLayoutVars>
      </dgm:prSet>
      <dgm:spPr/>
    </dgm:pt>
    <dgm:pt modelId="{C0CFAEA4-5B05-40C3-B268-DEAB5A43A012}" type="pres">
      <dgm:prSet presAssocID="{57A1A0F7-DB78-402D-AFB7-599212FDD8CC}" presName="FiveNodes_3_text" presStyleLbl="node1" presStyleIdx="4" presStyleCnt="5">
        <dgm:presLayoutVars>
          <dgm:bulletEnabled val="1"/>
        </dgm:presLayoutVars>
      </dgm:prSet>
      <dgm:spPr/>
    </dgm:pt>
    <dgm:pt modelId="{13C19D61-D11F-4D23-B2AE-3D89FEAB8207}" type="pres">
      <dgm:prSet presAssocID="{57A1A0F7-DB78-402D-AFB7-599212FDD8CC}" presName="FiveNodes_4_text" presStyleLbl="node1" presStyleIdx="4" presStyleCnt="5">
        <dgm:presLayoutVars>
          <dgm:bulletEnabled val="1"/>
        </dgm:presLayoutVars>
      </dgm:prSet>
      <dgm:spPr/>
    </dgm:pt>
    <dgm:pt modelId="{8468D8A8-2347-4CDF-8F6F-23155170BCC2}" type="pres">
      <dgm:prSet presAssocID="{57A1A0F7-DB78-402D-AFB7-599212FDD8CC}" presName="FiveNodes_5_text" presStyleLbl="node1" presStyleIdx="4" presStyleCnt="5">
        <dgm:presLayoutVars>
          <dgm:bulletEnabled val="1"/>
        </dgm:presLayoutVars>
      </dgm:prSet>
      <dgm:spPr/>
    </dgm:pt>
  </dgm:ptLst>
  <dgm:cxnLst>
    <dgm:cxn modelId="{0FFBA908-74AC-430C-ABBF-B5552D4D7030}" type="presOf" srcId="{9CC8C27F-ACA0-401B-BE11-645E38FBE4A3}" destId="{13C19D61-D11F-4D23-B2AE-3D89FEAB8207}" srcOrd="1" destOrd="0" presId="urn:microsoft.com/office/officeart/2005/8/layout/vProcess5"/>
    <dgm:cxn modelId="{11370D0E-C8D3-4044-A6D1-70B3622BA8CD}" type="presOf" srcId="{9161D363-4D2B-46A7-88E0-0A2C725FC245}" destId="{394C4D24-A711-4F7B-A766-D639CF0DF8A1}" srcOrd="1" destOrd="0" presId="urn:microsoft.com/office/officeart/2005/8/layout/vProcess5"/>
    <dgm:cxn modelId="{17C9C21B-2D81-4401-81A6-FF5906E1C7E0}" type="presOf" srcId="{9161D363-4D2B-46A7-88E0-0A2C725FC245}" destId="{61FB499C-58F3-4826-B8DC-308C51197300}" srcOrd="0" destOrd="0" presId="urn:microsoft.com/office/officeart/2005/8/layout/vProcess5"/>
    <dgm:cxn modelId="{0DBD203B-AD4E-41B6-9453-ED04C3DEE6C7}" type="presOf" srcId="{57A1A0F7-DB78-402D-AFB7-599212FDD8CC}" destId="{4C514316-7564-4ED7-97DE-050230978D94}" srcOrd="0" destOrd="0" presId="urn:microsoft.com/office/officeart/2005/8/layout/vProcess5"/>
    <dgm:cxn modelId="{EBC10F5D-3C9C-429C-9648-2FAD5B8A265E}" type="presOf" srcId="{993EC41C-26E2-4F03-9042-10961E1E8B44}" destId="{89B15033-4FCC-4299-A1FB-3065BB579FA9}" srcOrd="0" destOrd="0" presId="urn:microsoft.com/office/officeart/2005/8/layout/vProcess5"/>
    <dgm:cxn modelId="{49F74141-24C1-44E8-8F31-412C9C9D4FA1}" type="presOf" srcId="{4BAF3675-FD5F-40AF-BB49-FFFFF24DD1DD}" destId="{A48E52F9-ED7C-4DBF-ADB7-1539E4BCF605}" srcOrd="0" destOrd="0" presId="urn:microsoft.com/office/officeart/2005/8/layout/vProcess5"/>
    <dgm:cxn modelId="{244F2A66-800E-4018-9B3A-063CDF16550A}" srcId="{57A1A0F7-DB78-402D-AFB7-599212FDD8CC}" destId="{9161D363-4D2B-46A7-88E0-0A2C725FC245}" srcOrd="1" destOrd="0" parTransId="{64638CBB-54A3-4806-A214-8C96ADBACF77}" sibTransId="{4BAF3675-FD5F-40AF-BB49-FFFFF24DD1DD}"/>
    <dgm:cxn modelId="{E3453A6A-2FDE-4EFE-909F-F63B145F5014}" type="presOf" srcId="{91D3D80C-83F7-42A5-89AA-CBB98963022B}" destId="{67D53311-1040-4F8E-BF7A-DA5001426B15}" srcOrd="0" destOrd="0" presId="urn:microsoft.com/office/officeart/2005/8/layout/vProcess5"/>
    <dgm:cxn modelId="{B967CA70-BCDB-4F4E-8262-6D28A10785A8}" type="presOf" srcId="{78D5C2CD-6646-4AD5-8B41-5FAC4E3B1739}" destId="{04ED62E5-F977-416C-9203-6B392B44E5CA}" srcOrd="0" destOrd="0" presId="urn:microsoft.com/office/officeart/2005/8/layout/vProcess5"/>
    <dgm:cxn modelId="{72984F76-956D-4259-B87C-9EB436426D8E}" type="presOf" srcId="{9CC8C27F-ACA0-401B-BE11-645E38FBE4A3}" destId="{6484E28F-3726-43D4-9CCE-B421CFF8EE1C}" srcOrd="0" destOrd="0" presId="urn:microsoft.com/office/officeart/2005/8/layout/vProcess5"/>
    <dgm:cxn modelId="{010AC281-9F57-49D8-B56C-DF07EA04BD9C}" type="presOf" srcId="{2CDA2A7C-2C06-46B0-B5D9-E0B9E39726C6}" destId="{C0CFAEA4-5B05-40C3-B268-DEAB5A43A012}" srcOrd="1" destOrd="0" presId="urn:microsoft.com/office/officeart/2005/8/layout/vProcess5"/>
    <dgm:cxn modelId="{96A91283-16F0-4DBF-B30D-F3F6B2E7D539}" srcId="{57A1A0F7-DB78-402D-AFB7-599212FDD8CC}" destId="{9CC8C27F-ACA0-401B-BE11-645E38FBE4A3}" srcOrd="3" destOrd="0" parTransId="{3FB6717E-10EB-4216-92D0-EFAFB339B32F}" sibTransId="{831BC3C9-39CE-4B8E-8687-A0742FE11777}"/>
    <dgm:cxn modelId="{8E690988-FA7A-4900-A29D-6F016C2D42EB}" srcId="{57A1A0F7-DB78-402D-AFB7-599212FDD8CC}" destId="{78D5C2CD-6646-4AD5-8B41-5FAC4E3B1739}" srcOrd="4" destOrd="0" parTransId="{33C98B13-1CB4-4FA2-B083-7CC955CA85F4}" sibTransId="{35347A67-320B-48B4-AFA4-DCF801A30023}"/>
    <dgm:cxn modelId="{34A85494-73EF-4024-AD9B-129EBA68294A}" type="presOf" srcId="{993EC41C-26E2-4F03-9042-10961E1E8B44}" destId="{F84ED9AB-A257-42EA-AB2A-DE4B6730E614}" srcOrd="1" destOrd="0" presId="urn:microsoft.com/office/officeart/2005/8/layout/vProcess5"/>
    <dgm:cxn modelId="{88A96FA4-D1AA-4CD8-8E97-55BD05C88142}" srcId="{57A1A0F7-DB78-402D-AFB7-599212FDD8CC}" destId="{993EC41C-26E2-4F03-9042-10961E1E8B44}" srcOrd="0" destOrd="0" parTransId="{6FB0465D-109A-4C39-866B-06EE3DAB1436}" sibTransId="{91D3D80C-83F7-42A5-89AA-CBB98963022B}"/>
    <dgm:cxn modelId="{BB8054A7-2D3C-4907-AC30-7456FD8693FA}" type="presOf" srcId="{4B1204FA-E59B-441E-98A4-61886BC6CA90}" destId="{CA5CA493-E4B4-4D9B-8CD2-BCF648A1C3C7}" srcOrd="0" destOrd="0" presId="urn:microsoft.com/office/officeart/2005/8/layout/vProcess5"/>
    <dgm:cxn modelId="{20E587B8-6027-4CF4-BC81-65956A1C0A48}" type="presOf" srcId="{2CDA2A7C-2C06-46B0-B5D9-E0B9E39726C6}" destId="{EA6F173E-B47A-4484-A04B-6C2957BEE6B7}" srcOrd="0" destOrd="0" presId="urn:microsoft.com/office/officeart/2005/8/layout/vProcess5"/>
    <dgm:cxn modelId="{5F0AF1D0-D499-43FC-A832-E2B7815AFC5C}" type="presOf" srcId="{831BC3C9-39CE-4B8E-8687-A0742FE11777}" destId="{29E1FA13-3AD1-427D-BBBC-DC5269D63C27}" srcOrd="0" destOrd="0" presId="urn:microsoft.com/office/officeart/2005/8/layout/vProcess5"/>
    <dgm:cxn modelId="{8E1A15EE-CCD6-4B11-A400-EFC91B404090}" type="presOf" srcId="{78D5C2CD-6646-4AD5-8B41-5FAC4E3B1739}" destId="{8468D8A8-2347-4CDF-8F6F-23155170BCC2}" srcOrd="1" destOrd="0" presId="urn:microsoft.com/office/officeart/2005/8/layout/vProcess5"/>
    <dgm:cxn modelId="{75DDF9F3-A375-4429-97F2-5E1808B78E99}" srcId="{57A1A0F7-DB78-402D-AFB7-599212FDD8CC}" destId="{2CDA2A7C-2C06-46B0-B5D9-E0B9E39726C6}" srcOrd="2" destOrd="0" parTransId="{F93263AF-F57F-4AE4-A13F-289F28958F27}" sibTransId="{4B1204FA-E59B-441E-98A4-61886BC6CA90}"/>
    <dgm:cxn modelId="{2B61E8E5-C7A6-49FD-9633-336789C5771D}" type="presParOf" srcId="{4C514316-7564-4ED7-97DE-050230978D94}" destId="{BC8F5F31-05CD-476B-84C3-4F85A5EDF69B}" srcOrd="0" destOrd="0" presId="urn:microsoft.com/office/officeart/2005/8/layout/vProcess5"/>
    <dgm:cxn modelId="{336D113C-5592-4439-961C-D7D1C1370F3F}" type="presParOf" srcId="{4C514316-7564-4ED7-97DE-050230978D94}" destId="{89B15033-4FCC-4299-A1FB-3065BB579FA9}" srcOrd="1" destOrd="0" presId="urn:microsoft.com/office/officeart/2005/8/layout/vProcess5"/>
    <dgm:cxn modelId="{1825D8DC-B214-4736-8310-3DA501F3C9A6}" type="presParOf" srcId="{4C514316-7564-4ED7-97DE-050230978D94}" destId="{61FB499C-58F3-4826-B8DC-308C51197300}" srcOrd="2" destOrd="0" presId="urn:microsoft.com/office/officeart/2005/8/layout/vProcess5"/>
    <dgm:cxn modelId="{427E32BA-1A2B-48CF-A453-D9A09518DF03}" type="presParOf" srcId="{4C514316-7564-4ED7-97DE-050230978D94}" destId="{EA6F173E-B47A-4484-A04B-6C2957BEE6B7}" srcOrd="3" destOrd="0" presId="urn:microsoft.com/office/officeart/2005/8/layout/vProcess5"/>
    <dgm:cxn modelId="{3D2CB1AF-A686-4323-A6BF-84A770AE83F7}" type="presParOf" srcId="{4C514316-7564-4ED7-97DE-050230978D94}" destId="{6484E28F-3726-43D4-9CCE-B421CFF8EE1C}" srcOrd="4" destOrd="0" presId="urn:microsoft.com/office/officeart/2005/8/layout/vProcess5"/>
    <dgm:cxn modelId="{5C3F52AE-9252-4E29-BD2A-7CDF60C69062}" type="presParOf" srcId="{4C514316-7564-4ED7-97DE-050230978D94}" destId="{04ED62E5-F977-416C-9203-6B392B44E5CA}" srcOrd="5" destOrd="0" presId="urn:microsoft.com/office/officeart/2005/8/layout/vProcess5"/>
    <dgm:cxn modelId="{7EB76160-18EB-4158-B37E-4477989376C0}" type="presParOf" srcId="{4C514316-7564-4ED7-97DE-050230978D94}" destId="{67D53311-1040-4F8E-BF7A-DA5001426B15}" srcOrd="6" destOrd="0" presId="urn:microsoft.com/office/officeart/2005/8/layout/vProcess5"/>
    <dgm:cxn modelId="{9531C472-46EB-447A-B4DE-36E69D148FE5}" type="presParOf" srcId="{4C514316-7564-4ED7-97DE-050230978D94}" destId="{A48E52F9-ED7C-4DBF-ADB7-1539E4BCF605}" srcOrd="7" destOrd="0" presId="urn:microsoft.com/office/officeart/2005/8/layout/vProcess5"/>
    <dgm:cxn modelId="{D3CF2E54-A4D7-4CED-92EE-F703ACDD9BEB}" type="presParOf" srcId="{4C514316-7564-4ED7-97DE-050230978D94}" destId="{CA5CA493-E4B4-4D9B-8CD2-BCF648A1C3C7}" srcOrd="8" destOrd="0" presId="urn:microsoft.com/office/officeart/2005/8/layout/vProcess5"/>
    <dgm:cxn modelId="{CE57CF96-253E-44A2-86BA-161B0D878661}" type="presParOf" srcId="{4C514316-7564-4ED7-97DE-050230978D94}" destId="{29E1FA13-3AD1-427D-BBBC-DC5269D63C27}" srcOrd="9" destOrd="0" presId="urn:microsoft.com/office/officeart/2005/8/layout/vProcess5"/>
    <dgm:cxn modelId="{88B777E0-3D75-434E-A967-502B8CF7DEED}" type="presParOf" srcId="{4C514316-7564-4ED7-97DE-050230978D94}" destId="{F84ED9AB-A257-42EA-AB2A-DE4B6730E614}" srcOrd="10" destOrd="0" presId="urn:microsoft.com/office/officeart/2005/8/layout/vProcess5"/>
    <dgm:cxn modelId="{1FF341BC-2576-41F5-9347-502FEFDC8440}" type="presParOf" srcId="{4C514316-7564-4ED7-97DE-050230978D94}" destId="{394C4D24-A711-4F7B-A766-D639CF0DF8A1}" srcOrd="11" destOrd="0" presId="urn:microsoft.com/office/officeart/2005/8/layout/vProcess5"/>
    <dgm:cxn modelId="{5B06A79B-763A-4358-8609-B47C88749BDA}" type="presParOf" srcId="{4C514316-7564-4ED7-97DE-050230978D94}" destId="{C0CFAEA4-5B05-40C3-B268-DEAB5A43A012}" srcOrd="12" destOrd="0" presId="urn:microsoft.com/office/officeart/2005/8/layout/vProcess5"/>
    <dgm:cxn modelId="{4611E35D-B238-49FA-8514-7CEEA76EAB5D}" type="presParOf" srcId="{4C514316-7564-4ED7-97DE-050230978D94}" destId="{13C19D61-D11F-4D23-B2AE-3D89FEAB8207}" srcOrd="13" destOrd="0" presId="urn:microsoft.com/office/officeart/2005/8/layout/vProcess5"/>
    <dgm:cxn modelId="{B5C06B59-2E10-4E89-9388-4EBA9C9C4E6A}" type="presParOf" srcId="{4C514316-7564-4ED7-97DE-050230978D94}" destId="{8468D8A8-2347-4CDF-8F6F-23155170BCC2}"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B15033-4FCC-4299-A1FB-3065BB579FA9}">
      <dsp:nvSpPr>
        <dsp:cNvPr id="0" name=""/>
        <dsp:cNvSpPr/>
      </dsp:nvSpPr>
      <dsp:spPr>
        <a:xfrm>
          <a:off x="0" y="0"/>
          <a:ext cx="7958219" cy="731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RNN</a:t>
          </a:r>
        </a:p>
      </dsp:txBody>
      <dsp:txXfrm>
        <a:off x="21438" y="21438"/>
        <a:ext cx="7082741" cy="689081"/>
      </dsp:txXfrm>
    </dsp:sp>
    <dsp:sp modelId="{61FB499C-58F3-4826-B8DC-308C51197300}">
      <dsp:nvSpPr>
        <dsp:cNvPr id="0" name=""/>
        <dsp:cNvSpPr/>
      </dsp:nvSpPr>
      <dsp:spPr>
        <a:xfrm>
          <a:off x="594282" y="833618"/>
          <a:ext cx="7958219" cy="731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LSTM</a:t>
          </a:r>
        </a:p>
      </dsp:txBody>
      <dsp:txXfrm>
        <a:off x="615720" y="855056"/>
        <a:ext cx="6845288" cy="689081"/>
      </dsp:txXfrm>
    </dsp:sp>
    <dsp:sp modelId="{EA6F173E-B47A-4484-A04B-6C2957BEE6B7}">
      <dsp:nvSpPr>
        <dsp:cNvPr id="0" name=""/>
        <dsp:cNvSpPr/>
      </dsp:nvSpPr>
      <dsp:spPr>
        <a:xfrm>
          <a:off x="1188565" y="1667236"/>
          <a:ext cx="7958219" cy="731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GRU</a:t>
          </a:r>
        </a:p>
      </dsp:txBody>
      <dsp:txXfrm>
        <a:off x="1210003" y="1688674"/>
        <a:ext cx="6845288" cy="689081"/>
      </dsp:txXfrm>
    </dsp:sp>
    <dsp:sp modelId="{6484E28F-3726-43D4-9CCE-B421CFF8EE1C}">
      <dsp:nvSpPr>
        <dsp:cNvPr id="0" name=""/>
        <dsp:cNvSpPr/>
      </dsp:nvSpPr>
      <dsp:spPr>
        <a:xfrm>
          <a:off x="1782847" y="2500855"/>
          <a:ext cx="7958219" cy="731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Theoretical Comparison</a:t>
          </a:r>
        </a:p>
      </dsp:txBody>
      <dsp:txXfrm>
        <a:off x="1804285" y="2522293"/>
        <a:ext cx="6845288" cy="689081"/>
      </dsp:txXfrm>
    </dsp:sp>
    <dsp:sp modelId="{04ED62E5-F977-416C-9203-6B392B44E5CA}">
      <dsp:nvSpPr>
        <dsp:cNvPr id="0" name=""/>
        <dsp:cNvSpPr/>
      </dsp:nvSpPr>
      <dsp:spPr>
        <a:xfrm>
          <a:off x="2377130" y="3334473"/>
          <a:ext cx="7958219" cy="731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Dataset</a:t>
          </a:r>
        </a:p>
      </dsp:txBody>
      <dsp:txXfrm>
        <a:off x="2398568" y="3355911"/>
        <a:ext cx="6845288" cy="689081"/>
      </dsp:txXfrm>
    </dsp:sp>
    <dsp:sp modelId="{67D53311-1040-4F8E-BF7A-DA5001426B15}">
      <dsp:nvSpPr>
        <dsp:cNvPr id="0" name=""/>
        <dsp:cNvSpPr/>
      </dsp:nvSpPr>
      <dsp:spPr>
        <a:xfrm>
          <a:off x="7482447" y="534735"/>
          <a:ext cx="475772" cy="47577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589496" y="534735"/>
        <a:ext cx="261674" cy="358018"/>
      </dsp:txXfrm>
    </dsp:sp>
    <dsp:sp modelId="{A48E52F9-ED7C-4DBF-ADB7-1539E4BCF605}">
      <dsp:nvSpPr>
        <dsp:cNvPr id="0" name=""/>
        <dsp:cNvSpPr/>
      </dsp:nvSpPr>
      <dsp:spPr>
        <a:xfrm>
          <a:off x="8076729" y="1368354"/>
          <a:ext cx="475772" cy="47577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8183778" y="1368354"/>
        <a:ext cx="261674" cy="358018"/>
      </dsp:txXfrm>
    </dsp:sp>
    <dsp:sp modelId="{CA5CA493-E4B4-4D9B-8CD2-BCF648A1C3C7}">
      <dsp:nvSpPr>
        <dsp:cNvPr id="0" name=""/>
        <dsp:cNvSpPr/>
      </dsp:nvSpPr>
      <dsp:spPr>
        <a:xfrm>
          <a:off x="8671012" y="2189773"/>
          <a:ext cx="475772" cy="47577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8778061" y="2189773"/>
        <a:ext cx="261674" cy="358018"/>
      </dsp:txXfrm>
    </dsp:sp>
    <dsp:sp modelId="{29E1FA13-3AD1-427D-BBBC-DC5269D63C27}">
      <dsp:nvSpPr>
        <dsp:cNvPr id="0" name=""/>
        <dsp:cNvSpPr/>
      </dsp:nvSpPr>
      <dsp:spPr>
        <a:xfrm>
          <a:off x="9265294" y="3031524"/>
          <a:ext cx="475772" cy="47577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9372343" y="3031524"/>
        <a:ext cx="261674" cy="35801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65EF80-4B31-497E-BC6A-6A4DF90E54B8}" type="datetimeFigureOut">
              <a:rPr lang="en-US" smtClean="0"/>
              <a:t>7/29/2025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A5F3F6-42FE-4572-8199-019ACAA4EE1B}" type="slidenum">
              <a:rPr lang="en-US" smtClean="0"/>
              <a:t>‹#›</a:t>
            </a:fld>
            <a:endParaRPr lang="en-US"/>
          </a:p>
        </p:txBody>
      </p:sp>
    </p:spTree>
    <p:extLst>
      <p:ext uri="{BB962C8B-B14F-4D97-AF65-F5344CB8AC3E}">
        <p14:creationId xmlns:p14="http://schemas.microsoft.com/office/powerpoint/2010/main" val="299503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D522126D-5464-4383-AF06-7ADCA2C94AF3}" type="datetime1">
              <a:rPr lang="en-US" smtClean="0"/>
              <a:t>7/29/2025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3113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909E9378-A2F7-4B83-B559-89E20EFD0797}" type="datetime1">
              <a:rPr lang="en-US" smtClean="0"/>
              <a:t>7/29/2025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51128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231124A7-EB91-4D72-A5A9-0644F355FEA4}" type="datetime1">
              <a:rPr lang="en-US" smtClean="0"/>
              <a:t>7/29/2025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8829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4984BC00-8312-4080-B1F1-DC452047FD87}" type="datetime1">
              <a:rPr lang="en-US" smtClean="0"/>
              <a:t>7/29/2025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01046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69F3F3EA-4A2E-4DA6-8C8E-7E4B58647458}" type="datetime1">
              <a:rPr lang="en-US" smtClean="0"/>
              <a:t>7/29/2025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44976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812EF68C-09FD-49BE-BC7A-29E97609DAC4}" type="datetime1">
              <a:rPr lang="en-US" smtClean="0"/>
              <a:t>7/29/2025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08719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EDF98FCD-1716-4961-8996-9A8B0AC99F20}" type="datetime1">
              <a:rPr lang="en-US" smtClean="0"/>
              <a:t>7/29/2025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61681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5E089D5-0DC7-4F8C-9A13-57BCEDE616EF}" type="datetime1">
              <a:rPr lang="en-US" smtClean="0"/>
              <a:t>7/29/2025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93279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DF133981-5182-4EA4-A1E1-6A86B627C011}" type="datetime1">
              <a:rPr lang="en-US" smtClean="0"/>
              <a:t>7/29/2025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96650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CC7B643-B2F4-4E25-B103-8AF2DFB7FC22}" type="datetime1">
              <a:rPr lang="en-US" smtClean="0"/>
              <a:t>7/29/2025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23494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A30FC010-27AF-4D89-822A-760913214FA5}" type="datetime1">
              <a:rPr lang="en-US" smtClean="0"/>
              <a:t>7/29/2025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2817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38BD6F56-B635-424F-B12E-1B95EC0A0787}" type="datetime1">
              <a:rPr lang="en-US" smtClean="0"/>
              <a:t>7/29/2025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40810253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0F99C-FA8E-BE23-9EDB-EB1B2721413E}"/>
              </a:ext>
            </a:extLst>
          </p:cNvPr>
          <p:cNvSpPr>
            <a:spLocks noGrp="1"/>
          </p:cNvSpPr>
          <p:nvPr>
            <p:ph type="ctrTitle"/>
          </p:nvPr>
        </p:nvSpPr>
        <p:spPr>
          <a:xfrm>
            <a:off x="2301923" y="1122363"/>
            <a:ext cx="7588155" cy="1986597"/>
          </a:xfrm>
        </p:spPr>
        <p:txBody>
          <a:bodyPr>
            <a:normAutofit fontScale="90000"/>
          </a:bodyPr>
          <a:lstStyle/>
          <a:p>
            <a:br>
              <a:rPr lang="en-US" b="0" dirty="0"/>
            </a:br>
            <a:r>
              <a:rPr lang="en-US" b="0" dirty="0"/>
              <a:t> </a:t>
            </a:r>
            <a:r>
              <a:rPr lang="en-US" sz="5400" b="0" dirty="0"/>
              <a:t>RNNs, LSTMs, and GRUs </a:t>
            </a:r>
            <a:endParaRPr lang="en-US" dirty="0"/>
          </a:p>
        </p:txBody>
      </p:sp>
      <p:sp>
        <p:nvSpPr>
          <p:cNvPr id="3" name="Subtitle 2">
            <a:extLst>
              <a:ext uri="{FF2B5EF4-FFF2-40B4-BE49-F238E27FC236}">
                <a16:creationId xmlns:a16="http://schemas.microsoft.com/office/drawing/2014/main" id="{40AE6791-F512-60B4-1336-C03621B4656E}"/>
              </a:ext>
            </a:extLst>
          </p:cNvPr>
          <p:cNvSpPr>
            <a:spLocks noGrp="1"/>
          </p:cNvSpPr>
          <p:nvPr>
            <p:ph type="subTitle" idx="1"/>
          </p:nvPr>
        </p:nvSpPr>
        <p:spPr>
          <a:xfrm>
            <a:off x="1579547" y="4191180"/>
            <a:ext cx="1986613" cy="1414091"/>
          </a:xfrm>
        </p:spPr>
        <p:txBody>
          <a:bodyPr>
            <a:normAutofit fontScale="85000" lnSpcReduction="20000"/>
          </a:bodyPr>
          <a:lstStyle/>
          <a:p>
            <a:pPr algn="l"/>
            <a:r>
              <a:rPr lang="en-US" dirty="0"/>
              <a:t>Prepared by:</a:t>
            </a:r>
          </a:p>
          <a:p>
            <a:pPr algn="l"/>
            <a:r>
              <a:rPr lang="en-US" dirty="0"/>
              <a:t>Ali Yassine</a:t>
            </a:r>
          </a:p>
          <a:p>
            <a:pPr algn="l"/>
            <a:r>
              <a:rPr lang="en-US" dirty="0"/>
              <a:t>Yorgo Kozhaya</a:t>
            </a:r>
          </a:p>
          <a:p>
            <a:pPr algn="l"/>
            <a:r>
              <a:rPr lang="en-US" dirty="0"/>
              <a:t>Marc Dagher</a:t>
            </a:r>
          </a:p>
        </p:txBody>
      </p:sp>
      <p:pic>
        <p:nvPicPr>
          <p:cNvPr id="4098" name="Picture 2" descr="About | The LAU School of Engineering">
            <a:extLst>
              <a:ext uri="{FF2B5EF4-FFF2-40B4-BE49-F238E27FC236}">
                <a16:creationId xmlns:a16="http://schemas.microsoft.com/office/drawing/2014/main" id="{B47E4751-92C6-EFB7-4736-4F87CAE85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2889" y="365125"/>
            <a:ext cx="3554349" cy="1514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F9094C1-9BED-91D8-B95F-06E85B23DA2E}"/>
              </a:ext>
            </a:extLst>
          </p:cNvPr>
          <p:cNvSpPr txBox="1"/>
          <p:nvPr/>
        </p:nvSpPr>
        <p:spPr>
          <a:xfrm>
            <a:off x="5056632" y="4191180"/>
            <a:ext cx="3063240" cy="784830"/>
          </a:xfrm>
          <a:prstGeom prst="rect">
            <a:avLst/>
          </a:prstGeom>
          <a:noFill/>
        </p:spPr>
        <p:txBody>
          <a:bodyPr wrap="square" rtlCol="0">
            <a:spAutoFit/>
          </a:bodyPr>
          <a:lstStyle/>
          <a:p>
            <a:r>
              <a:rPr lang="en-US" sz="1500" dirty="0"/>
              <a:t>Presented to:</a:t>
            </a:r>
          </a:p>
          <a:p>
            <a:endParaRPr lang="en-US" sz="1500" dirty="0"/>
          </a:p>
          <a:p>
            <a:r>
              <a:rPr lang="en-US" sz="1500" dirty="0"/>
              <a:t>Dani Azzam</a:t>
            </a:r>
          </a:p>
        </p:txBody>
      </p:sp>
      <p:sp>
        <p:nvSpPr>
          <p:cNvPr id="5" name="TextBox 4">
            <a:extLst>
              <a:ext uri="{FF2B5EF4-FFF2-40B4-BE49-F238E27FC236}">
                <a16:creationId xmlns:a16="http://schemas.microsoft.com/office/drawing/2014/main" id="{464A9084-BAE8-F801-F1A2-FA1F1F8B8563}"/>
              </a:ext>
            </a:extLst>
          </p:cNvPr>
          <p:cNvSpPr txBox="1"/>
          <p:nvPr/>
        </p:nvSpPr>
        <p:spPr>
          <a:xfrm>
            <a:off x="8499348" y="4212696"/>
            <a:ext cx="2221992" cy="784830"/>
          </a:xfrm>
          <a:prstGeom prst="rect">
            <a:avLst/>
          </a:prstGeom>
          <a:noFill/>
        </p:spPr>
        <p:txBody>
          <a:bodyPr wrap="square" rtlCol="0">
            <a:spAutoFit/>
          </a:bodyPr>
          <a:lstStyle/>
          <a:p>
            <a:r>
              <a:rPr lang="en-US" sz="1500" dirty="0"/>
              <a:t>Date:</a:t>
            </a:r>
          </a:p>
          <a:p>
            <a:endParaRPr lang="en-US" sz="1500" dirty="0"/>
          </a:p>
          <a:p>
            <a:r>
              <a:rPr lang="en-US" sz="1500" dirty="0"/>
              <a:t>July 29, 2025</a:t>
            </a:r>
          </a:p>
        </p:txBody>
      </p:sp>
      <p:sp>
        <p:nvSpPr>
          <p:cNvPr id="6" name="Slide Number Placeholder 5">
            <a:extLst>
              <a:ext uri="{FF2B5EF4-FFF2-40B4-BE49-F238E27FC236}">
                <a16:creationId xmlns:a16="http://schemas.microsoft.com/office/drawing/2014/main" id="{C7127E5F-8EE7-550F-9D64-2DF395CE294E}"/>
              </a:ext>
            </a:extLst>
          </p:cNvPr>
          <p:cNvSpPr>
            <a:spLocks noGrp="1"/>
          </p:cNvSpPr>
          <p:nvPr>
            <p:ph type="sldNum" sz="quarter" idx="12"/>
          </p:nvPr>
        </p:nvSpPr>
        <p:spPr/>
        <p:txBody>
          <a:bodyPr/>
          <a:lstStyle/>
          <a:p>
            <a:fld id="{CC057153-B650-4DEB-B370-79DDCFDCE934}" type="slidenum">
              <a:rPr lang="en-US" smtClean="0"/>
              <a:t>1</a:t>
            </a:fld>
            <a:endParaRPr lang="en-US"/>
          </a:p>
        </p:txBody>
      </p:sp>
    </p:spTree>
    <p:extLst>
      <p:ext uri="{BB962C8B-B14F-4D97-AF65-F5344CB8AC3E}">
        <p14:creationId xmlns:p14="http://schemas.microsoft.com/office/powerpoint/2010/main" val="1738557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4A7F546-6593-3AB6-C45B-A44B97E18013}"/>
              </a:ext>
            </a:extLst>
          </p:cNvPr>
          <p:cNvSpPr txBox="1"/>
          <p:nvPr/>
        </p:nvSpPr>
        <p:spPr>
          <a:xfrm>
            <a:off x="612648" y="788771"/>
            <a:ext cx="4621553" cy="100651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300" b="1" kern="1200" dirty="0">
                <a:solidFill>
                  <a:schemeClr val="tx1"/>
                </a:solidFill>
                <a:effectLst/>
                <a:latin typeface="+mj-lt"/>
                <a:ea typeface="+mj-ea"/>
                <a:cs typeface="+mj-cs"/>
              </a:rPr>
              <a:t>Input and Output Feeding</a:t>
            </a:r>
          </a:p>
        </p:txBody>
      </p:sp>
      <p:sp>
        <p:nvSpPr>
          <p:cNvPr id="10" name="Rectangle 5">
            <a:extLst>
              <a:ext uri="{FF2B5EF4-FFF2-40B4-BE49-F238E27FC236}">
                <a16:creationId xmlns:a16="http://schemas.microsoft.com/office/drawing/2014/main" id="{0A492FFC-D831-F67B-D0E6-BC32AA5FF169}"/>
              </a:ext>
            </a:extLst>
          </p:cNvPr>
          <p:cNvSpPr>
            <a:spLocks noChangeArrowheads="1"/>
          </p:cNvSpPr>
          <p:nvPr/>
        </p:nvSpPr>
        <p:spPr bwMode="auto">
          <a:xfrm>
            <a:off x="612648" y="1903694"/>
            <a:ext cx="6340602" cy="367795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R="0" lvl="0" fontAlgn="base">
              <a:lnSpc>
                <a:spcPct val="110000"/>
              </a:lnSpc>
              <a:spcBef>
                <a:spcPct val="0"/>
              </a:spcBef>
              <a:spcAft>
                <a:spcPts val="600"/>
              </a:spcAft>
              <a:buClrTx/>
              <a:buSzTx/>
              <a:tabLst/>
            </a:pPr>
            <a:r>
              <a:rPr kumimoji="0" lang="en-US" altLang="en-US" sz="1400" b="1" i="0" u="none" strike="noStrike" cap="none" normalizeH="0" baseline="0" dirty="0">
                <a:ln>
                  <a:noFill/>
                </a:ln>
                <a:effectLst/>
                <a:latin typeface="Aptos" panose="020B0004020202020204" pitchFamily="34" charset="0"/>
              </a:rPr>
              <a:t>Input Feeding</a:t>
            </a:r>
            <a:r>
              <a:rPr kumimoji="0" lang="en-US" altLang="en-US" sz="1400" b="0" i="0" u="none" strike="noStrike" cap="none" normalizeH="0" baseline="0" dirty="0">
                <a:ln>
                  <a:noFill/>
                </a:ln>
                <a:effectLst/>
                <a:latin typeface="Aptos" panose="020B0004020202020204" pitchFamily="34" charset="0"/>
              </a:rPr>
              <a:t>:</a:t>
            </a:r>
            <a:br>
              <a:rPr kumimoji="0" lang="en-US" altLang="en-US" sz="1400" b="0" i="0" u="none" strike="noStrike" cap="none" normalizeH="0" baseline="0" dirty="0">
                <a:ln>
                  <a:noFill/>
                </a:ln>
                <a:effectLst/>
                <a:latin typeface="Aptos" panose="020B0004020202020204" pitchFamily="34" charset="0"/>
              </a:rPr>
            </a:br>
            <a:r>
              <a:rPr kumimoji="0" lang="en-US" altLang="en-US" sz="1400" b="0" i="0" u="none" strike="noStrike" cap="none" normalizeH="0" baseline="0" dirty="0">
                <a:ln>
                  <a:noFill/>
                </a:ln>
                <a:effectLst/>
                <a:latin typeface="Aptos" panose="020B0004020202020204" pitchFamily="34" charset="0"/>
              </a:rPr>
              <a:t>At each time step t, the LSTM receives:</a:t>
            </a:r>
            <a:br>
              <a:rPr kumimoji="0" lang="en-US" altLang="en-US" sz="1400" b="0" i="0" u="none" strike="noStrike" cap="none" normalizeH="0" baseline="0" dirty="0">
                <a:ln>
                  <a:noFill/>
                </a:ln>
                <a:effectLst/>
                <a:latin typeface="Aptos" panose="020B0004020202020204" pitchFamily="34" charset="0"/>
              </a:rPr>
            </a:br>
            <a:r>
              <a:rPr kumimoji="0" lang="en-US" altLang="en-US" sz="1400" b="0" i="0" u="none" strike="noStrike" cap="none" normalizeH="0" baseline="0" dirty="0">
                <a:ln>
                  <a:noFill/>
                </a:ln>
                <a:effectLst/>
                <a:latin typeface="Aptos" panose="020B0004020202020204" pitchFamily="34" charset="0"/>
              </a:rPr>
              <a:t>Current input vector </a:t>
            </a:r>
            <a:r>
              <a:rPr kumimoji="0" lang="en-US" altLang="en-US" sz="1400" b="1" i="0" u="none" strike="noStrike" cap="none" normalizeH="0" baseline="0" dirty="0">
                <a:ln>
                  <a:noFill/>
                </a:ln>
                <a:effectLst/>
                <a:latin typeface="Aptos" panose="020B0004020202020204" pitchFamily="34" charset="0"/>
              </a:rPr>
              <a:t>xₜ</a:t>
            </a:r>
            <a:br>
              <a:rPr kumimoji="0" lang="en-US" altLang="en-US" sz="1400" b="0" i="0" u="none" strike="noStrike" cap="none" normalizeH="0" baseline="0" dirty="0">
                <a:ln>
                  <a:noFill/>
                </a:ln>
                <a:effectLst/>
                <a:latin typeface="Aptos" panose="020B0004020202020204" pitchFamily="34" charset="0"/>
              </a:rPr>
            </a:br>
            <a:r>
              <a:rPr kumimoji="0" lang="en-US" altLang="en-US" sz="1400" b="0" i="0" u="none" strike="noStrike" cap="none" normalizeH="0" baseline="0" dirty="0">
                <a:ln>
                  <a:noFill/>
                </a:ln>
                <a:effectLst/>
                <a:latin typeface="Aptos" panose="020B0004020202020204" pitchFamily="34" charset="0"/>
              </a:rPr>
              <a:t>Previous hidden state </a:t>
            </a:r>
            <a:r>
              <a:rPr kumimoji="0" lang="en-US" altLang="en-US" sz="1400" b="1" i="0" u="none" strike="noStrike" cap="none" normalizeH="0" baseline="0" dirty="0">
                <a:ln>
                  <a:noFill/>
                </a:ln>
                <a:effectLst/>
                <a:latin typeface="Aptos" panose="020B0004020202020204" pitchFamily="34" charset="0"/>
              </a:rPr>
              <a:t>hₜ₋₁</a:t>
            </a:r>
            <a:br>
              <a:rPr kumimoji="0" lang="en-US" altLang="en-US" sz="1400" b="0" i="0" u="none" strike="noStrike" cap="none" normalizeH="0" baseline="0" dirty="0">
                <a:ln>
                  <a:noFill/>
                </a:ln>
                <a:effectLst/>
                <a:latin typeface="Aptos" panose="020B0004020202020204" pitchFamily="34" charset="0"/>
              </a:rPr>
            </a:br>
            <a:r>
              <a:rPr kumimoji="0" lang="en-US" altLang="en-US" sz="1400" b="0" i="0" u="none" strike="noStrike" cap="none" normalizeH="0" baseline="0" dirty="0">
                <a:ln>
                  <a:noFill/>
                </a:ln>
                <a:effectLst/>
                <a:latin typeface="Aptos" panose="020B0004020202020204" pitchFamily="34" charset="0"/>
              </a:rPr>
              <a:t>Previous cell state </a:t>
            </a:r>
            <a:r>
              <a:rPr kumimoji="0" lang="en-US" altLang="en-US" sz="1400" b="1" i="0" u="none" strike="noStrike" cap="none" normalizeH="0" baseline="0" dirty="0">
                <a:ln>
                  <a:noFill/>
                </a:ln>
                <a:effectLst/>
                <a:latin typeface="Aptos" panose="020B0004020202020204" pitchFamily="34" charset="0"/>
              </a:rPr>
              <a:t>cₜ₋₁</a:t>
            </a:r>
            <a:endParaRPr kumimoji="0" lang="en-US" altLang="en-US" sz="1400" b="0" i="0" u="none" strike="noStrike" cap="none" normalizeH="0" baseline="0" dirty="0">
              <a:ln>
                <a:noFill/>
              </a:ln>
              <a:effectLst/>
              <a:latin typeface="Aptos" panose="020B0004020202020204" pitchFamily="34" charset="0"/>
            </a:endParaRPr>
          </a:p>
          <a:p>
            <a:pPr marR="0" lvl="0" fontAlgn="base">
              <a:lnSpc>
                <a:spcPct val="110000"/>
              </a:lnSpc>
              <a:spcBef>
                <a:spcPct val="0"/>
              </a:spcBef>
              <a:spcAft>
                <a:spcPts val="600"/>
              </a:spcAft>
              <a:buClrTx/>
              <a:buSzTx/>
              <a:tabLst/>
            </a:pPr>
            <a:endParaRPr kumimoji="0" lang="en-US" altLang="en-US" sz="1400" b="1" i="0" u="none" strike="noStrike" cap="none" normalizeH="0" baseline="0" dirty="0">
              <a:ln>
                <a:noFill/>
              </a:ln>
              <a:effectLst/>
              <a:latin typeface="Aptos" panose="020B0004020202020204" pitchFamily="34" charset="0"/>
            </a:endParaRPr>
          </a:p>
          <a:p>
            <a:pPr marR="0" lvl="0" fontAlgn="base">
              <a:lnSpc>
                <a:spcPct val="110000"/>
              </a:lnSpc>
              <a:spcBef>
                <a:spcPct val="0"/>
              </a:spcBef>
              <a:spcAft>
                <a:spcPts val="600"/>
              </a:spcAft>
              <a:buClrTx/>
              <a:buSzTx/>
              <a:tabLst/>
            </a:pPr>
            <a:r>
              <a:rPr kumimoji="0" lang="en-US" altLang="en-US" sz="1400" b="1" i="0" u="none" strike="noStrike" cap="none" normalizeH="0" baseline="0" dirty="0">
                <a:ln>
                  <a:noFill/>
                </a:ln>
                <a:effectLst/>
                <a:latin typeface="Aptos" panose="020B0004020202020204" pitchFamily="34" charset="0"/>
              </a:rPr>
              <a:t>Output Feeding</a:t>
            </a:r>
            <a:r>
              <a:rPr kumimoji="0" lang="en-US" altLang="en-US" sz="1400" b="0" i="0" u="none" strike="noStrike" cap="none" normalizeH="0" baseline="0" dirty="0">
                <a:ln>
                  <a:noFill/>
                </a:ln>
                <a:effectLst/>
                <a:latin typeface="Aptos" panose="020B0004020202020204" pitchFamily="34" charset="0"/>
              </a:rPr>
              <a:t>:</a:t>
            </a:r>
            <a:br>
              <a:rPr kumimoji="0" lang="en-US" altLang="en-US" sz="1400" b="0" i="0" u="none" strike="noStrike" cap="none" normalizeH="0" baseline="0" dirty="0">
                <a:ln>
                  <a:noFill/>
                </a:ln>
                <a:effectLst/>
                <a:latin typeface="Aptos" panose="020B0004020202020204" pitchFamily="34" charset="0"/>
              </a:rPr>
            </a:br>
            <a:r>
              <a:rPr kumimoji="0" lang="en-US" altLang="en-US" sz="1400" b="0" i="0" u="none" strike="noStrike" cap="none" normalizeH="0" baseline="0" dirty="0">
                <a:ln>
                  <a:noFill/>
                </a:ln>
                <a:effectLst/>
                <a:latin typeface="Aptos" panose="020B0004020202020204" pitchFamily="34" charset="0"/>
              </a:rPr>
              <a:t>The LSTM outputs at time t:</a:t>
            </a:r>
            <a:br>
              <a:rPr kumimoji="0" lang="en-US" altLang="en-US" sz="1400" b="0" i="0" u="none" strike="noStrike" cap="none" normalizeH="0" baseline="0" dirty="0">
                <a:ln>
                  <a:noFill/>
                </a:ln>
                <a:effectLst/>
                <a:latin typeface="Aptos" panose="020B0004020202020204" pitchFamily="34" charset="0"/>
              </a:rPr>
            </a:br>
            <a:r>
              <a:rPr kumimoji="0" lang="en-US" altLang="en-US" sz="1400" b="1" i="0" u="none" strike="noStrike" cap="none" normalizeH="0" baseline="0" dirty="0">
                <a:ln>
                  <a:noFill/>
                </a:ln>
                <a:effectLst/>
                <a:latin typeface="Aptos" panose="020B0004020202020204" pitchFamily="34" charset="0"/>
              </a:rPr>
              <a:t>New hidden state hₜ </a:t>
            </a:r>
            <a:r>
              <a:rPr lang="en-US" altLang="en-US" sz="1400" b="1" dirty="0">
                <a:latin typeface="Aptos" panose="020B0004020202020204" pitchFamily="34" charset="0"/>
              </a:rPr>
              <a:t>:</a:t>
            </a:r>
            <a:r>
              <a:rPr kumimoji="0" lang="en-US" altLang="en-US" sz="1400" b="0" i="0" u="none" strike="noStrike" cap="none" normalizeH="0" baseline="0" dirty="0">
                <a:ln>
                  <a:noFill/>
                </a:ln>
                <a:effectLst/>
                <a:latin typeface="Aptos" panose="020B0004020202020204" pitchFamily="34" charset="0"/>
              </a:rPr>
              <a:t> used for predictions or passed to the next layer/time step</a:t>
            </a:r>
            <a:br>
              <a:rPr kumimoji="0" lang="en-US" altLang="en-US" sz="1400" b="0" i="0" u="none" strike="noStrike" cap="none" normalizeH="0" baseline="0" dirty="0">
                <a:ln>
                  <a:noFill/>
                </a:ln>
                <a:effectLst/>
                <a:latin typeface="Aptos" panose="020B0004020202020204" pitchFamily="34" charset="0"/>
              </a:rPr>
            </a:br>
            <a:r>
              <a:rPr kumimoji="0" lang="en-US" altLang="en-US" sz="1400" b="1" i="0" u="none" strike="noStrike" cap="none" normalizeH="0" baseline="0" dirty="0">
                <a:ln>
                  <a:noFill/>
                </a:ln>
                <a:effectLst/>
                <a:latin typeface="Aptos" panose="020B0004020202020204" pitchFamily="34" charset="0"/>
              </a:rPr>
              <a:t>Updated cell state cₜ</a:t>
            </a:r>
            <a:r>
              <a:rPr kumimoji="0" lang="en-US" altLang="en-US" sz="1400" b="0" i="0" u="none" strike="noStrike" cap="none" normalizeH="0" baseline="0" dirty="0">
                <a:ln>
                  <a:noFill/>
                </a:ln>
                <a:effectLst/>
                <a:latin typeface="Aptos" panose="020B0004020202020204" pitchFamily="34" charset="0"/>
              </a:rPr>
              <a:t> : carried forward to preserve long-term memory</a:t>
            </a:r>
          </a:p>
          <a:p>
            <a:pPr marR="0" lvl="0" fontAlgn="base">
              <a:lnSpc>
                <a:spcPct val="110000"/>
              </a:lnSpc>
              <a:spcBef>
                <a:spcPct val="0"/>
              </a:spcBef>
              <a:spcAft>
                <a:spcPts val="600"/>
              </a:spcAft>
              <a:buClrTx/>
              <a:buSzTx/>
              <a:tabLst/>
            </a:pPr>
            <a:endParaRPr kumimoji="0" lang="en-US" altLang="en-US" sz="1400" b="0" i="0" u="none" strike="noStrike" cap="none" normalizeH="0" baseline="0" dirty="0">
              <a:ln>
                <a:noFill/>
              </a:ln>
              <a:effectLst/>
              <a:latin typeface="Aptos" panose="020B0004020202020204" pitchFamily="34" charset="0"/>
            </a:endParaRPr>
          </a:p>
          <a:p>
            <a:pPr fontAlgn="base">
              <a:lnSpc>
                <a:spcPct val="110000"/>
              </a:lnSpc>
              <a:spcBef>
                <a:spcPct val="0"/>
              </a:spcBef>
              <a:spcAft>
                <a:spcPts val="600"/>
              </a:spcAft>
            </a:pPr>
            <a:r>
              <a:rPr lang="en-US" sz="1400" dirty="0">
                <a:latin typeface="Aptos" panose="020B0004020202020204" pitchFamily="34" charset="0"/>
              </a:rPr>
              <a:t>This recurrent flow continues across the sequence, allowing contextual learning over time.</a:t>
            </a:r>
          </a:p>
        </p:txBody>
      </p:sp>
      <p:pic>
        <p:nvPicPr>
          <p:cNvPr id="14" name="Graphic 13" descr="Dataflows">
            <a:extLst>
              <a:ext uri="{FF2B5EF4-FFF2-40B4-BE49-F238E27FC236}">
                <a16:creationId xmlns:a16="http://schemas.microsoft.com/office/drawing/2014/main" id="{E21E7A3F-0BEB-36A9-6AA6-0DAC004013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8999" y="1114923"/>
            <a:ext cx="4628153" cy="4628153"/>
          </a:xfrm>
          <a:prstGeom prst="rect">
            <a:avLst/>
          </a:prstGeom>
        </p:spPr>
      </p:pic>
      <p:sp>
        <p:nvSpPr>
          <p:cNvPr id="3" name="Slide Number Placeholder 2">
            <a:extLst>
              <a:ext uri="{FF2B5EF4-FFF2-40B4-BE49-F238E27FC236}">
                <a16:creationId xmlns:a16="http://schemas.microsoft.com/office/drawing/2014/main" id="{0CAC6243-6220-7584-E30B-17CFFB29C19D}"/>
              </a:ext>
            </a:extLst>
          </p:cNvPr>
          <p:cNvSpPr>
            <a:spLocks noGrp="1"/>
          </p:cNvSpPr>
          <p:nvPr>
            <p:ph type="sldNum" sz="quarter" idx="12"/>
          </p:nvPr>
        </p:nvSpPr>
        <p:spPr/>
        <p:txBody>
          <a:bodyPr/>
          <a:lstStyle/>
          <a:p>
            <a:fld id="{CC057153-B650-4DEB-B370-79DDCFDCE934}" type="slidenum">
              <a:rPr lang="en-US" smtClean="0"/>
              <a:t>10</a:t>
            </a:fld>
            <a:endParaRPr lang="en-US"/>
          </a:p>
        </p:txBody>
      </p:sp>
    </p:spTree>
    <p:extLst>
      <p:ext uri="{BB962C8B-B14F-4D97-AF65-F5344CB8AC3E}">
        <p14:creationId xmlns:p14="http://schemas.microsoft.com/office/powerpoint/2010/main" val="1455748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770982-503F-B9F4-DC0D-CBAD4EEADF7D}"/>
              </a:ext>
            </a:extLst>
          </p:cNvPr>
          <p:cNvSpPr txBox="1"/>
          <p:nvPr/>
        </p:nvSpPr>
        <p:spPr>
          <a:xfrm>
            <a:off x="533446" y="416560"/>
            <a:ext cx="6680154" cy="79248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dirty="0">
                <a:latin typeface="+mj-lt"/>
                <a:ea typeface="+mj-ea"/>
                <a:cs typeface="+mj-cs"/>
              </a:rPr>
              <a:t>Mathematical Computations</a:t>
            </a:r>
            <a:endParaRPr lang="en-US" sz="3600" b="1" kern="1200" dirty="0">
              <a:solidFill>
                <a:schemeClr val="tx1"/>
              </a:solidFill>
              <a:effectLst/>
              <a:latin typeface="+mj-lt"/>
              <a:ea typeface="+mj-ea"/>
              <a:cs typeface="+mj-cs"/>
            </a:endParaRPr>
          </a:p>
        </p:txBody>
      </p:sp>
      <p:pic>
        <p:nvPicPr>
          <p:cNvPr id="4" name="Picture 3">
            <a:extLst>
              <a:ext uri="{FF2B5EF4-FFF2-40B4-BE49-F238E27FC236}">
                <a16:creationId xmlns:a16="http://schemas.microsoft.com/office/drawing/2014/main" id="{75EDE57A-42B0-C253-9F75-086CBBE20133}"/>
              </a:ext>
            </a:extLst>
          </p:cNvPr>
          <p:cNvPicPr>
            <a:picLocks noChangeAspect="1"/>
          </p:cNvPicPr>
          <p:nvPr/>
        </p:nvPicPr>
        <p:blipFill>
          <a:blip r:embed="rId2"/>
          <a:stretch>
            <a:fillRect/>
          </a:stretch>
        </p:blipFill>
        <p:spPr>
          <a:xfrm>
            <a:off x="0" y="2116854"/>
            <a:ext cx="3991217" cy="2347775"/>
          </a:xfrm>
          <a:prstGeom prst="rect">
            <a:avLst/>
          </a:prstGeom>
        </p:spPr>
      </p:pic>
      <p:pic>
        <p:nvPicPr>
          <p:cNvPr id="6" name="Picture 5">
            <a:extLst>
              <a:ext uri="{FF2B5EF4-FFF2-40B4-BE49-F238E27FC236}">
                <a16:creationId xmlns:a16="http://schemas.microsoft.com/office/drawing/2014/main" id="{48663023-CF29-40DF-6A30-EE8F07FC02EB}"/>
              </a:ext>
            </a:extLst>
          </p:cNvPr>
          <p:cNvPicPr>
            <a:picLocks noChangeAspect="1"/>
          </p:cNvPicPr>
          <p:nvPr/>
        </p:nvPicPr>
        <p:blipFill>
          <a:blip r:embed="rId3"/>
          <a:stretch>
            <a:fillRect/>
          </a:stretch>
        </p:blipFill>
        <p:spPr>
          <a:xfrm>
            <a:off x="276105" y="4750905"/>
            <a:ext cx="3439005" cy="743054"/>
          </a:xfrm>
          <a:prstGeom prst="rect">
            <a:avLst/>
          </a:prstGeom>
        </p:spPr>
      </p:pic>
      <p:pic>
        <p:nvPicPr>
          <p:cNvPr id="8" name="Picture 7">
            <a:extLst>
              <a:ext uri="{FF2B5EF4-FFF2-40B4-BE49-F238E27FC236}">
                <a16:creationId xmlns:a16="http://schemas.microsoft.com/office/drawing/2014/main" id="{4A7179B7-ADF3-71AE-443F-CC138ACCFC84}"/>
              </a:ext>
            </a:extLst>
          </p:cNvPr>
          <p:cNvPicPr>
            <a:picLocks noChangeAspect="1"/>
          </p:cNvPicPr>
          <p:nvPr/>
        </p:nvPicPr>
        <p:blipFill>
          <a:blip r:embed="rId4"/>
          <a:stretch>
            <a:fillRect/>
          </a:stretch>
        </p:blipFill>
        <p:spPr>
          <a:xfrm>
            <a:off x="3835353" y="2116854"/>
            <a:ext cx="3883201" cy="2347775"/>
          </a:xfrm>
          <a:prstGeom prst="rect">
            <a:avLst/>
          </a:prstGeom>
        </p:spPr>
      </p:pic>
      <p:pic>
        <p:nvPicPr>
          <p:cNvPr id="10" name="Picture 9">
            <a:extLst>
              <a:ext uri="{FF2B5EF4-FFF2-40B4-BE49-F238E27FC236}">
                <a16:creationId xmlns:a16="http://schemas.microsoft.com/office/drawing/2014/main" id="{76D65875-315D-BA78-5DE5-4CA37433583D}"/>
              </a:ext>
            </a:extLst>
          </p:cNvPr>
          <p:cNvPicPr>
            <a:picLocks noChangeAspect="1"/>
          </p:cNvPicPr>
          <p:nvPr/>
        </p:nvPicPr>
        <p:blipFill>
          <a:blip r:embed="rId5"/>
          <a:stretch>
            <a:fillRect/>
          </a:stretch>
        </p:blipFill>
        <p:spPr>
          <a:xfrm>
            <a:off x="4068704" y="4655479"/>
            <a:ext cx="3944258" cy="933905"/>
          </a:xfrm>
          <a:prstGeom prst="rect">
            <a:avLst/>
          </a:prstGeom>
        </p:spPr>
      </p:pic>
      <p:pic>
        <p:nvPicPr>
          <p:cNvPr id="12" name="Picture 11">
            <a:extLst>
              <a:ext uri="{FF2B5EF4-FFF2-40B4-BE49-F238E27FC236}">
                <a16:creationId xmlns:a16="http://schemas.microsoft.com/office/drawing/2014/main" id="{9528F9F7-7D5F-0CF5-E51C-8431A021B835}"/>
              </a:ext>
            </a:extLst>
          </p:cNvPr>
          <p:cNvPicPr>
            <a:picLocks noChangeAspect="1"/>
          </p:cNvPicPr>
          <p:nvPr/>
        </p:nvPicPr>
        <p:blipFill>
          <a:blip r:embed="rId6"/>
          <a:stretch>
            <a:fillRect/>
          </a:stretch>
        </p:blipFill>
        <p:spPr>
          <a:xfrm>
            <a:off x="4569015" y="5589384"/>
            <a:ext cx="2943636" cy="495369"/>
          </a:xfrm>
          <a:prstGeom prst="rect">
            <a:avLst/>
          </a:prstGeom>
        </p:spPr>
      </p:pic>
      <p:pic>
        <p:nvPicPr>
          <p:cNvPr id="14" name="Picture 13">
            <a:extLst>
              <a:ext uri="{FF2B5EF4-FFF2-40B4-BE49-F238E27FC236}">
                <a16:creationId xmlns:a16="http://schemas.microsoft.com/office/drawing/2014/main" id="{9E64ED41-3B4B-115E-245C-AC88A93CB7D5}"/>
              </a:ext>
            </a:extLst>
          </p:cNvPr>
          <p:cNvPicPr>
            <a:picLocks noChangeAspect="1"/>
          </p:cNvPicPr>
          <p:nvPr/>
        </p:nvPicPr>
        <p:blipFill>
          <a:blip r:embed="rId7"/>
          <a:stretch>
            <a:fillRect/>
          </a:stretch>
        </p:blipFill>
        <p:spPr>
          <a:xfrm>
            <a:off x="8012962" y="2116853"/>
            <a:ext cx="3823005" cy="2347775"/>
          </a:xfrm>
          <a:prstGeom prst="rect">
            <a:avLst/>
          </a:prstGeom>
        </p:spPr>
      </p:pic>
      <p:pic>
        <p:nvPicPr>
          <p:cNvPr id="16" name="Picture 15">
            <a:extLst>
              <a:ext uri="{FF2B5EF4-FFF2-40B4-BE49-F238E27FC236}">
                <a16:creationId xmlns:a16="http://schemas.microsoft.com/office/drawing/2014/main" id="{53731349-E996-51F7-60C3-20049203C650}"/>
              </a:ext>
            </a:extLst>
          </p:cNvPr>
          <p:cNvPicPr>
            <a:picLocks noChangeAspect="1"/>
          </p:cNvPicPr>
          <p:nvPr/>
        </p:nvPicPr>
        <p:blipFill>
          <a:blip r:embed="rId8"/>
          <a:stretch>
            <a:fillRect/>
          </a:stretch>
        </p:blipFill>
        <p:spPr>
          <a:xfrm>
            <a:off x="8366556" y="4750905"/>
            <a:ext cx="3343742" cy="790685"/>
          </a:xfrm>
          <a:prstGeom prst="rect">
            <a:avLst/>
          </a:prstGeom>
        </p:spPr>
      </p:pic>
      <p:sp>
        <p:nvSpPr>
          <p:cNvPr id="17" name="TextBox 16">
            <a:extLst>
              <a:ext uri="{FF2B5EF4-FFF2-40B4-BE49-F238E27FC236}">
                <a16:creationId xmlns:a16="http://schemas.microsoft.com/office/drawing/2014/main" id="{AB228A3F-9900-6210-5775-7B63F3313BA4}"/>
              </a:ext>
            </a:extLst>
          </p:cNvPr>
          <p:cNvSpPr txBox="1"/>
          <p:nvPr/>
        </p:nvSpPr>
        <p:spPr>
          <a:xfrm>
            <a:off x="1046480" y="1666240"/>
            <a:ext cx="1346844" cy="338554"/>
          </a:xfrm>
          <a:prstGeom prst="rect">
            <a:avLst/>
          </a:prstGeom>
          <a:noFill/>
        </p:spPr>
        <p:txBody>
          <a:bodyPr wrap="none" rtlCol="0">
            <a:spAutoFit/>
          </a:bodyPr>
          <a:lstStyle/>
          <a:p>
            <a:r>
              <a:rPr lang="en-US" sz="1600" dirty="0"/>
              <a:t>Forget Gate</a:t>
            </a:r>
          </a:p>
        </p:txBody>
      </p:sp>
      <p:sp>
        <p:nvSpPr>
          <p:cNvPr id="18" name="TextBox 17">
            <a:extLst>
              <a:ext uri="{FF2B5EF4-FFF2-40B4-BE49-F238E27FC236}">
                <a16:creationId xmlns:a16="http://schemas.microsoft.com/office/drawing/2014/main" id="{27FAA408-488C-FD35-E5BA-9E7BAC0B1857}"/>
              </a:ext>
            </a:extLst>
          </p:cNvPr>
          <p:cNvSpPr txBox="1"/>
          <p:nvPr/>
        </p:nvSpPr>
        <p:spPr>
          <a:xfrm>
            <a:off x="5030595" y="1666240"/>
            <a:ext cx="1184940" cy="338554"/>
          </a:xfrm>
          <a:prstGeom prst="rect">
            <a:avLst/>
          </a:prstGeom>
          <a:noFill/>
        </p:spPr>
        <p:txBody>
          <a:bodyPr wrap="none" rtlCol="0">
            <a:spAutoFit/>
          </a:bodyPr>
          <a:lstStyle/>
          <a:p>
            <a:r>
              <a:rPr lang="en-US" sz="1600" dirty="0"/>
              <a:t>Input Gate</a:t>
            </a:r>
          </a:p>
        </p:txBody>
      </p:sp>
      <p:sp>
        <p:nvSpPr>
          <p:cNvPr id="19" name="TextBox 18">
            <a:extLst>
              <a:ext uri="{FF2B5EF4-FFF2-40B4-BE49-F238E27FC236}">
                <a16:creationId xmlns:a16="http://schemas.microsoft.com/office/drawing/2014/main" id="{647095FE-B329-8E96-0E15-E4BB9FDC33CD}"/>
              </a:ext>
            </a:extLst>
          </p:cNvPr>
          <p:cNvSpPr txBox="1"/>
          <p:nvPr/>
        </p:nvSpPr>
        <p:spPr>
          <a:xfrm>
            <a:off x="9178106" y="1666240"/>
            <a:ext cx="1372492" cy="338554"/>
          </a:xfrm>
          <a:prstGeom prst="rect">
            <a:avLst/>
          </a:prstGeom>
          <a:noFill/>
        </p:spPr>
        <p:txBody>
          <a:bodyPr wrap="none" rtlCol="0">
            <a:spAutoFit/>
          </a:bodyPr>
          <a:lstStyle/>
          <a:p>
            <a:r>
              <a:rPr lang="en-US" sz="1600" dirty="0"/>
              <a:t>Output Gate</a:t>
            </a:r>
          </a:p>
        </p:txBody>
      </p:sp>
      <p:sp>
        <p:nvSpPr>
          <p:cNvPr id="3" name="Slide Number Placeholder 2">
            <a:extLst>
              <a:ext uri="{FF2B5EF4-FFF2-40B4-BE49-F238E27FC236}">
                <a16:creationId xmlns:a16="http://schemas.microsoft.com/office/drawing/2014/main" id="{FE071ECC-ABCA-22D0-464F-1264D1F857F9}"/>
              </a:ext>
            </a:extLst>
          </p:cNvPr>
          <p:cNvSpPr>
            <a:spLocks noGrp="1"/>
          </p:cNvSpPr>
          <p:nvPr>
            <p:ph type="sldNum" sz="quarter" idx="12"/>
          </p:nvPr>
        </p:nvSpPr>
        <p:spPr/>
        <p:txBody>
          <a:bodyPr/>
          <a:lstStyle/>
          <a:p>
            <a:fld id="{CC057153-B650-4DEB-B370-79DDCFDCE934}" type="slidenum">
              <a:rPr lang="en-US" smtClean="0"/>
              <a:t>11</a:t>
            </a:fld>
            <a:endParaRPr lang="en-US"/>
          </a:p>
        </p:txBody>
      </p:sp>
    </p:spTree>
    <p:extLst>
      <p:ext uri="{BB962C8B-B14F-4D97-AF65-F5344CB8AC3E}">
        <p14:creationId xmlns:p14="http://schemas.microsoft.com/office/powerpoint/2010/main" val="2516085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749B45-B96B-CDE2-6AF2-D95623197921}"/>
              </a:ext>
            </a:extLst>
          </p:cNvPr>
          <p:cNvSpPr txBox="1"/>
          <p:nvPr/>
        </p:nvSpPr>
        <p:spPr>
          <a:xfrm>
            <a:off x="438196" y="540385"/>
            <a:ext cx="6680154" cy="79248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dirty="0">
                <a:latin typeface="+mj-lt"/>
                <a:ea typeface="+mj-ea"/>
                <a:cs typeface="+mj-cs"/>
              </a:rPr>
              <a:t>Bidirectional LSTM</a:t>
            </a:r>
            <a:endParaRPr lang="en-US" sz="3600" b="1" kern="1200" dirty="0">
              <a:solidFill>
                <a:schemeClr val="tx1"/>
              </a:solidFill>
              <a:effectLst/>
              <a:latin typeface="+mj-lt"/>
              <a:ea typeface="+mj-ea"/>
              <a:cs typeface="+mj-cs"/>
            </a:endParaRPr>
          </a:p>
        </p:txBody>
      </p:sp>
      <p:pic>
        <p:nvPicPr>
          <p:cNvPr id="4098" name="Picture 2" descr="bilstm">
            <a:extLst>
              <a:ext uri="{FF2B5EF4-FFF2-40B4-BE49-F238E27FC236}">
                <a16:creationId xmlns:a16="http://schemas.microsoft.com/office/drawing/2014/main" id="{9F1DB4D3-660E-EDDD-84CE-5778C80E1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648545"/>
            <a:ext cx="5438774" cy="21324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7A5A32-4CFA-5C80-F821-A8A7C9667F77}"/>
              </a:ext>
            </a:extLst>
          </p:cNvPr>
          <p:cNvSpPr txBox="1"/>
          <p:nvPr/>
        </p:nvSpPr>
        <p:spPr>
          <a:xfrm>
            <a:off x="438196" y="1694815"/>
            <a:ext cx="6229350" cy="4031873"/>
          </a:xfrm>
          <a:prstGeom prst="rect">
            <a:avLst/>
          </a:prstGeom>
          <a:noFill/>
        </p:spPr>
        <p:txBody>
          <a:bodyPr wrap="square">
            <a:spAutoFit/>
          </a:bodyPr>
          <a:lstStyle/>
          <a:p>
            <a:r>
              <a:rPr lang="en-US" sz="1600" dirty="0">
                <a:latin typeface="Aptos" panose="020B0004020202020204" pitchFamily="34" charset="0"/>
              </a:rPr>
              <a:t>Bi LSTM is an extension of LSTM where the input flows in both directions: forward and backward, thus allowing it to captures context from both past and the future</a:t>
            </a:r>
          </a:p>
          <a:p>
            <a:endParaRPr lang="en-US" sz="1600" dirty="0">
              <a:latin typeface="Aptos" panose="020B0004020202020204" pitchFamily="34" charset="0"/>
            </a:endParaRPr>
          </a:p>
          <a:p>
            <a:r>
              <a:rPr lang="en-US" sz="1600" dirty="0">
                <a:latin typeface="Aptos" panose="020B0004020202020204" pitchFamily="34" charset="0"/>
              </a:rPr>
              <a:t>How it works: we have 2 LSTM layers</a:t>
            </a:r>
          </a:p>
          <a:p>
            <a:endParaRPr lang="en-US" sz="1600" dirty="0">
              <a:latin typeface="Aptos" panose="020B0004020202020204" pitchFamily="34" charset="0"/>
            </a:endParaRPr>
          </a:p>
          <a:p>
            <a:pPr marL="171450" indent="-171450">
              <a:buFont typeface="Wingdings" panose="05000000000000000000" pitchFamily="2" charset="2"/>
              <a:buChar char="Ø"/>
            </a:pPr>
            <a:r>
              <a:rPr lang="en-US" sz="1600" dirty="0">
                <a:latin typeface="Aptos" panose="020B0004020202020204" pitchFamily="34" charset="0"/>
              </a:rPr>
              <a:t>One LSTM layer processes input left to right</a:t>
            </a:r>
          </a:p>
          <a:p>
            <a:pPr marL="171450" indent="-171450">
              <a:buFont typeface="Wingdings" panose="05000000000000000000" pitchFamily="2" charset="2"/>
              <a:buChar char="Ø"/>
            </a:pPr>
            <a:r>
              <a:rPr lang="en-US" sz="1600" dirty="0">
                <a:latin typeface="Aptos" panose="020B0004020202020204" pitchFamily="34" charset="0"/>
              </a:rPr>
              <a:t>The other processes input right to left</a:t>
            </a:r>
          </a:p>
          <a:p>
            <a:pPr marL="171450" indent="-171450">
              <a:buFont typeface="Wingdings" panose="05000000000000000000" pitchFamily="2" charset="2"/>
              <a:buChar char="Ø"/>
            </a:pPr>
            <a:r>
              <a:rPr lang="en-US" sz="1600" dirty="0">
                <a:latin typeface="Aptos" panose="020B0004020202020204" pitchFamily="34" charset="0"/>
              </a:rPr>
              <a:t>Outputs are merged (via sum, avg, concatenation, …)</a:t>
            </a:r>
          </a:p>
          <a:p>
            <a:endParaRPr lang="en-US" sz="1600" dirty="0">
              <a:latin typeface="Aptos" panose="020B0004020202020204" pitchFamily="34" charset="0"/>
            </a:endParaRPr>
          </a:p>
          <a:p>
            <a:pPr>
              <a:buNone/>
            </a:pPr>
            <a:r>
              <a:rPr lang="en-US" sz="1600" dirty="0">
                <a:latin typeface="Aptos" panose="020B0004020202020204" pitchFamily="34" charset="0"/>
              </a:rPr>
              <a:t>Advantages:</a:t>
            </a:r>
          </a:p>
          <a:p>
            <a:pPr marL="171450" indent="-171450">
              <a:buFont typeface="Arial" panose="020B0604020202020204" pitchFamily="34" charset="0"/>
              <a:buChar char="•"/>
            </a:pPr>
            <a:r>
              <a:rPr lang="en-US" sz="1600" dirty="0">
                <a:latin typeface="Aptos" panose="020B0004020202020204" pitchFamily="34" charset="0"/>
              </a:rPr>
              <a:t>Understands full sentence context</a:t>
            </a:r>
          </a:p>
          <a:p>
            <a:pPr marL="171450" indent="-171450">
              <a:buFont typeface="Arial" panose="020B0604020202020204" pitchFamily="34" charset="0"/>
              <a:buChar char="•"/>
            </a:pPr>
            <a:r>
              <a:rPr lang="en-US" sz="1600" dirty="0">
                <a:latin typeface="Aptos" panose="020B0004020202020204" pitchFamily="34" charset="0"/>
              </a:rPr>
              <a:t>Improves performance in several NLP tasks</a:t>
            </a:r>
          </a:p>
          <a:p>
            <a:endParaRPr lang="en-US" sz="1600" dirty="0">
              <a:latin typeface="Aptos" panose="020B0004020202020204" pitchFamily="34" charset="0"/>
            </a:endParaRPr>
          </a:p>
          <a:p>
            <a:r>
              <a:rPr lang="en-US" sz="1600" dirty="0">
                <a:latin typeface="Aptos" panose="020B0004020202020204" pitchFamily="34" charset="0"/>
              </a:rPr>
              <a:t>Disadvantage:</a:t>
            </a:r>
          </a:p>
          <a:p>
            <a:pPr marL="171450" indent="-171450">
              <a:buFont typeface="Arial" panose="020B0604020202020204" pitchFamily="34" charset="0"/>
              <a:buChar char="•"/>
            </a:pPr>
            <a:r>
              <a:rPr lang="en-US" sz="1600" dirty="0">
                <a:latin typeface="Aptos" panose="020B0004020202020204" pitchFamily="34" charset="0"/>
              </a:rPr>
              <a:t>Slower training and higher memory use</a:t>
            </a:r>
          </a:p>
        </p:txBody>
      </p:sp>
      <p:sp>
        <p:nvSpPr>
          <p:cNvPr id="3" name="Slide Number Placeholder 2">
            <a:extLst>
              <a:ext uri="{FF2B5EF4-FFF2-40B4-BE49-F238E27FC236}">
                <a16:creationId xmlns:a16="http://schemas.microsoft.com/office/drawing/2014/main" id="{79018455-4882-C37D-D15C-A0F8DC1759DF}"/>
              </a:ext>
            </a:extLst>
          </p:cNvPr>
          <p:cNvSpPr>
            <a:spLocks noGrp="1"/>
          </p:cNvSpPr>
          <p:nvPr>
            <p:ph type="sldNum" sz="quarter" idx="12"/>
          </p:nvPr>
        </p:nvSpPr>
        <p:spPr/>
        <p:txBody>
          <a:bodyPr/>
          <a:lstStyle/>
          <a:p>
            <a:fld id="{CC057153-B650-4DEB-B370-79DDCFDCE934}" type="slidenum">
              <a:rPr lang="en-US" smtClean="0"/>
              <a:t>12</a:t>
            </a:fld>
            <a:endParaRPr lang="en-US"/>
          </a:p>
        </p:txBody>
      </p:sp>
    </p:spTree>
    <p:extLst>
      <p:ext uri="{BB962C8B-B14F-4D97-AF65-F5344CB8AC3E}">
        <p14:creationId xmlns:p14="http://schemas.microsoft.com/office/powerpoint/2010/main" val="3515596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F80C8-E798-664B-A020-E5B63E692D45}"/>
              </a:ext>
            </a:extLst>
          </p:cNvPr>
          <p:cNvSpPr>
            <a:spLocks noGrp="1"/>
          </p:cNvSpPr>
          <p:nvPr>
            <p:ph type="ctrTitle"/>
          </p:nvPr>
        </p:nvSpPr>
        <p:spPr>
          <a:xfrm>
            <a:off x="2301922" y="2644361"/>
            <a:ext cx="7588155" cy="1569277"/>
          </a:xfrm>
        </p:spPr>
        <p:txBody>
          <a:bodyPr>
            <a:normAutofit/>
          </a:bodyPr>
          <a:lstStyle/>
          <a:p>
            <a:r>
              <a:rPr lang="en-US" sz="9600" dirty="0"/>
              <a:t>GRU</a:t>
            </a:r>
          </a:p>
        </p:txBody>
      </p:sp>
    </p:spTree>
    <p:extLst>
      <p:ext uri="{BB962C8B-B14F-4D97-AF65-F5344CB8AC3E}">
        <p14:creationId xmlns:p14="http://schemas.microsoft.com/office/powerpoint/2010/main" val="141033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354D9C2-6CF1-FB08-99C2-946159D7CCCD}"/>
              </a:ext>
            </a:extLst>
          </p:cNvPr>
          <p:cNvSpPr txBox="1"/>
          <p:nvPr/>
        </p:nvSpPr>
        <p:spPr>
          <a:xfrm>
            <a:off x="534854" y="820881"/>
            <a:ext cx="4621553" cy="74036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i="0" kern="1200" dirty="0">
                <a:solidFill>
                  <a:schemeClr val="tx1"/>
                </a:solidFill>
                <a:effectLst/>
                <a:latin typeface="+mj-lt"/>
                <a:ea typeface="+mj-ea"/>
                <a:cs typeface="+mj-cs"/>
              </a:rPr>
              <a:t>Why </a:t>
            </a:r>
            <a:r>
              <a:rPr lang="en-US" sz="3600" b="1" dirty="0">
                <a:latin typeface="+mj-lt"/>
                <a:ea typeface="+mj-ea"/>
                <a:cs typeface="+mj-cs"/>
              </a:rPr>
              <a:t>GRU</a:t>
            </a:r>
            <a:endParaRPr lang="en-US" sz="3600" b="1" kern="1200" dirty="0">
              <a:solidFill>
                <a:schemeClr val="tx1"/>
              </a:solidFill>
              <a:effectLst/>
              <a:latin typeface="+mj-lt"/>
              <a:ea typeface="+mj-ea"/>
              <a:cs typeface="+mj-cs"/>
            </a:endParaRPr>
          </a:p>
        </p:txBody>
      </p:sp>
      <p:sp>
        <p:nvSpPr>
          <p:cNvPr id="11" name="TextBox 10">
            <a:extLst>
              <a:ext uri="{FF2B5EF4-FFF2-40B4-BE49-F238E27FC236}">
                <a16:creationId xmlns:a16="http://schemas.microsoft.com/office/drawing/2014/main" id="{38163F9C-4C55-F3BC-2149-39CF75D37768}"/>
              </a:ext>
            </a:extLst>
          </p:cNvPr>
          <p:cNvSpPr txBox="1"/>
          <p:nvPr/>
        </p:nvSpPr>
        <p:spPr>
          <a:xfrm>
            <a:off x="456476" y="1945301"/>
            <a:ext cx="4621553" cy="1956139"/>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dirty="0"/>
              <a:t>Just like LSTM, GRU is designed to handle sequence data and overcome issues such as the vanishing gradient problem, which affects standard RNNs during long sequence training.</a:t>
            </a:r>
            <a:endParaRPr lang="en-US" dirty="0">
              <a:effectLst/>
              <a:latin typeface="Aptos" panose="020B0004020202020204" pitchFamily="34" charset="0"/>
            </a:endParaRPr>
          </a:p>
        </p:txBody>
      </p:sp>
      <p:sp>
        <p:nvSpPr>
          <p:cNvPr id="6" name="Rectangle 1">
            <a:extLst>
              <a:ext uri="{FF2B5EF4-FFF2-40B4-BE49-F238E27FC236}">
                <a16:creationId xmlns:a16="http://schemas.microsoft.com/office/drawing/2014/main" id="{992A8A20-C423-3FC1-BAAF-BF834A11A0B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a:extLst>
              <a:ext uri="{FF2B5EF4-FFF2-40B4-BE49-F238E27FC236}">
                <a16:creationId xmlns:a16="http://schemas.microsoft.com/office/drawing/2014/main" id="{38163F9C-4C55-F3BC-2149-39CF75D37768}"/>
              </a:ext>
            </a:extLst>
          </p:cNvPr>
          <p:cNvSpPr txBox="1"/>
          <p:nvPr/>
        </p:nvSpPr>
        <p:spPr>
          <a:xfrm>
            <a:off x="456476" y="3795872"/>
            <a:ext cx="4621553" cy="1956139"/>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dirty="0"/>
              <a:t>GRUs can outperform LSTMs in certain tasks, especially when training speed and simplicity are important. However, for capturing long-term dependencies, LSTMs may still have the edge.</a:t>
            </a:r>
            <a:endParaRPr lang="en-US" dirty="0">
              <a:effectLst/>
              <a:latin typeface="Aptos" panose="020B0004020202020204" pitchFamily="34" charset="0"/>
            </a:endParaRPr>
          </a:p>
        </p:txBody>
      </p:sp>
      <p:sp>
        <p:nvSpPr>
          <p:cNvPr id="2" name="AutoShape 2" descr="Understanding Gated Recurrent Unit (GRU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6284458" y="1561250"/>
            <a:ext cx="5054102" cy="3484110"/>
          </a:xfrm>
          <a:prstGeom prst="rect">
            <a:avLst/>
          </a:prstGeom>
        </p:spPr>
      </p:pic>
    </p:spTree>
    <p:extLst>
      <p:ext uri="{BB962C8B-B14F-4D97-AF65-F5344CB8AC3E}">
        <p14:creationId xmlns:p14="http://schemas.microsoft.com/office/powerpoint/2010/main" val="2123858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F6815E-0833-56B9-51F1-99F73C456751}"/>
              </a:ext>
            </a:extLst>
          </p:cNvPr>
          <p:cNvSpPr txBox="1"/>
          <p:nvPr/>
        </p:nvSpPr>
        <p:spPr>
          <a:xfrm>
            <a:off x="266516" y="-35743"/>
            <a:ext cx="5862396" cy="75895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i="0" kern="1200" dirty="0">
                <a:solidFill>
                  <a:schemeClr val="tx1"/>
                </a:solidFill>
                <a:effectLst/>
                <a:latin typeface="+mj-lt"/>
                <a:ea typeface="+mj-ea"/>
                <a:cs typeface="+mj-cs"/>
              </a:rPr>
              <a:t>GRU Architecture</a:t>
            </a:r>
            <a:endParaRPr lang="en-US" sz="3600" b="1" kern="1200" dirty="0">
              <a:solidFill>
                <a:schemeClr val="tx1"/>
              </a:solidFill>
              <a:effectLst/>
              <a:latin typeface="+mj-lt"/>
              <a:ea typeface="+mj-ea"/>
              <a:cs typeface="+mj-cs"/>
            </a:endParaRPr>
          </a:p>
        </p:txBody>
      </p:sp>
      <p:sp>
        <p:nvSpPr>
          <p:cNvPr id="3" name="TextBox 2">
            <a:extLst>
              <a:ext uri="{FF2B5EF4-FFF2-40B4-BE49-F238E27FC236}">
                <a16:creationId xmlns:a16="http://schemas.microsoft.com/office/drawing/2014/main" id="{3274A825-4944-302C-E41A-C3B1038EEA33}"/>
              </a:ext>
            </a:extLst>
          </p:cNvPr>
          <p:cNvSpPr txBox="1"/>
          <p:nvPr/>
        </p:nvSpPr>
        <p:spPr>
          <a:xfrm>
            <a:off x="405298" y="1721990"/>
            <a:ext cx="6071256" cy="4587370"/>
          </a:xfrm>
          <a:prstGeom prst="rect">
            <a:avLst/>
          </a:prstGeom>
        </p:spPr>
        <p:txBody>
          <a:bodyPr vert="horz" lIns="91440" tIns="45720" rIns="91440" bIns="45720" rtlCol="0">
            <a:normAutofit/>
          </a:bodyPr>
          <a:lstStyle/>
          <a:p>
            <a:pPr marL="285750" indent="-228600">
              <a:lnSpc>
                <a:spcPct val="110000"/>
              </a:lnSpc>
              <a:spcAft>
                <a:spcPts val="600"/>
              </a:spcAft>
              <a:buFont typeface="Arial" panose="020B0604020202020204" pitchFamily="34" charset="0"/>
              <a:buChar char="•"/>
            </a:pPr>
            <a:endParaRPr lang="en-US" dirty="0">
              <a:latin typeface="Aptos" panose="020B0004020202020204" pitchFamily="34" charset="0"/>
            </a:endParaRPr>
          </a:p>
        </p:txBody>
      </p:sp>
      <p:pic>
        <p:nvPicPr>
          <p:cNvPr id="7" name="Picture 6"/>
          <p:cNvPicPr>
            <a:picLocks noChangeAspect="1"/>
          </p:cNvPicPr>
          <p:nvPr/>
        </p:nvPicPr>
        <p:blipFill>
          <a:blip r:embed="rId2"/>
          <a:stretch>
            <a:fillRect/>
          </a:stretch>
        </p:blipFill>
        <p:spPr>
          <a:xfrm>
            <a:off x="4911225" y="1018902"/>
            <a:ext cx="6419457" cy="5016954"/>
          </a:xfrm>
          <a:prstGeom prst="rect">
            <a:avLst/>
          </a:prstGeom>
        </p:spPr>
      </p:pic>
      <p:sp>
        <p:nvSpPr>
          <p:cNvPr id="10" name="TextBox 9">
            <a:extLst>
              <a:ext uri="{FF2B5EF4-FFF2-40B4-BE49-F238E27FC236}">
                <a16:creationId xmlns:a16="http://schemas.microsoft.com/office/drawing/2014/main" id="{38163F9C-4C55-F3BC-2149-39CF75D37768}"/>
              </a:ext>
            </a:extLst>
          </p:cNvPr>
          <p:cNvSpPr txBox="1"/>
          <p:nvPr/>
        </p:nvSpPr>
        <p:spPr>
          <a:xfrm>
            <a:off x="497919" y="2059536"/>
            <a:ext cx="4621553" cy="3976320"/>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endParaRPr lang="en-US" dirty="0">
              <a:effectLst/>
              <a:latin typeface="Aptos" panose="020B0004020202020204" pitchFamily="34" charset="0"/>
            </a:endParaRPr>
          </a:p>
        </p:txBody>
      </p:sp>
      <p:sp>
        <p:nvSpPr>
          <p:cNvPr id="12" name="TextBox 11">
            <a:extLst>
              <a:ext uri="{FF2B5EF4-FFF2-40B4-BE49-F238E27FC236}">
                <a16:creationId xmlns:a16="http://schemas.microsoft.com/office/drawing/2014/main" id="{38163F9C-4C55-F3BC-2149-39CF75D37768}"/>
              </a:ext>
            </a:extLst>
          </p:cNvPr>
          <p:cNvSpPr txBox="1"/>
          <p:nvPr/>
        </p:nvSpPr>
        <p:spPr>
          <a:xfrm>
            <a:off x="162392" y="888622"/>
            <a:ext cx="4667864" cy="1956139"/>
          </a:xfrm>
          <a:prstGeom prst="rect">
            <a:avLst/>
          </a:prstGeom>
        </p:spPr>
        <p:txBody>
          <a:bodyPr vert="horz" lIns="91440" tIns="45720" rIns="91440" bIns="45720" rtlCol="0">
            <a:normAutofit/>
          </a:bodyPr>
          <a:lstStyle/>
          <a:p>
            <a:pPr>
              <a:lnSpc>
                <a:spcPct val="110000"/>
              </a:lnSpc>
              <a:spcAft>
                <a:spcPts val="600"/>
              </a:spcAft>
            </a:pPr>
            <a:r>
              <a:rPr lang="en-US" b="1" dirty="0">
                <a:solidFill>
                  <a:srgbClr val="FF0000"/>
                </a:solidFill>
              </a:rPr>
              <a:t>Update Gate</a:t>
            </a:r>
            <a:endParaRPr lang="en-US" altLang="en-US" b="1" dirty="0">
              <a:solidFill>
                <a:srgbClr val="FF0000"/>
              </a:solidFill>
              <a:latin typeface="Arial" panose="020B0604020202020204" pitchFamily="34" charset="0"/>
            </a:endParaRPr>
          </a:p>
          <a:p>
            <a:pPr indent="-228600">
              <a:lnSpc>
                <a:spcPct val="110000"/>
              </a:lnSpc>
              <a:spcAft>
                <a:spcPts val="600"/>
              </a:spcAft>
              <a:buFont typeface="Arial" panose="020B0604020202020204" pitchFamily="34" charset="0"/>
              <a:buChar char="•"/>
            </a:pPr>
            <a:r>
              <a:rPr lang="en-US" altLang="en-US" dirty="0">
                <a:latin typeface="Arial" panose="020B0604020202020204" pitchFamily="34" charset="0"/>
              </a:rPr>
              <a:t>Controls how much of the </a:t>
            </a:r>
            <a:r>
              <a:rPr lang="en-US" altLang="en-US" b="1" dirty="0">
                <a:latin typeface="Arial" panose="020B0604020202020204" pitchFamily="34" charset="0"/>
              </a:rPr>
              <a:t>previous hidden state</a:t>
            </a:r>
            <a:r>
              <a:rPr lang="en-US" altLang="en-US" dirty="0">
                <a:latin typeface="Arial" panose="020B0604020202020204" pitchFamily="34" charset="0"/>
              </a:rPr>
              <a:t> to keep.</a:t>
            </a:r>
          </a:p>
          <a:p>
            <a:pPr indent="-228600">
              <a:lnSpc>
                <a:spcPct val="110000"/>
              </a:lnSpc>
              <a:spcAft>
                <a:spcPts val="600"/>
              </a:spcAft>
              <a:buFont typeface="Arial" panose="020B0604020202020204" pitchFamily="34" charset="0"/>
              <a:buChar char="•"/>
            </a:pPr>
            <a:r>
              <a:rPr lang="en-US" altLang="en-US" dirty="0">
                <a:latin typeface="Arial" panose="020B0604020202020204" pitchFamily="34" charset="0"/>
              </a:rPr>
              <a:t>Helps decide whether to carry forward the old information or update it with new input</a:t>
            </a:r>
          </a:p>
          <a:p>
            <a:pPr>
              <a:lnSpc>
                <a:spcPct val="110000"/>
              </a:lnSpc>
              <a:spcAft>
                <a:spcPts val="600"/>
              </a:spcAft>
            </a:pPr>
            <a:endParaRPr lang="en-US" dirty="0">
              <a:effectLst/>
              <a:latin typeface="Aptos" panose="020B0004020202020204" pitchFamily="34" charset="0"/>
            </a:endParaRPr>
          </a:p>
          <a:p>
            <a:pPr>
              <a:lnSpc>
                <a:spcPct val="110000"/>
              </a:lnSpc>
              <a:spcAft>
                <a:spcPts val="600"/>
              </a:spcAft>
            </a:pPr>
            <a:endParaRPr lang="en-US" dirty="0">
              <a:effectLst/>
              <a:latin typeface="Aptos" panose="020B0004020202020204" pitchFamily="34" charset="0"/>
            </a:endParaRPr>
          </a:p>
        </p:txBody>
      </p:sp>
      <p:sp>
        <p:nvSpPr>
          <p:cNvPr id="19" name="TextBox 18">
            <a:extLst>
              <a:ext uri="{FF2B5EF4-FFF2-40B4-BE49-F238E27FC236}">
                <a16:creationId xmlns:a16="http://schemas.microsoft.com/office/drawing/2014/main" id="{38163F9C-4C55-F3BC-2149-39CF75D37768}"/>
              </a:ext>
            </a:extLst>
          </p:cNvPr>
          <p:cNvSpPr txBox="1"/>
          <p:nvPr/>
        </p:nvSpPr>
        <p:spPr>
          <a:xfrm>
            <a:off x="173969" y="2722005"/>
            <a:ext cx="4644709" cy="2300402"/>
          </a:xfrm>
          <a:prstGeom prst="rect">
            <a:avLst/>
          </a:prstGeom>
        </p:spPr>
        <p:txBody>
          <a:bodyPr vert="horz" lIns="91440" tIns="45720" rIns="91440" bIns="45720" rtlCol="0">
            <a:normAutofit/>
          </a:bodyPr>
          <a:lstStyle/>
          <a:p>
            <a:pPr>
              <a:lnSpc>
                <a:spcPct val="110000"/>
              </a:lnSpc>
              <a:spcAft>
                <a:spcPts val="600"/>
              </a:spcAft>
            </a:pPr>
            <a:r>
              <a:rPr lang="en-US" b="1" dirty="0">
                <a:solidFill>
                  <a:srgbClr val="FF0000"/>
                </a:solidFill>
              </a:rPr>
              <a:t>Reset Gate</a:t>
            </a:r>
            <a:endParaRPr lang="en-US" altLang="en-US" b="1" dirty="0">
              <a:solidFill>
                <a:srgbClr val="FF0000"/>
              </a:solidFill>
              <a:latin typeface="Arial" panose="020B0604020202020204" pitchFamily="34" charset="0"/>
            </a:endParaRPr>
          </a:p>
          <a:p>
            <a:pPr indent="-228600">
              <a:lnSpc>
                <a:spcPct val="110000"/>
              </a:lnSpc>
              <a:spcAft>
                <a:spcPts val="600"/>
              </a:spcAft>
              <a:buFont typeface="Arial" panose="020B0604020202020204" pitchFamily="34" charset="0"/>
              <a:buChar char="•"/>
            </a:pPr>
            <a:r>
              <a:rPr lang="en-US" dirty="0"/>
              <a:t>Controls how much of the </a:t>
            </a:r>
            <a:r>
              <a:rPr lang="en-US" b="1" dirty="0"/>
              <a:t>past information to forget</a:t>
            </a:r>
            <a:r>
              <a:rPr lang="en-US" dirty="0"/>
              <a:t>.</a:t>
            </a:r>
          </a:p>
          <a:p>
            <a:pPr indent="-228600">
              <a:lnSpc>
                <a:spcPct val="110000"/>
              </a:lnSpc>
              <a:spcAft>
                <a:spcPts val="600"/>
              </a:spcAft>
              <a:buFont typeface="Arial" panose="020B0604020202020204" pitchFamily="34" charset="0"/>
              <a:buChar char="•"/>
            </a:pPr>
            <a:r>
              <a:rPr lang="en-US" dirty="0"/>
              <a:t>Helps ignore irrelevant previous information.</a:t>
            </a:r>
            <a:endParaRPr lang="en-US" dirty="0">
              <a:effectLst/>
              <a:latin typeface="Aptos" panose="020B0004020202020204" pitchFamily="34" charset="0"/>
            </a:endParaRPr>
          </a:p>
          <a:p>
            <a:pPr>
              <a:lnSpc>
                <a:spcPct val="110000"/>
              </a:lnSpc>
              <a:spcAft>
                <a:spcPts val="600"/>
              </a:spcAft>
            </a:pPr>
            <a:endParaRPr lang="en-US" dirty="0">
              <a:effectLst/>
              <a:latin typeface="Aptos" panose="020B0004020202020204" pitchFamily="34" charset="0"/>
            </a:endParaRPr>
          </a:p>
        </p:txBody>
      </p:sp>
      <p:sp>
        <p:nvSpPr>
          <p:cNvPr id="20" name="TextBox 19">
            <a:extLst>
              <a:ext uri="{FF2B5EF4-FFF2-40B4-BE49-F238E27FC236}">
                <a16:creationId xmlns:a16="http://schemas.microsoft.com/office/drawing/2014/main" id="{38163F9C-4C55-F3BC-2149-39CF75D37768}"/>
              </a:ext>
            </a:extLst>
          </p:cNvPr>
          <p:cNvSpPr txBox="1"/>
          <p:nvPr/>
        </p:nvSpPr>
        <p:spPr>
          <a:xfrm>
            <a:off x="145063" y="4557598"/>
            <a:ext cx="4644709" cy="2300402"/>
          </a:xfrm>
          <a:prstGeom prst="rect">
            <a:avLst/>
          </a:prstGeom>
        </p:spPr>
        <p:txBody>
          <a:bodyPr vert="horz" lIns="91440" tIns="45720" rIns="91440" bIns="45720" rtlCol="0">
            <a:normAutofit/>
          </a:bodyPr>
          <a:lstStyle/>
          <a:p>
            <a:pPr>
              <a:lnSpc>
                <a:spcPct val="110000"/>
              </a:lnSpc>
              <a:spcAft>
                <a:spcPts val="600"/>
              </a:spcAft>
            </a:pPr>
            <a:r>
              <a:rPr lang="en-US" b="1" dirty="0">
                <a:solidFill>
                  <a:srgbClr val="FF0000"/>
                </a:solidFill>
              </a:rPr>
              <a:t>Key Difference from LSTM:</a:t>
            </a:r>
            <a:br>
              <a:rPr lang="en-US" dirty="0"/>
            </a:br>
            <a:r>
              <a:rPr lang="en-US" dirty="0"/>
              <a:t>GRU replaces the </a:t>
            </a:r>
            <a:r>
              <a:rPr lang="en-US" i="1" dirty="0"/>
              <a:t>forget</a:t>
            </a:r>
            <a:r>
              <a:rPr lang="en-US" dirty="0"/>
              <a:t> and </a:t>
            </a:r>
            <a:r>
              <a:rPr lang="en-US" i="1" dirty="0"/>
              <a:t>input gates</a:t>
            </a:r>
            <a:r>
              <a:rPr lang="en-US" dirty="0"/>
              <a:t> with one </a:t>
            </a:r>
            <a:r>
              <a:rPr lang="en-US" i="1" dirty="0"/>
              <a:t>update gate</a:t>
            </a:r>
            <a:r>
              <a:rPr lang="en-US" dirty="0"/>
              <a:t>, and fuses the </a:t>
            </a:r>
            <a:r>
              <a:rPr lang="en-US" i="1" dirty="0"/>
              <a:t>cell state</a:t>
            </a:r>
            <a:r>
              <a:rPr lang="en-US" dirty="0"/>
              <a:t> and </a:t>
            </a:r>
            <a:r>
              <a:rPr lang="en-US" i="1" dirty="0"/>
              <a:t>hidden state</a:t>
            </a:r>
            <a:r>
              <a:rPr lang="en-US" dirty="0"/>
              <a:t> into a single memory unit. This makes GRUs simpler and faster while still effective at learning dependencies.</a:t>
            </a:r>
            <a:endParaRPr lang="en-US" dirty="0">
              <a:effectLst/>
              <a:latin typeface="Aptos" panose="020B0004020202020204" pitchFamily="34" charset="0"/>
            </a:endParaRPr>
          </a:p>
        </p:txBody>
      </p:sp>
    </p:spTree>
    <p:extLst>
      <p:ext uri="{BB962C8B-B14F-4D97-AF65-F5344CB8AC3E}">
        <p14:creationId xmlns:p14="http://schemas.microsoft.com/office/powerpoint/2010/main" val="291398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eep Learning Series 13: GRU(Gated Recurrent Unit) | by Yashwanth S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 y="3950725"/>
            <a:ext cx="11632474" cy="2906940"/>
          </a:xfrm>
          <a:prstGeom prst="rect">
            <a:avLst/>
          </a:prstGeom>
          <a:noFill/>
          <a:ln>
            <a:solidFill>
              <a:schemeClr val="bg2"/>
            </a:solidFill>
          </a:ln>
          <a:extLst>
            <a:ext uri="{909E8E84-426E-40DD-AFC4-6F175D3DCCD1}">
              <a14:hiddenFill xmlns:a14="http://schemas.microsoft.com/office/drawing/2010/main">
                <a:solidFill>
                  <a:srgbClr val="FFFFFF"/>
                </a:solidFill>
              </a14:hiddenFill>
            </a:ext>
          </a:extLst>
        </p:spPr>
      </p:pic>
      <p:sp>
        <p:nvSpPr>
          <p:cNvPr id="8" name="Rectangle 7"/>
          <p:cNvSpPr/>
          <p:nvPr/>
        </p:nvSpPr>
        <p:spPr>
          <a:xfrm>
            <a:off x="6235332" y="4362996"/>
            <a:ext cx="5042263" cy="5225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1" name="Rectangle 10"/>
          <p:cNvSpPr/>
          <p:nvPr/>
        </p:nvSpPr>
        <p:spPr>
          <a:xfrm>
            <a:off x="6244044" y="4885509"/>
            <a:ext cx="5042263" cy="5225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2" name="Rectangle 11"/>
          <p:cNvSpPr/>
          <p:nvPr/>
        </p:nvSpPr>
        <p:spPr>
          <a:xfrm>
            <a:off x="6244044" y="5408023"/>
            <a:ext cx="5799910" cy="5225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Rectangle 12"/>
          <p:cNvSpPr/>
          <p:nvPr/>
        </p:nvSpPr>
        <p:spPr>
          <a:xfrm>
            <a:off x="6244043" y="5930537"/>
            <a:ext cx="5799911" cy="5225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46" name="Rectangle 45"/>
          <p:cNvSpPr/>
          <p:nvPr/>
        </p:nvSpPr>
        <p:spPr>
          <a:xfrm>
            <a:off x="5192887" y="4437854"/>
            <a:ext cx="1591090" cy="276999"/>
          </a:xfrm>
          <a:prstGeom prst="rect">
            <a:avLst/>
          </a:prstGeom>
        </p:spPr>
        <p:txBody>
          <a:bodyPr wrap="square">
            <a:spAutoFit/>
          </a:bodyPr>
          <a:lstStyle/>
          <a:p>
            <a:r>
              <a:rPr lang="en-US" sz="1200" dirty="0"/>
              <a:t>Update Gate</a:t>
            </a:r>
          </a:p>
        </p:txBody>
      </p:sp>
      <p:cxnSp>
        <p:nvCxnSpPr>
          <p:cNvPr id="48" name="Straight Arrow Connector 47"/>
          <p:cNvCxnSpPr/>
          <p:nvPr/>
        </p:nvCxnSpPr>
        <p:spPr>
          <a:xfrm flipH="1" flipV="1">
            <a:off x="9614263" y="4046945"/>
            <a:ext cx="43543" cy="316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765175" y="3524321"/>
            <a:ext cx="1950720" cy="461665"/>
          </a:xfrm>
          <a:prstGeom prst="rect">
            <a:avLst/>
          </a:prstGeom>
          <a:noFill/>
        </p:spPr>
        <p:txBody>
          <a:bodyPr wrap="square" rtlCol="0">
            <a:spAutoFit/>
          </a:bodyPr>
          <a:lstStyle/>
          <a:p>
            <a:r>
              <a:rPr lang="en-US" sz="1200" dirty="0"/>
              <a:t>Concatenate input with hidden state </a:t>
            </a:r>
          </a:p>
        </p:txBody>
      </p:sp>
      <p:sp>
        <p:nvSpPr>
          <p:cNvPr id="53" name="Oval 52"/>
          <p:cNvSpPr/>
          <p:nvPr/>
        </p:nvSpPr>
        <p:spPr>
          <a:xfrm>
            <a:off x="8643257" y="3432991"/>
            <a:ext cx="1942012" cy="6139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192887" y="4992525"/>
            <a:ext cx="1591090" cy="276999"/>
          </a:xfrm>
          <a:prstGeom prst="rect">
            <a:avLst/>
          </a:prstGeom>
        </p:spPr>
        <p:txBody>
          <a:bodyPr wrap="square">
            <a:spAutoFit/>
          </a:bodyPr>
          <a:lstStyle/>
          <a:p>
            <a:r>
              <a:rPr lang="en-US" sz="1200" dirty="0"/>
              <a:t>Reset Gate</a:t>
            </a:r>
          </a:p>
        </p:txBody>
      </p:sp>
      <p:sp>
        <p:nvSpPr>
          <p:cNvPr id="60" name="Rectangle 59"/>
          <p:cNvSpPr/>
          <p:nvPr/>
        </p:nvSpPr>
        <p:spPr>
          <a:xfrm>
            <a:off x="5149343" y="5438447"/>
            <a:ext cx="1138244" cy="461665"/>
          </a:xfrm>
          <a:prstGeom prst="rect">
            <a:avLst/>
          </a:prstGeom>
        </p:spPr>
        <p:txBody>
          <a:bodyPr wrap="square">
            <a:spAutoFit/>
          </a:bodyPr>
          <a:lstStyle/>
          <a:p>
            <a:r>
              <a:rPr lang="en-US" sz="1200" dirty="0"/>
              <a:t>Candidate Hidden State</a:t>
            </a:r>
          </a:p>
        </p:txBody>
      </p:sp>
      <p:sp>
        <p:nvSpPr>
          <p:cNvPr id="61" name="Rectangle 60"/>
          <p:cNvSpPr/>
          <p:nvPr/>
        </p:nvSpPr>
        <p:spPr>
          <a:xfrm>
            <a:off x="5239495" y="5957418"/>
            <a:ext cx="957941" cy="646331"/>
          </a:xfrm>
          <a:prstGeom prst="rect">
            <a:avLst/>
          </a:prstGeom>
        </p:spPr>
        <p:txBody>
          <a:bodyPr wrap="square">
            <a:spAutoFit/>
          </a:bodyPr>
          <a:lstStyle/>
          <a:p>
            <a:r>
              <a:rPr lang="en-US" sz="1200" dirty="0"/>
              <a:t>Final Hidden State</a:t>
            </a:r>
          </a:p>
        </p:txBody>
      </p:sp>
      <p:sp>
        <p:nvSpPr>
          <p:cNvPr id="3080" name="TextBox 3079"/>
          <p:cNvSpPr txBox="1"/>
          <p:nvPr/>
        </p:nvSpPr>
        <p:spPr>
          <a:xfrm>
            <a:off x="115410" y="0"/>
            <a:ext cx="11061576" cy="646331"/>
          </a:xfrm>
          <a:prstGeom prst="rect">
            <a:avLst/>
          </a:prstGeom>
          <a:noFill/>
        </p:spPr>
        <p:txBody>
          <a:bodyPr wrap="square" rtlCol="0">
            <a:spAutoFit/>
          </a:bodyPr>
          <a:lstStyle/>
          <a:p>
            <a:r>
              <a:rPr lang="en-US" dirty="0">
                <a:solidFill>
                  <a:srgbClr val="FF0000"/>
                </a:solidFill>
              </a:rPr>
              <a:t>Update Gate: </a:t>
            </a:r>
            <a:r>
              <a:rPr lang="en-US" dirty="0"/>
              <a:t>Computes </a:t>
            </a:r>
            <a:r>
              <a:rPr lang="en-US" dirty="0" err="1"/>
              <a:t>zt</a:t>
            </a:r>
            <a:r>
              <a:rPr lang="en-US" dirty="0"/>
              <a:t> which controls how much the new candidate vs past memory to keep, a value close to 1 favors the new info and a value near 0 keeps the old memory </a:t>
            </a:r>
          </a:p>
        </p:txBody>
      </p:sp>
      <p:sp>
        <p:nvSpPr>
          <p:cNvPr id="73" name="TextBox 72"/>
          <p:cNvSpPr txBox="1"/>
          <p:nvPr/>
        </p:nvSpPr>
        <p:spPr>
          <a:xfrm>
            <a:off x="115410" y="815254"/>
            <a:ext cx="11061576" cy="646331"/>
          </a:xfrm>
          <a:prstGeom prst="rect">
            <a:avLst/>
          </a:prstGeom>
          <a:noFill/>
        </p:spPr>
        <p:txBody>
          <a:bodyPr wrap="square" rtlCol="0">
            <a:spAutoFit/>
          </a:bodyPr>
          <a:lstStyle/>
          <a:p>
            <a:r>
              <a:rPr lang="en-US" dirty="0">
                <a:solidFill>
                  <a:srgbClr val="FF0000"/>
                </a:solidFill>
              </a:rPr>
              <a:t>Reset Gate: </a:t>
            </a:r>
            <a:r>
              <a:rPr lang="en-US" dirty="0"/>
              <a:t>It calculates </a:t>
            </a:r>
            <a:r>
              <a:rPr lang="en-US" dirty="0" err="1"/>
              <a:t>rt</a:t>
            </a:r>
            <a:r>
              <a:rPr lang="en-US" dirty="0"/>
              <a:t> which controls how much of the previous hidden state to forget, if it is close to 0 the model forgets most of the past, and closer to 1 the model will keeps most of the past information</a:t>
            </a:r>
          </a:p>
        </p:txBody>
      </p:sp>
      <p:sp>
        <p:nvSpPr>
          <p:cNvPr id="75" name="TextBox 74"/>
          <p:cNvSpPr txBox="1"/>
          <p:nvPr/>
        </p:nvSpPr>
        <p:spPr>
          <a:xfrm>
            <a:off x="109774" y="1660932"/>
            <a:ext cx="11061576" cy="923330"/>
          </a:xfrm>
          <a:prstGeom prst="rect">
            <a:avLst/>
          </a:prstGeom>
          <a:noFill/>
        </p:spPr>
        <p:txBody>
          <a:bodyPr wrap="square" rtlCol="0">
            <a:spAutoFit/>
          </a:bodyPr>
          <a:lstStyle/>
          <a:p>
            <a:r>
              <a:rPr lang="en-US" dirty="0">
                <a:solidFill>
                  <a:srgbClr val="FF0000"/>
                </a:solidFill>
              </a:rPr>
              <a:t> Candidate Hidden State: </a:t>
            </a:r>
            <a:r>
              <a:rPr lang="en-US" dirty="0"/>
              <a:t>It’s the proposed new memory calculated from the current input and a filtered version of the past (using the reset gate) it shows what the memory would be if the model fully updated right now</a:t>
            </a:r>
          </a:p>
        </p:txBody>
      </p:sp>
      <p:sp>
        <p:nvSpPr>
          <p:cNvPr id="76" name="TextBox 75"/>
          <p:cNvSpPr txBox="1"/>
          <p:nvPr/>
        </p:nvSpPr>
        <p:spPr>
          <a:xfrm>
            <a:off x="109774" y="2702198"/>
            <a:ext cx="11061576" cy="646331"/>
          </a:xfrm>
          <a:prstGeom prst="rect">
            <a:avLst/>
          </a:prstGeom>
          <a:noFill/>
        </p:spPr>
        <p:txBody>
          <a:bodyPr wrap="square" rtlCol="0">
            <a:spAutoFit/>
          </a:bodyPr>
          <a:lstStyle/>
          <a:p>
            <a:r>
              <a:rPr lang="en-US" dirty="0">
                <a:solidFill>
                  <a:srgbClr val="FF0000"/>
                </a:solidFill>
              </a:rPr>
              <a:t>Final Hidden State: </a:t>
            </a:r>
            <a:r>
              <a:rPr lang="en-US" dirty="0"/>
              <a:t>It’s the actual updated memory passed to the next time step. It’s formed by blending the previous hidden state and the candidate hidden state based on how much the update gate allows updating</a:t>
            </a:r>
          </a:p>
        </p:txBody>
      </p:sp>
    </p:spTree>
    <p:extLst>
      <p:ext uri="{BB962C8B-B14F-4D97-AF65-F5344CB8AC3E}">
        <p14:creationId xmlns:p14="http://schemas.microsoft.com/office/powerpoint/2010/main" val="3566819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286CD-ABC4-11CB-9176-29A438D82F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91D49-3F51-84C6-DA36-F7F9C5C94D9D}"/>
              </a:ext>
            </a:extLst>
          </p:cNvPr>
          <p:cNvSpPr>
            <a:spLocks noGrp="1"/>
          </p:cNvSpPr>
          <p:nvPr>
            <p:ph type="ctrTitle"/>
          </p:nvPr>
        </p:nvSpPr>
        <p:spPr>
          <a:xfrm>
            <a:off x="2301922" y="2080595"/>
            <a:ext cx="7588155" cy="2696810"/>
          </a:xfrm>
        </p:spPr>
        <p:txBody>
          <a:bodyPr>
            <a:normAutofit fontScale="90000"/>
          </a:bodyPr>
          <a:lstStyle/>
          <a:p>
            <a:r>
              <a:rPr lang="en-US" sz="9600" dirty="0"/>
              <a:t>Theoretical Comparison</a:t>
            </a:r>
          </a:p>
        </p:txBody>
      </p:sp>
      <p:sp>
        <p:nvSpPr>
          <p:cNvPr id="3" name="Slide Number Placeholder 2">
            <a:extLst>
              <a:ext uri="{FF2B5EF4-FFF2-40B4-BE49-F238E27FC236}">
                <a16:creationId xmlns:a16="http://schemas.microsoft.com/office/drawing/2014/main" id="{601D8CE4-C38B-5574-0E6B-744AEE357B7A}"/>
              </a:ext>
            </a:extLst>
          </p:cNvPr>
          <p:cNvSpPr>
            <a:spLocks noGrp="1"/>
          </p:cNvSpPr>
          <p:nvPr>
            <p:ph type="sldNum" sz="quarter" idx="12"/>
          </p:nvPr>
        </p:nvSpPr>
        <p:spPr/>
        <p:txBody>
          <a:bodyPr/>
          <a:lstStyle/>
          <a:p>
            <a:fld id="{CC057153-B650-4DEB-B370-79DDCFDCE934}" type="slidenum">
              <a:rPr lang="en-US" smtClean="0"/>
              <a:t>17</a:t>
            </a:fld>
            <a:endParaRPr lang="en-US"/>
          </a:p>
        </p:txBody>
      </p:sp>
    </p:spTree>
    <p:extLst>
      <p:ext uri="{BB962C8B-B14F-4D97-AF65-F5344CB8AC3E}">
        <p14:creationId xmlns:p14="http://schemas.microsoft.com/office/powerpoint/2010/main" val="1311303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quence Models Compared: RNNs, LSTMs, GRUs, and Transformers - AIML.com">
            <a:extLst>
              <a:ext uri="{FF2B5EF4-FFF2-40B4-BE49-F238E27FC236}">
                <a16:creationId xmlns:a16="http://schemas.microsoft.com/office/drawing/2014/main" id="{28A6C7BC-1D62-5C4A-18B0-7DAAD05D49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37" r="25000" b="23252"/>
          <a:stretch>
            <a:fillRect/>
          </a:stretch>
        </p:blipFill>
        <p:spPr bwMode="auto">
          <a:xfrm>
            <a:off x="1712259" y="52712"/>
            <a:ext cx="8767482" cy="34911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3018E74C-C00A-7DDA-3A6F-B91F57C2F7F8}"/>
              </a:ext>
            </a:extLst>
          </p:cNvPr>
          <p:cNvGraphicFramePr>
            <a:graphicFrameLocks noGrp="1"/>
          </p:cNvGraphicFramePr>
          <p:nvPr>
            <p:extLst>
              <p:ext uri="{D42A27DB-BD31-4B8C-83A1-F6EECF244321}">
                <p14:modId xmlns:p14="http://schemas.microsoft.com/office/powerpoint/2010/main" val="2953245701"/>
              </p:ext>
            </p:extLst>
          </p:nvPr>
        </p:nvGraphicFramePr>
        <p:xfrm>
          <a:off x="769144" y="3579410"/>
          <a:ext cx="10653712" cy="2885935"/>
        </p:xfrm>
        <a:graphic>
          <a:graphicData uri="http://schemas.openxmlformats.org/drawingml/2006/table">
            <a:tbl>
              <a:tblPr>
                <a:tableStyleId>{16D9F66E-5EB9-4882-86FB-DCBF35E3C3E4}</a:tableStyleId>
              </a:tblPr>
              <a:tblGrid>
                <a:gridCol w="2663428">
                  <a:extLst>
                    <a:ext uri="{9D8B030D-6E8A-4147-A177-3AD203B41FA5}">
                      <a16:colId xmlns:a16="http://schemas.microsoft.com/office/drawing/2014/main" val="496986118"/>
                    </a:ext>
                  </a:extLst>
                </a:gridCol>
                <a:gridCol w="2663428">
                  <a:extLst>
                    <a:ext uri="{9D8B030D-6E8A-4147-A177-3AD203B41FA5}">
                      <a16:colId xmlns:a16="http://schemas.microsoft.com/office/drawing/2014/main" val="2550554160"/>
                    </a:ext>
                  </a:extLst>
                </a:gridCol>
                <a:gridCol w="2663428">
                  <a:extLst>
                    <a:ext uri="{9D8B030D-6E8A-4147-A177-3AD203B41FA5}">
                      <a16:colId xmlns:a16="http://schemas.microsoft.com/office/drawing/2014/main" val="1425554041"/>
                    </a:ext>
                  </a:extLst>
                </a:gridCol>
                <a:gridCol w="2663428">
                  <a:extLst>
                    <a:ext uri="{9D8B030D-6E8A-4147-A177-3AD203B41FA5}">
                      <a16:colId xmlns:a16="http://schemas.microsoft.com/office/drawing/2014/main" val="1972478021"/>
                    </a:ext>
                  </a:extLst>
                </a:gridCol>
              </a:tblGrid>
              <a:tr h="417244">
                <a:tc>
                  <a:txBody>
                    <a:bodyPr/>
                    <a:lstStyle/>
                    <a:p>
                      <a:pPr algn="ctr"/>
                      <a:endParaRPr lang="en-US" dirty="0"/>
                    </a:p>
                  </a:txBody>
                  <a:tcPr anchor="ctr"/>
                </a:tc>
                <a:tc>
                  <a:txBody>
                    <a:bodyPr/>
                    <a:lstStyle/>
                    <a:p>
                      <a:pPr algn="ctr"/>
                      <a:r>
                        <a:rPr lang="en-US" b="1" dirty="0"/>
                        <a:t>RNN</a:t>
                      </a:r>
                      <a:endParaRPr lang="en-US" dirty="0"/>
                    </a:p>
                  </a:txBody>
                  <a:tcPr anchor="ctr"/>
                </a:tc>
                <a:tc>
                  <a:txBody>
                    <a:bodyPr/>
                    <a:lstStyle/>
                    <a:p>
                      <a:pPr algn="ctr"/>
                      <a:r>
                        <a:rPr lang="en-US" b="1" dirty="0"/>
                        <a:t>GRU</a:t>
                      </a:r>
                      <a:endParaRPr lang="en-US" dirty="0"/>
                    </a:p>
                  </a:txBody>
                  <a:tcPr anchor="ctr"/>
                </a:tc>
                <a:tc>
                  <a:txBody>
                    <a:bodyPr/>
                    <a:lstStyle/>
                    <a:p>
                      <a:pPr algn="ctr"/>
                      <a:r>
                        <a:rPr lang="en-US" b="1" dirty="0"/>
                        <a:t>LSTM</a:t>
                      </a:r>
                      <a:endParaRPr lang="en-US" dirty="0"/>
                    </a:p>
                  </a:txBody>
                  <a:tcPr anchor="ctr"/>
                </a:tc>
                <a:extLst>
                  <a:ext uri="{0D108BD9-81ED-4DB2-BD59-A6C34878D82A}">
                    <a16:rowId xmlns:a16="http://schemas.microsoft.com/office/drawing/2014/main" val="2301932567"/>
                  </a:ext>
                </a:extLst>
              </a:tr>
              <a:tr h="382473">
                <a:tc>
                  <a:txBody>
                    <a:bodyPr/>
                    <a:lstStyle/>
                    <a:p>
                      <a:pPr algn="ctr"/>
                      <a:r>
                        <a:rPr lang="en-US" sz="1600" b="1" dirty="0"/>
                        <a:t>Complexity</a:t>
                      </a:r>
                      <a:endParaRPr lang="en-US" sz="1600" dirty="0"/>
                    </a:p>
                  </a:txBody>
                  <a:tcPr anchor="ctr"/>
                </a:tc>
                <a:tc>
                  <a:txBody>
                    <a:bodyPr/>
                    <a:lstStyle/>
                    <a:p>
                      <a:pPr algn="ctr"/>
                      <a:r>
                        <a:rPr lang="en-US" sz="1600" dirty="0"/>
                        <a:t>Low</a:t>
                      </a:r>
                    </a:p>
                  </a:txBody>
                  <a:tcPr anchor="ctr"/>
                </a:tc>
                <a:tc>
                  <a:txBody>
                    <a:bodyPr/>
                    <a:lstStyle/>
                    <a:p>
                      <a:pPr algn="ctr"/>
                      <a:r>
                        <a:rPr lang="en-US" sz="1600" dirty="0"/>
                        <a:t>Medium</a:t>
                      </a:r>
                    </a:p>
                  </a:txBody>
                  <a:tcPr anchor="ctr"/>
                </a:tc>
                <a:tc>
                  <a:txBody>
                    <a:bodyPr/>
                    <a:lstStyle/>
                    <a:p>
                      <a:pPr algn="ctr"/>
                      <a:r>
                        <a:rPr lang="en-US" sz="1600" dirty="0"/>
                        <a:t>High</a:t>
                      </a:r>
                    </a:p>
                  </a:txBody>
                  <a:tcPr anchor="ctr"/>
                </a:tc>
                <a:extLst>
                  <a:ext uri="{0D108BD9-81ED-4DB2-BD59-A6C34878D82A}">
                    <a16:rowId xmlns:a16="http://schemas.microsoft.com/office/drawing/2014/main" val="152789437"/>
                  </a:ext>
                </a:extLst>
              </a:tr>
              <a:tr h="382473">
                <a:tc>
                  <a:txBody>
                    <a:bodyPr/>
                    <a:lstStyle/>
                    <a:p>
                      <a:pPr algn="ctr"/>
                      <a:r>
                        <a:rPr lang="en-US" sz="1600" b="1"/>
                        <a:t>Training Speed</a:t>
                      </a:r>
                      <a:endParaRPr lang="en-US" sz="1600"/>
                    </a:p>
                  </a:txBody>
                  <a:tcPr anchor="ctr"/>
                </a:tc>
                <a:tc>
                  <a:txBody>
                    <a:bodyPr/>
                    <a:lstStyle/>
                    <a:p>
                      <a:pPr algn="ctr"/>
                      <a:r>
                        <a:rPr lang="en-US" sz="1600" dirty="0"/>
                        <a:t>Fast</a:t>
                      </a:r>
                    </a:p>
                  </a:txBody>
                  <a:tcPr anchor="ctr"/>
                </a:tc>
                <a:tc>
                  <a:txBody>
                    <a:bodyPr/>
                    <a:lstStyle/>
                    <a:p>
                      <a:pPr algn="ctr"/>
                      <a:r>
                        <a:rPr lang="en-US" sz="1600" dirty="0"/>
                        <a:t>Faster than LSTM</a:t>
                      </a:r>
                    </a:p>
                  </a:txBody>
                  <a:tcPr anchor="ctr"/>
                </a:tc>
                <a:tc>
                  <a:txBody>
                    <a:bodyPr/>
                    <a:lstStyle/>
                    <a:p>
                      <a:pPr algn="ctr"/>
                      <a:r>
                        <a:rPr lang="en-US" sz="1600" dirty="0"/>
                        <a:t>Slower</a:t>
                      </a:r>
                    </a:p>
                  </a:txBody>
                  <a:tcPr anchor="ctr"/>
                </a:tc>
                <a:extLst>
                  <a:ext uri="{0D108BD9-81ED-4DB2-BD59-A6C34878D82A}">
                    <a16:rowId xmlns:a16="http://schemas.microsoft.com/office/drawing/2014/main" val="2690506154"/>
                  </a:ext>
                </a:extLst>
              </a:tr>
              <a:tr h="382473">
                <a:tc>
                  <a:txBody>
                    <a:bodyPr/>
                    <a:lstStyle/>
                    <a:p>
                      <a:pPr algn="ctr"/>
                      <a:r>
                        <a:rPr lang="en-US" sz="1600" b="1" dirty="0"/>
                        <a:t>Long Sequence Handling</a:t>
                      </a:r>
                      <a:endParaRPr lang="en-US" sz="1600" dirty="0"/>
                    </a:p>
                  </a:txBody>
                  <a:tcPr anchor="ctr"/>
                </a:tc>
                <a:tc>
                  <a:txBody>
                    <a:bodyPr/>
                    <a:lstStyle/>
                    <a:p>
                      <a:pPr algn="ctr"/>
                      <a:r>
                        <a:rPr lang="en-US" sz="1600" dirty="0"/>
                        <a:t>Poor (vanishing gradients)</a:t>
                      </a:r>
                    </a:p>
                  </a:txBody>
                  <a:tcPr anchor="ctr"/>
                </a:tc>
                <a:tc>
                  <a:txBody>
                    <a:bodyPr/>
                    <a:lstStyle/>
                    <a:p>
                      <a:pPr algn="ctr"/>
                      <a:r>
                        <a:rPr lang="en-US" sz="1600" dirty="0"/>
                        <a:t>Good</a:t>
                      </a:r>
                    </a:p>
                  </a:txBody>
                  <a:tcPr anchor="ctr"/>
                </a:tc>
                <a:tc>
                  <a:txBody>
                    <a:bodyPr/>
                    <a:lstStyle/>
                    <a:p>
                      <a:pPr algn="ctr"/>
                      <a:r>
                        <a:rPr lang="en-US" sz="1600" dirty="0"/>
                        <a:t>Excellent</a:t>
                      </a:r>
                    </a:p>
                  </a:txBody>
                  <a:tcPr anchor="ctr"/>
                </a:tc>
                <a:extLst>
                  <a:ext uri="{0D108BD9-81ED-4DB2-BD59-A6C34878D82A}">
                    <a16:rowId xmlns:a16="http://schemas.microsoft.com/office/drawing/2014/main" val="4157708842"/>
                  </a:ext>
                </a:extLst>
              </a:tr>
              <a:tr h="660636">
                <a:tc>
                  <a:txBody>
                    <a:bodyPr/>
                    <a:lstStyle/>
                    <a:p>
                      <a:pPr algn="ctr"/>
                      <a:r>
                        <a:rPr lang="en-US" sz="1600" b="1" dirty="0"/>
                        <a:t>Memory Capability</a:t>
                      </a:r>
                      <a:endParaRPr lang="en-US" sz="1600" dirty="0"/>
                    </a:p>
                  </a:txBody>
                  <a:tcPr anchor="ctr"/>
                </a:tc>
                <a:tc>
                  <a:txBody>
                    <a:bodyPr/>
                    <a:lstStyle/>
                    <a:p>
                      <a:pPr algn="ctr"/>
                      <a:r>
                        <a:rPr lang="en-US" sz="1600"/>
                        <a:t>Weak</a:t>
                      </a:r>
                    </a:p>
                  </a:txBody>
                  <a:tcPr anchor="ctr"/>
                </a:tc>
                <a:tc>
                  <a:txBody>
                    <a:bodyPr/>
                    <a:lstStyle/>
                    <a:p>
                      <a:pPr algn="ctr"/>
                      <a:r>
                        <a:rPr lang="en-US" sz="1600" dirty="0"/>
                        <a:t>Moderate</a:t>
                      </a:r>
                    </a:p>
                  </a:txBody>
                  <a:tcPr anchor="ctr"/>
                </a:tc>
                <a:tc>
                  <a:txBody>
                    <a:bodyPr/>
                    <a:lstStyle/>
                    <a:p>
                      <a:pPr algn="ctr"/>
                      <a:r>
                        <a:rPr lang="en-US" sz="1600" dirty="0"/>
                        <a:t>Strong</a:t>
                      </a:r>
                    </a:p>
                  </a:txBody>
                  <a:tcPr anchor="ctr"/>
                </a:tc>
                <a:extLst>
                  <a:ext uri="{0D108BD9-81ED-4DB2-BD59-A6C34878D82A}">
                    <a16:rowId xmlns:a16="http://schemas.microsoft.com/office/drawing/2014/main" val="1639400482"/>
                  </a:ext>
                </a:extLst>
              </a:tr>
              <a:tr h="660636">
                <a:tc>
                  <a:txBody>
                    <a:bodyPr/>
                    <a:lstStyle/>
                    <a:p>
                      <a:pPr algn="ctr"/>
                      <a:r>
                        <a:rPr lang="en-US" sz="1600" b="1" dirty="0"/>
                        <a:t>Use Case Strength</a:t>
                      </a:r>
                      <a:endParaRPr lang="en-US" sz="1600" dirty="0"/>
                    </a:p>
                  </a:txBody>
                  <a:tcPr anchor="ctr"/>
                </a:tc>
                <a:tc>
                  <a:txBody>
                    <a:bodyPr/>
                    <a:lstStyle/>
                    <a:p>
                      <a:pPr algn="ctr"/>
                      <a:r>
                        <a:rPr lang="en-US" sz="1600" dirty="0"/>
                        <a:t>Simple patterns</a:t>
                      </a:r>
                    </a:p>
                  </a:txBody>
                  <a:tcPr anchor="ctr"/>
                </a:tc>
                <a:tc>
                  <a:txBody>
                    <a:bodyPr/>
                    <a:lstStyle/>
                    <a:p>
                      <a:pPr algn="ctr"/>
                      <a:r>
                        <a:rPr lang="en-US" sz="1600" dirty="0"/>
                        <a:t>Efficient with moderate sequences</a:t>
                      </a:r>
                    </a:p>
                  </a:txBody>
                  <a:tcPr anchor="ctr"/>
                </a:tc>
                <a:tc>
                  <a:txBody>
                    <a:bodyPr/>
                    <a:lstStyle/>
                    <a:p>
                      <a:pPr algn="ctr"/>
                      <a:r>
                        <a:rPr lang="en-US" sz="1600" dirty="0"/>
                        <a:t>Deep context understanding</a:t>
                      </a:r>
                    </a:p>
                  </a:txBody>
                  <a:tcPr anchor="ctr"/>
                </a:tc>
                <a:extLst>
                  <a:ext uri="{0D108BD9-81ED-4DB2-BD59-A6C34878D82A}">
                    <a16:rowId xmlns:a16="http://schemas.microsoft.com/office/drawing/2014/main" val="2324199753"/>
                  </a:ext>
                </a:extLst>
              </a:tr>
            </a:tbl>
          </a:graphicData>
        </a:graphic>
      </p:graphicFrame>
      <p:sp>
        <p:nvSpPr>
          <p:cNvPr id="3" name="Slide Number Placeholder 2">
            <a:extLst>
              <a:ext uri="{FF2B5EF4-FFF2-40B4-BE49-F238E27FC236}">
                <a16:creationId xmlns:a16="http://schemas.microsoft.com/office/drawing/2014/main" id="{E5DA880A-489F-074F-6AB1-52468AD30ADC}"/>
              </a:ext>
            </a:extLst>
          </p:cNvPr>
          <p:cNvSpPr>
            <a:spLocks noGrp="1"/>
          </p:cNvSpPr>
          <p:nvPr>
            <p:ph type="sldNum" sz="quarter" idx="12"/>
          </p:nvPr>
        </p:nvSpPr>
        <p:spPr/>
        <p:txBody>
          <a:bodyPr/>
          <a:lstStyle/>
          <a:p>
            <a:fld id="{CC057153-B650-4DEB-B370-79DDCFDCE934}" type="slidenum">
              <a:rPr lang="en-US" smtClean="0"/>
              <a:t>18</a:t>
            </a:fld>
            <a:endParaRPr lang="en-US"/>
          </a:p>
        </p:txBody>
      </p:sp>
    </p:spTree>
    <p:extLst>
      <p:ext uri="{BB962C8B-B14F-4D97-AF65-F5344CB8AC3E}">
        <p14:creationId xmlns:p14="http://schemas.microsoft.com/office/powerpoint/2010/main" val="813947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C5F8C8-BC01-8789-C71B-6E6DD56041CB}"/>
              </a:ext>
            </a:extLst>
          </p:cNvPr>
          <p:cNvSpPr>
            <a:spLocks noGrp="1"/>
          </p:cNvSpPr>
          <p:nvPr>
            <p:ph type="sldNum" sz="quarter" idx="12"/>
          </p:nvPr>
        </p:nvSpPr>
        <p:spPr/>
        <p:txBody>
          <a:bodyPr/>
          <a:lstStyle/>
          <a:p>
            <a:fld id="{CC057153-B650-4DEB-B370-79DDCFDCE934}" type="slidenum">
              <a:rPr lang="en-US" smtClean="0"/>
              <a:t>19</a:t>
            </a:fld>
            <a:endParaRPr lang="en-US"/>
          </a:p>
        </p:txBody>
      </p:sp>
      <p:graphicFrame>
        <p:nvGraphicFramePr>
          <p:cNvPr id="4" name="Table 3">
            <a:extLst>
              <a:ext uri="{FF2B5EF4-FFF2-40B4-BE49-F238E27FC236}">
                <a16:creationId xmlns:a16="http://schemas.microsoft.com/office/drawing/2014/main" id="{000347E1-1A77-D2F0-0C51-280FB9A06120}"/>
              </a:ext>
            </a:extLst>
          </p:cNvPr>
          <p:cNvGraphicFramePr>
            <a:graphicFrameLocks noGrp="1"/>
          </p:cNvGraphicFramePr>
          <p:nvPr>
            <p:extLst>
              <p:ext uri="{D42A27DB-BD31-4B8C-83A1-F6EECF244321}">
                <p14:modId xmlns:p14="http://schemas.microsoft.com/office/powerpoint/2010/main" val="637384260"/>
              </p:ext>
            </p:extLst>
          </p:nvPr>
        </p:nvGraphicFramePr>
        <p:xfrm>
          <a:off x="1738947" y="928732"/>
          <a:ext cx="8714105" cy="5384801"/>
        </p:xfrm>
        <a:graphic>
          <a:graphicData uri="http://schemas.openxmlformats.org/drawingml/2006/table">
            <a:tbl>
              <a:tblPr>
                <a:tableStyleId>{16D9F66E-5EB9-4882-86FB-DCBF35E3C3E4}</a:tableStyleId>
              </a:tblPr>
              <a:tblGrid>
                <a:gridCol w="1290290">
                  <a:extLst>
                    <a:ext uri="{9D8B030D-6E8A-4147-A177-3AD203B41FA5}">
                      <a16:colId xmlns:a16="http://schemas.microsoft.com/office/drawing/2014/main" val="740186926"/>
                    </a:ext>
                  </a:extLst>
                </a:gridCol>
                <a:gridCol w="7423815">
                  <a:extLst>
                    <a:ext uri="{9D8B030D-6E8A-4147-A177-3AD203B41FA5}">
                      <a16:colId xmlns:a16="http://schemas.microsoft.com/office/drawing/2014/main" val="1377327933"/>
                    </a:ext>
                  </a:extLst>
                </a:gridCol>
              </a:tblGrid>
              <a:tr h="582140">
                <a:tc>
                  <a:txBody>
                    <a:bodyPr/>
                    <a:lstStyle/>
                    <a:p>
                      <a:r>
                        <a:rPr lang="en-US" sz="1800" b="1" dirty="0"/>
                        <a:t>Model</a:t>
                      </a:r>
                      <a:endParaRPr lang="en-US" sz="1800" dirty="0"/>
                    </a:p>
                  </a:txBody>
                  <a:tcPr anchor="ctr"/>
                </a:tc>
                <a:tc>
                  <a:txBody>
                    <a:bodyPr/>
                    <a:lstStyle/>
                    <a:p>
                      <a:r>
                        <a:rPr lang="en-US" sz="1800" b="1"/>
                        <a:t>Common Applications</a:t>
                      </a:r>
                      <a:endParaRPr lang="en-US" sz="1800"/>
                    </a:p>
                  </a:txBody>
                  <a:tcPr anchor="ctr"/>
                </a:tc>
                <a:extLst>
                  <a:ext uri="{0D108BD9-81ED-4DB2-BD59-A6C34878D82A}">
                    <a16:rowId xmlns:a16="http://schemas.microsoft.com/office/drawing/2014/main" val="2122177108"/>
                  </a:ext>
                </a:extLst>
              </a:tr>
              <a:tr h="1455352">
                <a:tc>
                  <a:txBody>
                    <a:bodyPr/>
                    <a:lstStyle/>
                    <a:p>
                      <a:r>
                        <a:rPr lang="en-US" sz="1800" b="1" dirty="0"/>
                        <a:t>RNN</a:t>
                      </a:r>
                      <a:endParaRPr lang="en-US" sz="1800" dirty="0"/>
                    </a:p>
                  </a:txBody>
                  <a:tcPr anchor="ctr"/>
                </a:tc>
                <a:tc>
                  <a:txBody>
                    <a:bodyPr/>
                    <a:lstStyle/>
                    <a:p>
                      <a:pPr marL="285750" indent="-285750">
                        <a:buFont typeface="Wingdings" panose="05000000000000000000" pitchFamily="2" charset="2"/>
                        <a:buChar char="q"/>
                      </a:pPr>
                      <a:r>
                        <a:rPr lang="en-US" sz="1800" dirty="0"/>
                        <a:t>Basic text generation </a:t>
                      </a:r>
                    </a:p>
                    <a:p>
                      <a:pPr marL="285750" indent="-285750">
                        <a:buFont typeface="Wingdings" panose="05000000000000000000" pitchFamily="2" charset="2"/>
                        <a:buChar char="q"/>
                      </a:pPr>
                      <a:r>
                        <a:rPr lang="en-US" sz="1800" dirty="0"/>
                        <a:t>Time series prediction </a:t>
                      </a:r>
                    </a:p>
                    <a:p>
                      <a:pPr marL="285750" indent="-285750">
                        <a:buFont typeface="Wingdings" panose="05000000000000000000" pitchFamily="2" charset="2"/>
                        <a:buChar char="q"/>
                      </a:pPr>
                      <a:r>
                        <a:rPr lang="en-US" sz="1800" dirty="0"/>
                        <a:t>Stock price forecasting </a:t>
                      </a:r>
                    </a:p>
                    <a:p>
                      <a:pPr marL="285750" indent="-285750">
                        <a:buFont typeface="Wingdings" panose="05000000000000000000" pitchFamily="2" charset="2"/>
                        <a:buChar char="q"/>
                      </a:pPr>
                      <a:r>
                        <a:rPr lang="en-US" sz="1800" dirty="0"/>
                        <a:t>Weather data modeling</a:t>
                      </a:r>
                    </a:p>
                  </a:txBody>
                  <a:tcPr anchor="ctr"/>
                </a:tc>
                <a:extLst>
                  <a:ext uri="{0D108BD9-81ED-4DB2-BD59-A6C34878D82A}">
                    <a16:rowId xmlns:a16="http://schemas.microsoft.com/office/drawing/2014/main" val="2606351031"/>
                  </a:ext>
                </a:extLst>
              </a:tr>
              <a:tr h="1455352">
                <a:tc>
                  <a:txBody>
                    <a:bodyPr/>
                    <a:lstStyle/>
                    <a:p>
                      <a:r>
                        <a:rPr lang="en-US" sz="1800" b="1" dirty="0"/>
                        <a:t>GRU</a:t>
                      </a:r>
                      <a:endParaRPr lang="en-US" sz="1800" dirty="0"/>
                    </a:p>
                  </a:txBody>
                  <a:tcPr anchor="ctr"/>
                </a:tc>
                <a:tc>
                  <a:txBody>
                    <a:bodyPr/>
                    <a:lstStyle/>
                    <a:p>
                      <a:pPr marL="285750" indent="-285750">
                        <a:buFont typeface="Wingdings" panose="05000000000000000000" pitchFamily="2" charset="2"/>
                        <a:buChar char="q"/>
                      </a:pPr>
                      <a:r>
                        <a:rPr lang="en-US" sz="1800" dirty="0"/>
                        <a:t>Chatbots and virtual assistants</a:t>
                      </a:r>
                    </a:p>
                    <a:p>
                      <a:pPr marL="285750" indent="-285750">
                        <a:buFont typeface="Wingdings" panose="05000000000000000000" pitchFamily="2" charset="2"/>
                        <a:buChar char="q"/>
                      </a:pPr>
                      <a:r>
                        <a:rPr lang="en-US" sz="1800" dirty="0"/>
                        <a:t>Real-time translation (mobile/embedded) </a:t>
                      </a:r>
                    </a:p>
                    <a:p>
                      <a:pPr marL="285750" indent="-285750">
                        <a:buFont typeface="Wingdings" panose="05000000000000000000" pitchFamily="2" charset="2"/>
                        <a:buChar char="q"/>
                      </a:pPr>
                      <a:r>
                        <a:rPr lang="en-US" sz="1800" dirty="0"/>
                        <a:t>Sentiment analysis </a:t>
                      </a:r>
                    </a:p>
                    <a:p>
                      <a:pPr marL="285750" indent="-285750">
                        <a:buFont typeface="Wingdings" panose="05000000000000000000" pitchFamily="2" charset="2"/>
                        <a:buChar char="q"/>
                      </a:pPr>
                      <a:r>
                        <a:rPr lang="en-US" sz="1800" dirty="0"/>
                        <a:t>Activity recognition (wearables)</a:t>
                      </a:r>
                    </a:p>
                  </a:txBody>
                  <a:tcPr anchor="ctr"/>
                </a:tc>
                <a:extLst>
                  <a:ext uri="{0D108BD9-81ED-4DB2-BD59-A6C34878D82A}">
                    <a16:rowId xmlns:a16="http://schemas.microsoft.com/office/drawing/2014/main" val="1428426810"/>
                  </a:ext>
                </a:extLst>
              </a:tr>
              <a:tr h="1891957">
                <a:tc>
                  <a:txBody>
                    <a:bodyPr/>
                    <a:lstStyle/>
                    <a:p>
                      <a:r>
                        <a:rPr lang="en-US" sz="1800" b="1" dirty="0"/>
                        <a:t>LSTM</a:t>
                      </a:r>
                      <a:endParaRPr lang="en-US" sz="1800" dirty="0"/>
                    </a:p>
                  </a:txBody>
                  <a:tcPr anchor="ctr"/>
                </a:tc>
                <a:tc>
                  <a:txBody>
                    <a:bodyPr/>
                    <a:lstStyle/>
                    <a:p>
                      <a:pPr marL="285750" indent="-285750">
                        <a:buFont typeface="Wingdings" panose="05000000000000000000" pitchFamily="2" charset="2"/>
                        <a:buChar char="q"/>
                      </a:pPr>
                      <a:r>
                        <a:rPr lang="en-US" sz="1800" dirty="0"/>
                        <a:t>Machine translation (e.g., Google Translate) </a:t>
                      </a:r>
                    </a:p>
                    <a:p>
                      <a:pPr marL="285750" indent="-285750">
                        <a:buFont typeface="Wingdings" panose="05000000000000000000" pitchFamily="2" charset="2"/>
                        <a:buChar char="q"/>
                      </a:pPr>
                      <a:r>
                        <a:rPr lang="en-US" sz="1800" dirty="0"/>
                        <a:t>Speech recognition (e.g., Siri, Alexa) </a:t>
                      </a:r>
                    </a:p>
                    <a:p>
                      <a:pPr marL="285750" indent="-285750">
                        <a:buFont typeface="Wingdings" panose="05000000000000000000" pitchFamily="2" charset="2"/>
                        <a:buChar char="q"/>
                      </a:pPr>
                      <a:r>
                        <a:rPr lang="en-US" sz="1800" dirty="0"/>
                        <a:t>Handwriting recognition </a:t>
                      </a:r>
                    </a:p>
                    <a:p>
                      <a:pPr marL="285750" indent="-285750">
                        <a:buFont typeface="Wingdings" panose="05000000000000000000" pitchFamily="2" charset="2"/>
                        <a:buChar char="q"/>
                      </a:pPr>
                      <a:r>
                        <a:rPr lang="en-US" sz="1800" dirty="0"/>
                        <a:t>Video classification </a:t>
                      </a:r>
                    </a:p>
                    <a:p>
                      <a:pPr marL="285750" indent="-285750">
                        <a:buFont typeface="Wingdings" panose="05000000000000000000" pitchFamily="2" charset="2"/>
                        <a:buChar char="q"/>
                      </a:pPr>
                      <a:r>
                        <a:rPr lang="en-US" sz="1800" dirty="0"/>
                        <a:t>Healthcare: ECG/EEG sequence modeling</a:t>
                      </a:r>
                    </a:p>
                  </a:txBody>
                  <a:tcPr anchor="ctr"/>
                </a:tc>
                <a:extLst>
                  <a:ext uri="{0D108BD9-81ED-4DB2-BD59-A6C34878D82A}">
                    <a16:rowId xmlns:a16="http://schemas.microsoft.com/office/drawing/2014/main" val="3270025353"/>
                  </a:ext>
                </a:extLst>
              </a:tr>
            </a:tbl>
          </a:graphicData>
        </a:graphic>
      </p:graphicFrame>
    </p:spTree>
    <p:extLst>
      <p:ext uri="{BB962C8B-B14F-4D97-AF65-F5344CB8AC3E}">
        <p14:creationId xmlns:p14="http://schemas.microsoft.com/office/powerpoint/2010/main" val="3999279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AF6D5B-657A-F3F7-BF96-6446C95DAD42}"/>
              </a:ext>
            </a:extLst>
          </p:cNvPr>
          <p:cNvSpPr>
            <a:spLocks noGrp="1"/>
          </p:cNvSpPr>
          <p:nvPr>
            <p:ph type="title"/>
          </p:nvPr>
        </p:nvSpPr>
        <p:spPr>
          <a:xfrm>
            <a:off x="1524000" y="548640"/>
            <a:ext cx="9160475" cy="1132258"/>
          </a:xfrm>
        </p:spPr>
        <p:txBody>
          <a:bodyPr anchor="ctr">
            <a:normAutofit/>
          </a:bodyPr>
          <a:lstStyle/>
          <a:p>
            <a:pPr algn="ctr"/>
            <a:r>
              <a:rPr lang="en-US" dirty="0"/>
              <a:t>Outline</a:t>
            </a:r>
            <a:endParaRPr lang="en-US"/>
          </a:p>
        </p:txBody>
      </p:sp>
      <p:sp>
        <p:nvSpPr>
          <p:cNvPr id="4" name="Slide Number Placeholder 3">
            <a:extLst>
              <a:ext uri="{FF2B5EF4-FFF2-40B4-BE49-F238E27FC236}">
                <a16:creationId xmlns:a16="http://schemas.microsoft.com/office/drawing/2014/main" id="{4318260B-09EF-E05E-EE23-336002C5CAF6}"/>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smtClean="0"/>
              <a:pPr>
                <a:spcAft>
                  <a:spcPts val="600"/>
                </a:spcAft>
              </a:pPr>
              <a:t>2</a:t>
            </a:fld>
            <a:endParaRPr lang="en-US"/>
          </a:p>
        </p:txBody>
      </p:sp>
      <p:graphicFrame>
        <p:nvGraphicFramePr>
          <p:cNvPr id="6" name="Content Placeholder 2">
            <a:extLst>
              <a:ext uri="{FF2B5EF4-FFF2-40B4-BE49-F238E27FC236}">
                <a16:creationId xmlns:a16="http://schemas.microsoft.com/office/drawing/2014/main" id="{AE8652AE-D5E8-6AD4-B02C-059B17A3ACD8}"/>
              </a:ext>
            </a:extLst>
          </p:cNvPr>
          <p:cNvGraphicFramePr>
            <a:graphicFrameLocks noGrp="1"/>
          </p:cNvGraphicFramePr>
          <p:nvPr>
            <p:ph idx="1"/>
            <p:extLst>
              <p:ext uri="{D42A27DB-BD31-4B8C-83A1-F6EECF244321}">
                <p14:modId xmlns:p14="http://schemas.microsoft.com/office/powerpoint/2010/main" val="3237580297"/>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4521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C7DCA-56D7-C893-F015-AE648C6104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88606B-C319-7F94-CFF2-A25F3A90E3E5}"/>
              </a:ext>
            </a:extLst>
          </p:cNvPr>
          <p:cNvSpPr>
            <a:spLocks noGrp="1"/>
          </p:cNvSpPr>
          <p:nvPr>
            <p:ph type="ctrTitle"/>
          </p:nvPr>
        </p:nvSpPr>
        <p:spPr>
          <a:xfrm>
            <a:off x="2301922" y="2080595"/>
            <a:ext cx="7588155" cy="1467277"/>
          </a:xfrm>
        </p:spPr>
        <p:txBody>
          <a:bodyPr>
            <a:normAutofit/>
          </a:bodyPr>
          <a:lstStyle/>
          <a:p>
            <a:r>
              <a:rPr lang="en-US" sz="9600" dirty="0"/>
              <a:t>Dataset</a:t>
            </a:r>
          </a:p>
        </p:txBody>
      </p:sp>
      <p:sp>
        <p:nvSpPr>
          <p:cNvPr id="3" name="Slide Number Placeholder 2">
            <a:extLst>
              <a:ext uri="{FF2B5EF4-FFF2-40B4-BE49-F238E27FC236}">
                <a16:creationId xmlns:a16="http://schemas.microsoft.com/office/drawing/2014/main" id="{882D9C95-DE5E-843A-0258-C987A63242B6}"/>
              </a:ext>
            </a:extLst>
          </p:cNvPr>
          <p:cNvSpPr>
            <a:spLocks noGrp="1"/>
          </p:cNvSpPr>
          <p:nvPr>
            <p:ph type="sldNum" sz="quarter" idx="12"/>
          </p:nvPr>
        </p:nvSpPr>
        <p:spPr/>
        <p:txBody>
          <a:bodyPr/>
          <a:lstStyle/>
          <a:p>
            <a:fld id="{CC057153-B650-4DEB-B370-79DDCFDCE934}" type="slidenum">
              <a:rPr lang="en-US" smtClean="0"/>
              <a:t>20</a:t>
            </a:fld>
            <a:endParaRPr lang="en-US"/>
          </a:p>
        </p:txBody>
      </p:sp>
    </p:spTree>
    <p:extLst>
      <p:ext uri="{BB962C8B-B14F-4D97-AF65-F5344CB8AC3E}">
        <p14:creationId xmlns:p14="http://schemas.microsoft.com/office/powerpoint/2010/main" val="2966453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5A14613-C96C-F5FD-0593-24D7C0DA4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86AB347-A075-6768-F8D7-606441740DFD}"/>
              </a:ext>
            </a:extLst>
          </p:cNvPr>
          <p:cNvSpPr txBox="1"/>
          <p:nvPr/>
        </p:nvSpPr>
        <p:spPr>
          <a:xfrm>
            <a:off x="619759" y="603504"/>
            <a:ext cx="5237576" cy="152704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kern="1200">
                <a:solidFill>
                  <a:schemeClr val="tx1"/>
                </a:solidFill>
                <a:latin typeface="+mj-lt"/>
                <a:ea typeface="+mj-ea"/>
                <a:cs typeface="+mj-cs"/>
              </a:rPr>
              <a:t>Mental Health Disorder</a:t>
            </a:r>
          </a:p>
        </p:txBody>
      </p:sp>
      <p:sp>
        <p:nvSpPr>
          <p:cNvPr id="3" name="Content Placeholder 2">
            <a:extLst>
              <a:ext uri="{FF2B5EF4-FFF2-40B4-BE49-F238E27FC236}">
                <a16:creationId xmlns:a16="http://schemas.microsoft.com/office/drawing/2014/main" id="{666688B2-1F0F-34B1-E2ED-D347959C41A6}"/>
              </a:ext>
            </a:extLst>
          </p:cNvPr>
          <p:cNvSpPr>
            <a:spLocks noGrp="1"/>
          </p:cNvSpPr>
          <p:nvPr>
            <p:ph idx="1"/>
          </p:nvPr>
        </p:nvSpPr>
        <p:spPr>
          <a:xfrm>
            <a:off x="619758" y="2212848"/>
            <a:ext cx="5237577" cy="4096512"/>
          </a:xfrm>
        </p:spPr>
        <p:txBody>
          <a:bodyPr vert="horz" lIns="91440" tIns="45720" rIns="91440" bIns="45720" rtlCol="0">
            <a:normAutofit/>
          </a:bodyPr>
          <a:lstStyle/>
          <a:p>
            <a:pPr>
              <a:lnSpc>
                <a:spcPct val="110000"/>
              </a:lnSpc>
            </a:pPr>
            <a:r>
              <a:rPr lang="en-US" sz="1700"/>
              <a:t>Duplicates removal</a:t>
            </a:r>
          </a:p>
          <a:p>
            <a:pPr>
              <a:lnSpc>
                <a:spcPct val="110000"/>
              </a:lnSpc>
            </a:pPr>
            <a:r>
              <a:rPr lang="en-US" sz="1700"/>
              <a:t>Labeling Disorder types</a:t>
            </a:r>
          </a:p>
          <a:p>
            <a:pPr marL="0">
              <a:lnSpc>
                <a:spcPct val="110000"/>
              </a:lnSpc>
            </a:pPr>
            <a:r>
              <a:rPr lang="en-US" sz="1700"/>
              <a:t>Normal= 0</a:t>
            </a:r>
          </a:p>
          <a:p>
            <a:pPr marL="0">
              <a:lnSpc>
                <a:spcPct val="110000"/>
              </a:lnSpc>
            </a:pPr>
            <a:r>
              <a:rPr lang="en-US" sz="1700"/>
              <a:t>Depression= 1</a:t>
            </a:r>
          </a:p>
          <a:p>
            <a:pPr marL="0">
              <a:lnSpc>
                <a:spcPct val="110000"/>
              </a:lnSpc>
            </a:pPr>
            <a:r>
              <a:rPr lang="en-US" sz="1700"/>
              <a:t>Suicidal= 2</a:t>
            </a:r>
          </a:p>
          <a:p>
            <a:pPr marL="0">
              <a:lnSpc>
                <a:spcPct val="110000"/>
              </a:lnSpc>
            </a:pPr>
            <a:r>
              <a:rPr lang="en-US" sz="1700"/>
              <a:t>Others= 3</a:t>
            </a:r>
          </a:p>
          <a:p>
            <a:pPr>
              <a:lnSpc>
                <a:spcPct val="110000"/>
              </a:lnSpc>
            </a:pPr>
            <a:r>
              <a:rPr lang="en-US" sz="1700"/>
              <a:t>Decontract, remove unwanted characters and stopwards</a:t>
            </a:r>
          </a:p>
          <a:p>
            <a:pPr>
              <a:lnSpc>
                <a:spcPct val="110000"/>
              </a:lnSpc>
            </a:pPr>
            <a:r>
              <a:rPr lang="en-US" sz="1700"/>
              <a:t>Stem/ Lemmatize words</a:t>
            </a:r>
          </a:p>
          <a:p>
            <a:pPr>
              <a:lnSpc>
                <a:spcPct val="110000"/>
              </a:lnSpc>
            </a:pPr>
            <a:r>
              <a:rPr lang="en-US" sz="1700"/>
              <a:t>Word2Vec Embedding</a:t>
            </a:r>
          </a:p>
          <a:p>
            <a:pPr marL="0">
              <a:lnSpc>
                <a:spcPct val="110000"/>
              </a:lnSpc>
            </a:pPr>
            <a:endParaRPr lang="en-US" sz="1700"/>
          </a:p>
          <a:p>
            <a:pPr marL="0">
              <a:lnSpc>
                <a:spcPct val="110000"/>
              </a:lnSpc>
            </a:pPr>
            <a:endParaRPr lang="en-US" sz="1700"/>
          </a:p>
        </p:txBody>
      </p:sp>
      <p:pic>
        <p:nvPicPr>
          <p:cNvPr id="8" name="Picture 7">
            <a:extLst>
              <a:ext uri="{FF2B5EF4-FFF2-40B4-BE49-F238E27FC236}">
                <a16:creationId xmlns:a16="http://schemas.microsoft.com/office/drawing/2014/main" id="{7CADB0CF-DE95-7AF7-8135-B141F2052F76}"/>
              </a:ext>
            </a:extLst>
          </p:cNvPr>
          <p:cNvPicPr>
            <a:picLocks noChangeAspect="1"/>
          </p:cNvPicPr>
          <p:nvPr/>
        </p:nvPicPr>
        <p:blipFill>
          <a:blip r:embed="rId2"/>
          <a:stretch>
            <a:fillRect/>
          </a:stretch>
        </p:blipFill>
        <p:spPr>
          <a:xfrm>
            <a:off x="5857335" y="603504"/>
            <a:ext cx="5714906" cy="1730121"/>
          </a:xfrm>
          <a:prstGeom prst="rect">
            <a:avLst/>
          </a:prstGeom>
        </p:spPr>
      </p:pic>
      <p:pic>
        <p:nvPicPr>
          <p:cNvPr id="6" name="Picture 5">
            <a:extLst>
              <a:ext uri="{FF2B5EF4-FFF2-40B4-BE49-F238E27FC236}">
                <a16:creationId xmlns:a16="http://schemas.microsoft.com/office/drawing/2014/main" id="{F206753A-B1ED-86CF-92EC-FCF27DFC77F8}"/>
              </a:ext>
            </a:extLst>
          </p:cNvPr>
          <p:cNvPicPr>
            <a:picLocks noChangeAspect="1"/>
          </p:cNvPicPr>
          <p:nvPr/>
        </p:nvPicPr>
        <p:blipFill>
          <a:blip r:embed="rId3"/>
          <a:stretch>
            <a:fillRect/>
          </a:stretch>
        </p:blipFill>
        <p:spPr>
          <a:xfrm>
            <a:off x="6834857" y="2667000"/>
            <a:ext cx="4585617" cy="3771639"/>
          </a:xfrm>
          <a:prstGeom prst="rect">
            <a:avLst/>
          </a:prstGeom>
        </p:spPr>
      </p:pic>
      <p:sp>
        <p:nvSpPr>
          <p:cNvPr id="4" name="Slide Number Placeholder 3">
            <a:extLst>
              <a:ext uri="{FF2B5EF4-FFF2-40B4-BE49-F238E27FC236}">
                <a16:creationId xmlns:a16="http://schemas.microsoft.com/office/drawing/2014/main" id="{4CA855A0-C68A-8DF8-6904-88479E30F8A8}"/>
              </a:ext>
            </a:extLst>
          </p:cNvPr>
          <p:cNvSpPr>
            <a:spLocks noGrp="1"/>
          </p:cNvSpPr>
          <p:nvPr>
            <p:ph type="sldNum" sz="quarter" idx="12"/>
          </p:nvPr>
        </p:nvSpPr>
        <p:spPr>
          <a:xfrm>
            <a:off x="11632162" y="6453002"/>
            <a:ext cx="429207" cy="365125"/>
          </a:xfrm>
        </p:spPr>
        <p:txBody>
          <a:bodyPr vert="horz" lIns="91440" tIns="45720" rIns="91440" bIns="45720" rtlCol="0" anchor="ctr">
            <a:normAutofit/>
          </a:bodyPr>
          <a:lstStyle/>
          <a:p>
            <a:pPr>
              <a:spcAft>
                <a:spcPts val="600"/>
              </a:spcAft>
            </a:pPr>
            <a:fld id="{CC057153-B650-4DEB-B370-79DDCFDCE934}" type="slidenum">
              <a:rPr lang="en-US" smtClean="0"/>
              <a:pPr>
                <a:spcAft>
                  <a:spcPts val="600"/>
                </a:spcAft>
              </a:pPr>
              <a:t>21</a:t>
            </a:fld>
            <a:endParaRPr lang="en-US"/>
          </a:p>
        </p:txBody>
      </p:sp>
    </p:spTree>
    <p:extLst>
      <p:ext uri="{BB962C8B-B14F-4D97-AF65-F5344CB8AC3E}">
        <p14:creationId xmlns:p14="http://schemas.microsoft.com/office/powerpoint/2010/main" val="2640059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44CB-6C1F-4191-EF5C-80C332E17A2F}"/>
              </a:ext>
            </a:extLst>
          </p:cNvPr>
          <p:cNvSpPr>
            <a:spLocks noGrp="1"/>
          </p:cNvSpPr>
          <p:nvPr>
            <p:ph type="title"/>
          </p:nvPr>
        </p:nvSpPr>
        <p:spPr>
          <a:xfrm>
            <a:off x="3529584" y="2651760"/>
            <a:ext cx="4846320" cy="1993392"/>
          </a:xfrm>
        </p:spPr>
        <p:txBody>
          <a:bodyPr>
            <a:normAutofit/>
          </a:bodyPr>
          <a:lstStyle/>
          <a:p>
            <a:pPr algn="ctr"/>
            <a:r>
              <a:rPr lang="en-US" sz="9600" dirty="0"/>
              <a:t>RNN</a:t>
            </a:r>
          </a:p>
        </p:txBody>
      </p:sp>
      <p:sp>
        <p:nvSpPr>
          <p:cNvPr id="3" name="Slide Number Placeholder 2">
            <a:extLst>
              <a:ext uri="{FF2B5EF4-FFF2-40B4-BE49-F238E27FC236}">
                <a16:creationId xmlns:a16="http://schemas.microsoft.com/office/drawing/2014/main" id="{CD953D46-C10A-EDE8-84F1-CF1CC956529B}"/>
              </a:ext>
            </a:extLst>
          </p:cNvPr>
          <p:cNvSpPr>
            <a:spLocks noGrp="1"/>
          </p:cNvSpPr>
          <p:nvPr>
            <p:ph type="sldNum" sz="quarter" idx="12"/>
          </p:nvPr>
        </p:nvSpPr>
        <p:spPr/>
        <p:txBody>
          <a:bodyPr/>
          <a:lstStyle/>
          <a:p>
            <a:fld id="{CC057153-B650-4DEB-B370-79DDCFDCE934}" type="slidenum">
              <a:rPr lang="en-US" smtClean="0"/>
              <a:t>3</a:t>
            </a:fld>
            <a:endParaRPr lang="en-US"/>
          </a:p>
        </p:txBody>
      </p:sp>
    </p:spTree>
    <p:extLst>
      <p:ext uri="{BB962C8B-B14F-4D97-AF65-F5344CB8AC3E}">
        <p14:creationId xmlns:p14="http://schemas.microsoft.com/office/powerpoint/2010/main" val="3087707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AF8F-1DFE-1A58-2D70-6224202F32A7}"/>
              </a:ext>
            </a:extLst>
          </p:cNvPr>
          <p:cNvSpPr>
            <a:spLocks noGrp="1"/>
          </p:cNvSpPr>
          <p:nvPr>
            <p:ph type="title"/>
          </p:nvPr>
        </p:nvSpPr>
        <p:spPr/>
        <p:txBody>
          <a:bodyPr/>
          <a:lstStyle/>
          <a:p>
            <a:r>
              <a:rPr lang="en-US" dirty="0"/>
              <a:t>Why RNN</a:t>
            </a:r>
          </a:p>
        </p:txBody>
      </p:sp>
      <p:sp>
        <p:nvSpPr>
          <p:cNvPr id="3" name="Content Placeholder 2">
            <a:extLst>
              <a:ext uri="{FF2B5EF4-FFF2-40B4-BE49-F238E27FC236}">
                <a16:creationId xmlns:a16="http://schemas.microsoft.com/office/drawing/2014/main" id="{143F9DD2-442A-AF96-A007-756D5E1824ED}"/>
              </a:ext>
            </a:extLst>
          </p:cNvPr>
          <p:cNvSpPr>
            <a:spLocks noGrp="1"/>
          </p:cNvSpPr>
          <p:nvPr>
            <p:ph idx="1"/>
          </p:nvPr>
        </p:nvSpPr>
        <p:spPr>
          <a:xfrm>
            <a:off x="612647" y="1715532"/>
            <a:ext cx="5483353" cy="4593828"/>
          </a:xfrm>
        </p:spPr>
        <p:txBody>
          <a:bodyPr/>
          <a:lstStyle/>
          <a:p>
            <a:pPr marL="0" indent="0">
              <a:buNone/>
            </a:pPr>
            <a:r>
              <a:rPr lang="en-US" b="1" dirty="0">
                <a:latin typeface="Aptos" panose="020B0004020202020204" pitchFamily="34" charset="0"/>
              </a:rPr>
              <a:t>Neural Networks:</a:t>
            </a:r>
          </a:p>
          <a:p>
            <a:r>
              <a:rPr lang="en-US" dirty="0">
                <a:latin typeface="Aptos" panose="020B0004020202020204" pitchFamily="34" charset="0"/>
              </a:rPr>
              <a:t>Inputs were processed in a single direction.</a:t>
            </a:r>
          </a:p>
          <a:p>
            <a:r>
              <a:rPr lang="en-US" dirty="0">
                <a:latin typeface="Aptos" panose="020B0004020202020204" pitchFamily="34" charset="0"/>
              </a:rPr>
              <a:t>All inputs are independent from each other.</a:t>
            </a:r>
          </a:p>
          <a:p>
            <a:r>
              <a:rPr lang="en-US" dirty="0">
                <a:latin typeface="Aptos" panose="020B0004020202020204" pitchFamily="34" charset="0"/>
              </a:rPr>
              <a:t>Don’t have memory of previous inputs</a:t>
            </a:r>
          </a:p>
          <a:p>
            <a:r>
              <a:rPr lang="en-US" dirty="0">
                <a:latin typeface="Aptos" panose="020B0004020202020204" pitchFamily="34" charset="0"/>
              </a:rPr>
              <a:t>Not suitable for sequential data</a:t>
            </a:r>
          </a:p>
          <a:p>
            <a:pPr marL="0" indent="0">
              <a:buNone/>
            </a:pPr>
            <a:r>
              <a:rPr lang="en-US" b="1" dirty="0">
                <a:latin typeface="Aptos" panose="020B0004020202020204" pitchFamily="34" charset="0"/>
              </a:rPr>
              <a:t>RNN:</a:t>
            </a:r>
          </a:p>
          <a:p>
            <a:r>
              <a:rPr lang="en-US" dirty="0">
                <a:latin typeface="Aptos" panose="020B0004020202020204" pitchFamily="34" charset="0"/>
              </a:rPr>
              <a:t>Made to recognize sequential data</a:t>
            </a:r>
          </a:p>
          <a:p>
            <a:r>
              <a:rPr lang="en-US" dirty="0">
                <a:latin typeface="Aptos" panose="020B0004020202020204" pitchFamily="34" charset="0"/>
              </a:rPr>
              <a:t>Output depends on both current input and past context</a:t>
            </a:r>
          </a:p>
        </p:txBody>
      </p:sp>
      <p:pic>
        <p:nvPicPr>
          <p:cNvPr id="7" name="Picture 6">
            <a:extLst>
              <a:ext uri="{FF2B5EF4-FFF2-40B4-BE49-F238E27FC236}">
                <a16:creationId xmlns:a16="http://schemas.microsoft.com/office/drawing/2014/main" id="{03AF8A2A-0DA0-D20D-CAF2-8A33B19BE801}"/>
              </a:ext>
            </a:extLst>
          </p:cNvPr>
          <p:cNvPicPr>
            <a:picLocks noChangeAspect="1"/>
          </p:cNvPicPr>
          <p:nvPr/>
        </p:nvPicPr>
        <p:blipFill>
          <a:blip r:embed="rId2"/>
          <a:stretch>
            <a:fillRect/>
          </a:stretch>
        </p:blipFill>
        <p:spPr>
          <a:xfrm>
            <a:off x="6324599" y="171450"/>
            <a:ext cx="5667375" cy="3257550"/>
          </a:xfrm>
          <a:prstGeom prst="rect">
            <a:avLst/>
          </a:prstGeom>
        </p:spPr>
      </p:pic>
      <p:pic>
        <p:nvPicPr>
          <p:cNvPr id="9" name="Picture 8">
            <a:extLst>
              <a:ext uri="{FF2B5EF4-FFF2-40B4-BE49-F238E27FC236}">
                <a16:creationId xmlns:a16="http://schemas.microsoft.com/office/drawing/2014/main" id="{B048DDFE-302F-4C3A-E110-2699B7D16D4C}"/>
              </a:ext>
            </a:extLst>
          </p:cNvPr>
          <p:cNvPicPr>
            <a:picLocks noChangeAspect="1"/>
          </p:cNvPicPr>
          <p:nvPr/>
        </p:nvPicPr>
        <p:blipFill>
          <a:blip r:embed="rId3"/>
          <a:stretch>
            <a:fillRect/>
          </a:stretch>
        </p:blipFill>
        <p:spPr>
          <a:xfrm>
            <a:off x="7235512" y="3806190"/>
            <a:ext cx="3572374" cy="2852236"/>
          </a:xfrm>
          <a:prstGeom prst="rect">
            <a:avLst/>
          </a:prstGeom>
        </p:spPr>
      </p:pic>
      <p:sp>
        <p:nvSpPr>
          <p:cNvPr id="10" name="Slide Number Placeholder 9">
            <a:extLst>
              <a:ext uri="{FF2B5EF4-FFF2-40B4-BE49-F238E27FC236}">
                <a16:creationId xmlns:a16="http://schemas.microsoft.com/office/drawing/2014/main" id="{AF9AE090-0F0D-2FB6-2486-B7F747BBED4C}"/>
              </a:ext>
            </a:extLst>
          </p:cNvPr>
          <p:cNvSpPr>
            <a:spLocks noGrp="1"/>
          </p:cNvSpPr>
          <p:nvPr>
            <p:ph type="sldNum" sz="quarter" idx="12"/>
          </p:nvPr>
        </p:nvSpPr>
        <p:spPr/>
        <p:txBody>
          <a:bodyPr/>
          <a:lstStyle/>
          <a:p>
            <a:fld id="{CC057153-B650-4DEB-B370-79DDCFDCE934}" type="slidenum">
              <a:rPr lang="en-US" smtClean="0"/>
              <a:t>4</a:t>
            </a:fld>
            <a:endParaRPr lang="en-US"/>
          </a:p>
        </p:txBody>
      </p:sp>
    </p:spTree>
    <p:extLst>
      <p:ext uri="{BB962C8B-B14F-4D97-AF65-F5344CB8AC3E}">
        <p14:creationId xmlns:p14="http://schemas.microsoft.com/office/powerpoint/2010/main" val="2591907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D96A4-EAE6-5B3B-7D98-209AFF894ED2}"/>
              </a:ext>
            </a:extLst>
          </p:cNvPr>
          <p:cNvSpPr>
            <a:spLocks noGrp="1"/>
          </p:cNvSpPr>
          <p:nvPr>
            <p:ph type="title"/>
          </p:nvPr>
        </p:nvSpPr>
        <p:spPr/>
        <p:txBody>
          <a:bodyPr/>
          <a:lstStyle/>
          <a:p>
            <a:r>
              <a:rPr lang="en-US" dirty="0"/>
              <a:t>RNN Architecture</a:t>
            </a:r>
          </a:p>
        </p:txBody>
      </p:sp>
      <p:sp>
        <p:nvSpPr>
          <p:cNvPr id="3" name="Content Placeholder 2">
            <a:extLst>
              <a:ext uri="{FF2B5EF4-FFF2-40B4-BE49-F238E27FC236}">
                <a16:creationId xmlns:a16="http://schemas.microsoft.com/office/drawing/2014/main" id="{F302162F-7B91-7F27-76B6-768DDA1E6EA3}"/>
              </a:ext>
            </a:extLst>
          </p:cNvPr>
          <p:cNvSpPr>
            <a:spLocks noGrp="1"/>
          </p:cNvSpPr>
          <p:nvPr>
            <p:ph idx="1"/>
          </p:nvPr>
        </p:nvSpPr>
        <p:spPr>
          <a:xfrm>
            <a:off x="612647" y="1618488"/>
            <a:ext cx="5483353" cy="2377440"/>
          </a:xfrm>
        </p:spPr>
        <p:txBody>
          <a:bodyPr>
            <a:normAutofit/>
          </a:bodyPr>
          <a:lstStyle/>
          <a:p>
            <a:r>
              <a:rPr lang="en-US" sz="1800" dirty="0">
                <a:latin typeface="Aptos" panose="020B0004020202020204" pitchFamily="34" charset="0"/>
              </a:rPr>
              <a:t>Each word is fed into the RNN one at a time.</a:t>
            </a:r>
          </a:p>
          <a:p>
            <a:r>
              <a:rPr lang="en-US" sz="1800" dirty="0">
                <a:latin typeface="Aptos" panose="020B0004020202020204" pitchFamily="34" charset="0"/>
              </a:rPr>
              <a:t>At every step, a hidden state is calculated.</a:t>
            </a:r>
          </a:p>
          <a:p>
            <a:r>
              <a:rPr lang="en-US" sz="1800" dirty="0">
                <a:latin typeface="Aptos" panose="020B0004020202020204" pitchFamily="34" charset="0"/>
              </a:rPr>
              <a:t>The hidden state is sent to the next word to help the model remember what came before.</a:t>
            </a:r>
          </a:p>
          <a:p>
            <a:r>
              <a:rPr lang="en-US" sz="1800" dirty="0">
                <a:latin typeface="Aptos" panose="020B0004020202020204" pitchFamily="34" charset="0"/>
              </a:rPr>
              <a:t>The final hidden state can be used for prediction.</a:t>
            </a:r>
          </a:p>
        </p:txBody>
      </p:sp>
      <p:pic>
        <p:nvPicPr>
          <p:cNvPr id="2050" name="Picture 2" descr="The standard RNN and unfolded RNN. | Download Scientific Diagram">
            <a:extLst>
              <a:ext uri="{FF2B5EF4-FFF2-40B4-BE49-F238E27FC236}">
                <a16:creationId xmlns:a16="http://schemas.microsoft.com/office/drawing/2014/main" id="{8CF0FDFF-DE6A-6C9B-3FBB-1739FE5F8E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900" y="1885950"/>
            <a:ext cx="5140452" cy="41529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33CC2DA-9A93-C633-5378-B7F9DFADD64F}"/>
              </a:ext>
            </a:extLst>
          </p:cNvPr>
          <p:cNvPicPr>
            <a:picLocks noChangeAspect="1"/>
          </p:cNvPicPr>
          <p:nvPr/>
        </p:nvPicPr>
        <p:blipFill>
          <a:blip r:embed="rId3"/>
          <a:stretch>
            <a:fillRect/>
          </a:stretch>
        </p:blipFill>
        <p:spPr>
          <a:xfrm>
            <a:off x="612647" y="4928042"/>
            <a:ext cx="4486901" cy="1381318"/>
          </a:xfrm>
          <a:prstGeom prst="rect">
            <a:avLst/>
          </a:prstGeom>
        </p:spPr>
      </p:pic>
      <p:sp>
        <p:nvSpPr>
          <p:cNvPr id="10" name="TextBox 9">
            <a:extLst>
              <a:ext uri="{FF2B5EF4-FFF2-40B4-BE49-F238E27FC236}">
                <a16:creationId xmlns:a16="http://schemas.microsoft.com/office/drawing/2014/main" id="{88929202-8043-1B72-E80A-1C5B306EDAA0}"/>
              </a:ext>
            </a:extLst>
          </p:cNvPr>
          <p:cNvSpPr txBox="1"/>
          <p:nvPr/>
        </p:nvSpPr>
        <p:spPr>
          <a:xfrm>
            <a:off x="612647" y="4407408"/>
            <a:ext cx="4233674" cy="369332"/>
          </a:xfrm>
          <a:prstGeom prst="rect">
            <a:avLst/>
          </a:prstGeom>
          <a:noFill/>
        </p:spPr>
        <p:txBody>
          <a:bodyPr wrap="square" rtlCol="0">
            <a:spAutoFit/>
          </a:bodyPr>
          <a:lstStyle/>
          <a:p>
            <a:r>
              <a:rPr lang="en-US" b="1" dirty="0"/>
              <a:t>RNN Computations:</a:t>
            </a:r>
          </a:p>
        </p:txBody>
      </p:sp>
      <p:sp>
        <p:nvSpPr>
          <p:cNvPr id="11" name="Slide Number Placeholder 10">
            <a:extLst>
              <a:ext uri="{FF2B5EF4-FFF2-40B4-BE49-F238E27FC236}">
                <a16:creationId xmlns:a16="http://schemas.microsoft.com/office/drawing/2014/main" id="{DCAA08B1-1B56-AC78-40B1-195C4BBA3CA3}"/>
              </a:ext>
            </a:extLst>
          </p:cNvPr>
          <p:cNvSpPr>
            <a:spLocks noGrp="1"/>
          </p:cNvSpPr>
          <p:nvPr>
            <p:ph type="sldNum" sz="quarter" idx="12"/>
          </p:nvPr>
        </p:nvSpPr>
        <p:spPr/>
        <p:txBody>
          <a:bodyPr/>
          <a:lstStyle/>
          <a:p>
            <a:fld id="{CC057153-B650-4DEB-B370-79DDCFDCE934}" type="slidenum">
              <a:rPr lang="en-US" smtClean="0"/>
              <a:t>5</a:t>
            </a:fld>
            <a:endParaRPr lang="en-US"/>
          </a:p>
        </p:txBody>
      </p:sp>
    </p:spTree>
    <p:extLst>
      <p:ext uri="{BB962C8B-B14F-4D97-AF65-F5344CB8AC3E}">
        <p14:creationId xmlns:p14="http://schemas.microsoft.com/office/powerpoint/2010/main" val="2655068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86F3-70A4-4979-B3E8-E0A462853804}"/>
              </a:ext>
            </a:extLst>
          </p:cNvPr>
          <p:cNvSpPr>
            <a:spLocks noGrp="1"/>
          </p:cNvSpPr>
          <p:nvPr>
            <p:ph type="title"/>
          </p:nvPr>
        </p:nvSpPr>
        <p:spPr/>
        <p:txBody>
          <a:bodyPr/>
          <a:lstStyle/>
          <a:p>
            <a:r>
              <a:rPr lang="en-US" dirty="0"/>
              <a:t>Vanishing/Exploding Gradients </a:t>
            </a:r>
          </a:p>
        </p:txBody>
      </p:sp>
      <p:sp>
        <p:nvSpPr>
          <p:cNvPr id="3" name="Content Placeholder 2">
            <a:extLst>
              <a:ext uri="{FF2B5EF4-FFF2-40B4-BE49-F238E27FC236}">
                <a16:creationId xmlns:a16="http://schemas.microsoft.com/office/drawing/2014/main" id="{723CEF4F-6319-51CD-968F-400C6DA68004}"/>
              </a:ext>
            </a:extLst>
          </p:cNvPr>
          <p:cNvSpPr>
            <a:spLocks noGrp="1"/>
          </p:cNvSpPr>
          <p:nvPr>
            <p:ph idx="1"/>
          </p:nvPr>
        </p:nvSpPr>
        <p:spPr>
          <a:xfrm>
            <a:off x="612647" y="1715532"/>
            <a:ext cx="4828033" cy="4593828"/>
          </a:xfrm>
        </p:spPr>
        <p:txBody>
          <a:bodyPr>
            <a:normAutofit fontScale="92500" lnSpcReduction="10000"/>
          </a:bodyPr>
          <a:lstStyle/>
          <a:p>
            <a:pPr marL="0" indent="0">
              <a:buNone/>
            </a:pPr>
            <a:r>
              <a:rPr lang="en-US" sz="1800" b="1" dirty="0">
                <a:latin typeface="Aptos" panose="020B0004020202020204" pitchFamily="34" charset="0"/>
              </a:rPr>
              <a:t>Vanishing Gradient:</a:t>
            </a:r>
          </a:p>
          <a:p>
            <a:r>
              <a:rPr lang="en-US" sz="1800" dirty="0">
                <a:latin typeface="Aptos" panose="020B0004020202020204" pitchFamily="34" charset="0"/>
              </a:rPr>
              <a:t>Gradients might become very small as they backpropagate through time.</a:t>
            </a:r>
          </a:p>
          <a:p>
            <a:r>
              <a:rPr lang="en-US" sz="1800" dirty="0">
                <a:latin typeface="Aptos" panose="020B0004020202020204" pitchFamily="34" charset="0"/>
              </a:rPr>
              <a:t>Weights update very little, and model stops learning.</a:t>
            </a:r>
          </a:p>
          <a:p>
            <a:r>
              <a:rPr lang="en-US" sz="1800" dirty="0">
                <a:latin typeface="Aptos" panose="020B0004020202020204" pitchFamily="34" charset="0"/>
              </a:rPr>
              <a:t>Thus, the gradient becomes almost zero.</a:t>
            </a:r>
          </a:p>
          <a:p>
            <a:endParaRPr lang="en-US" sz="1800" dirty="0">
              <a:latin typeface="Aptos" panose="020B0004020202020204" pitchFamily="34" charset="0"/>
            </a:endParaRPr>
          </a:p>
          <a:p>
            <a:pPr marL="0" indent="0">
              <a:buNone/>
            </a:pPr>
            <a:r>
              <a:rPr lang="en-US" sz="1800" b="1" dirty="0">
                <a:latin typeface="Aptos" panose="020B0004020202020204" pitchFamily="34" charset="0"/>
              </a:rPr>
              <a:t>Exploding Gradient:</a:t>
            </a:r>
          </a:p>
          <a:p>
            <a:r>
              <a:rPr lang="en-US" sz="1800" dirty="0">
                <a:latin typeface="Aptos" panose="020B0004020202020204" pitchFamily="34" charset="0"/>
              </a:rPr>
              <a:t>Gradients become too large.</a:t>
            </a:r>
          </a:p>
          <a:p>
            <a:r>
              <a:rPr lang="en-US" sz="1800" dirty="0">
                <a:latin typeface="Aptos" panose="020B0004020202020204" pitchFamily="34" charset="0"/>
              </a:rPr>
              <a:t>Model weights grow rapidly and may result in </a:t>
            </a:r>
            <a:r>
              <a:rPr lang="en-US" sz="1800" dirty="0" err="1">
                <a:latin typeface="Aptos" panose="020B0004020202020204" pitchFamily="34" charset="0"/>
              </a:rPr>
              <a:t>NaN</a:t>
            </a:r>
            <a:r>
              <a:rPr lang="en-US" sz="1800" dirty="0">
                <a:latin typeface="Aptos" panose="020B0004020202020204" pitchFamily="34" charset="0"/>
              </a:rPr>
              <a:t> values.</a:t>
            </a:r>
          </a:p>
          <a:p>
            <a:r>
              <a:rPr lang="en-US" sz="1800" dirty="0">
                <a:latin typeface="Aptos" panose="020B0004020202020204" pitchFamily="34" charset="0"/>
              </a:rPr>
              <a:t>The model becomes untrainable.</a:t>
            </a:r>
          </a:p>
        </p:txBody>
      </p:sp>
      <p:pic>
        <p:nvPicPr>
          <p:cNvPr id="5" name="Picture 4">
            <a:extLst>
              <a:ext uri="{FF2B5EF4-FFF2-40B4-BE49-F238E27FC236}">
                <a16:creationId xmlns:a16="http://schemas.microsoft.com/office/drawing/2014/main" id="{890EC469-5997-E0F2-7DC3-E350EE8F50F5}"/>
              </a:ext>
            </a:extLst>
          </p:cNvPr>
          <p:cNvPicPr>
            <a:picLocks noChangeAspect="1"/>
          </p:cNvPicPr>
          <p:nvPr/>
        </p:nvPicPr>
        <p:blipFill>
          <a:blip r:embed="rId2"/>
          <a:stretch>
            <a:fillRect/>
          </a:stretch>
        </p:blipFill>
        <p:spPr>
          <a:xfrm>
            <a:off x="6437376" y="1812988"/>
            <a:ext cx="5141977" cy="4267771"/>
          </a:xfrm>
          <a:prstGeom prst="rect">
            <a:avLst/>
          </a:prstGeom>
        </p:spPr>
      </p:pic>
      <p:sp>
        <p:nvSpPr>
          <p:cNvPr id="6" name="Slide Number Placeholder 5">
            <a:extLst>
              <a:ext uri="{FF2B5EF4-FFF2-40B4-BE49-F238E27FC236}">
                <a16:creationId xmlns:a16="http://schemas.microsoft.com/office/drawing/2014/main" id="{80B889CA-6C2B-F00F-49A5-D03185358524}"/>
              </a:ext>
            </a:extLst>
          </p:cNvPr>
          <p:cNvSpPr>
            <a:spLocks noGrp="1"/>
          </p:cNvSpPr>
          <p:nvPr>
            <p:ph type="sldNum" sz="quarter" idx="12"/>
          </p:nvPr>
        </p:nvSpPr>
        <p:spPr/>
        <p:txBody>
          <a:bodyPr/>
          <a:lstStyle/>
          <a:p>
            <a:fld id="{CC057153-B650-4DEB-B370-79DDCFDCE934}" type="slidenum">
              <a:rPr lang="en-US" smtClean="0"/>
              <a:t>6</a:t>
            </a:fld>
            <a:endParaRPr lang="en-US"/>
          </a:p>
        </p:txBody>
      </p:sp>
    </p:spTree>
    <p:extLst>
      <p:ext uri="{BB962C8B-B14F-4D97-AF65-F5344CB8AC3E}">
        <p14:creationId xmlns:p14="http://schemas.microsoft.com/office/powerpoint/2010/main" val="3737102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F80C8-E798-664B-A020-E5B63E692D45}"/>
              </a:ext>
            </a:extLst>
          </p:cNvPr>
          <p:cNvSpPr>
            <a:spLocks noGrp="1"/>
          </p:cNvSpPr>
          <p:nvPr>
            <p:ph type="ctrTitle"/>
          </p:nvPr>
        </p:nvSpPr>
        <p:spPr>
          <a:xfrm>
            <a:off x="2301922" y="2644361"/>
            <a:ext cx="7588155" cy="1569277"/>
          </a:xfrm>
        </p:spPr>
        <p:txBody>
          <a:bodyPr>
            <a:normAutofit/>
          </a:bodyPr>
          <a:lstStyle/>
          <a:p>
            <a:r>
              <a:rPr lang="en-US" sz="9600" dirty="0"/>
              <a:t>LSTM</a:t>
            </a:r>
          </a:p>
        </p:txBody>
      </p:sp>
      <p:sp>
        <p:nvSpPr>
          <p:cNvPr id="3" name="Slide Number Placeholder 2">
            <a:extLst>
              <a:ext uri="{FF2B5EF4-FFF2-40B4-BE49-F238E27FC236}">
                <a16:creationId xmlns:a16="http://schemas.microsoft.com/office/drawing/2014/main" id="{8A517D3C-3596-6768-7627-C599F0C7C30F}"/>
              </a:ext>
            </a:extLst>
          </p:cNvPr>
          <p:cNvSpPr>
            <a:spLocks noGrp="1"/>
          </p:cNvSpPr>
          <p:nvPr>
            <p:ph type="sldNum" sz="quarter" idx="12"/>
          </p:nvPr>
        </p:nvSpPr>
        <p:spPr/>
        <p:txBody>
          <a:bodyPr/>
          <a:lstStyle/>
          <a:p>
            <a:fld id="{CC057153-B650-4DEB-B370-79DDCFDCE934}" type="slidenum">
              <a:rPr lang="en-US" smtClean="0"/>
              <a:t>7</a:t>
            </a:fld>
            <a:endParaRPr lang="en-US"/>
          </a:p>
        </p:txBody>
      </p:sp>
    </p:spTree>
    <p:extLst>
      <p:ext uri="{BB962C8B-B14F-4D97-AF65-F5344CB8AC3E}">
        <p14:creationId xmlns:p14="http://schemas.microsoft.com/office/powerpoint/2010/main" val="257770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354D9C2-6CF1-FB08-99C2-946159D7CCCD}"/>
              </a:ext>
            </a:extLst>
          </p:cNvPr>
          <p:cNvSpPr txBox="1"/>
          <p:nvPr/>
        </p:nvSpPr>
        <p:spPr>
          <a:xfrm>
            <a:off x="534854" y="820881"/>
            <a:ext cx="4621553" cy="74036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i="0" kern="1200" dirty="0">
                <a:solidFill>
                  <a:schemeClr val="tx1"/>
                </a:solidFill>
                <a:effectLst/>
                <a:latin typeface="+mj-lt"/>
                <a:ea typeface="+mj-ea"/>
                <a:cs typeface="+mj-cs"/>
              </a:rPr>
              <a:t>Why LSTM</a:t>
            </a:r>
            <a:endParaRPr lang="en-US" sz="3600" b="1" kern="1200" dirty="0">
              <a:solidFill>
                <a:schemeClr val="tx1"/>
              </a:solidFill>
              <a:effectLst/>
              <a:latin typeface="+mj-lt"/>
              <a:ea typeface="+mj-ea"/>
              <a:cs typeface="+mj-cs"/>
            </a:endParaRPr>
          </a:p>
        </p:txBody>
      </p:sp>
      <p:sp>
        <p:nvSpPr>
          <p:cNvPr id="11" name="TextBox 10">
            <a:extLst>
              <a:ext uri="{FF2B5EF4-FFF2-40B4-BE49-F238E27FC236}">
                <a16:creationId xmlns:a16="http://schemas.microsoft.com/office/drawing/2014/main" id="{38163F9C-4C55-F3BC-2149-39CF75D37768}"/>
              </a:ext>
            </a:extLst>
          </p:cNvPr>
          <p:cNvSpPr txBox="1"/>
          <p:nvPr/>
        </p:nvSpPr>
        <p:spPr>
          <a:xfrm>
            <a:off x="534853" y="2119473"/>
            <a:ext cx="4621553" cy="3539855"/>
          </a:xfrm>
          <a:prstGeom prst="rect">
            <a:avLst/>
          </a:prstGeom>
        </p:spPr>
        <p:txBody>
          <a:bodyPr vert="horz" lIns="91440" tIns="45720" rIns="91440" bIns="45720" rtlCol="0">
            <a:normAutofit/>
          </a:bodyPr>
          <a:lstStyle/>
          <a:p>
            <a:pPr indent="-228600">
              <a:lnSpc>
                <a:spcPct val="110000"/>
              </a:lnSpc>
              <a:spcAft>
                <a:spcPts val="600"/>
              </a:spcAft>
              <a:buFont typeface="Arial" panose="020B0604020202020204" pitchFamily="34" charset="0"/>
              <a:buChar char="•"/>
            </a:pPr>
            <a:r>
              <a:rPr lang="en-US" b="0" i="0" dirty="0">
                <a:effectLst/>
                <a:latin typeface="Aptos" panose="020B0004020202020204" pitchFamily="34" charset="0"/>
              </a:rPr>
              <a:t> Reducing information loss over long sequences</a:t>
            </a:r>
          </a:p>
          <a:p>
            <a:pPr marL="285750" indent="-228600">
              <a:lnSpc>
                <a:spcPct val="110000"/>
              </a:lnSpc>
              <a:spcAft>
                <a:spcPts val="600"/>
              </a:spcAft>
              <a:buFont typeface="Arial" panose="020B0604020202020204" pitchFamily="34" charset="0"/>
              <a:buChar char="•"/>
            </a:pPr>
            <a:endParaRPr lang="en-US" dirty="0">
              <a:effectLst/>
              <a:latin typeface="Aptos" panose="020B0004020202020204" pitchFamily="34" charset="0"/>
            </a:endParaRPr>
          </a:p>
          <a:p>
            <a:pPr indent="-228600">
              <a:lnSpc>
                <a:spcPct val="110000"/>
              </a:lnSpc>
              <a:spcAft>
                <a:spcPts val="600"/>
              </a:spcAft>
              <a:buFont typeface="Arial" panose="020B0604020202020204" pitchFamily="34" charset="0"/>
              <a:buChar char="•"/>
            </a:pPr>
            <a:r>
              <a:rPr lang="en-US" b="0" i="0" dirty="0">
                <a:effectLst/>
                <a:latin typeface="Aptos" panose="020B0004020202020204" pitchFamily="34" charset="0"/>
              </a:rPr>
              <a:t> Often outperforming RNNs and GRUs in tasks like language modeling, speech recognition, and time-series forecasting</a:t>
            </a:r>
          </a:p>
          <a:p>
            <a:pPr marL="285750" indent="-228600">
              <a:lnSpc>
                <a:spcPct val="110000"/>
              </a:lnSpc>
              <a:spcAft>
                <a:spcPts val="600"/>
              </a:spcAft>
              <a:buFont typeface="Arial" panose="020B0604020202020204" pitchFamily="34" charset="0"/>
              <a:buChar char="•"/>
            </a:pPr>
            <a:endParaRPr lang="en-US" dirty="0">
              <a:effectLst/>
              <a:latin typeface="Aptos" panose="020B0004020202020204" pitchFamily="34" charset="0"/>
            </a:endParaRPr>
          </a:p>
          <a:p>
            <a:pPr indent="-228600">
              <a:lnSpc>
                <a:spcPct val="110000"/>
              </a:lnSpc>
              <a:spcAft>
                <a:spcPts val="600"/>
              </a:spcAft>
              <a:buFont typeface="Arial" panose="020B0604020202020204" pitchFamily="34" charset="0"/>
              <a:buChar char="•"/>
            </a:pPr>
            <a:r>
              <a:rPr lang="en-US" b="1" i="0" dirty="0">
                <a:effectLst/>
                <a:latin typeface="Aptos" panose="020B0004020202020204" pitchFamily="34" charset="0"/>
              </a:rPr>
              <a:t> Trade-off:</a:t>
            </a:r>
            <a:r>
              <a:rPr lang="en-US" b="0" i="0" dirty="0">
                <a:effectLst/>
                <a:latin typeface="Aptos" panose="020B0004020202020204" pitchFamily="34" charset="0"/>
              </a:rPr>
              <a:t> more complex and slower than GRUs, but often more accurate especially in handling complex data</a:t>
            </a:r>
            <a:endParaRPr lang="en-US" dirty="0">
              <a:effectLst/>
              <a:latin typeface="Aptos" panose="020B0004020202020204" pitchFamily="34" charset="0"/>
            </a:endParaRPr>
          </a:p>
        </p:txBody>
      </p:sp>
      <p:pic>
        <p:nvPicPr>
          <p:cNvPr id="18" name="Picture 17">
            <a:extLst>
              <a:ext uri="{FF2B5EF4-FFF2-40B4-BE49-F238E27FC236}">
                <a16:creationId xmlns:a16="http://schemas.microsoft.com/office/drawing/2014/main" id="{C3C91753-4615-562B-EF27-8EF8297CE205}"/>
              </a:ext>
            </a:extLst>
          </p:cNvPr>
          <p:cNvPicPr>
            <a:picLocks noChangeAspect="1"/>
          </p:cNvPicPr>
          <p:nvPr/>
        </p:nvPicPr>
        <p:blipFill>
          <a:blip r:embed="rId2"/>
          <a:stretch>
            <a:fillRect/>
          </a:stretch>
        </p:blipFill>
        <p:spPr>
          <a:xfrm>
            <a:off x="5916821" y="2089279"/>
            <a:ext cx="4744252" cy="3570049"/>
          </a:xfrm>
          <a:prstGeom prst="rect">
            <a:avLst/>
          </a:prstGeom>
        </p:spPr>
      </p:pic>
      <p:sp>
        <p:nvSpPr>
          <p:cNvPr id="6" name="Rectangle 1">
            <a:extLst>
              <a:ext uri="{FF2B5EF4-FFF2-40B4-BE49-F238E27FC236}">
                <a16:creationId xmlns:a16="http://schemas.microsoft.com/office/drawing/2014/main" id="{992A8A20-C423-3FC1-BAAF-BF834A11A0B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Slide Number Placeholder 1">
            <a:extLst>
              <a:ext uri="{FF2B5EF4-FFF2-40B4-BE49-F238E27FC236}">
                <a16:creationId xmlns:a16="http://schemas.microsoft.com/office/drawing/2014/main" id="{50DA1531-38AD-4B26-41A6-BB4538D8CB3A}"/>
              </a:ext>
            </a:extLst>
          </p:cNvPr>
          <p:cNvSpPr>
            <a:spLocks noGrp="1"/>
          </p:cNvSpPr>
          <p:nvPr>
            <p:ph type="sldNum" sz="quarter" idx="12"/>
          </p:nvPr>
        </p:nvSpPr>
        <p:spPr/>
        <p:txBody>
          <a:bodyPr/>
          <a:lstStyle/>
          <a:p>
            <a:fld id="{CC057153-B650-4DEB-B370-79DDCFDCE934}" type="slidenum">
              <a:rPr lang="en-US" smtClean="0"/>
              <a:t>8</a:t>
            </a:fld>
            <a:endParaRPr lang="en-US"/>
          </a:p>
        </p:txBody>
      </p:sp>
    </p:spTree>
    <p:extLst>
      <p:ext uri="{BB962C8B-B14F-4D97-AF65-F5344CB8AC3E}">
        <p14:creationId xmlns:p14="http://schemas.microsoft.com/office/powerpoint/2010/main" val="680250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BF6815E-0833-56B9-51F1-99F73C456751}"/>
              </a:ext>
            </a:extLst>
          </p:cNvPr>
          <p:cNvSpPr txBox="1"/>
          <p:nvPr/>
        </p:nvSpPr>
        <p:spPr>
          <a:xfrm>
            <a:off x="706166" y="548640"/>
            <a:ext cx="5862396" cy="75895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i="0" kern="1200" dirty="0">
                <a:solidFill>
                  <a:schemeClr val="tx1"/>
                </a:solidFill>
                <a:effectLst/>
                <a:latin typeface="+mj-lt"/>
                <a:ea typeface="+mj-ea"/>
                <a:cs typeface="+mj-cs"/>
              </a:rPr>
              <a:t>LSTM Architecture</a:t>
            </a:r>
            <a:endParaRPr lang="en-US" sz="3600" b="1" kern="1200" dirty="0">
              <a:solidFill>
                <a:schemeClr val="tx1"/>
              </a:solidFill>
              <a:effectLst/>
              <a:latin typeface="+mj-lt"/>
              <a:ea typeface="+mj-ea"/>
              <a:cs typeface="+mj-cs"/>
            </a:endParaRPr>
          </a:p>
        </p:txBody>
      </p:sp>
      <p:sp>
        <p:nvSpPr>
          <p:cNvPr id="3" name="TextBox 2">
            <a:extLst>
              <a:ext uri="{FF2B5EF4-FFF2-40B4-BE49-F238E27FC236}">
                <a16:creationId xmlns:a16="http://schemas.microsoft.com/office/drawing/2014/main" id="{3274A825-4944-302C-E41A-C3B1038EEA33}"/>
              </a:ext>
            </a:extLst>
          </p:cNvPr>
          <p:cNvSpPr txBox="1"/>
          <p:nvPr/>
        </p:nvSpPr>
        <p:spPr>
          <a:xfrm>
            <a:off x="405298" y="1721990"/>
            <a:ext cx="6071256" cy="4587370"/>
          </a:xfrm>
          <a:prstGeom prst="rect">
            <a:avLst/>
          </a:prstGeom>
        </p:spPr>
        <p:txBody>
          <a:bodyPr vert="horz" lIns="91440" tIns="45720" rIns="91440" bIns="45720" rtlCol="0">
            <a:normAutofit lnSpcReduction="10000"/>
          </a:bodyPr>
          <a:lstStyle/>
          <a:p>
            <a:pPr marL="285750" indent="-228600">
              <a:lnSpc>
                <a:spcPct val="110000"/>
              </a:lnSpc>
              <a:spcAft>
                <a:spcPts val="600"/>
              </a:spcAft>
              <a:buFont typeface="Arial" panose="020B0604020202020204" pitchFamily="34" charset="0"/>
              <a:buChar char="•"/>
            </a:pPr>
            <a:r>
              <a:rPr lang="en-US" b="1" dirty="0">
                <a:latin typeface="Aptos" panose="020B0004020202020204" pitchFamily="34" charset="0"/>
              </a:rPr>
              <a:t>Cell State</a:t>
            </a:r>
            <a:r>
              <a:rPr lang="en-US" dirty="0">
                <a:latin typeface="Aptos" panose="020B0004020202020204" pitchFamily="34" charset="0"/>
              </a:rPr>
              <a:t>: runs down straight down the entire chain with only some minor interactions, thus making it very easy for information to remain unchanged.</a:t>
            </a:r>
          </a:p>
          <a:p>
            <a:pPr indent="-228600">
              <a:lnSpc>
                <a:spcPct val="110000"/>
              </a:lnSpc>
              <a:spcAft>
                <a:spcPts val="600"/>
              </a:spcAft>
              <a:buFont typeface="Arial" panose="020B0604020202020204" pitchFamily="34" charset="0"/>
              <a:buChar char="•"/>
            </a:pPr>
            <a:endParaRPr lang="en-US" dirty="0">
              <a:latin typeface="Aptos" panose="020B0004020202020204" pitchFamily="34" charset="0"/>
            </a:endParaRPr>
          </a:p>
          <a:p>
            <a:pPr marL="285750" indent="-228600">
              <a:lnSpc>
                <a:spcPct val="110000"/>
              </a:lnSpc>
              <a:spcAft>
                <a:spcPts val="600"/>
              </a:spcAft>
              <a:buFont typeface="Arial" panose="020B0604020202020204" pitchFamily="34" charset="0"/>
              <a:buChar char="•"/>
            </a:pPr>
            <a:r>
              <a:rPr lang="en-US" b="1" dirty="0">
                <a:latin typeface="Aptos" panose="020B0004020202020204" pitchFamily="34" charset="0"/>
              </a:rPr>
              <a:t>Forget Gate</a:t>
            </a:r>
            <a:r>
              <a:rPr lang="en-US" dirty="0">
                <a:latin typeface="Aptos" panose="020B0004020202020204" pitchFamily="34" charset="0"/>
              </a:rPr>
              <a:t>: decides how much information to throw away from the cell state based on the previous hidden state and current input.</a:t>
            </a:r>
          </a:p>
          <a:p>
            <a:pPr indent="-228600">
              <a:lnSpc>
                <a:spcPct val="110000"/>
              </a:lnSpc>
              <a:spcAft>
                <a:spcPts val="600"/>
              </a:spcAft>
              <a:buFont typeface="Arial" panose="020B0604020202020204" pitchFamily="34" charset="0"/>
              <a:buChar char="•"/>
            </a:pPr>
            <a:endParaRPr lang="en-US" dirty="0">
              <a:latin typeface="Aptos" panose="020B0004020202020204" pitchFamily="34" charset="0"/>
            </a:endParaRPr>
          </a:p>
          <a:p>
            <a:pPr marL="285750" indent="-228600">
              <a:lnSpc>
                <a:spcPct val="110000"/>
              </a:lnSpc>
              <a:spcAft>
                <a:spcPts val="600"/>
              </a:spcAft>
              <a:buFont typeface="Arial" panose="020B0604020202020204" pitchFamily="34" charset="0"/>
              <a:buChar char="•"/>
            </a:pPr>
            <a:r>
              <a:rPr lang="en-US" b="1" dirty="0">
                <a:latin typeface="Aptos" panose="020B0004020202020204" pitchFamily="34" charset="0"/>
              </a:rPr>
              <a:t>Input Gate</a:t>
            </a:r>
            <a:r>
              <a:rPr lang="en-US" dirty="0">
                <a:latin typeface="Aptos" panose="020B0004020202020204" pitchFamily="34" charset="0"/>
              </a:rPr>
              <a:t>: decides what new information we are going to store in the cell state.</a:t>
            </a:r>
          </a:p>
          <a:p>
            <a:pPr marL="57150">
              <a:lnSpc>
                <a:spcPct val="110000"/>
              </a:lnSpc>
              <a:spcAft>
                <a:spcPts val="600"/>
              </a:spcAft>
            </a:pPr>
            <a:endParaRPr lang="en-US" dirty="0">
              <a:latin typeface="Aptos" panose="020B0004020202020204" pitchFamily="34" charset="0"/>
            </a:endParaRPr>
          </a:p>
          <a:p>
            <a:pPr marL="285750" indent="-228600">
              <a:lnSpc>
                <a:spcPct val="110000"/>
              </a:lnSpc>
              <a:spcAft>
                <a:spcPts val="600"/>
              </a:spcAft>
              <a:buFont typeface="Arial" panose="020B0604020202020204" pitchFamily="34" charset="0"/>
              <a:buChar char="•"/>
            </a:pPr>
            <a:r>
              <a:rPr lang="en-US" b="1" dirty="0">
                <a:latin typeface="Aptos" panose="020B0004020202020204" pitchFamily="34" charset="0"/>
              </a:rPr>
              <a:t>Output Gate</a:t>
            </a:r>
            <a:r>
              <a:rPr lang="en-US" dirty="0">
                <a:latin typeface="Aptos" panose="020B0004020202020204" pitchFamily="34" charset="0"/>
              </a:rPr>
              <a:t>: decides what parts of the cell state are going to influence the output. Thus, it takes an additional input (cell state) in comparison with the other gates.</a:t>
            </a:r>
          </a:p>
        </p:txBody>
      </p:sp>
      <p:pic>
        <p:nvPicPr>
          <p:cNvPr id="2050" name="Picture 2">
            <a:extLst>
              <a:ext uri="{FF2B5EF4-FFF2-40B4-BE49-F238E27FC236}">
                <a16:creationId xmlns:a16="http://schemas.microsoft.com/office/drawing/2014/main" id="{679CE7CF-025A-5A1E-D2AB-2CB68BDC90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72992" y="2272301"/>
            <a:ext cx="5322570" cy="299589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DE63006-6F78-2B05-A82E-388FFF1A3E0A}"/>
              </a:ext>
            </a:extLst>
          </p:cNvPr>
          <p:cNvSpPr>
            <a:spLocks noGrp="1"/>
          </p:cNvSpPr>
          <p:nvPr>
            <p:ph type="sldNum" sz="quarter" idx="12"/>
          </p:nvPr>
        </p:nvSpPr>
        <p:spPr/>
        <p:txBody>
          <a:bodyPr/>
          <a:lstStyle/>
          <a:p>
            <a:fld id="{CC057153-B650-4DEB-B370-79DDCFDCE934}" type="slidenum">
              <a:rPr lang="en-US" smtClean="0"/>
              <a:t>9</a:t>
            </a:fld>
            <a:endParaRPr lang="en-US"/>
          </a:p>
        </p:txBody>
      </p:sp>
    </p:spTree>
    <p:extLst>
      <p:ext uri="{BB962C8B-B14F-4D97-AF65-F5344CB8AC3E}">
        <p14:creationId xmlns:p14="http://schemas.microsoft.com/office/powerpoint/2010/main" val="216534840"/>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367</TotalTime>
  <Words>1036</Words>
  <Application>Microsoft Office PowerPoint</Application>
  <PresentationFormat>Widescreen</PresentationFormat>
  <Paragraphs>174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Arial</vt:lpstr>
      <vt:lpstr>Neue Haas Grotesk Text Pro</vt:lpstr>
      <vt:lpstr>Wingdings</vt:lpstr>
      <vt:lpstr>VanillaVTI</vt:lpstr>
      <vt:lpstr>  RNNs, LSTMs, and GRUs </vt:lpstr>
      <vt:lpstr>Outline</vt:lpstr>
      <vt:lpstr>RNN</vt:lpstr>
      <vt:lpstr>Why RNN</vt:lpstr>
      <vt:lpstr>RNN Architecture</vt:lpstr>
      <vt:lpstr>Vanishing/Exploding Gradients </vt:lpstr>
      <vt:lpstr>LSTM</vt:lpstr>
      <vt:lpstr>PowerPoint Presentation</vt:lpstr>
      <vt:lpstr>PowerPoint Presentation</vt:lpstr>
      <vt:lpstr>PowerPoint Presentation</vt:lpstr>
      <vt:lpstr>PowerPoint Presentation</vt:lpstr>
      <vt:lpstr>PowerPoint Presentation</vt:lpstr>
      <vt:lpstr>GRU</vt:lpstr>
      <vt:lpstr>PowerPoint Presentation</vt:lpstr>
      <vt:lpstr>PowerPoint Presentation</vt:lpstr>
      <vt:lpstr>PowerPoint Presentation</vt:lpstr>
      <vt:lpstr>Theoretical Comparison</vt:lpstr>
      <vt:lpstr>PowerPoint Presentation</vt:lpstr>
      <vt:lpstr>PowerPoint Presentation</vt:lpstr>
      <vt:lpstr>Dataset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 y</dc:creator>
  <cp:lastModifiedBy>a y</cp:lastModifiedBy>
  <cp:revision>9</cp:revision>
  <dcterms:created xsi:type="dcterms:W3CDTF">2025-07-29T09:35:02Z</dcterms:created>
  <dcterms:modified xsi:type="dcterms:W3CDTF">2025-07-29T16:30:31Z</dcterms:modified>
</cp:coreProperties>
</file>