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C000"/>
    <a:srgbClr val="4D4D4D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79642-5867-4DA2-AF7F-D1640ECAB29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5DA37B-7F85-49DC-9EE4-2FDB8CF4F047}">
      <dgm:prSet/>
      <dgm:spPr/>
      <dgm:t>
        <a:bodyPr/>
        <a:lstStyle/>
        <a:p>
          <a:r>
            <a:rPr lang="tr-TR"/>
            <a:t>Bir </a:t>
          </a:r>
          <a:r>
            <a:rPr lang="tr-TR" b="1" i="1"/>
            <a:t>Link State </a:t>
          </a:r>
          <a:r>
            <a:rPr lang="tr-TR"/>
            <a:t>protokolüdür.</a:t>
          </a:r>
          <a:endParaRPr lang="en-US"/>
        </a:p>
      </dgm:t>
    </dgm:pt>
    <dgm:pt modelId="{A01B976C-DE33-4112-AD5A-9AABE11F50FE}" type="parTrans" cxnId="{A1378C33-0E5C-4916-8997-D65804E235C4}">
      <dgm:prSet/>
      <dgm:spPr/>
      <dgm:t>
        <a:bodyPr/>
        <a:lstStyle/>
        <a:p>
          <a:endParaRPr lang="en-US"/>
        </a:p>
      </dgm:t>
    </dgm:pt>
    <dgm:pt modelId="{11DC8911-63F9-4C53-9762-D365BF28BA60}" type="sibTrans" cxnId="{A1378C33-0E5C-4916-8997-D65804E235C4}">
      <dgm:prSet/>
      <dgm:spPr/>
      <dgm:t>
        <a:bodyPr/>
        <a:lstStyle/>
        <a:p>
          <a:endParaRPr lang="en-US"/>
        </a:p>
      </dgm:t>
    </dgm:pt>
    <dgm:pt modelId="{C431534B-1F70-433A-90CB-357BFAAF4344}">
      <dgm:prSet/>
      <dgm:spPr/>
      <dgm:t>
        <a:bodyPr/>
        <a:lstStyle/>
        <a:p>
          <a:r>
            <a:rPr lang="tr-TR"/>
            <a:t>Dolayısıyla </a:t>
          </a:r>
          <a:r>
            <a:rPr lang="tr-TR" b="1"/>
            <a:t>bandwidth </a:t>
          </a:r>
          <a:r>
            <a:rPr lang="tr-TR"/>
            <a:t>parametresini kullanır.</a:t>
          </a:r>
          <a:endParaRPr lang="en-US"/>
        </a:p>
      </dgm:t>
    </dgm:pt>
    <dgm:pt modelId="{22D85C3A-BE65-409E-8963-CCDBE53C0317}" type="parTrans" cxnId="{384E2D62-2FC7-4E55-AD37-744DC2119221}">
      <dgm:prSet/>
      <dgm:spPr/>
      <dgm:t>
        <a:bodyPr/>
        <a:lstStyle/>
        <a:p>
          <a:endParaRPr lang="en-US"/>
        </a:p>
      </dgm:t>
    </dgm:pt>
    <dgm:pt modelId="{D70EAA7B-A4ED-4AEA-84F0-3BE65F030600}" type="sibTrans" cxnId="{384E2D62-2FC7-4E55-AD37-744DC2119221}">
      <dgm:prSet/>
      <dgm:spPr/>
      <dgm:t>
        <a:bodyPr/>
        <a:lstStyle/>
        <a:p>
          <a:endParaRPr lang="en-US"/>
        </a:p>
      </dgm:t>
    </dgm:pt>
    <dgm:pt modelId="{E08C69E9-7D9C-4B7E-85CE-DF7CFEDA6999}">
      <dgm:prSet/>
      <dgm:spPr/>
      <dgm:t>
        <a:bodyPr/>
        <a:lstStyle/>
        <a:p>
          <a:r>
            <a:rPr lang="tr-TR"/>
            <a:t>İç network’ünü komşularına bildirir.</a:t>
          </a:r>
          <a:endParaRPr lang="en-US"/>
        </a:p>
      </dgm:t>
    </dgm:pt>
    <dgm:pt modelId="{92455A5F-4957-41E0-A570-48650FDCC42F}" type="parTrans" cxnId="{EFB0731E-4959-4AE3-A46D-7FD77FEE4ED4}">
      <dgm:prSet/>
      <dgm:spPr/>
      <dgm:t>
        <a:bodyPr/>
        <a:lstStyle/>
        <a:p>
          <a:endParaRPr lang="en-US"/>
        </a:p>
      </dgm:t>
    </dgm:pt>
    <dgm:pt modelId="{D6011708-C4C2-415F-8905-F3B36A20B13B}" type="sibTrans" cxnId="{EFB0731E-4959-4AE3-A46D-7FD77FEE4ED4}">
      <dgm:prSet/>
      <dgm:spPr/>
      <dgm:t>
        <a:bodyPr/>
        <a:lstStyle/>
        <a:p>
          <a:endParaRPr lang="en-US"/>
        </a:p>
      </dgm:t>
    </dgm:pt>
    <dgm:pt modelId="{798AE996-902D-49E9-8409-16D4AA236729}">
      <dgm:prSet/>
      <dgm:spPr/>
      <dgm:t>
        <a:bodyPr/>
        <a:lstStyle/>
        <a:p>
          <a:r>
            <a:rPr lang="tr-TR"/>
            <a:t>Komşuluk ilişkisinde karşı OSPF komşusuyla konuşmak için </a:t>
          </a:r>
          <a:r>
            <a:rPr lang="tr-TR" b="1"/>
            <a:t>router-id </a:t>
          </a:r>
          <a:r>
            <a:rPr lang="tr-TR"/>
            <a:t>kullanır.</a:t>
          </a:r>
          <a:endParaRPr lang="en-US"/>
        </a:p>
      </dgm:t>
    </dgm:pt>
    <dgm:pt modelId="{6ACE25B3-A3C0-4ED8-8602-77BEBE8B6FD5}" type="parTrans" cxnId="{2943EC37-02A0-41A3-8376-5DFDE8DF9870}">
      <dgm:prSet/>
      <dgm:spPr/>
      <dgm:t>
        <a:bodyPr/>
        <a:lstStyle/>
        <a:p>
          <a:endParaRPr lang="en-US"/>
        </a:p>
      </dgm:t>
    </dgm:pt>
    <dgm:pt modelId="{000DB48D-20B1-46FE-B606-7A91245FDC28}" type="sibTrans" cxnId="{2943EC37-02A0-41A3-8376-5DFDE8DF9870}">
      <dgm:prSet/>
      <dgm:spPr/>
      <dgm:t>
        <a:bodyPr/>
        <a:lstStyle/>
        <a:p>
          <a:endParaRPr lang="en-US"/>
        </a:p>
      </dgm:t>
    </dgm:pt>
    <dgm:pt modelId="{C09B262F-18A1-474C-80F8-F1B7C48B4857}">
      <dgm:prSet/>
      <dgm:spPr/>
      <dgm:t>
        <a:bodyPr/>
        <a:lstStyle/>
        <a:p>
          <a:r>
            <a:rPr lang="tr-TR" b="1" i="1"/>
            <a:t>Router-id</a:t>
          </a:r>
          <a:r>
            <a:rPr lang="tr-TR" i="1"/>
            <a:t>,</a:t>
          </a:r>
          <a:r>
            <a:rPr lang="tr-TR"/>
            <a:t> router’ın üzerindeki </a:t>
          </a:r>
          <a:r>
            <a:rPr lang="tr-TR" b="1" i="1"/>
            <a:t>en yüksek numerik</a:t>
          </a:r>
          <a:r>
            <a:rPr lang="tr-TR" b="1"/>
            <a:t> </a:t>
          </a:r>
          <a:r>
            <a:rPr lang="tr-TR"/>
            <a:t>değerli </a:t>
          </a:r>
          <a:r>
            <a:rPr lang="tr-TR" b="1" i="1"/>
            <a:t>interface’in IP</a:t>
          </a:r>
          <a:r>
            <a:rPr lang="tr-TR"/>
            <a:t>’sidir.</a:t>
          </a:r>
          <a:endParaRPr lang="en-US"/>
        </a:p>
      </dgm:t>
    </dgm:pt>
    <dgm:pt modelId="{21DF50E2-4786-41E5-97A1-BC1232CB8D8A}" type="parTrans" cxnId="{ABF6F08B-2577-466F-A9A0-B2CE2729B1CE}">
      <dgm:prSet/>
      <dgm:spPr/>
      <dgm:t>
        <a:bodyPr/>
        <a:lstStyle/>
        <a:p>
          <a:endParaRPr lang="en-US"/>
        </a:p>
      </dgm:t>
    </dgm:pt>
    <dgm:pt modelId="{6E7A59D7-3533-4E32-8C40-86A6A2554A9C}" type="sibTrans" cxnId="{ABF6F08B-2577-466F-A9A0-B2CE2729B1CE}">
      <dgm:prSet/>
      <dgm:spPr/>
      <dgm:t>
        <a:bodyPr/>
        <a:lstStyle/>
        <a:p>
          <a:endParaRPr lang="en-US"/>
        </a:p>
      </dgm:t>
    </dgm:pt>
    <dgm:pt modelId="{BB844210-8BF0-472D-8577-AF5AA006A07F}">
      <dgm:prSet/>
      <dgm:spPr/>
      <dgm:t>
        <a:bodyPr/>
        <a:lstStyle/>
        <a:p>
          <a:r>
            <a:rPr lang="tr-TR" b="1" i="1"/>
            <a:t>«area» </a:t>
          </a:r>
          <a:r>
            <a:rPr lang="tr-TR" i="1"/>
            <a:t>ifadesi haritalandırmak için kullanılır.</a:t>
          </a:r>
          <a:endParaRPr lang="en-US"/>
        </a:p>
      </dgm:t>
    </dgm:pt>
    <dgm:pt modelId="{FBDC2A11-AABC-4F41-941D-846CCAD29560}" type="parTrans" cxnId="{C218E12A-0B2E-4A6E-AD73-A3C41047B1F7}">
      <dgm:prSet/>
      <dgm:spPr/>
      <dgm:t>
        <a:bodyPr/>
        <a:lstStyle/>
        <a:p>
          <a:endParaRPr lang="en-US"/>
        </a:p>
      </dgm:t>
    </dgm:pt>
    <dgm:pt modelId="{CA72F463-AF01-42EC-A97F-D9C6E7875C64}" type="sibTrans" cxnId="{C218E12A-0B2E-4A6E-AD73-A3C41047B1F7}">
      <dgm:prSet/>
      <dgm:spPr/>
      <dgm:t>
        <a:bodyPr/>
        <a:lstStyle/>
        <a:p>
          <a:endParaRPr lang="en-US"/>
        </a:p>
      </dgm:t>
    </dgm:pt>
    <dgm:pt modelId="{292EC458-5199-44FF-8B6A-20437B498FBA}">
      <dgm:prSet/>
      <dgm:spPr/>
      <dgm:t>
        <a:bodyPr/>
        <a:lstStyle/>
        <a:p>
          <a:r>
            <a:rPr lang="tr-TR"/>
            <a:t>&gt; </a:t>
          </a:r>
          <a:r>
            <a:rPr lang="tr-TR" b="1" i="1"/>
            <a:t>router ospf 1 </a:t>
          </a:r>
          <a:r>
            <a:rPr lang="tr-TR"/>
            <a:t>komutuyla OPSF başlatılır. Network anonsları yapılır ve area bilgisi verilir.</a:t>
          </a:r>
          <a:endParaRPr lang="en-US"/>
        </a:p>
      </dgm:t>
    </dgm:pt>
    <dgm:pt modelId="{45932346-AC56-4E4A-A9D2-8311E4E2D3B9}" type="parTrans" cxnId="{85A10CC0-567C-4CED-9564-283EF2A2AC59}">
      <dgm:prSet/>
      <dgm:spPr/>
      <dgm:t>
        <a:bodyPr/>
        <a:lstStyle/>
        <a:p>
          <a:endParaRPr lang="en-US"/>
        </a:p>
      </dgm:t>
    </dgm:pt>
    <dgm:pt modelId="{9528BA9C-F2D1-4608-9D1B-9165193C3953}" type="sibTrans" cxnId="{85A10CC0-567C-4CED-9564-283EF2A2AC59}">
      <dgm:prSet/>
      <dgm:spPr/>
      <dgm:t>
        <a:bodyPr/>
        <a:lstStyle/>
        <a:p>
          <a:endParaRPr lang="en-US"/>
        </a:p>
      </dgm:t>
    </dgm:pt>
    <dgm:pt modelId="{01E47A13-1142-4135-9127-F9B2A321D203}" type="pres">
      <dgm:prSet presAssocID="{FDF79642-5867-4DA2-AF7F-D1640ECAB299}" presName="Name0" presStyleCnt="0">
        <dgm:presLayoutVars>
          <dgm:dir/>
          <dgm:resizeHandles val="exact"/>
        </dgm:presLayoutVars>
      </dgm:prSet>
      <dgm:spPr/>
    </dgm:pt>
    <dgm:pt modelId="{65466596-3243-44E4-B0C7-356B3AE93C73}" type="pres">
      <dgm:prSet presAssocID="{315DA37B-7F85-49DC-9EE4-2FDB8CF4F047}" presName="node" presStyleLbl="node1" presStyleIdx="0" presStyleCnt="7">
        <dgm:presLayoutVars>
          <dgm:bulletEnabled val="1"/>
        </dgm:presLayoutVars>
      </dgm:prSet>
      <dgm:spPr/>
    </dgm:pt>
    <dgm:pt modelId="{0CE51A8E-991A-4F0B-AEF0-259522BD9897}" type="pres">
      <dgm:prSet presAssocID="{11DC8911-63F9-4C53-9762-D365BF28BA60}" presName="sibTrans" presStyleLbl="sibTrans1D1" presStyleIdx="0" presStyleCnt="6"/>
      <dgm:spPr/>
    </dgm:pt>
    <dgm:pt modelId="{DF87B1D5-FFA1-49B8-BB5E-A69471A12757}" type="pres">
      <dgm:prSet presAssocID="{11DC8911-63F9-4C53-9762-D365BF28BA60}" presName="connectorText" presStyleLbl="sibTrans1D1" presStyleIdx="0" presStyleCnt="6"/>
      <dgm:spPr/>
    </dgm:pt>
    <dgm:pt modelId="{F908AB62-3F09-4AF1-B280-50B133FEBBB0}" type="pres">
      <dgm:prSet presAssocID="{C431534B-1F70-433A-90CB-357BFAAF4344}" presName="node" presStyleLbl="node1" presStyleIdx="1" presStyleCnt="7">
        <dgm:presLayoutVars>
          <dgm:bulletEnabled val="1"/>
        </dgm:presLayoutVars>
      </dgm:prSet>
      <dgm:spPr/>
    </dgm:pt>
    <dgm:pt modelId="{06F9695E-A661-4E20-A539-CF61BD70A545}" type="pres">
      <dgm:prSet presAssocID="{D70EAA7B-A4ED-4AEA-84F0-3BE65F030600}" presName="sibTrans" presStyleLbl="sibTrans1D1" presStyleIdx="1" presStyleCnt="6"/>
      <dgm:spPr/>
    </dgm:pt>
    <dgm:pt modelId="{80F7BFE5-BD49-49CA-B9B6-B06C8E633478}" type="pres">
      <dgm:prSet presAssocID="{D70EAA7B-A4ED-4AEA-84F0-3BE65F030600}" presName="connectorText" presStyleLbl="sibTrans1D1" presStyleIdx="1" presStyleCnt="6"/>
      <dgm:spPr/>
    </dgm:pt>
    <dgm:pt modelId="{8569B87E-C8FA-4A40-A9CA-84EC8E35A888}" type="pres">
      <dgm:prSet presAssocID="{E08C69E9-7D9C-4B7E-85CE-DF7CFEDA6999}" presName="node" presStyleLbl="node1" presStyleIdx="2" presStyleCnt="7">
        <dgm:presLayoutVars>
          <dgm:bulletEnabled val="1"/>
        </dgm:presLayoutVars>
      </dgm:prSet>
      <dgm:spPr/>
    </dgm:pt>
    <dgm:pt modelId="{5DAE05EA-6215-40E6-9128-15DCAAF53193}" type="pres">
      <dgm:prSet presAssocID="{D6011708-C4C2-415F-8905-F3B36A20B13B}" presName="sibTrans" presStyleLbl="sibTrans1D1" presStyleIdx="2" presStyleCnt="6"/>
      <dgm:spPr/>
    </dgm:pt>
    <dgm:pt modelId="{2849E6B3-6B37-4E16-A907-96EBED6B94A9}" type="pres">
      <dgm:prSet presAssocID="{D6011708-C4C2-415F-8905-F3B36A20B13B}" presName="connectorText" presStyleLbl="sibTrans1D1" presStyleIdx="2" presStyleCnt="6"/>
      <dgm:spPr/>
    </dgm:pt>
    <dgm:pt modelId="{83B8BBEA-CEB9-4B35-B24D-60D2F706BF6C}" type="pres">
      <dgm:prSet presAssocID="{798AE996-902D-49E9-8409-16D4AA236729}" presName="node" presStyleLbl="node1" presStyleIdx="3" presStyleCnt="7">
        <dgm:presLayoutVars>
          <dgm:bulletEnabled val="1"/>
        </dgm:presLayoutVars>
      </dgm:prSet>
      <dgm:spPr/>
    </dgm:pt>
    <dgm:pt modelId="{D5EE0202-2086-4C63-96FF-C984F076810F}" type="pres">
      <dgm:prSet presAssocID="{000DB48D-20B1-46FE-B606-7A91245FDC28}" presName="sibTrans" presStyleLbl="sibTrans1D1" presStyleIdx="3" presStyleCnt="6"/>
      <dgm:spPr/>
    </dgm:pt>
    <dgm:pt modelId="{B4F64017-A718-4714-83EF-7D57AC7E0FC3}" type="pres">
      <dgm:prSet presAssocID="{000DB48D-20B1-46FE-B606-7A91245FDC28}" presName="connectorText" presStyleLbl="sibTrans1D1" presStyleIdx="3" presStyleCnt="6"/>
      <dgm:spPr/>
    </dgm:pt>
    <dgm:pt modelId="{87E61E25-BB66-44C6-AFA6-E495149FECF1}" type="pres">
      <dgm:prSet presAssocID="{C09B262F-18A1-474C-80F8-F1B7C48B4857}" presName="node" presStyleLbl="node1" presStyleIdx="4" presStyleCnt="7">
        <dgm:presLayoutVars>
          <dgm:bulletEnabled val="1"/>
        </dgm:presLayoutVars>
      </dgm:prSet>
      <dgm:spPr/>
    </dgm:pt>
    <dgm:pt modelId="{D3AB94B9-2565-428F-9EE1-355CA47F968D}" type="pres">
      <dgm:prSet presAssocID="{6E7A59D7-3533-4E32-8C40-86A6A2554A9C}" presName="sibTrans" presStyleLbl="sibTrans1D1" presStyleIdx="4" presStyleCnt="6"/>
      <dgm:spPr/>
    </dgm:pt>
    <dgm:pt modelId="{78AF00CA-7328-450B-9141-C23D9875EBC2}" type="pres">
      <dgm:prSet presAssocID="{6E7A59D7-3533-4E32-8C40-86A6A2554A9C}" presName="connectorText" presStyleLbl="sibTrans1D1" presStyleIdx="4" presStyleCnt="6"/>
      <dgm:spPr/>
    </dgm:pt>
    <dgm:pt modelId="{70CA7638-70EB-4535-96BB-910F9C53BE6D}" type="pres">
      <dgm:prSet presAssocID="{BB844210-8BF0-472D-8577-AF5AA006A07F}" presName="node" presStyleLbl="node1" presStyleIdx="5" presStyleCnt="7">
        <dgm:presLayoutVars>
          <dgm:bulletEnabled val="1"/>
        </dgm:presLayoutVars>
      </dgm:prSet>
      <dgm:spPr/>
    </dgm:pt>
    <dgm:pt modelId="{D45889C2-D89E-430C-A5F0-C8F1BF202F4B}" type="pres">
      <dgm:prSet presAssocID="{CA72F463-AF01-42EC-A97F-D9C6E7875C64}" presName="sibTrans" presStyleLbl="sibTrans1D1" presStyleIdx="5" presStyleCnt="6"/>
      <dgm:spPr/>
    </dgm:pt>
    <dgm:pt modelId="{933AF141-BBFC-4FEA-8DA3-FEB4D3D76C22}" type="pres">
      <dgm:prSet presAssocID="{CA72F463-AF01-42EC-A97F-D9C6E7875C64}" presName="connectorText" presStyleLbl="sibTrans1D1" presStyleIdx="5" presStyleCnt="6"/>
      <dgm:spPr/>
    </dgm:pt>
    <dgm:pt modelId="{EDB780D9-0A9F-4C09-AA5A-BB677944188E}" type="pres">
      <dgm:prSet presAssocID="{292EC458-5199-44FF-8B6A-20437B498FBA}" presName="node" presStyleLbl="node1" presStyleIdx="6" presStyleCnt="7">
        <dgm:presLayoutVars>
          <dgm:bulletEnabled val="1"/>
        </dgm:presLayoutVars>
      </dgm:prSet>
      <dgm:spPr/>
    </dgm:pt>
  </dgm:ptLst>
  <dgm:cxnLst>
    <dgm:cxn modelId="{42B0C514-0041-4343-B782-1E9190B3E11A}" type="presOf" srcId="{11DC8911-63F9-4C53-9762-D365BF28BA60}" destId="{DF87B1D5-FFA1-49B8-BB5E-A69471A12757}" srcOrd="1" destOrd="0" presId="urn:microsoft.com/office/officeart/2016/7/layout/RepeatingBendingProcessNew"/>
    <dgm:cxn modelId="{B8F7091D-1E9C-4FFF-BC67-AD2D006DA11B}" type="presOf" srcId="{CA72F463-AF01-42EC-A97F-D9C6E7875C64}" destId="{D45889C2-D89E-430C-A5F0-C8F1BF202F4B}" srcOrd="0" destOrd="0" presId="urn:microsoft.com/office/officeart/2016/7/layout/RepeatingBendingProcessNew"/>
    <dgm:cxn modelId="{EFB0731E-4959-4AE3-A46D-7FD77FEE4ED4}" srcId="{FDF79642-5867-4DA2-AF7F-D1640ECAB299}" destId="{E08C69E9-7D9C-4B7E-85CE-DF7CFEDA6999}" srcOrd="2" destOrd="0" parTransId="{92455A5F-4957-41E0-A570-48650FDCC42F}" sibTransId="{D6011708-C4C2-415F-8905-F3B36A20B13B}"/>
    <dgm:cxn modelId="{48AE9F21-B115-4946-BAD2-0B07777A3128}" type="presOf" srcId="{315DA37B-7F85-49DC-9EE4-2FDB8CF4F047}" destId="{65466596-3243-44E4-B0C7-356B3AE93C73}" srcOrd="0" destOrd="0" presId="urn:microsoft.com/office/officeart/2016/7/layout/RepeatingBendingProcessNew"/>
    <dgm:cxn modelId="{C218E12A-0B2E-4A6E-AD73-A3C41047B1F7}" srcId="{FDF79642-5867-4DA2-AF7F-D1640ECAB299}" destId="{BB844210-8BF0-472D-8577-AF5AA006A07F}" srcOrd="5" destOrd="0" parTransId="{FBDC2A11-AABC-4F41-941D-846CCAD29560}" sibTransId="{CA72F463-AF01-42EC-A97F-D9C6E7875C64}"/>
    <dgm:cxn modelId="{FE775B2E-6D5F-45D1-8784-0996437E1F9F}" type="presOf" srcId="{D6011708-C4C2-415F-8905-F3B36A20B13B}" destId="{5DAE05EA-6215-40E6-9128-15DCAAF53193}" srcOrd="0" destOrd="0" presId="urn:microsoft.com/office/officeart/2016/7/layout/RepeatingBendingProcessNew"/>
    <dgm:cxn modelId="{AEBECA30-891D-4A09-9C20-578959F08D03}" type="presOf" srcId="{C431534B-1F70-433A-90CB-357BFAAF4344}" destId="{F908AB62-3F09-4AF1-B280-50B133FEBBB0}" srcOrd="0" destOrd="0" presId="urn:microsoft.com/office/officeart/2016/7/layout/RepeatingBendingProcessNew"/>
    <dgm:cxn modelId="{A1378C33-0E5C-4916-8997-D65804E235C4}" srcId="{FDF79642-5867-4DA2-AF7F-D1640ECAB299}" destId="{315DA37B-7F85-49DC-9EE4-2FDB8CF4F047}" srcOrd="0" destOrd="0" parTransId="{A01B976C-DE33-4112-AD5A-9AABE11F50FE}" sibTransId="{11DC8911-63F9-4C53-9762-D365BF28BA60}"/>
    <dgm:cxn modelId="{2943EC37-02A0-41A3-8376-5DFDE8DF9870}" srcId="{FDF79642-5867-4DA2-AF7F-D1640ECAB299}" destId="{798AE996-902D-49E9-8409-16D4AA236729}" srcOrd="3" destOrd="0" parTransId="{6ACE25B3-A3C0-4ED8-8602-77BEBE8B6FD5}" sibTransId="{000DB48D-20B1-46FE-B606-7A91245FDC28}"/>
    <dgm:cxn modelId="{C3BF073A-4987-4DBE-BB22-63A2AF3A10BF}" type="presOf" srcId="{6E7A59D7-3533-4E32-8C40-86A6A2554A9C}" destId="{D3AB94B9-2565-428F-9EE1-355CA47F968D}" srcOrd="0" destOrd="0" presId="urn:microsoft.com/office/officeart/2016/7/layout/RepeatingBendingProcessNew"/>
    <dgm:cxn modelId="{A194CE5E-6AC7-4CD2-B15E-91F6A8A5C123}" type="presOf" srcId="{CA72F463-AF01-42EC-A97F-D9C6E7875C64}" destId="{933AF141-BBFC-4FEA-8DA3-FEB4D3D76C22}" srcOrd="1" destOrd="0" presId="urn:microsoft.com/office/officeart/2016/7/layout/RepeatingBendingProcessNew"/>
    <dgm:cxn modelId="{384E2D62-2FC7-4E55-AD37-744DC2119221}" srcId="{FDF79642-5867-4DA2-AF7F-D1640ECAB299}" destId="{C431534B-1F70-433A-90CB-357BFAAF4344}" srcOrd="1" destOrd="0" parTransId="{22D85C3A-BE65-409E-8963-CCDBE53C0317}" sibTransId="{D70EAA7B-A4ED-4AEA-84F0-3BE65F030600}"/>
    <dgm:cxn modelId="{461DFF62-7364-4D0E-820E-EE26F52DA203}" type="presOf" srcId="{292EC458-5199-44FF-8B6A-20437B498FBA}" destId="{EDB780D9-0A9F-4C09-AA5A-BB677944188E}" srcOrd="0" destOrd="0" presId="urn:microsoft.com/office/officeart/2016/7/layout/RepeatingBendingProcessNew"/>
    <dgm:cxn modelId="{ABCEA865-6E80-4F77-BFA5-2909F73F197D}" type="presOf" srcId="{000DB48D-20B1-46FE-B606-7A91245FDC28}" destId="{D5EE0202-2086-4C63-96FF-C984F076810F}" srcOrd="0" destOrd="0" presId="urn:microsoft.com/office/officeart/2016/7/layout/RepeatingBendingProcessNew"/>
    <dgm:cxn modelId="{C257D554-A6B1-4ED0-81EC-6A3A645860E3}" type="presOf" srcId="{FDF79642-5867-4DA2-AF7F-D1640ECAB299}" destId="{01E47A13-1142-4135-9127-F9B2A321D203}" srcOrd="0" destOrd="0" presId="urn:microsoft.com/office/officeart/2016/7/layout/RepeatingBendingProcessNew"/>
    <dgm:cxn modelId="{ABF6F08B-2577-466F-A9A0-B2CE2729B1CE}" srcId="{FDF79642-5867-4DA2-AF7F-D1640ECAB299}" destId="{C09B262F-18A1-474C-80F8-F1B7C48B4857}" srcOrd="4" destOrd="0" parTransId="{21DF50E2-4786-41E5-97A1-BC1232CB8D8A}" sibTransId="{6E7A59D7-3533-4E32-8C40-86A6A2554A9C}"/>
    <dgm:cxn modelId="{FEE9398D-2DAF-44A5-9685-FAF1234FC0CD}" type="presOf" srcId="{11DC8911-63F9-4C53-9762-D365BF28BA60}" destId="{0CE51A8E-991A-4F0B-AEF0-259522BD9897}" srcOrd="0" destOrd="0" presId="urn:microsoft.com/office/officeart/2016/7/layout/RepeatingBendingProcessNew"/>
    <dgm:cxn modelId="{12B3418E-FFEF-4289-ADBD-B954D13DF06A}" type="presOf" srcId="{000DB48D-20B1-46FE-B606-7A91245FDC28}" destId="{B4F64017-A718-4714-83EF-7D57AC7E0FC3}" srcOrd="1" destOrd="0" presId="urn:microsoft.com/office/officeart/2016/7/layout/RepeatingBendingProcessNew"/>
    <dgm:cxn modelId="{56E1A09C-4A3D-47D2-925A-870BC6B9B69A}" type="presOf" srcId="{E08C69E9-7D9C-4B7E-85CE-DF7CFEDA6999}" destId="{8569B87E-C8FA-4A40-A9CA-84EC8E35A888}" srcOrd="0" destOrd="0" presId="urn:microsoft.com/office/officeart/2016/7/layout/RepeatingBendingProcessNew"/>
    <dgm:cxn modelId="{065A12A3-9F6B-40E4-856C-A2B35D27A3F7}" type="presOf" srcId="{C09B262F-18A1-474C-80F8-F1B7C48B4857}" destId="{87E61E25-BB66-44C6-AFA6-E495149FECF1}" srcOrd="0" destOrd="0" presId="urn:microsoft.com/office/officeart/2016/7/layout/RepeatingBendingProcessNew"/>
    <dgm:cxn modelId="{85A10CC0-567C-4CED-9564-283EF2A2AC59}" srcId="{FDF79642-5867-4DA2-AF7F-D1640ECAB299}" destId="{292EC458-5199-44FF-8B6A-20437B498FBA}" srcOrd="6" destOrd="0" parTransId="{45932346-AC56-4E4A-A9D2-8311E4E2D3B9}" sibTransId="{9528BA9C-F2D1-4608-9D1B-9165193C3953}"/>
    <dgm:cxn modelId="{5F3C9EC1-7B3C-433E-AB30-D99408605F05}" type="presOf" srcId="{D70EAA7B-A4ED-4AEA-84F0-3BE65F030600}" destId="{80F7BFE5-BD49-49CA-B9B6-B06C8E633478}" srcOrd="1" destOrd="0" presId="urn:microsoft.com/office/officeart/2016/7/layout/RepeatingBendingProcessNew"/>
    <dgm:cxn modelId="{F577A5D2-F9D3-4F8F-A1A1-EE575B0B9328}" type="presOf" srcId="{6E7A59D7-3533-4E32-8C40-86A6A2554A9C}" destId="{78AF00CA-7328-450B-9141-C23D9875EBC2}" srcOrd="1" destOrd="0" presId="urn:microsoft.com/office/officeart/2016/7/layout/RepeatingBendingProcessNew"/>
    <dgm:cxn modelId="{BFCC15D3-4FF0-4651-A6CD-439CFF1207BF}" type="presOf" srcId="{798AE996-902D-49E9-8409-16D4AA236729}" destId="{83B8BBEA-CEB9-4B35-B24D-60D2F706BF6C}" srcOrd="0" destOrd="0" presId="urn:microsoft.com/office/officeart/2016/7/layout/RepeatingBendingProcessNew"/>
    <dgm:cxn modelId="{516D5AE3-4744-44DF-BA5F-AF7420157CF8}" type="presOf" srcId="{BB844210-8BF0-472D-8577-AF5AA006A07F}" destId="{70CA7638-70EB-4535-96BB-910F9C53BE6D}" srcOrd="0" destOrd="0" presId="urn:microsoft.com/office/officeart/2016/7/layout/RepeatingBendingProcessNew"/>
    <dgm:cxn modelId="{02F3AFE6-8C8A-4B0D-ACF4-43C73B471591}" type="presOf" srcId="{D6011708-C4C2-415F-8905-F3B36A20B13B}" destId="{2849E6B3-6B37-4E16-A907-96EBED6B94A9}" srcOrd="1" destOrd="0" presId="urn:microsoft.com/office/officeart/2016/7/layout/RepeatingBendingProcessNew"/>
    <dgm:cxn modelId="{8703A2E8-9FB0-43BA-90F0-627A99AC526A}" type="presOf" srcId="{D70EAA7B-A4ED-4AEA-84F0-3BE65F030600}" destId="{06F9695E-A661-4E20-A539-CF61BD70A545}" srcOrd="0" destOrd="0" presId="urn:microsoft.com/office/officeart/2016/7/layout/RepeatingBendingProcessNew"/>
    <dgm:cxn modelId="{6F332C6B-686C-4F7D-BEBA-A92D98DE2F71}" type="presParOf" srcId="{01E47A13-1142-4135-9127-F9B2A321D203}" destId="{65466596-3243-44E4-B0C7-356B3AE93C73}" srcOrd="0" destOrd="0" presId="urn:microsoft.com/office/officeart/2016/7/layout/RepeatingBendingProcessNew"/>
    <dgm:cxn modelId="{BFAB32DD-4CDD-436D-AE0B-6633AEA310A0}" type="presParOf" srcId="{01E47A13-1142-4135-9127-F9B2A321D203}" destId="{0CE51A8E-991A-4F0B-AEF0-259522BD9897}" srcOrd="1" destOrd="0" presId="urn:microsoft.com/office/officeart/2016/7/layout/RepeatingBendingProcessNew"/>
    <dgm:cxn modelId="{1801D139-6C30-4A00-B0C6-175AA9F79AD7}" type="presParOf" srcId="{0CE51A8E-991A-4F0B-AEF0-259522BD9897}" destId="{DF87B1D5-FFA1-49B8-BB5E-A69471A12757}" srcOrd="0" destOrd="0" presId="urn:microsoft.com/office/officeart/2016/7/layout/RepeatingBendingProcessNew"/>
    <dgm:cxn modelId="{8E8F9AF9-D0F3-4AB4-8850-87CEAE929CF2}" type="presParOf" srcId="{01E47A13-1142-4135-9127-F9B2A321D203}" destId="{F908AB62-3F09-4AF1-B280-50B133FEBBB0}" srcOrd="2" destOrd="0" presId="urn:microsoft.com/office/officeart/2016/7/layout/RepeatingBendingProcessNew"/>
    <dgm:cxn modelId="{72AA9196-830C-4780-9A2C-DE008C7767F2}" type="presParOf" srcId="{01E47A13-1142-4135-9127-F9B2A321D203}" destId="{06F9695E-A661-4E20-A539-CF61BD70A545}" srcOrd="3" destOrd="0" presId="urn:microsoft.com/office/officeart/2016/7/layout/RepeatingBendingProcessNew"/>
    <dgm:cxn modelId="{DE98550F-63B1-4D67-B61D-98F574132C99}" type="presParOf" srcId="{06F9695E-A661-4E20-A539-CF61BD70A545}" destId="{80F7BFE5-BD49-49CA-B9B6-B06C8E633478}" srcOrd="0" destOrd="0" presId="urn:microsoft.com/office/officeart/2016/7/layout/RepeatingBendingProcessNew"/>
    <dgm:cxn modelId="{3823C55F-2796-44B1-AEFE-C21AAD73AE08}" type="presParOf" srcId="{01E47A13-1142-4135-9127-F9B2A321D203}" destId="{8569B87E-C8FA-4A40-A9CA-84EC8E35A888}" srcOrd="4" destOrd="0" presId="urn:microsoft.com/office/officeart/2016/7/layout/RepeatingBendingProcessNew"/>
    <dgm:cxn modelId="{77E050AE-9158-4BDE-AF56-DDBB511EF1F9}" type="presParOf" srcId="{01E47A13-1142-4135-9127-F9B2A321D203}" destId="{5DAE05EA-6215-40E6-9128-15DCAAF53193}" srcOrd="5" destOrd="0" presId="urn:microsoft.com/office/officeart/2016/7/layout/RepeatingBendingProcessNew"/>
    <dgm:cxn modelId="{89EEEABE-2D9F-45A3-82C5-30FE7174D166}" type="presParOf" srcId="{5DAE05EA-6215-40E6-9128-15DCAAF53193}" destId="{2849E6B3-6B37-4E16-A907-96EBED6B94A9}" srcOrd="0" destOrd="0" presId="urn:microsoft.com/office/officeart/2016/7/layout/RepeatingBendingProcessNew"/>
    <dgm:cxn modelId="{FB31E27A-0F67-4A9C-A5E7-26322818497D}" type="presParOf" srcId="{01E47A13-1142-4135-9127-F9B2A321D203}" destId="{83B8BBEA-CEB9-4B35-B24D-60D2F706BF6C}" srcOrd="6" destOrd="0" presId="urn:microsoft.com/office/officeart/2016/7/layout/RepeatingBendingProcessNew"/>
    <dgm:cxn modelId="{B9914711-615B-4BFE-8706-2C3FF971E373}" type="presParOf" srcId="{01E47A13-1142-4135-9127-F9B2A321D203}" destId="{D5EE0202-2086-4C63-96FF-C984F076810F}" srcOrd="7" destOrd="0" presId="urn:microsoft.com/office/officeart/2016/7/layout/RepeatingBendingProcessNew"/>
    <dgm:cxn modelId="{524F34AD-F634-4B0E-8BAE-965DD426A677}" type="presParOf" srcId="{D5EE0202-2086-4C63-96FF-C984F076810F}" destId="{B4F64017-A718-4714-83EF-7D57AC7E0FC3}" srcOrd="0" destOrd="0" presId="urn:microsoft.com/office/officeart/2016/7/layout/RepeatingBendingProcessNew"/>
    <dgm:cxn modelId="{96365CB9-F26A-4B43-8350-70D2AC27BBDA}" type="presParOf" srcId="{01E47A13-1142-4135-9127-F9B2A321D203}" destId="{87E61E25-BB66-44C6-AFA6-E495149FECF1}" srcOrd="8" destOrd="0" presId="urn:microsoft.com/office/officeart/2016/7/layout/RepeatingBendingProcessNew"/>
    <dgm:cxn modelId="{CF9F2BF8-BDC0-4435-9C7C-89BA5A377017}" type="presParOf" srcId="{01E47A13-1142-4135-9127-F9B2A321D203}" destId="{D3AB94B9-2565-428F-9EE1-355CA47F968D}" srcOrd="9" destOrd="0" presId="urn:microsoft.com/office/officeart/2016/7/layout/RepeatingBendingProcessNew"/>
    <dgm:cxn modelId="{7B51698F-B447-4169-844A-D63CE1AEFD83}" type="presParOf" srcId="{D3AB94B9-2565-428F-9EE1-355CA47F968D}" destId="{78AF00CA-7328-450B-9141-C23D9875EBC2}" srcOrd="0" destOrd="0" presId="urn:microsoft.com/office/officeart/2016/7/layout/RepeatingBendingProcessNew"/>
    <dgm:cxn modelId="{3B87F96A-D13A-4774-A243-F451CB180780}" type="presParOf" srcId="{01E47A13-1142-4135-9127-F9B2A321D203}" destId="{70CA7638-70EB-4535-96BB-910F9C53BE6D}" srcOrd="10" destOrd="0" presId="urn:microsoft.com/office/officeart/2016/7/layout/RepeatingBendingProcessNew"/>
    <dgm:cxn modelId="{1AEA4687-144F-4AA0-80AA-CB706B9F825D}" type="presParOf" srcId="{01E47A13-1142-4135-9127-F9B2A321D203}" destId="{D45889C2-D89E-430C-A5F0-C8F1BF202F4B}" srcOrd="11" destOrd="0" presId="urn:microsoft.com/office/officeart/2016/7/layout/RepeatingBendingProcessNew"/>
    <dgm:cxn modelId="{AFFE4C4D-6072-41EB-B3BB-C5BA921E05CB}" type="presParOf" srcId="{D45889C2-D89E-430C-A5F0-C8F1BF202F4B}" destId="{933AF141-BBFC-4FEA-8DA3-FEB4D3D76C22}" srcOrd="0" destOrd="0" presId="urn:microsoft.com/office/officeart/2016/7/layout/RepeatingBendingProcessNew"/>
    <dgm:cxn modelId="{98D7FB29-F1EA-4BEE-8A80-3CCBAA8DB556}" type="presParOf" srcId="{01E47A13-1142-4135-9127-F9B2A321D203}" destId="{EDB780D9-0A9F-4C09-AA5A-BB677944188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51A8E-991A-4F0B-AEF0-259522BD9897}">
      <dsp:nvSpPr>
        <dsp:cNvPr id="0" name=""/>
        <dsp:cNvSpPr/>
      </dsp:nvSpPr>
      <dsp:spPr>
        <a:xfrm>
          <a:off x="2241532" y="86250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905643"/>
        <a:ext cx="25774" cy="5154"/>
      </dsp:txXfrm>
    </dsp:sp>
    <dsp:sp modelId="{65466596-3243-44E4-B0C7-356B3AE93C73}">
      <dsp:nvSpPr>
        <dsp:cNvPr id="0" name=""/>
        <dsp:cNvSpPr/>
      </dsp:nvSpPr>
      <dsp:spPr>
        <a:xfrm>
          <a:off x="2092" y="235848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Bir </a:t>
          </a:r>
          <a:r>
            <a:rPr lang="tr-TR" sz="1500" b="1" i="1" kern="1200"/>
            <a:t>Link State </a:t>
          </a:r>
          <a:r>
            <a:rPr lang="tr-TR" sz="1500" kern="1200"/>
            <a:t>protokolüdür.</a:t>
          </a:r>
          <a:endParaRPr lang="en-US" sz="1500" kern="1200"/>
        </a:p>
      </dsp:txBody>
      <dsp:txXfrm>
        <a:off x="2092" y="235848"/>
        <a:ext cx="2241239" cy="1344743"/>
      </dsp:txXfrm>
    </dsp:sp>
    <dsp:sp modelId="{06F9695E-A661-4E20-A539-CF61BD70A545}">
      <dsp:nvSpPr>
        <dsp:cNvPr id="0" name=""/>
        <dsp:cNvSpPr/>
      </dsp:nvSpPr>
      <dsp:spPr>
        <a:xfrm>
          <a:off x="4998257" y="86250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905643"/>
        <a:ext cx="25774" cy="5154"/>
      </dsp:txXfrm>
    </dsp:sp>
    <dsp:sp modelId="{F908AB62-3F09-4AF1-B280-50B133FEBBB0}">
      <dsp:nvSpPr>
        <dsp:cNvPr id="0" name=""/>
        <dsp:cNvSpPr/>
      </dsp:nvSpPr>
      <dsp:spPr>
        <a:xfrm>
          <a:off x="2758817" y="235848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Dolayısıyla </a:t>
          </a:r>
          <a:r>
            <a:rPr lang="tr-TR" sz="1500" b="1" kern="1200"/>
            <a:t>bandwidth </a:t>
          </a:r>
          <a:r>
            <a:rPr lang="tr-TR" sz="1500" kern="1200"/>
            <a:t>parametresini kullanır.</a:t>
          </a:r>
          <a:endParaRPr lang="en-US" sz="1500" kern="1200"/>
        </a:p>
      </dsp:txBody>
      <dsp:txXfrm>
        <a:off x="2758817" y="235848"/>
        <a:ext cx="2241239" cy="1344743"/>
      </dsp:txXfrm>
    </dsp:sp>
    <dsp:sp modelId="{5DAE05EA-6215-40E6-9128-15DCAAF53193}">
      <dsp:nvSpPr>
        <dsp:cNvPr id="0" name=""/>
        <dsp:cNvSpPr/>
      </dsp:nvSpPr>
      <dsp:spPr>
        <a:xfrm>
          <a:off x="7754982" y="86250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905643"/>
        <a:ext cx="25774" cy="5154"/>
      </dsp:txXfrm>
    </dsp:sp>
    <dsp:sp modelId="{8569B87E-C8FA-4A40-A9CA-84EC8E35A888}">
      <dsp:nvSpPr>
        <dsp:cNvPr id="0" name=""/>
        <dsp:cNvSpPr/>
      </dsp:nvSpPr>
      <dsp:spPr>
        <a:xfrm>
          <a:off x="5515542" y="235848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İç network’ünü komşularına bildirir.</a:t>
          </a:r>
          <a:endParaRPr lang="en-US" sz="1500" kern="1200"/>
        </a:p>
      </dsp:txBody>
      <dsp:txXfrm>
        <a:off x="5515542" y="235848"/>
        <a:ext cx="2241239" cy="1344743"/>
      </dsp:txXfrm>
    </dsp:sp>
    <dsp:sp modelId="{D5EE0202-2086-4C63-96FF-C984F076810F}">
      <dsp:nvSpPr>
        <dsp:cNvPr id="0" name=""/>
        <dsp:cNvSpPr/>
      </dsp:nvSpPr>
      <dsp:spPr>
        <a:xfrm>
          <a:off x="1122712" y="1578792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1818658"/>
        <a:ext cx="414311" cy="5154"/>
      </dsp:txXfrm>
    </dsp:sp>
    <dsp:sp modelId="{83B8BBEA-CEB9-4B35-B24D-60D2F706BF6C}">
      <dsp:nvSpPr>
        <dsp:cNvPr id="0" name=""/>
        <dsp:cNvSpPr/>
      </dsp:nvSpPr>
      <dsp:spPr>
        <a:xfrm>
          <a:off x="8272267" y="235848"/>
          <a:ext cx="2241239" cy="1344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Komşuluk ilişkisinde karşı OSPF komşusuyla konuşmak için </a:t>
          </a:r>
          <a:r>
            <a:rPr lang="tr-TR" sz="1500" b="1" kern="1200"/>
            <a:t>router-id </a:t>
          </a:r>
          <a:r>
            <a:rPr lang="tr-TR" sz="1500" kern="1200"/>
            <a:t>kullanır.</a:t>
          </a:r>
          <a:endParaRPr lang="en-US" sz="1500" kern="1200"/>
        </a:p>
      </dsp:txBody>
      <dsp:txXfrm>
        <a:off x="8272267" y="235848"/>
        <a:ext cx="2241239" cy="1344743"/>
      </dsp:txXfrm>
    </dsp:sp>
    <dsp:sp modelId="{D3AB94B9-2565-428F-9EE1-355CA47F968D}">
      <dsp:nvSpPr>
        <dsp:cNvPr id="0" name=""/>
        <dsp:cNvSpPr/>
      </dsp:nvSpPr>
      <dsp:spPr>
        <a:xfrm>
          <a:off x="2241532" y="272273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2765872"/>
        <a:ext cx="25774" cy="5154"/>
      </dsp:txXfrm>
    </dsp:sp>
    <dsp:sp modelId="{87E61E25-BB66-44C6-AFA6-E495149FECF1}">
      <dsp:nvSpPr>
        <dsp:cNvPr id="0" name=""/>
        <dsp:cNvSpPr/>
      </dsp:nvSpPr>
      <dsp:spPr>
        <a:xfrm>
          <a:off x="2092" y="2096078"/>
          <a:ext cx="2241239" cy="1344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i="1" kern="1200"/>
            <a:t>Router-id</a:t>
          </a:r>
          <a:r>
            <a:rPr lang="tr-TR" sz="1500" i="1" kern="1200"/>
            <a:t>,</a:t>
          </a:r>
          <a:r>
            <a:rPr lang="tr-TR" sz="1500" kern="1200"/>
            <a:t> router’ın üzerindeki </a:t>
          </a:r>
          <a:r>
            <a:rPr lang="tr-TR" sz="1500" b="1" i="1" kern="1200"/>
            <a:t>en yüksek numerik</a:t>
          </a:r>
          <a:r>
            <a:rPr lang="tr-TR" sz="1500" b="1" kern="1200"/>
            <a:t> </a:t>
          </a:r>
          <a:r>
            <a:rPr lang="tr-TR" sz="1500" kern="1200"/>
            <a:t>değerli </a:t>
          </a:r>
          <a:r>
            <a:rPr lang="tr-TR" sz="1500" b="1" i="1" kern="1200"/>
            <a:t>interface’in IP</a:t>
          </a:r>
          <a:r>
            <a:rPr lang="tr-TR" sz="1500" kern="1200"/>
            <a:t>’sidir.</a:t>
          </a:r>
          <a:endParaRPr lang="en-US" sz="1500" kern="1200"/>
        </a:p>
      </dsp:txBody>
      <dsp:txXfrm>
        <a:off x="2092" y="2096078"/>
        <a:ext cx="2241239" cy="1344743"/>
      </dsp:txXfrm>
    </dsp:sp>
    <dsp:sp modelId="{D45889C2-D89E-430C-A5F0-C8F1BF202F4B}">
      <dsp:nvSpPr>
        <dsp:cNvPr id="0" name=""/>
        <dsp:cNvSpPr/>
      </dsp:nvSpPr>
      <dsp:spPr>
        <a:xfrm>
          <a:off x="4998257" y="272273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2765872"/>
        <a:ext cx="25774" cy="5154"/>
      </dsp:txXfrm>
    </dsp:sp>
    <dsp:sp modelId="{70CA7638-70EB-4535-96BB-910F9C53BE6D}">
      <dsp:nvSpPr>
        <dsp:cNvPr id="0" name=""/>
        <dsp:cNvSpPr/>
      </dsp:nvSpPr>
      <dsp:spPr>
        <a:xfrm>
          <a:off x="2758817" y="2096078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i="1" kern="1200"/>
            <a:t>«area» </a:t>
          </a:r>
          <a:r>
            <a:rPr lang="tr-TR" sz="1500" i="1" kern="1200"/>
            <a:t>ifadesi haritalandırmak için kullanılır.</a:t>
          </a:r>
          <a:endParaRPr lang="en-US" sz="1500" kern="1200"/>
        </a:p>
      </dsp:txBody>
      <dsp:txXfrm>
        <a:off x="2758817" y="2096078"/>
        <a:ext cx="2241239" cy="1344743"/>
      </dsp:txXfrm>
    </dsp:sp>
    <dsp:sp modelId="{EDB780D9-0A9F-4C09-AA5A-BB677944188E}">
      <dsp:nvSpPr>
        <dsp:cNvPr id="0" name=""/>
        <dsp:cNvSpPr/>
      </dsp:nvSpPr>
      <dsp:spPr>
        <a:xfrm>
          <a:off x="5515542" y="2096078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&gt; </a:t>
          </a:r>
          <a:r>
            <a:rPr lang="tr-TR" sz="1500" b="1" i="1" kern="1200"/>
            <a:t>router ospf 1 </a:t>
          </a:r>
          <a:r>
            <a:rPr lang="tr-TR" sz="1500" kern="1200"/>
            <a:t>komutuyla OPSF başlatılır. Network anonsları yapılır ve area bilgisi verilir.</a:t>
          </a:r>
          <a:endParaRPr lang="en-US" sz="1500" kern="1200"/>
        </a:p>
      </dsp:txBody>
      <dsp:txXfrm>
        <a:off x="5515542" y="2096078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E89B9C-CBCA-8F42-40C2-BDC08DA4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F3628-36EE-CF60-5A0F-D9E52F723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7C3A07-FF82-96A0-DDBF-072B6B8F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ADCA65-5AB3-8F7F-C025-4BF96319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EFCEB7-E22D-A145-A33D-1501F9C1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41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6EECD-D181-FA4A-E439-6843BD9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ED8119B-E168-D2CB-25C5-3C7C40298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12A332-E6A4-6846-2B0C-ABF39C4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A3FD4B-0467-9D43-08C2-59A8813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08303A-B0FA-D8BB-953D-7FB42AF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65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88BD84E-B0F0-603E-A6B0-B80A5A86B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119657-72FA-05EB-2CFA-43AAC198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1ADBBF-640C-3CE7-1EEC-EE80F7FC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DC4DA1-4BF9-E005-E2C4-932140B9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17B0F0-9C8C-0DC7-511C-DD4FCE04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7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49D62-E954-6298-4E64-5475AB2D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EA07F-B113-A14E-1329-92DCDF7C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646FE9-31FE-4C7E-FF73-3F30A18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917B0-4F56-59EF-EF5A-BD5DED97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BC5292-644C-86DA-5D36-88E00B8B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71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B24C9-BA94-1A7B-B08B-0F00C262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3BE403-9CD0-3CF7-F632-2FA98228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B4B041-B68B-CA09-3DFA-A2923216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23D235-36BF-F5A4-5CE0-8D8B885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1EC6C5-8D14-3482-B5E7-7E48B678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67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633E58-DB71-0A34-54F4-62C86D15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F0A8D-BBBB-25E8-044C-A781BF5F2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B1CAC4E-62C2-FEFD-F685-049D07926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5AF999-7054-6081-3BDF-339D4F15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1FDA87-D686-2FF7-6809-9B2898C6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A5FEE0-3B05-C18C-202D-9B40118C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14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AF0A37-4BB9-ED5F-79ED-AA819966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D7E4B2-9572-832B-62F3-36CD324D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94914D-C87E-2F3E-D24D-B159CB97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C234E80-BA69-EB6C-37C4-F0D37C5A1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8D39982-1261-D648-76FB-BB057345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FEF40FE-7D16-B4C6-34A5-B675B6CD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E50B64D-2D54-B97F-63C4-D40F2E87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2860960-6690-C096-7D6E-3653020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1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09271F-E3CB-2BF6-B027-3ECD6D19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0F597D-0710-3761-217A-EA0AEBBA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9A9C77-750E-AE81-1F70-6C16D762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3F87B5-63CC-994F-12FE-A1447C3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1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292819-E578-B5DF-C592-4AB77E40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3780C23-EC00-0F11-89D6-53DF85D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40B0E4-0D59-8FD2-06C3-37026DCA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2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DC1F7C-22D5-75D6-EF7F-9A27C073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7DA4B6-0DB3-A45A-4F5E-B323A7B3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865FBF-02E5-CA9E-6855-F04F092F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5D4E1D-2D67-2E86-95D8-0E401F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9065E2F-89C8-BFBA-1DC3-1939C19B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4F34D8-1855-8243-4990-ECB5F0C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3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95C7C9-EA8F-3EED-1364-32E5664E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E8FACE2-6A2C-3546-96DD-E5E00C639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2C81EC-DF77-24D1-FBAF-D03AE72D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FA3D11-FEBF-1DDA-1650-E386EF4E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4B9818-0812-0E50-B210-D2340C81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182C2E-576C-AEB6-C97A-6044719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75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8E5465B-8832-463F-2FD3-66F7556B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3E1458-0F73-97EB-98B3-23AB6531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763D6C-95C9-E8DA-E4C5-D9D9D499C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AC97-B9A5-4AC7-B9AA-3B8FE4CCA385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2EB2CF-DB89-1A9A-9231-D963835D2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D4BD4A-98EC-7CBE-2130-C2E3158A5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1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liyavuzyalcin@gmail.co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yavuzyalc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91FD44-0B8E-429F-BD2E-EE91010F0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7CC0B6-BE72-FEDF-3CC8-52370AC8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62" y="1857670"/>
            <a:ext cx="6450153" cy="1436035"/>
          </a:xfrm>
        </p:spPr>
        <p:txBody>
          <a:bodyPr anchor="t">
            <a:noAutofit/>
          </a:bodyPr>
          <a:lstStyle/>
          <a:p>
            <a:pPr algn="l"/>
            <a:r>
              <a:rPr lang="tr-TR" sz="5400" b="1" dirty="0">
                <a:solidFill>
                  <a:schemeClr val="tx2"/>
                </a:solidFill>
              </a:rPr>
              <a:t>NETWORK &amp; SECURITY BOOTCAMP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B65811-844C-EC12-84FE-AC2844292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30" y="4788400"/>
            <a:ext cx="1938527" cy="725950"/>
          </a:xfrm>
        </p:spPr>
        <p:txBody>
          <a:bodyPr anchor="b">
            <a:noAutofit/>
          </a:bodyPr>
          <a:lstStyle/>
          <a:p>
            <a:pPr algn="l"/>
            <a:r>
              <a:rPr lang="tr-TR" sz="1800" dirty="0">
                <a:solidFill>
                  <a:schemeClr val="tx2"/>
                </a:solidFill>
              </a:rPr>
              <a:t>BİTİRME PROJESİ</a:t>
            </a:r>
          </a:p>
          <a:p>
            <a:pPr algn="l"/>
            <a:r>
              <a:rPr lang="tr-TR" sz="1800" dirty="0">
                <a:solidFill>
                  <a:schemeClr val="tx2"/>
                </a:solidFill>
              </a:rPr>
              <a:t>techcareer.net</a:t>
            </a:r>
          </a:p>
        </p:txBody>
      </p:sp>
      <p:pic>
        <p:nvPicPr>
          <p:cNvPr id="7" name="Picture 4" descr="Close-up of a server network panel with lights and cables">
            <a:extLst>
              <a:ext uri="{FF2B5EF4-FFF2-40B4-BE49-F238E27FC236}">
                <a16:creationId xmlns:a16="http://schemas.microsoft.com/office/drawing/2014/main" id="{5FE3AC92-4104-9FDB-6949-35ED06437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9" r="38035" b="1"/>
          <a:stretch/>
        </p:blipFill>
        <p:spPr>
          <a:xfrm>
            <a:off x="6893012" y="752945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AA439-94BD-496D-B978-D92FEBAB6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455473" y="509985"/>
            <a:ext cx="5736222" cy="6346033"/>
            <a:chOff x="-9612" y="511966"/>
            <a:chExt cx="5736222" cy="63460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DB0C11-8F9D-4605-B6A4-D88164C6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724225"/>
              <a:ext cx="5420380" cy="6133427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4A9302-79D0-4E47-BB06-69046DEF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675836"/>
              <a:ext cx="5440687" cy="6181815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7CAF0F-0189-454F-B26A-BDF821A5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675836"/>
              <a:ext cx="5440807" cy="6182163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173E27-5DAE-417C-8973-8479A37E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511966"/>
              <a:ext cx="5736222" cy="6345687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AB4AEE8-8F89-2D4E-F060-CFCE716CD770}"/>
              </a:ext>
            </a:extLst>
          </p:cNvPr>
          <p:cNvSpPr txBox="1"/>
          <p:nvPr/>
        </p:nvSpPr>
        <p:spPr>
          <a:xfrm>
            <a:off x="395130" y="5867219"/>
            <a:ext cx="2660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dirty="0">
                <a:solidFill>
                  <a:schemeClr val="tx2"/>
                </a:solidFill>
              </a:rPr>
              <a:t>ALİ YAVUZ YALÇIN</a:t>
            </a:r>
          </a:p>
          <a:p>
            <a:pPr algn="l"/>
            <a:r>
              <a:rPr lang="tr-TR" dirty="0">
                <a:solidFill>
                  <a:schemeClr val="tx2"/>
                </a:solidFill>
              </a:rPr>
              <a:t>aliyavuzyalcin@gmail.com</a:t>
            </a: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CE72B20-ADE6-7879-EF01-524861958A48}"/>
              </a:ext>
            </a:extLst>
          </p:cNvPr>
          <p:cNvSpPr txBox="1"/>
          <p:nvPr/>
        </p:nvSpPr>
        <p:spPr>
          <a:xfrm>
            <a:off x="838200" y="3861384"/>
            <a:ext cx="34650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fa0/0.4</a:t>
            </a:r>
          </a:p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encapsulation</a:t>
            </a:r>
            <a:r>
              <a:rPr lang="tr-TR" dirty="0">
                <a:effectLst/>
              </a:rPr>
              <a:t> dot1q 4</a:t>
            </a:r>
          </a:p>
          <a:p>
            <a:r>
              <a:rPr lang="tr-TR" dirty="0">
                <a:effectLst/>
              </a:rPr>
              <a:t>&gt; ip </a:t>
            </a:r>
            <a:r>
              <a:rPr lang="tr-TR" dirty="0" err="1">
                <a:effectLst/>
              </a:rPr>
              <a:t>add</a:t>
            </a:r>
            <a:r>
              <a:rPr lang="tr-TR" dirty="0">
                <a:effectLst/>
              </a:rPr>
              <a:t> 192.168.1.1 255.255.255.0</a:t>
            </a:r>
          </a:p>
          <a:p>
            <a:endParaRPr lang="tr-TR" dirty="0">
              <a:effectLst/>
            </a:endParaRPr>
          </a:p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fa0/0.6</a:t>
            </a:r>
          </a:p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encapsulation</a:t>
            </a:r>
            <a:r>
              <a:rPr lang="tr-TR" dirty="0">
                <a:effectLst/>
              </a:rPr>
              <a:t> dot1q 6</a:t>
            </a:r>
          </a:p>
          <a:p>
            <a:r>
              <a:rPr lang="tr-TR" dirty="0"/>
              <a:t>&gt; </a:t>
            </a:r>
            <a:r>
              <a:rPr lang="tr-TR" dirty="0">
                <a:effectLst/>
              </a:rPr>
              <a:t>ipv6 </a:t>
            </a:r>
            <a:r>
              <a:rPr lang="tr-TR" dirty="0" err="1">
                <a:effectLst/>
              </a:rPr>
              <a:t>add</a:t>
            </a:r>
            <a:r>
              <a:rPr lang="tr-TR" dirty="0">
                <a:effectLst/>
              </a:rPr>
              <a:t> 1ef0:111:11:1::1/64</a:t>
            </a:r>
            <a:endParaRPr lang="tr-TR" b="0" i="0" dirty="0">
              <a:effectLst/>
              <a:latin typeface="+mj-lt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B96B406-3D9A-74B1-E913-12D704F27CCC}"/>
              </a:ext>
            </a:extLst>
          </p:cNvPr>
          <p:cNvSpPr/>
          <p:nvPr/>
        </p:nvSpPr>
        <p:spPr>
          <a:xfrm>
            <a:off x="0" y="0"/>
            <a:ext cx="12192000" cy="1363579"/>
          </a:xfrm>
          <a:prstGeom prst="rect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2871C-6F2B-FA24-7F12-750CF1CF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885"/>
            <a:ext cx="10515600" cy="1928228"/>
          </a:xfrm>
        </p:spPr>
        <p:txBody>
          <a:bodyPr/>
          <a:lstStyle/>
          <a:p>
            <a:r>
              <a:rPr lang="tr-TR" dirty="0">
                <a:latin typeface="+mj-lt"/>
              </a:rPr>
              <a:t>Switch üzerinde oluşturulan </a:t>
            </a:r>
            <a:r>
              <a:rPr lang="tr-TR" b="1" dirty="0" err="1">
                <a:latin typeface="+mj-lt"/>
              </a:rPr>
              <a:t>Vlanlar</a:t>
            </a:r>
            <a:r>
              <a:rPr lang="tr-TR" dirty="0">
                <a:latin typeface="+mj-lt"/>
              </a:rPr>
              <a:t> birbirlerinden </a:t>
            </a:r>
            <a:r>
              <a:rPr lang="tr-TR" b="1" dirty="0">
                <a:latin typeface="+mj-lt"/>
              </a:rPr>
              <a:t>farklı</a:t>
            </a:r>
            <a:r>
              <a:rPr lang="tr-TR" dirty="0">
                <a:latin typeface="+mj-lt"/>
              </a:rPr>
              <a:t> olduğu gibi içlerinde de </a:t>
            </a:r>
            <a:r>
              <a:rPr lang="tr-TR" b="1" dirty="0">
                <a:latin typeface="+mj-lt"/>
              </a:rPr>
              <a:t>farklı network </a:t>
            </a:r>
            <a:r>
              <a:rPr lang="tr-TR" dirty="0">
                <a:latin typeface="+mj-lt"/>
              </a:rPr>
              <a:t>barındırırlar. </a:t>
            </a:r>
          </a:p>
          <a:p>
            <a:r>
              <a:rPr lang="tr-TR" b="0" i="0" dirty="0">
                <a:effectLst/>
                <a:latin typeface="+mj-lt"/>
              </a:rPr>
              <a:t>Dola</a:t>
            </a:r>
            <a:r>
              <a:rPr lang="tr-TR" dirty="0">
                <a:latin typeface="+mj-lt"/>
              </a:rPr>
              <a:t>yısıyla İstanbul </a:t>
            </a:r>
            <a:r>
              <a:rPr lang="tr-TR" dirty="0" err="1">
                <a:latin typeface="+mj-lt"/>
              </a:rPr>
              <a:t>router’ının</a:t>
            </a:r>
            <a:r>
              <a:rPr lang="tr-TR" dirty="0">
                <a:latin typeface="+mj-lt"/>
              </a:rPr>
              <a:t> </a:t>
            </a:r>
            <a:r>
              <a:rPr lang="tr-TR" b="1" i="1" dirty="0">
                <a:latin typeface="+mj-lt"/>
              </a:rPr>
              <a:t>fa0/0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interface’ine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default</a:t>
            </a:r>
            <a:r>
              <a:rPr lang="tr-TR" dirty="0">
                <a:latin typeface="+mj-lt"/>
              </a:rPr>
              <a:t> IP atamak yerine </a:t>
            </a:r>
            <a:r>
              <a:rPr lang="tr-TR" b="1" i="1" dirty="0" err="1">
                <a:latin typeface="+mj-lt"/>
              </a:rPr>
              <a:t>subinterface’</a:t>
            </a:r>
            <a:r>
              <a:rPr lang="tr-TR" dirty="0" err="1">
                <a:latin typeface="+mj-lt"/>
              </a:rPr>
              <a:t>ler</a:t>
            </a:r>
            <a:r>
              <a:rPr lang="tr-TR" b="1" i="1" dirty="0">
                <a:latin typeface="+mj-lt"/>
              </a:rPr>
              <a:t> </a:t>
            </a:r>
            <a:r>
              <a:rPr lang="tr-TR" dirty="0">
                <a:latin typeface="+mj-lt"/>
              </a:rPr>
              <a:t>açılıp bu </a:t>
            </a:r>
            <a:r>
              <a:rPr lang="tr-TR" dirty="0" err="1">
                <a:latin typeface="+mj-lt"/>
              </a:rPr>
              <a:t>subinterface’lere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gateway</a:t>
            </a:r>
            <a:r>
              <a:rPr lang="tr-TR" dirty="0">
                <a:latin typeface="+mj-lt"/>
              </a:rPr>
              <a:t> verildi.</a:t>
            </a:r>
            <a:endParaRPr lang="tr-TR" dirty="0">
              <a:effectLst/>
              <a:latin typeface="+mj-lt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4B81A5-4E78-4EC7-27B7-1F51CFF7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080" y="332590"/>
            <a:ext cx="5023840" cy="698397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Subinterface Oluşturma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51156798-CA20-ECE1-FEF2-42C6CB948653}"/>
              </a:ext>
            </a:extLst>
          </p:cNvPr>
          <p:cNvSpPr/>
          <p:nvPr/>
        </p:nvSpPr>
        <p:spPr>
          <a:xfrm>
            <a:off x="5526506" y="3658075"/>
            <a:ext cx="6231682" cy="1218972"/>
          </a:xfrm>
          <a:prstGeom prst="roundRect">
            <a:avLst>
              <a:gd name="adj" fmla="val 14467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CE00B5B-92CA-47A3-18F2-80B4907A7B1E}"/>
              </a:ext>
            </a:extLst>
          </p:cNvPr>
          <p:cNvSpPr txBox="1"/>
          <p:nvPr/>
        </p:nvSpPr>
        <p:spPr>
          <a:xfrm>
            <a:off x="5526506" y="3676717"/>
            <a:ext cx="6300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bg1"/>
                </a:solidFill>
                <a:effectLst/>
                <a:latin typeface="+mj-lt"/>
              </a:rPr>
              <a:t>Subinterface’ler</a:t>
            </a:r>
            <a:r>
              <a:rPr lang="tr-TR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tr-TR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vlan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 </a:t>
            </a:r>
            <a:r>
              <a:rPr lang="tr-TR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tag’ı</a:t>
            </a:r>
            <a:r>
              <a:rPr lang="tr-TR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nı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okuyarak hangi verinin hangi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Vlan’dan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geldiğini anlar.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bg1"/>
                </a:solidFill>
                <a:effectLst/>
                <a:latin typeface="+mj-lt"/>
              </a:rPr>
              <a:t>Bu okumayı yapabilmesini sağlayan </a:t>
            </a:r>
            <a:r>
              <a:rPr lang="tr-TR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encapsulation</a:t>
            </a:r>
            <a:r>
              <a:rPr lang="tr-TR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 protokolü</a:t>
            </a:r>
            <a:r>
              <a:rPr lang="tr-TR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nün </a:t>
            </a:r>
            <a:r>
              <a:rPr lang="tr-TR" i="0" dirty="0">
                <a:solidFill>
                  <a:schemeClr val="bg1"/>
                </a:solidFill>
                <a:effectLst/>
                <a:latin typeface="+mj-lt"/>
              </a:rPr>
              <a:t>adı 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dot1q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’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dur.</a:t>
            </a:r>
            <a:endParaRPr lang="tr-TR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257450F-64AD-D070-4048-EEED66DCB9BB}"/>
              </a:ext>
            </a:extLst>
          </p:cNvPr>
          <p:cNvSpPr txBox="1"/>
          <p:nvPr/>
        </p:nvSpPr>
        <p:spPr>
          <a:xfrm>
            <a:off x="5526506" y="5238115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+mj-lt"/>
              </a:rPr>
              <a:t>Dot1q ile beraber </a:t>
            </a:r>
            <a:r>
              <a:rPr lang="tr-TR" b="0" i="0" dirty="0" err="1">
                <a:effectLst/>
                <a:latin typeface="+mj-lt"/>
              </a:rPr>
              <a:t>vlan</a:t>
            </a:r>
            <a:r>
              <a:rPr lang="tr-TR" b="0" i="0" dirty="0">
                <a:effectLst/>
                <a:latin typeface="+mj-lt"/>
              </a:rPr>
              <a:t> 4 ve </a:t>
            </a:r>
            <a:r>
              <a:rPr lang="tr-TR" b="0" i="0" dirty="0" err="1">
                <a:effectLst/>
                <a:latin typeface="+mj-lt"/>
              </a:rPr>
              <a:t>vlan</a:t>
            </a:r>
            <a:r>
              <a:rPr lang="tr-TR" b="0" i="0" dirty="0">
                <a:effectLst/>
                <a:latin typeface="+mj-lt"/>
              </a:rPr>
              <a:t> 6 </a:t>
            </a:r>
            <a:r>
              <a:rPr lang="tr-TR" b="0" i="0" dirty="0" err="1">
                <a:effectLst/>
                <a:latin typeface="+mj-lt"/>
              </a:rPr>
              <a:t>gateway</a:t>
            </a:r>
            <a:r>
              <a:rPr lang="tr-TR" dirty="0">
                <a:latin typeface="+mj-lt"/>
              </a:rPr>
              <a:t> IP’leri verildi.</a:t>
            </a:r>
            <a:endParaRPr lang="tr-TR" b="0" i="0" dirty="0">
              <a:effectLst/>
              <a:latin typeface="+mj-lt"/>
            </a:endParaRPr>
          </a:p>
        </p:txBody>
      </p: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A949E479-C696-2028-8975-2EECBF67583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42084" y="5422781"/>
            <a:ext cx="1684422" cy="3132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B2DF9637-4E80-1872-BD03-9654FE79C705}"/>
              </a:ext>
            </a:extLst>
          </p:cNvPr>
          <p:cNvCxnSpPr>
            <a:cxnSpLocks/>
          </p:cNvCxnSpPr>
          <p:nvPr/>
        </p:nvCxnSpPr>
        <p:spPr>
          <a:xfrm>
            <a:off x="4303295" y="4600047"/>
            <a:ext cx="1223211" cy="638068"/>
          </a:xfrm>
          <a:prstGeom prst="bentConnector3">
            <a:avLst>
              <a:gd name="adj1" fmla="val 316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F7C956A-40FA-3000-F9AC-193A35D66ACB}"/>
              </a:ext>
            </a:extLst>
          </p:cNvPr>
          <p:cNvSpPr txBox="1"/>
          <p:nvPr/>
        </p:nvSpPr>
        <p:spPr>
          <a:xfrm>
            <a:off x="5526506" y="5572294"/>
            <a:ext cx="5093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+mj-lt"/>
              </a:rPr>
              <a:t>İşlemler bittikten sonra </a:t>
            </a:r>
            <a:r>
              <a:rPr lang="tr-TR" b="1" i="0" dirty="0" err="1">
                <a:effectLst/>
                <a:latin typeface="+mj-lt"/>
              </a:rPr>
              <a:t>ping</a:t>
            </a:r>
            <a:r>
              <a:rPr lang="tr-TR" i="0" dirty="0">
                <a:effectLst/>
                <a:latin typeface="+mj-lt"/>
              </a:rPr>
              <a:t> atılarak kontrol edilir.</a:t>
            </a:r>
            <a:endParaRPr lang="tr-T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057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04B205-5F53-4DD4-E7A3-4157EB8C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Proje-1 Static Routing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598275-E70F-CC10-F3AF-1C4C68E1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65" y="2376646"/>
            <a:ext cx="10891935" cy="130150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000" dirty="0" err="1"/>
              <a:t>Birbirlerine</a:t>
            </a:r>
            <a:r>
              <a:rPr lang="en-US" sz="2000" dirty="0"/>
              <a:t> </a:t>
            </a:r>
            <a:r>
              <a:rPr lang="en-US" sz="2000" dirty="0" err="1"/>
              <a:t>doğrudan</a:t>
            </a:r>
            <a:r>
              <a:rPr lang="en-US" sz="2000" dirty="0"/>
              <a:t> </a:t>
            </a:r>
            <a:r>
              <a:rPr lang="en-US" sz="2000" dirty="0" err="1"/>
              <a:t>bağlı</a:t>
            </a:r>
            <a:r>
              <a:rPr lang="en-US" sz="2000" dirty="0"/>
              <a:t> </a:t>
            </a:r>
            <a:r>
              <a:rPr lang="en-US" sz="2000" dirty="0" err="1"/>
              <a:t>olmayan</a:t>
            </a:r>
            <a:r>
              <a:rPr lang="en-US" sz="2000" dirty="0"/>
              <a:t> </a:t>
            </a:r>
            <a:r>
              <a:rPr lang="en-US" sz="2000" dirty="0" err="1"/>
              <a:t>uzak</a:t>
            </a:r>
            <a:r>
              <a:rPr lang="en-US" sz="2000" dirty="0"/>
              <a:t> </a:t>
            </a:r>
            <a:r>
              <a:rPr lang="en-US" sz="2000" dirty="0" err="1"/>
              <a:t>networklerin</a:t>
            </a:r>
            <a:r>
              <a:rPr lang="en-US" sz="2000" dirty="0"/>
              <a:t> </a:t>
            </a:r>
            <a:r>
              <a:rPr lang="en-US" sz="2000" b="1" i="1" dirty="0" err="1"/>
              <a:t>Router</a:t>
            </a:r>
            <a:r>
              <a:rPr lang="en-US" sz="2000" dirty="0" err="1"/>
              <a:t>’lara</a:t>
            </a:r>
            <a:r>
              <a:rPr lang="en-US" sz="2000" dirty="0"/>
              <a:t> </a:t>
            </a:r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öğretilmesi</a:t>
            </a:r>
            <a:r>
              <a:rPr lang="en-US" sz="2000" dirty="0"/>
              <a:t> </a:t>
            </a:r>
            <a:r>
              <a:rPr lang="en-US" sz="2000" dirty="0" err="1"/>
              <a:t>işlemidir</a:t>
            </a:r>
            <a:r>
              <a:rPr lang="en-US" sz="2000" dirty="0"/>
              <a:t>.</a:t>
            </a:r>
            <a:endParaRPr lang="tr-T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Gidilmek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İstenen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Network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IP’nin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SubnetMaskı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Alıcı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Router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Dış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Bacak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IP]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şeklinde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yazılır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tr-T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</a:t>
            </a: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v6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Gidilmek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İstenen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Network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Alıcı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Router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Dış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Bacak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IP]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şeklinde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yazılır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76C8AA7-BC8D-5441-1F1A-670746AB40AE}"/>
              </a:ext>
            </a:extLst>
          </p:cNvPr>
          <p:cNvSpPr txBox="1"/>
          <p:nvPr/>
        </p:nvSpPr>
        <p:spPr>
          <a:xfrm>
            <a:off x="371506" y="4197883"/>
            <a:ext cx="11946293" cy="2139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İki</a:t>
            </a:r>
            <a:r>
              <a:rPr lang="en-US" sz="2000" dirty="0"/>
              <a:t> </a:t>
            </a:r>
            <a:r>
              <a:rPr lang="en-US" sz="2000" dirty="0" err="1"/>
              <a:t>tür</a:t>
            </a:r>
            <a:r>
              <a:rPr lang="en-US" sz="2000" dirty="0"/>
              <a:t> </a:t>
            </a:r>
            <a:r>
              <a:rPr lang="en-US" sz="2000" dirty="0" err="1"/>
              <a:t>hata</a:t>
            </a:r>
            <a:r>
              <a:rPr lang="en-US" sz="2000" dirty="0"/>
              <a:t> </a:t>
            </a:r>
            <a:r>
              <a:rPr lang="en-US" sz="2000" dirty="0" err="1"/>
              <a:t>alınabilir</a:t>
            </a:r>
            <a:r>
              <a:rPr lang="en-US" sz="2000" dirty="0"/>
              <a:t>;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Destination host is unreachable</a:t>
            </a:r>
            <a:r>
              <a:rPr lang="en-US" sz="2000" b="1" dirty="0"/>
              <a:t>;</a:t>
            </a:r>
            <a:r>
              <a:rPr lang="en-US" sz="2000" dirty="0"/>
              <a:t> </a:t>
            </a:r>
            <a:r>
              <a:rPr lang="en-US" sz="2000" i="1" dirty="0" err="1"/>
              <a:t>router’ın</a:t>
            </a:r>
            <a:r>
              <a:rPr lang="en-US" sz="2000" i="1" dirty="0"/>
              <a:t> </a:t>
            </a:r>
            <a:r>
              <a:rPr lang="en-US" sz="2000" i="1" dirty="0" err="1"/>
              <a:t>gidilecek</a:t>
            </a:r>
            <a:r>
              <a:rPr lang="en-US" sz="2000" i="1" dirty="0"/>
              <a:t> </a:t>
            </a:r>
            <a:r>
              <a:rPr lang="en-US" sz="2000" i="1" dirty="0" err="1"/>
              <a:t>adresi</a:t>
            </a:r>
            <a:r>
              <a:rPr lang="en-US" sz="2000" i="1" dirty="0"/>
              <a:t> </a:t>
            </a:r>
            <a:r>
              <a:rPr lang="en-US" sz="2000" i="1" dirty="0" err="1"/>
              <a:t>kendi</a:t>
            </a:r>
            <a:r>
              <a:rPr lang="en-US" sz="2000" i="1" dirty="0"/>
              <a:t> routing </a:t>
            </a:r>
            <a:r>
              <a:rPr lang="en-US" sz="2000" i="1" dirty="0" err="1"/>
              <a:t>table’ında</a:t>
            </a:r>
            <a:r>
              <a:rPr lang="en-US" sz="2000" i="1" dirty="0"/>
              <a:t> </a:t>
            </a:r>
            <a:r>
              <a:rPr lang="en-US" sz="2000" i="1" dirty="0" err="1"/>
              <a:t>bulamaması</a:t>
            </a:r>
            <a:r>
              <a:rPr lang="en-US" sz="2000" i="1" dirty="0"/>
              <a:t> </a:t>
            </a:r>
            <a:r>
              <a:rPr lang="en-US" sz="2000" i="1" dirty="0" err="1"/>
              <a:t>durumudur</a:t>
            </a:r>
            <a:r>
              <a:rPr lang="en-US" sz="2000" i="1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timeout</a:t>
            </a:r>
            <a:r>
              <a:rPr lang="en-US" sz="2000" b="1" dirty="0"/>
              <a:t>; </a:t>
            </a:r>
            <a:r>
              <a:rPr lang="en-US" sz="2000" i="1" dirty="0" err="1"/>
              <a:t>alıcı</a:t>
            </a:r>
            <a:r>
              <a:rPr lang="en-US" sz="2000" i="1" dirty="0"/>
              <a:t> </a:t>
            </a:r>
            <a:r>
              <a:rPr lang="en-US" sz="2000" i="1" dirty="0" err="1"/>
              <a:t>cihazın</a:t>
            </a:r>
            <a:r>
              <a:rPr lang="en-US" sz="2000" i="1" dirty="0"/>
              <a:t> </a:t>
            </a:r>
            <a:r>
              <a:rPr lang="en-US" sz="2000" i="1" dirty="0" err="1"/>
              <a:t>döneceği</a:t>
            </a:r>
            <a:r>
              <a:rPr lang="en-US" sz="2000" i="1" dirty="0"/>
              <a:t> </a:t>
            </a:r>
            <a:r>
              <a:rPr lang="en-US" sz="2000" i="1" dirty="0" err="1"/>
              <a:t>adresi</a:t>
            </a:r>
            <a:r>
              <a:rPr lang="en-US" sz="2000" i="1" dirty="0"/>
              <a:t> </a:t>
            </a:r>
            <a:r>
              <a:rPr lang="en-US" sz="2000" i="1" dirty="0" err="1"/>
              <a:t>kendi</a:t>
            </a:r>
            <a:r>
              <a:rPr lang="en-US" sz="2000" i="1" dirty="0"/>
              <a:t> routing </a:t>
            </a:r>
            <a:r>
              <a:rPr lang="en-US" sz="2000" i="1" dirty="0" err="1"/>
              <a:t>table’ında</a:t>
            </a:r>
            <a:r>
              <a:rPr lang="en-US" sz="2000" i="1" dirty="0"/>
              <a:t> </a:t>
            </a:r>
            <a:r>
              <a:rPr lang="en-US" sz="2000" i="1" dirty="0" err="1"/>
              <a:t>bulamaması</a:t>
            </a:r>
            <a:r>
              <a:rPr lang="en-US" sz="2000" i="1" dirty="0"/>
              <a:t> </a:t>
            </a:r>
            <a:r>
              <a:rPr lang="en-US" sz="2000" i="1" dirty="0" err="1"/>
              <a:t>durumudur</a:t>
            </a:r>
            <a:r>
              <a:rPr lang="en-US" sz="2000" i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166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E3A073-B6BF-999B-83E4-63F0E69B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Proje-1 Static Routing</a:t>
            </a:r>
            <a:endParaRPr lang="tr-TR" sz="48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7AC0DF9-BDC5-C00D-1BED-7AC533C5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7" y="284023"/>
            <a:ext cx="5437968" cy="303841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F220D2-BC8C-2B75-2C75-D9CA1D7C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9000"/>
            <a:ext cx="4448522" cy="2132464"/>
          </a:xfrm>
        </p:spPr>
        <p:txBody>
          <a:bodyPr anchor="t">
            <a:normAutofit/>
          </a:bodyPr>
          <a:lstStyle/>
          <a:p>
            <a:r>
              <a:rPr lang="tr-TR" sz="1600" b="0" i="0" dirty="0">
                <a:solidFill>
                  <a:schemeClr val="bg1"/>
                </a:solidFill>
                <a:effectLst/>
              </a:rPr>
              <a:t>İstanbul'dan İzmir’e</a:t>
            </a:r>
            <a:r>
              <a:rPr lang="tr-TR" sz="1600" b="1" i="1" dirty="0">
                <a:solidFill>
                  <a:schemeClr val="bg1"/>
                </a:solidFill>
                <a:effectLst/>
              </a:rPr>
              <a:t> IPv6 Static </a:t>
            </a:r>
            <a:r>
              <a:rPr lang="tr-TR" sz="1600" b="1" i="1" dirty="0" err="1">
                <a:solidFill>
                  <a:schemeClr val="bg1"/>
                </a:solidFill>
                <a:effectLst/>
              </a:rPr>
              <a:t>route</a:t>
            </a:r>
            <a:r>
              <a:rPr lang="tr-TR" sz="1600" b="0" i="0" dirty="0">
                <a:solidFill>
                  <a:schemeClr val="bg1"/>
                </a:solidFill>
                <a:effectLst/>
              </a:rPr>
              <a:t> örneği;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/>
                </a:solidFill>
                <a:effectLst/>
                <a:latin typeface="+mj-lt"/>
              </a:rPr>
              <a:t>&gt; ipv6 </a:t>
            </a:r>
            <a:r>
              <a:rPr lang="tr-TR" sz="1600" dirty="0" err="1">
                <a:solidFill>
                  <a:schemeClr val="bg1"/>
                </a:solidFill>
                <a:effectLst/>
                <a:latin typeface="+mj-lt"/>
              </a:rPr>
              <a:t>route</a:t>
            </a:r>
            <a:r>
              <a:rPr lang="tr-TR" sz="1600" dirty="0">
                <a:solidFill>
                  <a:schemeClr val="bg1"/>
                </a:solidFill>
                <a:effectLst/>
                <a:latin typeface="+mj-lt"/>
              </a:rPr>
              <a:t> 1ef0:333:33:3::0/64 1ef0:abc:bc:c::2</a:t>
            </a:r>
          </a:p>
          <a:p>
            <a:pPr marL="0" indent="0">
              <a:buNone/>
            </a:pPr>
            <a:endParaRPr lang="tr-TR" sz="1600" b="0" i="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tr-TR" sz="16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tr-TR" sz="1600" b="0" i="0" dirty="0">
                <a:solidFill>
                  <a:schemeClr val="bg1"/>
                </a:solidFill>
                <a:effectLst/>
              </a:rPr>
              <a:t>İstanbul'dan Ankara’ya </a:t>
            </a:r>
            <a:r>
              <a:rPr lang="tr-TR" sz="1600" b="1" i="1" dirty="0">
                <a:solidFill>
                  <a:schemeClr val="bg1"/>
                </a:solidFill>
                <a:effectLst/>
              </a:rPr>
              <a:t>IPv4</a:t>
            </a:r>
            <a:r>
              <a:rPr lang="tr-TR" sz="1600" b="0" i="0" dirty="0">
                <a:solidFill>
                  <a:schemeClr val="bg1"/>
                </a:solidFill>
                <a:effectLst/>
              </a:rPr>
              <a:t> </a:t>
            </a:r>
            <a:r>
              <a:rPr lang="tr-TR" sz="1600" b="1" i="1" dirty="0">
                <a:solidFill>
                  <a:schemeClr val="bg1"/>
                </a:solidFill>
                <a:effectLst/>
              </a:rPr>
              <a:t>Static </a:t>
            </a:r>
            <a:r>
              <a:rPr lang="tr-TR" sz="1600" b="1" i="1" dirty="0" err="1">
                <a:solidFill>
                  <a:schemeClr val="bg1"/>
                </a:solidFill>
                <a:effectLst/>
              </a:rPr>
              <a:t>route</a:t>
            </a:r>
            <a:r>
              <a:rPr lang="tr-TR" sz="1600" b="0" i="0" dirty="0">
                <a:solidFill>
                  <a:schemeClr val="bg1"/>
                </a:solidFill>
                <a:effectLst/>
              </a:rPr>
              <a:t> örneği;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/>
                </a:solidFill>
                <a:effectLst/>
              </a:rPr>
              <a:t>&gt; ip </a:t>
            </a:r>
            <a:r>
              <a:rPr lang="tr-TR" sz="1600" dirty="0" err="1">
                <a:solidFill>
                  <a:schemeClr val="bg1"/>
                </a:solidFill>
                <a:effectLst/>
              </a:rPr>
              <a:t>route</a:t>
            </a:r>
            <a:r>
              <a:rPr lang="tr-TR" sz="1600" dirty="0">
                <a:solidFill>
                  <a:schemeClr val="bg1"/>
                </a:solidFill>
                <a:effectLst/>
              </a:rPr>
              <a:t> 192.168.3.0 255.255.255.0 11.0.0.2 </a:t>
            </a:r>
            <a:endParaRPr lang="tr-TR" sz="1600" b="0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tr-TR" sz="1600" dirty="0">
              <a:solidFill>
                <a:schemeClr val="bg1"/>
              </a:solidFill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4422968-0840-5B8B-0271-992A69EB9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7" y="3606465"/>
            <a:ext cx="5437968" cy="275701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C00B5A9-6DF6-3781-A19F-B4171E867B8A}"/>
              </a:ext>
            </a:extLst>
          </p:cNvPr>
          <p:cNvSpPr txBox="1"/>
          <p:nvPr/>
        </p:nvSpPr>
        <p:spPr>
          <a:xfrm>
            <a:off x="11133604" y="5376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IPv4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EE73C36-DC1A-8D39-E90C-82F3AA0D228C}"/>
              </a:ext>
            </a:extLst>
          </p:cNvPr>
          <p:cNvSpPr txBox="1"/>
          <p:nvPr/>
        </p:nvSpPr>
        <p:spPr>
          <a:xfrm>
            <a:off x="10676799" y="2198287"/>
            <a:ext cx="632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91418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BA26FC-EA25-B0CB-3DCC-DF50CCC8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Proje-2 OSPF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00CEC84-820E-CADE-00E0-4935EBB64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66053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56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CC2C30-A274-BAD6-17F8-A961DDDD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373146"/>
            <a:ext cx="3100137" cy="958349"/>
          </a:xfrm>
        </p:spPr>
        <p:txBody>
          <a:bodyPr/>
          <a:lstStyle/>
          <a:p>
            <a:r>
              <a:rPr lang="tr-TR" dirty="0"/>
              <a:t>Proje-2 OSPF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07BB83-F714-126D-030A-D9E8B27C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1825625"/>
            <a:ext cx="5530516" cy="2537828"/>
          </a:xfrm>
        </p:spPr>
        <p:txBody>
          <a:bodyPr numCol="1"/>
          <a:lstStyle/>
          <a:p>
            <a:pPr marL="0" indent="0">
              <a:buNone/>
            </a:pPr>
            <a:r>
              <a:rPr lang="tr-TR" dirty="0"/>
              <a:t>IPv4 omurga için İstanbul’dan Ankara'ya OSPF;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en-US" dirty="0">
                <a:effectLst/>
              </a:rPr>
              <a:t>router </a:t>
            </a:r>
            <a:r>
              <a:rPr lang="en-US" dirty="0" err="1">
                <a:effectLst/>
              </a:rPr>
              <a:t>ospf</a:t>
            </a:r>
            <a:r>
              <a:rPr lang="en-US" dirty="0">
                <a:effectLst/>
              </a:rPr>
              <a:t> 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en-US" dirty="0">
                <a:effectLst/>
              </a:rPr>
              <a:t>network 11.0.0.0 0.0.0.3 area 0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en-US" dirty="0">
                <a:effectLst/>
              </a:rPr>
              <a:t>network 192.168.1.0 0.0.0.3 area 0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0E38FA65-A532-94C0-BAC1-2CD66FD0C683}"/>
              </a:ext>
            </a:extLst>
          </p:cNvPr>
          <p:cNvSpPr txBox="1">
            <a:spLocks/>
          </p:cNvSpPr>
          <p:nvPr/>
        </p:nvSpPr>
        <p:spPr>
          <a:xfrm>
            <a:off x="6866023" y="1595395"/>
            <a:ext cx="4178967" cy="366720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IPv6 omurga için İstanbul’dan İzmir’e OSPF;</a:t>
            </a:r>
          </a:p>
          <a:p>
            <a:pPr marL="0" indent="0">
              <a:buNone/>
            </a:pPr>
            <a:r>
              <a:rPr lang="tr-TR" dirty="0"/>
              <a:t>&gt; </a:t>
            </a:r>
            <a:r>
              <a:rPr lang="tr-TR" dirty="0">
                <a:effectLst/>
              </a:rPr>
              <a:t>ipv6 </a:t>
            </a:r>
            <a:r>
              <a:rPr lang="tr-TR" dirty="0" err="1">
                <a:effectLst/>
              </a:rPr>
              <a:t>router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ospf</a:t>
            </a:r>
            <a:r>
              <a:rPr lang="tr-TR" dirty="0">
                <a:effectLst/>
              </a:rPr>
              <a:t> 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router</a:t>
            </a:r>
            <a:r>
              <a:rPr lang="tr-TR" dirty="0">
                <a:effectLst/>
              </a:rPr>
              <a:t>-id 1.1.1.1* 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fa0/0.6</a:t>
            </a:r>
          </a:p>
          <a:p>
            <a:pPr marL="0" indent="0">
              <a:buNone/>
            </a:pPr>
            <a:r>
              <a:rPr lang="tr-TR" dirty="0"/>
              <a:t>&gt; </a:t>
            </a:r>
            <a:r>
              <a:rPr lang="tr-TR" dirty="0">
                <a:effectLst/>
              </a:rPr>
              <a:t>ipv6 </a:t>
            </a:r>
            <a:r>
              <a:rPr lang="tr-TR" dirty="0" err="1">
                <a:effectLst/>
              </a:rPr>
              <a:t>ospf</a:t>
            </a:r>
            <a:r>
              <a:rPr lang="tr-TR" dirty="0">
                <a:effectLst/>
              </a:rPr>
              <a:t> 1 </a:t>
            </a:r>
            <a:r>
              <a:rPr lang="tr-TR" dirty="0" err="1">
                <a:effectLst/>
              </a:rPr>
              <a:t>area</a:t>
            </a:r>
            <a:r>
              <a:rPr lang="tr-TR" dirty="0">
                <a:effectLst/>
              </a:rPr>
              <a:t> 0**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s0/0/1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ipv6 </a:t>
            </a:r>
            <a:r>
              <a:rPr lang="tr-TR" dirty="0" err="1">
                <a:effectLst/>
              </a:rPr>
              <a:t>ospf</a:t>
            </a:r>
            <a:r>
              <a:rPr lang="tr-TR" dirty="0">
                <a:effectLst/>
              </a:rPr>
              <a:t> 1 </a:t>
            </a:r>
            <a:r>
              <a:rPr lang="tr-TR" dirty="0" err="1">
                <a:effectLst/>
              </a:rPr>
              <a:t>area</a:t>
            </a:r>
            <a:r>
              <a:rPr lang="tr-TR" dirty="0">
                <a:effectLst/>
              </a:rPr>
              <a:t> 0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F753A9C-DD61-A001-6CBC-2577B6DA9E2F}"/>
              </a:ext>
            </a:extLst>
          </p:cNvPr>
          <p:cNvSpPr txBox="1"/>
          <p:nvPr/>
        </p:nvSpPr>
        <p:spPr>
          <a:xfrm>
            <a:off x="324852" y="5838523"/>
            <a:ext cx="1154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b="1" dirty="0" err="1">
                <a:solidFill>
                  <a:srgbClr val="FF0000"/>
                </a:solidFill>
                <a:effectLst/>
              </a:rPr>
              <a:t>router</a:t>
            </a:r>
            <a:r>
              <a:rPr lang="tr-TR" b="1" dirty="0">
                <a:solidFill>
                  <a:srgbClr val="FF0000"/>
                </a:solidFill>
                <a:effectLst/>
              </a:rPr>
              <a:t>-id 1.1.1.1 </a:t>
            </a:r>
            <a:r>
              <a:rPr lang="tr-TR" i="1" dirty="0">
                <a:effectLst/>
              </a:rPr>
              <a:t>(ipv4 olmadığından dolayı bu </a:t>
            </a:r>
            <a:r>
              <a:rPr lang="tr-TR" i="1" dirty="0" err="1">
                <a:effectLst/>
              </a:rPr>
              <a:t>router-id’nin</a:t>
            </a:r>
            <a:r>
              <a:rPr lang="tr-TR" i="1" dirty="0">
                <a:effectLst/>
              </a:rPr>
              <a:t> manuel olarak belirlenmesi gerekir.)</a:t>
            </a:r>
          </a:p>
          <a:p>
            <a:r>
              <a:rPr lang="tr-TR" i="1" dirty="0">
                <a:solidFill>
                  <a:srgbClr val="FF0000"/>
                </a:solidFill>
              </a:rPr>
              <a:t>**</a:t>
            </a:r>
            <a:r>
              <a:rPr lang="tr-TR" b="1" dirty="0">
                <a:solidFill>
                  <a:srgbClr val="FF0000"/>
                </a:solidFill>
                <a:effectLst/>
              </a:rPr>
              <a:t>ipv6 </a:t>
            </a:r>
            <a:r>
              <a:rPr lang="tr-TR" b="1" dirty="0" err="1">
                <a:solidFill>
                  <a:srgbClr val="FF0000"/>
                </a:solidFill>
                <a:effectLst/>
              </a:rPr>
              <a:t>ospf</a:t>
            </a:r>
            <a:r>
              <a:rPr lang="tr-TR" b="1" dirty="0">
                <a:solidFill>
                  <a:srgbClr val="FF0000"/>
                </a:solidFill>
                <a:effectLst/>
              </a:rPr>
              <a:t> 1 </a:t>
            </a:r>
            <a:r>
              <a:rPr lang="tr-TR" b="1" dirty="0" err="1">
                <a:solidFill>
                  <a:srgbClr val="FF0000"/>
                </a:solidFill>
                <a:effectLst/>
              </a:rPr>
              <a:t>area</a:t>
            </a:r>
            <a:r>
              <a:rPr lang="tr-TR" b="1" dirty="0">
                <a:solidFill>
                  <a:srgbClr val="FF0000"/>
                </a:solidFill>
                <a:effectLst/>
              </a:rPr>
              <a:t> 0 </a:t>
            </a:r>
            <a:r>
              <a:rPr lang="tr-TR" i="1" dirty="0">
                <a:effectLst/>
              </a:rPr>
              <a:t>(IPv6 ile makine öğrenmesini kullanmaya başladığı için network bildirimlerini kendisi yapar.</a:t>
            </a:r>
            <a:endParaRPr lang="tr-T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2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530D12-AC65-EA10-4123-239DDD04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01" y="4784230"/>
            <a:ext cx="2578578" cy="634029"/>
          </a:xfrm>
        </p:spPr>
        <p:txBody>
          <a:bodyPr anchor="ctr">
            <a:normAutofit/>
          </a:bodyPr>
          <a:lstStyle/>
          <a:p>
            <a:r>
              <a:rPr lang="tr-TR" sz="3600" b="1" dirty="0"/>
              <a:t>Proje-2 OSPF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C435A21-34D2-53F4-00C8-D5224660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2" y="0"/>
            <a:ext cx="5351482" cy="275164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5A3B317F-3C26-BCBD-62CE-7AF1AD484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05" y="18431"/>
            <a:ext cx="5763706" cy="2751648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B3BFF11-7C98-FE33-F5C0-7A27AEF9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09" y="2751648"/>
            <a:ext cx="5276580" cy="96281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D37E7-A0E9-37A2-DAAE-BC86A3D6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279581"/>
            <a:ext cx="6586915" cy="5695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tr-TR" sz="2000" b="1" i="1" dirty="0"/>
              <a:t>&gt; do </a:t>
            </a:r>
            <a:r>
              <a:rPr lang="tr-TR" sz="2000" b="1" i="1" dirty="0" err="1"/>
              <a:t>show</a:t>
            </a:r>
            <a:r>
              <a:rPr lang="tr-TR" sz="2000" b="1" i="1" dirty="0"/>
              <a:t> ip </a:t>
            </a:r>
            <a:r>
              <a:rPr lang="tr-TR" sz="2000" b="1" i="1" dirty="0" err="1"/>
              <a:t>route</a:t>
            </a:r>
            <a:r>
              <a:rPr lang="tr-TR" sz="2000" i="1" dirty="0"/>
              <a:t> VE </a:t>
            </a:r>
            <a:r>
              <a:rPr lang="tr-TR" sz="2000" b="1" i="1" dirty="0"/>
              <a:t>&gt; do </a:t>
            </a:r>
            <a:r>
              <a:rPr lang="tr-TR" sz="2000" b="1" i="1" dirty="0" err="1"/>
              <a:t>show</a:t>
            </a:r>
            <a:r>
              <a:rPr lang="tr-TR" sz="2000" b="1" i="1" dirty="0"/>
              <a:t> ipv6 </a:t>
            </a:r>
            <a:r>
              <a:rPr lang="tr-TR" sz="2000" b="1" i="1" dirty="0" err="1"/>
              <a:t>route</a:t>
            </a:r>
            <a:r>
              <a:rPr lang="tr-TR" sz="2000" i="1" dirty="0"/>
              <a:t> </a:t>
            </a:r>
            <a:r>
              <a:rPr lang="tr-TR" sz="2000" dirty="0"/>
              <a:t>komutlarıyla kontrol edilir.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544E55-947F-D7C5-FDB7-C723978230B0}"/>
              </a:ext>
            </a:extLst>
          </p:cNvPr>
          <p:cNvSpPr txBox="1"/>
          <p:nvPr/>
        </p:nvSpPr>
        <p:spPr>
          <a:xfrm>
            <a:off x="5162719" y="5570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1800" b="1" i="1" dirty="0"/>
              <a:t>&gt; do </a:t>
            </a:r>
            <a:r>
              <a:rPr lang="tr-TR" sz="1800" b="1" i="1" dirty="0" err="1"/>
              <a:t>show</a:t>
            </a:r>
            <a:r>
              <a:rPr lang="tr-TR" sz="1800" b="1" i="1" dirty="0"/>
              <a:t> ip </a:t>
            </a:r>
            <a:r>
              <a:rPr lang="tr-TR" sz="1800" b="1" i="1" dirty="0" err="1"/>
              <a:t>ospf</a:t>
            </a:r>
            <a:r>
              <a:rPr lang="tr-TR" sz="1800" b="1" i="1" dirty="0"/>
              <a:t> </a:t>
            </a:r>
            <a:r>
              <a:rPr lang="tr-TR" sz="1800" b="1" i="1" dirty="0" err="1"/>
              <a:t>neighbors</a:t>
            </a:r>
            <a:r>
              <a:rPr lang="tr-TR" sz="1800" dirty="0"/>
              <a:t> komutu ile komşuluklar doğrulanır.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EFB5DCC-C4B7-FB78-E918-E1453A705E23}"/>
              </a:ext>
            </a:extLst>
          </p:cNvPr>
          <p:cNvSpPr txBox="1"/>
          <p:nvPr/>
        </p:nvSpPr>
        <p:spPr>
          <a:xfrm>
            <a:off x="8127813" y="4916579"/>
            <a:ext cx="656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VEYA</a:t>
            </a:r>
            <a:endParaRPr lang="tr-TR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CBBAA3DC-C84B-B1F3-A74E-30AC611CC5C7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>
            <a:off x="3234663" y="2751648"/>
            <a:ext cx="1928056" cy="18126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38FDE6B9-E344-EE4C-9371-49A5262104AB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 flipH="1" flipV="1">
            <a:off x="11674111" y="1394255"/>
            <a:ext cx="75523" cy="3170079"/>
          </a:xfrm>
          <a:prstGeom prst="bentConnector3">
            <a:avLst>
              <a:gd name="adj1" fmla="val -3026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D08B766A-DE5C-B51D-6AB2-99A207E88AA5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>
            <a:off x="3457709" y="3233054"/>
            <a:ext cx="1705010" cy="2522433"/>
          </a:xfrm>
          <a:prstGeom prst="bentConnector3">
            <a:avLst>
              <a:gd name="adj1" fmla="val 123683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A7B8F3A-9E1B-B500-3841-88D408536400}"/>
              </a:ext>
            </a:extLst>
          </p:cNvPr>
          <p:cNvSpPr txBox="1"/>
          <p:nvPr/>
        </p:nvSpPr>
        <p:spPr>
          <a:xfrm>
            <a:off x="455403" y="5422717"/>
            <a:ext cx="217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i="1" u="sng" dirty="0"/>
              <a:t>İstanbul </a:t>
            </a:r>
            <a:r>
              <a:rPr lang="tr-TR" sz="1800" i="1" u="sng" dirty="0" err="1"/>
              <a:t>router’ında</a:t>
            </a:r>
            <a:r>
              <a:rPr lang="tr-TR" sz="1800" i="1" u="sng" dirty="0"/>
              <a:t>;</a:t>
            </a:r>
            <a:endParaRPr lang="tr-TR" i="1" u="sng" dirty="0"/>
          </a:p>
        </p:txBody>
      </p:sp>
    </p:spTree>
    <p:extLst>
      <p:ext uri="{BB962C8B-B14F-4D97-AF65-F5344CB8AC3E}">
        <p14:creationId xmlns:p14="http://schemas.microsoft.com/office/powerpoint/2010/main" val="32455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A2B1C-4FAC-6CFA-6394-0504054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000572" cy="1188720"/>
          </a:xfrm>
        </p:spPr>
        <p:txBody>
          <a:bodyPr>
            <a:normAutofit/>
          </a:bodyPr>
          <a:lstStyle/>
          <a:p>
            <a:r>
              <a:rPr lang="tr-TR" sz="3700" b="1" dirty="0"/>
              <a:t>Proje-2 OSPF / </a:t>
            </a:r>
            <a:r>
              <a:rPr lang="tr-TR" sz="3700" b="1" dirty="0" err="1"/>
              <a:t>Authentication</a:t>
            </a:r>
            <a:r>
              <a:rPr lang="tr-TR" sz="3700" b="1" dirty="0"/>
              <a:t> &amp; </a:t>
            </a:r>
            <a:r>
              <a:rPr lang="tr-TR" sz="3700" b="1" dirty="0" err="1"/>
              <a:t>Hello-Dead</a:t>
            </a:r>
            <a:r>
              <a:rPr lang="tr-TR" sz="3700" b="1" dirty="0"/>
              <a:t> </a:t>
            </a:r>
            <a:r>
              <a:rPr lang="tr-TR" sz="3700" b="1" dirty="0" err="1"/>
              <a:t>Intervals</a:t>
            </a:r>
            <a:endParaRPr lang="tr-TR" sz="3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43755D-E534-6B6A-8D92-083F68C1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tr-TR" sz="1700" dirty="0" err="1"/>
              <a:t>OSPF’in</a:t>
            </a:r>
            <a:r>
              <a:rPr lang="tr-TR" sz="1700" dirty="0"/>
              <a:t> güvenli bir metodu olan </a:t>
            </a:r>
            <a:r>
              <a:rPr lang="tr-TR" sz="1700" b="1" i="1" dirty="0" err="1"/>
              <a:t>message-digest</a:t>
            </a:r>
            <a:r>
              <a:rPr lang="tr-TR" sz="1700" i="1" dirty="0"/>
              <a:t> </a:t>
            </a:r>
            <a:r>
              <a:rPr lang="tr-TR" sz="1700" dirty="0"/>
              <a:t>uygulandı.</a:t>
            </a:r>
          </a:p>
          <a:p>
            <a:r>
              <a:rPr lang="tr-TR" sz="1700" dirty="0"/>
              <a:t>Komşuluğun </a:t>
            </a:r>
            <a:r>
              <a:rPr lang="tr-TR" sz="1700" dirty="0" err="1"/>
              <a:t>up</a:t>
            </a:r>
            <a:r>
              <a:rPr lang="tr-TR" sz="1700" dirty="0"/>
              <a:t> veya </a:t>
            </a:r>
            <a:r>
              <a:rPr lang="tr-TR" sz="1700" dirty="0" err="1"/>
              <a:t>down</a:t>
            </a:r>
            <a:r>
              <a:rPr lang="tr-TR" sz="1700" dirty="0"/>
              <a:t> olduğunu kontrol etmek için </a:t>
            </a:r>
            <a:r>
              <a:rPr lang="tr-TR" sz="1700" b="1" i="1" dirty="0" err="1"/>
              <a:t>Hello&amp;Dead</a:t>
            </a:r>
            <a:r>
              <a:rPr lang="tr-TR" sz="1700" b="1" i="1" dirty="0"/>
              <a:t> </a:t>
            </a:r>
            <a:r>
              <a:rPr lang="tr-TR" sz="1700" b="1" i="1" dirty="0" err="1"/>
              <a:t>Interval</a:t>
            </a:r>
            <a:r>
              <a:rPr lang="tr-TR" sz="1700" dirty="0"/>
              <a:t> değerleri time cinsinden parametre olarak geçildi.</a:t>
            </a:r>
          </a:p>
          <a:p>
            <a:pPr marL="0" indent="0">
              <a:buNone/>
            </a:pPr>
            <a:endParaRPr lang="tr-TR" sz="1700" dirty="0"/>
          </a:p>
          <a:p>
            <a:r>
              <a:rPr lang="tr-TR" sz="1700" dirty="0"/>
              <a:t>IPv4 OSPF bulunan </a:t>
            </a:r>
            <a:r>
              <a:rPr lang="tr-TR" sz="1700" dirty="0" err="1"/>
              <a:t>interface’e</a:t>
            </a:r>
            <a:r>
              <a:rPr lang="tr-TR" sz="1700" dirty="0"/>
              <a:t> erişip;</a:t>
            </a:r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authentication</a:t>
            </a:r>
            <a:r>
              <a:rPr lang="tr-TR" sz="1700" b="1" i="1" dirty="0"/>
              <a:t> </a:t>
            </a:r>
            <a:r>
              <a:rPr lang="tr-TR" sz="1700" b="1" i="1" dirty="0" err="1"/>
              <a:t>message-digest</a:t>
            </a:r>
            <a:endParaRPr lang="tr-TR" sz="1700" b="1" i="1" dirty="0"/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message-digest-key</a:t>
            </a:r>
            <a:r>
              <a:rPr lang="tr-TR" sz="1700" b="1" i="1" dirty="0"/>
              <a:t> 1 md5 [PASSWORD] </a:t>
            </a:r>
          </a:p>
          <a:p>
            <a:pPr marL="0" indent="0">
              <a:buNone/>
            </a:pPr>
            <a:endParaRPr lang="tr-TR" sz="1700" b="1" i="1" dirty="0"/>
          </a:p>
          <a:p>
            <a:r>
              <a:rPr lang="tr-TR" sz="1700" dirty="0" err="1"/>
              <a:t>Hello&amp;Dead</a:t>
            </a:r>
            <a:r>
              <a:rPr lang="tr-TR" sz="1700" dirty="0"/>
              <a:t> </a:t>
            </a:r>
            <a:r>
              <a:rPr lang="tr-TR" sz="1700" dirty="0" err="1"/>
              <a:t>Interval</a:t>
            </a:r>
            <a:r>
              <a:rPr lang="tr-TR" sz="1700" dirty="0"/>
              <a:t> için yine aynı şekilde IPv4 veya IPv6 OSPF bulunan </a:t>
            </a:r>
            <a:r>
              <a:rPr lang="tr-TR" sz="1700" dirty="0" err="1"/>
              <a:t>interfacelere</a:t>
            </a:r>
            <a:r>
              <a:rPr lang="tr-TR" sz="1700" dirty="0"/>
              <a:t> erişip;</a:t>
            </a:r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hello</a:t>
            </a:r>
            <a:r>
              <a:rPr lang="tr-TR" sz="1700" b="1" i="1" dirty="0"/>
              <a:t>-interval 10</a:t>
            </a:r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dead</a:t>
            </a:r>
            <a:r>
              <a:rPr lang="tr-TR" sz="1700" b="1" i="1" dirty="0"/>
              <a:t>-interval 40</a:t>
            </a:r>
          </a:p>
        </p:txBody>
      </p:sp>
    </p:spTree>
    <p:extLst>
      <p:ext uri="{BB962C8B-B14F-4D97-AF65-F5344CB8AC3E}">
        <p14:creationId xmlns:p14="http://schemas.microsoft.com/office/powerpoint/2010/main" val="94966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CC75F-73DB-94A8-F011-7ED81C1F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b="1" dirty="0">
                <a:effectLst/>
              </a:rPr>
              <a:t>IPv4/IPv6 Port Base Access-List</a:t>
            </a:r>
            <a:endParaRPr lang="tr-TR" b="1" dirty="0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E84680-D5F4-F7B8-EE07-B19D235C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653413"/>
            <a:ext cx="9367204" cy="3227638"/>
          </a:xfrm>
        </p:spPr>
        <p:txBody>
          <a:bodyPr anchor="t">
            <a:normAutofit/>
          </a:bodyPr>
          <a:lstStyle/>
          <a:p>
            <a:r>
              <a:rPr lang="tr-TR" sz="2400" dirty="0"/>
              <a:t>DNS Serverların «</a:t>
            </a:r>
            <a:r>
              <a:rPr lang="tr-TR" sz="2400" b="1" i="1" dirty="0" err="1"/>
              <a:t>services</a:t>
            </a:r>
            <a:r>
              <a:rPr lang="tr-TR" sz="2400" dirty="0"/>
              <a:t>» sekmesinde DNS seçeneği bulunur. DNS «</a:t>
            </a:r>
            <a:r>
              <a:rPr lang="tr-TR" sz="2400" b="1" i="1" dirty="0"/>
              <a:t>on</a:t>
            </a:r>
            <a:r>
              <a:rPr lang="tr-TR" sz="2400" dirty="0"/>
              <a:t>» pozisyonuna getirilir.</a:t>
            </a:r>
          </a:p>
          <a:p>
            <a:r>
              <a:rPr lang="tr-TR" sz="2400" dirty="0"/>
              <a:t>Ulaşılmak istenen WEB Server’ın </a:t>
            </a:r>
            <a:r>
              <a:rPr lang="tr-TR" sz="2400" i="1" dirty="0"/>
              <a:t>IP adresi </a:t>
            </a:r>
            <a:r>
              <a:rPr lang="tr-TR" sz="2400" dirty="0"/>
              <a:t>ve </a:t>
            </a:r>
            <a:r>
              <a:rPr lang="tr-TR" sz="2400" i="1" dirty="0"/>
              <a:t>domain </a:t>
            </a:r>
            <a:r>
              <a:rPr lang="tr-TR" sz="2400" i="1" dirty="0" err="1"/>
              <a:t>name’i</a:t>
            </a:r>
            <a:r>
              <a:rPr lang="tr-TR" sz="2400" i="1" dirty="0"/>
              <a:t> </a:t>
            </a:r>
            <a:r>
              <a:rPr lang="tr-TR" sz="2400" dirty="0"/>
              <a:t>eklenir.</a:t>
            </a:r>
          </a:p>
          <a:p>
            <a:r>
              <a:rPr lang="tr-TR" sz="2400" dirty="0"/>
              <a:t>Yani </a:t>
            </a:r>
            <a:r>
              <a:rPr lang="tr-TR" sz="2400" b="1" i="1" dirty="0"/>
              <a:t>«</a:t>
            </a:r>
            <a:r>
              <a:rPr lang="tr-TR" sz="2400" b="1" i="1" dirty="0" err="1"/>
              <a:t>nameserver</a:t>
            </a:r>
            <a:r>
              <a:rPr lang="tr-TR" sz="2400" b="1" i="1" dirty="0"/>
              <a:t> (NS)» </a:t>
            </a:r>
            <a:r>
              <a:rPr lang="tr-TR" sz="2400" dirty="0"/>
              <a:t>kaydı yapılır.</a:t>
            </a:r>
          </a:p>
          <a:p>
            <a:r>
              <a:rPr lang="tr-TR" sz="2400" dirty="0"/>
              <a:t>Proje 1 ve Proje 2 için NS kaydı;</a:t>
            </a:r>
          </a:p>
          <a:p>
            <a:pPr lvl="1"/>
            <a:r>
              <a:rPr lang="tr-TR" i="1" dirty="0"/>
              <a:t>www.ipv4web.com</a:t>
            </a:r>
            <a:r>
              <a:rPr lang="tr-TR" dirty="0"/>
              <a:t> -&gt; IPv4 omurga için</a:t>
            </a:r>
          </a:p>
          <a:p>
            <a:pPr lvl="1"/>
            <a:r>
              <a:rPr lang="tr-TR" dirty="0"/>
              <a:t>www.ipv6web.com -&gt; IPv6 omurga için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8D2BEAE-8AE3-8E5B-8197-DE3C33229FD0}"/>
              </a:ext>
            </a:extLst>
          </p:cNvPr>
          <p:cNvSpPr txBox="1">
            <a:spLocks/>
          </p:cNvSpPr>
          <p:nvPr/>
        </p:nvSpPr>
        <p:spPr>
          <a:xfrm>
            <a:off x="437147" y="4702007"/>
            <a:ext cx="10515600" cy="32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38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F9A5B6-E261-A14D-49DB-8091A2A2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b="1" dirty="0">
                <a:effectLst/>
              </a:rPr>
              <a:t>IPv4/IPv6 Port Base Access-List</a:t>
            </a:r>
            <a:endParaRPr lang="tr-TR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C06947-7D9E-6F30-033A-C2CF3032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16" y="1783994"/>
            <a:ext cx="10829821" cy="470824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tr-TR" sz="1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IPv4 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(IPv4 isimli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oluşturuldu.)</a:t>
            </a:r>
            <a:endParaRPr lang="tr-TR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192.168.3.0 0.0.0.255 host 192.168.1.2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  <a:p>
            <a:pPr marL="0" indent="0">
              <a:buNone/>
            </a:pPr>
            <a:r>
              <a:rPr lang="tr-TR" sz="1600" i="1" dirty="0">
                <a:latin typeface="Times New Roman"/>
                <a:cs typeface="Times New Roman"/>
              </a:rPr>
              <a:t>(192.168.1.2 </a:t>
            </a:r>
            <a:r>
              <a:rPr lang="tr-TR" sz="1600" i="1" dirty="0" err="1">
                <a:latin typeface="Times New Roman"/>
                <a:cs typeface="Times New Roman"/>
              </a:rPr>
              <a:t>IP’li</a:t>
            </a:r>
            <a:r>
              <a:rPr lang="tr-TR" sz="1600" i="1" dirty="0">
                <a:latin typeface="Times New Roman"/>
                <a:cs typeface="Times New Roman"/>
              </a:rPr>
              <a:t> hostun UDP 53 portu için 192.168.3.0 network adresi ve 0.0.0.255 </a:t>
            </a:r>
            <a:r>
              <a:rPr lang="tr-TR" sz="1600" i="1" dirty="0" err="1">
                <a:latin typeface="Times New Roman"/>
                <a:cs typeface="Times New Roman"/>
              </a:rPr>
              <a:t>wildcard</a:t>
            </a:r>
            <a:r>
              <a:rPr lang="tr-TR" sz="1600" i="1" dirty="0">
                <a:latin typeface="Times New Roman"/>
                <a:cs typeface="Times New Roman"/>
              </a:rPr>
              <a:t> masktan gelenlere izin verilsin demektir.)</a:t>
            </a:r>
            <a:endParaRPr lang="tr-TR" sz="16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192.168.3.0 0.0.0.255 host 192.168.1.3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</a:p>
          <a:p>
            <a:pPr marL="0" indent="0">
              <a:buNone/>
            </a:pPr>
            <a:r>
              <a:rPr lang="tr-TR" sz="1600" i="1" dirty="0">
                <a:latin typeface="Times New Roman"/>
                <a:cs typeface="Times New Roman"/>
              </a:rPr>
              <a:t>(192.168.1.3 </a:t>
            </a:r>
            <a:r>
              <a:rPr lang="tr-TR" sz="1600" i="1" dirty="0" err="1">
                <a:latin typeface="Times New Roman"/>
                <a:cs typeface="Times New Roman"/>
              </a:rPr>
              <a:t>IP’li</a:t>
            </a:r>
            <a:r>
              <a:rPr lang="tr-TR" sz="1600" i="1" dirty="0">
                <a:latin typeface="Times New Roman"/>
                <a:cs typeface="Times New Roman"/>
              </a:rPr>
              <a:t> hostun TCP 80 portu için 192.168.3.0 network adresi ve 0.0.0.255 </a:t>
            </a:r>
            <a:r>
              <a:rPr lang="tr-TR" sz="1600" i="1" dirty="0" err="1">
                <a:latin typeface="Times New Roman"/>
                <a:cs typeface="Times New Roman"/>
              </a:rPr>
              <a:t>wildcard</a:t>
            </a:r>
            <a:r>
              <a:rPr lang="tr-TR" sz="1600" i="1" dirty="0">
                <a:latin typeface="Times New Roman"/>
                <a:cs typeface="Times New Roman"/>
              </a:rPr>
              <a:t> masktan gelenlere izin verilsin demektir.)</a:t>
            </a:r>
            <a:endParaRPr lang="tr-TR" sz="16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fa0/0.4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ip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access-group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IPv4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tr-TR" sz="18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>
                <a:latin typeface="Times New Roman"/>
                <a:cs typeface="Times New Roman"/>
              </a:rPr>
              <a:t>(</a:t>
            </a:r>
            <a:r>
              <a:rPr lang="tr-TR" sz="1600" dirty="0" err="1">
                <a:latin typeface="Times New Roman"/>
                <a:cs typeface="Times New Roman"/>
              </a:rPr>
              <a:t>subinterface</a:t>
            </a:r>
            <a:r>
              <a:rPr lang="tr-TR" sz="1600" dirty="0">
                <a:latin typeface="Times New Roman"/>
                <a:cs typeface="Times New Roman"/>
              </a:rPr>
              <a:t> fa0/0.4’e OUT yönünden gelenler IPv4 Access-</a:t>
            </a:r>
            <a:r>
              <a:rPr lang="tr-TR" sz="1600" dirty="0" err="1">
                <a:latin typeface="Times New Roman"/>
                <a:cs typeface="Times New Roman"/>
              </a:rPr>
              <a:t>List'ine</a:t>
            </a:r>
            <a:r>
              <a:rPr lang="tr-TR" sz="1600" dirty="0">
                <a:latin typeface="Times New Roman"/>
                <a:cs typeface="Times New Roman"/>
              </a:rPr>
              <a:t> göre porta erişebilecek.)</a:t>
            </a:r>
            <a:endParaRPr lang="tr-TR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ipv6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IPv6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1ef0:333:33:3::0/64 host 1ef0:111:11:1::2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1ef0:333:33:3::0/64 host 1ef0:111:11:1::3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fa0/0.6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ipv6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traffic-filter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IPv6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tr-TR" sz="1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7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547CE7-3D42-0070-AC9B-DB59379B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98" y="4642553"/>
            <a:ext cx="3861960" cy="1805074"/>
          </a:xfrm>
        </p:spPr>
        <p:txBody>
          <a:bodyPr anchor="ctr">
            <a:normAutofit/>
          </a:bodyPr>
          <a:lstStyle/>
          <a:p>
            <a:r>
              <a:rPr lang="fr-FR" sz="3600" b="1" dirty="0">
                <a:effectLst/>
              </a:rPr>
              <a:t>IPv4/IPv6 Port Base Access-List</a:t>
            </a:r>
            <a:endParaRPr lang="tr-TR" sz="3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DD8B1C3-7A2B-1FBA-24D3-83C37F25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8" y="139453"/>
            <a:ext cx="3371003" cy="4093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F4AB92F-9085-C9BA-3FFF-8ACFD5F01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 r="31794"/>
          <a:stretch/>
        </p:blipFill>
        <p:spPr>
          <a:xfrm>
            <a:off x="8777681" y="432924"/>
            <a:ext cx="3193011" cy="36687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DD356DBF-F0C8-E840-DCAF-6D502A87B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07" y="4327647"/>
            <a:ext cx="5025870" cy="22867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48DD5E44-D397-5A64-E1E4-6BD8132C7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76" y="708806"/>
            <a:ext cx="4891970" cy="21402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46857E9-E429-2F24-B054-D58D70CDC482}"/>
              </a:ext>
            </a:extLst>
          </p:cNvPr>
          <p:cNvSpPr txBox="1"/>
          <p:nvPr/>
        </p:nvSpPr>
        <p:spPr>
          <a:xfrm>
            <a:off x="3772901" y="3018779"/>
            <a:ext cx="6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IPv4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5491CE2-C734-5749-1B80-238C9F6FCCD0}"/>
              </a:ext>
            </a:extLst>
          </p:cNvPr>
          <p:cNvSpPr txBox="1"/>
          <p:nvPr/>
        </p:nvSpPr>
        <p:spPr>
          <a:xfrm>
            <a:off x="7873749" y="3758081"/>
            <a:ext cx="63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6283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D9946F-96FB-1AE4-D3E1-31F19676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tr-TR" b="1" dirty="0"/>
              <a:t>Bitirme Projesi Yapılacaklar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62F743-3C4C-F058-E3C9-78D62183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7" y="267150"/>
            <a:ext cx="8938726" cy="302950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F99DBD-D9BF-96CD-FA29-56CAA477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92500" lnSpcReduction="10000"/>
          </a:bodyPr>
          <a:lstStyle/>
          <a:p>
            <a:r>
              <a:rPr lang="tr-TR" sz="1400" dirty="0">
                <a:solidFill>
                  <a:schemeClr val="accent5"/>
                </a:solidFill>
              </a:rPr>
              <a:t>Proje 1: </a:t>
            </a:r>
            <a:r>
              <a:rPr lang="tr-TR" sz="1400" dirty="0"/>
              <a:t>IPv4 ve IPv6 omurgaları kendi içlerinde </a:t>
            </a:r>
            <a:r>
              <a:rPr lang="tr-TR" sz="1400" dirty="0">
                <a:solidFill>
                  <a:srgbClr val="00B0F0"/>
                </a:solidFill>
              </a:rPr>
              <a:t>Statik </a:t>
            </a:r>
            <a:r>
              <a:rPr lang="tr-TR" sz="1400" dirty="0"/>
              <a:t>routing ile haberleşebilmelidir.</a:t>
            </a:r>
          </a:p>
          <a:p>
            <a:endParaRPr lang="tr-TR" sz="1400" dirty="0"/>
          </a:p>
          <a:p>
            <a:r>
              <a:rPr lang="tr-TR" sz="1400" dirty="0">
                <a:solidFill>
                  <a:srgbClr val="FF0000"/>
                </a:solidFill>
              </a:rPr>
              <a:t>Proje 2: </a:t>
            </a:r>
            <a:r>
              <a:rPr lang="tr-TR" sz="1400" dirty="0"/>
              <a:t>IPv4 ve IPv6 omurgaları kendi içlerinde </a:t>
            </a:r>
            <a:r>
              <a:rPr lang="tr-TR" sz="1400" dirty="0">
                <a:solidFill>
                  <a:srgbClr val="FF0000"/>
                </a:solidFill>
              </a:rPr>
              <a:t>OSPF</a:t>
            </a:r>
            <a:r>
              <a:rPr lang="tr-TR" sz="1400" dirty="0"/>
              <a:t> ile haberleşebilmelidir.</a:t>
            </a:r>
          </a:p>
          <a:p>
            <a:endParaRPr lang="tr-TR" sz="1400" dirty="0"/>
          </a:p>
          <a:p>
            <a:r>
              <a:rPr lang="tr-TR" sz="1400" dirty="0">
                <a:latin typeface="Times New Roman"/>
                <a:cs typeface="Times New Roman"/>
              </a:rPr>
              <a:t>Her iki proje için de </a:t>
            </a:r>
            <a:r>
              <a:rPr lang="tr-TR" sz="1400" b="1" dirty="0">
                <a:latin typeface="Times New Roman"/>
                <a:cs typeface="Times New Roman"/>
              </a:rPr>
              <a:t>İstanbul</a:t>
            </a:r>
            <a:r>
              <a:rPr lang="tr-TR" sz="1400" dirty="0">
                <a:latin typeface="Times New Roman"/>
                <a:cs typeface="Times New Roman"/>
              </a:rPr>
              <a:t> lokasyonunda gerekli </a:t>
            </a:r>
            <a:r>
              <a:rPr lang="tr-TR" sz="1400" b="1" dirty="0">
                <a:latin typeface="Times New Roman"/>
                <a:cs typeface="Times New Roman"/>
              </a:rPr>
              <a:t>Layer 2</a:t>
            </a:r>
            <a:r>
              <a:rPr lang="tr-TR" sz="1400" dirty="0">
                <a:latin typeface="Times New Roman"/>
                <a:cs typeface="Times New Roman"/>
              </a:rPr>
              <a:t> düzenlemeler sağlanmalıdır.</a:t>
            </a:r>
          </a:p>
          <a:p>
            <a:endParaRPr lang="tr-TR" sz="1400" dirty="0">
              <a:latin typeface="Times New Roman"/>
              <a:cs typeface="Times New Roman"/>
            </a:endParaRPr>
          </a:p>
          <a:p>
            <a:r>
              <a:rPr lang="tr-TR" sz="1400" b="1" dirty="0">
                <a:latin typeface="Times New Roman"/>
                <a:cs typeface="Times New Roman"/>
              </a:rPr>
              <a:t>Server</a:t>
            </a:r>
            <a:r>
              <a:rPr lang="tr-TR" sz="1400" dirty="0">
                <a:latin typeface="Times New Roman"/>
                <a:cs typeface="Times New Roman"/>
              </a:rPr>
              <a:t>lara sadece verdikleri </a:t>
            </a:r>
            <a:r>
              <a:rPr lang="tr-TR" sz="1400" b="1" dirty="0">
                <a:latin typeface="Times New Roman"/>
                <a:cs typeface="Times New Roman"/>
              </a:rPr>
              <a:t>servis port</a:t>
            </a:r>
            <a:r>
              <a:rPr lang="tr-TR" sz="1400" dirty="0">
                <a:latin typeface="Times New Roman"/>
                <a:cs typeface="Times New Roman"/>
              </a:rPr>
              <a:t>larından ulaşılmalıdır.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15854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DA895B-38BC-36E3-9E5F-B0FC5A05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A6ABDF-F171-067D-CBD2-0A0EBD8D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41" y="3519236"/>
            <a:ext cx="8192843" cy="205704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tr-TR" sz="1800" dirty="0"/>
              <a:t>Ali Yavuz YALÇIN</a:t>
            </a:r>
          </a:p>
          <a:p>
            <a:pPr marL="0" indent="0" algn="ctr">
              <a:buNone/>
            </a:pPr>
            <a:r>
              <a:rPr lang="tr-TR" sz="1800" dirty="0">
                <a:hlinkClick r:id="rId3"/>
              </a:rPr>
              <a:t>aliyavuzyalcin@gmail.com</a:t>
            </a:r>
            <a:endParaRPr lang="tr-TR" sz="1800" dirty="0"/>
          </a:p>
          <a:p>
            <a:pPr marL="0" indent="0" algn="ctr">
              <a:buNone/>
            </a:pPr>
            <a:r>
              <a:rPr lang="tr-TR" sz="1800" dirty="0">
                <a:hlinkClick r:id="rId4"/>
              </a:rPr>
              <a:t>https://github.com/aliyavuzyalcin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419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AD95B8-2D93-6857-C622-1EEC3EBF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END-DEVICE IP</a:t>
            </a:r>
            <a:r>
              <a:rPr lang="tr-TR" sz="5400" dirty="0">
                <a:solidFill>
                  <a:srgbClr val="FFFFFF"/>
                </a:solidFill>
              </a:rPr>
              <a:t>-DNS </a:t>
            </a:r>
            <a:r>
              <a:rPr lang="en-US" sz="5400" dirty="0">
                <a:solidFill>
                  <a:srgbClr val="FFFFFF"/>
                </a:solidFill>
              </a:rPr>
              <a:t>CONFIGURATIONS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322DA1-F64A-1770-ED27-ED5DDA21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04" y="2426818"/>
            <a:ext cx="406884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8280C6AB-CB39-D3F3-227A-0A8BE6AB2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61" y="2426818"/>
            <a:ext cx="4100141" cy="399763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50D6220-B558-3B4D-8D11-74BF94B95C2E}"/>
              </a:ext>
            </a:extLst>
          </p:cNvPr>
          <p:cNvSpPr txBox="1"/>
          <p:nvPr/>
        </p:nvSpPr>
        <p:spPr>
          <a:xfrm>
            <a:off x="2622883" y="58190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IPv4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1F08FDF-3E27-CFAE-87BA-28880A7A4FF4}"/>
              </a:ext>
            </a:extLst>
          </p:cNvPr>
          <p:cNvSpPr txBox="1"/>
          <p:nvPr/>
        </p:nvSpPr>
        <p:spPr>
          <a:xfrm>
            <a:off x="8868231" y="5819092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97310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CE0396-28ED-89EC-B60C-AE8FFE6C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ROUTER CONFIGURATIONS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04AAEB-B3AF-AA33-E738-504F5BC2F462}"/>
              </a:ext>
            </a:extLst>
          </p:cNvPr>
          <p:cNvSpPr txBox="1"/>
          <p:nvPr/>
        </p:nvSpPr>
        <p:spPr>
          <a:xfrm>
            <a:off x="59586" y="2405874"/>
            <a:ext cx="4889404" cy="285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Tüm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hostname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yeniden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ayarlandı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tr-TR" sz="1700" b="0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Tüm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secret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aktif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hale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getirildi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ve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şifre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cisco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olarak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belirlendi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tr-TR" sz="1700" b="0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Tüm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password-encryption</a:t>
            </a:r>
            <a:r>
              <a:rPr lang="tr-TR" sz="1700" dirty="0">
                <a:solidFill>
                  <a:srgbClr val="FFFFFF"/>
                </a:solidFill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servisi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aktif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hale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getirildi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tr-TR" sz="1700" b="0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interface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IP'leri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ayarlandı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5089AA4-51B9-EE5B-8F87-7899CCE8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26" y="1691640"/>
            <a:ext cx="4495300" cy="181153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İçerik Yer Tutucusu 4" descr="metin, tablo içeren bir resim&#10;&#10;Açıklama otomatik olarak oluşturuldu">
            <a:extLst>
              <a:ext uri="{FF2B5EF4-FFF2-40B4-BE49-F238E27FC236}">
                <a16:creationId xmlns:a16="http://schemas.microsoft.com/office/drawing/2014/main" id="{711C115F-1E01-2844-8940-77D3847B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74820"/>
            <a:ext cx="5589626" cy="131954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44E19FA-18F5-3B66-83F6-A95A70A07B83}"/>
              </a:ext>
            </a:extLst>
          </p:cNvPr>
          <p:cNvSpPr txBox="1"/>
          <p:nvPr/>
        </p:nvSpPr>
        <p:spPr>
          <a:xfrm>
            <a:off x="10639378" y="47970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IPv4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7968ECE-C373-47AB-672C-08061F06B51E}"/>
              </a:ext>
            </a:extLst>
          </p:cNvPr>
          <p:cNvSpPr txBox="1"/>
          <p:nvPr/>
        </p:nvSpPr>
        <p:spPr>
          <a:xfrm>
            <a:off x="10507579" y="2523730"/>
            <a:ext cx="649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0242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A6479D-C4FC-9FA1-74F1-BE9C7CD4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89" y="1806361"/>
            <a:ext cx="5257800" cy="2905651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int</a:t>
            </a:r>
            <a:r>
              <a:rPr lang="tr-TR" dirty="0">
                <a:effectLst/>
                <a:latin typeface="+mj-lt"/>
              </a:rPr>
              <a:t> fa0/0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ip </a:t>
            </a:r>
            <a:r>
              <a:rPr lang="tr-TR" b="1" dirty="0" err="1">
                <a:solidFill>
                  <a:srgbClr val="FFC000"/>
                </a:solidFill>
                <a:effectLst/>
                <a:latin typeface="+mj-lt"/>
              </a:rPr>
              <a:t>add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 </a:t>
            </a:r>
            <a:r>
              <a:rPr lang="tr-TR" dirty="0">
                <a:effectLst/>
                <a:latin typeface="+mj-lt"/>
              </a:rPr>
              <a:t>192.168.3.1 255.255.255.0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no</a:t>
            </a:r>
            <a:r>
              <a:rPr lang="tr-TR" dirty="0">
                <a:effectLst/>
                <a:latin typeface="+mj-lt"/>
              </a:rPr>
              <a:t> </a:t>
            </a:r>
            <a:r>
              <a:rPr lang="tr-TR" dirty="0" err="1">
                <a:effectLst/>
                <a:latin typeface="+mj-lt"/>
              </a:rPr>
              <a:t>sh</a:t>
            </a:r>
            <a:endParaRPr lang="tr-TR" dirty="0">
              <a:effectLst/>
              <a:latin typeface="+mj-lt"/>
            </a:endParaRP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int</a:t>
            </a:r>
            <a:r>
              <a:rPr lang="tr-TR" dirty="0">
                <a:effectLst/>
                <a:latin typeface="+mj-lt"/>
              </a:rPr>
              <a:t> s0/0/0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ip </a:t>
            </a:r>
            <a:r>
              <a:rPr lang="tr-TR" b="1" dirty="0" err="1">
                <a:solidFill>
                  <a:srgbClr val="FFC000"/>
                </a:solidFill>
                <a:effectLst/>
                <a:latin typeface="+mj-lt"/>
              </a:rPr>
              <a:t>add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 </a:t>
            </a:r>
            <a:r>
              <a:rPr lang="tr-TR" dirty="0">
                <a:effectLst/>
                <a:latin typeface="+mj-lt"/>
              </a:rPr>
              <a:t>11.0.0.2 255.255.255.252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no</a:t>
            </a:r>
            <a:r>
              <a:rPr lang="tr-TR" dirty="0">
                <a:effectLst/>
                <a:latin typeface="+mj-lt"/>
              </a:rPr>
              <a:t> </a:t>
            </a:r>
            <a:r>
              <a:rPr lang="tr-TR" dirty="0" err="1">
                <a:effectLst/>
                <a:latin typeface="+mj-lt"/>
              </a:rPr>
              <a:t>sh</a:t>
            </a:r>
            <a:endParaRPr lang="tr-TR" dirty="0">
              <a:effectLst/>
              <a:latin typeface="+mj-lt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BB7A6B9-F1A8-F7A2-51BE-7D6CD14012EE}"/>
              </a:ext>
            </a:extLst>
          </p:cNvPr>
          <p:cNvSpPr txBox="1"/>
          <p:nvPr/>
        </p:nvSpPr>
        <p:spPr>
          <a:xfrm>
            <a:off x="6487026" y="1704914"/>
            <a:ext cx="473242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ipv6 </a:t>
            </a:r>
            <a:r>
              <a:rPr lang="tr-TR" sz="2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unicast</a:t>
            </a:r>
            <a:r>
              <a:rPr lang="tr-TR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-routing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int</a:t>
            </a:r>
            <a:r>
              <a:rPr lang="tr-TR" sz="2800" dirty="0">
                <a:effectLst/>
                <a:latin typeface="+mj-lt"/>
              </a:rPr>
              <a:t> fa0/0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ipv6 </a:t>
            </a:r>
            <a:r>
              <a:rPr lang="tr-TR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add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tr-TR" sz="2800" dirty="0">
                <a:effectLst/>
                <a:latin typeface="+mj-lt"/>
              </a:rPr>
              <a:t>1ef0:333:33:3::1/64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no</a:t>
            </a:r>
            <a:r>
              <a:rPr lang="tr-TR" sz="2800" dirty="0">
                <a:effectLst/>
                <a:latin typeface="+mj-lt"/>
              </a:rPr>
              <a:t> </a:t>
            </a:r>
            <a:r>
              <a:rPr lang="tr-TR" sz="2800" dirty="0" err="1">
                <a:effectLst/>
                <a:latin typeface="+mj-lt"/>
              </a:rPr>
              <a:t>sh</a:t>
            </a:r>
            <a:endParaRPr lang="tr-TR" sz="2800" dirty="0">
              <a:effectLst/>
              <a:latin typeface="+mj-lt"/>
            </a:endParaRP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int</a:t>
            </a:r>
            <a:r>
              <a:rPr lang="tr-TR" sz="2800" dirty="0">
                <a:effectLst/>
                <a:latin typeface="+mj-lt"/>
              </a:rPr>
              <a:t> s0/0/0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ipv6 </a:t>
            </a:r>
            <a:r>
              <a:rPr lang="tr-TR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add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tr-TR" sz="2800" dirty="0">
                <a:effectLst/>
                <a:latin typeface="+mj-lt"/>
              </a:rPr>
              <a:t>1ef0:abc:bc:c::2/126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no</a:t>
            </a:r>
            <a:r>
              <a:rPr lang="tr-TR" sz="2800" dirty="0">
                <a:effectLst/>
                <a:latin typeface="+mj-lt"/>
              </a:rPr>
              <a:t> </a:t>
            </a:r>
            <a:r>
              <a:rPr lang="tr-TR" sz="2800" dirty="0" err="1">
                <a:effectLst/>
                <a:latin typeface="+mj-lt"/>
              </a:rPr>
              <a:t>sh</a:t>
            </a:r>
            <a:endParaRPr lang="tr-TR" sz="2800" dirty="0">
              <a:latin typeface="+mj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D619F0B-32D9-0CDB-4420-173644F1770E}"/>
              </a:ext>
            </a:extLst>
          </p:cNvPr>
          <p:cNvSpPr txBox="1"/>
          <p:nvPr/>
        </p:nvSpPr>
        <p:spPr>
          <a:xfrm>
            <a:off x="1519989" y="5846544"/>
            <a:ext cx="9152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latin typeface="+mj-lt"/>
              </a:rPr>
              <a:t>R</a:t>
            </a:r>
            <a:r>
              <a:rPr lang="tr-TR" b="1" i="0" dirty="0">
                <a:effectLst/>
                <a:latin typeface="+mj-lt"/>
              </a:rPr>
              <a:t>outer’a </a:t>
            </a:r>
            <a:r>
              <a:rPr lang="tr-TR" b="0" i="0" dirty="0">
                <a:effectLst/>
                <a:latin typeface="+mj-lt"/>
              </a:rPr>
              <a:t>bu komut </a:t>
            </a:r>
            <a:r>
              <a:rPr lang="tr-TR" b="1" i="1" dirty="0">
                <a:effectLst/>
                <a:latin typeface="+mj-lt"/>
              </a:rPr>
              <a:t>girilmediği </a:t>
            </a:r>
            <a:r>
              <a:rPr lang="tr-TR" b="0" i="0" dirty="0">
                <a:effectLst/>
                <a:latin typeface="+mj-lt"/>
              </a:rPr>
              <a:t>takdirde IPv6 tabanındaki Layer-3 trafiğe </a:t>
            </a:r>
            <a:r>
              <a:rPr lang="tr-TR" b="1" i="1" dirty="0">
                <a:effectLst/>
                <a:latin typeface="+mj-lt"/>
              </a:rPr>
              <a:t>kapalı</a:t>
            </a:r>
            <a:r>
              <a:rPr lang="tr-TR" b="0" i="0" dirty="0">
                <a:effectLst/>
                <a:latin typeface="+mj-lt"/>
              </a:rPr>
              <a:t> gelir. Bu trafiğin aktif edilmesi için bu komut girilir.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D9DC159-5CBD-0807-4E38-9D87F58ABC39}"/>
              </a:ext>
            </a:extLst>
          </p:cNvPr>
          <p:cNvSpPr txBox="1"/>
          <p:nvPr/>
        </p:nvSpPr>
        <p:spPr>
          <a:xfrm>
            <a:off x="1519989" y="5542327"/>
            <a:ext cx="2269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solidFill>
                  <a:srgbClr val="FF0000"/>
                </a:solidFill>
              </a:rPr>
              <a:t>&gt; </a:t>
            </a:r>
            <a:r>
              <a:rPr lang="tr-TR" sz="1800" b="1" i="0" dirty="0">
                <a:solidFill>
                  <a:srgbClr val="FF0000"/>
                </a:solidFill>
                <a:effectLst/>
              </a:rPr>
              <a:t>ipv6 </a:t>
            </a:r>
            <a:r>
              <a:rPr lang="tr-TR" sz="1800" b="1" i="0" dirty="0" err="1">
                <a:solidFill>
                  <a:srgbClr val="FF0000"/>
                </a:solidFill>
                <a:effectLst/>
              </a:rPr>
              <a:t>unicast</a:t>
            </a:r>
            <a:r>
              <a:rPr lang="tr-TR" sz="1800" b="1" i="0" dirty="0">
                <a:solidFill>
                  <a:srgbClr val="FF0000"/>
                </a:solidFill>
                <a:effectLst/>
              </a:rPr>
              <a:t>-routing</a:t>
            </a:r>
            <a:endParaRPr lang="tr-TR" sz="18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880C9FA-58FE-2DC6-A031-0C4D68F40CD5}"/>
              </a:ext>
            </a:extLst>
          </p:cNvPr>
          <p:cNvSpPr txBox="1"/>
          <p:nvPr/>
        </p:nvSpPr>
        <p:spPr>
          <a:xfrm>
            <a:off x="1519989" y="5172995"/>
            <a:ext cx="986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b="1" i="0" dirty="0">
                <a:solidFill>
                  <a:srgbClr val="FF0000"/>
                </a:solidFill>
                <a:effectLst/>
              </a:rPr>
              <a:t>DİKKAT!</a:t>
            </a:r>
            <a:endParaRPr lang="tr-TR" sz="18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C415E59-8A30-094D-E46D-D6343D2442CF}"/>
              </a:ext>
            </a:extLst>
          </p:cNvPr>
          <p:cNvSpPr/>
          <p:nvPr/>
        </p:nvSpPr>
        <p:spPr>
          <a:xfrm>
            <a:off x="1435768" y="5172995"/>
            <a:ext cx="9236242" cy="13198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CD983963-2D94-1E14-D02F-87F9577FFE88}"/>
              </a:ext>
            </a:extLst>
          </p:cNvPr>
          <p:cNvCxnSpPr>
            <a:cxnSpLocks/>
          </p:cNvCxnSpPr>
          <p:nvPr/>
        </p:nvCxnSpPr>
        <p:spPr>
          <a:xfrm flipH="1">
            <a:off x="6208294" y="1689976"/>
            <a:ext cx="1" cy="3314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7125531-E4D1-019C-BD5B-C6E2A5A3AA50}"/>
              </a:ext>
            </a:extLst>
          </p:cNvPr>
          <p:cNvSpPr txBox="1"/>
          <p:nvPr/>
        </p:nvSpPr>
        <p:spPr>
          <a:xfrm>
            <a:off x="3175995" y="13222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IPv4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7DA76A0-7660-CA23-C2CF-122561F26924}"/>
              </a:ext>
            </a:extLst>
          </p:cNvPr>
          <p:cNvSpPr/>
          <p:nvPr/>
        </p:nvSpPr>
        <p:spPr>
          <a:xfrm>
            <a:off x="1006641" y="337969"/>
            <a:ext cx="10375232" cy="937972"/>
          </a:xfrm>
          <a:prstGeom prst="rect">
            <a:avLst/>
          </a:prstGeom>
          <a:gradFill flip="none" rotWithShape="1">
            <a:gsLst>
              <a:gs pos="34000">
                <a:srgbClr val="B6B6B6"/>
              </a:gs>
              <a:gs pos="15000">
                <a:schemeClr val="bg1">
                  <a:lumMod val="85000"/>
                </a:schemeClr>
              </a:gs>
              <a:gs pos="51000">
                <a:srgbClr val="888888"/>
              </a:gs>
              <a:gs pos="59000">
                <a:schemeClr val="accent3">
                  <a:lumMod val="89000"/>
                </a:schemeClr>
              </a:gs>
              <a:gs pos="90500">
                <a:srgbClr val="787878"/>
              </a:gs>
              <a:gs pos="77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CBB75B9-87DC-B7E7-B322-2BB18F210204}"/>
              </a:ext>
            </a:extLst>
          </p:cNvPr>
          <p:cNvSpPr txBox="1"/>
          <p:nvPr/>
        </p:nvSpPr>
        <p:spPr>
          <a:xfrm>
            <a:off x="8558461" y="1320644"/>
            <a:ext cx="59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IPv6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F53933-59ED-B65B-4DD7-40750E9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41" y="383660"/>
            <a:ext cx="10212806" cy="846589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ROUTER CONFIGURATIONS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5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C244FC-4375-AA24-343C-19DD1C1F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tr-TR" sz="3700" dirty="0"/>
              <a:t>LAYER 2 CONFIGURATIONS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1AFF0A-FD93-4668-5509-3932087F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İstanbul ağında hem IPv4 hem de IPv6  </a:t>
            </a:r>
            <a:r>
              <a:rPr lang="tr-TR" sz="2000" dirty="0" err="1">
                <a:solidFill>
                  <a:schemeClr val="bg1"/>
                </a:solidFill>
              </a:rPr>
              <a:t>end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device’ların</a:t>
            </a:r>
            <a:r>
              <a:rPr lang="tr-TR" sz="2000" dirty="0">
                <a:solidFill>
                  <a:schemeClr val="bg1"/>
                </a:solidFill>
              </a:rPr>
              <a:t> bağlı olduğu Switch üzerinde Layer 2 düzeyinde yapılması gereken düzenlemeler</a:t>
            </a:r>
          </a:p>
        </p:txBody>
      </p:sp>
    </p:spTree>
    <p:extLst>
      <p:ext uri="{BB962C8B-B14F-4D97-AF65-F5344CB8AC3E}">
        <p14:creationId xmlns:p14="http://schemas.microsoft.com/office/powerpoint/2010/main" val="41440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AC3A8-36F5-F77C-8238-06A59F67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7" y="256076"/>
            <a:ext cx="6156158" cy="902636"/>
          </a:xfrm>
        </p:spPr>
        <p:txBody>
          <a:bodyPr/>
          <a:lstStyle/>
          <a:p>
            <a:r>
              <a:rPr lang="tr-TR" sz="4400" dirty="0"/>
              <a:t>LAYER 2 CONFIGURATIONS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22DF4-75F3-2511-0F07-3847FB27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7" y="1690688"/>
            <a:ext cx="5654025" cy="5018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+mj-lt"/>
              </a:rPr>
              <a:t>Vlanlar</a:t>
            </a:r>
            <a:r>
              <a:rPr lang="tr-TR" b="0" i="0" dirty="0">
                <a:effectLst/>
                <a:latin typeface="+mj-lt"/>
              </a:rPr>
              <a:t> oluşturuldu; </a:t>
            </a:r>
            <a:r>
              <a:rPr lang="tr-TR" b="1" i="1" dirty="0" err="1">
                <a:solidFill>
                  <a:srgbClr val="FFC000"/>
                </a:solidFill>
                <a:effectLst/>
                <a:latin typeface="+mj-lt"/>
              </a:rPr>
              <a:t>Vlan</a:t>
            </a:r>
            <a:r>
              <a:rPr lang="tr-TR" b="1" i="1" dirty="0">
                <a:solidFill>
                  <a:srgbClr val="FFC000"/>
                </a:solidFill>
                <a:effectLst/>
                <a:latin typeface="+mj-lt"/>
              </a:rPr>
              <a:t> 4</a:t>
            </a:r>
            <a:r>
              <a:rPr lang="tr-TR" b="0" i="0" dirty="0">
                <a:effectLst/>
                <a:latin typeface="+mj-lt"/>
              </a:rPr>
              <a:t> ve </a:t>
            </a:r>
            <a:r>
              <a:rPr lang="tr-TR" b="1" i="1" dirty="0" err="1">
                <a:solidFill>
                  <a:schemeClr val="accent1"/>
                </a:solidFill>
                <a:effectLst/>
                <a:latin typeface="+mj-lt"/>
              </a:rPr>
              <a:t>Vlan</a:t>
            </a:r>
            <a:r>
              <a:rPr lang="tr-TR" b="1" i="1" dirty="0">
                <a:solidFill>
                  <a:schemeClr val="accent1"/>
                </a:solidFill>
                <a:effectLst/>
                <a:latin typeface="+mj-lt"/>
              </a:rPr>
              <a:t> 6</a:t>
            </a:r>
            <a:r>
              <a:rPr lang="tr-TR" b="1" i="1" dirty="0">
                <a:effectLst/>
                <a:latin typeface="+mj-lt"/>
              </a:rPr>
              <a:t>.</a:t>
            </a:r>
            <a:endParaRPr lang="tr-TR" b="0" i="0" dirty="0">
              <a:effectLst/>
              <a:latin typeface="+mj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F656B2-EB3F-E5B6-C639-FA845E488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7" r="31620"/>
          <a:stretch/>
        </p:blipFill>
        <p:spPr>
          <a:xfrm>
            <a:off x="7284913" y="1583141"/>
            <a:ext cx="4397014" cy="504895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EEFAE2E-51E6-5701-6CF0-67AD4F0F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07" y="2426831"/>
            <a:ext cx="4477375" cy="504895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85D50DB1-9E4A-B414-02E0-8DB13F6E8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71" y="4586206"/>
            <a:ext cx="4896533" cy="1162212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21FD4F9C-D48C-6ABD-40BF-DB4DCEDF2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81" y="3917397"/>
            <a:ext cx="3067478" cy="1924319"/>
          </a:xfrm>
          <a:prstGeom prst="rect">
            <a:avLst/>
          </a:prstGeom>
        </p:spPr>
      </p:pic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7BC7F716-3B0A-6C10-BE00-EBFDC993A117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5858562" y="1583141"/>
            <a:ext cx="3624858" cy="358492"/>
          </a:xfrm>
          <a:prstGeom prst="bentConnector4">
            <a:avLst>
              <a:gd name="adj1" fmla="val 19675"/>
              <a:gd name="adj2" fmla="val 1637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8BEDAFA4-566A-5CB1-1ED9-458B13DAF4F9}"/>
              </a:ext>
            </a:extLst>
          </p:cNvPr>
          <p:cNvSpPr txBox="1"/>
          <p:nvPr/>
        </p:nvSpPr>
        <p:spPr>
          <a:xfrm>
            <a:off x="204537" y="2092284"/>
            <a:ext cx="5141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1" i="1" dirty="0">
                <a:solidFill>
                  <a:srgbClr val="FFC000"/>
                </a:solidFill>
                <a:effectLst/>
                <a:latin typeface="+mj-lt"/>
              </a:rPr>
              <a:t>Access</a:t>
            </a:r>
            <a:r>
              <a:rPr lang="tr-TR" sz="2800" b="0" i="0" dirty="0">
                <a:effectLst/>
                <a:latin typeface="+mj-lt"/>
              </a:rPr>
              <a:t> ve </a:t>
            </a:r>
            <a:r>
              <a:rPr lang="tr-TR" sz="2800" b="1" i="1" dirty="0" err="1">
                <a:solidFill>
                  <a:srgbClr val="FF0000"/>
                </a:solidFill>
                <a:effectLst/>
                <a:latin typeface="+mj-lt"/>
              </a:rPr>
              <a:t>Trunk</a:t>
            </a:r>
            <a:r>
              <a:rPr lang="tr-TR" sz="2800" b="0" i="0" dirty="0">
                <a:effectLst/>
                <a:latin typeface="+mj-lt"/>
              </a:rPr>
              <a:t> portlar belirlendi.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FF8CE012-8A4B-4B63-02E5-F70BF6512E1A}"/>
              </a:ext>
            </a:extLst>
          </p:cNvPr>
          <p:cNvSpPr txBox="1"/>
          <p:nvPr/>
        </p:nvSpPr>
        <p:spPr>
          <a:xfrm>
            <a:off x="204537" y="2615856"/>
            <a:ext cx="5654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+mj-lt"/>
              </a:rPr>
              <a:t>Kullanımda olmayan portlar kapatıldı.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CAEBF73A-A74B-CC4E-E625-EE5B1AFBEA5B}"/>
              </a:ext>
            </a:extLst>
          </p:cNvPr>
          <p:cNvSpPr txBox="1"/>
          <p:nvPr/>
        </p:nvSpPr>
        <p:spPr>
          <a:xfrm>
            <a:off x="204537" y="3181554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+mj-lt"/>
              </a:rPr>
              <a:t>Tüm portlar için </a:t>
            </a:r>
            <a:r>
              <a:rPr lang="tr-TR" sz="2800" b="1" i="1" dirty="0">
                <a:solidFill>
                  <a:srgbClr val="FF0000"/>
                </a:solidFill>
                <a:latin typeface="+mj-lt"/>
              </a:rPr>
              <a:t>p</a:t>
            </a:r>
            <a:r>
              <a:rPr lang="tr-TR" sz="2800" b="1" i="1" dirty="0">
                <a:solidFill>
                  <a:srgbClr val="FF0000"/>
                </a:solidFill>
                <a:effectLst/>
                <a:latin typeface="+mj-lt"/>
              </a:rPr>
              <a:t>ort-</a:t>
            </a:r>
            <a:r>
              <a:rPr lang="tr-TR" sz="2800" b="1" i="1" dirty="0" err="1">
                <a:solidFill>
                  <a:srgbClr val="FF0000"/>
                </a:solidFill>
                <a:effectLst/>
                <a:latin typeface="+mj-lt"/>
              </a:rPr>
              <a:t>security</a:t>
            </a:r>
            <a:r>
              <a:rPr lang="tr-TR" sz="2800" b="0" i="0" dirty="0">
                <a:effectLst/>
                <a:latin typeface="+mj-lt"/>
              </a:rPr>
              <a:t> ayarları yapıldı.</a:t>
            </a:r>
          </a:p>
        </p:txBody>
      </p:sp>
      <p:cxnSp>
        <p:nvCxnSpPr>
          <p:cNvPr id="40" name="Bağlayıcı: Dirsek 39">
            <a:extLst>
              <a:ext uri="{FF2B5EF4-FFF2-40B4-BE49-F238E27FC236}">
                <a16:creationId xmlns:a16="http://schemas.microsoft.com/office/drawing/2014/main" id="{D9DE7401-9130-CE64-EB67-AF0D82F7DCF7}"/>
              </a:ext>
            </a:extLst>
          </p:cNvPr>
          <p:cNvCxnSpPr>
            <a:cxnSpLocks/>
            <a:stCxn id="33" idx="3"/>
            <a:endCxn id="7" idx="1"/>
          </p:cNvCxnSpPr>
          <p:nvPr/>
        </p:nvCxnSpPr>
        <p:spPr>
          <a:xfrm>
            <a:off x="5346032" y="2353894"/>
            <a:ext cx="1997975" cy="3253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Bağlayıcı: Dirsek 42">
            <a:extLst>
              <a:ext uri="{FF2B5EF4-FFF2-40B4-BE49-F238E27FC236}">
                <a16:creationId xmlns:a16="http://schemas.microsoft.com/office/drawing/2014/main" id="{2EA1FB0F-2F5E-3F31-5B85-DFAFDDEEA15F}"/>
              </a:ext>
            </a:extLst>
          </p:cNvPr>
          <p:cNvCxnSpPr>
            <a:cxnSpLocks/>
            <a:stCxn id="37" idx="3"/>
            <a:endCxn id="11" idx="1"/>
          </p:cNvCxnSpPr>
          <p:nvPr/>
        </p:nvCxnSpPr>
        <p:spPr>
          <a:xfrm>
            <a:off x="6833937" y="3443164"/>
            <a:ext cx="1115744" cy="14363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E138B45E-7B55-0902-35D1-75741522085D}"/>
              </a:ext>
            </a:extLst>
          </p:cNvPr>
          <p:cNvCxnSpPr>
            <a:cxnSpLocks/>
            <a:stCxn id="37" idx="2"/>
            <a:endCxn id="9" idx="1"/>
          </p:cNvCxnSpPr>
          <p:nvPr/>
        </p:nvCxnSpPr>
        <p:spPr>
          <a:xfrm rot="5400000">
            <a:off x="1563835" y="3211910"/>
            <a:ext cx="1462538" cy="2448266"/>
          </a:xfrm>
          <a:prstGeom prst="bentConnector4">
            <a:avLst>
              <a:gd name="adj1" fmla="val 30134"/>
              <a:gd name="adj2" fmla="val 1093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1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0685B1-FE34-B607-7EC1-A7CB9498C01E}"/>
              </a:ext>
            </a:extLst>
          </p:cNvPr>
          <p:cNvSpPr txBox="1"/>
          <p:nvPr/>
        </p:nvSpPr>
        <p:spPr>
          <a:xfrm>
            <a:off x="244832" y="782282"/>
            <a:ext cx="2498725" cy="29845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dirty="0" err="1">
                <a:effectLst/>
              </a:rPr>
              <a:t>Vlan</a:t>
            </a:r>
            <a:r>
              <a:rPr lang="tr-TR" sz="1500" dirty="0"/>
              <a:t> 4 ve </a:t>
            </a:r>
            <a:r>
              <a:rPr lang="tr-TR" sz="1500" dirty="0" err="1"/>
              <a:t>Vlan</a:t>
            </a:r>
            <a:r>
              <a:rPr lang="tr-TR" sz="1500" dirty="0"/>
              <a:t> 6 oluşturmak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name IPv4Servers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/>
              <a:t>&gt;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name IPv6Servers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tr-TR" sz="1500" dirty="0">
              <a:effectLst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i="1" dirty="0" err="1"/>
              <a:t>Vlanlara</a:t>
            </a:r>
            <a:r>
              <a:rPr lang="tr-TR" sz="1500" i="1" dirty="0"/>
              <a:t> isim verebilmek için </a:t>
            </a:r>
            <a:r>
              <a:rPr lang="tr-TR" sz="1500" b="1" i="1" dirty="0"/>
              <a:t>« &gt; name» </a:t>
            </a:r>
            <a:r>
              <a:rPr lang="tr-TR" sz="1500" i="1" dirty="0"/>
              <a:t>komutu kullanıldı.</a:t>
            </a:r>
            <a:endParaRPr lang="tr-TR" sz="1500" i="1" dirty="0">
              <a:effectLst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6207234-90CD-8AD0-69BD-0CE55AB267E6}"/>
              </a:ext>
            </a:extLst>
          </p:cNvPr>
          <p:cNvSpPr txBox="1"/>
          <p:nvPr/>
        </p:nvSpPr>
        <p:spPr>
          <a:xfrm>
            <a:off x="3043237" y="782282"/>
            <a:ext cx="1715375" cy="2965094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dirty="0">
                <a:effectLst/>
              </a:rPr>
              <a:t>Switch üzerinde kullanılmayan portları kapatmak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range</a:t>
            </a:r>
            <a:r>
              <a:rPr lang="tr-TR" sz="1500" dirty="0">
                <a:effectLst/>
              </a:rPr>
              <a:t> fa0/5-24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sh</a:t>
            </a: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g0/2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sh</a:t>
            </a:r>
            <a:endParaRPr lang="tr-TR" sz="15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4C46DE5-3F9D-9F37-DBE3-D435EA64E2DB}"/>
              </a:ext>
            </a:extLst>
          </p:cNvPr>
          <p:cNvSpPr txBox="1"/>
          <p:nvPr/>
        </p:nvSpPr>
        <p:spPr>
          <a:xfrm>
            <a:off x="5035550" y="772579"/>
            <a:ext cx="4113213" cy="29845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dirty="0">
                <a:effectLst/>
              </a:rPr>
              <a:t>Hangi portların </a:t>
            </a:r>
            <a:r>
              <a:rPr lang="tr-TR" sz="1500" b="1" dirty="0">
                <a:effectLst/>
              </a:rPr>
              <a:t>Access</a:t>
            </a:r>
            <a:r>
              <a:rPr lang="tr-TR" sz="1500" dirty="0">
                <a:effectLst/>
              </a:rPr>
              <a:t> </a:t>
            </a:r>
            <a:r>
              <a:rPr lang="tr-TR" sz="1500" b="1" dirty="0">
                <a:effectLst/>
              </a:rPr>
              <a:t>Port</a:t>
            </a:r>
            <a:r>
              <a:rPr lang="tr-TR" sz="1500" dirty="0">
                <a:effectLst/>
              </a:rPr>
              <a:t> olacağını ve hangi </a:t>
            </a:r>
            <a:r>
              <a:rPr lang="tr-TR" sz="1500" b="1" dirty="0" err="1">
                <a:effectLst/>
              </a:rPr>
              <a:t>Vlan</a:t>
            </a:r>
            <a:r>
              <a:rPr lang="tr-TR" sz="1500" dirty="0">
                <a:effectLst/>
              </a:rPr>
              <a:t> altında yer alacağını belirlemek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range</a:t>
            </a:r>
            <a:r>
              <a:rPr lang="tr-TR" sz="1500" dirty="0">
                <a:effectLst/>
              </a:rPr>
              <a:t> fa0/1-2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mode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range</a:t>
            </a:r>
            <a:r>
              <a:rPr lang="tr-TR" sz="1500" dirty="0">
                <a:effectLst/>
              </a:rPr>
              <a:t> fa0/3-4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mode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6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4549D4-0986-55DB-0F9A-DD29C8D9C26F}"/>
              </a:ext>
            </a:extLst>
          </p:cNvPr>
          <p:cNvSpPr txBox="1"/>
          <p:nvPr/>
        </p:nvSpPr>
        <p:spPr>
          <a:xfrm>
            <a:off x="9221788" y="801688"/>
            <a:ext cx="2637420" cy="29845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dirty="0">
                <a:effectLst/>
              </a:rPr>
              <a:t>Hangi portların </a:t>
            </a:r>
            <a:r>
              <a:rPr lang="tr-TR" b="1" dirty="0" err="1">
                <a:effectLst/>
              </a:rPr>
              <a:t>Trunk</a:t>
            </a:r>
            <a:r>
              <a:rPr lang="tr-TR" dirty="0">
                <a:effectLst/>
              </a:rPr>
              <a:t> </a:t>
            </a:r>
            <a:r>
              <a:rPr lang="tr-TR" b="1" dirty="0"/>
              <a:t>Port</a:t>
            </a:r>
            <a:r>
              <a:rPr lang="tr-TR" dirty="0">
                <a:effectLst/>
              </a:rPr>
              <a:t> olacağını ve hangi </a:t>
            </a:r>
            <a:r>
              <a:rPr lang="tr-TR" b="1" dirty="0" err="1">
                <a:effectLst/>
              </a:rPr>
              <a:t>Vlan</a:t>
            </a:r>
            <a:r>
              <a:rPr lang="tr-TR" dirty="0">
                <a:effectLst/>
              </a:rPr>
              <a:t> altında yer alacağını belirlemek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g0/1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mode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trunk</a:t>
            </a:r>
            <a:endParaRPr lang="tr-TR" dirty="0">
              <a:effectLst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26FD8F-33E9-C41F-ABE1-80EAD33E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LAYER 2 CONFIGURATIONS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00E224FE-D1D7-76FC-3391-B585623622A5}"/>
              </a:ext>
            </a:extLst>
          </p:cNvPr>
          <p:cNvCxnSpPr/>
          <p:nvPr/>
        </p:nvCxnSpPr>
        <p:spPr>
          <a:xfrm>
            <a:off x="2948473" y="643812"/>
            <a:ext cx="0" cy="287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073209F8-17FB-D239-DF0D-931D29543B4A}"/>
              </a:ext>
            </a:extLst>
          </p:cNvPr>
          <p:cNvCxnSpPr/>
          <p:nvPr/>
        </p:nvCxnSpPr>
        <p:spPr>
          <a:xfrm>
            <a:off x="4849463" y="659854"/>
            <a:ext cx="0" cy="287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347931AB-838B-4A9A-859A-3E4554D2136B}"/>
              </a:ext>
            </a:extLst>
          </p:cNvPr>
          <p:cNvCxnSpPr/>
          <p:nvPr/>
        </p:nvCxnSpPr>
        <p:spPr>
          <a:xfrm>
            <a:off x="9148763" y="643812"/>
            <a:ext cx="0" cy="287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2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22E1CA-7A31-A1E4-6C79-E9A36509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864907"/>
            <a:ext cx="8391525" cy="2670175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maximum</a:t>
            </a:r>
            <a:r>
              <a:rPr lang="tr-TR" dirty="0">
                <a:effectLst/>
              </a:rPr>
              <a:t> 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violation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restrict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mac-address</a:t>
            </a:r>
            <a:r>
              <a:rPr lang="tr-TR" dirty="0">
                <a:effectLst/>
              </a:rPr>
              <a:t> 00E0.B03C.1A96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B38EA4C-413B-20BF-8BD7-43610E70377E}"/>
              </a:ext>
            </a:extLst>
          </p:cNvPr>
          <p:cNvSpPr txBox="1"/>
          <p:nvPr/>
        </p:nvSpPr>
        <p:spPr>
          <a:xfrm>
            <a:off x="1802606" y="5495931"/>
            <a:ext cx="858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Port-</a:t>
            </a:r>
            <a:r>
              <a:rPr lang="tr-TR" dirty="0" err="1">
                <a:solidFill>
                  <a:srgbClr val="FF0000"/>
                </a:solidFill>
              </a:rPr>
              <a:t>security’i</a:t>
            </a:r>
            <a:r>
              <a:rPr lang="tr-TR" dirty="0">
                <a:solidFill>
                  <a:srgbClr val="FF0000"/>
                </a:solidFill>
              </a:rPr>
              <a:t> uygulanmasını istediğimiz tüm portlara (örnek; fa0/1) tek tek uyguluyoruz.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AA600C4-E7DF-A66A-E4EC-4F9C05CE8321}"/>
              </a:ext>
            </a:extLst>
          </p:cNvPr>
          <p:cNvSpPr txBox="1">
            <a:spLocks/>
          </p:cNvSpPr>
          <p:nvPr/>
        </p:nvSpPr>
        <p:spPr>
          <a:xfrm>
            <a:off x="7050882" y="2324428"/>
            <a:ext cx="1785938" cy="3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FF0000"/>
                </a:solidFill>
              </a:rPr>
              <a:t>Teknoloji başlatılır.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3FC6E9F-6249-EDB8-8EBE-FA2D1CF28C7A}"/>
              </a:ext>
            </a:extLst>
          </p:cNvPr>
          <p:cNvSpPr txBox="1">
            <a:spLocks/>
          </p:cNvSpPr>
          <p:nvPr/>
        </p:nvSpPr>
        <p:spPr>
          <a:xfrm>
            <a:off x="7050882" y="2877513"/>
            <a:ext cx="4655345" cy="32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FF0000"/>
                </a:solidFill>
              </a:rPr>
              <a:t>En fazla 1 adet MAC trafiğine açık olduğu ifade edilir.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1FF66D8-4034-1B5D-50D3-FD05D578FA39}"/>
              </a:ext>
            </a:extLst>
          </p:cNvPr>
          <p:cNvSpPr txBox="1"/>
          <p:nvPr/>
        </p:nvSpPr>
        <p:spPr>
          <a:xfrm>
            <a:off x="6967537" y="3245490"/>
            <a:ext cx="4822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FF0000"/>
                </a:solidFill>
              </a:rPr>
              <a:t>Anomali tespiti olursa ilgili portun «</a:t>
            </a:r>
            <a:r>
              <a:rPr lang="tr-TR" sz="1600" b="1" dirty="0" err="1">
                <a:solidFill>
                  <a:srgbClr val="FF0000"/>
                </a:solidFill>
              </a:rPr>
              <a:t>forwarding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state</a:t>
            </a:r>
            <a:r>
              <a:rPr lang="tr-TR" sz="1600" dirty="0">
                <a:solidFill>
                  <a:srgbClr val="FF0000"/>
                </a:solidFill>
              </a:rPr>
              <a:t>» e geçmesini engeller.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5565E99-80D6-F390-9AE6-482390F82176}"/>
              </a:ext>
            </a:extLst>
          </p:cNvPr>
          <p:cNvSpPr txBox="1"/>
          <p:nvPr/>
        </p:nvSpPr>
        <p:spPr>
          <a:xfrm>
            <a:off x="8543925" y="3875761"/>
            <a:ext cx="3409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Mac-</a:t>
            </a:r>
            <a:r>
              <a:rPr lang="tr-TR" sz="1600" dirty="0" err="1">
                <a:solidFill>
                  <a:srgbClr val="FF0000"/>
                </a:solidFill>
              </a:rPr>
              <a:t>address’i</a:t>
            </a:r>
            <a:r>
              <a:rPr lang="tr-TR" sz="1600" dirty="0">
                <a:solidFill>
                  <a:srgbClr val="FF0000"/>
                </a:solidFill>
              </a:rPr>
              <a:t> ile bu portu yalnızca bu </a:t>
            </a:r>
            <a:r>
              <a:rPr lang="tr-TR" sz="1600" dirty="0" err="1">
                <a:solidFill>
                  <a:srgbClr val="FF0000"/>
                </a:solidFill>
              </a:rPr>
              <a:t>MAC’a</a:t>
            </a:r>
            <a:r>
              <a:rPr lang="tr-TR" sz="1600" dirty="0">
                <a:solidFill>
                  <a:srgbClr val="FF0000"/>
                </a:solidFill>
              </a:rPr>
              <a:t> sahip </a:t>
            </a:r>
            <a:r>
              <a:rPr lang="tr-TR" sz="1600" dirty="0" err="1">
                <a:solidFill>
                  <a:srgbClr val="FF0000"/>
                </a:solidFill>
              </a:rPr>
              <a:t>device’a</a:t>
            </a:r>
            <a:r>
              <a:rPr lang="tr-TR" sz="1600" dirty="0">
                <a:solidFill>
                  <a:srgbClr val="FF0000"/>
                </a:solidFill>
              </a:rPr>
              <a:t> ayırıyoruz. 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66CC02D6-85C5-8157-6A57-8210466F1090}"/>
              </a:ext>
            </a:extLst>
          </p:cNvPr>
          <p:cNvSpPr/>
          <p:nvPr/>
        </p:nvSpPr>
        <p:spPr>
          <a:xfrm>
            <a:off x="0" y="0"/>
            <a:ext cx="12192000" cy="1363579"/>
          </a:xfrm>
          <a:prstGeom prst="rect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E89CA2-E6B8-1B9C-E6DC-3AFA0346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2823"/>
            <a:ext cx="10515600" cy="1033416"/>
          </a:xfrm>
        </p:spPr>
        <p:txBody>
          <a:bodyPr/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LAYER 2 CONFIGURATIONS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1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1160</Words>
  <Application>Microsoft Office PowerPoint</Application>
  <PresentationFormat>Geniş ekran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Tw Cen MT</vt:lpstr>
      <vt:lpstr>Wingdings</vt:lpstr>
      <vt:lpstr>Office Teması</vt:lpstr>
      <vt:lpstr>NETWORK &amp; SECURITY BOOTCAMP</vt:lpstr>
      <vt:lpstr>Bitirme Projesi Yapılacaklar</vt:lpstr>
      <vt:lpstr>END-DEVICE IP-DNS CONFIGURATIONS</vt:lpstr>
      <vt:lpstr>ROUTER CONFIGURATIONS</vt:lpstr>
      <vt:lpstr>ROUTER CONFIGURATIONS</vt:lpstr>
      <vt:lpstr>LAYER 2 CONFIGURATIONS</vt:lpstr>
      <vt:lpstr>LAYER 2 CONFIGURATIONS</vt:lpstr>
      <vt:lpstr>LAYER 2 CONFIGURATIONS</vt:lpstr>
      <vt:lpstr>LAYER 2 CONFIGURATIONS</vt:lpstr>
      <vt:lpstr>Subinterface Oluşturma</vt:lpstr>
      <vt:lpstr>Proje-1 Static Routing</vt:lpstr>
      <vt:lpstr>Proje-1 Static Routing</vt:lpstr>
      <vt:lpstr>Proje-2 OSPF</vt:lpstr>
      <vt:lpstr>Proje-2 OSPF</vt:lpstr>
      <vt:lpstr>Proje-2 OSPF</vt:lpstr>
      <vt:lpstr>Proje-2 OSPF / Authentication &amp; Hello-Dead Intervals</vt:lpstr>
      <vt:lpstr>IPv4/IPv6 Port Base Access-List</vt:lpstr>
      <vt:lpstr>IPv4/IPv6 Port Base Access-List</vt:lpstr>
      <vt:lpstr>IPv4/IPv6 Port Base Access-List</vt:lpstr>
      <vt:lpstr>TEŞEKKÜRLER!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&amp; SECURITY BOOTCAMP</dc:title>
  <dc:creator>ALI YAVUZ YALCIN</dc:creator>
  <cp:lastModifiedBy>ALI YAVUZ YALCIN</cp:lastModifiedBy>
  <cp:revision>3</cp:revision>
  <dcterms:created xsi:type="dcterms:W3CDTF">2022-08-16T09:59:20Z</dcterms:created>
  <dcterms:modified xsi:type="dcterms:W3CDTF">2022-08-17T15:41:54Z</dcterms:modified>
</cp:coreProperties>
</file>