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374" r:id="rId2"/>
    <p:sldId id="439" r:id="rId3"/>
    <p:sldId id="464" r:id="rId4"/>
    <p:sldId id="463" r:id="rId5"/>
    <p:sldId id="388" r:id="rId6"/>
    <p:sldId id="384" r:id="rId7"/>
    <p:sldId id="465" r:id="rId8"/>
    <p:sldId id="327" r:id="rId9"/>
    <p:sldId id="461" r:id="rId10"/>
    <p:sldId id="466" r:id="rId11"/>
    <p:sldId id="392" r:id="rId12"/>
    <p:sldId id="459" r:id="rId13"/>
    <p:sldId id="429" r:id="rId14"/>
    <p:sldId id="470" r:id="rId15"/>
    <p:sldId id="421" r:id="rId16"/>
    <p:sldId id="471" r:id="rId17"/>
    <p:sldId id="467" r:id="rId18"/>
    <p:sldId id="472" r:id="rId19"/>
    <p:sldId id="412" r:id="rId20"/>
    <p:sldId id="437" r:id="rId21"/>
    <p:sldId id="438" r:id="rId22"/>
    <p:sldId id="468" r:id="rId23"/>
    <p:sldId id="387" r:id="rId24"/>
    <p:sldId id="431" r:id="rId25"/>
    <p:sldId id="460" r:id="rId26"/>
    <p:sldId id="441" r:id="rId27"/>
    <p:sldId id="440" r:id="rId28"/>
    <p:sldId id="442" r:id="rId29"/>
    <p:sldId id="443" r:id="rId30"/>
    <p:sldId id="444" r:id="rId31"/>
    <p:sldId id="445" r:id="rId32"/>
    <p:sldId id="446" r:id="rId33"/>
    <p:sldId id="447" r:id="rId34"/>
    <p:sldId id="448" r:id="rId35"/>
    <p:sldId id="449" r:id="rId36"/>
    <p:sldId id="450" r:id="rId37"/>
    <p:sldId id="451" r:id="rId38"/>
    <p:sldId id="434" r:id="rId39"/>
    <p:sldId id="436" r:id="rId40"/>
    <p:sldId id="452" r:id="rId41"/>
    <p:sldId id="469" r:id="rId42"/>
    <p:sldId id="407" r:id="rId43"/>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er, Andrew" initials="PA" lastIdx="17" clrIdx="0">
    <p:extLst>
      <p:ext uri="{19B8F6BF-5375-455C-9EA6-DF929625EA0E}">
        <p15:presenceInfo xmlns:p15="http://schemas.microsoft.com/office/powerpoint/2012/main" userId="S-1-5-21-2123657697-1048450214-1287535205-295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223" autoAdjust="0"/>
  </p:normalViewPr>
  <p:slideViewPr>
    <p:cSldViewPr snapToGrid="0" snapToObjects="1">
      <p:cViewPr varScale="1">
        <p:scale>
          <a:sx n="62" d="100"/>
          <a:sy n="62" d="100"/>
        </p:scale>
        <p:origin x="1400"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121C3C-4662-4661-B297-9489264E330C}"/>
              </a:ext>
            </a:extLst>
          </p:cNvPr>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3502D4-0D72-44CA-89D6-A4FA8357ACED}"/>
              </a:ext>
            </a:extLst>
          </p:cNvPr>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139B4741-FE68-45F4-B12D-3C8805FAE974}" type="datetimeFigureOut">
              <a:rPr lang="en-US" smtClean="0"/>
              <a:t>10/23/2019</a:t>
            </a:fld>
            <a:endParaRPr lang="en-US"/>
          </a:p>
        </p:txBody>
      </p:sp>
      <p:sp>
        <p:nvSpPr>
          <p:cNvPr id="4" name="Footer Placeholder 3">
            <a:extLst>
              <a:ext uri="{FF2B5EF4-FFF2-40B4-BE49-F238E27FC236}">
                <a16:creationId xmlns:a16="http://schemas.microsoft.com/office/drawing/2014/main" id="{0ACD8FB1-E76D-4E89-89D5-31A7701C0ADD}"/>
              </a:ext>
            </a:extLst>
          </p:cNvPr>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7FA720-6E6A-4D2D-BE1A-A213852061A7}"/>
              </a:ext>
            </a:extLst>
          </p:cNvPr>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7AA67FC5-9DE5-4365-8C99-6E18470F192B}" type="slidenum">
              <a:rPr lang="en-US" smtClean="0"/>
              <a:t>‹#›</a:t>
            </a:fld>
            <a:endParaRPr lang="en-US"/>
          </a:p>
        </p:txBody>
      </p:sp>
    </p:spTree>
    <p:extLst>
      <p:ext uri="{BB962C8B-B14F-4D97-AF65-F5344CB8AC3E}">
        <p14:creationId xmlns:p14="http://schemas.microsoft.com/office/powerpoint/2010/main" val="1060616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345BE8A-E2B2-1E42-8CBD-5B1F37ED9247}" type="datetimeFigureOut">
              <a:rPr lang="en-US" smtClean="0"/>
              <a:t>10/23/2019</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5404529-BB11-E54D-AC0B-C2E6D3F5650E}" type="slidenum">
              <a:rPr lang="en-US" smtClean="0"/>
              <a:t>‹#›</a:t>
            </a:fld>
            <a:endParaRPr lang="en-US" dirty="0"/>
          </a:p>
        </p:txBody>
      </p:sp>
    </p:spTree>
    <p:extLst>
      <p:ext uri="{BB962C8B-B14F-4D97-AF65-F5344CB8AC3E}">
        <p14:creationId xmlns:p14="http://schemas.microsoft.com/office/powerpoint/2010/main" val="115958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a:t>
            </a:fld>
            <a:endParaRPr lang="en-US"/>
          </a:p>
        </p:txBody>
      </p:sp>
    </p:spTree>
    <p:extLst>
      <p:ext uri="{BB962C8B-B14F-4D97-AF65-F5344CB8AC3E}">
        <p14:creationId xmlns:p14="http://schemas.microsoft.com/office/powerpoint/2010/main" val="2364149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10</a:t>
            </a:fld>
            <a:endParaRPr lang="en-US"/>
          </a:p>
        </p:txBody>
      </p:sp>
    </p:spTree>
    <p:extLst>
      <p:ext uri="{BB962C8B-B14F-4D97-AF65-F5344CB8AC3E}">
        <p14:creationId xmlns:p14="http://schemas.microsoft.com/office/powerpoint/2010/main" val="248998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ALP Tax Evasion Survey. Hand out Table 9.</a:t>
            </a:r>
          </a:p>
        </p:txBody>
      </p:sp>
      <p:sp>
        <p:nvSpPr>
          <p:cNvPr id="4" name="Slide Number Placeholder 3"/>
          <p:cNvSpPr>
            <a:spLocks noGrp="1"/>
          </p:cNvSpPr>
          <p:nvPr>
            <p:ph type="sldNum" sz="quarter" idx="10"/>
          </p:nvPr>
        </p:nvSpPr>
        <p:spPr/>
        <p:txBody>
          <a:bodyPr/>
          <a:lstStyle/>
          <a:p>
            <a:fld id="{D5404529-BB11-E54D-AC0B-C2E6D3F5650E}" type="slidenum">
              <a:rPr lang="en-US" smtClean="0"/>
              <a:t>11</a:t>
            </a:fld>
            <a:endParaRPr lang="en-US"/>
          </a:p>
        </p:txBody>
      </p:sp>
    </p:spTree>
    <p:extLst>
      <p:ext uri="{BB962C8B-B14F-4D97-AF65-F5344CB8AC3E}">
        <p14:creationId xmlns:p14="http://schemas.microsoft.com/office/powerpoint/2010/main" val="271673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data was collected for the Tax Evasion Survey. Clickable scales.</a:t>
            </a:r>
          </a:p>
        </p:txBody>
      </p:sp>
      <p:sp>
        <p:nvSpPr>
          <p:cNvPr id="4" name="Slide Number Placeholder 3"/>
          <p:cNvSpPr>
            <a:spLocks noGrp="1"/>
          </p:cNvSpPr>
          <p:nvPr>
            <p:ph type="sldNum" sz="quarter" idx="10"/>
          </p:nvPr>
        </p:nvSpPr>
        <p:spPr/>
        <p:txBody>
          <a:bodyPr/>
          <a:lstStyle/>
          <a:p>
            <a:fld id="{D5404529-BB11-E54D-AC0B-C2E6D3F5650E}" type="slidenum">
              <a:rPr lang="en-US" smtClean="0"/>
              <a:t>12</a:t>
            </a:fld>
            <a:endParaRPr lang="en-US"/>
          </a:p>
        </p:txBody>
      </p:sp>
    </p:spTree>
    <p:extLst>
      <p:ext uri="{BB962C8B-B14F-4D97-AF65-F5344CB8AC3E}">
        <p14:creationId xmlns:p14="http://schemas.microsoft.com/office/powerpoint/2010/main" val="271244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estimated median for the effective tax rate is 4.8%.</a:t>
            </a:r>
          </a:p>
        </p:txBody>
      </p:sp>
      <p:sp>
        <p:nvSpPr>
          <p:cNvPr id="4" name="Slide Number Placeholder 3"/>
          <p:cNvSpPr>
            <a:spLocks noGrp="1"/>
          </p:cNvSpPr>
          <p:nvPr>
            <p:ph type="sldNum" sz="quarter" idx="10"/>
          </p:nvPr>
        </p:nvSpPr>
        <p:spPr/>
        <p:txBody>
          <a:bodyPr/>
          <a:lstStyle/>
          <a:p>
            <a:fld id="{D5404529-BB11-E54D-AC0B-C2E6D3F5650E}" type="slidenum">
              <a:rPr lang="en-US" smtClean="0"/>
              <a:t>13</a:t>
            </a:fld>
            <a:endParaRPr lang="en-US"/>
          </a:p>
        </p:txBody>
      </p:sp>
    </p:spTree>
    <p:extLst>
      <p:ext uri="{BB962C8B-B14F-4D97-AF65-F5344CB8AC3E}">
        <p14:creationId xmlns:p14="http://schemas.microsoft.com/office/powerpoint/2010/main" val="162608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14</a:t>
            </a:fld>
            <a:endParaRPr lang="en-US"/>
          </a:p>
        </p:txBody>
      </p:sp>
    </p:spTree>
    <p:extLst>
      <p:ext uri="{BB962C8B-B14F-4D97-AF65-F5344CB8AC3E}">
        <p14:creationId xmlns:p14="http://schemas.microsoft.com/office/powerpoint/2010/main" val="171057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15</a:t>
            </a:fld>
            <a:endParaRPr lang="en-US"/>
          </a:p>
        </p:txBody>
      </p:sp>
    </p:spTree>
    <p:extLst>
      <p:ext uri="{BB962C8B-B14F-4D97-AF65-F5344CB8AC3E}">
        <p14:creationId xmlns:p14="http://schemas.microsoft.com/office/powerpoint/2010/main" val="292220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16</a:t>
            </a:fld>
            <a:endParaRPr lang="en-US"/>
          </a:p>
        </p:txBody>
      </p:sp>
    </p:spTree>
    <p:extLst>
      <p:ext uri="{BB962C8B-B14F-4D97-AF65-F5344CB8AC3E}">
        <p14:creationId xmlns:p14="http://schemas.microsoft.com/office/powerpoint/2010/main" val="2889933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17</a:t>
            </a:fld>
            <a:endParaRPr lang="en-US"/>
          </a:p>
        </p:txBody>
      </p:sp>
    </p:spTree>
    <p:extLst>
      <p:ext uri="{BB962C8B-B14F-4D97-AF65-F5344CB8AC3E}">
        <p14:creationId xmlns:p14="http://schemas.microsoft.com/office/powerpoint/2010/main" val="3789496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18</a:t>
            </a:fld>
            <a:endParaRPr lang="en-US"/>
          </a:p>
        </p:txBody>
      </p:sp>
    </p:spTree>
    <p:extLst>
      <p:ext uri="{BB962C8B-B14F-4D97-AF65-F5344CB8AC3E}">
        <p14:creationId xmlns:p14="http://schemas.microsoft.com/office/powerpoint/2010/main" val="162608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t>Evasion Rates: </a:t>
            </a:r>
            <a:r>
              <a:rPr lang="en-US" sz="1200" i="1" dirty="0"/>
              <a:t>In a typical year, out of 100 people like you, how many intentionally underreport their taxes?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5404529-BB11-E54D-AC0B-C2E6D3F5650E}" type="slidenum">
              <a:rPr lang="en-US" smtClean="0"/>
              <a:t>19</a:t>
            </a:fld>
            <a:endParaRPr lang="en-US"/>
          </a:p>
        </p:txBody>
      </p:sp>
    </p:spTree>
    <p:extLst>
      <p:ext uri="{BB962C8B-B14F-4D97-AF65-F5344CB8AC3E}">
        <p14:creationId xmlns:p14="http://schemas.microsoft.com/office/powerpoint/2010/main" val="393267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Roughly 60%-70% of our current federal budget deficit.</a:t>
            </a:r>
          </a:p>
        </p:txBody>
      </p:sp>
      <p:sp>
        <p:nvSpPr>
          <p:cNvPr id="4" name="Slide Number Placeholder 3"/>
          <p:cNvSpPr>
            <a:spLocks noGrp="1"/>
          </p:cNvSpPr>
          <p:nvPr>
            <p:ph type="sldNum" sz="quarter" idx="10"/>
          </p:nvPr>
        </p:nvSpPr>
        <p:spPr/>
        <p:txBody>
          <a:bodyPr/>
          <a:lstStyle/>
          <a:p>
            <a:fld id="{D5404529-BB11-E54D-AC0B-C2E6D3F5650E}" type="slidenum">
              <a:rPr lang="en-US" smtClean="0"/>
              <a:t>2</a:t>
            </a:fld>
            <a:endParaRPr lang="en-US"/>
          </a:p>
        </p:txBody>
      </p:sp>
    </p:spTree>
    <p:extLst>
      <p:ext uri="{BB962C8B-B14F-4D97-AF65-F5344CB8AC3E}">
        <p14:creationId xmlns:p14="http://schemas.microsoft.com/office/powerpoint/2010/main" val="1441050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20</a:t>
            </a:fld>
            <a:endParaRPr lang="en-US"/>
          </a:p>
        </p:txBody>
      </p:sp>
    </p:spTree>
    <p:extLst>
      <p:ext uri="{BB962C8B-B14F-4D97-AF65-F5344CB8AC3E}">
        <p14:creationId xmlns:p14="http://schemas.microsoft.com/office/powerpoint/2010/main" val="3645140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21</a:t>
            </a:fld>
            <a:endParaRPr lang="en-US"/>
          </a:p>
        </p:txBody>
      </p:sp>
    </p:spTree>
    <p:extLst>
      <p:ext uri="{BB962C8B-B14F-4D97-AF65-F5344CB8AC3E}">
        <p14:creationId xmlns:p14="http://schemas.microsoft.com/office/powerpoint/2010/main" val="61979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22</a:t>
            </a:fld>
            <a:endParaRPr lang="en-US"/>
          </a:p>
        </p:txBody>
      </p:sp>
    </p:spTree>
    <p:extLst>
      <p:ext uri="{BB962C8B-B14F-4D97-AF65-F5344CB8AC3E}">
        <p14:creationId xmlns:p14="http://schemas.microsoft.com/office/powerpoint/2010/main" val="3282858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23</a:t>
            </a:fld>
            <a:endParaRPr lang="en-US"/>
          </a:p>
        </p:txBody>
      </p:sp>
    </p:spTree>
    <p:extLst>
      <p:ext uri="{BB962C8B-B14F-4D97-AF65-F5344CB8AC3E}">
        <p14:creationId xmlns:p14="http://schemas.microsoft.com/office/powerpoint/2010/main" val="526370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24</a:t>
            </a:fld>
            <a:endParaRPr lang="en-US"/>
          </a:p>
        </p:txBody>
      </p:sp>
    </p:spTree>
    <p:extLst>
      <p:ext uri="{BB962C8B-B14F-4D97-AF65-F5344CB8AC3E}">
        <p14:creationId xmlns:p14="http://schemas.microsoft.com/office/powerpoint/2010/main" val="1710577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25</a:t>
            </a:fld>
            <a:endParaRPr lang="en-US"/>
          </a:p>
        </p:txBody>
      </p:sp>
    </p:spTree>
    <p:extLst>
      <p:ext uri="{BB962C8B-B14F-4D97-AF65-F5344CB8AC3E}">
        <p14:creationId xmlns:p14="http://schemas.microsoft.com/office/powerpoint/2010/main" val="3768446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Stress that this framework was developed by the UK’s Behavioral Insights to help policymakers use insights from behavioral science to tackle various policy problems. Stress that it is about how the interventions should be </a:t>
            </a:r>
            <a:r>
              <a:rPr lang="en-US" sz="1200" u="sng" kern="1200" dirty="0">
                <a:solidFill>
                  <a:schemeClr val="tx1"/>
                </a:solidFill>
                <a:effectLst/>
                <a:latin typeface="+mn-lt"/>
                <a:ea typeface="+mn-ea"/>
                <a:cs typeface="+mn-cs"/>
              </a:rPr>
              <a:t>implemented</a:t>
            </a:r>
            <a:r>
              <a:rPr lang="en-US" sz="1200" u="none" kern="1200" dirty="0">
                <a:solidFill>
                  <a:schemeClr val="tx1"/>
                </a:solidFill>
                <a:effectLst/>
                <a:latin typeface="+mn-lt"/>
                <a:ea typeface="+mn-ea"/>
                <a:cs typeface="+mn-cs"/>
              </a:rPr>
              <a:t> to make them more effective.</a:t>
            </a:r>
            <a:endParaRPr lang="en-US" u="sng" dirty="0"/>
          </a:p>
        </p:txBody>
      </p:sp>
      <p:sp>
        <p:nvSpPr>
          <p:cNvPr id="4" name="Slide Number Placeholder 3"/>
          <p:cNvSpPr>
            <a:spLocks noGrp="1"/>
          </p:cNvSpPr>
          <p:nvPr>
            <p:ph type="sldNum" sz="quarter" idx="10"/>
          </p:nvPr>
        </p:nvSpPr>
        <p:spPr/>
        <p:txBody>
          <a:bodyPr/>
          <a:lstStyle/>
          <a:p>
            <a:fld id="{D5404529-BB11-E54D-AC0B-C2E6D3F5650E}" type="slidenum">
              <a:rPr lang="en-US" smtClean="0"/>
              <a:t>27</a:t>
            </a:fld>
            <a:endParaRPr lang="en-US"/>
          </a:p>
        </p:txBody>
      </p:sp>
    </p:spTree>
    <p:extLst>
      <p:ext uri="{BB962C8B-B14F-4D97-AF65-F5344CB8AC3E}">
        <p14:creationId xmlns:p14="http://schemas.microsoft.com/office/powerpoint/2010/main" val="3314103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28</a:t>
            </a:fld>
            <a:endParaRPr lang="en-US"/>
          </a:p>
        </p:txBody>
      </p:sp>
    </p:spTree>
    <p:extLst>
      <p:ext uri="{BB962C8B-B14F-4D97-AF65-F5344CB8AC3E}">
        <p14:creationId xmlns:p14="http://schemas.microsoft.com/office/powerpoint/2010/main" val="163331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29</a:t>
            </a:fld>
            <a:endParaRPr lang="en-US"/>
          </a:p>
        </p:txBody>
      </p:sp>
    </p:spTree>
    <p:extLst>
      <p:ext uri="{BB962C8B-B14F-4D97-AF65-F5344CB8AC3E}">
        <p14:creationId xmlns:p14="http://schemas.microsoft.com/office/powerpoint/2010/main" val="3188785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30</a:t>
            </a:fld>
            <a:endParaRPr lang="en-US"/>
          </a:p>
        </p:txBody>
      </p:sp>
    </p:spTree>
    <p:extLst>
      <p:ext uri="{BB962C8B-B14F-4D97-AF65-F5344CB8AC3E}">
        <p14:creationId xmlns:p14="http://schemas.microsoft.com/office/powerpoint/2010/main" val="173551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a:t>
            </a:fld>
            <a:endParaRPr lang="en-US"/>
          </a:p>
        </p:txBody>
      </p:sp>
    </p:spTree>
    <p:extLst>
      <p:ext uri="{BB962C8B-B14F-4D97-AF65-F5344CB8AC3E}">
        <p14:creationId xmlns:p14="http://schemas.microsoft.com/office/powerpoint/2010/main" val="526370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31</a:t>
            </a:fld>
            <a:endParaRPr lang="en-US"/>
          </a:p>
        </p:txBody>
      </p:sp>
    </p:spTree>
    <p:extLst>
      <p:ext uri="{BB962C8B-B14F-4D97-AF65-F5344CB8AC3E}">
        <p14:creationId xmlns:p14="http://schemas.microsoft.com/office/powerpoint/2010/main" val="704732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32</a:t>
            </a:fld>
            <a:endParaRPr lang="en-US"/>
          </a:p>
        </p:txBody>
      </p:sp>
    </p:spTree>
    <p:extLst>
      <p:ext uri="{BB962C8B-B14F-4D97-AF65-F5344CB8AC3E}">
        <p14:creationId xmlns:p14="http://schemas.microsoft.com/office/powerpoint/2010/main" val="2371351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34</a:t>
            </a:fld>
            <a:endParaRPr lang="en-US"/>
          </a:p>
        </p:txBody>
      </p:sp>
    </p:spTree>
    <p:extLst>
      <p:ext uri="{BB962C8B-B14F-4D97-AF65-F5344CB8AC3E}">
        <p14:creationId xmlns:p14="http://schemas.microsoft.com/office/powerpoint/2010/main" val="84295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fractional response model was used to estimate the evasion rates. </a:t>
            </a:r>
          </a:p>
          <a:p>
            <a:r>
              <a:rPr lang="en-US" sz="1200" kern="1200" dirty="0">
                <a:solidFill>
                  <a:schemeClr val="tx1"/>
                </a:solidFill>
                <a:effectLst/>
                <a:latin typeface="+mn-lt"/>
                <a:ea typeface="+mn-ea"/>
                <a:cs typeface="+mn-cs"/>
              </a:rPr>
              <a:t>100% effectiveness is not realistic, but making this assumptions: 1) simplifies calculations; 2) helps to estimate the upper bound of the effects. It can easily be relaxed though.</a:t>
            </a:r>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35</a:t>
            </a:fld>
            <a:endParaRPr lang="en-US"/>
          </a:p>
        </p:txBody>
      </p:sp>
    </p:spTree>
    <p:extLst>
      <p:ext uri="{BB962C8B-B14F-4D97-AF65-F5344CB8AC3E}">
        <p14:creationId xmlns:p14="http://schemas.microsoft.com/office/powerpoint/2010/main" val="4207419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is estimated to be $113.925 billion.</a:t>
            </a:r>
          </a:p>
        </p:txBody>
      </p:sp>
      <p:sp>
        <p:nvSpPr>
          <p:cNvPr id="4" name="Slide Number Placeholder 3"/>
          <p:cNvSpPr>
            <a:spLocks noGrp="1"/>
          </p:cNvSpPr>
          <p:nvPr>
            <p:ph type="sldNum" sz="quarter" idx="10"/>
          </p:nvPr>
        </p:nvSpPr>
        <p:spPr/>
        <p:txBody>
          <a:bodyPr/>
          <a:lstStyle/>
          <a:p>
            <a:fld id="{D5404529-BB11-E54D-AC0B-C2E6D3F5650E}" type="slidenum">
              <a:rPr lang="en-US" smtClean="0"/>
              <a:t>36</a:t>
            </a:fld>
            <a:endParaRPr lang="en-US"/>
          </a:p>
        </p:txBody>
      </p:sp>
    </p:spTree>
    <p:extLst>
      <p:ext uri="{BB962C8B-B14F-4D97-AF65-F5344CB8AC3E}">
        <p14:creationId xmlns:p14="http://schemas.microsoft.com/office/powerpoint/2010/main" val="197646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comparison the IRS budget is $11.2 billion. Mention future research on the effectiveness.</a:t>
            </a:r>
          </a:p>
        </p:txBody>
      </p:sp>
      <p:sp>
        <p:nvSpPr>
          <p:cNvPr id="4" name="Slide Number Placeholder 3"/>
          <p:cNvSpPr>
            <a:spLocks noGrp="1"/>
          </p:cNvSpPr>
          <p:nvPr>
            <p:ph type="sldNum" sz="quarter" idx="10"/>
          </p:nvPr>
        </p:nvSpPr>
        <p:spPr/>
        <p:txBody>
          <a:bodyPr/>
          <a:lstStyle/>
          <a:p>
            <a:fld id="{D5404529-BB11-E54D-AC0B-C2E6D3F5650E}" type="slidenum">
              <a:rPr lang="en-US" smtClean="0"/>
              <a:t>37</a:t>
            </a:fld>
            <a:endParaRPr lang="en-US"/>
          </a:p>
        </p:txBody>
      </p:sp>
    </p:spTree>
    <p:extLst>
      <p:ext uri="{BB962C8B-B14F-4D97-AF65-F5344CB8AC3E}">
        <p14:creationId xmlns:p14="http://schemas.microsoft.com/office/powerpoint/2010/main" val="2071912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One-time costs, recurring costs.</a:t>
            </a:r>
          </a:p>
        </p:txBody>
      </p:sp>
      <p:sp>
        <p:nvSpPr>
          <p:cNvPr id="4" name="Slide Number Placeholder 3"/>
          <p:cNvSpPr>
            <a:spLocks noGrp="1"/>
          </p:cNvSpPr>
          <p:nvPr>
            <p:ph type="sldNum" sz="quarter" idx="10"/>
          </p:nvPr>
        </p:nvSpPr>
        <p:spPr/>
        <p:txBody>
          <a:bodyPr/>
          <a:lstStyle/>
          <a:p>
            <a:fld id="{D5404529-BB11-E54D-AC0B-C2E6D3F5650E}" type="slidenum">
              <a:rPr lang="en-US" smtClean="0"/>
              <a:t>38</a:t>
            </a:fld>
            <a:endParaRPr lang="en-US"/>
          </a:p>
        </p:txBody>
      </p:sp>
    </p:spTree>
    <p:extLst>
      <p:ext uri="{BB962C8B-B14F-4D97-AF65-F5344CB8AC3E}">
        <p14:creationId xmlns:p14="http://schemas.microsoft.com/office/powerpoint/2010/main" val="3104906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39</a:t>
            </a:fld>
            <a:endParaRPr lang="en-US"/>
          </a:p>
        </p:txBody>
      </p:sp>
    </p:spTree>
    <p:extLst>
      <p:ext uri="{BB962C8B-B14F-4D97-AF65-F5344CB8AC3E}">
        <p14:creationId xmlns:p14="http://schemas.microsoft.com/office/powerpoint/2010/main" val="3559363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40</a:t>
            </a:fld>
            <a:endParaRPr lang="en-US"/>
          </a:p>
        </p:txBody>
      </p:sp>
    </p:spTree>
    <p:extLst>
      <p:ext uri="{BB962C8B-B14F-4D97-AF65-F5344CB8AC3E}">
        <p14:creationId xmlns:p14="http://schemas.microsoft.com/office/powerpoint/2010/main" val="3988814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41</a:t>
            </a:fld>
            <a:endParaRPr lang="en-US"/>
          </a:p>
        </p:txBody>
      </p:sp>
    </p:spTree>
    <p:extLst>
      <p:ext uri="{BB962C8B-B14F-4D97-AF65-F5344CB8AC3E}">
        <p14:creationId xmlns:p14="http://schemas.microsoft.com/office/powerpoint/2010/main" val="42475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Punchline: Simple additions to the tax return form may potentially save billions every year.</a:t>
            </a:r>
          </a:p>
        </p:txBody>
      </p:sp>
      <p:sp>
        <p:nvSpPr>
          <p:cNvPr id="4" name="Slide Number Placeholder 3"/>
          <p:cNvSpPr>
            <a:spLocks noGrp="1"/>
          </p:cNvSpPr>
          <p:nvPr>
            <p:ph type="sldNum" sz="quarter" idx="10"/>
          </p:nvPr>
        </p:nvSpPr>
        <p:spPr/>
        <p:txBody>
          <a:bodyPr/>
          <a:lstStyle/>
          <a:p>
            <a:fld id="{D5404529-BB11-E54D-AC0B-C2E6D3F5650E}" type="slidenum">
              <a:rPr lang="en-US" smtClean="0"/>
              <a:t>4</a:t>
            </a:fld>
            <a:endParaRPr lang="en-US"/>
          </a:p>
        </p:txBody>
      </p:sp>
    </p:spTree>
    <p:extLst>
      <p:ext uri="{BB962C8B-B14F-4D97-AF65-F5344CB8AC3E}">
        <p14:creationId xmlns:p14="http://schemas.microsoft.com/office/powerpoint/2010/main" val="274157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5</a:t>
            </a:fld>
            <a:endParaRPr lang="en-US"/>
          </a:p>
        </p:txBody>
      </p:sp>
    </p:spTree>
    <p:extLst>
      <p:ext uri="{BB962C8B-B14F-4D97-AF65-F5344CB8AC3E}">
        <p14:creationId xmlns:p14="http://schemas.microsoft.com/office/powerpoint/2010/main" val="182513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6</a:t>
            </a:fld>
            <a:endParaRPr lang="en-US"/>
          </a:p>
        </p:txBody>
      </p:sp>
    </p:spTree>
    <p:extLst>
      <p:ext uri="{BB962C8B-B14F-4D97-AF65-F5344CB8AC3E}">
        <p14:creationId xmlns:p14="http://schemas.microsoft.com/office/powerpoint/2010/main" val="144105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7</a:t>
            </a:fld>
            <a:endParaRPr lang="en-US"/>
          </a:p>
        </p:txBody>
      </p:sp>
    </p:spTree>
    <p:extLst>
      <p:ext uri="{BB962C8B-B14F-4D97-AF65-F5344CB8AC3E}">
        <p14:creationId xmlns:p14="http://schemas.microsoft.com/office/powerpoint/2010/main" val="409964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A-S paper was cited by 5,153. </a:t>
            </a:r>
          </a:p>
        </p:txBody>
      </p:sp>
      <p:sp>
        <p:nvSpPr>
          <p:cNvPr id="4" name="Slide Number Placeholder 3"/>
          <p:cNvSpPr>
            <a:spLocks noGrp="1"/>
          </p:cNvSpPr>
          <p:nvPr>
            <p:ph type="sldNum" sz="quarter" idx="10"/>
          </p:nvPr>
        </p:nvSpPr>
        <p:spPr/>
        <p:txBody>
          <a:bodyPr/>
          <a:lstStyle/>
          <a:p>
            <a:fld id="{D5404529-BB11-E54D-AC0B-C2E6D3F5650E}" type="slidenum">
              <a:rPr lang="en-US" smtClean="0"/>
              <a:t>8</a:t>
            </a:fld>
            <a:endParaRPr lang="en-US"/>
          </a:p>
        </p:txBody>
      </p:sp>
    </p:spTree>
    <p:extLst>
      <p:ext uri="{BB962C8B-B14F-4D97-AF65-F5344CB8AC3E}">
        <p14:creationId xmlns:p14="http://schemas.microsoft.com/office/powerpoint/2010/main" val="144105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04529-BB11-E54D-AC0B-C2E6D3F5650E}" type="slidenum">
              <a:rPr lang="en-US" smtClean="0"/>
              <a:t>9</a:t>
            </a:fld>
            <a:endParaRPr lang="en-US"/>
          </a:p>
        </p:txBody>
      </p:sp>
    </p:spTree>
    <p:extLst>
      <p:ext uri="{BB962C8B-B14F-4D97-AF65-F5344CB8AC3E}">
        <p14:creationId xmlns:p14="http://schemas.microsoft.com/office/powerpoint/2010/main" val="52637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1E59D9-8399-4CDD-ABD7-8150A0886939}"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369057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B3F7B-CCD7-46B8-9381-8005323CAC69}"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57808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A40F8-517C-40D2-A990-9A00AFAFB76C}"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12158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DE1F2-30BC-442A-9FBD-75C3B9A038F8}"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185252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49E3E-8498-43CC-A4E8-7AD2AEBA0617}"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202066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80BA4C-6FCB-4B05-8D95-ECB94C4E1464}" type="datetime1">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31028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5A0108-85D1-4862-B001-A5A0CF18D487}" type="datetime1">
              <a:rPr lang="en-US" smtClean="0"/>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362284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06A05A-7F23-4D25-A252-A5E00D03340E}" type="datetime1">
              <a:rPr lang="en-US" smtClean="0"/>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81560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0163E-427A-4A53-966E-D7ECFF418C2E}" type="datetime1">
              <a:rPr lang="en-US" smtClean="0"/>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421499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96BC4-5316-4FA2-A647-5A9C79A56705}" type="datetime1">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29471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DAAA7-DFF4-4B4F-B091-9C6F602CDB99}" type="datetime1">
              <a:rPr lang="en-US" smtClean="0"/>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2325B-6DC0-B74D-9F90-7C77FD972B4A}" type="slidenum">
              <a:rPr lang="en-US" smtClean="0"/>
              <a:t>‹#›</a:t>
            </a:fld>
            <a:endParaRPr lang="en-US" dirty="0"/>
          </a:p>
        </p:txBody>
      </p:sp>
    </p:spTree>
    <p:extLst>
      <p:ext uri="{BB962C8B-B14F-4D97-AF65-F5344CB8AC3E}">
        <p14:creationId xmlns:p14="http://schemas.microsoft.com/office/powerpoint/2010/main" val="92312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F27D9-1F05-4B67-A26C-5F712562917D}" type="datetime1">
              <a:rPr lang="en-US" smtClean="0"/>
              <a:t>10/23/2019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2325B-6DC0-B74D-9F90-7C77FD972B4A}" type="slidenum">
              <a:rPr lang="en-US" smtClean="0"/>
              <a:t>‹#›</a:t>
            </a:fld>
            <a:endParaRPr lang="en-US" dirty="0"/>
          </a:p>
        </p:txBody>
      </p:sp>
    </p:spTree>
    <p:extLst>
      <p:ext uri="{BB962C8B-B14F-4D97-AF65-F5344CB8AC3E}">
        <p14:creationId xmlns:p14="http://schemas.microsoft.com/office/powerpoint/2010/main" val="2901780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120" y="550898"/>
            <a:ext cx="8361679" cy="1765984"/>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i="1" dirty="0"/>
              <a:t>Taxpayers’ Misperceptions and Two Novel Behavioral  Interventions to Counter Tax Evasion</a:t>
            </a:r>
            <a:endParaRPr lang="en-US" sz="3100" i="1" dirty="0"/>
          </a:p>
        </p:txBody>
      </p:sp>
      <p:sp>
        <p:nvSpPr>
          <p:cNvPr id="3" name="Subtitle 2"/>
          <p:cNvSpPr>
            <a:spLocks noGrp="1"/>
          </p:cNvSpPr>
          <p:nvPr>
            <p:ph type="subTitle" idx="1"/>
          </p:nvPr>
        </p:nvSpPr>
        <p:spPr>
          <a:xfrm>
            <a:off x="935421" y="2695703"/>
            <a:ext cx="7104993" cy="3300933"/>
          </a:xfrm>
        </p:spPr>
        <p:txBody>
          <a:bodyPr>
            <a:noAutofit/>
          </a:bodyPr>
          <a:lstStyle/>
          <a:p>
            <a:endParaRPr lang="en-US" sz="2400" b="1" i="1" dirty="0">
              <a:solidFill>
                <a:schemeClr val="tx1"/>
              </a:solidFill>
              <a:latin typeface="+mj-lt"/>
              <a:ea typeface="+mj-ea"/>
              <a:cs typeface="+mj-cs"/>
            </a:endParaRPr>
          </a:p>
          <a:p>
            <a:r>
              <a:rPr lang="en-US" sz="2400" b="1" i="1" dirty="0">
                <a:solidFill>
                  <a:schemeClr val="tx1"/>
                </a:solidFill>
              </a:rPr>
              <a:t>Dissertation Committee Members: </a:t>
            </a:r>
            <a:r>
              <a:rPr lang="en-US" sz="2400" dirty="0">
                <a:solidFill>
                  <a:schemeClr val="tx1"/>
                </a:solidFill>
              </a:rPr>
              <a:t>Dr. Andrew Parker (chair), Dr. Raffaele Vardavas, Dr. Sebastian </a:t>
            </a:r>
            <a:r>
              <a:rPr lang="en-US" sz="2400" dirty="0" err="1">
                <a:solidFill>
                  <a:schemeClr val="tx1"/>
                </a:solidFill>
              </a:rPr>
              <a:t>Linnemayr</a:t>
            </a:r>
            <a:endParaRPr lang="en-US" sz="2400" dirty="0">
              <a:solidFill>
                <a:schemeClr val="tx1"/>
              </a:solidFill>
            </a:endParaRPr>
          </a:p>
          <a:p>
            <a:r>
              <a:rPr lang="en-US" sz="1400" dirty="0">
                <a:solidFill>
                  <a:schemeClr val="tx1"/>
                </a:solidFill>
              </a:rPr>
              <a:t> </a:t>
            </a:r>
          </a:p>
          <a:p>
            <a:r>
              <a:rPr lang="en-US" sz="2400" b="1" i="1" dirty="0">
                <a:solidFill>
                  <a:schemeClr val="tx1"/>
                </a:solidFill>
              </a:rPr>
              <a:t>Outside Reader: </a:t>
            </a:r>
            <a:r>
              <a:rPr lang="en-US" sz="2400" dirty="0">
                <a:solidFill>
                  <a:schemeClr val="tx1"/>
                </a:solidFill>
              </a:rPr>
              <a:t> Dr. Kim </a:t>
            </a:r>
            <a:r>
              <a:rPr lang="en-US" sz="2400" dirty="0" err="1">
                <a:solidFill>
                  <a:schemeClr val="tx1"/>
                </a:solidFill>
              </a:rPr>
              <a:t>Bloomquist</a:t>
            </a:r>
            <a:endParaRPr lang="en-US" sz="2400" dirty="0">
              <a:solidFill>
                <a:schemeClr val="tx1"/>
              </a:solidFill>
            </a:endParaRPr>
          </a:p>
          <a:p>
            <a:endParaRPr lang="en-US" sz="1400" b="1" i="1" dirty="0">
              <a:solidFill>
                <a:schemeClr val="tx1"/>
              </a:solidFill>
              <a:latin typeface="+mj-lt"/>
              <a:ea typeface="+mj-ea"/>
              <a:cs typeface="+mj-cs"/>
            </a:endParaRPr>
          </a:p>
          <a:p>
            <a:r>
              <a:rPr lang="en-US" sz="2400" b="1" i="1" dirty="0">
                <a:solidFill>
                  <a:schemeClr val="tx1"/>
                </a:solidFill>
                <a:latin typeface="+mj-lt"/>
                <a:ea typeface="+mj-ea"/>
                <a:cs typeface="+mj-cs"/>
              </a:rPr>
              <a:t>Doctoral fellow: </a:t>
            </a:r>
            <a:r>
              <a:rPr lang="en-US" sz="2400" dirty="0">
                <a:solidFill>
                  <a:schemeClr val="tx1"/>
                </a:solidFill>
                <a:latin typeface="+mj-lt"/>
                <a:ea typeface="+mj-ea"/>
                <a:cs typeface="+mj-cs"/>
              </a:rPr>
              <a:t>Gursel Aliyev, </a:t>
            </a:r>
            <a:r>
              <a:rPr lang="en-US" sz="2400" dirty="0" err="1">
                <a:solidFill>
                  <a:schemeClr val="tx1"/>
                </a:solidFill>
                <a:latin typeface="+mj-lt"/>
                <a:ea typeface="+mj-ea"/>
                <a:cs typeface="+mj-cs"/>
              </a:rPr>
              <a:t>Pardee</a:t>
            </a:r>
            <a:r>
              <a:rPr lang="en-US" sz="2400" dirty="0">
                <a:solidFill>
                  <a:schemeClr val="tx1"/>
                </a:solidFill>
                <a:latin typeface="+mj-lt"/>
                <a:ea typeface="+mj-ea"/>
                <a:cs typeface="+mj-cs"/>
              </a:rPr>
              <a:t> RAND Graduate School</a:t>
            </a:r>
          </a:p>
          <a:p>
            <a:r>
              <a:rPr lang="en-US" sz="2600" dirty="0">
                <a:solidFill>
                  <a:schemeClr val="tx1"/>
                </a:solidFill>
                <a:latin typeface="+mj-lt"/>
                <a:ea typeface="+mj-ea"/>
                <a:cs typeface="+mj-cs"/>
              </a:rPr>
              <a:t>October 23</a:t>
            </a:r>
            <a:r>
              <a:rPr lang="en-US" sz="2600" baseline="30000" dirty="0">
                <a:solidFill>
                  <a:schemeClr val="tx1"/>
                </a:solidFill>
                <a:latin typeface="+mj-lt"/>
                <a:ea typeface="+mj-ea"/>
                <a:cs typeface="+mj-cs"/>
              </a:rPr>
              <a:t>rd</a:t>
            </a:r>
            <a:r>
              <a:rPr lang="en-US" sz="2600" dirty="0">
                <a:solidFill>
                  <a:schemeClr val="tx1"/>
                </a:solidFill>
                <a:latin typeface="+mj-lt"/>
                <a:ea typeface="+mj-ea"/>
                <a:cs typeface="+mj-cs"/>
              </a:rPr>
              <a:t>, 2019</a:t>
            </a:r>
          </a:p>
          <a:p>
            <a:endParaRPr lang="en-US" sz="26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035CC46E-60D3-4610-BF53-966BBBE87350}"/>
              </a:ext>
            </a:extLst>
          </p:cNvPr>
          <p:cNvSpPr>
            <a:spLocks noGrp="1"/>
          </p:cNvSpPr>
          <p:nvPr>
            <p:ph type="sldNum" sz="quarter" idx="12"/>
          </p:nvPr>
        </p:nvSpPr>
        <p:spPr/>
        <p:txBody>
          <a:bodyPr/>
          <a:lstStyle/>
          <a:p>
            <a:fld id="{30D2325B-6DC0-B74D-9F90-7C77FD972B4A}" type="slidenum">
              <a:rPr lang="en-US" smtClean="0"/>
              <a:t>1</a:t>
            </a:fld>
            <a:endParaRPr lang="en-US" dirty="0"/>
          </a:p>
        </p:txBody>
      </p:sp>
    </p:spTree>
    <p:extLst>
      <p:ext uri="{BB962C8B-B14F-4D97-AF65-F5344CB8AC3E}">
        <p14:creationId xmlns:p14="http://schemas.microsoft.com/office/powerpoint/2010/main" val="2481973583"/>
      </p:ext>
    </p:extLst>
  </p:cSld>
  <p:clrMapOvr>
    <a:masterClrMapping/>
  </p:clrMapOvr>
  <mc:AlternateContent xmlns:mc="http://schemas.openxmlformats.org/markup-compatibility/2006" xmlns:p14="http://schemas.microsoft.com/office/powerpoint/2010/main">
    <mc:Choice Requires="p14">
      <p:transition spd="slow" p14:dur="2000" advTm="32929"/>
    </mc:Choice>
    <mc:Fallback xmlns="">
      <p:transition xmlns:p14="http://schemas.microsoft.com/office/powerpoint/2010/main" spd="slow" advTm="329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b="1" dirty="0"/>
              <a:t>Chapter 1: </a:t>
            </a:r>
            <a:r>
              <a:rPr lang="en-US" dirty="0"/>
              <a:t>Review of the Existing Literature Relevant to Tax Evasion</a:t>
            </a:r>
          </a:p>
          <a:p>
            <a:pPr marL="0" indent="0" algn="just">
              <a:buNone/>
            </a:pPr>
            <a:endParaRPr lang="en-US" dirty="0"/>
          </a:p>
          <a:p>
            <a:pPr marL="0" indent="0" algn="just">
              <a:buNone/>
            </a:pPr>
            <a:r>
              <a:rPr lang="en-US" b="1" dirty="0">
                <a:solidFill>
                  <a:srgbClr val="FF0000"/>
                </a:solidFill>
              </a:rPr>
              <a:t>Chapter 2: </a:t>
            </a:r>
            <a:r>
              <a:rPr lang="en-US" dirty="0">
                <a:solidFill>
                  <a:srgbClr val="FF0000"/>
                </a:solidFill>
              </a:rPr>
              <a:t>Estimating Biases in Perception of Effective Tax Rates, Audit Rates and Penalty Rates</a:t>
            </a:r>
          </a:p>
          <a:p>
            <a:pPr marL="0" indent="0" algn="just">
              <a:buNone/>
            </a:pPr>
            <a:endParaRPr lang="en-US" i="1" dirty="0"/>
          </a:p>
          <a:p>
            <a:pPr marL="0" indent="0" algn="just">
              <a:buNone/>
            </a:pPr>
            <a:r>
              <a:rPr lang="en-US" b="1" dirty="0"/>
              <a:t>Chapter 3: </a:t>
            </a:r>
            <a:r>
              <a:rPr lang="en-US" dirty="0"/>
              <a:t>Estimating Tax Evasion Elasticities with Respect to Perceived Audit, Penalty and Tax Rates</a:t>
            </a:r>
          </a:p>
          <a:p>
            <a:pPr marL="0" indent="0" algn="just">
              <a:buNone/>
            </a:pPr>
            <a:endParaRPr lang="en-US" b="1" i="1" dirty="0"/>
          </a:p>
          <a:p>
            <a:pPr marL="0" indent="0" algn="just">
              <a:buNone/>
            </a:pPr>
            <a:r>
              <a:rPr lang="en-US" b="1" dirty="0"/>
              <a:t>Chapter 4: </a:t>
            </a:r>
            <a:r>
              <a:rPr lang="en-US" dirty="0"/>
              <a:t>Costly Misperceptions: Suggestions for Two Behavioral Interventions to Improve Tax Compliance</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Structure of the Proposed Dissertation</a:t>
            </a:r>
            <a:r>
              <a:rPr lang="en-US" dirty="0"/>
              <a:t>	</a:t>
            </a:r>
          </a:p>
        </p:txBody>
      </p:sp>
      <p:sp>
        <p:nvSpPr>
          <p:cNvPr id="2" name="Slide Number Placeholder 1">
            <a:extLst>
              <a:ext uri="{FF2B5EF4-FFF2-40B4-BE49-F238E27FC236}">
                <a16:creationId xmlns:a16="http://schemas.microsoft.com/office/drawing/2014/main" id="{92827C7B-A369-4CCD-AA43-84435A01768D}"/>
              </a:ext>
            </a:extLst>
          </p:cNvPr>
          <p:cNvSpPr>
            <a:spLocks noGrp="1"/>
          </p:cNvSpPr>
          <p:nvPr>
            <p:ph type="sldNum" sz="quarter" idx="12"/>
          </p:nvPr>
        </p:nvSpPr>
        <p:spPr/>
        <p:txBody>
          <a:bodyPr/>
          <a:lstStyle/>
          <a:p>
            <a:fld id="{30D2325B-6DC0-B74D-9F90-7C77FD972B4A}" type="slidenum">
              <a:rPr lang="en-US" smtClean="0"/>
              <a:t>10</a:t>
            </a:fld>
            <a:endParaRPr lang="en-US" dirty="0"/>
          </a:p>
        </p:txBody>
      </p:sp>
    </p:spTree>
    <p:extLst>
      <p:ext uri="{BB962C8B-B14F-4D97-AF65-F5344CB8AC3E}">
        <p14:creationId xmlns:p14="http://schemas.microsoft.com/office/powerpoint/2010/main" val="197025476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67840"/>
            <a:ext cx="8229600" cy="4358323"/>
          </a:xfrm>
        </p:spPr>
        <p:txBody>
          <a:bodyPr>
            <a:normAutofit/>
          </a:bodyPr>
          <a:lstStyle/>
          <a:p>
            <a:pPr algn="just"/>
            <a:r>
              <a:rPr lang="en-US" dirty="0"/>
              <a:t>Publicly available IRS data on the tax gap, actual (realized) audit, penalty and tax rates.</a:t>
            </a:r>
          </a:p>
          <a:p>
            <a:pPr algn="just"/>
            <a:endParaRPr lang="en-US" dirty="0"/>
          </a:p>
          <a:p>
            <a:pPr algn="just"/>
            <a:r>
              <a:rPr lang="en-US" dirty="0"/>
              <a:t>The American Life Panel (ALP) Tax Evasion Survey (ms456) data (n = 1029 respondents).</a:t>
            </a:r>
          </a:p>
          <a:p>
            <a:pPr algn="just"/>
            <a:endParaRPr lang="en-US" dirty="0"/>
          </a:p>
          <a:p>
            <a:endParaRPr lang="en-US" dirty="0"/>
          </a:p>
          <a:p>
            <a:endParaRPr lang="en-US" dirty="0"/>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Data</a:t>
            </a:r>
            <a:r>
              <a:rPr lang="en-US" dirty="0"/>
              <a:t>	</a:t>
            </a:r>
          </a:p>
        </p:txBody>
      </p:sp>
      <p:sp>
        <p:nvSpPr>
          <p:cNvPr id="2" name="Slide Number Placeholder 1">
            <a:extLst>
              <a:ext uri="{FF2B5EF4-FFF2-40B4-BE49-F238E27FC236}">
                <a16:creationId xmlns:a16="http://schemas.microsoft.com/office/drawing/2014/main" id="{60126534-A889-4ED0-AB08-C2191280FA98}"/>
              </a:ext>
            </a:extLst>
          </p:cNvPr>
          <p:cNvSpPr>
            <a:spLocks noGrp="1"/>
          </p:cNvSpPr>
          <p:nvPr>
            <p:ph type="sldNum" sz="quarter" idx="12"/>
          </p:nvPr>
        </p:nvSpPr>
        <p:spPr/>
        <p:txBody>
          <a:bodyPr/>
          <a:lstStyle/>
          <a:p>
            <a:fld id="{30D2325B-6DC0-B74D-9F90-7C77FD972B4A}" type="slidenum">
              <a:rPr lang="en-US" smtClean="0"/>
              <a:t>11</a:t>
            </a:fld>
            <a:endParaRPr lang="en-US" dirty="0"/>
          </a:p>
        </p:txBody>
      </p:sp>
    </p:spTree>
    <p:extLst>
      <p:ext uri="{BB962C8B-B14F-4D97-AF65-F5344CB8AC3E}">
        <p14:creationId xmlns:p14="http://schemas.microsoft.com/office/powerpoint/2010/main" val="54716669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8229600" cy="5121275"/>
          </a:xfrm>
        </p:spPr>
        <p:txBody>
          <a:bodyPr>
            <a:normAutofit fontScale="85000" lnSpcReduction="20000"/>
          </a:bodyPr>
          <a:lstStyle/>
          <a:p>
            <a:pPr algn="just"/>
            <a:r>
              <a:rPr lang="en-US" b="1" dirty="0"/>
              <a:t>Evasion Rates: </a:t>
            </a:r>
            <a:r>
              <a:rPr lang="en-US" sz="2900" i="1" dirty="0"/>
              <a:t>In a typical year, out of 100 people like you, how many intentionally underreport their taxes?</a:t>
            </a:r>
          </a:p>
          <a:p>
            <a:pPr algn="just"/>
            <a:endParaRPr lang="en-US" sz="2900" i="1" dirty="0"/>
          </a:p>
          <a:p>
            <a:pPr algn="just"/>
            <a:r>
              <a:rPr lang="en-US" b="1" dirty="0"/>
              <a:t>Perceived Effective Tax Rates: </a:t>
            </a:r>
            <a:r>
              <a:rPr lang="en-US" sz="2900" i="1" dirty="0"/>
              <a:t>What do you think your effective </a:t>
            </a:r>
            <a:r>
              <a:rPr lang="en-US" sz="2900" dirty="0"/>
              <a:t>[federal]</a:t>
            </a:r>
            <a:r>
              <a:rPr lang="en-US" sz="2900" i="1" dirty="0"/>
              <a:t> income tax rate was this past year?</a:t>
            </a:r>
            <a:endParaRPr lang="en-US" sz="2900" dirty="0"/>
          </a:p>
          <a:p>
            <a:pPr algn="just"/>
            <a:endParaRPr lang="en-US" dirty="0"/>
          </a:p>
          <a:p>
            <a:pPr algn="just"/>
            <a:r>
              <a:rPr lang="en-US" b="1" dirty="0"/>
              <a:t>Perceived Audit Rate: </a:t>
            </a:r>
            <a:r>
              <a:rPr lang="en-US" sz="2900" i="1" dirty="0"/>
              <a:t>In a typical year, what percent of taxpayers in the U.S. will have their income tax return audited by the IRS?</a:t>
            </a:r>
            <a:endParaRPr lang="en-US" sz="2900" dirty="0"/>
          </a:p>
          <a:p>
            <a:pPr marL="0" indent="0" algn="just">
              <a:buNone/>
            </a:pPr>
            <a:endParaRPr lang="en-US" sz="2900" dirty="0"/>
          </a:p>
          <a:p>
            <a:pPr algn="just"/>
            <a:r>
              <a:rPr lang="en-US" b="1" dirty="0"/>
              <a:t>Perceived Penalty Rate: </a:t>
            </a:r>
            <a:r>
              <a:rPr lang="en-US" sz="2900" i="1" dirty="0"/>
              <a:t>Imagine a person was caught underpaying their taxes by $1000. In addition to having to pay that $1000, how much of a penalty would they have to pay?</a:t>
            </a:r>
            <a:endParaRPr lang="en-US" sz="2900" dirty="0"/>
          </a:p>
        </p:txBody>
      </p:sp>
      <p:sp>
        <p:nvSpPr>
          <p:cNvPr id="4" name="Title 1"/>
          <p:cNvSpPr txBox="1">
            <a:spLocks noGrp="1"/>
          </p:cNvSpPr>
          <p:nvPr>
            <p:ph type="title"/>
          </p:nvPr>
        </p:nvSpPr>
        <p:spPr>
          <a:xfrm>
            <a:off x="457200" y="274638"/>
            <a:ext cx="822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Main Variables of Interest from the ALP Tax Evasion Survey:</a:t>
            </a:r>
            <a:endParaRPr lang="en-US" dirty="0"/>
          </a:p>
        </p:txBody>
      </p:sp>
      <p:sp>
        <p:nvSpPr>
          <p:cNvPr id="2" name="Slide Number Placeholder 1">
            <a:extLst>
              <a:ext uri="{FF2B5EF4-FFF2-40B4-BE49-F238E27FC236}">
                <a16:creationId xmlns:a16="http://schemas.microsoft.com/office/drawing/2014/main" id="{96FE5A97-9F65-4DFD-A711-D3032DBD7F9A}"/>
              </a:ext>
            </a:extLst>
          </p:cNvPr>
          <p:cNvSpPr>
            <a:spLocks noGrp="1"/>
          </p:cNvSpPr>
          <p:nvPr>
            <p:ph type="sldNum" sz="quarter" idx="12"/>
          </p:nvPr>
        </p:nvSpPr>
        <p:spPr/>
        <p:txBody>
          <a:bodyPr/>
          <a:lstStyle/>
          <a:p>
            <a:fld id="{30D2325B-6DC0-B74D-9F90-7C77FD972B4A}" type="slidenum">
              <a:rPr lang="en-US" smtClean="0"/>
              <a:t>12</a:t>
            </a:fld>
            <a:endParaRPr lang="en-US" dirty="0"/>
          </a:p>
        </p:txBody>
      </p:sp>
    </p:spTree>
    <p:extLst>
      <p:ext uri="{BB962C8B-B14F-4D97-AF65-F5344CB8AC3E}">
        <p14:creationId xmlns:p14="http://schemas.microsoft.com/office/powerpoint/2010/main" val="2823107109"/>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13</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39113"/>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People Mostly Overestimate Their Tax Rates</a:t>
            </a:r>
          </a:p>
        </p:txBody>
      </p:sp>
      <p:pic>
        <p:nvPicPr>
          <p:cNvPr id="6" name="Picture 5">
            <a:extLst>
              <a:ext uri="{FF2B5EF4-FFF2-40B4-BE49-F238E27FC236}">
                <a16:creationId xmlns:a16="http://schemas.microsoft.com/office/drawing/2014/main" id="{11498C24-0047-4AFA-A3F0-B6B172F735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8790" y="979354"/>
            <a:ext cx="6246420" cy="4233915"/>
          </a:xfrm>
          <a:prstGeom prst="rect">
            <a:avLst/>
          </a:prstGeom>
          <a:noFill/>
          <a:ln>
            <a:noFill/>
          </a:ln>
        </p:spPr>
      </p:pic>
      <p:sp>
        <p:nvSpPr>
          <p:cNvPr id="7" name="Content Placeholder 1">
            <a:extLst>
              <a:ext uri="{FF2B5EF4-FFF2-40B4-BE49-F238E27FC236}">
                <a16:creationId xmlns:a16="http://schemas.microsoft.com/office/drawing/2014/main" id="{D28C2B72-2757-495F-80EF-57BCC95F7BE9}"/>
              </a:ext>
            </a:extLst>
          </p:cNvPr>
          <p:cNvSpPr>
            <a:spLocks noGrp="1"/>
          </p:cNvSpPr>
          <p:nvPr>
            <p:ph idx="1"/>
          </p:nvPr>
        </p:nvSpPr>
        <p:spPr>
          <a:xfrm>
            <a:off x="457200" y="5131058"/>
            <a:ext cx="8229600" cy="1614123"/>
          </a:xfrm>
        </p:spPr>
        <p:txBody>
          <a:bodyPr>
            <a:normAutofit fontScale="70000" lnSpcReduction="20000"/>
          </a:bodyPr>
          <a:lstStyle/>
          <a:p>
            <a:pPr algn="just"/>
            <a:r>
              <a:rPr lang="en-US" dirty="0"/>
              <a:t>Only an estimated 14% of the population perceive their effective tax rate to be within 5 percentage points of their actual tax rate.</a:t>
            </a:r>
          </a:p>
          <a:p>
            <a:pPr algn="just">
              <a:spcBef>
                <a:spcPts val="0"/>
              </a:spcBef>
            </a:pPr>
            <a:endParaRPr lang="en-US" dirty="0"/>
          </a:p>
          <a:p>
            <a:pPr algn="just"/>
            <a:r>
              <a:rPr lang="en-US" dirty="0"/>
              <a:t>While the median of the estimated actual effective tax rate is 8.1%, the median perceived effective tax rate is 25%.</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86657852"/>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14</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Plausible Explanations for the Overestimation of the Tax Rates</a:t>
            </a:r>
            <a:r>
              <a:rPr lang="en-US" dirty="0"/>
              <a:t>	</a:t>
            </a:r>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330960"/>
            <a:ext cx="8229600" cy="4795203"/>
          </a:xfrm>
        </p:spPr>
        <p:txBody>
          <a:bodyPr>
            <a:normAutofit fontScale="85000" lnSpcReduction="10000"/>
          </a:bodyPr>
          <a:lstStyle/>
          <a:p>
            <a:r>
              <a:rPr lang="en-US" dirty="0"/>
              <a:t>People conflate federal taxes with state and other taxes</a:t>
            </a:r>
          </a:p>
          <a:p>
            <a:endParaRPr lang="en-US" dirty="0"/>
          </a:p>
          <a:p>
            <a:r>
              <a:rPr lang="en-US" dirty="0"/>
              <a:t>“Over-claiming” – individuals tend to overestimate their relative contribution to their collective work (Kruger &amp; </a:t>
            </a:r>
            <a:r>
              <a:rPr lang="en-US" dirty="0" err="1"/>
              <a:t>Savitsky</a:t>
            </a:r>
            <a:r>
              <a:rPr lang="en-US" dirty="0"/>
              <a:t>, 2009; Ross &amp; </a:t>
            </a:r>
            <a:r>
              <a:rPr lang="en-US" dirty="0" err="1"/>
              <a:t>Sicoly</a:t>
            </a:r>
            <a:r>
              <a:rPr lang="en-US" dirty="0"/>
              <a:t>, 1979; Caruso et al., 2006; Schroeder et al. 2016)</a:t>
            </a:r>
          </a:p>
          <a:p>
            <a:endParaRPr lang="en-US" dirty="0"/>
          </a:p>
          <a:p>
            <a:r>
              <a:rPr lang="en-US" dirty="0"/>
              <a:t>Taxes may loom larger because of loss aversion</a:t>
            </a:r>
          </a:p>
          <a:p>
            <a:endParaRPr lang="en-US" dirty="0"/>
          </a:p>
          <a:p>
            <a:r>
              <a:rPr lang="en-US" dirty="0"/>
              <a:t>Confusing effective tax rates with marginal tax rates (no evidence)</a:t>
            </a:r>
          </a:p>
          <a:p>
            <a:pPr marL="0" indent="0">
              <a:buNone/>
            </a:pPr>
            <a:endParaRPr lang="en-US" dirty="0"/>
          </a:p>
        </p:txBody>
      </p:sp>
    </p:spTree>
    <p:extLst>
      <p:ext uri="{BB962C8B-B14F-4D97-AF65-F5344CB8AC3E}">
        <p14:creationId xmlns:p14="http://schemas.microsoft.com/office/powerpoint/2010/main" val="233598704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15</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62863"/>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People Mostly Underestimate the Penalties</a:t>
            </a:r>
            <a:endParaRPr lang="en-US" i="1" dirty="0"/>
          </a:p>
        </p:txBody>
      </p:sp>
      <p:sp>
        <p:nvSpPr>
          <p:cNvPr id="7" name="Content Placeholder 1">
            <a:extLst>
              <a:ext uri="{FF2B5EF4-FFF2-40B4-BE49-F238E27FC236}">
                <a16:creationId xmlns:a16="http://schemas.microsoft.com/office/drawing/2014/main" id="{27E855DB-BBA7-40DC-9E60-5E230D3F1D02}"/>
              </a:ext>
            </a:extLst>
          </p:cNvPr>
          <p:cNvSpPr>
            <a:spLocks noGrp="1"/>
          </p:cNvSpPr>
          <p:nvPr>
            <p:ph idx="1"/>
          </p:nvPr>
        </p:nvSpPr>
        <p:spPr>
          <a:xfrm>
            <a:off x="457200" y="5239933"/>
            <a:ext cx="8229600" cy="1481542"/>
          </a:xfrm>
        </p:spPr>
        <p:txBody>
          <a:bodyPr>
            <a:normAutofit fontScale="62500" lnSpcReduction="20000"/>
          </a:bodyPr>
          <a:lstStyle/>
          <a:p>
            <a:r>
              <a:rPr lang="en-US" dirty="0"/>
              <a:t>The median perceived penalty rate among the US population is estimated to be 20%, which is well below the fraud penalty rate of 75%.</a:t>
            </a:r>
          </a:p>
          <a:p>
            <a:endParaRPr lang="en-US" dirty="0"/>
          </a:p>
          <a:p>
            <a:r>
              <a:rPr lang="en-US" dirty="0"/>
              <a:t>The most common (modal) perception about the penalty rate is 10% (about 26% of the population).</a:t>
            </a:r>
          </a:p>
        </p:txBody>
      </p:sp>
      <p:pic>
        <p:nvPicPr>
          <p:cNvPr id="9" name="Picture 8">
            <a:extLst>
              <a:ext uri="{FF2B5EF4-FFF2-40B4-BE49-F238E27FC236}">
                <a16:creationId xmlns:a16="http://schemas.microsoft.com/office/drawing/2014/main" id="{4A167DE9-51F2-4CF9-9477-DC26CC98D5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9423" y="1094198"/>
            <a:ext cx="5605154" cy="4075848"/>
          </a:xfrm>
          <a:prstGeom prst="rect">
            <a:avLst/>
          </a:prstGeom>
          <a:noFill/>
          <a:ln>
            <a:noFill/>
          </a:ln>
        </p:spPr>
      </p:pic>
    </p:spTree>
    <p:extLst>
      <p:ext uri="{BB962C8B-B14F-4D97-AF65-F5344CB8AC3E}">
        <p14:creationId xmlns:p14="http://schemas.microsoft.com/office/powerpoint/2010/main" val="3731299546"/>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16</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Plausible Explanations for the Underestimation of the Penalty Rate</a:t>
            </a:r>
            <a:endParaRPr lang="en-US"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330960"/>
            <a:ext cx="8229600" cy="4795203"/>
          </a:xfrm>
        </p:spPr>
        <p:txBody>
          <a:bodyPr>
            <a:normAutofit/>
          </a:bodyPr>
          <a:lstStyle/>
          <a:p>
            <a:r>
              <a:rPr lang="en-US" dirty="0"/>
              <a:t>Complex penalty system and multiple types of penalties</a:t>
            </a:r>
          </a:p>
          <a:p>
            <a:endParaRPr lang="en-US" dirty="0"/>
          </a:p>
          <a:p>
            <a:r>
              <a:rPr lang="en-US" dirty="0"/>
              <a:t>Probabilistic nature of the penalties</a:t>
            </a:r>
          </a:p>
          <a:p>
            <a:endParaRPr lang="en-US" dirty="0"/>
          </a:p>
          <a:p>
            <a:r>
              <a:rPr lang="en-US" dirty="0"/>
              <a:t>Limited experience with penalties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952715996"/>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b="1" dirty="0"/>
              <a:t>Chapter 1: </a:t>
            </a:r>
            <a:r>
              <a:rPr lang="en-US" dirty="0"/>
              <a:t>Review of the Existing Literature Relevant to Tax Evasion</a:t>
            </a:r>
          </a:p>
          <a:p>
            <a:pPr marL="0" indent="0" algn="just">
              <a:buNone/>
            </a:pPr>
            <a:endParaRPr lang="en-US" dirty="0"/>
          </a:p>
          <a:p>
            <a:pPr marL="0" indent="0">
              <a:buNone/>
            </a:pPr>
            <a:r>
              <a:rPr lang="en-US" b="1" dirty="0"/>
              <a:t>Chapter 2: </a:t>
            </a:r>
            <a:r>
              <a:rPr lang="en-US" dirty="0"/>
              <a:t>Estimating Biases in Perception of Effective Tax Rates, Audit Rates and Penalty Rates</a:t>
            </a:r>
          </a:p>
          <a:p>
            <a:pPr marL="0" indent="0">
              <a:buNone/>
            </a:pPr>
            <a:endParaRPr lang="en-US" i="1" dirty="0"/>
          </a:p>
          <a:p>
            <a:pPr marL="0" indent="0" algn="just">
              <a:buNone/>
            </a:pPr>
            <a:r>
              <a:rPr lang="en-US" b="1" dirty="0">
                <a:solidFill>
                  <a:srgbClr val="FF0000"/>
                </a:solidFill>
              </a:rPr>
              <a:t>Chapter 3: </a:t>
            </a:r>
            <a:r>
              <a:rPr lang="en-US" dirty="0">
                <a:solidFill>
                  <a:srgbClr val="FF0000"/>
                </a:solidFill>
              </a:rPr>
              <a:t>Estimating Tax Evasion Elasticities with Respect to Perceived Audit, Penalty and Tax Rates</a:t>
            </a:r>
          </a:p>
          <a:p>
            <a:pPr marL="0" indent="0">
              <a:buNone/>
            </a:pPr>
            <a:endParaRPr lang="en-US" b="1" i="1" dirty="0"/>
          </a:p>
          <a:p>
            <a:pPr marL="0" indent="0" algn="just">
              <a:buNone/>
            </a:pPr>
            <a:r>
              <a:rPr lang="en-US" b="1" dirty="0"/>
              <a:t>Chapter 4: </a:t>
            </a:r>
            <a:r>
              <a:rPr lang="en-US" dirty="0"/>
              <a:t>Costly Misperceptions: Suggestions for Two Behavioral Interventions to Improve Tax Compliance</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Structure of the Proposed Dissertation</a:t>
            </a:r>
            <a:r>
              <a:rPr lang="en-US" dirty="0"/>
              <a:t>	</a:t>
            </a:r>
          </a:p>
        </p:txBody>
      </p:sp>
      <p:sp>
        <p:nvSpPr>
          <p:cNvPr id="2" name="Slide Number Placeholder 1">
            <a:extLst>
              <a:ext uri="{FF2B5EF4-FFF2-40B4-BE49-F238E27FC236}">
                <a16:creationId xmlns:a16="http://schemas.microsoft.com/office/drawing/2014/main" id="{92827C7B-A369-4CCD-AA43-84435A01768D}"/>
              </a:ext>
            </a:extLst>
          </p:cNvPr>
          <p:cNvSpPr>
            <a:spLocks noGrp="1"/>
          </p:cNvSpPr>
          <p:nvPr>
            <p:ph type="sldNum" sz="quarter" idx="12"/>
          </p:nvPr>
        </p:nvSpPr>
        <p:spPr/>
        <p:txBody>
          <a:bodyPr/>
          <a:lstStyle/>
          <a:p>
            <a:fld id="{30D2325B-6DC0-B74D-9F90-7C77FD972B4A}" type="slidenum">
              <a:rPr lang="en-US" smtClean="0"/>
              <a:t>17</a:t>
            </a:fld>
            <a:endParaRPr lang="en-US" dirty="0"/>
          </a:p>
        </p:txBody>
      </p:sp>
    </p:spTree>
    <p:extLst>
      <p:ext uri="{BB962C8B-B14F-4D97-AF65-F5344CB8AC3E}">
        <p14:creationId xmlns:p14="http://schemas.microsoft.com/office/powerpoint/2010/main" val="2695776056"/>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18</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39113"/>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Two Main Models of the Evasion Rates:</a:t>
            </a:r>
          </a:p>
          <a:p>
            <a:r>
              <a:rPr lang="en-US" sz="3000" i="1" dirty="0"/>
              <a:t>Mixed-Effects </a:t>
            </a:r>
            <a:r>
              <a:rPr lang="en-US" sz="3000" dirty="0"/>
              <a:t>and</a:t>
            </a:r>
            <a:r>
              <a:rPr lang="en-US" sz="3000" i="1" dirty="0"/>
              <a:t> Fractional Response Models</a:t>
            </a:r>
          </a:p>
        </p:txBody>
      </p:sp>
      <p:sp>
        <p:nvSpPr>
          <p:cNvPr id="3" name="Content Placeholder 2">
            <a:extLst>
              <a:ext uri="{FF2B5EF4-FFF2-40B4-BE49-F238E27FC236}">
                <a16:creationId xmlns:a16="http://schemas.microsoft.com/office/drawing/2014/main" id="{9A23047C-5606-4183-84D1-5497E7AA2BE2}"/>
              </a:ext>
            </a:extLst>
          </p:cNvPr>
          <p:cNvSpPr>
            <a:spLocks noGrp="1"/>
          </p:cNvSpPr>
          <p:nvPr>
            <p:ph idx="1"/>
          </p:nvPr>
        </p:nvSpPr>
        <p:spPr>
          <a:xfrm>
            <a:off x="249382" y="973727"/>
            <a:ext cx="8609610" cy="4986132"/>
          </a:xfrm>
        </p:spPr>
        <p:txBody>
          <a:bodyPr>
            <a:noAutofit/>
          </a:bodyPr>
          <a:lstStyle/>
          <a:p>
            <a:pPr marL="0" indent="0">
              <a:buNone/>
            </a:pPr>
            <a:r>
              <a:rPr lang="en-US" sz="2800" dirty="0"/>
              <a:t>Selection Criteria:</a:t>
            </a:r>
          </a:p>
          <a:p>
            <a:pPr marL="0" indent="0">
              <a:buNone/>
            </a:pPr>
            <a:endParaRPr lang="en-US" sz="2800" dirty="0"/>
          </a:p>
          <a:p>
            <a:pPr marL="514350" indent="-514350" algn="just">
              <a:buAutoNum type="arabicParenR"/>
            </a:pPr>
            <a:r>
              <a:rPr lang="en-US" sz="2800" dirty="0"/>
              <a:t>Relative simplicity, and ease interpreting the results. </a:t>
            </a:r>
          </a:p>
          <a:p>
            <a:pPr marL="514350" indent="-514350">
              <a:buAutoNum type="arabicParenR"/>
            </a:pPr>
            <a:endParaRPr lang="en-US" sz="2800" dirty="0"/>
          </a:p>
          <a:p>
            <a:pPr marL="514350" indent="-514350" algn="just">
              <a:buAutoNum type="arabicParenR"/>
            </a:pPr>
            <a:r>
              <a:rPr lang="en-US" sz="2800" dirty="0"/>
              <a:t>Better quality measured in Akaike Information Criterion (AIC) and Bayesian Information Criterion (BIC) values.</a:t>
            </a:r>
          </a:p>
          <a:p>
            <a:pPr marL="514350" indent="-514350">
              <a:buAutoNum type="arabicParenR"/>
            </a:pPr>
            <a:endParaRPr lang="en-US" sz="2800" dirty="0"/>
          </a:p>
          <a:p>
            <a:pPr marL="514350" indent="-514350" algn="just">
              <a:buAutoNum type="arabicParenR"/>
            </a:pPr>
            <a:r>
              <a:rPr lang="en-US" sz="2800" dirty="0"/>
              <a:t>Some theoretical basis and/or a methodological precedent of using a similar model in similar circumstances.</a:t>
            </a:r>
          </a:p>
        </p:txBody>
      </p:sp>
    </p:spTree>
    <p:extLst>
      <p:ext uri="{BB962C8B-B14F-4D97-AF65-F5344CB8AC3E}">
        <p14:creationId xmlns:p14="http://schemas.microsoft.com/office/powerpoint/2010/main" val="1091152935"/>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54155"/>
            <a:ext cx="8229600" cy="693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The Regression Models of the Evasion Rate</a:t>
            </a:r>
            <a:endParaRPr lang="en-US" dirty="0"/>
          </a:p>
        </p:txBody>
      </p:sp>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19</a:t>
            </a:fld>
            <a:endParaRPr lang="en-US" dirty="0"/>
          </a:p>
        </p:txBody>
      </p:sp>
      <p:graphicFrame>
        <p:nvGraphicFramePr>
          <p:cNvPr id="8" name="Content Placeholder 7">
            <a:extLst>
              <a:ext uri="{FF2B5EF4-FFF2-40B4-BE49-F238E27FC236}">
                <a16:creationId xmlns:a16="http://schemas.microsoft.com/office/drawing/2014/main" id="{3B7779B0-20CC-42A8-9303-FDB290250F44}"/>
              </a:ext>
            </a:extLst>
          </p:cNvPr>
          <p:cNvGraphicFramePr>
            <a:graphicFrameLocks noGrp="1"/>
          </p:cNvGraphicFramePr>
          <p:nvPr>
            <p:ph idx="1"/>
            <p:extLst>
              <p:ext uri="{D42A27DB-BD31-4B8C-83A1-F6EECF244321}">
                <p14:modId xmlns:p14="http://schemas.microsoft.com/office/powerpoint/2010/main" val="2357779562"/>
              </p:ext>
            </p:extLst>
          </p:nvPr>
        </p:nvGraphicFramePr>
        <p:xfrm>
          <a:off x="154380" y="1009408"/>
          <a:ext cx="8870866" cy="5346940"/>
        </p:xfrm>
        <a:graphic>
          <a:graphicData uri="http://schemas.openxmlformats.org/drawingml/2006/table">
            <a:tbl>
              <a:tblPr firstRow="1" firstCol="1" bandRow="1"/>
              <a:tblGrid>
                <a:gridCol w="2653156">
                  <a:extLst>
                    <a:ext uri="{9D8B030D-6E8A-4147-A177-3AD203B41FA5}">
                      <a16:colId xmlns:a16="http://schemas.microsoft.com/office/drawing/2014/main" val="2662114448"/>
                    </a:ext>
                  </a:extLst>
                </a:gridCol>
                <a:gridCol w="1321453">
                  <a:extLst>
                    <a:ext uri="{9D8B030D-6E8A-4147-A177-3AD203B41FA5}">
                      <a16:colId xmlns:a16="http://schemas.microsoft.com/office/drawing/2014/main" val="3516870215"/>
                    </a:ext>
                  </a:extLst>
                </a:gridCol>
                <a:gridCol w="1113659">
                  <a:extLst>
                    <a:ext uri="{9D8B030D-6E8A-4147-A177-3AD203B41FA5}">
                      <a16:colId xmlns:a16="http://schemas.microsoft.com/office/drawing/2014/main" val="1497592321"/>
                    </a:ext>
                  </a:extLst>
                </a:gridCol>
                <a:gridCol w="1203262">
                  <a:extLst>
                    <a:ext uri="{9D8B030D-6E8A-4147-A177-3AD203B41FA5}">
                      <a16:colId xmlns:a16="http://schemas.microsoft.com/office/drawing/2014/main" val="1549645685"/>
                    </a:ext>
                  </a:extLst>
                </a:gridCol>
                <a:gridCol w="1105923">
                  <a:extLst>
                    <a:ext uri="{9D8B030D-6E8A-4147-A177-3AD203B41FA5}">
                      <a16:colId xmlns:a16="http://schemas.microsoft.com/office/drawing/2014/main" val="3586536029"/>
                    </a:ext>
                  </a:extLst>
                </a:gridCol>
                <a:gridCol w="1473413">
                  <a:extLst>
                    <a:ext uri="{9D8B030D-6E8A-4147-A177-3AD203B41FA5}">
                      <a16:colId xmlns:a16="http://schemas.microsoft.com/office/drawing/2014/main" val="1526773289"/>
                    </a:ext>
                  </a:extLst>
                </a:gridCol>
              </a:tblGrid>
              <a:tr h="267347">
                <a:tc rowSpan="2">
                  <a:txBody>
                    <a:bodyPr/>
                    <a:lstStyle/>
                    <a:p>
                      <a:pPr marL="0" marR="0" algn="ctr">
                        <a:spcBef>
                          <a:spcPts val="0"/>
                        </a:spcBef>
                        <a:spcAft>
                          <a:spcPts val="0"/>
                        </a:spcAft>
                      </a:pP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Independent Variables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Mixed-Effects Model</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gridSpan="3">
                  <a:txBody>
                    <a:bodyPr/>
                    <a:lstStyle/>
                    <a:p>
                      <a:pPr algn="ct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Fractional Response Model</a:t>
                      </a:r>
                      <a:endParaRPr lang="en-US" sz="1750" dirty="0"/>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lnL w="12700" cap="flat" cmpd="sng" algn="ctr">
                      <a:solidFill>
                        <a:srgbClr val="000000"/>
                      </a:solidFill>
                      <a:prstDash val="solid"/>
                      <a:round/>
                      <a:headEnd type="none" w="med" len="med"/>
                      <a:tailEnd type="none" w="med" len="med"/>
                    </a:ln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69179909"/>
                  </a:ext>
                </a:extLst>
              </a:tr>
              <a:tr h="802041">
                <a:tc vMerge="1">
                  <a:txBody>
                    <a:bodyPr/>
                    <a:lstStyle/>
                    <a:p>
                      <a:endParaRPr lang="en-US"/>
                    </a:p>
                  </a:txBody>
                  <a:tcPr/>
                </a:tc>
                <a:tc>
                  <a:txBody>
                    <a:bodyPr/>
                    <a:lstStyle/>
                    <a:p>
                      <a:pPr marL="0" marR="0" algn="ctr">
                        <a:spcBef>
                          <a:spcPts val="0"/>
                        </a:spcBef>
                        <a:spcAft>
                          <a:spcPts val="0"/>
                        </a:spcAft>
                      </a:pPr>
                      <a:r>
                        <a:rPr lang="en-US" sz="175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Coef.</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p-values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Coef.</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p-values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Average Marginal Effects</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257608"/>
                  </a:ext>
                </a:extLst>
              </a:tr>
              <a:tr h="267347">
                <a:tc gridSpan="6">
                  <a:txBody>
                    <a:bodyPr/>
                    <a:lstStyle/>
                    <a:p>
                      <a:pPr marL="0" marR="0">
                        <a:spcBef>
                          <a:spcPts val="0"/>
                        </a:spcBef>
                        <a:spcAft>
                          <a:spcPts val="0"/>
                        </a:spcAft>
                      </a:pPr>
                      <a:r>
                        <a:rPr lang="en-US" sz="17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Perceived Rates and the Group Assignment: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885917128"/>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Tax rate</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0.308</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&lt;0.001</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0.665</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0.040</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0.134</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29889"/>
                  </a:ext>
                </a:extLst>
              </a:tr>
              <a:tr h="267347">
                <a:tc>
                  <a:txBody>
                    <a:bodyPr/>
                    <a:lstStyle/>
                    <a:p>
                      <a:pPr marL="0" marR="0">
                        <a:spcBef>
                          <a:spcPts val="0"/>
                        </a:spcBef>
                        <a:spcAft>
                          <a:spcPts val="0"/>
                        </a:spcAft>
                      </a:pPr>
                      <a:r>
                        <a:rPr lang="en-US" sz="175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randomtaxincrease</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0.325</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0.028</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0.856</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0.033</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8652885"/>
                  </a:ext>
                </a:extLst>
              </a:tr>
              <a:tr h="267347">
                <a:tc>
                  <a:txBody>
                    <a:bodyPr/>
                    <a:lstStyle/>
                    <a:p>
                      <a:pPr marL="0" marR="0">
                        <a:spcBef>
                          <a:spcPts val="0"/>
                        </a:spcBef>
                        <a:spcAft>
                          <a:spcPts val="0"/>
                        </a:spcAft>
                      </a:pPr>
                      <a:r>
                        <a:rPr lang="en-US" sz="175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randomtaxincrease</a:t>
                      </a: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*Tax rate</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0.230</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0.432</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0.279</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0.106</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787153"/>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Audit rate</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0.045</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0.115</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0.484</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0.024</a:t>
                      </a:r>
                      <a:endParaRPr lang="en-US" sz="175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25223"/>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Penalty rate</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-0.070</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-0.011</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0.230</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405672"/>
                  </a:ext>
                </a:extLst>
              </a:tr>
              <a:tr h="267347">
                <a:tc gridSpan="6">
                  <a:txBody>
                    <a:bodyPr/>
                    <a:lstStyle/>
                    <a:p>
                      <a:pPr marL="0" marR="0">
                        <a:spcBef>
                          <a:spcPts val="0"/>
                        </a:spcBef>
                        <a:spcAft>
                          <a:spcPts val="0"/>
                        </a:spcAft>
                      </a:pPr>
                      <a:r>
                        <a:rPr lang="en-US" sz="17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Personal Characteristic:</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987980102"/>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effectLst/>
                          <a:latin typeface="Calibri" panose="020F0502020204030204" pitchFamily="34" charset="0"/>
                          <a:ea typeface="Calibri" panose="020F0502020204030204" pitchFamily="34" charset="0"/>
                          <a:cs typeface="Times New Roman" panose="02020603050405020304" pitchFamily="18" charset="0"/>
                        </a:rPr>
                        <a:t>…</a:t>
                      </a: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effectLst/>
                          <a:latin typeface="Calibri" panose="020F0502020204030204" pitchFamily="34" charset="0"/>
                          <a:ea typeface="Calibri" panose="020F0502020204030204" pitchFamily="34" charset="0"/>
                          <a:cs typeface="Times New Roman" panose="02020603050405020304" pitchFamily="18" charset="0"/>
                        </a:rPr>
                        <a:t>…</a:t>
                      </a: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336292"/>
                  </a:ext>
                </a:extLst>
              </a:tr>
              <a:tr h="267347">
                <a:tc gridSpan="6">
                  <a:txBody>
                    <a:bodyPr/>
                    <a:lstStyle/>
                    <a:p>
                      <a:pPr marL="0" marR="0">
                        <a:spcBef>
                          <a:spcPts val="0"/>
                        </a:spcBef>
                        <a:spcAft>
                          <a:spcPts val="0"/>
                        </a:spcAft>
                      </a:pPr>
                      <a:r>
                        <a:rPr lang="en-US" sz="17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Social Network Characteristics: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844214568"/>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75588"/>
                  </a:ext>
                </a:extLst>
              </a:tr>
              <a:tr h="267347">
                <a:tc gridSpan="6">
                  <a:txBody>
                    <a:bodyPr/>
                    <a:lstStyle/>
                    <a:p>
                      <a:pPr marL="0" marR="0">
                        <a:spcBef>
                          <a:spcPts val="0"/>
                        </a:spcBef>
                        <a:spcAft>
                          <a:spcPts val="0"/>
                        </a:spcAft>
                      </a:pPr>
                      <a:r>
                        <a:rPr lang="en-US" sz="17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Experiences: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911814210"/>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956319"/>
                  </a:ext>
                </a:extLst>
              </a:tr>
              <a:tr h="267347">
                <a:tc gridSpan="6">
                  <a:txBody>
                    <a:bodyPr/>
                    <a:lstStyle/>
                    <a:p>
                      <a:pPr marL="0" marR="0">
                        <a:spcBef>
                          <a:spcPts val="0"/>
                        </a:spcBef>
                        <a:spcAft>
                          <a:spcPts val="0"/>
                        </a:spcAft>
                      </a:pPr>
                      <a:r>
                        <a:rPr lang="en-US" sz="175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Attitudes, beliefs, and views: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418383041"/>
                  </a:ext>
                </a:extLst>
              </a:tr>
              <a:tr h="267347">
                <a:tc>
                  <a:txBody>
                    <a:bodyPr/>
                    <a:lstStyle/>
                    <a:p>
                      <a:pPr marL="0" marR="0">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txBody>
                  <a:tcPr marL="39935" marR="3993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805476"/>
                  </a:ext>
                </a:extLst>
              </a:tr>
              <a:tr h="534694">
                <a:tc>
                  <a:txBody>
                    <a:bodyPr/>
                    <a:lstStyle/>
                    <a:p>
                      <a:endParaRPr lang="en-US" sz="1750"/>
                    </a:p>
                  </a:txBody>
                  <a:tcPr marL="39935" marR="39935"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 = 5,159; Resp. = 752;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750" kern="1200" dirty="0">
                          <a:solidFill>
                            <a:schemeClr val="tx1"/>
                          </a:solidFill>
                          <a:effectLst/>
                          <a:latin typeface="+mn-lt"/>
                          <a:ea typeface="+mn-ea"/>
                          <a:cs typeface="+mn-cs"/>
                        </a:rPr>
                        <a:t>Wald chi2(30) = 285.08</a:t>
                      </a:r>
                      <a:endParaRPr lang="en-US" sz="1750" dirty="0"/>
                    </a:p>
                  </a:txBody>
                  <a:tcPr marL="39935" marR="39935"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p>
                  </a:txBody>
                  <a:tcPr marL="39935" marR="39935"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 = 5,084; Resp. = 741;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75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Wald chi2(29) = 210.44</a:t>
                      </a:r>
                      <a:endParaRPr lang="en-US" sz="1750" dirty="0"/>
                    </a:p>
                  </a:txBody>
                  <a:tcPr marL="39935" marR="39935"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marL="39935" marR="399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886820899"/>
                  </a:ext>
                </a:extLst>
              </a:tr>
            </a:tbl>
          </a:graphicData>
        </a:graphic>
      </p:graphicFrame>
      <p:sp>
        <p:nvSpPr>
          <p:cNvPr id="2" name="TextBox 1">
            <a:hlinkClick r:id="rId3" action="ppaction://hlinksldjump"/>
            <a:extLst>
              <a:ext uri="{FF2B5EF4-FFF2-40B4-BE49-F238E27FC236}">
                <a16:creationId xmlns:a16="http://schemas.microsoft.com/office/drawing/2014/main" id="{A11E4B55-60AE-4BA4-B5CC-26A0E9F557D1}"/>
              </a:ext>
            </a:extLst>
          </p:cNvPr>
          <p:cNvSpPr txBox="1"/>
          <p:nvPr/>
        </p:nvSpPr>
        <p:spPr>
          <a:xfrm>
            <a:off x="7087590" y="6479112"/>
            <a:ext cx="835870" cy="276999"/>
          </a:xfrm>
          <a:prstGeom prst="rect">
            <a:avLst/>
          </a:prstGeom>
          <a:noFill/>
        </p:spPr>
        <p:txBody>
          <a:bodyPr wrap="none" rtlCol="0">
            <a:spAutoFit/>
          </a:bodyPr>
          <a:lstStyle/>
          <a:p>
            <a:r>
              <a:rPr lang="en-US" sz="1200" dirty="0"/>
              <a:t>Covariates</a:t>
            </a:r>
          </a:p>
        </p:txBody>
      </p:sp>
      <p:sp>
        <p:nvSpPr>
          <p:cNvPr id="6" name="TextBox 5">
            <a:hlinkClick r:id="rId3" action="ppaction://hlinksldjump"/>
            <a:extLst>
              <a:ext uri="{FF2B5EF4-FFF2-40B4-BE49-F238E27FC236}">
                <a16:creationId xmlns:a16="http://schemas.microsoft.com/office/drawing/2014/main" id="{CE9AC438-5C63-42D5-9441-251ED516A4EA}"/>
              </a:ext>
            </a:extLst>
          </p:cNvPr>
          <p:cNvSpPr txBox="1"/>
          <p:nvPr/>
        </p:nvSpPr>
        <p:spPr>
          <a:xfrm>
            <a:off x="5942260" y="6479112"/>
            <a:ext cx="1004805" cy="276999"/>
          </a:xfrm>
          <a:prstGeom prst="rect">
            <a:avLst/>
          </a:prstGeom>
          <a:noFill/>
        </p:spPr>
        <p:txBody>
          <a:bodyPr wrap="square" rtlCol="0">
            <a:spAutoFit/>
          </a:bodyPr>
          <a:lstStyle/>
          <a:p>
            <a:r>
              <a:rPr lang="en-US" sz="1200" dirty="0">
                <a:hlinkClick r:id="rId4" action="ppaction://hlinksldjump"/>
              </a:rPr>
              <a:t>Estimates</a:t>
            </a:r>
            <a:endParaRPr lang="en-US" sz="1200" dirty="0"/>
          </a:p>
        </p:txBody>
      </p:sp>
    </p:spTree>
    <p:extLst>
      <p:ext uri="{BB962C8B-B14F-4D97-AF65-F5344CB8AC3E}">
        <p14:creationId xmlns:p14="http://schemas.microsoft.com/office/powerpoint/2010/main" val="3897809003"/>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t>The US Government is losing about $441 billion in unpaid taxes annually (IRS, 2019). </a:t>
            </a:r>
          </a:p>
          <a:p>
            <a:pPr marL="0" indent="0" algn="just">
              <a:buNone/>
            </a:pPr>
            <a:endParaRPr lang="en-US" dirty="0"/>
          </a:p>
          <a:p>
            <a:pPr algn="just"/>
            <a:endParaRPr lang="en-US" dirty="0"/>
          </a:p>
          <a:p>
            <a:pPr algn="just"/>
            <a:r>
              <a:rPr lang="en-US" dirty="0"/>
              <a:t>Roughly 60%-70% of our current federal budget deficit.</a:t>
            </a:r>
          </a:p>
          <a:p>
            <a:pPr algn="just"/>
            <a:endParaRPr lang="en-US" dirty="0"/>
          </a:p>
          <a:p>
            <a:pPr algn="just"/>
            <a:endParaRPr lang="en-US" dirty="0"/>
          </a:p>
          <a:p>
            <a:pPr algn="just"/>
            <a:r>
              <a:rPr lang="en-US" dirty="0"/>
              <a:t>It is over three quarters of annual MEDICARE expenses.</a:t>
            </a:r>
          </a:p>
          <a:p>
            <a:pPr algn="just"/>
            <a:endParaRPr lang="en-US" dirty="0"/>
          </a:p>
          <a:p>
            <a:pPr marL="0" indent="0">
              <a:buNone/>
            </a:pPr>
            <a:endParaRPr lang="en-US" dirty="0"/>
          </a:p>
          <a:p>
            <a:endParaRPr lang="en-US" dirty="0"/>
          </a:p>
          <a:p>
            <a:endParaRPr lang="en-US" dirty="0"/>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Nontrivial Scope of Tax Evasion in the US</a:t>
            </a:r>
          </a:p>
        </p:txBody>
      </p:sp>
      <p:sp>
        <p:nvSpPr>
          <p:cNvPr id="5" name="Slide Number Placeholder 3">
            <a:extLst>
              <a:ext uri="{FF2B5EF4-FFF2-40B4-BE49-F238E27FC236}">
                <a16:creationId xmlns:a16="http://schemas.microsoft.com/office/drawing/2014/main" id="{823E1D31-F600-4EFC-8D2B-7C9FC65AAEF4}"/>
              </a:ext>
            </a:extLst>
          </p:cNvPr>
          <p:cNvSpPr>
            <a:spLocks noGrp="1"/>
          </p:cNvSpPr>
          <p:nvPr>
            <p:ph type="sldNum" sz="quarter" idx="12"/>
          </p:nvPr>
        </p:nvSpPr>
        <p:spPr>
          <a:xfrm>
            <a:off x="6553200" y="6356350"/>
            <a:ext cx="2133600" cy="365125"/>
          </a:xfrm>
        </p:spPr>
        <p:txBody>
          <a:bodyPr/>
          <a:lstStyle/>
          <a:p>
            <a:fld id="{30D2325B-6DC0-B74D-9F90-7C77FD972B4A}" type="slidenum">
              <a:rPr lang="en-US" smtClean="0"/>
              <a:t>2</a:t>
            </a:fld>
            <a:endParaRPr lang="en-US" dirty="0"/>
          </a:p>
        </p:txBody>
      </p:sp>
    </p:spTree>
    <p:extLst>
      <p:ext uri="{BB962C8B-B14F-4D97-AF65-F5344CB8AC3E}">
        <p14:creationId xmlns:p14="http://schemas.microsoft.com/office/powerpoint/2010/main" val="81211451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84638"/>
            <a:ext cx="822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Other Covariates: </a:t>
            </a:r>
            <a:r>
              <a:rPr lang="en-US" sz="3600" i="1" dirty="0"/>
              <a:t>Personal and Social Network Characteristics</a:t>
            </a:r>
            <a:endParaRPr lang="en-US" dirty="0"/>
          </a:p>
        </p:txBody>
      </p:sp>
      <p:sp>
        <p:nvSpPr>
          <p:cNvPr id="2" name="Slide Number Placeholder 1">
            <a:extLst>
              <a:ext uri="{FF2B5EF4-FFF2-40B4-BE49-F238E27FC236}">
                <a16:creationId xmlns:a16="http://schemas.microsoft.com/office/drawing/2014/main" id="{60126534-A889-4ED0-AB08-C2191280FA98}"/>
              </a:ext>
            </a:extLst>
          </p:cNvPr>
          <p:cNvSpPr>
            <a:spLocks noGrp="1"/>
          </p:cNvSpPr>
          <p:nvPr>
            <p:ph type="sldNum" sz="quarter" idx="12"/>
          </p:nvPr>
        </p:nvSpPr>
        <p:spPr/>
        <p:txBody>
          <a:bodyPr/>
          <a:lstStyle/>
          <a:p>
            <a:fld id="{30D2325B-6DC0-B74D-9F90-7C77FD972B4A}" type="slidenum">
              <a:rPr lang="en-US" smtClean="0"/>
              <a:t>20</a:t>
            </a:fld>
            <a:endParaRPr lang="en-US" dirty="0"/>
          </a:p>
        </p:txBody>
      </p:sp>
      <p:graphicFrame>
        <p:nvGraphicFramePr>
          <p:cNvPr id="7" name="Content Placeholder 6">
            <a:extLst>
              <a:ext uri="{FF2B5EF4-FFF2-40B4-BE49-F238E27FC236}">
                <a16:creationId xmlns:a16="http://schemas.microsoft.com/office/drawing/2014/main" id="{BB627FC6-F902-4E62-BDE8-35842CE5B1C6}"/>
              </a:ext>
            </a:extLst>
          </p:cNvPr>
          <p:cNvGraphicFramePr>
            <a:graphicFrameLocks noGrp="1"/>
          </p:cNvGraphicFramePr>
          <p:nvPr>
            <p:ph idx="1"/>
            <p:extLst/>
          </p:nvPr>
        </p:nvGraphicFramePr>
        <p:xfrm>
          <a:off x="457200" y="1314182"/>
          <a:ext cx="8229599" cy="5064755"/>
        </p:xfrm>
        <a:graphic>
          <a:graphicData uri="http://schemas.openxmlformats.org/drawingml/2006/table">
            <a:tbl>
              <a:tblPr/>
              <a:tblGrid>
                <a:gridCol w="1858297">
                  <a:extLst>
                    <a:ext uri="{9D8B030D-6E8A-4147-A177-3AD203B41FA5}">
                      <a16:colId xmlns:a16="http://schemas.microsoft.com/office/drawing/2014/main" val="3171822004"/>
                    </a:ext>
                  </a:extLst>
                </a:gridCol>
                <a:gridCol w="6371302">
                  <a:extLst>
                    <a:ext uri="{9D8B030D-6E8A-4147-A177-3AD203B41FA5}">
                      <a16:colId xmlns:a16="http://schemas.microsoft.com/office/drawing/2014/main" val="680227417"/>
                    </a:ext>
                  </a:extLst>
                </a:gridCol>
              </a:tblGrid>
              <a:tr h="220558">
                <a:tc>
                  <a:txBody>
                    <a:bodyPr/>
                    <a:lstStyle/>
                    <a:p>
                      <a:pPr algn="l" fontAlgn="ctr"/>
                      <a:r>
                        <a:rPr lang="en-US" sz="1300" b="1" i="0" u="none" strike="noStrike">
                          <a:solidFill>
                            <a:srgbClr val="000000"/>
                          </a:solidFill>
                          <a:effectLst/>
                          <a:latin typeface="Calibri" panose="020F0502020204030204" pitchFamily="34" charset="0"/>
                        </a:rPr>
                        <a:t>Covariates</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1" i="0" u="none" strike="noStrike" dirty="0">
                          <a:solidFill>
                            <a:srgbClr val="000000"/>
                          </a:solidFill>
                          <a:effectLst/>
                          <a:latin typeface="Calibri" panose="020F0502020204030204" pitchFamily="34" charset="0"/>
                        </a:rPr>
                        <a:t>Description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942150"/>
                  </a:ext>
                </a:extLst>
              </a:tr>
              <a:tr h="388365">
                <a:tc gridSpan="2">
                  <a:txBody>
                    <a:bodyPr/>
                    <a:lstStyle/>
                    <a:p>
                      <a:pPr algn="l" fontAlgn="ctr"/>
                      <a:r>
                        <a:rPr lang="en-US" sz="1300" b="1" i="0" u="none" strike="noStrike" dirty="0">
                          <a:solidFill>
                            <a:srgbClr val="000000"/>
                          </a:solidFill>
                          <a:effectLst/>
                          <a:latin typeface="Calibri" panose="020F0502020204030204" pitchFamily="34" charset="0"/>
                        </a:rPr>
                        <a:t>Personal Characteristics:</a:t>
                      </a:r>
                    </a:p>
                  </a:txBody>
                  <a:tcPr marL="104173" marR="104173" marT="52086" marB="5208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extLst>
                  <a:ext uri="{0D108BD9-81ED-4DB2-BD59-A6C34878D82A}">
                    <a16:rowId xmlns:a16="http://schemas.microsoft.com/office/drawing/2014/main" val="1666097591"/>
                  </a:ext>
                </a:extLst>
              </a:tr>
              <a:tr h="220558">
                <a:tc>
                  <a:txBody>
                    <a:bodyPr/>
                    <a:lstStyle/>
                    <a:p>
                      <a:pPr algn="l" fontAlgn="ctr"/>
                      <a:r>
                        <a:rPr lang="en-US" sz="1300" b="0" i="0" u="none" strike="noStrike">
                          <a:solidFill>
                            <a:srgbClr val="000000"/>
                          </a:solidFill>
                          <a:effectLst/>
                          <a:latin typeface="Calibri" panose="020F0502020204030204" pitchFamily="34" charset="0"/>
                        </a:rPr>
                        <a:t>Age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in years</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679257"/>
                  </a:ext>
                </a:extLst>
              </a:tr>
              <a:tr h="220558">
                <a:tc>
                  <a:txBody>
                    <a:bodyPr/>
                    <a:lstStyle/>
                    <a:p>
                      <a:pPr algn="l" fontAlgn="ctr"/>
                      <a:r>
                        <a:rPr lang="en-US" sz="1300" b="0" i="0" u="none" strike="noStrike">
                          <a:solidFill>
                            <a:srgbClr val="000000"/>
                          </a:solidFill>
                          <a:effectLst/>
                          <a:latin typeface="Calibri" panose="020F0502020204030204" pitchFamily="34" charset="0"/>
                        </a:rPr>
                        <a:t>Black-African American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if Black-African American;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050919"/>
                  </a:ext>
                </a:extLst>
              </a:tr>
              <a:tr h="220558">
                <a:tc>
                  <a:txBody>
                    <a:bodyPr/>
                    <a:lstStyle/>
                    <a:p>
                      <a:pPr algn="l" fontAlgn="ctr"/>
                      <a:r>
                        <a:rPr lang="en-US" sz="1300" b="0" i="0" u="none" strike="noStrike">
                          <a:solidFill>
                            <a:srgbClr val="000000"/>
                          </a:solidFill>
                          <a:effectLst/>
                          <a:latin typeface="Calibri" panose="020F0502020204030204" pitchFamily="34" charset="0"/>
                        </a:rPr>
                        <a:t>Native American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if Native American;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358558"/>
                  </a:ext>
                </a:extLst>
              </a:tr>
              <a:tr h="220558">
                <a:tc>
                  <a:txBody>
                    <a:bodyPr/>
                    <a:lstStyle/>
                    <a:p>
                      <a:pPr algn="l" fontAlgn="ctr"/>
                      <a:r>
                        <a:rPr lang="en-US" sz="1300" b="0" i="0" u="none" strike="noStrike">
                          <a:solidFill>
                            <a:srgbClr val="000000"/>
                          </a:solidFill>
                          <a:effectLst/>
                          <a:latin typeface="Calibri" panose="020F0502020204030204" pitchFamily="34" charset="0"/>
                        </a:rPr>
                        <a:t>Asian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if Asian;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979872"/>
                  </a:ext>
                </a:extLst>
              </a:tr>
              <a:tr h="220558">
                <a:tc>
                  <a:txBody>
                    <a:bodyPr/>
                    <a:lstStyle/>
                    <a:p>
                      <a:pPr algn="l" fontAlgn="ctr"/>
                      <a:r>
                        <a:rPr lang="en-US" sz="1300" b="0" i="0" u="none" strike="noStrike">
                          <a:solidFill>
                            <a:srgbClr val="000000"/>
                          </a:solidFill>
                          <a:effectLst/>
                          <a:latin typeface="Calibri" panose="020F0502020204030204" pitchFamily="34" charset="0"/>
                        </a:rPr>
                        <a:t>Other Race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if Other race;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234441"/>
                  </a:ext>
                </a:extLst>
              </a:tr>
              <a:tr h="220558">
                <a:tc>
                  <a:txBody>
                    <a:bodyPr/>
                    <a:lstStyle/>
                    <a:p>
                      <a:pPr algn="l" fontAlgn="ctr"/>
                      <a:r>
                        <a:rPr lang="en-US" sz="1300" b="0" i="0" u="none" strike="noStrike">
                          <a:solidFill>
                            <a:srgbClr val="000000"/>
                          </a:solidFill>
                          <a:effectLst/>
                          <a:latin typeface="Calibri" panose="020F0502020204030204" pitchFamily="34" charset="0"/>
                        </a:rPr>
                        <a:t>hispaniclatino</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Hispanic/Latino;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0535334"/>
                  </a:ext>
                </a:extLst>
              </a:tr>
              <a:tr h="220558">
                <a:tc>
                  <a:txBody>
                    <a:bodyPr/>
                    <a:lstStyle/>
                    <a:p>
                      <a:pPr algn="l" fontAlgn="ctr"/>
                      <a:r>
                        <a:rPr lang="en-US" sz="1300" b="0" i="0" u="none" strike="noStrike">
                          <a:solidFill>
                            <a:srgbClr val="000000"/>
                          </a:solidFill>
                          <a:effectLst/>
                          <a:latin typeface="Calibri" panose="020F0502020204030204" pitchFamily="34" charset="0"/>
                        </a:rPr>
                        <a:t>male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male;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7297932"/>
                  </a:ext>
                </a:extLst>
              </a:tr>
              <a:tr h="220558">
                <a:tc>
                  <a:txBody>
                    <a:bodyPr/>
                    <a:lstStyle/>
                    <a:p>
                      <a:pPr algn="l" fontAlgn="ctr"/>
                      <a:r>
                        <a:rPr lang="en-US" sz="1300" b="0" i="0" u="none" strike="noStrike">
                          <a:solidFill>
                            <a:srgbClr val="000000"/>
                          </a:solidFill>
                          <a:effectLst/>
                          <a:latin typeface="Calibri" panose="020F0502020204030204" pitchFamily="34" charset="0"/>
                        </a:rPr>
                        <a:t>married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married;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80465"/>
                  </a:ext>
                </a:extLst>
              </a:tr>
              <a:tr h="220558">
                <a:tc>
                  <a:txBody>
                    <a:bodyPr/>
                    <a:lstStyle/>
                    <a:p>
                      <a:pPr algn="l" fontAlgn="ctr"/>
                      <a:r>
                        <a:rPr lang="en-US" sz="1300" b="0" i="0" u="none" strike="noStrike">
                          <a:solidFill>
                            <a:srgbClr val="000000"/>
                          </a:solidFill>
                          <a:effectLst/>
                          <a:latin typeface="Calibri" panose="020F0502020204030204" pitchFamily="34" charset="0"/>
                        </a:rPr>
                        <a:t>education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has Bachelor's degree and above;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296222"/>
                  </a:ext>
                </a:extLst>
              </a:tr>
              <a:tr h="220558">
                <a:tc>
                  <a:txBody>
                    <a:bodyPr/>
                    <a:lstStyle/>
                    <a:p>
                      <a:pPr algn="l" fontAlgn="ctr"/>
                      <a:r>
                        <a:rPr lang="en-US" sz="1300" b="0" i="0" u="none" strike="noStrike">
                          <a:solidFill>
                            <a:srgbClr val="000000"/>
                          </a:solidFill>
                          <a:effectLst/>
                          <a:latin typeface="Calibri" panose="020F0502020204030204" pitchFamily="34" charset="0"/>
                        </a:rPr>
                        <a:t>foreignborn</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foreign born;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748632"/>
                  </a:ext>
                </a:extLst>
              </a:tr>
              <a:tr h="395486">
                <a:tc>
                  <a:txBody>
                    <a:bodyPr/>
                    <a:lstStyle/>
                    <a:p>
                      <a:pPr algn="l" fontAlgn="ctr"/>
                      <a:r>
                        <a:rPr lang="en-US" sz="1300" b="0" i="0" u="none" strike="noStrike">
                          <a:solidFill>
                            <a:srgbClr val="000000"/>
                          </a:solidFill>
                          <a:effectLst/>
                          <a:latin typeface="Calibri" panose="020F0502020204030204" pitchFamily="34" charset="0"/>
                        </a:rPr>
                        <a:t>Marginal Tax Rate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Marginal tax rate estimated based on the survey questions on family income. Measured in fractions, i.e., range [0;1]</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975128"/>
                  </a:ext>
                </a:extLst>
              </a:tr>
              <a:tr h="395486">
                <a:tc>
                  <a:txBody>
                    <a:bodyPr/>
                    <a:lstStyle/>
                    <a:p>
                      <a:pPr algn="l" fontAlgn="ctr"/>
                      <a:r>
                        <a:rPr lang="en-US" sz="1300" b="0" i="0" u="none" strike="noStrike">
                          <a:solidFill>
                            <a:srgbClr val="000000"/>
                          </a:solidFill>
                          <a:effectLst/>
                          <a:latin typeface="Calibri" panose="020F0502020204030204" pitchFamily="34" charset="0"/>
                        </a:rPr>
                        <a:t>Estimated Tax Rate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Effective tax rate estimated based on the survey questions on family income. Measured in fractions, i.e., range [0;1]</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847139"/>
                  </a:ext>
                </a:extLst>
              </a:tr>
              <a:tr h="220558">
                <a:tc>
                  <a:txBody>
                    <a:bodyPr/>
                    <a:lstStyle/>
                    <a:p>
                      <a:pPr algn="l" fontAlgn="ctr"/>
                      <a:r>
                        <a:rPr lang="en-US" sz="1300" b="0" i="0" u="none" strike="noStrike">
                          <a:solidFill>
                            <a:srgbClr val="000000"/>
                          </a:solidFill>
                          <a:effectLst/>
                          <a:latin typeface="Calibri" panose="020F0502020204030204" pitchFamily="34" charset="0"/>
                        </a:rPr>
                        <a:t>selfemployed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self-employed; 0 otherwise</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144057"/>
                  </a:ext>
                </a:extLst>
              </a:tr>
              <a:tr h="388365">
                <a:tc gridSpan="2">
                  <a:txBody>
                    <a:bodyPr/>
                    <a:lstStyle/>
                    <a:p>
                      <a:pPr algn="l" fontAlgn="ctr"/>
                      <a:r>
                        <a:rPr lang="en-US" sz="1300" b="1" i="0" u="none" strike="noStrike" dirty="0">
                          <a:solidFill>
                            <a:srgbClr val="000000"/>
                          </a:solidFill>
                          <a:effectLst/>
                          <a:latin typeface="Calibri" panose="020F0502020204030204" pitchFamily="34" charset="0"/>
                        </a:rPr>
                        <a:t>Social Network Characteristics:</a:t>
                      </a:r>
                    </a:p>
                  </a:txBody>
                  <a:tcPr marL="104173" marR="104173" marT="52086" marB="5208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extLst>
                  <a:ext uri="{0D108BD9-81ED-4DB2-BD59-A6C34878D82A}">
                    <a16:rowId xmlns:a16="http://schemas.microsoft.com/office/drawing/2014/main" val="3788448638"/>
                  </a:ext>
                </a:extLst>
              </a:tr>
              <a:tr h="220558">
                <a:tc>
                  <a:txBody>
                    <a:bodyPr/>
                    <a:lstStyle/>
                    <a:p>
                      <a:pPr algn="l" fontAlgn="ctr"/>
                      <a:r>
                        <a:rPr lang="en-US" sz="1300" b="0" i="0" u="none" strike="noStrike">
                          <a:solidFill>
                            <a:srgbClr val="000000"/>
                          </a:solidFill>
                          <a:effectLst/>
                          <a:latin typeface="Calibri" panose="020F0502020204030204" pitchFamily="34" charset="0"/>
                        </a:rPr>
                        <a:t>prop_altersaudited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000000"/>
                          </a:solidFill>
                          <a:effectLst/>
                          <a:latin typeface="Calibri" panose="020F0502020204030204" pitchFamily="34" charset="0"/>
                        </a:rPr>
                        <a:t>Proportion of alters who are believed to be audited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840975"/>
                  </a:ext>
                </a:extLst>
              </a:tr>
              <a:tr h="395486">
                <a:tc>
                  <a:txBody>
                    <a:bodyPr/>
                    <a:lstStyle/>
                    <a:p>
                      <a:pPr algn="l" fontAlgn="ctr"/>
                      <a:r>
                        <a:rPr lang="en-US" sz="1300" b="0" i="0" u="none" strike="noStrike">
                          <a:solidFill>
                            <a:srgbClr val="000000"/>
                          </a:solidFill>
                          <a:effectLst/>
                          <a:latin typeface="Calibri" panose="020F0502020204030204" pitchFamily="34" charset="0"/>
                        </a:rPr>
                        <a:t>prop_alters_talkTaxes</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000000"/>
                          </a:solidFill>
                          <a:effectLst/>
                          <a:latin typeface="Calibri" panose="020F0502020204030204" pitchFamily="34" charset="0"/>
                        </a:rPr>
                        <a:t>Proportion of alters with whom the respondent has talked or consulted with about taxes in the past 5 years</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4428130"/>
                  </a:ext>
                </a:extLst>
              </a:tr>
              <a:tr h="220558">
                <a:tc>
                  <a:txBody>
                    <a:bodyPr/>
                    <a:lstStyle/>
                    <a:p>
                      <a:pPr algn="l" fontAlgn="ctr"/>
                      <a:r>
                        <a:rPr lang="en-US" sz="1300" b="0" i="0" u="none" strike="noStrike">
                          <a:solidFill>
                            <a:srgbClr val="000000"/>
                          </a:solidFill>
                          <a:effectLst/>
                          <a:latin typeface="Calibri" panose="020F0502020204030204" pitchFamily="34" charset="0"/>
                        </a:rPr>
                        <a:t>prop_alterselfemployed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000000"/>
                          </a:solidFill>
                          <a:effectLst/>
                          <a:latin typeface="Calibri" panose="020F0502020204030204" pitchFamily="34" charset="0"/>
                        </a:rPr>
                        <a:t>Proportion of alters who are self-employed</a:t>
                      </a:r>
                    </a:p>
                  </a:txBody>
                  <a:tcPr marL="3831" marR="3831" marT="3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861501"/>
                  </a:ext>
                </a:extLst>
              </a:tr>
            </a:tbl>
          </a:graphicData>
        </a:graphic>
      </p:graphicFrame>
    </p:spTree>
    <p:extLst>
      <p:ext uri="{BB962C8B-B14F-4D97-AF65-F5344CB8AC3E}">
        <p14:creationId xmlns:p14="http://schemas.microsoft.com/office/powerpoint/2010/main" val="3350682909"/>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84638"/>
            <a:ext cx="822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hlinkClick r:id="rId3" action="ppaction://hlinksldjump">
                  <a:extLst>
                    <a:ext uri="{A12FA001-AC4F-418D-AE19-62706E023703}">
                      <ahyp:hlinkClr xmlns:ahyp="http://schemas.microsoft.com/office/drawing/2018/hyperlinkcolor" val="tx"/>
                    </a:ext>
                  </a:extLst>
                </a:hlinkClick>
              </a:rPr>
              <a:t>Other Covariates: Experiences with the Tax System, Attitudes, Beliefs, and Views</a:t>
            </a:r>
            <a:endParaRPr lang="en-US" sz="3600" dirty="0"/>
          </a:p>
        </p:txBody>
      </p:sp>
      <p:sp>
        <p:nvSpPr>
          <p:cNvPr id="2" name="Slide Number Placeholder 1">
            <a:extLst>
              <a:ext uri="{FF2B5EF4-FFF2-40B4-BE49-F238E27FC236}">
                <a16:creationId xmlns:a16="http://schemas.microsoft.com/office/drawing/2014/main" id="{60126534-A889-4ED0-AB08-C2191280FA98}"/>
              </a:ext>
            </a:extLst>
          </p:cNvPr>
          <p:cNvSpPr>
            <a:spLocks noGrp="1"/>
          </p:cNvSpPr>
          <p:nvPr>
            <p:ph type="sldNum" sz="quarter" idx="12"/>
          </p:nvPr>
        </p:nvSpPr>
        <p:spPr/>
        <p:txBody>
          <a:bodyPr/>
          <a:lstStyle/>
          <a:p>
            <a:fld id="{30D2325B-6DC0-B74D-9F90-7C77FD972B4A}" type="slidenum">
              <a:rPr lang="en-US" smtClean="0"/>
              <a:t>21</a:t>
            </a:fld>
            <a:endParaRPr lang="en-US" dirty="0"/>
          </a:p>
        </p:txBody>
      </p:sp>
      <p:graphicFrame>
        <p:nvGraphicFramePr>
          <p:cNvPr id="7" name="Content Placeholder 6">
            <a:extLst>
              <a:ext uri="{FF2B5EF4-FFF2-40B4-BE49-F238E27FC236}">
                <a16:creationId xmlns:a16="http://schemas.microsoft.com/office/drawing/2014/main" id="{BB627FC6-F902-4E62-BDE8-35842CE5B1C6}"/>
              </a:ext>
            </a:extLst>
          </p:cNvPr>
          <p:cNvGraphicFramePr>
            <a:graphicFrameLocks noGrp="1"/>
          </p:cNvGraphicFramePr>
          <p:nvPr>
            <p:ph idx="1"/>
            <p:extLst/>
          </p:nvPr>
        </p:nvGraphicFramePr>
        <p:xfrm>
          <a:off x="296883" y="1307360"/>
          <a:ext cx="8562109" cy="5454492"/>
        </p:xfrm>
        <a:graphic>
          <a:graphicData uri="http://schemas.openxmlformats.org/drawingml/2006/table">
            <a:tbl>
              <a:tblPr/>
              <a:tblGrid>
                <a:gridCol w="1933379">
                  <a:extLst>
                    <a:ext uri="{9D8B030D-6E8A-4147-A177-3AD203B41FA5}">
                      <a16:colId xmlns:a16="http://schemas.microsoft.com/office/drawing/2014/main" val="3171822004"/>
                    </a:ext>
                  </a:extLst>
                </a:gridCol>
                <a:gridCol w="6628730">
                  <a:extLst>
                    <a:ext uri="{9D8B030D-6E8A-4147-A177-3AD203B41FA5}">
                      <a16:colId xmlns:a16="http://schemas.microsoft.com/office/drawing/2014/main" val="680227417"/>
                    </a:ext>
                  </a:extLst>
                </a:gridCol>
              </a:tblGrid>
              <a:tr h="182621">
                <a:tc>
                  <a:txBody>
                    <a:bodyPr/>
                    <a:lstStyle/>
                    <a:p>
                      <a:pPr algn="l" fontAlgn="ctr"/>
                      <a:r>
                        <a:rPr lang="en-US" sz="1300" b="1" i="0" u="none" strike="noStrike" dirty="0">
                          <a:solidFill>
                            <a:srgbClr val="000000"/>
                          </a:solidFill>
                          <a:effectLst/>
                          <a:latin typeface="Calibri" panose="020F0502020204030204" pitchFamily="34" charset="0"/>
                        </a:rPr>
                        <a:t>Covariates</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1" i="0" u="none" strike="noStrike" dirty="0">
                          <a:solidFill>
                            <a:srgbClr val="000000"/>
                          </a:solidFill>
                          <a:effectLst/>
                          <a:latin typeface="Calibri" panose="020F0502020204030204" pitchFamily="34" charset="0"/>
                        </a:rPr>
                        <a:t>Description</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942150"/>
                  </a:ext>
                </a:extLst>
              </a:tr>
              <a:tr h="322428">
                <a:tc gridSpan="2">
                  <a:txBody>
                    <a:bodyPr/>
                    <a:lstStyle/>
                    <a:p>
                      <a:pPr algn="l" fontAlgn="ctr"/>
                      <a:r>
                        <a:rPr lang="en-US" sz="1300" b="1" i="0" u="none" strike="noStrike" dirty="0">
                          <a:solidFill>
                            <a:srgbClr val="000000"/>
                          </a:solidFill>
                          <a:effectLst/>
                          <a:latin typeface="Calibri" panose="020F0502020204030204" pitchFamily="34" charset="0"/>
                        </a:rPr>
                        <a:t>Experiences:</a:t>
                      </a:r>
                    </a:p>
                  </a:txBody>
                  <a:tcPr marL="98892" marR="98892" marT="49446" marB="4944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extLst>
                  <a:ext uri="{0D108BD9-81ED-4DB2-BD59-A6C34878D82A}">
                    <a16:rowId xmlns:a16="http://schemas.microsoft.com/office/drawing/2014/main" val="3602575700"/>
                  </a:ext>
                </a:extLst>
              </a:tr>
              <a:tr h="182621">
                <a:tc>
                  <a:txBody>
                    <a:bodyPr/>
                    <a:lstStyle/>
                    <a:p>
                      <a:pPr algn="l" fontAlgn="ctr"/>
                      <a:r>
                        <a:rPr lang="en-US" sz="1300" b="0" i="0" u="none" strike="noStrike">
                          <a:solidFill>
                            <a:srgbClr val="000000"/>
                          </a:solidFill>
                          <a:effectLst/>
                          <a:latin typeface="Calibri" panose="020F0502020204030204" pitchFamily="34" charset="0"/>
                        </a:rPr>
                        <a:t>hheveraudited</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self or spouse has ever been audited; 0 otherwise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021310"/>
                  </a:ext>
                </a:extLst>
              </a:tr>
              <a:tr h="182621">
                <a:tc>
                  <a:txBody>
                    <a:bodyPr/>
                    <a:lstStyle/>
                    <a:p>
                      <a:pPr algn="l" fontAlgn="ctr"/>
                      <a:r>
                        <a:rPr lang="en-US" sz="1300" b="0" i="0" u="none" strike="noStrike">
                          <a:solidFill>
                            <a:srgbClr val="000000"/>
                          </a:solidFill>
                          <a:effectLst/>
                          <a:latin typeface="Calibri" panose="020F0502020204030204" pitchFamily="34" charset="0"/>
                        </a:rPr>
                        <a:t>haventfiledtaxes</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ever filed taxes or had someone else to file taxes for them; 0 otherwise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343646"/>
                  </a:ext>
                </a:extLst>
              </a:tr>
              <a:tr h="182621">
                <a:tc>
                  <a:txBody>
                    <a:bodyPr/>
                    <a:lstStyle/>
                    <a:p>
                      <a:pPr algn="l" fontAlgn="ctr"/>
                      <a:r>
                        <a:rPr lang="en-US" sz="1300" b="0" i="0" u="none" strike="noStrike">
                          <a:solidFill>
                            <a:srgbClr val="000000"/>
                          </a:solidFill>
                          <a:effectLst/>
                          <a:latin typeface="Calibri" panose="020F0502020204030204" pitchFamily="34" charset="0"/>
                        </a:rPr>
                        <a:t>preptaxesself</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1 if prepares taxes himself/herself; 0 otherwise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854217"/>
                  </a:ext>
                </a:extLst>
              </a:tr>
              <a:tr h="322428">
                <a:tc gridSpan="2">
                  <a:txBody>
                    <a:bodyPr/>
                    <a:lstStyle/>
                    <a:p>
                      <a:pPr algn="l" fontAlgn="ctr"/>
                      <a:r>
                        <a:rPr lang="en-US" sz="1300" b="1" i="0" u="none" strike="noStrike" dirty="0">
                          <a:solidFill>
                            <a:srgbClr val="000000"/>
                          </a:solidFill>
                          <a:effectLst/>
                          <a:latin typeface="Calibri" panose="020F0502020204030204" pitchFamily="34" charset="0"/>
                        </a:rPr>
                        <a:t>Attitudes, beliefs, and views:</a:t>
                      </a:r>
                    </a:p>
                  </a:txBody>
                  <a:tcPr marL="98892" marR="98892" marT="49446" marB="4944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extLst>
                  <a:ext uri="{0D108BD9-81ED-4DB2-BD59-A6C34878D82A}">
                    <a16:rowId xmlns:a16="http://schemas.microsoft.com/office/drawing/2014/main" val="590917105"/>
                  </a:ext>
                </a:extLst>
              </a:tr>
              <a:tr h="182621">
                <a:tc>
                  <a:txBody>
                    <a:bodyPr/>
                    <a:lstStyle/>
                    <a:p>
                      <a:pPr algn="l" fontAlgn="ctr"/>
                      <a:r>
                        <a:rPr lang="en-US" sz="1300" b="0" i="0" u="none" strike="noStrike">
                          <a:solidFill>
                            <a:srgbClr val="000000"/>
                          </a:solidFill>
                          <a:effectLst/>
                          <a:latin typeface="Calibri" panose="020F0502020204030204" pitchFamily="34" charset="0"/>
                        </a:rPr>
                        <a:t>pcaught</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000000"/>
                          </a:solidFill>
                          <a:effectLst/>
                          <a:latin typeface="Calibri" panose="020F0502020204030204" pitchFamily="34" charset="0"/>
                        </a:rPr>
                        <a:t>Respondents’ subjective probability of being caught if a taxpayer underreports taxes </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2351128"/>
                  </a:ext>
                </a:extLst>
              </a:tr>
              <a:tr h="182621">
                <a:tc>
                  <a:txBody>
                    <a:bodyPr/>
                    <a:lstStyle/>
                    <a:p>
                      <a:pPr algn="l" fontAlgn="ctr"/>
                      <a:r>
                        <a:rPr lang="en-US" sz="1300" b="0" i="0" u="none" strike="noStrike">
                          <a:solidFill>
                            <a:srgbClr val="000000"/>
                          </a:solidFill>
                          <a:effectLst/>
                          <a:latin typeface="Calibri" panose="020F0502020204030204" pitchFamily="34" charset="0"/>
                        </a:rPr>
                        <a:t>prob_deduction</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Respondents’ subjective probability of them claiming a questionable tax deduction</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103884"/>
                  </a:ext>
                </a:extLst>
              </a:tr>
              <a:tr h="327458">
                <a:tc>
                  <a:txBody>
                    <a:bodyPr/>
                    <a:lstStyle/>
                    <a:p>
                      <a:pPr algn="l" fontAlgn="ctr"/>
                      <a:r>
                        <a:rPr lang="en-US" sz="1300" b="0" i="0" u="none" strike="noStrike">
                          <a:solidFill>
                            <a:srgbClr val="000000"/>
                          </a:solidFill>
                          <a:effectLst/>
                          <a:latin typeface="Calibri" panose="020F0502020204030204" pitchFamily="34" charset="0"/>
                        </a:rPr>
                        <a:t>actor_more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more likely or somewhat more likely to fully report taxes if a famous actor is known to evade taxes; 0 otherwise.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29569"/>
                  </a:ext>
                </a:extLst>
              </a:tr>
              <a:tr h="1309837">
                <a:tc>
                  <a:txBody>
                    <a:bodyPr/>
                    <a:lstStyle/>
                    <a:p>
                      <a:pPr algn="l" fontAlgn="ctr"/>
                      <a:r>
                        <a:rPr lang="en-US" sz="1300" b="0" i="0" u="none" strike="noStrike">
                          <a:solidFill>
                            <a:srgbClr val="000000"/>
                          </a:solidFill>
                          <a:effectLst/>
                          <a:latin typeface="Calibri" panose="020F0502020204030204" pitchFamily="34" charset="0"/>
                        </a:rPr>
                        <a:t>freeriding_never</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000000"/>
                          </a:solidFill>
                          <a:effectLst/>
                          <a:latin typeface="Calibri" panose="020F0502020204030204" pitchFamily="34" charset="0"/>
                        </a:rPr>
                        <a:t>Total number of "Never ok" responses to 5 separate questions about engaging in 5 different free-riding activities. Maximum is 5 (it is never ok to engage in all these free-riding activities); minimum is 0 (the respondent thinks that it is always ok or sometimes ok to engage in all these 5 free-riding activities). These free-riding activities are: 1. Regularly listen to public radio without ever contributing; 2. Illegally copying, downloading, or streaming movies; 3. Have a dog but not getting it spayed or neutered; 4. Avoid getting the flue vaccine; 5. Avoid paying all of the income tax that you owe.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898014"/>
                  </a:ext>
                </a:extLst>
              </a:tr>
              <a:tr h="491188">
                <a:tc>
                  <a:txBody>
                    <a:bodyPr/>
                    <a:lstStyle/>
                    <a:p>
                      <a:pPr algn="l" fontAlgn="ctr"/>
                      <a:r>
                        <a:rPr lang="en-US" sz="1300" b="0" i="0" u="none" strike="noStrike">
                          <a:solidFill>
                            <a:srgbClr val="000000"/>
                          </a:solidFill>
                          <a:effectLst/>
                          <a:latin typeface="Calibri" panose="020F0502020204030204" pitchFamily="34" charset="0"/>
                        </a:rPr>
                        <a:t>freeriding_percentage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Average score for 5 questions about percentage of people like respondents who engage in 5 different free-riding activities. These free-riding activities are the same as described in the entry for freeriding_never.</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526169"/>
                  </a:ext>
                </a:extLst>
              </a:tr>
              <a:tr h="182621">
                <a:tc>
                  <a:txBody>
                    <a:bodyPr/>
                    <a:lstStyle/>
                    <a:p>
                      <a:pPr algn="l" fontAlgn="ctr"/>
                      <a:r>
                        <a:rPr lang="en-US" sz="1300" b="0" i="0" u="none" strike="noStrike">
                          <a:solidFill>
                            <a:srgbClr val="000000"/>
                          </a:solidFill>
                          <a:effectLst/>
                          <a:latin typeface="Calibri" panose="020F0502020204030204" pitchFamily="34" charset="0"/>
                        </a:rPr>
                        <a:t>worthpayingtaxes</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 = 1 if thinks that public goods and services worth paying taxes for; 0 otherwise</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156705"/>
                  </a:ext>
                </a:extLst>
              </a:tr>
              <a:tr h="491188">
                <a:tc>
                  <a:txBody>
                    <a:bodyPr/>
                    <a:lstStyle/>
                    <a:p>
                      <a:pPr algn="l" fontAlgn="ctr"/>
                      <a:r>
                        <a:rPr lang="en-US" sz="1300" b="0" i="0" u="none" strike="noStrike">
                          <a:solidFill>
                            <a:srgbClr val="000000"/>
                          </a:solidFill>
                          <a:effectLst/>
                          <a:latin typeface="Calibri" panose="020F0502020204030204" pitchFamily="34" charset="0"/>
                        </a:rPr>
                        <a:t>importancetaxbenefits</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000000"/>
                          </a:solidFill>
                          <a:effectLst/>
                          <a:latin typeface="Calibri" panose="020F0502020204030204" pitchFamily="34" charset="0"/>
                        </a:rPr>
                        <a:t>Relative importance of benefits and public service supported by taxes when the respondent thinks about taxes and paying his/her taxes. Maximum is 100 points; more points more important.</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675534"/>
                  </a:ext>
                </a:extLst>
              </a:tr>
              <a:tr h="491188">
                <a:tc>
                  <a:txBody>
                    <a:bodyPr/>
                    <a:lstStyle/>
                    <a:p>
                      <a:pPr algn="l" fontAlgn="ctr"/>
                      <a:r>
                        <a:rPr lang="en-US" sz="1300" b="0" i="0" u="none" strike="noStrike">
                          <a:solidFill>
                            <a:srgbClr val="000000"/>
                          </a:solidFill>
                          <a:effectLst/>
                          <a:latin typeface="Calibri" panose="020F0502020204030204" pitchFamily="34" charset="0"/>
                        </a:rPr>
                        <a:t>importancemoraloblig</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000000"/>
                          </a:solidFill>
                          <a:effectLst/>
                          <a:latin typeface="Calibri" panose="020F0502020204030204" pitchFamily="34" charset="0"/>
                        </a:rPr>
                        <a:t>Relative importance of a moral obligation to correctly report and pay taxes when the respondent thinks about taxes and paying his/her taxes. Maximum is 100 points; more points more important.</a:t>
                      </a:r>
                    </a:p>
                  </a:txBody>
                  <a:tcPr marL="6298" marR="6298" marT="62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5563987"/>
                  </a:ext>
                </a:extLst>
              </a:tr>
            </a:tbl>
          </a:graphicData>
        </a:graphic>
      </p:graphicFrame>
    </p:spTree>
    <p:extLst>
      <p:ext uri="{BB962C8B-B14F-4D97-AF65-F5344CB8AC3E}">
        <p14:creationId xmlns:p14="http://schemas.microsoft.com/office/powerpoint/2010/main" val="3060539196"/>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b="1" dirty="0"/>
              <a:t>Chapter 1: </a:t>
            </a:r>
            <a:r>
              <a:rPr lang="en-US" dirty="0"/>
              <a:t>Review of the Existing Literature Relevant to Tax Evasion</a:t>
            </a:r>
          </a:p>
          <a:p>
            <a:pPr marL="0" indent="0" algn="just">
              <a:buNone/>
            </a:pPr>
            <a:endParaRPr lang="en-US" dirty="0"/>
          </a:p>
          <a:p>
            <a:pPr marL="0" indent="0" algn="just">
              <a:buNone/>
            </a:pPr>
            <a:r>
              <a:rPr lang="en-US" b="1" dirty="0"/>
              <a:t>Chapter 2: </a:t>
            </a:r>
            <a:r>
              <a:rPr lang="en-US" dirty="0"/>
              <a:t>Estimating Biases in Perception of Effective Tax Rates, Audit Rates and Penalty Rates</a:t>
            </a:r>
          </a:p>
          <a:p>
            <a:pPr marL="0" indent="0" algn="just">
              <a:buNone/>
            </a:pPr>
            <a:endParaRPr lang="en-US" i="1" dirty="0"/>
          </a:p>
          <a:p>
            <a:pPr marL="0" indent="0" algn="just">
              <a:buNone/>
            </a:pPr>
            <a:r>
              <a:rPr lang="en-US" b="1" dirty="0"/>
              <a:t>Chapter 3: </a:t>
            </a:r>
            <a:r>
              <a:rPr lang="en-US" dirty="0"/>
              <a:t>Estimating Tax Evasion Elasticities with Respect to Perceived Audit, Penalty and Tax Rates</a:t>
            </a:r>
          </a:p>
          <a:p>
            <a:pPr marL="0" indent="0" algn="just">
              <a:buNone/>
            </a:pPr>
            <a:endParaRPr lang="en-US" b="1" i="1" dirty="0"/>
          </a:p>
          <a:p>
            <a:pPr marL="0" indent="0" algn="just">
              <a:buNone/>
            </a:pPr>
            <a:r>
              <a:rPr lang="en-US" b="1" dirty="0">
                <a:solidFill>
                  <a:srgbClr val="FF0000"/>
                </a:solidFill>
              </a:rPr>
              <a:t>Chapter 4: </a:t>
            </a:r>
            <a:r>
              <a:rPr lang="en-US" dirty="0">
                <a:solidFill>
                  <a:srgbClr val="FF0000"/>
                </a:solidFill>
              </a:rPr>
              <a:t>Costly Misperceptions: Suggestions for Two Behavioral Interventions to Improve Tax Compliance</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Structure of the Proposed Dissertation</a:t>
            </a:r>
            <a:r>
              <a:rPr lang="en-US" dirty="0"/>
              <a:t>	</a:t>
            </a:r>
          </a:p>
        </p:txBody>
      </p:sp>
      <p:sp>
        <p:nvSpPr>
          <p:cNvPr id="2" name="Slide Number Placeholder 1">
            <a:extLst>
              <a:ext uri="{FF2B5EF4-FFF2-40B4-BE49-F238E27FC236}">
                <a16:creationId xmlns:a16="http://schemas.microsoft.com/office/drawing/2014/main" id="{92827C7B-A369-4CCD-AA43-84435A01768D}"/>
              </a:ext>
            </a:extLst>
          </p:cNvPr>
          <p:cNvSpPr>
            <a:spLocks noGrp="1"/>
          </p:cNvSpPr>
          <p:nvPr>
            <p:ph type="sldNum" sz="quarter" idx="12"/>
          </p:nvPr>
        </p:nvSpPr>
        <p:spPr/>
        <p:txBody>
          <a:bodyPr/>
          <a:lstStyle/>
          <a:p>
            <a:fld id="{30D2325B-6DC0-B74D-9F90-7C77FD972B4A}" type="slidenum">
              <a:rPr lang="en-US" smtClean="0"/>
              <a:t>22</a:t>
            </a:fld>
            <a:endParaRPr lang="en-US" dirty="0"/>
          </a:p>
        </p:txBody>
      </p:sp>
    </p:spTree>
    <p:extLst>
      <p:ext uri="{BB962C8B-B14F-4D97-AF65-F5344CB8AC3E}">
        <p14:creationId xmlns:p14="http://schemas.microsoft.com/office/powerpoint/2010/main" val="419038680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8957"/>
            <a:ext cx="8229600" cy="3767448"/>
          </a:xfrm>
        </p:spPr>
        <p:txBody>
          <a:bodyPr>
            <a:normAutofit/>
          </a:bodyPr>
          <a:lstStyle/>
          <a:p>
            <a:pPr algn="just"/>
            <a:r>
              <a:rPr lang="en-US" dirty="0"/>
              <a:t>People have considerable misperceptions about their effective federal income tax rates and the penalties for underreporting taxes.</a:t>
            </a:r>
          </a:p>
          <a:p>
            <a:pPr marL="0" indent="0" algn="just">
              <a:buNone/>
            </a:pPr>
            <a:endParaRPr lang="en-US" dirty="0"/>
          </a:p>
          <a:p>
            <a:pPr algn="just"/>
            <a:r>
              <a:rPr lang="en-US" dirty="0"/>
              <a:t>There is evidence suggesting that these misperceptions may exacerbate tax evasion.</a:t>
            </a:r>
          </a:p>
          <a:p>
            <a:pPr marL="0" indent="0">
              <a:buNone/>
            </a:pPr>
            <a:endParaRPr lang="en-US" dirty="0"/>
          </a:p>
          <a:p>
            <a:endParaRPr lang="en-US" dirty="0"/>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Key Findings Providing Rationale for the Proposed Behavioral Interventions:</a:t>
            </a:r>
            <a:endParaRPr lang="en-US" dirty="0"/>
          </a:p>
        </p:txBody>
      </p:sp>
      <p:sp>
        <p:nvSpPr>
          <p:cNvPr id="2" name="Slide Number Placeholder 1">
            <a:extLst>
              <a:ext uri="{FF2B5EF4-FFF2-40B4-BE49-F238E27FC236}">
                <a16:creationId xmlns:a16="http://schemas.microsoft.com/office/drawing/2014/main" id="{96FE5A97-9F65-4DFD-A711-D3032DBD7F9A}"/>
              </a:ext>
            </a:extLst>
          </p:cNvPr>
          <p:cNvSpPr>
            <a:spLocks noGrp="1"/>
          </p:cNvSpPr>
          <p:nvPr>
            <p:ph type="sldNum" sz="quarter" idx="12"/>
          </p:nvPr>
        </p:nvSpPr>
        <p:spPr/>
        <p:txBody>
          <a:bodyPr/>
          <a:lstStyle/>
          <a:p>
            <a:fld id="{30D2325B-6DC0-B74D-9F90-7C77FD972B4A}" type="slidenum">
              <a:rPr lang="en-US" smtClean="0"/>
              <a:t>23</a:t>
            </a:fld>
            <a:endParaRPr lang="en-US" dirty="0"/>
          </a:p>
        </p:txBody>
      </p:sp>
    </p:spTree>
    <p:extLst>
      <p:ext uri="{BB962C8B-B14F-4D97-AF65-F5344CB8AC3E}">
        <p14:creationId xmlns:p14="http://schemas.microsoft.com/office/powerpoint/2010/main" val="139224355"/>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24</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There Are Opportunities for Behavioral Interventions</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546745"/>
          </a:xfrm>
        </p:spPr>
        <p:txBody>
          <a:bodyPr>
            <a:normAutofit/>
          </a:bodyPr>
          <a:lstStyle/>
          <a:p>
            <a:pPr marL="0" indent="0">
              <a:buNone/>
            </a:pPr>
            <a:r>
              <a:rPr lang="en-US" dirty="0"/>
              <a:t>And the questions are:</a:t>
            </a:r>
          </a:p>
          <a:p>
            <a:pPr marL="0" indent="0">
              <a:buNone/>
            </a:pPr>
            <a:endParaRPr lang="en-US" dirty="0"/>
          </a:p>
          <a:p>
            <a:pPr algn="just"/>
            <a:r>
              <a:rPr lang="en-US" dirty="0"/>
              <a:t>What low-cost, modest-reward interventions could we envision?</a:t>
            </a:r>
          </a:p>
          <a:p>
            <a:endParaRPr lang="en-US" b="1" i="1" dirty="0"/>
          </a:p>
          <a:p>
            <a:pPr algn="just"/>
            <a:r>
              <a:rPr lang="en-US" dirty="0"/>
              <a:t>What evidence do we have about the expected benefits of such interventions?</a:t>
            </a:r>
          </a:p>
          <a:p>
            <a:endParaRPr lang="en-US" dirty="0">
              <a:highlight>
                <a:srgbClr val="FFFF00"/>
              </a:highlight>
            </a:endParaRPr>
          </a:p>
          <a:p>
            <a:pPr marL="0" indent="0">
              <a:buNone/>
            </a:pPr>
            <a:endParaRPr lang="en-US" dirty="0"/>
          </a:p>
        </p:txBody>
      </p:sp>
    </p:spTree>
    <p:extLst>
      <p:ext uri="{BB962C8B-B14F-4D97-AF65-F5344CB8AC3E}">
        <p14:creationId xmlns:p14="http://schemas.microsoft.com/office/powerpoint/2010/main" val="133746303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25</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Intervention 1: </a:t>
            </a:r>
            <a:r>
              <a:rPr lang="en-US" sz="3600" i="1" dirty="0"/>
              <a:t>Correcting Taxpayers Misperceptions About Their Effective Tax Rates</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546745"/>
          </a:xfrm>
        </p:spPr>
        <p:txBody>
          <a:bodyPr>
            <a:normAutofit/>
          </a:bodyPr>
          <a:lstStyle/>
          <a:p>
            <a:pPr marL="0" indent="0">
              <a:buNone/>
            </a:pPr>
            <a:r>
              <a:rPr lang="en-US" dirty="0"/>
              <a:t>Adding a line for the effective tax rate on Form 1040 with an explanatory note like: </a:t>
            </a:r>
          </a:p>
          <a:p>
            <a:pPr marL="0" indent="0">
              <a:buNone/>
            </a:pPr>
            <a:endParaRPr lang="en-US" dirty="0"/>
          </a:p>
          <a:p>
            <a:pPr marL="0" indent="0">
              <a:buNone/>
            </a:pPr>
            <a:r>
              <a:rPr lang="en-US" dirty="0"/>
              <a:t>“</a:t>
            </a:r>
            <a:r>
              <a:rPr lang="en-US" i="1" dirty="0"/>
              <a:t>Your effective tax rate is </a:t>
            </a:r>
            <a:r>
              <a:rPr lang="en-US" b="1" i="1" dirty="0"/>
              <a:t>X</a:t>
            </a:r>
            <a:r>
              <a:rPr lang="en-US" i="1" dirty="0"/>
              <a:t>%, which means that you pay </a:t>
            </a:r>
            <a:r>
              <a:rPr lang="en-US" b="1" i="1" dirty="0"/>
              <a:t>X</a:t>
            </a:r>
            <a:r>
              <a:rPr lang="en-US" i="1" dirty="0"/>
              <a:t> cents as federal taxes per each dollar that you make</a:t>
            </a:r>
            <a:r>
              <a:rPr lang="en-US" dirty="0"/>
              <a:t>”</a:t>
            </a:r>
            <a:endParaRPr lang="en-US" b="1" i="1" dirty="0"/>
          </a:p>
          <a:p>
            <a:endParaRPr lang="en-US" dirty="0">
              <a:highlight>
                <a:srgbClr val="FFFF00"/>
              </a:highlight>
            </a:endParaRPr>
          </a:p>
          <a:p>
            <a:pPr marL="0" indent="0">
              <a:buNone/>
            </a:pPr>
            <a:endParaRPr lang="en-US" dirty="0"/>
          </a:p>
        </p:txBody>
      </p:sp>
    </p:spTree>
    <p:extLst>
      <p:ext uri="{BB962C8B-B14F-4D97-AF65-F5344CB8AC3E}">
        <p14:creationId xmlns:p14="http://schemas.microsoft.com/office/powerpoint/2010/main" val="88353846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CAB803-D1BE-4162-B639-C9F4F5D85CB8}"/>
              </a:ext>
            </a:extLst>
          </p:cNvPr>
          <p:cNvSpPr>
            <a:spLocks noGrp="1"/>
          </p:cNvSpPr>
          <p:nvPr>
            <p:ph type="sldNum" sz="quarter" idx="12"/>
          </p:nvPr>
        </p:nvSpPr>
        <p:spPr/>
        <p:txBody>
          <a:bodyPr/>
          <a:lstStyle/>
          <a:p>
            <a:fld id="{30D2325B-6DC0-B74D-9F90-7C77FD972B4A}" type="slidenum">
              <a:rPr lang="en-US" smtClean="0"/>
              <a:t>26</a:t>
            </a:fld>
            <a:endParaRPr lang="en-US" dirty="0"/>
          </a:p>
        </p:txBody>
      </p:sp>
      <p:pic>
        <p:nvPicPr>
          <p:cNvPr id="5" name="Content Placeholder 4">
            <a:extLst>
              <a:ext uri="{FF2B5EF4-FFF2-40B4-BE49-F238E27FC236}">
                <a16:creationId xmlns:a16="http://schemas.microsoft.com/office/drawing/2014/main" id="{0B2B82F4-E525-4A6E-99C4-8581A1B992B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008" y="1365662"/>
            <a:ext cx="8573984" cy="4990688"/>
          </a:xfrm>
          <a:prstGeom prst="rect">
            <a:avLst/>
          </a:prstGeom>
          <a:noFill/>
          <a:ln>
            <a:noFill/>
          </a:ln>
        </p:spPr>
      </p:pic>
      <p:cxnSp>
        <p:nvCxnSpPr>
          <p:cNvPr id="6" name="Straight Arrow Connector 5">
            <a:extLst>
              <a:ext uri="{FF2B5EF4-FFF2-40B4-BE49-F238E27FC236}">
                <a16:creationId xmlns:a16="http://schemas.microsoft.com/office/drawing/2014/main" id="{B870AE54-7DD4-41D1-9CC0-28E65D1E246F}"/>
              </a:ext>
            </a:extLst>
          </p:cNvPr>
          <p:cNvCxnSpPr/>
          <p:nvPr/>
        </p:nvCxnSpPr>
        <p:spPr>
          <a:xfrm flipV="1">
            <a:off x="749506" y="2927061"/>
            <a:ext cx="565150" cy="63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DB459E-E786-44C0-A1CA-1492D8ABC398}"/>
              </a:ext>
            </a:extLst>
          </p:cNvPr>
          <p:cNvCxnSpPr/>
          <p:nvPr/>
        </p:nvCxnSpPr>
        <p:spPr>
          <a:xfrm flipV="1">
            <a:off x="795935" y="5408509"/>
            <a:ext cx="457200" cy="3873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5CFAA4C-2501-4BA2-A8F6-48164A27A83D}"/>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Part of the 2</a:t>
            </a:r>
            <a:r>
              <a:rPr lang="en-US" sz="3600" baseline="30000" dirty="0"/>
              <a:t>nd</a:t>
            </a:r>
            <a:r>
              <a:rPr lang="en-US" sz="3600" dirty="0"/>
              <a:t> Page from Form 1040</a:t>
            </a:r>
            <a:endParaRPr lang="en-US" i="1" dirty="0"/>
          </a:p>
        </p:txBody>
      </p:sp>
    </p:spTree>
    <p:extLst>
      <p:ext uri="{BB962C8B-B14F-4D97-AF65-F5344CB8AC3E}">
        <p14:creationId xmlns:p14="http://schemas.microsoft.com/office/powerpoint/2010/main" val="2568988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27</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Applying the Main Principles of the EAST Framework to Intervention 1:</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546745"/>
          </a:xfrm>
        </p:spPr>
        <p:txBody>
          <a:bodyPr>
            <a:normAutofit/>
          </a:bodyPr>
          <a:lstStyle/>
          <a:p>
            <a:pPr algn="just"/>
            <a:r>
              <a:rPr lang="en-US" b="1" i="1" dirty="0"/>
              <a:t>Make It </a:t>
            </a:r>
            <a:r>
              <a:rPr lang="en-US" b="1" i="1" u="sng" dirty="0"/>
              <a:t>E</a:t>
            </a:r>
            <a:r>
              <a:rPr lang="en-US" b="1" i="1" dirty="0"/>
              <a:t>asy</a:t>
            </a:r>
            <a:r>
              <a:rPr lang="en-US" dirty="0"/>
              <a:t>: The effective tax rate can be automatically calculated in the electronic returns.</a:t>
            </a:r>
          </a:p>
          <a:p>
            <a:pPr algn="just"/>
            <a:endParaRPr lang="en-US" dirty="0"/>
          </a:p>
          <a:p>
            <a:pPr algn="just"/>
            <a:r>
              <a:rPr lang="en-US" b="1" i="1" dirty="0"/>
              <a:t>Make It </a:t>
            </a:r>
            <a:r>
              <a:rPr lang="en-US" b="1" i="1" u="sng" dirty="0"/>
              <a:t>A</a:t>
            </a:r>
            <a:r>
              <a:rPr lang="en-US" b="1" i="1" dirty="0"/>
              <a:t>ttractive</a:t>
            </a:r>
            <a:r>
              <a:rPr lang="en-US" dirty="0"/>
              <a:t>: The new line and the explanatory note accompanying it can be highlighted by using different colors, fonts and designs.</a:t>
            </a:r>
          </a:p>
          <a:p>
            <a:pPr marL="0" indent="0">
              <a:buNone/>
            </a:pPr>
            <a:endParaRPr lang="en-US" dirty="0"/>
          </a:p>
        </p:txBody>
      </p:sp>
    </p:spTree>
    <p:extLst>
      <p:ext uri="{BB962C8B-B14F-4D97-AF65-F5344CB8AC3E}">
        <p14:creationId xmlns:p14="http://schemas.microsoft.com/office/powerpoint/2010/main" val="347160762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28</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Applying the Main Principles of the EAST Framework to Intervention 1 </a:t>
            </a:r>
            <a:r>
              <a:rPr lang="en-US" sz="3600" i="1" dirty="0"/>
              <a:t>(cont’d):</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546745"/>
          </a:xfrm>
        </p:spPr>
        <p:txBody>
          <a:bodyPr>
            <a:normAutofit fontScale="92500" lnSpcReduction="20000"/>
          </a:bodyPr>
          <a:lstStyle/>
          <a:p>
            <a:pPr algn="just"/>
            <a:r>
              <a:rPr lang="en-US" b="1" i="1" dirty="0"/>
              <a:t>Make It </a:t>
            </a:r>
            <a:r>
              <a:rPr lang="en-US" b="1" i="1" u="sng" dirty="0"/>
              <a:t>S</a:t>
            </a:r>
            <a:r>
              <a:rPr lang="en-US" b="1" i="1" dirty="0"/>
              <a:t>ocial</a:t>
            </a:r>
            <a:r>
              <a:rPr lang="en-US" dirty="0"/>
              <a:t>: An additional short statement may be added next to the line to emphasize social aspect of taxes, e.g., “</a:t>
            </a:r>
            <a:r>
              <a:rPr lang="en-US" i="1" dirty="0">
                <a:solidFill>
                  <a:srgbClr val="0070C0"/>
                </a:solidFill>
              </a:rPr>
              <a:t>Most people overestimate their tax rate when in reality it is quite low</a:t>
            </a:r>
            <a:r>
              <a:rPr lang="en-US" i="1" dirty="0"/>
              <a:t>” </a:t>
            </a:r>
            <a:r>
              <a:rPr lang="en-US" dirty="0"/>
              <a:t>or </a:t>
            </a:r>
            <a:r>
              <a:rPr lang="en-US" i="1" dirty="0"/>
              <a:t>“</a:t>
            </a:r>
            <a:r>
              <a:rPr lang="en-US" i="1" dirty="0">
                <a:solidFill>
                  <a:srgbClr val="0070C0"/>
                </a:solidFill>
              </a:rPr>
              <a:t>Paying taxes means we all gain from vital public services like national defense, roads, and schools.</a:t>
            </a:r>
            <a:r>
              <a:rPr lang="en-US" i="1" dirty="0"/>
              <a:t>”</a:t>
            </a:r>
          </a:p>
          <a:p>
            <a:endParaRPr lang="en-US" i="1" dirty="0"/>
          </a:p>
          <a:p>
            <a:pPr algn="just"/>
            <a:r>
              <a:rPr lang="en-US" b="1" i="1" dirty="0"/>
              <a:t>Make It </a:t>
            </a:r>
            <a:r>
              <a:rPr lang="en-US" b="1" i="1" u="sng" dirty="0"/>
              <a:t>T</a:t>
            </a:r>
            <a:r>
              <a:rPr lang="en-US" b="1" i="1" dirty="0"/>
              <a:t>imely</a:t>
            </a:r>
            <a:r>
              <a:rPr lang="en-US" dirty="0"/>
              <a:t>: The effective tax rate should be shown during the filing process (e.g., right after line 15 for the total tax in Form 1040).</a:t>
            </a:r>
            <a:endParaRPr lang="en-US" i="1" dirty="0"/>
          </a:p>
          <a:p>
            <a:endParaRPr lang="en-US" dirty="0"/>
          </a:p>
        </p:txBody>
      </p:sp>
    </p:spTree>
    <p:extLst>
      <p:ext uri="{BB962C8B-B14F-4D97-AF65-F5344CB8AC3E}">
        <p14:creationId xmlns:p14="http://schemas.microsoft.com/office/powerpoint/2010/main" val="410304585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29</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How Would Intervention 1 Work?</a:t>
            </a:r>
            <a:endParaRPr lang="en-US"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001985"/>
          </a:xfrm>
        </p:spPr>
        <p:txBody>
          <a:bodyPr>
            <a:normAutofit/>
          </a:bodyPr>
          <a:lstStyle/>
          <a:p>
            <a:pPr algn="just"/>
            <a:r>
              <a:rPr lang="en-US" dirty="0"/>
              <a:t>Tax evaders moderating their underreporting to avoid “suspiciously low” tax rates.</a:t>
            </a:r>
          </a:p>
          <a:p>
            <a:pPr algn="just"/>
            <a:endParaRPr lang="en-US" dirty="0"/>
          </a:p>
          <a:p>
            <a:pPr algn="just"/>
            <a:endParaRPr lang="en-US" dirty="0"/>
          </a:p>
          <a:p>
            <a:pPr algn="just"/>
            <a:r>
              <a:rPr lang="en-US" dirty="0"/>
              <a:t>Less negative attitudes toward taxes and increased willingness to pay taxes.</a:t>
            </a:r>
          </a:p>
          <a:p>
            <a:endParaRPr lang="en-US" i="1" dirty="0"/>
          </a:p>
          <a:p>
            <a:endParaRPr lang="en-US" dirty="0"/>
          </a:p>
        </p:txBody>
      </p:sp>
    </p:spTree>
    <p:extLst>
      <p:ext uri="{BB962C8B-B14F-4D97-AF65-F5344CB8AC3E}">
        <p14:creationId xmlns:p14="http://schemas.microsoft.com/office/powerpoint/2010/main" val="357683774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4712"/>
          </a:xfrm>
        </p:spPr>
        <p:txBody>
          <a:bodyPr>
            <a:normAutofit fontScale="85000" lnSpcReduction="20000"/>
          </a:bodyPr>
          <a:lstStyle/>
          <a:p>
            <a:pPr marL="0" indent="0" algn="just">
              <a:buNone/>
            </a:pPr>
            <a:r>
              <a:rPr lang="en-US" dirty="0"/>
              <a:t>Conventional interventions are audits and penalties.</a:t>
            </a:r>
          </a:p>
          <a:p>
            <a:endParaRPr lang="en-US" dirty="0"/>
          </a:p>
          <a:p>
            <a:pPr marL="0" indent="0" algn="just">
              <a:buNone/>
            </a:pPr>
            <a:r>
              <a:rPr lang="en-US" dirty="0"/>
              <a:t>However:</a:t>
            </a:r>
          </a:p>
          <a:p>
            <a:pPr marL="0" indent="0" algn="just">
              <a:buNone/>
            </a:pPr>
            <a:endParaRPr lang="en-US" dirty="0"/>
          </a:p>
          <a:p>
            <a:pPr algn="just"/>
            <a:r>
              <a:rPr lang="en-US" dirty="0"/>
              <a:t>It is not practical to audit everyone: less than 1% of taxpayers are audited per year (IRS, 2018). </a:t>
            </a:r>
          </a:p>
          <a:p>
            <a:pPr algn="just"/>
            <a:endParaRPr lang="en-US" dirty="0"/>
          </a:p>
          <a:p>
            <a:pPr algn="just"/>
            <a:r>
              <a:rPr lang="en-US" dirty="0"/>
              <a:t>Audits are very costly: the IRS’s enforcement costs are around $4.7 billion per fiscal year (IRS, 2019).</a:t>
            </a:r>
          </a:p>
          <a:p>
            <a:pPr algn="just"/>
            <a:endParaRPr lang="en-US" dirty="0"/>
          </a:p>
          <a:p>
            <a:pPr algn="just"/>
            <a:r>
              <a:rPr lang="en-US" dirty="0"/>
              <a:t>They are not always successful in detecting tax evasion (</a:t>
            </a:r>
            <a:r>
              <a:rPr lang="en-US" dirty="0" err="1"/>
              <a:t>Erard</a:t>
            </a:r>
            <a:r>
              <a:rPr lang="en-US" dirty="0"/>
              <a:t> and Feinstein).</a:t>
            </a:r>
          </a:p>
          <a:p>
            <a:pPr marL="514350" indent="-514350" algn="just">
              <a:buAutoNum type="arabicParenR"/>
            </a:pPr>
            <a:endParaRPr lang="en-US" dirty="0"/>
          </a:p>
          <a:p>
            <a:pPr marL="0" indent="0">
              <a:buNone/>
            </a:pPr>
            <a:endParaRPr lang="en-US" dirty="0"/>
          </a:p>
          <a:p>
            <a:endParaRPr lang="en-US" dirty="0"/>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Background and Significance</a:t>
            </a:r>
            <a:endParaRPr lang="en-US" dirty="0"/>
          </a:p>
        </p:txBody>
      </p:sp>
      <p:sp>
        <p:nvSpPr>
          <p:cNvPr id="2" name="Slide Number Placeholder 1">
            <a:extLst>
              <a:ext uri="{FF2B5EF4-FFF2-40B4-BE49-F238E27FC236}">
                <a16:creationId xmlns:a16="http://schemas.microsoft.com/office/drawing/2014/main" id="{96FE5A97-9F65-4DFD-A711-D3032DBD7F9A}"/>
              </a:ext>
            </a:extLst>
          </p:cNvPr>
          <p:cNvSpPr>
            <a:spLocks noGrp="1"/>
          </p:cNvSpPr>
          <p:nvPr>
            <p:ph type="sldNum" sz="quarter" idx="12"/>
          </p:nvPr>
        </p:nvSpPr>
        <p:spPr/>
        <p:txBody>
          <a:bodyPr/>
          <a:lstStyle/>
          <a:p>
            <a:fld id="{30D2325B-6DC0-B74D-9F90-7C77FD972B4A}" type="slidenum">
              <a:rPr lang="en-US" smtClean="0"/>
              <a:t>3</a:t>
            </a:fld>
            <a:endParaRPr lang="en-US" dirty="0"/>
          </a:p>
        </p:txBody>
      </p:sp>
    </p:spTree>
    <p:extLst>
      <p:ext uri="{BB962C8B-B14F-4D97-AF65-F5344CB8AC3E}">
        <p14:creationId xmlns:p14="http://schemas.microsoft.com/office/powerpoint/2010/main" val="4028546102"/>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30</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Intervention 2: </a:t>
            </a:r>
            <a:r>
              <a:rPr lang="en-US" sz="3600" i="1" dirty="0"/>
              <a:t>Increasing the Salience of Penalties</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341912"/>
            <a:ext cx="8229600" cy="5014438"/>
          </a:xfrm>
        </p:spPr>
        <p:txBody>
          <a:bodyPr>
            <a:normAutofit fontScale="85000" lnSpcReduction="20000"/>
          </a:bodyPr>
          <a:lstStyle/>
          <a:p>
            <a:pPr marL="0" indent="0">
              <a:buNone/>
            </a:pPr>
            <a:r>
              <a:rPr lang="en-US" dirty="0"/>
              <a:t>Adding a message about the penalty rate in Form 1040: </a:t>
            </a:r>
          </a:p>
          <a:p>
            <a:pPr marL="0" indent="0">
              <a:buNone/>
            </a:pPr>
            <a:endParaRPr lang="en-US" dirty="0"/>
          </a:p>
          <a:p>
            <a:pPr algn="just"/>
            <a:r>
              <a:rPr lang="en-US" dirty="0"/>
              <a:t>“</a:t>
            </a:r>
            <a:r>
              <a:rPr lang="en-US" i="1" dirty="0">
                <a:solidFill>
                  <a:srgbClr val="0070C0"/>
                </a:solidFill>
              </a:rPr>
              <a:t>If there is any underpayment on your tax return due to fraud, a penalty of 75% of the underpayment will be added to your tax. You may also be subject to criminal prosecution and imprisonment.</a:t>
            </a:r>
            <a:r>
              <a:rPr lang="en-US" i="1" dirty="0"/>
              <a:t>”</a:t>
            </a:r>
          </a:p>
          <a:p>
            <a:pPr algn="just"/>
            <a:endParaRPr lang="en-US" i="1" dirty="0"/>
          </a:p>
          <a:p>
            <a:pPr marL="0" indent="0">
              <a:buNone/>
            </a:pPr>
            <a:r>
              <a:rPr lang="en-US" dirty="0"/>
              <a:t>or</a:t>
            </a:r>
          </a:p>
          <a:p>
            <a:endParaRPr lang="en-US" dirty="0"/>
          </a:p>
          <a:p>
            <a:r>
              <a:rPr lang="en-US" i="1" dirty="0"/>
              <a:t>“</a:t>
            </a:r>
            <a:r>
              <a:rPr lang="en-US" i="1" dirty="0">
                <a:solidFill>
                  <a:srgbClr val="0070C0"/>
                </a:solidFill>
              </a:rPr>
              <a:t>Any underpayment of taxes due to fraud is punishable by an additional penalty of 75% of the underpayment. You may also be subject to criminal prosecution and imprisonment.</a:t>
            </a:r>
            <a:r>
              <a:rPr lang="en-US" i="1" dirty="0"/>
              <a:t>”</a:t>
            </a:r>
          </a:p>
          <a:p>
            <a:pPr marL="0" indent="0">
              <a:buNone/>
            </a:pPr>
            <a:endParaRPr lang="en-US" b="1" i="1" dirty="0"/>
          </a:p>
          <a:p>
            <a:pPr marL="0" indent="0">
              <a:buNone/>
            </a:pPr>
            <a:endParaRPr lang="en-US" b="1" i="1" dirty="0"/>
          </a:p>
          <a:p>
            <a:endParaRPr lang="en-US" dirty="0">
              <a:highlight>
                <a:srgbClr val="FFFF00"/>
              </a:highlight>
            </a:endParaRPr>
          </a:p>
          <a:p>
            <a:pPr marL="0" indent="0">
              <a:buNone/>
            </a:pPr>
            <a:endParaRPr lang="en-US" dirty="0"/>
          </a:p>
        </p:txBody>
      </p:sp>
    </p:spTree>
    <p:extLst>
      <p:ext uri="{BB962C8B-B14F-4D97-AF65-F5344CB8AC3E}">
        <p14:creationId xmlns:p14="http://schemas.microsoft.com/office/powerpoint/2010/main" val="783130457"/>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31</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Applying the Main Principles of the EAST Framework to Intervention 2:</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199410"/>
            <a:ext cx="8229600" cy="5441352"/>
          </a:xfrm>
        </p:spPr>
        <p:txBody>
          <a:bodyPr>
            <a:normAutofit/>
          </a:bodyPr>
          <a:lstStyle/>
          <a:p>
            <a:pPr algn="just"/>
            <a:r>
              <a:rPr lang="en-US" b="1" i="1" dirty="0"/>
              <a:t>Make It </a:t>
            </a:r>
            <a:r>
              <a:rPr lang="en-US" b="1" i="1" u="sng" dirty="0"/>
              <a:t>E</a:t>
            </a:r>
            <a:r>
              <a:rPr lang="en-US" b="1" i="1" dirty="0"/>
              <a:t>asy</a:t>
            </a:r>
            <a:r>
              <a:rPr lang="en-US" dirty="0"/>
              <a:t>: Accessible language should be used to make the penalty message easy to read and understand.</a:t>
            </a:r>
          </a:p>
          <a:p>
            <a:pPr algn="just"/>
            <a:endParaRPr lang="en-US" sz="2700" dirty="0"/>
          </a:p>
          <a:p>
            <a:pPr algn="just"/>
            <a:r>
              <a:rPr lang="en-US" b="1" i="1" dirty="0"/>
              <a:t>Make It </a:t>
            </a:r>
            <a:r>
              <a:rPr lang="en-US" b="1" i="1" u="sng" dirty="0"/>
              <a:t>A</a:t>
            </a:r>
            <a:r>
              <a:rPr lang="en-US" b="1" i="1" dirty="0"/>
              <a:t>ttractive</a:t>
            </a:r>
            <a:r>
              <a:rPr lang="en-US" dirty="0"/>
              <a:t>: To highlight the message, different format, fonts and colors can be used, e.g.:</a:t>
            </a:r>
          </a:p>
          <a:p>
            <a:pPr algn="just"/>
            <a:endParaRPr lang="en-US" sz="2000" dirty="0"/>
          </a:p>
          <a:p>
            <a:pPr marL="857250" lvl="2" indent="0" algn="just">
              <a:buNone/>
            </a:pPr>
            <a:r>
              <a:rPr lang="en-US" sz="2200" b="1" dirty="0">
                <a:solidFill>
                  <a:srgbClr val="FF0000"/>
                </a:solidFill>
              </a:rPr>
              <a:t>WARNING!:</a:t>
            </a:r>
            <a:r>
              <a:rPr lang="en-US" sz="2200" b="1" dirty="0"/>
              <a:t> If there is any underpayment on your tax return due to fraud, </a:t>
            </a:r>
            <a:r>
              <a:rPr lang="en-US" sz="2200" b="1" dirty="0">
                <a:solidFill>
                  <a:srgbClr val="FF0000"/>
                </a:solidFill>
              </a:rPr>
              <a:t>a penalty of 75% </a:t>
            </a:r>
            <a:r>
              <a:rPr lang="en-US" sz="2200" b="1" dirty="0"/>
              <a:t>of the underpayment will be added to your tax. You may also be subject to criminal prosecution and imprisonment.</a:t>
            </a:r>
            <a:endParaRPr lang="en-US" sz="2200" dirty="0"/>
          </a:p>
          <a:p>
            <a:pPr marL="0" indent="0">
              <a:buNone/>
            </a:pPr>
            <a:endParaRPr lang="en-US" dirty="0"/>
          </a:p>
        </p:txBody>
      </p:sp>
      <p:pic>
        <p:nvPicPr>
          <p:cNvPr id="11" name="Picture 10" descr="C:\Users\galiyev\AppData\Local\Microsoft\Windows\INetCache\Content.MSO\C55CB46E.tmp">
            <a:extLst>
              <a:ext uri="{FF2B5EF4-FFF2-40B4-BE49-F238E27FC236}">
                <a16:creationId xmlns:a16="http://schemas.microsoft.com/office/drawing/2014/main" id="{C7EF6031-F41E-4741-87A4-D5D2E4456780}"/>
              </a:ext>
            </a:extLst>
          </p:cNvPr>
          <p:cNvPicPr/>
          <p:nvPr/>
        </p:nvPicPr>
        <p:blipFill rotWithShape="1">
          <a:blip r:embed="rId3" cstate="print">
            <a:extLst>
              <a:ext uri="{28A0092B-C50C-407E-A947-70E740481C1C}">
                <a14:useLocalDpi xmlns:a14="http://schemas.microsoft.com/office/drawing/2010/main" val="0"/>
              </a:ext>
            </a:extLst>
          </a:blip>
          <a:srcRect l="18040" r="18039"/>
          <a:stretch/>
        </p:blipFill>
        <p:spPr bwMode="auto">
          <a:xfrm>
            <a:off x="144535" y="5326072"/>
            <a:ext cx="1183488" cy="10509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880766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32</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Applying the Main Principles of the EAST Framework to Intervention 2 </a:t>
            </a:r>
            <a:r>
              <a:rPr lang="en-US" sz="3600" i="1" dirty="0"/>
              <a:t>(cont’d):</a:t>
            </a:r>
            <a:endParaRPr lang="en-US" i="1"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579418"/>
            <a:ext cx="8229600" cy="4546745"/>
          </a:xfrm>
        </p:spPr>
        <p:txBody>
          <a:bodyPr>
            <a:normAutofit lnSpcReduction="10000"/>
          </a:bodyPr>
          <a:lstStyle/>
          <a:p>
            <a:pPr algn="just"/>
            <a:r>
              <a:rPr lang="en-US" b="1" i="1" dirty="0"/>
              <a:t>Make It </a:t>
            </a:r>
            <a:r>
              <a:rPr lang="en-US" b="1" i="1" u="sng" dirty="0"/>
              <a:t>S</a:t>
            </a:r>
            <a:r>
              <a:rPr lang="en-US" b="1" i="1" dirty="0"/>
              <a:t>ocial</a:t>
            </a:r>
            <a:r>
              <a:rPr lang="en-US" dirty="0"/>
              <a:t>: The penalty message can be followed by a social norm statement like: “</a:t>
            </a:r>
            <a:r>
              <a:rPr lang="en-US" i="1" dirty="0">
                <a:solidFill>
                  <a:srgbClr val="0070C0"/>
                </a:solidFill>
              </a:rPr>
              <a:t>The vast majority of Americans fully pay their federal taxes.</a:t>
            </a:r>
            <a:r>
              <a:rPr lang="en-US" i="1" dirty="0"/>
              <a:t>”</a:t>
            </a:r>
            <a:endParaRPr lang="en-US" i="1" dirty="0">
              <a:solidFill>
                <a:srgbClr val="0070C0"/>
              </a:solidFill>
            </a:endParaRPr>
          </a:p>
          <a:p>
            <a:pPr algn="just"/>
            <a:endParaRPr lang="en-US" sz="3400" i="1" dirty="0"/>
          </a:p>
          <a:p>
            <a:pPr algn="just"/>
            <a:r>
              <a:rPr lang="en-US" b="1" i="1" dirty="0"/>
              <a:t>Make It </a:t>
            </a:r>
            <a:r>
              <a:rPr lang="en-US" b="1" i="1" u="sng" dirty="0"/>
              <a:t>T</a:t>
            </a:r>
            <a:r>
              <a:rPr lang="en-US" b="1" i="1" dirty="0"/>
              <a:t>imely</a:t>
            </a:r>
            <a:r>
              <a:rPr lang="en-US" dirty="0"/>
              <a:t>: Ideally, it would be good to present the penalty message immediately before taxpayers decide about underreporting taxes.</a:t>
            </a:r>
            <a:endParaRPr lang="en-US" i="1" dirty="0"/>
          </a:p>
          <a:p>
            <a:endParaRPr lang="en-US" dirty="0"/>
          </a:p>
        </p:txBody>
      </p:sp>
    </p:spTree>
    <p:extLst>
      <p:ext uri="{BB962C8B-B14F-4D97-AF65-F5344CB8AC3E}">
        <p14:creationId xmlns:p14="http://schemas.microsoft.com/office/powerpoint/2010/main" val="2657669020"/>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CAB803-D1BE-4162-B639-C9F4F5D85CB8}"/>
              </a:ext>
            </a:extLst>
          </p:cNvPr>
          <p:cNvSpPr>
            <a:spLocks noGrp="1"/>
          </p:cNvSpPr>
          <p:nvPr>
            <p:ph type="sldNum" sz="quarter" idx="12"/>
          </p:nvPr>
        </p:nvSpPr>
        <p:spPr/>
        <p:txBody>
          <a:bodyPr/>
          <a:lstStyle/>
          <a:p>
            <a:fld id="{30D2325B-6DC0-B74D-9F90-7C77FD972B4A}" type="slidenum">
              <a:rPr lang="en-US" smtClean="0"/>
              <a:t>33</a:t>
            </a:fld>
            <a:endParaRPr lang="en-US" dirty="0"/>
          </a:p>
        </p:txBody>
      </p:sp>
      <p:sp>
        <p:nvSpPr>
          <p:cNvPr id="9" name="Title 1">
            <a:extLst>
              <a:ext uri="{FF2B5EF4-FFF2-40B4-BE49-F238E27FC236}">
                <a16:creationId xmlns:a16="http://schemas.microsoft.com/office/drawing/2014/main" id="{25CFAA4C-2501-4BA2-A8F6-48164A27A83D}"/>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Including the Penalty Message on the 1</a:t>
            </a:r>
            <a:r>
              <a:rPr lang="en-US" sz="3600" baseline="30000" dirty="0"/>
              <a:t>st</a:t>
            </a:r>
            <a:r>
              <a:rPr lang="en-US" sz="3600" dirty="0"/>
              <a:t> Page of Form 1040</a:t>
            </a:r>
            <a:endParaRPr lang="en-US" i="1" dirty="0"/>
          </a:p>
        </p:txBody>
      </p:sp>
      <p:pic>
        <p:nvPicPr>
          <p:cNvPr id="10" name="Content Placeholder 9">
            <a:extLst>
              <a:ext uri="{FF2B5EF4-FFF2-40B4-BE49-F238E27FC236}">
                <a16:creationId xmlns:a16="http://schemas.microsoft.com/office/drawing/2014/main" id="{613DD232-A99B-4C5E-8DEA-F1DE4F759FD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758" y="2928732"/>
            <a:ext cx="8503592" cy="2035154"/>
          </a:xfrm>
          <a:prstGeom prst="rect">
            <a:avLst/>
          </a:prstGeom>
          <a:noFill/>
          <a:ln>
            <a:noFill/>
          </a:ln>
        </p:spPr>
      </p:pic>
      <p:sp>
        <p:nvSpPr>
          <p:cNvPr id="11" name="Text Box 6">
            <a:extLst>
              <a:ext uri="{FF2B5EF4-FFF2-40B4-BE49-F238E27FC236}">
                <a16:creationId xmlns:a16="http://schemas.microsoft.com/office/drawing/2014/main" id="{4E8DAA34-88FE-44F3-96A3-A79EE2C2D032}"/>
              </a:ext>
            </a:extLst>
          </p:cNvPr>
          <p:cNvSpPr txBox="1"/>
          <p:nvPr/>
        </p:nvSpPr>
        <p:spPr>
          <a:xfrm>
            <a:off x="6139544" y="1697856"/>
            <a:ext cx="2547256" cy="924242"/>
          </a:xfrm>
          <a:prstGeom prst="rect">
            <a:avLst/>
          </a:prstGeom>
          <a:solidFill>
            <a:schemeClr val="lt1"/>
          </a:solidFill>
          <a:ln w="19050">
            <a:solidFill>
              <a:srgbClr val="FF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penalty message can be placed somewhere here.</a:t>
            </a:r>
          </a:p>
        </p:txBody>
      </p:sp>
      <p:cxnSp>
        <p:nvCxnSpPr>
          <p:cNvPr id="12" name="Straight Arrow Connector 11">
            <a:extLst>
              <a:ext uri="{FF2B5EF4-FFF2-40B4-BE49-F238E27FC236}">
                <a16:creationId xmlns:a16="http://schemas.microsoft.com/office/drawing/2014/main" id="{D6146D18-2521-45F3-9F2B-F347E263B72C}"/>
              </a:ext>
            </a:extLst>
          </p:cNvPr>
          <p:cNvCxnSpPr>
            <a:cxnSpLocks/>
            <a:stCxn id="11" idx="2"/>
          </p:cNvCxnSpPr>
          <p:nvPr/>
        </p:nvCxnSpPr>
        <p:spPr>
          <a:xfrm flipH="1">
            <a:off x="6745184" y="2622098"/>
            <a:ext cx="667988" cy="4654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43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34</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4598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How Would Intervention 2 Work?</a:t>
            </a:r>
            <a:endParaRPr lang="en-US" dirty="0"/>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246910"/>
            <a:ext cx="8229600" cy="4975760"/>
          </a:xfrm>
        </p:spPr>
        <p:txBody>
          <a:bodyPr>
            <a:normAutofit fontScale="92500" lnSpcReduction="20000"/>
          </a:bodyPr>
          <a:lstStyle/>
          <a:p>
            <a:pPr marL="0" indent="0" algn="just">
              <a:buNone/>
            </a:pPr>
            <a:r>
              <a:rPr lang="en-US" dirty="0"/>
              <a:t>It would discourage taxpayers from underreporting their taxes by:</a:t>
            </a:r>
          </a:p>
          <a:p>
            <a:pPr marL="0" indent="0" algn="just">
              <a:buNone/>
            </a:pPr>
            <a:endParaRPr lang="en-US" dirty="0"/>
          </a:p>
          <a:p>
            <a:pPr algn="just"/>
            <a:r>
              <a:rPr lang="en-US" dirty="0"/>
              <a:t>Correcting misperceptions about the penalties that they are low and better calibrating the perceived costs of evading;</a:t>
            </a:r>
          </a:p>
          <a:p>
            <a:pPr algn="just"/>
            <a:endParaRPr lang="en-US" dirty="0"/>
          </a:p>
          <a:p>
            <a:pPr algn="just"/>
            <a:endParaRPr lang="en-US" dirty="0"/>
          </a:p>
          <a:p>
            <a:pPr algn="just"/>
            <a:r>
              <a:rPr lang="en-US" dirty="0"/>
              <a:t>Increasing the salience of the penalties at the time when taxpayers usually make decision whether to evade taxes or not.</a:t>
            </a:r>
          </a:p>
          <a:p>
            <a:endParaRPr lang="en-US" i="1" dirty="0"/>
          </a:p>
          <a:p>
            <a:endParaRPr lang="en-US" dirty="0"/>
          </a:p>
        </p:txBody>
      </p:sp>
    </p:spTree>
    <p:extLst>
      <p:ext uri="{BB962C8B-B14F-4D97-AF65-F5344CB8AC3E}">
        <p14:creationId xmlns:p14="http://schemas.microsoft.com/office/powerpoint/2010/main" val="1507980269"/>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308758" y="203388"/>
            <a:ext cx="8550235" cy="151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500" b="1" dirty="0"/>
              <a:t>Potential Effects of the Proposed Interventions on the Evasion Rate Among Taxpayers Who Prepare Their Tax Returns Themselves </a:t>
            </a:r>
            <a:br>
              <a:rPr lang="en-US" sz="2400" dirty="0"/>
            </a:br>
            <a:r>
              <a:rPr lang="en-US" sz="2200" dirty="0"/>
              <a:t>(</a:t>
            </a:r>
            <a:r>
              <a:rPr lang="en-US" sz="2200" i="1" dirty="0"/>
              <a:t>Assuming 100% Effectiveness in Correcting the Misperceptions</a:t>
            </a:r>
            <a:r>
              <a:rPr lang="en-US" sz="2200" dirty="0"/>
              <a:t>)</a:t>
            </a:r>
          </a:p>
        </p:txBody>
      </p:sp>
      <p:sp>
        <p:nvSpPr>
          <p:cNvPr id="2" name="Slide Number Placeholder 1">
            <a:extLst>
              <a:ext uri="{FF2B5EF4-FFF2-40B4-BE49-F238E27FC236}">
                <a16:creationId xmlns:a16="http://schemas.microsoft.com/office/drawing/2014/main" id="{60126534-A889-4ED0-AB08-C2191280FA98}"/>
              </a:ext>
            </a:extLst>
          </p:cNvPr>
          <p:cNvSpPr>
            <a:spLocks noGrp="1"/>
          </p:cNvSpPr>
          <p:nvPr>
            <p:ph type="sldNum" sz="quarter" idx="12"/>
          </p:nvPr>
        </p:nvSpPr>
        <p:spPr/>
        <p:txBody>
          <a:bodyPr/>
          <a:lstStyle/>
          <a:p>
            <a:fld id="{30D2325B-6DC0-B74D-9F90-7C77FD972B4A}" type="slidenum">
              <a:rPr lang="en-US" smtClean="0"/>
              <a:t>35</a:t>
            </a:fld>
            <a:endParaRPr lang="en-US" dirty="0"/>
          </a:p>
        </p:txBody>
      </p:sp>
      <p:graphicFrame>
        <p:nvGraphicFramePr>
          <p:cNvPr id="5" name="Content Placeholder 4">
            <a:extLst>
              <a:ext uri="{FF2B5EF4-FFF2-40B4-BE49-F238E27FC236}">
                <a16:creationId xmlns:a16="http://schemas.microsoft.com/office/drawing/2014/main" id="{61B76FCF-239C-4A00-9109-ADE57DECC6F1}"/>
              </a:ext>
            </a:extLst>
          </p:cNvPr>
          <p:cNvGraphicFramePr>
            <a:graphicFrameLocks noGrp="1"/>
          </p:cNvGraphicFramePr>
          <p:nvPr>
            <p:ph idx="1"/>
            <p:extLst>
              <p:ext uri="{D42A27DB-BD31-4B8C-83A1-F6EECF244321}">
                <p14:modId xmlns:p14="http://schemas.microsoft.com/office/powerpoint/2010/main" val="1136607856"/>
              </p:ext>
            </p:extLst>
          </p:nvPr>
        </p:nvGraphicFramePr>
        <p:xfrm>
          <a:off x="142505" y="2434444"/>
          <a:ext cx="8858992" cy="2637717"/>
        </p:xfrm>
        <a:graphic>
          <a:graphicData uri="http://schemas.openxmlformats.org/drawingml/2006/table">
            <a:tbl>
              <a:tblPr firstRow="1" firstCol="1" bandRow="1">
                <a:tableStyleId>{5C22544A-7EE6-4342-B048-85BDC9FD1C3A}</a:tableStyleId>
              </a:tblPr>
              <a:tblGrid>
                <a:gridCol w="2435425">
                  <a:extLst>
                    <a:ext uri="{9D8B030D-6E8A-4147-A177-3AD203B41FA5}">
                      <a16:colId xmlns:a16="http://schemas.microsoft.com/office/drawing/2014/main" val="3342707497"/>
                    </a:ext>
                  </a:extLst>
                </a:gridCol>
                <a:gridCol w="1507183">
                  <a:extLst>
                    <a:ext uri="{9D8B030D-6E8A-4147-A177-3AD203B41FA5}">
                      <a16:colId xmlns:a16="http://schemas.microsoft.com/office/drawing/2014/main" val="2946793999"/>
                    </a:ext>
                  </a:extLst>
                </a:gridCol>
                <a:gridCol w="1698171">
                  <a:extLst>
                    <a:ext uri="{9D8B030D-6E8A-4147-A177-3AD203B41FA5}">
                      <a16:colId xmlns:a16="http://schemas.microsoft.com/office/drawing/2014/main" val="2339670468"/>
                    </a:ext>
                  </a:extLst>
                </a:gridCol>
                <a:gridCol w="1638795">
                  <a:extLst>
                    <a:ext uri="{9D8B030D-6E8A-4147-A177-3AD203B41FA5}">
                      <a16:colId xmlns:a16="http://schemas.microsoft.com/office/drawing/2014/main" val="3197332433"/>
                    </a:ext>
                  </a:extLst>
                </a:gridCol>
                <a:gridCol w="1579418">
                  <a:extLst>
                    <a:ext uri="{9D8B030D-6E8A-4147-A177-3AD203B41FA5}">
                      <a16:colId xmlns:a16="http://schemas.microsoft.com/office/drawing/2014/main" val="3719687309"/>
                    </a:ext>
                  </a:extLst>
                </a:gridCol>
              </a:tblGrid>
              <a:tr h="736270">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b"/>
                </a:tc>
                <a:tc>
                  <a:txBody>
                    <a:bodyPr/>
                    <a:lstStyle/>
                    <a:p>
                      <a:pPr marL="0" marR="0" algn="ctr">
                        <a:lnSpc>
                          <a:spcPct val="107000"/>
                        </a:lnSpc>
                        <a:spcBef>
                          <a:spcPts val="0"/>
                        </a:spcBef>
                        <a:spcAft>
                          <a:spcPts val="0"/>
                        </a:spcAft>
                      </a:pPr>
                      <a:r>
                        <a:rPr lang="en-US" sz="1850" dirty="0">
                          <a:effectLst/>
                        </a:rPr>
                        <a:t>No intervention</a:t>
                      </a:r>
                      <a:endParaRPr lang="en-US" sz="185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b"/>
                </a:tc>
                <a:tc>
                  <a:txBody>
                    <a:bodyPr/>
                    <a:lstStyle/>
                    <a:p>
                      <a:pPr marL="0" marR="0" algn="ctr">
                        <a:lnSpc>
                          <a:spcPct val="107000"/>
                        </a:lnSpc>
                        <a:spcBef>
                          <a:spcPts val="0"/>
                        </a:spcBef>
                        <a:spcAft>
                          <a:spcPts val="0"/>
                        </a:spcAft>
                      </a:pPr>
                      <a:r>
                        <a:rPr lang="en-US" sz="1850" dirty="0">
                          <a:effectLst/>
                        </a:rPr>
                        <a:t>Intervention 1 only</a:t>
                      </a:r>
                      <a:endParaRPr lang="en-US" sz="185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b"/>
                </a:tc>
                <a:tc>
                  <a:txBody>
                    <a:bodyPr/>
                    <a:lstStyle/>
                    <a:p>
                      <a:pPr marL="0" marR="0" algn="ctr">
                        <a:lnSpc>
                          <a:spcPct val="107000"/>
                        </a:lnSpc>
                        <a:spcBef>
                          <a:spcPts val="0"/>
                        </a:spcBef>
                        <a:spcAft>
                          <a:spcPts val="0"/>
                        </a:spcAft>
                      </a:pPr>
                      <a:r>
                        <a:rPr lang="en-US" sz="1850">
                          <a:effectLst/>
                        </a:rPr>
                        <a:t>Intervention 2 only</a:t>
                      </a:r>
                      <a:endParaRPr lang="en-US" sz="185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b"/>
                </a:tc>
                <a:tc>
                  <a:txBody>
                    <a:bodyPr/>
                    <a:lstStyle/>
                    <a:p>
                      <a:pPr marL="0" marR="0" algn="ctr">
                        <a:lnSpc>
                          <a:spcPct val="107000"/>
                        </a:lnSpc>
                        <a:spcBef>
                          <a:spcPts val="0"/>
                        </a:spcBef>
                        <a:spcAft>
                          <a:spcPts val="0"/>
                        </a:spcAft>
                      </a:pPr>
                      <a:r>
                        <a:rPr lang="en-US" sz="1850" dirty="0">
                          <a:effectLst/>
                        </a:rPr>
                        <a:t>Both Interventions</a:t>
                      </a:r>
                      <a:endParaRPr lang="en-US" sz="185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b"/>
                </a:tc>
                <a:extLst>
                  <a:ext uri="{0D108BD9-81ED-4DB2-BD59-A6C34878D82A}">
                    <a16:rowId xmlns:a16="http://schemas.microsoft.com/office/drawing/2014/main" val="2779783585"/>
                  </a:ext>
                </a:extLst>
              </a:tr>
              <a:tr h="985650">
                <a:tc>
                  <a:txBody>
                    <a:bodyPr/>
                    <a:lstStyle/>
                    <a:p>
                      <a:pPr marL="0" marR="0" algn="ctr">
                        <a:lnSpc>
                          <a:spcPct val="107000"/>
                        </a:lnSpc>
                        <a:spcBef>
                          <a:spcPts val="0"/>
                        </a:spcBef>
                        <a:spcAft>
                          <a:spcPts val="0"/>
                        </a:spcAft>
                      </a:pPr>
                      <a:r>
                        <a:rPr lang="en-US" sz="1900" dirty="0">
                          <a:effectLst/>
                        </a:rPr>
                        <a:t>Predicted Evasion Rates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22.22%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19.72%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22.07%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19.57%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extLst>
                  <a:ext uri="{0D108BD9-81ED-4DB2-BD59-A6C34878D82A}">
                    <a16:rowId xmlns:a16="http://schemas.microsoft.com/office/drawing/2014/main" val="4128691611"/>
                  </a:ext>
                </a:extLst>
              </a:tr>
              <a:tr h="657101">
                <a:tc>
                  <a:txBody>
                    <a:bodyPr/>
                    <a:lstStyle/>
                    <a:p>
                      <a:pPr marL="0" marR="0" algn="ctr">
                        <a:lnSpc>
                          <a:spcPct val="107000"/>
                        </a:lnSpc>
                        <a:spcBef>
                          <a:spcPts val="0"/>
                        </a:spcBef>
                        <a:spcAft>
                          <a:spcPts val="0"/>
                        </a:spcAft>
                      </a:pPr>
                      <a:r>
                        <a:rPr lang="en-US" sz="1900" dirty="0">
                          <a:effectLst/>
                        </a:rPr>
                        <a:t>Reduction in Evasion Rates</a:t>
                      </a:r>
                      <a:br>
                        <a:rPr lang="en-US" sz="1900" dirty="0">
                          <a:effectLst/>
                        </a:rPr>
                      </a:br>
                      <a:r>
                        <a:rPr lang="en-US" sz="1900" dirty="0">
                          <a:effectLst/>
                        </a:rPr>
                        <a:t>(in percentage points)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2.50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0.15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tc>
                  <a:txBody>
                    <a:bodyPr/>
                    <a:lstStyle/>
                    <a:p>
                      <a:pPr marL="0" marR="0" algn="ctr">
                        <a:lnSpc>
                          <a:spcPct val="107000"/>
                        </a:lnSpc>
                        <a:spcBef>
                          <a:spcPts val="0"/>
                        </a:spcBef>
                        <a:spcAft>
                          <a:spcPts val="0"/>
                        </a:spcAft>
                      </a:pPr>
                      <a:r>
                        <a:rPr lang="en-US" sz="2000" dirty="0">
                          <a:effectLst/>
                        </a:rPr>
                        <a:t>2.65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02441" marR="102441" marT="0" marB="0" anchor="ctr"/>
                </a:tc>
                <a:extLst>
                  <a:ext uri="{0D108BD9-81ED-4DB2-BD59-A6C34878D82A}">
                    <a16:rowId xmlns:a16="http://schemas.microsoft.com/office/drawing/2014/main" val="1347647306"/>
                  </a:ext>
                </a:extLst>
              </a:tr>
            </a:tbl>
          </a:graphicData>
        </a:graphic>
      </p:graphicFrame>
      <p:sp>
        <p:nvSpPr>
          <p:cNvPr id="3" name="TextBox 2">
            <a:extLst>
              <a:ext uri="{FF2B5EF4-FFF2-40B4-BE49-F238E27FC236}">
                <a16:creationId xmlns:a16="http://schemas.microsoft.com/office/drawing/2014/main" id="{1D47F1C0-1594-449D-998D-C27E483E1DE0}"/>
              </a:ext>
            </a:extLst>
          </p:cNvPr>
          <p:cNvSpPr txBox="1"/>
          <p:nvPr/>
        </p:nvSpPr>
        <p:spPr>
          <a:xfrm>
            <a:off x="6460176" y="6003575"/>
            <a:ext cx="1947554" cy="369332"/>
          </a:xfrm>
          <a:prstGeom prst="rect">
            <a:avLst/>
          </a:prstGeom>
          <a:noFill/>
        </p:spPr>
        <p:txBody>
          <a:bodyPr wrap="square" rtlCol="0">
            <a:spAutoFit/>
          </a:bodyPr>
          <a:lstStyle/>
          <a:p>
            <a:r>
              <a:rPr lang="en-US" dirty="0"/>
              <a:t>Link to </a:t>
            </a:r>
            <a:r>
              <a:rPr lang="en-US" dirty="0">
                <a:hlinkClick r:id="rId3" action="ppaction://hlinksldjump"/>
              </a:rPr>
              <a:t>the models</a:t>
            </a:r>
            <a:endParaRPr lang="en-US" dirty="0"/>
          </a:p>
        </p:txBody>
      </p:sp>
    </p:spTree>
    <p:extLst>
      <p:ext uri="{BB962C8B-B14F-4D97-AF65-F5344CB8AC3E}">
        <p14:creationId xmlns:p14="http://schemas.microsoft.com/office/powerpoint/2010/main" val="3549004575"/>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6883" y="1465012"/>
                <a:ext cx="8490857" cy="5256463"/>
              </a:xfrm>
            </p:spPr>
            <p:txBody>
              <a:bodyPr>
                <a:normAutofit lnSpcReduction="10000"/>
              </a:bodyPr>
              <a:lstStyle/>
              <a:p>
                <a:pPr marL="0" indent="0">
                  <a:buNone/>
                </a:pPr>
                <a:endParaRPr lang="en-US" sz="130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𝑖𝑛𝑡</m:t>
                          </m:r>
                        </m:sub>
                      </m:sSub>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𝑖𝑛𝑡</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𝑖𝑛𝑡</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𝐸</m:t>
                                      </m:r>
                                    </m:e>
                                  </m:acc>
                                </m:e>
                                <m:sub>
                                  <m:r>
                                    <a:rPr lang="en-US" i="1">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𝑖𝑛𝑡</m:t>
                                  </m:r>
                                </m:sub>
                              </m:sSub>
                            </m:den>
                          </m:f>
                        </m:e>
                      </m:d>
                      <m:r>
                        <a:rPr lang="en-US" i="1">
                          <a:latin typeface="Cambria Math" panose="02040503050406030204" pitchFamily="18" charset="0"/>
                        </a:rPr>
                        <m:t>𝑓</m:t>
                      </m:r>
                      <m:r>
                        <a:rPr lang="en-US" sz="2400" i="1">
                          <a:latin typeface="Cambria Math" panose="02040503050406030204" pitchFamily="18" charset="0"/>
                        </a:rPr>
                        <m:t> </m:t>
                      </m:r>
                    </m:oMath>
                  </m:oMathPara>
                </a14:m>
                <a:endParaRPr lang="en-US" sz="2400" dirty="0"/>
              </a:p>
              <a:p>
                <a:pPr marL="0" indent="0">
                  <a:buNone/>
                </a:pPr>
                <a:r>
                  <a:rPr lang="en-US" sz="2400" dirty="0"/>
                  <a:t>Where: </a:t>
                </a:r>
              </a:p>
              <a:p>
                <a:pPr marL="0" indent="0" algn="just">
                  <a:spcBef>
                    <a:spcPts val="800"/>
                  </a:spcBef>
                  <a:spcAft>
                    <a:spcPts val="800"/>
                  </a:spcAft>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𝑖𝑛𝑡</m:t>
                        </m:r>
                      </m:sub>
                    </m:sSub>
                  </m:oMath>
                </a14:m>
                <a:r>
                  <a:rPr lang="en-US" sz="2400" dirty="0"/>
                  <a:t> – is the additional tax revenues; </a:t>
                </a:r>
                <a:endParaRPr lang="en-US" sz="2400" i="1" dirty="0">
                  <a:latin typeface="Cambria Math" panose="02040503050406030204" pitchFamily="18" charset="0"/>
                </a:endParaRPr>
              </a:p>
              <a:p>
                <a:pPr marL="0" indent="0" algn="just">
                  <a:spcBef>
                    <a:spcPts val="800"/>
                  </a:spcBef>
                  <a:spcAft>
                    <a:spcPts val="800"/>
                  </a:spcAft>
                  <a:buNone/>
                </a:pPr>
                <a14:m>
                  <m:oMath xmlns:m="http://schemas.openxmlformats.org/officeDocument/2006/math">
                    <m:r>
                      <a:rPr lang="en-US" sz="2400" i="1">
                        <a:latin typeface="Cambria Math" panose="02040503050406030204" pitchFamily="18" charset="0"/>
                      </a:rPr>
                      <m:t>𝐺</m:t>
                    </m:r>
                  </m:oMath>
                </a14:m>
                <a:r>
                  <a:rPr lang="en-US" sz="2400" dirty="0"/>
                  <a:t> – is the tax gap with no intervention and is expressed in dollars;</a:t>
                </a:r>
              </a:p>
              <a:p>
                <a:pPr marL="0" indent="0" algn="just">
                  <a:spcBef>
                    <a:spcPts val="800"/>
                  </a:spcBef>
                  <a:spcAft>
                    <a:spcPts val="800"/>
                  </a:spcAft>
                  <a:buNone/>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𝐸</m:t>
                            </m:r>
                          </m:e>
                        </m:acc>
                      </m:e>
                      <m:sub>
                        <m:r>
                          <a:rPr lang="en-US" sz="2400" i="1">
                            <a:latin typeface="Cambria Math" panose="02040503050406030204" pitchFamily="18" charset="0"/>
                          </a:rPr>
                          <m:t>𝑛𝑜</m:t>
                        </m:r>
                        <m:r>
                          <a:rPr lang="en-US" sz="2400" i="1">
                            <a:latin typeface="Cambria Math" panose="02040503050406030204" pitchFamily="18" charset="0"/>
                          </a:rPr>
                          <m:t> </m:t>
                        </m:r>
                        <m:r>
                          <a:rPr lang="en-US" sz="2400" i="1">
                            <a:latin typeface="Cambria Math" panose="02040503050406030204" pitchFamily="18" charset="0"/>
                          </a:rPr>
                          <m:t>𝑖𝑛𝑡</m:t>
                        </m:r>
                      </m:sub>
                    </m:sSub>
                  </m:oMath>
                </a14:m>
                <a:r>
                  <a:rPr lang="en-US" sz="2400" dirty="0"/>
                  <a:t> – is the predicted evasion rate with no intervention;</a:t>
                </a:r>
              </a:p>
              <a:p>
                <a:pPr marL="0" indent="0" algn="just">
                  <a:spcBef>
                    <a:spcPts val="800"/>
                  </a:spcBef>
                  <a:spcAft>
                    <a:spcPts val="800"/>
                  </a:spcAft>
                  <a:buNone/>
                </a:pPr>
                <a:r>
                  <a:rPr lang="en-US" sz="2400"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𝐸</m:t>
                            </m:r>
                          </m:e>
                        </m:acc>
                      </m:e>
                      <m:sub>
                        <m:r>
                          <a:rPr lang="en-US" sz="2400" i="1">
                            <a:latin typeface="Cambria Math" panose="02040503050406030204" pitchFamily="18" charset="0"/>
                          </a:rPr>
                          <m:t>𝑖𝑛𝑡</m:t>
                        </m:r>
                      </m:sub>
                    </m:sSub>
                  </m:oMath>
                </a14:m>
                <a:r>
                  <a:rPr lang="en-US" sz="2400" dirty="0"/>
                  <a:t> – is the predicted evasion rate with the intervention, assuming 100% effectiveness in correcting the misperceptions; </a:t>
                </a:r>
                <a:endParaRPr lang="en-US" sz="2400" i="1" dirty="0">
                  <a:latin typeface="Cambria Math" panose="02040503050406030204" pitchFamily="18" charset="0"/>
                </a:endParaRPr>
              </a:p>
              <a:p>
                <a:pPr marL="0" indent="0" algn="just">
                  <a:spcBef>
                    <a:spcPts val="800"/>
                  </a:spcBef>
                  <a:spcAft>
                    <a:spcPts val="800"/>
                  </a:spcAft>
                  <a:buNone/>
                </a:pPr>
                <a14:m>
                  <m:oMath xmlns:m="http://schemas.openxmlformats.org/officeDocument/2006/math">
                    <m:r>
                      <a:rPr lang="en-US" sz="2400" i="1">
                        <a:latin typeface="Cambria Math" panose="02040503050406030204" pitchFamily="18" charset="0"/>
                      </a:rPr>
                      <m:t>𝑓</m:t>
                    </m:r>
                  </m:oMath>
                </a14:m>
                <a:r>
                  <a:rPr lang="en-US" sz="2400" dirty="0"/>
                  <a:t> – is the effectiveness factor that ranges from 0 to 1 (or 0% to 100%)</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6883" y="1465012"/>
                <a:ext cx="8490857" cy="5256463"/>
              </a:xfrm>
              <a:blipFill>
                <a:blip r:embed="rId3"/>
                <a:stretch>
                  <a:fillRect l="-1149" r="-1077"/>
                </a:stretch>
              </a:blipFill>
            </p:spPr>
            <p:txBody>
              <a:bodyPr/>
              <a:lstStyle/>
              <a:p>
                <a:r>
                  <a:rPr lang="en-US">
                    <a:noFill/>
                  </a:rPr>
                  <a:t> </a:t>
                </a:r>
              </a:p>
            </p:txBody>
          </p:sp>
        </mc:Fallback>
      </mc:AlternateContent>
      <p:sp>
        <p:nvSpPr>
          <p:cNvPr id="4" name="Title 1"/>
          <p:cNvSpPr txBox="1">
            <a:spLocks noGrp="1"/>
          </p:cNvSpPr>
          <p:nvPr>
            <p:ph type="title"/>
          </p:nvPr>
        </p:nvSpPr>
        <p:spPr>
          <a:xfrm>
            <a:off x="457200" y="179637"/>
            <a:ext cx="8229600" cy="128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000" dirty="0"/>
              <a:t>Formula to Estimate Additional Tax Revenues That Could Be Collected Due to the Interventions</a:t>
            </a:r>
          </a:p>
        </p:txBody>
      </p:sp>
      <p:sp>
        <p:nvSpPr>
          <p:cNvPr id="2" name="Slide Number Placeholder 1">
            <a:extLst>
              <a:ext uri="{FF2B5EF4-FFF2-40B4-BE49-F238E27FC236}">
                <a16:creationId xmlns:a16="http://schemas.microsoft.com/office/drawing/2014/main" id="{52B5CD23-DDE2-4BD7-BA03-FA299B13EE65}"/>
              </a:ext>
            </a:extLst>
          </p:cNvPr>
          <p:cNvSpPr>
            <a:spLocks noGrp="1"/>
          </p:cNvSpPr>
          <p:nvPr>
            <p:ph type="sldNum" sz="quarter" idx="12"/>
          </p:nvPr>
        </p:nvSpPr>
        <p:spPr/>
        <p:txBody>
          <a:bodyPr/>
          <a:lstStyle/>
          <a:p>
            <a:fld id="{30D2325B-6DC0-B74D-9F90-7C77FD972B4A}" type="slidenum">
              <a:rPr lang="en-US" smtClean="0"/>
              <a:t>36</a:t>
            </a:fld>
            <a:endParaRPr lang="en-US" dirty="0"/>
          </a:p>
        </p:txBody>
      </p:sp>
    </p:spTree>
    <p:extLst>
      <p:ext uri="{BB962C8B-B14F-4D97-AF65-F5344CB8AC3E}">
        <p14:creationId xmlns:p14="http://schemas.microsoft.com/office/powerpoint/2010/main" val="245152653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308758" y="179638"/>
            <a:ext cx="8550235" cy="1292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b="1" dirty="0"/>
              <a:t>Additional Tax Revenues That Could Be Collected Due to the Interventions at Different Levels of the Intervention Effectiveness (i.e., </a:t>
            </a:r>
            <a:r>
              <a:rPr lang="en-US" sz="2800" b="1" i="1" dirty="0"/>
              <a:t>f</a:t>
            </a:r>
            <a:r>
              <a:rPr lang="en-US" sz="2800" b="1" dirty="0"/>
              <a:t>)</a:t>
            </a:r>
          </a:p>
        </p:txBody>
      </p:sp>
      <p:sp>
        <p:nvSpPr>
          <p:cNvPr id="2" name="Slide Number Placeholder 1">
            <a:extLst>
              <a:ext uri="{FF2B5EF4-FFF2-40B4-BE49-F238E27FC236}">
                <a16:creationId xmlns:a16="http://schemas.microsoft.com/office/drawing/2014/main" id="{60126534-A889-4ED0-AB08-C2191280FA98}"/>
              </a:ext>
            </a:extLst>
          </p:cNvPr>
          <p:cNvSpPr>
            <a:spLocks noGrp="1"/>
          </p:cNvSpPr>
          <p:nvPr>
            <p:ph type="sldNum" sz="quarter" idx="12"/>
          </p:nvPr>
        </p:nvSpPr>
        <p:spPr/>
        <p:txBody>
          <a:bodyPr/>
          <a:lstStyle/>
          <a:p>
            <a:fld id="{30D2325B-6DC0-B74D-9F90-7C77FD972B4A}" type="slidenum">
              <a:rPr lang="en-US" smtClean="0"/>
              <a:t>37</a:t>
            </a:fld>
            <a:endParaRPr lang="en-US" dirty="0"/>
          </a:p>
        </p:txBody>
      </p:sp>
      <p:graphicFrame>
        <p:nvGraphicFramePr>
          <p:cNvPr id="9" name="Content Placeholder 8">
            <a:extLst>
              <a:ext uri="{FF2B5EF4-FFF2-40B4-BE49-F238E27FC236}">
                <a16:creationId xmlns:a16="http://schemas.microsoft.com/office/drawing/2014/main" id="{3FE6B69C-BDC2-49C4-9585-A98571CAA9B0}"/>
              </a:ext>
            </a:extLst>
          </p:cNvPr>
          <p:cNvGraphicFramePr>
            <a:graphicFrameLocks noGrp="1"/>
          </p:cNvGraphicFramePr>
          <p:nvPr>
            <p:ph idx="1"/>
            <p:extLst>
              <p:ext uri="{D42A27DB-BD31-4B8C-83A1-F6EECF244321}">
                <p14:modId xmlns:p14="http://schemas.microsoft.com/office/powerpoint/2010/main" val="2735920326"/>
              </p:ext>
            </p:extLst>
          </p:nvPr>
        </p:nvGraphicFramePr>
        <p:xfrm>
          <a:off x="280264" y="1773644"/>
          <a:ext cx="8266227" cy="3928673"/>
        </p:xfrm>
        <a:graphic>
          <a:graphicData uri="http://schemas.openxmlformats.org/drawingml/2006/table">
            <a:tbl>
              <a:tblPr/>
              <a:tblGrid>
                <a:gridCol w="2286000">
                  <a:extLst>
                    <a:ext uri="{9D8B030D-6E8A-4147-A177-3AD203B41FA5}">
                      <a16:colId xmlns:a16="http://schemas.microsoft.com/office/drawing/2014/main" val="3758809858"/>
                    </a:ext>
                  </a:extLst>
                </a:gridCol>
                <a:gridCol w="1993409">
                  <a:extLst>
                    <a:ext uri="{9D8B030D-6E8A-4147-A177-3AD203B41FA5}">
                      <a16:colId xmlns:a16="http://schemas.microsoft.com/office/drawing/2014/main" val="4282732811"/>
                    </a:ext>
                  </a:extLst>
                </a:gridCol>
                <a:gridCol w="1993409">
                  <a:extLst>
                    <a:ext uri="{9D8B030D-6E8A-4147-A177-3AD203B41FA5}">
                      <a16:colId xmlns:a16="http://schemas.microsoft.com/office/drawing/2014/main" val="530672607"/>
                    </a:ext>
                  </a:extLst>
                </a:gridCol>
                <a:gridCol w="1993409">
                  <a:extLst>
                    <a:ext uri="{9D8B030D-6E8A-4147-A177-3AD203B41FA5}">
                      <a16:colId xmlns:a16="http://schemas.microsoft.com/office/drawing/2014/main" val="1529057256"/>
                    </a:ext>
                  </a:extLst>
                </a:gridCol>
              </a:tblGrid>
              <a:tr h="791555">
                <a:tc rowSpan="2">
                  <a:txBody>
                    <a:bodyPr/>
                    <a:lstStyle/>
                    <a:p>
                      <a:pPr algn="ctr" fontAlgn="ctr"/>
                      <a:r>
                        <a:rPr lang="en-US" sz="2300" b="1" i="0" u="none" strike="noStrike" dirty="0">
                          <a:solidFill>
                            <a:srgbClr val="000000"/>
                          </a:solidFill>
                          <a:effectLst/>
                          <a:latin typeface="Calibri" panose="020F0502020204030204" pitchFamily="34" charset="0"/>
                        </a:rPr>
                        <a:t>The Intervention Effectiveness Factor, </a:t>
                      </a:r>
                      <a:r>
                        <a:rPr lang="en-US" sz="2300" b="0" i="0" u="none" strike="noStrike" dirty="0">
                          <a:solidFill>
                            <a:srgbClr val="000000"/>
                          </a:solidFill>
                          <a:effectLst/>
                          <a:latin typeface="Calibri" panose="020F0502020204030204" pitchFamily="34" charset="0"/>
                        </a:rPr>
                        <a:t>(</a:t>
                      </a:r>
                      <a:r>
                        <a:rPr lang="en-US" sz="2300" b="0" i="1" u="none" strike="noStrike" dirty="0">
                          <a:solidFill>
                            <a:srgbClr val="000000"/>
                          </a:solidFill>
                          <a:effectLst/>
                          <a:latin typeface="Calibri" panose="020F0502020204030204" pitchFamily="34" charset="0"/>
                        </a:rPr>
                        <a:t>f)</a:t>
                      </a:r>
                    </a:p>
                  </a:txBody>
                  <a:tcPr marL="89554" marR="89554" marT="44777" marB="4477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r>
                        <a:rPr lang="en-US" sz="2300" b="1" i="0" u="none" strike="noStrike" dirty="0">
                          <a:solidFill>
                            <a:srgbClr val="000000"/>
                          </a:solidFill>
                          <a:effectLst/>
                          <a:latin typeface="Calibri" panose="020F0502020204030204" pitchFamily="34" charset="0"/>
                        </a:rPr>
                        <a:t>Additional Tax Revenues</a:t>
                      </a:r>
                      <a:br>
                        <a:rPr lang="en-US" sz="2300" b="1" i="0" u="none" strike="noStrike" dirty="0">
                          <a:solidFill>
                            <a:srgbClr val="000000"/>
                          </a:solidFill>
                          <a:effectLst/>
                          <a:latin typeface="Calibri" panose="020F0502020204030204" pitchFamily="34" charset="0"/>
                        </a:rPr>
                      </a:br>
                      <a:r>
                        <a:rPr lang="en-US" sz="2300" b="0" i="0" u="none" strike="noStrike" dirty="0">
                          <a:solidFill>
                            <a:srgbClr val="000000"/>
                          </a:solidFill>
                          <a:effectLst/>
                          <a:latin typeface="Calibri" panose="020F0502020204030204" pitchFamily="34" charset="0"/>
                        </a:rPr>
                        <a:t>(in billions of dollars)</a:t>
                      </a:r>
                    </a:p>
                  </a:txBody>
                  <a:tcPr marL="89554" marR="89554" marT="44777" marB="44777"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6108501"/>
                  </a:ext>
                </a:extLst>
              </a:tr>
              <a:tr h="716428">
                <a:tc vMerge="1">
                  <a:txBody>
                    <a:bodyPr/>
                    <a:lstStyle/>
                    <a:p>
                      <a:endParaRPr lang="en-US"/>
                    </a:p>
                  </a:txBody>
                  <a:tcPr/>
                </a:tc>
                <a:tc>
                  <a:txBody>
                    <a:bodyPr/>
                    <a:lstStyle/>
                    <a:p>
                      <a:pPr algn="ctr" fontAlgn="b"/>
                      <a:r>
                        <a:rPr lang="en-US" sz="2300" b="1" i="0" u="none" strike="noStrike" dirty="0">
                          <a:solidFill>
                            <a:srgbClr val="000000"/>
                          </a:solidFill>
                          <a:effectLst/>
                          <a:latin typeface="Calibri" panose="020F0502020204030204" pitchFamily="34" charset="0"/>
                        </a:rPr>
                        <a:t>Intervention 1 only</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300" b="1" i="0" u="none" strike="noStrike" dirty="0">
                          <a:solidFill>
                            <a:srgbClr val="000000"/>
                          </a:solidFill>
                          <a:effectLst/>
                          <a:latin typeface="Calibri" panose="020F0502020204030204" pitchFamily="34" charset="0"/>
                        </a:rPr>
                        <a:t>Intervention 2 only</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300" b="1" i="0" u="none" strike="noStrike" dirty="0">
                          <a:solidFill>
                            <a:srgbClr val="000000"/>
                          </a:solidFill>
                          <a:effectLst/>
                          <a:latin typeface="Calibri" panose="020F0502020204030204" pitchFamily="34" charset="0"/>
                        </a:rPr>
                        <a:t>Both Interventions</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841665"/>
                  </a:ext>
                </a:extLst>
              </a:tr>
              <a:tr h="401143">
                <a:tc>
                  <a:txBody>
                    <a:bodyPr/>
                    <a:lstStyle/>
                    <a:p>
                      <a:pPr algn="ctr" fontAlgn="b"/>
                      <a:r>
                        <a:rPr lang="en-US" sz="2300" b="0" i="0" u="none" strike="noStrike" dirty="0">
                          <a:solidFill>
                            <a:srgbClr val="000000"/>
                          </a:solidFill>
                          <a:effectLst/>
                          <a:latin typeface="Calibri" panose="020F0502020204030204" pitchFamily="34" charset="0"/>
                        </a:rPr>
                        <a:t>100%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12.83</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0.81</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13.60</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7841290"/>
                  </a:ext>
                </a:extLst>
              </a:tr>
              <a:tr h="401143">
                <a:tc>
                  <a:txBody>
                    <a:bodyPr/>
                    <a:lstStyle/>
                    <a:p>
                      <a:pPr algn="ctr" fontAlgn="b"/>
                      <a:r>
                        <a:rPr lang="en-US" sz="2300" b="0" i="0" u="none" strike="noStrike" dirty="0">
                          <a:solidFill>
                            <a:srgbClr val="000000"/>
                          </a:solidFill>
                          <a:effectLst/>
                          <a:latin typeface="Calibri" panose="020F0502020204030204" pitchFamily="34" charset="0"/>
                        </a:rPr>
                        <a:t>80%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10.27</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0.65</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10.88</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103199"/>
                  </a:ext>
                </a:extLst>
              </a:tr>
              <a:tr h="401143">
                <a:tc>
                  <a:txBody>
                    <a:bodyPr/>
                    <a:lstStyle/>
                    <a:p>
                      <a:pPr algn="ctr" fontAlgn="b"/>
                      <a:r>
                        <a:rPr lang="en-US" sz="2300" b="0" i="0" u="none" strike="noStrike" dirty="0">
                          <a:solidFill>
                            <a:srgbClr val="000000"/>
                          </a:solidFill>
                          <a:effectLst/>
                          <a:latin typeface="Calibri" panose="020F0502020204030204" pitchFamily="34" charset="0"/>
                        </a:rPr>
                        <a:t>60%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7.70</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0.49</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8.16</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649011"/>
                  </a:ext>
                </a:extLst>
              </a:tr>
              <a:tr h="401143">
                <a:tc>
                  <a:txBody>
                    <a:bodyPr/>
                    <a:lstStyle/>
                    <a:p>
                      <a:pPr algn="ctr" fontAlgn="b"/>
                      <a:r>
                        <a:rPr lang="en-US" sz="2300" b="0" i="0" u="none" strike="noStrike" dirty="0">
                          <a:solidFill>
                            <a:srgbClr val="000000"/>
                          </a:solidFill>
                          <a:effectLst/>
                          <a:latin typeface="Calibri" panose="020F0502020204030204" pitchFamily="34" charset="0"/>
                        </a:rPr>
                        <a:t>40%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5.13</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0.33</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5.44</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9736617"/>
                  </a:ext>
                </a:extLst>
              </a:tr>
              <a:tr h="401143">
                <a:tc>
                  <a:txBody>
                    <a:bodyPr/>
                    <a:lstStyle/>
                    <a:p>
                      <a:pPr algn="ctr" fontAlgn="b"/>
                      <a:r>
                        <a:rPr lang="en-US" sz="2300" b="0" i="0" u="none" strike="noStrike" dirty="0">
                          <a:solidFill>
                            <a:srgbClr val="000000"/>
                          </a:solidFill>
                          <a:effectLst/>
                          <a:latin typeface="Calibri" panose="020F0502020204030204" pitchFamily="34" charset="0"/>
                        </a:rPr>
                        <a:t>20%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2.57</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0.16</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2.72</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177157"/>
                  </a:ext>
                </a:extLst>
              </a:tr>
              <a:tr h="414975">
                <a:tc>
                  <a:txBody>
                    <a:bodyPr/>
                    <a:lstStyle/>
                    <a:p>
                      <a:pPr algn="ctr" fontAlgn="b"/>
                      <a:r>
                        <a:rPr lang="en-US" sz="2300" b="0" i="0" u="none" strike="noStrike" dirty="0">
                          <a:solidFill>
                            <a:srgbClr val="000000"/>
                          </a:solidFill>
                          <a:effectLst/>
                          <a:latin typeface="Calibri" panose="020F0502020204030204" pitchFamily="34" charset="0"/>
                        </a:rPr>
                        <a:t>10%</a:t>
                      </a:r>
                    </a:p>
                  </a:txBody>
                  <a:tcPr marL="13112" marR="13112" marT="131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1.28</a:t>
                      </a:r>
                    </a:p>
                  </a:txBody>
                  <a:tcPr marL="13112" marR="13112" marT="1311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0.08</a:t>
                      </a:r>
                    </a:p>
                  </a:txBody>
                  <a:tcPr marL="13112" marR="13112" marT="131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300" b="0" i="0" u="none" strike="noStrike" dirty="0">
                          <a:solidFill>
                            <a:srgbClr val="000000"/>
                          </a:solidFill>
                          <a:effectLst/>
                          <a:latin typeface="Calibri" panose="020F0502020204030204" pitchFamily="34" charset="0"/>
                        </a:rPr>
                        <a:t>1.36</a:t>
                      </a:r>
                    </a:p>
                  </a:txBody>
                  <a:tcPr marL="13112" marR="13112" marT="1311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939739"/>
                  </a:ext>
                </a:extLst>
              </a:tr>
            </a:tbl>
          </a:graphicData>
        </a:graphic>
      </p:graphicFrame>
    </p:spTree>
    <p:extLst>
      <p:ext uri="{BB962C8B-B14F-4D97-AF65-F5344CB8AC3E}">
        <p14:creationId xmlns:p14="http://schemas.microsoft.com/office/powerpoint/2010/main" val="1842229488"/>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38</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Some Potential Costs of the Proposed Interventions</a:t>
            </a:r>
            <a:r>
              <a:rPr lang="en-US" dirty="0"/>
              <a:t>	</a:t>
            </a:r>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308758" y="1163781"/>
            <a:ext cx="8550234" cy="5557694"/>
          </a:xfrm>
        </p:spPr>
        <p:txBody>
          <a:bodyPr>
            <a:normAutofit/>
          </a:bodyPr>
          <a:lstStyle/>
          <a:p>
            <a:pPr>
              <a:spcBef>
                <a:spcPts val="800"/>
              </a:spcBef>
              <a:spcAft>
                <a:spcPts val="800"/>
              </a:spcAft>
            </a:pPr>
            <a:r>
              <a:rPr lang="en-US" dirty="0"/>
              <a:t>Monetized taxpayers’ additional filing time burden: </a:t>
            </a:r>
          </a:p>
          <a:p>
            <a:pPr marL="0" indent="0" algn="ctr">
              <a:spcBef>
                <a:spcPts val="800"/>
              </a:spcBef>
              <a:spcAft>
                <a:spcPts val="800"/>
              </a:spcAft>
              <a:buNone/>
            </a:pPr>
            <a:r>
              <a:rPr lang="en-US" dirty="0"/>
              <a:t>0.05 hours of additional time</a:t>
            </a:r>
            <a:r>
              <a:rPr lang="en-US" b="1" dirty="0"/>
              <a:t>* </a:t>
            </a:r>
            <a:r>
              <a:rPr lang="en-US" dirty="0"/>
              <a:t>$28 per hour (</a:t>
            </a:r>
            <a:r>
              <a:rPr lang="en-US" i="1" dirty="0"/>
              <a:t>average hourly earnings</a:t>
            </a:r>
            <a:r>
              <a:rPr lang="en-US" dirty="0"/>
              <a:t>)</a:t>
            </a:r>
            <a:r>
              <a:rPr lang="en-US" b="1" dirty="0"/>
              <a:t>* </a:t>
            </a:r>
            <a:r>
              <a:rPr lang="en-US" dirty="0"/>
              <a:t>152.9 million individual income tax returns = </a:t>
            </a:r>
            <a:r>
              <a:rPr lang="en-US" b="1" i="1" dirty="0"/>
              <a:t>$214 million</a:t>
            </a:r>
          </a:p>
          <a:p>
            <a:pPr algn="just">
              <a:spcBef>
                <a:spcPts val="800"/>
              </a:spcBef>
              <a:spcAft>
                <a:spcPts val="800"/>
              </a:spcAft>
            </a:pPr>
            <a:r>
              <a:rPr lang="en-US" dirty="0"/>
              <a:t>Costs of a randomized field experiment to obtain more reliable estimates of the impact</a:t>
            </a:r>
          </a:p>
          <a:p>
            <a:pPr algn="just">
              <a:spcBef>
                <a:spcPts val="800"/>
              </a:spcBef>
              <a:spcAft>
                <a:spcPts val="800"/>
              </a:spcAft>
            </a:pPr>
            <a:r>
              <a:rPr lang="en-US" dirty="0"/>
              <a:t>Implementation costs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42471086"/>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39</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Key Discussion Points:</a:t>
            </a:r>
            <a:r>
              <a:rPr lang="en-US" dirty="0"/>
              <a:t>	</a:t>
            </a:r>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163783"/>
            <a:ext cx="8229600" cy="5367646"/>
          </a:xfrm>
        </p:spPr>
        <p:txBody>
          <a:bodyPr>
            <a:normAutofit/>
          </a:bodyPr>
          <a:lstStyle/>
          <a:p>
            <a:pPr algn="just">
              <a:spcBef>
                <a:spcPts val="800"/>
              </a:spcBef>
              <a:spcAft>
                <a:spcPts val="800"/>
              </a:spcAft>
            </a:pPr>
            <a:r>
              <a:rPr lang="en-US" dirty="0"/>
              <a:t>The costs of the proposed interventions could be sizable.</a:t>
            </a:r>
          </a:p>
          <a:p>
            <a:pPr algn="just">
              <a:spcBef>
                <a:spcPts val="800"/>
              </a:spcBef>
              <a:spcAft>
                <a:spcPts val="800"/>
              </a:spcAft>
            </a:pPr>
            <a:r>
              <a:rPr lang="en-US" dirty="0"/>
              <a:t>However, the potential benefits could substantially outweighed the costs.</a:t>
            </a:r>
          </a:p>
          <a:p>
            <a:pPr algn="just">
              <a:spcBef>
                <a:spcPts val="800"/>
              </a:spcBef>
              <a:spcAft>
                <a:spcPts val="800"/>
              </a:spcAft>
            </a:pPr>
            <a:r>
              <a:rPr lang="en-US" dirty="0"/>
              <a:t>Potential benefits could be higher if more people prepare their tax returns themselves.</a:t>
            </a:r>
          </a:p>
          <a:p>
            <a:pPr algn="just">
              <a:spcBef>
                <a:spcPts val="800"/>
              </a:spcBef>
              <a:spcAft>
                <a:spcPts val="800"/>
              </a:spcAft>
            </a:pPr>
            <a:r>
              <a:rPr lang="en-US" dirty="0"/>
              <a:t>While the suggested interventions are promising, they would not solve tax evasion completely.</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49116195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9575"/>
            <a:ext cx="8229600" cy="4851400"/>
          </a:xfrm>
        </p:spPr>
        <p:txBody>
          <a:bodyPr>
            <a:noAutofit/>
          </a:bodyPr>
          <a:lstStyle/>
          <a:p>
            <a:pPr marL="0" indent="0" algn="just">
              <a:buNone/>
            </a:pPr>
            <a:r>
              <a:rPr lang="en-US" sz="3600" b="1" u="sng" dirty="0"/>
              <a:t>Focus</a:t>
            </a:r>
            <a:r>
              <a:rPr lang="en-US" sz="3600" dirty="0"/>
              <a:t>: Taxpayers’ perceptions about tax evasion and key elements of the U.S. federal tax system</a:t>
            </a:r>
          </a:p>
          <a:p>
            <a:pPr marL="0" indent="0" algn="just">
              <a:buNone/>
            </a:pPr>
            <a:endParaRPr lang="en-US" sz="3600" dirty="0"/>
          </a:p>
          <a:p>
            <a:pPr marL="0" indent="0" algn="just">
              <a:buNone/>
            </a:pPr>
            <a:r>
              <a:rPr lang="en-US" sz="3600" b="1" u="sng" dirty="0"/>
              <a:t>Objective:</a:t>
            </a:r>
            <a:r>
              <a:rPr lang="en-US" sz="3600" dirty="0"/>
              <a:t> Explore behavioral intervention opportunities to reduce tax evasion</a:t>
            </a:r>
          </a:p>
        </p:txBody>
      </p:sp>
      <p:sp>
        <p:nvSpPr>
          <p:cNvPr id="4" name="Title 1"/>
          <p:cNvSpPr txBox="1">
            <a:spLocks noGrp="1"/>
          </p:cNvSpPr>
          <p:nvPr>
            <p:ph type="title"/>
          </p:nvPr>
        </p:nvSpPr>
        <p:spPr>
          <a:xfrm>
            <a:off x="457200" y="322138"/>
            <a:ext cx="822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Focus and Objective of the Dissertation</a:t>
            </a:r>
            <a:endParaRPr lang="en-US" dirty="0"/>
          </a:p>
        </p:txBody>
      </p:sp>
      <p:sp>
        <p:nvSpPr>
          <p:cNvPr id="2" name="Slide Number Placeholder 1">
            <a:extLst>
              <a:ext uri="{FF2B5EF4-FFF2-40B4-BE49-F238E27FC236}">
                <a16:creationId xmlns:a16="http://schemas.microsoft.com/office/drawing/2014/main" id="{B5518969-72AC-48C0-B4A5-92FD5B1F844B}"/>
              </a:ext>
            </a:extLst>
          </p:cNvPr>
          <p:cNvSpPr>
            <a:spLocks noGrp="1"/>
          </p:cNvSpPr>
          <p:nvPr>
            <p:ph type="sldNum" sz="quarter" idx="12"/>
          </p:nvPr>
        </p:nvSpPr>
        <p:spPr/>
        <p:txBody>
          <a:bodyPr/>
          <a:lstStyle/>
          <a:p>
            <a:fld id="{30D2325B-6DC0-B74D-9F90-7C77FD972B4A}" type="slidenum">
              <a:rPr lang="en-US" smtClean="0"/>
              <a:t>4</a:t>
            </a:fld>
            <a:endParaRPr lang="en-US" dirty="0"/>
          </a:p>
        </p:txBody>
      </p:sp>
    </p:spTree>
    <p:extLst>
      <p:ext uri="{BB962C8B-B14F-4D97-AF65-F5344CB8AC3E}">
        <p14:creationId xmlns:p14="http://schemas.microsoft.com/office/powerpoint/2010/main" val="1641782317"/>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40</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Limitations</a:t>
            </a:r>
            <a:r>
              <a:rPr lang="en-US" dirty="0"/>
              <a:t>	</a:t>
            </a:r>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212351"/>
            <a:ext cx="8229600" cy="5270641"/>
          </a:xfrm>
        </p:spPr>
        <p:txBody>
          <a:bodyPr>
            <a:normAutofit fontScale="85000" lnSpcReduction="20000"/>
          </a:bodyPr>
          <a:lstStyle/>
          <a:p>
            <a:pPr algn="just">
              <a:spcBef>
                <a:spcPts val="1000"/>
              </a:spcBef>
              <a:spcAft>
                <a:spcPts val="1000"/>
              </a:spcAft>
            </a:pPr>
            <a:r>
              <a:rPr lang="en-US" dirty="0"/>
              <a:t>The effects of the interventions were estimated primarily with self-reported data</a:t>
            </a:r>
          </a:p>
          <a:p>
            <a:pPr algn="just">
              <a:spcBef>
                <a:spcPts val="1000"/>
              </a:spcBef>
              <a:spcAft>
                <a:spcPts val="1000"/>
              </a:spcAft>
            </a:pPr>
            <a:r>
              <a:rPr lang="en-US" dirty="0"/>
              <a:t>The results also depend on how well the regression model used in the analysis depict the actual relationship between the perceived tax rate, the perceived penalty rate and tax evasion.</a:t>
            </a:r>
          </a:p>
          <a:p>
            <a:pPr algn="just">
              <a:spcBef>
                <a:spcPts val="1000"/>
              </a:spcBef>
              <a:spcAft>
                <a:spcPts val="1000"/>
              </a:spcAft>
            </a:pPr>
            <a:r>
              <a:rPr lang="en-US" dirty="0"/>
              <a:t>No spillover effects or effects over years were considered.</a:t>
            </a:r>
          </a:p>
          <a:p>
            <a:pPr algn="just">
              <a:spcBef>
                <a:spcPts val="1000"/>
              </a:spcBef>
              <a:spcAft>
                <a:spcPts val="1000"/>
              </a:spcAft>
            </a:pPr>
            <a:r>
              <a:rPr lang="en-US" dirty="0"/>
              <a:t>No potential interaction effects between the interventions were considered.</a:t>
            </a:r>
          </a:p>
          <a:p>
            <a:pPr algn="just">
              <a:spcBef>
                <a:spcPts val="1000"/>
              </a:spcBef>
              <a:spcAft>
                <a:spcPts val="1000"/>
              </a:spcAft>
            </a:pPr>
            <a:r>
              <a:rPr lang="en-US" dirty="0"/>
              <a:t>No total cost estimates were provided.</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2763722"/>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0A034E-596E-497A-953A-25A7C2EE3AB3}"/>
              </a:ext>
            </a:extLst>
          </p:cNvPr>
          <p:cNvSpPr>
            <a:spLocks noGrp="1"/>
          </p:cNvSpPr>
          <p:nvPr>
            <p:ph type="sldNum" sz="quarter" idx="12"/>
          </p:nvPr>
        </p:nvSpPr>
        <p:spPr/>
        <p:txBody>
          <a:bodyPr/>
          <a:lstStyle/>
          <a:p>
            <a:fld id="{30D2325B-6DC0-B74D-9F90-7C77FD972B4A}" type="slidenum">
              <a:rPr lang="en-US" smtClean="0"/>
              <a:t>41</a:t>
            </a:fld>
            <a:endParaRPr lang="en-US" dirty="0"/>
          </a:p>
        </p:txBody>
      </p:sp>
      <p:sp>
        <p:nvSpPr>
          <p:cNvPr id="8" name="Title 1">
            <a:extLst>
              <a:ext uri="{FF2B5EF4-FFF2-40B4-BE49-F238E27FC236}">
                <a16:creationId xmlns:a16="http://schemas.microsoft.com/office/drawing/2014/main" id="{71D68CE3-94A7-455D-AB9D-335B724D393B}"/>
              </a:ext>
            </a:extLst>
          </p:cNvPr>
          <p:cNvSpPr txBox="1">
            <a:spLocks/>
          </p:cNvSpPr>
          <p:nvPr/>
        </p:nvSpPr>
        <p:spPr>
          <a:xfrm>
            <a:off x="457200" y="122238"/>
            <a:ext cx="8229600" cy="92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Acknowledgement:</a:t>
            </a:r>
            <a:r>
              <a:rPr lang="en-US" dirty="0"/>
              <a:t>	</a:t>
            </a:r>
          </a:p>
        </p:txBody>
      </p:sp>
      <p:sp>
        <p:nvSpPr>
          <p:cNvPr id="2" name="Content Placeholder 1">
            <a:extLst>
              <a:ext uri="{FF2B5EF4-FFF2-40B4-BE49-F238E27FC236}">
                <a16:creationId xmlns:a16="http://schemas.microsoft.com/office/drawing/2014/main" id="{BE1751C2-16F9-468F-A0EC-D6310FC6E296}"/>
              </a:ext>
            </a:extLst>
          </p:cNvPr>
          <p:cNvSpPr>
            <a:spLocks noGrp="1"/>
          </p:cNvSpPr>
          <p:nvPr>
            <p:ph idx="1"/>
          </p:nvPr>
        </p:nvSpPr>
        <p:spPr>
          <a:xfrm>
            <a:off x="457200" y="1382330"/>
            <a:ext cx="8229600" cy="5025390"/>
          </a:xfrm>
        </p:spPr>
        <p:txBody>
          <a:bodyPr>
            <a:normAutofit/>
          </a:bodyPr>
          <a:lstStyle/>
          <a:p>
            <a:pPr algn="just">
              <a:spcBef>
                <a:spcPts val="1000"/>
              </a:spcBef>
              <a:spcAft>
                <a:spcPts val="1000"/>
              </a:spcAft>
            </a:pPr>
            <a:r>
              <a:rPr lang="en-US" dirty="0"/>
              <a:t>The Anne and James Rothenberg Dissertation Award</a:t>
            </a:r>
          </a:p>
          <a:p>
            <a:pPr algn="just">
              <a:spcBef>
                <a:spcPts val="1000"/>
              </a:spcBef>
              <a:spcAft>
                <a:spcPts val="1000"/>
              </a:spcAft>
            </a:pPr>
            <a:r>
              <a:rPr lang="en-US" dirty="0"/>
              <a:t>The Jeremy R. Azrael Scholarship</a:t>
            </a:r>
          </a:p>
          <a:p>
            <a:pPr algn="just">
              <a:spcBef>
                <a:spcPts val="1000"/>
              </a:spcBef>
              <a:spcAft>
                <a:spcPts val="1000"/>
              </a:spcAft>
            </a:pPr>
            <a:r>
              <a:rPr lang="en-US" dirty="0"/>
              <a:t>The National Science Foundation’s Interdisciplinary Behavioral and Social Science  Research program (Award Number 1519116)</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33535828"/>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A9A0-C310-480C-B4CB-D5A4950CDBFD}"/>
              </a:ext>
            </a:extLst>
          </p:cNvPr>
          <p:cNvSpPr>
            <a:spLocks noGrp="1"/>
          </p:cNvSpPr>
          <p:nvPr>
            <p:ph type="title"/>
          </p:nvPr>
        </p:nvSpPr>
        <p:spPr>
          <a:xfrm>
            <a:off x="457200" y="3017838"/>
            <a:ext cx="8229600" cy="1143000"/>
          </a:xfrm>
        </p:spPr>
        <p:txBody>
          <a:bodyPr>
            <a:noAutofit/>
          </a:bodyPr>
          <a:lstStyle/>
          <a:p>
            <a:r>
              <a:rPr lang="en-US" sz="7200" dirty="0"/>
              <a:t>Thank You!</a:t>
            </a:r>
            <a:br>
              <a:rPr lang="en-US" sz="7200" dirty="0"/>
            </a:br>
            <a:endParaRPr lang="en-US" sz="7200" dirty="0"/>
          </a:p>
        </p:txBody>
      </p:sp>
      <p:sp>
        <p:nvSpPr>
          <p:cNvPr id="3" name="Slide Number Placeholder 2">
            <a:extLst>
              <a:ext uri="{FF2B5EF4-FFF2-40B4-BE49-F238E27FC236}">
                <a16:creationId xmlns:a16="http://schemas.microsoft.com/office/drawing/2014/main" id="{38695B40-E8A4-4246-BF45-E226A563D223}"/>
              </a:ext>
            </a:extLst>
          </p:cNvPr>
          <p:cNvSpPr>
            <a:spLocks noGrp="1"/>
          </p:cNvSpPr>
          <p:nvPr>
            <p:ph type="sldNum" sz="quarter" idx="12"/>
          </p:nvPr>
        </p:nvSpPr>
        <p:spPr/>
        <p:txBody>
          <a:bodyPr/>
          <a:lstStyle/>
          <a:p>
            <a:fld id="{30D2325B-6DC0-B74D-9F90-7C77FD972B4A}" type="slidenum">
              <a:rPr lang="en-US" smtClean="0"/>
              <a:t>42</a:t>
            </a:fld>
            <a:endParaRPr lang="en-US" dirty="0"/>
          </a:p>
        </p:txBody>
      </p:sp>
    </p:spTree>
    <p:extLst>
      <p:ext uri="{BB962C8B-B14F-4D97-AF65-F5344CB8AC3E}">
        <p14:creationId xmlns:p14="http://schemas.microsoft.com/office/powerpoint/2010/main" val="86459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51400"/>
          </a:xfrm>
        </p:spPr>
        <p:txBody>
          <a:bodyPr>
            <a:normAutofit fontScale="92500" lnSpcReduction="10000"/>
          </a:bodyPr>
          <a:lstStyle/>
          <a:p>
            <a:r>
              <a:rPr lang="en-US" dirty="0"/>
              <a:t>How well do individual perceptions of audit rates, penalty rates and effective tax rates correspond to the actual audit, penalty and tax rates? </a:t>
            </a:r>
          </a:p>
          <a:p>
            <a:endParaRPr lang="en-US" dirty="0"/>
          </a:p>
          <a:p>
            <a:r>
              <a:rPr lang="en-US" dirty="0"/>
              <a:t>How do perceptions of audit rates, penalty rates and effective tax rates relate to tax evasion? </a:t>
            </a:r>
          </a:p>
          <a:p>
            <a:endParaRPr lang="en-US" dirty="0"/>
          </a:p>
          <a:p>
            <a:r>
              <a:rPr lang="en-US" dirty="0"/>
              <a:t>Using the answers to the questions above, what policy opportunities or policy elements are more likely to improve tax compliance?</a:t>
            </a:r>
          </a:p>
          <a:p>
            <a:endParaRPr lang="en-US" dirty="0"/>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Research Questions</a:t>
            </a:r>
            <a:endParaRPr lang="en-US" dirty="0"/>
          </a:p>
        </p:txBody>
      </p:sp>
      <p:sp>
        <p:nvSpPr>
          <p:cNvPr id="2" name="Slide Number Placeholder 1">
            <a:extLst>
              <a:ext uri="{FF2B5EF4-FFF2-40B4-BE49-F238E27FC236}">
                <a16:creationId xmlns:a16="http://schemas.microsoft.com/office/drawing/2014/main" id="{B5518969-72AC-48C0-B4A5-92FD5B1F844B}"/>
              </a:ext>
            </a:extLst>
          </p:cNvPr>
          <p:cNvSpPr>
            <a:spLocks noGrp="1"/>
          </p:cNvSpPr>
          <p:nvPr>
            <p:ph type="sldNum" sz="quarter" idx="12"/>
          </p:nvPr>
        </p:nvSpPr>
        <p:spPr/>
        <p:txBody>
          <a:bodyPr/>
          <a:lstStyle/>
          <a:p>
            <a:fld id="{30D2325B-6DC0-B74D-9F90-7C77FD972B4A}" type="slidenum">
              <a:rPr lang="en-US" smtClean="0"/>
              <a:t>5</a:t>
            </a:fld>
            <a:endParaRPr lang="en-US" dirty="0"/>
          </a:p>
        </p:txBody>
      </p:sp>
    </p:spTree>
    <p:extLst>
      <p:ext uri="{BB962C8B-B14F-4D97-AF65-F5344CB8AC3E}">
        <p14:creationId xmlns:p14="http://schemas.microsoft.com/office/powerpoint/2010/main" val="2636759608"/>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b="1" dirty="0"/>
              <a:t>Chapter 1: </a:t>
            </a:r>
            <a:r>
              <a:rPr lang="en-US" dirty="0"/>
              <a:t>Review of the Existing Literature Relevant to Tax Evasion</a:t>
            </a:r>
          </a:p>
          <a:p>
            <a:pPr marL="0" indent="0" algn="just">
              <a:buNone/>
            </a:pPr>
            <a:endParaRPr lang="en-US" dirty="0"/>
          </a:p>
          <a:p>
            <a:pPr marL="0" indent="0" algn="just">
              <a:buNone/>
            </a:pPr>
            <a:r>
              <a:rPr lang="en-US" b="1" dirty="0"/>
              <a:t>Chapter 2: </a:t>
            </a:r>
            <a:r>
              <a:rPr lang="en-US" dirty="0"/>
              <a:t>Estimating Biases in Perception of Effective Tax Rates, Audit Rates and Penalty Rates</a:t>
            </a:r>
          </a:p>
          <a:p>
            <a:pPr marL="0" indent="0">
              <a:buNone/>
            </a:pPr>
            <a:endParaRPr lang="en-US" i="1" dirty="0"/>
          </a:p>
          <a:p>
            <a:pPr marL="0" indent="0" algn="just">
              <a:buNone/>
            </a:pPr>
            <a:r>
              <a:rPr lang="en-US" b="1" dirty="0"/>
              <a:t>Chapter 3: </a:t>
            </a:r>
            <a:r>
              <a:rPr lang="en-US" dirty="0"/>
              <a:t>Estimating Tax Evasion Elasticities with Respect to Perceived Audit, Penalty and Tax Rates</a:t>
            </a:r>
          </a:p>
          <a:p>
            <a:pPr marL="0" indent="0">
              <a:buNone/>
            </a:pPr>
            <a:endParaRPr lang="en-US" b="1" i="1" dirty="0"/>
          </a:p>
          <a:p>
            <a:pPr marL="0" indent="0" algn="just">
              <a:buNone/>
            </a:pPr>
            <a:r>
              <a:rPr lang="en-US" b="1" dirty="0"/>
              <a:t>Chapter 4: </a:t>
            </a:r>
            <a:r>
              <a:rPr lang="en-US" dirty="0"/>
              <a:t>Costly Misperceptions: Suggestions for Two Behavioral Interventions to Improve Tax Compliance</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Structure of the Proposed Dissertation</a:t>
            </a:r>
            <a:r>
              <a:rPr lang="en-US" dirty="0"/>
              <a:t>	</a:t>
            </a:r>
          </a:p>
        </p:txBody>
      </p:sp>
      <p:sp>
        <p:nvSpPr>
          <p:cNvPr id="2" name="Slide Number Placeholder 1">
            <a:extLst>
              <a:ext uri="{FF2B5EF4-FFF2-40B4-BE49-F238E27FC236}">
                <a16:creationId xmlns:a16="http://schemas.microsoft.com/office/drawing/2014/main" id="{92827C7B-A369-4CCD-AA43-84435A01768D}"/>
              </a:ext>
            </a:extLst>
          </p:cNvPr>
          <p:cNvSpPr>
            <a:spLocks noGrp="1"/>
          </p:cNvSpPr>
          <p:nvPr>
            <p:ph type="sldNum" sz="quarter" idx="12"/>
          </p:nvPr>
        </p:nvSpPr>
        <p:spPr/>
        <p:txBody>
          <a:bodyPr/>
          <a:lstStyle/>
          <a:p>
            <a:fld id="{30D2325B-6DC0-B74D-9F90-7C77FD972B4A}" type="slidenum">
              <a:rPr lang="en-US" smtClean="0"/>
              <a:t>6</a:t>
            </a:fld>
            <a:endParaRPr lang="en-US" dirty="0"/>
          </a:p>
        </p:txBody>
      </p:sp>
    </p:spTree>
    <p:extLst>
      <p:ext uri="{BB962C8B-B14F-4D97-AF65-F5344CB8AC3E}">
        <p14:creationId xmlns:p14="http://schemas.microsoft.com/office/powerpoint/2010/main" val="3681990287"/>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buNone/>
            </a:pPr>
            <a:r>
              <a:rPr lang="en-US" b="1" dirty="0">
                <a:solidFill>
                  <a:srgbClr val="FF0000"/>
                </a:solidFill>
              </a:rPr>
              <a:t>Chapter 1: </a:t>
            </a:r>
            <a:r>
              <a:rPr lang="en-US" dirty="0">
                <a:solidFill>
                  <a:srgbClr val="FF0000"/>
                </a:solidFill>
              </a:rPr>
              <a:t>Review of the Existing Literature Relevant to Tax Evasion</a:t>
            </a:r>
          </a:p>
          <a:p>
            <a:pPr marL="0" indent="0" algn="just">
              <a:buNone/>
            </a:pPr>
            <a:endParaRPr lang="en-US" dirty="0"/>
          </a:p>
          <a:p>
            <a:pPr marL="0" indent="0" algn="just">
              <a:buNone/>
            </a:pPr>
            <a:r>
              <a:rPr lang="en-US" b="1" dirty="0"/>
              <a:t>Chapter 2: </a:t>
            </a:r>
            <a:r>
              <a:rPr lang="en-US" dirty="0"/>
              <a:t>Estimating Biases in Perception of Effective Tax Rates, Audit Rates and Penalty Rates</a:t>
            </a:r>
          </a:p>
          <a:p>
            <a:pPr marL="0" indent="0" algn="just">
              <a:buNone/>
            </a:pPr>
            <a:endParaRPr lang="en-US" i="1" dirty="0"/>
          </a:p>
          <a:p>
            <a:pPr marL="0" indent="0" algn="just">
              <a:buNone/>
            </a:pPr>
            <a:r>
              <a:rPr lang="en-US" b="1" dirty="0"/>
              <a:t>Chapter 3: </a:t>
            </a:r>
            <a:r>
              <a:rPr lang="en-US" dirty="0"/>
              <a:t>Estimating Tax Evasion Elasticities with Respect to Perceived Audit, Penalty and Tax Rates</a:t>
            </a:r>
          </a:p>
          <a:p>
            <a:pPr marL="0" indent="0" algn="just">
              <a:buNone/>
            </a:pPr>
            <a:endParaRPr lang="en-US" b="1" i="1" dirty="0"/>
          </a:p>
          <a:p>
            <a:pPr marL="0" indent="0" algn="just">
              <a:buNone/>
            </a:pPr>
            <a:r>
              <a:rPr lang="en-US" b="1" dirty="0"/>
              <a:t>Chapter 4: </a:t>
            </a:r>
            <a:r>
              <a:rPr lang="en-US" dirty="0"/>
              <a:t>Costly Misperceptions: Suggestions for Two Behavioral Interventions to Improve Tax Compliance</a:t>
            </a:r>
          </a:p>
        </p:txBody>
      </p:sp>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Structure of the Proposed Dissertation</a:t>
            </a:r>
            <a:r>
              <a:rPr lang="en-US" dirty="0"/>
              <a:t>	</a:t>
            </a:r>
          </a:p>
        </p:txBody>
      </p:sp>
      <p:sp>
        <p:nvSpPr>
          <p:cNvPr id="2" name="Slide Number Placeholder 1">
            <a:extLst>
              <a:ext uri="{FF2B5EF4-FFF2-40B4-BE49-F238E27FC236}">
                <a16:creationId xmlns:a16="http://schemas.microsoft.com/office/drawing/2014/main" id="{92827C7B-A369-4CCD-AA43-84435A01768D}"/>
              </a:ext>
            </a:extLst>
          </p:cNvPr>
          <p:cNvSpPr>
            <a:spLocks noGrp="1"/>
          </p:cNvSpPr>
          <p:nvPr>
            <p:ph type="sldNum" sz="quarter" idx="12"/>
          </p:nvPr>
        </p:nvSpPr>
        <p:spPr/>
        <p:txBody>
          <a:bodyPr/>
          <a:lstStyle/>
          <a:p>
            <a:fld id="{30D2325B-6DC0-B74D-9F90-7C77FD972B4A}" type="slidenum">
              <a:rPr lang="en-US" smtClean="0"/>
              <a:t>7</a:t>
            </a:fld>
            <a:endParaRPr lang="en-US" dirty="0"/>
          </a:p>
        </p:txBody>
      </p:sp>
    </p:spTree>
    <p:extLst>
      <p:ext uri="{BB962C8B-B14F-4D97-AF65-F5344CB8AC3E}">
        <p14:creationId xmlns:p14="http://schemas.microsoft.com/office/powerpoint/2010/main" val="2356430184"/>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95200"/>
                <a:ext cx="8229600" cy="4525963"/>
              </a:xfrm>
            </p:spPr>
            <p:txBody>
              <a:bodyPr>
                <a:normAutofit fontScale="92500" lnSpcReduction="20000"/>
              </a:bodyPr>
              <a:lstStyle/>
              <a:p>
                <a:pPr marL="0" indent="0">
                  <a:buNone/>
                </a:pPr>
                <a:r>
                  <a:rPr lang="en-US" sz="2400" dirty="0"/>
                  <a:t>Taxpayers decide if and by how much they should evade taxes by maximizing their expected utility function, E[U]:</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𝐸</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𝑝</m:t>
                          </m:r>
                        </m:e>
                      </m:d>
                      <m:r>
                        <a:rPr lang="en-US" sz="2400" i="1">
                          <a:latin typeface="Cambria Math" panose="02040503050406030204" pitchFamily="18" charset="0"/>
                        </a:rPr>
                        <m:t>𝑈</m:t>
                      </m:r>
                      <m:d>
                        <m:dPr>
                          <m:ctrlPr>
                            <a:rPr lang="en-US" sz="2400" i="1">
                              <a:latin typeface="Cambria Math" panose="02040503050406030204" pitchFamily="18" charset="0"/>
                            </a:rPr>
                          </m:ctrlPr>
                        </m:dPr>
                        <m:e>
                          <m:r>
                            <a:rPr lang="en-US" sz="2400" i="1">
                              <a:latin typeface="Cambria Math" panose="02040503050406030204" pitchFamily="18" charset="0"/>
                            </a:rPr>
                            <m:t>𝑊</m:t>
                          </m:r>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𝑋</m:t>
                          </m:r>
                        </m:e>
                      </m:d>
                      <m:r>
                        <a:rPr lang="en-US" sz="2400" i="1">
                          <a:latin typeface="Cambria Math" panose="02040503050406030204" pitchFamily="18" charset="0"/>
                        </a:rPr>
                        <m:t>+</m:t>
                      </m:r>
                      <m:r>
                        <a:rPr lang="en-US" sz="2400" i="1">
                          <a:latin typeface="Cambria Math" panose="02040503050406030204" pitchFamily="18" charset="0"/>
                        </a:rPr>
                        <m:t>𝑝𝑈</m:t>
                      </m:r>
                      <m:d>
                        <m:dPr>
                          <m:ctrlPr>
                            <a:rPr lang="en-US" sz="2400" i="1">
                              <a:latin typeface="Cambria Math" panose="02040503050406030204" pitchFamily="18" charset="0"/>
                            </a:rPr>
                          </m:ctrlPr>
                        </m:dPr>
                        <m:e>
                          <m:r>
                            <a:rPr lang="en-US" sz="2400" i="1">
                              <a:latin typeface="Cambria Math" panose="02040503050406030204" pitchFamily="18" charset="0"/>
                            </a:rPr>
                            <m:t>𝑊</m:t>
                          </m:r>
                          <m:r>
                            <a:rPr lang="en-US" sz="2400" i="1">
                              <a:latin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𝜋</m:t>
                          </m:r>
                          <m:d>
                            <m:dPr>
                              <m:ctrlPr>
                                <a:rPr lang="en-US" sz="2400" i="1">
                                  <a:latin typeface="Cambria Math" panose="02040503050406030204" pitchFamily="18" charset="0"/>
                                </a:rPr>
                              </m:ctrlPr>
                            </m:dPr>
                            <m:e>
                              <m:r>
                                <a:rPr lang="en-US" sz="2400" i="1">
                                  <a:latin typeface="Cambria Math" panose="02040503050406030204" pitchFamily="18" charset="0"/>
                                </a:rPr>
                                <m:t>𝑊</m:t>
                              </m:r>
                              <m:r>
                                <a:rPr lang="en-US" sz="2400" i="1">
                                  <a:latin typeface="Cambria Math" panose="02040503050406030204" pitchFamily="18" charset="0"/>
                                </a:rPr>
                                <m:t>−</m:t>
                              </m:r>
                              <m:r>
                                <a:rPr lang="en-US" sz="2400" i="1">
                                  <a:latin typeface="Cambria Math" panose="02040503050406030204" pitchFamily="18" charset="0"/>
                                </a:rPr>
                                <m:t>𝑋</m:t>
                              </m:r>
                            </m:e>
                          </m:d>
                        </m:e>
                      </m:d>
                      <m:r>
                        <a:rPr lang="en-US" sz="2400" i="1">
                          <a:latin typeface="Cambria Math" panose="02040503050406030204" pitchFamily="18" charset="0"/>
                        </a:rPr>
                        <m:t>. </m:t>
                      </m:r>
                    </m:oMath>
                  </m:oMathPara>
                </a14:m>
                <a:endParaRPr lang="en-US" sz="2400" dirty="0"/>
              </a:p>
              <a:p>
                <a:pPr marL="0" indent="0">
                  <a:buNone/>
                </a:pPr>
                <a:endParaRPr lang="en-US" sz="2400" dirty="0"/>
              </a:p>
              <a:p>
                <a:pPr marL="0" indent="0">
                  <a:buNone/>
                </a:pPr>
                <a:r>
                  <a:rPr lang="en-US" sz="2400" dirty="0"/>
                  <a:t>Where: </a:t>
                </a:r>
              </a:p>
              <a:p>
                <a:pPr marL="0" indent="0">
                  <a:buNone/>
                </a:pPr>
                <a14:m>
                  <m:oMath xmlns:m="http://schemas.openxmlformats.org/officeDocument/2006/math">
                    <m:r>
                      <a:rPr lang="en-US" sz="2400" i="1">
                        <a:latin typeface="Cambria Math" panose="02040503050406030204" pitchFamily="18" charset="0"/>
                      </a:rPr>
                      <m:t>𝑝</m:t>
                    </m:r>
                  </m:oMath>
                </a14:m>
                <a:r>
                  <a:rPr lang="en-US" sz="2400" dirty="0"/>
                  <a:t> - is the probability that the taxpayer will be audited and the actual income </a:t>
                </a:r>
                <a14:m>
                  <m:oMath xmlns:m="http://schemas.openxmlformats.org/officeDocument/2006/math">
                    <m:r>
                      <a:rPr lang="en-US" sz="2400" i="1">
                        <a:latin typeface="Cambria Math" panose="02040503050406030204" pitchFamily="18" charset="0"/>
                      </a:rPr>
                      <m:t>𝑊</m:t>
                    </m:r>
                  </m:oMath>
                </a14:m>
                <a:r>
                  <a:rPr lang="en-US" sz="2400" dirty="0"/>
                  <a:t> will be known to the tax authority; </a:t>
                </a:r>
              </a:p>
              <a:p>
                <a:pPr marL="0" indent="0">
                  <a:buNone/>
                </a:pPr>
                <a14:m>
                  <m:oMath xmlns:m="http://schemas.openxmlformats.org/officeDocument/2006/math">
                    <m:r>
                      <a:rPr lang="en-US" sz="2400" i="1">
                        <a:latin typeface="Cambria Math" panose="02040503050406030204" pitchFamily="18" charset="0"/>
                      </a:rPr>
                      <m:t>𝑋</m:t>
                    </m:r>
                  </m:oMath>
                </a14:m>
                <a:r>
                  <a:rPr lang="en-US" sz="2400" dirty="0"/>
                  <a:t> - is the declared income; </a:t>
                </a:r>
              </a:p>
              <a:p>
                <a:pPr marL="0" indent="0">
                  <a:buNone/>
                </a:pPr>
                <a14:m>
                  <m:oMath xmlns:m="http://schemas.openxmlformats.org/officeDocument/2006/math">
                    <m:r>
                      <a:rPr lang="en-US" sz="2400" i="1">
                        <a:latin typeface="Cambria Math" panose="02040503050406030204" pitchFamily="18" charset="0"/>
                      </a:rPr>
                      <m:t>𝜃</m:t>
                    </m:r>
                  </m:oMath>
                </a14:m>
                <a:r>
                  <a:rPr lang="en-US" sz="2400" dirty="0"/>
                  <a:t> - is the tax rate and;</a:t>
                </a:r>
              </a:p>
              <a:p>
                <a:pPr marL="0" indent="0">
                  <a:buNone/>
                </a:pPr>
                <a14:m>
                  <m:oMath xmlns:m="http://schemas.openxmlformats.org/officeDocument/2006/math">
                    <m:r>
                      <a:rPr lang="en-US" sz="2400" i="1">
                        <a:latin typeface="Cambria Math" panose="02040503050406030204" pitchFamily="18" charset="0"/>
                      </a:rPr>
                      <m:t>𝜋</m:t>
                    </m:r>
                  </m:oMath>
                </a14:m>
                <a:r>
                  <a:rPr lang="en-US" sz="2400" dirty="0"/>
                  <a:t> - is the penalty rate.</a:t>
                </a:r>
              </a:p>
              <a:p>
                <a:pPr marL="0" indent="0">
                  <a:buNone/>
                </a:pPr>
                <a:endParaRPr lang="en-US" sz="2400" dirty="0"/>
              </a:p>
              <a:p>
                <a:pPr marL="0" indent="0">
                  <a:buNone/>
                </a:pPr>
                <a:r>
                  <a:rPr lang="en-US" sz="2400" dirty="0"/>
                  <a:t>(Allingham &amp; Sandmo 1972)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95200"/>
                <a:ext cx="8229600" cy="4525963"/>
              </a:xfrm>
              <a:blipFill>
                <a:blip r:embed="rId3"/>
                <a:stretch>
                  <a:fillRect l="-963" t="-2288"/>
                </a:stretch>
              </a:blipFill>
            </p:spPr>
            <p:txBody>
              <a:bodyPr/>
              <a:lstStyle/>
              <a:p>
                <a:r>
                  <a:rPr lang="en-US">
                    <a:noFill/>
                  </a:rPr>
                  <a:t> </a:t>
                </a:r>
              </a:p>
            </p:txBody>
          </p:sp>
        </mc:Fallback>
      </mc:AlternateContent>
      <p:sp>
        <p:nvSpPr>
          <p:cNvPr id="4" name="Title 1"/>
          <p:cNvSpPr txBox="1">
            <a:spLocks noGrp="1"/>
          </p:cNvSpPr>
          <p:nvPr>
            <p:ph type="title"/>
          </p:nvPr>
        </p:nvSpPr>
        <p:spPr>
          <a:xfrm>
            <a:off x="457200" y="274637"/>
            <a:ext cx="8229600" cy="1285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800" dirty="0"/>
              <a:t>Standard Economic Model of Tax Evasion: </a:t>
            </a:r>
            <a:br>
              <a:rPr lang="en-US" sz="2800" dirty="0"/>
            </a:br>
            <a:r>
              <a:rPr lang="en-US" sz="2200" dirty="0"/>
              <a:t>A dominant view on which the conventional tax compliance policies are based.	</a:t>
            </a:r>
          </a:p>
        </p:txBody>
      </p:sp>
      <p:sp>
        <p:nvSpPr>
          <p:cNvPr id="2" name="Slide Number Placeholder 1">
            <a:extLst>
              <a:ext uri="{FF2B5EF4-FFF2-40B4-BE49-F238E27FC236}">
                <a16:creationId xmlns:a16="http://schemas.microsoft.com/office/drawing/2014/main" id="{52B5CD23-DDE2-4BD7-BA03-FA299B13EE65}"/>
              </a:ext>
            </a:extLst>
          </p:cNvPr>
          <p:cNvSpPr>
            <a:spLocks noGrp="1"/>
          </p:cNvSpPr>
          <p:nvPr>
            <p:ph type="sldNum" sz="quarter" idx="12"/>
          </p:nvPr>
        </p:nvSpPr>
        <p:spPr/>
        <p:txBody>
          <a:bodyPr/>
          <a:lstStyle/>
          <a:p>
            <a:fld id="{30D2325B-6DC0-B74D-9F90-7C77FD972B4A}" type="slidenum">
              <a:rPr lang="en-US" smtClean="0"/>
              <a:t>8</a:t>
            </a:fld>
            <a:endParaRPr lang="en-US" dirty="0"/>
          </a:p>
        </p:txBody>
      </p:sp>
    </p:spTree>
    <p:extLst>
      <p:ext uri="{BB962C8B-B14F-4D97-AF65-F5344CB8AC3E}">
        <p14:creationId xmlns:p14="http://schemas.microsoft.com/office/powerpoint/2010/main" val="4071445371"/>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xmlns:p14="http://schemas.microsoft.com/office/powerpoint/2010/main" spd="slow" advTm="132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4712"/>
              </a:xfrm>
            </p:spPr>
            <p:txBody>
              <a:bodyPr>
                <a:normAutofit/>
              </a:bodyPr>
              <a:lstStyle/>
              <a:p>
                <a:pPr marL="0" indent="0" algn="just">
                  <a:buNone/>
                </a:pPr>
                <a:endParaRPr lang="en-US" dirty="0"/>
              </a:p>
              <a:p>
                <a:r>
                  <a:rPr lang="en-US" dirty="0"/>
                  <a:t>Audit rate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𝑝</m:t>
                    </m:r>
                    <m:r>
                      <a:rPr lang="en-US" b="0" i="0" smtClean="0">
                        <a:latin typeface="Cambria Math" panose="02040503050406030204" pitchFamily="18" charset="0"/>
                      </a:rPr>
                      <m:t>)</m:t>
                    </m:r>
                  </m:oMath>
                </a14:m>
                <a:r>
                  <a:rPr lang="en-US" dirty="0"/>
                  <a:t>, penalty rate (</a:t>
                </a:r>
                <a14:m>
                  <m:oMath xmlns:m="http://schemas.openxmlformats.org/officeDocument/2006/math">
                    <m:r>
                      <a:rPr lang="en-US" i="1">
                        <a:latin typeface="Cambria Math" panose="02040503050406030204" pitchFamily="18" charset="0"/>
                      </a:rPr>
                      <m:t>𝜋</m:t>
                    </m:r>
                  </m:oMath>
                </a14:m>
                <a:r>
                  <a:rPr lang="en-US" dirty="0"/>
                  <a:t>) and tax rate (</a:t>
                </a:r>
                <a14:m>
                  <m:oMath xmlns:m="http://schemas.openxmlformats.org/officeDocument/2006/math">
                    <m:r>
                      <a:rPr lang="en-US" i="1">
                        <a:latin typeface="Cambria Math" panose="02040503050406030204" pitchFamily="18" charset="0"/>
                      </a:rPr>
                      <m:t>𝜃</m:t>
                    </m:r>
                  </m:oMath>
                </a14:m>
                <a:r>
                  <a:rPr lang="en-US" dirty="0"/>
                  <a:t>) are exogenous parameters;</a:t>
                </a:r>
              </a:p>
              <a:p>
                <a:pPr marL="0" indent="0">
                  <a:buNone/>
                </a:pPr>
                <a:endParaRPr lang="en-US" dirty="0"/>
              </a:p>
              <a:p>
                <a:r>
                  <a:rPr lang="en-US" dirty="0"/>
                  <a:t>Taxpayers are fully-informed about them </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4712"/>
              </a:xfrm>
              <a:blipFill>
                <a:blip r:embed="rId3"/>
                <a:stretch>
                  <a:fillRect l="-1704"/>
                </a:stretch>
              </a:blipFill>
            </p:spPr>
            <p:txBody>
              <a:bodyPr/>
              <a:lstStyle/>
              <a:p>
                <a:r>
                  <a:rPr lang="en-US">
                    <a:noFill/>
                  </a:rPr>
                  <a:t> </a:t>
                </a:r>
              </a:p>
            </p:txBody>
          </p:sp>
        </mc:Fallback>
      </mc:AlternateContent>
      <p:sp>
        <p:nvSpPr>
          <p:cNvPr id="4" name="Title 1"/>
          <p:cNvSpPr txBox="1">
            <a:spLocks noGrp="1"/>
          </p:cNvSpPr>
          <p:nvPr>
            <p:ph type="title"/>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4572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a:t>Key Assumptions of the Model:</a:t>
            </a:r>
            <a:endParaRPr lang="en-US" dirty="0"/>
          </a:p>
        </p:txBody>
      </p:sp>
      <p:sp>
        <p:nvSpPr>
          <p:cNvPr id="2" name="Slide Number Placeholder 1">
            <a:extLst>
              <a:ext uri="{FF2B5EF4-FFF2-40B4-BE49-F238E27FC236}">
                <a16:creationId xmlns:a16="http://schemas.microsoft.com/office/drawing/2014/main" id="{96FE5A97-9F65-4DFD-A711-D3032DBD7F9A}"/>
              </a:ext>
            </a:extLst>
          </p:cNvPr>
          <p:cNvSpPr>
            <a:spLocks noGrp="1"/>
          </p:cNvSpPr>
          <p:nvPr>
            <p:ph type="sldNum" sz="quarter" idx="12"/>
          </p:nvPr>
        </p:nvSpPr>
        <p:spPr/>
        <p:txBody>
          <a:bodyPr/>
          <a:lstStyle/>
          <a:p>
            <a:fld id="{30D2325B-6DC0-B74D-9F90-7C77FD972B4A}" type="slidenum">
              <a:rPr lang="en-US" smtClean="0"/>
              <a:t>9</a:t>
            </a:fld>
            <a:endParaRPr lang="en-US" dirty="0"/>
          </a:p>
        </p:txBody>
      </p:sp>
    </p:spTree>
    <p:extLst>
      <p:ext uri="{BB962C8B-B14F-4D97-AF65-F5344CB8AC3E}">
        <p14:creationId xmlns:p14="http://schemas.microsoft.com/office/powerpoint/2010/main" val="1492914653"/>
      </p:ext>
    </p:extLst>
  </p:cSld>
  <p:clrMapOvr>
    <a:masterClrMapping/>
  </p:clrMapOvr>
  <mc:AlternateContent xmlns:mc="http://schemas.openxmlformats.org/markup-compatibility/2006" xmlns:p14="http://schemas.microsoft.com/office/powerpoint/2010/main">
    <mc:Choice Requires="p14">
      <p:transition spd="slow" p14:dur="2000" advTm="13254"/>
    </mc:Choice>
    <mc:Fallback xmlns="">
      <p:transition spd="slow" advTm="1325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26093</TotalTime>
  <Words>3289</Words>
  <Application>Microsoft Office PowerPoint</Application>
  <PresentationFormat>On-screen Show (4:3)</PresentationFormat>
  <Paragraphs>541</Paragraphs>
  <Slides>42</Slides>
  <Notes>39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 Math</vt:lpstr>
      <vt:lpstr>Times New Roman</vt:lpstr>
      <vt:lpstr>Office Theme</vt:lpstr>
      <vt:lpstr>Taxpayers’ Misperceptions and Two Novel Behavioral  Interventions to Counter Tax Evasion</vt:lpstr>
      <vt:lpstr>Nontrivial Scope of Tax Evasion in the US</vt:lpstr>
      <vt:lpstr>Background and Significance</vt:lpstr>
      <vt:lpstr>Focus and Objective of the Dissertation</vt:lpstr>
      <vt:lpstr>Research Questions</vt:lpstr>
      <vt:lpstr>Structure of the Proposed Dissertation </vt:lpstr>
      <vt:lpstr>Structure of the Proposed Dissertation </vt:lpstr>
      <vt:lpstr>Standard Economic Model of Tax Evasion:  A dominant view on which the conventional tax compliance policies are based. </vt:lpstr>
      <vt:lpstr>Key Assumptions of the Model:</vt:lpstr>
      <vt:lpstr>Structure of the Proposed Dissertation </vt:lpstr>
      <vt:lpstr>Data </vt:lpstr>
      <vt:lpstr>Main Variables of Interest from the ALP Tax Evasion Survey:</vt:lpstr>
      <vt:lpstr>PowerPoint Presentation</vt:lpstr>
      <vt:lpstr>PowerPoint Presentation</vt:lpstr>
      <vt:lpstr>PowerPoint Presentation</vt:lpstr>
      <vt:lpstr>PowerPoint Presentation</vt:lpstr>
      <vt:lpstr>Structure of the Proposed Dissertation </vt:lpstr>
      <vt:lpstr>PowerPoint Presentation</vt:lpstr>
      <vt:lpstr>The Regression Models of the Evasion Rate</vt:lpstr>
      <vt:lpstr>Other Covariates: Personal and Social Network Characteristics</vt:lpstr>
      <vt:lpstr>Other Covariates: Experiences with the Tax System, Attitudes, Beliefs, and Views</vt:lpstr>
      <vt:lpstr>Structure of the Proposed Dissertation </vt:lpstr>
      <vt:lpstr>Key Findings Providing Rationale for the Proposed Behavioral Interventions: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Effects of the Proposed Interventions on the Evasion Rate Among Taxpayers Who Prepare Their Tax Returns Themselves  (Assuming 100% Effectiveness in Correcting the Misperceptions)</vt:lpstr>
      <vt:lpstr>Formula to Estimate Additional Tax Revenues That Could Be Collected Due to the Interventions</vt:lpstr>
      <vt:lpstr>Additional Tax Revenues That Could Be Collected Due to the Interventions at Different Levels of the Intervention Effectiveness (i.e., f)</vt:lpstr>
      <vt:lpstr>PowerPoint Presentation</vt:lpstr>
      <vt:lpstr>PowerPoint Presentation</vt:lpstr>
      <vt:lpstr>PowerPoint Presentation</vt:lpstr>
      <vt:lpstr>PowerPoint Presentation</vt:lpstr>
      <vt:lpstr>Thank You! </vt:lpstr>
    </vt:vector>
  </TitlesOfParts>
  <Company>The RAND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from behavioral economics for HIV Research</dc:title>
  <dc:creator>Sebastian Linnemayr</dc:creator>
  <cp:lastModifiedBy>Aliyev, Gursel</cp:lastModifiedBy>
  <cp:revision>627</cp:revision>
  <cp:lastPrinted>2019-09-27T18:17:47Z</cp:lastPrinted>
  <dcterms:created xsi:type="dcterms:W3CDTF">2013-04-14T13:34:21Z</dcterms:created>
  <dcterms:modified xsi:type="dcterms:W3CDTF">2019-10-23T17:07:48Z</dcterms:modified>
</cp:coreProperties>
</file>