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Proxima Nova"/>
      <p:regular r:id="rId36"/>
      <p:bold r:id="rId37"/>
      <p:italic r:id="rId38"/>
      <p:boldItalic r:id="rId39"/>
    </p:embeddedFont>
    <p:embeddedFont>
      <p:font typeface="Alfa Slab One"/>
      <p:regular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lfaSlabOne-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roximaNova-bold.fntdata"/><Relationship Id="rId14" Type="http://schemas.openxmlformats.org/officeDocument/2006/relationships/slide" Target="slides/slide9.xml"/><Relationship Id="rId36" Type="http://schemas.openxmlformats.org/officeDocument/2006/relationships/font" Target="fonts/ProximaNova-regular.fntdata"/><Relationship Id="rId17" Type="http://schemas.openxmlformats.org/officeDocument/2006/relationships/slide" Target="slides/slide12.xml"/><Relationship Id="rId39" Type="http://schemas.openxmlformats.org/officeDocument/2006/relationships/font" Target="fonts/ProximaNova-boldItalic.fntdata"/><Relationship Id="rId16" Type="http://schemas.openxmlformats.org/officeDocument/2006/relationships/slide" Target="slides/slide11.xml"/><Relationship Id="rId38" Type="http://schemas.openxmlformats.org/officeDocument/2006/relationships/font" Target="fonts/ProximaNova-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5f660a13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5f660a13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5f660a13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5f660a13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5f660a13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5f660a13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5f660a130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5f660a13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5f660a13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5f660a13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5f660a130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5f660a13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5f660a130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5f660a130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5f660a130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5f660a130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5f660a130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5f660a13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5f660a130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5f660a130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45f660a1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5f660a1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5f660a130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5f660a130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81a251c2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81a251c2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81a251c2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81a251c2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5f660a130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5f660a130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5f660a130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5f660a130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5f660a130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5f660a130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5f660a130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5f660a130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5f660a130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5f660a130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5f660a130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5f660a130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5f660a130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5f660a130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5f660a13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5f660a13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5f660a130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5f660a130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5f660a13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5f660a13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5f660a13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5f660a13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5f660a13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5f660a13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5f660a13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5f660a13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5f660a13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5f660a13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5f660a13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5f660a13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157600"/>
            <a:ext cx="8520600" cy="2301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tr" sz="3600"/>
              <a:t>CS 319</a:t>
            </a:r>
            <a:endParaRPr sz="3600"/>
          </a:p>
          <a:p>
            <a:pPr indent="0" lvl="0" marL="0" rtl="0" algn="ctr">
              <a:spcBef>
                <a:spcPts val="0"/>
              </a:spcBef>
              <a:spcAft>
                <a:spcPts val="0"/>
              </a:spcAft>
              <a:buNone/>
            </a:pPr>
            <a:r>
              <a:rPr lang="tr" sz="3600"/>
              <a:t>ITERATION 1 </a:t>
            </a:r>
            <a:endParaRPr sz="3600"/>
          </a:p>
          <a:p>
            <a:pPr indent="0" lvl="0" marL="0" rtl="0" algn="ctr">
              <a:spcBef>
                <a:spcPts val="0"/>
              </a:spcBef>
              <a:spcAft>
                <a:spcPts val="0"/>
              </a:spcAft>
              <a:buNone/>
            </a:pPr>
            <a:r>
              <a:rPr lang="tr" sz="3600"/>
              <a:t>DEMO PRESENTATION</a:t>
            </a:r>
            <a:endParaRPr sz="3600"/>
          </a:p>
          <a:p>
            <a:pPr indent="0" lvl="0" marL="0" rtl="0" algn="ctr">
              <a:spcBef>
                <a:spcPts val="0"/>
              </a:spcBef>
              <a:spcAft>
                <a:spcPts val="0"/>
              </a:spcAft>
              <a:buNone/>
            </a:pPr>
            <a:r>
              <a:rPr i="1" lang="tr" sz="3600"/>
              <a:t>RUSH HOUR </a:t>
            </a:r>
            <a:endParaRPr sz="3600"/>
          </a:p>
        </p:txBody>
      </p:sp>
      <p:sp>
        <p:nvSpPr>
          <p:cNvPr id="57" name="Google Shape;57;p13"/>
          <p:cNvSpPr txBox="1"/>
          <p:nvPr>
            <p:ph idx="1" type="subTitle"/>
          </p:nvPr>
        </p:nvSpPr>
        <p:spPr>
          <a:xfrm>
            <a:off x="311700" y="2685025"/>
            <a:ext cx="8520600" cy="21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tr" sz="1800"/>
              <a:t>Prepared by</a:t>
            </a:r>
            <a:endParaRPr sz="1800"/>
          </a:p>
          <a:p>
            <a:pPr indent="0" lvl="0" marL="0" rtl="0" algn="ctr">
              <a:spcBef>
                <a:spcPts val="0"/>
              </a:spcBef>
              <a:spcAft>
                <a:spcPts val="0"/>
              </a:spcAft>
              <a:buNone/>
            </a:pPr>
            <a:r>
              <a:rPr lang="tr" sz="2400"/>
              <a:t>Kaan Gönç</a:t>
            </a:r>
            <a:endParaRPr sz="2400"/>
          </a:p>
          <a:p>
            <a:pPr indent="0" lvl="0" marL="0" rtl="0" algn="ctr">
              <a:spcBef>
                <a:spcPts val="0"/>
              </a:spcBef>
              <a:spcAft>
                <a:spcPts val="0"/>
              </a:spcAft>
              <a:buNone/>
            </a:pPr>
            <a:r>
              <a:rPr lang="tr" sz="2400"/>
              <a:t>Deniz Dalkılıç</a:t>
            </a:r>
            <a:endParaRPr sz="2400"/>
          </a:p>
          <a:p>
            <a:pPr indent="0" lvl="0" marL="0" rtl="0" algn="ctr">
              <a:spcBef>
                <a:spcPts val="0"/>
              </a:spcBef>
              <a:spcAft>
                <a:spcPts val="0"/>
              </a:spcAft>
              <a:buNone/>
            </a:pPr>
            <a:r>
              <a:rPr lang="tr" sz="2400"/>
              <a:t>Ahmet Ayrancıoğlu</a:t>
            </a:r>
            <a:endParaRPr sz="2400"/>
          </a:p>
          <a:p>
            <a:pPr indent="0" lvl="0" marL="0" rtl="0" algn="ctr">
              <a:spcBef>
                <a:spcPts val="0"/>
              </a:spcBef>
              <a:spcAft>
                <a:spcPts val="0"/>
              </a:spcAft>
              <a:buNone/>
            </a:pPr>
            <a:r>
              <a:rPr lang="tr" sz="2400"/>
              <a:t>Ali Yümsel</a:t>
            </a:r>
            <a:endParaRPr sz="2400"/>
          </a:p>
          <a:p>
            <a:pPr indent="0" lvl="0" marL="0" rtl="0" algn="ctr">
              <a:spcBef>
                <a:spcPts val="0"/>
              </a:spcBef>
              <a:spcAft>
                <a:spcPts val="0"/>
              </a:spcAft>
              <a:buNone/>
            </a:pPr>
            <a:r>
              <a:rPr lang="tr" sz="2400"/>
              <a:t>Sina Şahan</a:t>
            </a:r>
            <a:endParaRPr sz="2400"/>
          </a:p>
          <a:p>
            <a:pPr indent="0" lvl="0" marL="0" rtl="0" algn="l">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431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lang="tr" sz="4800"/>
              <a:t>Non-F</a:t>
            </a:r>
            <a:r>
              <a:rPr lang="tr" sz="4800"/>
              <a:t>unctional Requirements</a:t>
            </a:r>
            <a:endParaRPr sz="4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Supportability</a:t>
            </a:r>
            <a:endParaRPr/>
          </a:p>
        </p:txBody>
      </p:sp>
      <p:sp>
        <p:nvSpPr>
          <p:cNvPr id="113" name="Google Shape;11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tr"/>
              <a:t>Extendible design </a:t>
            </a:r>
            <a:endParaRPr b="1"/>
          </a:p>
          <a:p>
            <a:pPr indent="-342900" lvl="0" marL="457200" rtl="0" algn="just">
              <a:spcBef>
                <a:spcPts val="0"/>
              </a:spcBef>
              <a:spcAft>
                <a:spcPts val="0"/>
              </a:spcAft>
              <a:buSzPts val="1800"/>
              <a:buChar char="●"/>
            </a:pPr>
            <a:r>
              <a:rPr lang="tr"/>
              <a:t>Maintainable structure </a:t>
            </a:r>
            <a:endParaRPr b="1"/>
          </a:p>
          <a:p>
            <a:pPr indent="-342900" lvl="0" marL="457200" rtl="0" algn="just">
              <a:spcBef>
                <a:spcPts val="0"/>
              </a:spcBef>
              <a:spcAft>
                <a:spcPts val="0"/>
              </a:spcAft>
              <a:buSzPts val="1800"/>
              <a:buChar char="●"/>
            </a:pPr>
            <a:r>
              <a:rPr lang="tr"/>
              <a:t>Object oriented design concepts </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Usability</a:t>
            </a:r>
            <a:endParaRPr/>
          </a:p>
        </p:txBody>
      </p:sp>
      <p:sp>
        <p:nvSpPr>
          <p:cNvPr id="119" name="Google Shape;11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tr"/>
              <a:t>U</a:t>
            </a:r>
            <a:r>
              <a:rPr lang="tr"/>
              <a:t>nderstandability of the main features</a:t>
            </a:r>
            <a:endParaRPr/>
          </a:p>
          <a:p>
            <a:pPr indent="-342900" lvl="0" marL="457200" rtl="0" algn="just">
              <a:spcBef>
                <a:spcPts val="0"/>
              </a:spcBef>
              <a:spcAft>
                <a:spcPts val="0"/>
              </a:spcAft>
              <a:buSzPts val="1800"/>
              <a:buChar char="●"/>
            </a:pPr>
            <a:r>
              <a:rPr lang="tr"/>
              <a:t>Easily interactable user interface </a:t>
            </a:r>
            <a:endParaRPr b="1"/>
          </a:p>
          <a:p>
            <a:pPr indent="-342900" lvl="0" marL="457200" rtl="0" algn="just">
              <a:spcBef>
                <a:spcPts val="0"/>
              </a:spcBef>
              <a:spcAft>
                <a:spcPts val="0"/>
              </a:spcAft>
              <a:buSzPts val="1800"/>
              <a:buChar char="●"/>
            </a:pPr>
            <a:r>
              <a:rPr lang="tr"/>
              <a:t>Attractive user interface design</a:t>
            </a:r>
            <a:endParaRPr/>
          </a:p>
          <a:p>
            <a:pPr indent="-342900" lvl="0" marL="457200" rtl="0" algn="just">
              <a:spcBef>
                <a:spcPts val="0"/>
              </a:spcBef>
              <a:spcAft>
                <a:spcPts val="0"/>
              </a:spcAft>
              <a:buSzPts val="1800"/>
              <a:buChar char="●"/>
            </a:pPr>
            <a:r>
              <a:rPr lang="tr"/>
              <a:t>No unnecessary information </a:t>
            </a:r>
            <a:r>
              <a:rPr b="1" lang="tr"/>
              <a:t> </a:t>
            </a:r>
            <a:endParaRPr b="1"/>
          </a:p>
          <a:p>
            <a:pPr indent="-342900" lvl="0" marL="457200" rtl="0" algn="just">
              <a:spcBef>
                <a:spcPts val="0"/>
              </a:spcBef>
              <a:spcAft>
                <a:spcPts val="0"/>
              </a:spcAft>
              <a:buSzPts val="1800"/>
              <a:buChar char="●"/>
            </a:pPr>
            <a:r>
              <a:rPr lang="tr"/>
              <a:t>Ability to get help when necessary</a:t>
            </a:r>
            <a:endParaRPr/>
          </a:p>
          <a:p>
            <a:pPr indent="-342900" lvl="0" marL="457200" rtl="0" algn="just">
              <a:spcBef>
                <a:spcPts val="0"/>
              </a:spcBef>
              <a:spcAft>
                <a:spcPts val="0"/>
              </a:spcAft>
              <a:buSzPts val="1800"/>
              <a:buChar char="●"/>
            </a:pPr>
            <a:r>
              <a:rPr lang="tr"/>
              <a:t>Feelings of the metaphors of the real world </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Reliability</a:t>
            </a:r>
            <a:endParaRPr/>
          </a:p>
        </p:txBody>
      </p:sp>
      <p:sp>
        <p:nvSpPr>
          <p:cNvPr id="125" name="Google Shape;12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tr"/>
              <a:t>Storing multiple player profiles </a:t>
            </a:r>
            <a:endParaRPr b="1"/>
          </a:p>
          <a:p>
            <a:pPr indent="-342900" lvl="0" marL="457200" rtl="0" algn="just">
              <a:spcBef>
                <a:spcPts val="0"/>
              </a:spcBef>
              <a:spcAft>
                <a:spcPts val="0"/>
              </a:spcAft>
              <a:buSzPts val="1800"/>
              <a:buChar char="●"/>
            </a:pPr>
            <a:r>
              <a:rPr lang="tr"/>
              <a:t>Crash protected</a:t>
            </a:r>
            <a:endParaRPr b="1"/>
          </a:p>
          <a:p>
            <a:pPr indent="-342900" lvl="0" marL="457200" rtl="0" algn="just">
              <a:spcBef>
                <a:spcPts val="0"/>
              </a:spcBef>
              <a:spcAft>
                <a:spcPts val="0"/>
              </a:spcAft>
              <a:buSzPts val="1800"/>
              <a:buChar char="●"/>
            </a:pPr>
            <a:r>
              <a:rPr lang="tr"/>
              <a:t>Autosaving the progress </a:t>
            </a:r>
            <a:endParaRPr b="1"/>
          </a:p>
          <a:p>
            <a:pPr indent="-342900" lvl="0" marL="457200" rtl="0" algn="just">
              <a:spcBef>
                <a:spcPts val="0"/>
              </a:spcBef>
              <a:spcAft>
                <a:spcPts val="0"/>
              </a:spcAft>
              <a:buSzPts val="1800"/>
              <a:buChar char="●"/>
            </a:pPr>
            <a:r>
              <a:rPr lang="tr"/>
              <a:t>Local backup system</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Performance</a:t>
            </a:r>
            <a:endParaRPr/>
          </a:p>
        </p:txBody>
      </p:sp>
      <p:sp>
        <p:nvSpPr>
          <p:cNvPr id="131" name="Google Shape;13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tr"/>
              <a:t>Smooth animations </a:t>
            </a:r>
            <a:endParaRPr b="1"/>
          </a:p>
          <a:p>
            <a:pPr indent="-342900" lvl="0" marL="457200" rtl="0" algn="just">
              <a:spcBef>
                <a:spcPts val="0"/>
              </a:spcBef>
              <a:spcAft>
                <a:spcPts val="0"/>
              </a:spcAft>
              <a:buSzPts val="1800"/>
              <a:buChar char="●"/>
            </a:pPr>
            <a:r>
              <a:rPr lang="tr"/>
              <a:t>Ability to define each input separately in the same frame </a:t>
            </a:r>
            <a:endParaRPr b="1"/>
          </a:p>
          <a:p>
            <a:pPr indent="-342900" lvl="0" marL="457200" rtl="0" algn="just">
              <a:spcBef>
                <a:spcPts val="0"/>
              </a:spcBef>
              <a:spcAft>
                <a:spcPts val="0"/>
              </a:spcAft>
              <a:buSzPts val="1800"/>
              <a:buChar char="●"/>
            </a:pPr>
            <a:r>
              <a:rPr lang="tr"/>
              <a:t>Fast progress saving</a:t>
            </a:r>
            <a:endParaRPr/>
          </a:p>
          <a:p>
            <a:pPr indent="-342900" lvl="0" marL="457200" rtl="0" algn="just">
              <a:spcBef>
                <a:spcPts val="0"/>
              </a:spcBef>
              <a:spcAft>
                <a:spcPts val="0"/>
              </a:spcAft>
              <a:buSzPts val="1800"/>
              <a:buChar char="●"/>
            </a:pPr>
            <a:r>
              <a:rPr lang="tr"/>
              <a:t>Fluent transition between panels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278125" y="151025"/>
            <a:ext cx="8520600" cy="485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lang="tr" sz="4800"/>
              <a:t>Classic Mode Sequence Diagram</a:t>
            </a:r>
            <a:endParaRPr sz="4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pic>
        <p:nvPicPr>
          <p:cNvPr id="141" name="Google Shape;141;p28"/>
          <p:cNvPicPr preferRelativeResize="0"/>
          <p:nvPr/>
        </p:nvPicPr>
        <p:blipFill>
          <a:blip r:embed="rId3">
            <a:alphaModFix/>
          </a:blip>
          <a:stretch>
            <a:fillRect/>
          </a:stretch>
        </p:blipFill>
        <p:spPr>
          <a:xfrm>
            <a:off x="152400" y="152400"/>
            <a:ext cx="8814774" cy="4697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9"/>
          <p:cNvSpPr txBox="1"/>
          <p:nvPr>
            <p:ph type="title"/>
          </p:nvPr>
        </p:nvSpPr>
        <p:spPr>
          <a:xfrm>
            <a:off x="278125" y="151025"/>
            <a:ext cx="8520600" cy="485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lang="tr" sz="4800"/>
              <a:t>Bonus </a:t>
            </a:r>
            <a:r>
              <a:rPr lang="tr" sz="4800"/>
              <a:t>Mode Sequence Diagram</a:t>
            </a:r>
            <a:endParaRPr sz="4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Google Shape;151;p30"/>
          <p:cNvPicPr preferRelativeResize="0"/>
          <p:nvPr/>
        </p:nvPicPr>
        <p:blipFill>
          <a:blip r:embed="rId3">
            <a:alphaModFix/>
          </a:blip>
          <a:stretch>
            <a:fillRect/>
          </a:stretch>
        </p:blipFill>
        <p:spPr>
          <a:xfrm>
            <a:off x="152400" y="152400"/>
            <a:ext cx="8884775" cy="4772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1"/>
          <p:cNvSpPr txBox="1"/>
          <p:nvPr>
            <p:ph type="title"/>
          </p:nvPr>
        </p:nvSpPr>
        <p:spPr>
          <a:xfrm>
            <a:off x="311700" y="445025"/>
            <a:ext cx="8520600" cy="431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lang="tr" sz="4800"/>
              <a:t>Activity Diagram</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What kind of game is Rush Hour?</a:t>
            </a:r>
            <a:endParaRPr/>
          </a:p>
        </p:txBody>
      </p:sp>
      <p:sp>
        <p:nvSpPr>
          <p:cNvPr id="63" name="Google Shape;63;p14"/>
          <p:cNvSpPr txBox="1"/>
          <p:nvPr>
            <p:ph idx="1" type="body"/>
          </p:nvPr>
        </p:nvSpPr>
        <p:spPr>
          <a:xfrm>
            <a:off x="311700" y="1152475"/>
            <a:ext cx="8520600" cy="3416400"/>
          </a:xfrm>
          <a:prstGeom prst="rect">
            <a:avLst/>
          </a:prstGeom>
          <a:noFill/>
        </p:spPr>
        <p:txBody>
          <a:bodyPr anchorCtr="0" anchor="t" bIns="91425" lIns="91425" spcFirstLastPara="1" rIns="91425" wrap="square" tIns="91425">
            <a:noAutofit/>
          </a:bodyPr>
          <a:lstStyle/>
          <a:p>
            <a:pPr indent="0" lvl="0" marL="0" marR="64049" rtl="0" algn="just">
              <a:spcBef>
                <a:spcPts val="0"/>
              </a:spcBef>
              <a:spcAft>
                <a:spcPts val="0"/>
              </a:spcAft>
              <a:buClr>
                <a:schemeClr val="dk1"/>
              </a:buClr>
              <a:buSzPts val="1100"/>
              <a:buFont typeface="Arial"/>
              <a:buNone/>
            </a:pPr>
            <a:r>
              <a:rPr lang="tr">
                <a:solidFill>
                  <a:srgbClr val="FFFFFF"/>
                </a:solidFill>
                <a:highlight>
                  <a:srgbClr val="FFFFFF"/>
                </a:highlight>
              </a:rPr>
              <a:t>	</a:t>
            </a:r>
            <a:r>
              <a:rPr lang="tr"/>
              <a:t>Rush Hour is a sliding block logic game. It provides a fun way to improve one’s problem solving, sequential thinking and logical reasoning skills by associating it with many people’s real life struggle, the “Traffic”. In real life there are several different versions of the game Rush Hour, which include different scaled maps and vehicle packs. Our game will be based on the original Rush Hour game, however with our own additions and special features to make the players have a better experience in virtual life when compared to playing the game in real life.</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pic>
        <p:nvPicPr>
          <p:cNvPr id="161" name="Google Shape;161;p32"/>
          <p:cNvPicPr preferRelativeResize="0"/>
          <p:nvPr/>
        </p:nvPicPr>
        <p:blipFill>
          <a:blip r:embed="rId3">
            <a:alphaModFix/>
          </a:blip>
          <a:stretch>
            <a:fillRect/>
          </a:stretch>
        </p:blipFill>
        <p:spPr>
          <a:xfrm>
            <a:off x="449375" y="201375"/>
            <a:ext cx="8425726" cy="4812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3"/>
          <p:cNvSpPr txBox="1"/>
          <p:nvPr>
            <p:ph type="title"/>
          </p:nvPr>
        </p:nvSpPr>
        <p:spPr>
          <a:xfrm>
            <a:off x="311700" y="445025"/>
            <a:ext cx="8520600" cy="431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lang="tr" sz="4800"/>
              <a:t>State </a:t>
            </a:r>
            <a:r>
              <a:rPr lang="tr" sz="4800"/>
              <a:t>Diagram</a:t>
            </a:r>
            <a:endParaRPr sz="4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id="171" name="Google Shape;171;p34"/>
          <p:cNvPicPr preferRelativeResize="0"/>
          <p:nvPr/>
        </p:nvPicPr>
        <p:blipFill>
          <a:blip r:embed="rId3">
            <a:alphaModFix/>
          </a:blip>
          <a:stretch>
            <a:fillRect/>
          </a:stretch>
        </p:blipFill>
        <p:spPr>
          <a:xfrm>
            <a:off x="152400" y="152400"/>
            <a:ext cx="8851401" cy="4838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5"/>
          <p:cNvSpPr txBox="1"/>
          <p:nvPr>
            <p:ph type="title"/>
          </p:nvPr>
        </p:nvSpPr>
        <p:spPr>
          <a:xfrm>
            <a:off x="311700" y="445025"/>
            <a:ext cx="8520600" cy="431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lang="tr" sz="4800"/>
              <a:t>Object Model</a:t>
            </a:r>
            <a:endParaRPr sz="4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Google Shape;181;p36"/>
          <p:cNvPicPr preferRelativeResize="0"/>
          <p:nvPr/>
        </p:nvPicPr>
        <p:blipFill>
          <a:blip r:embed="rId3">
            <a:alphaModFix/>
          </a:blip>
          <a:stretch>
            <a:fillRect/>
          </a:stretch>
        </p:blipFill>
        <p:spPr>
          <a:xfrm>
            <a:off x="2248538" y="0"/>
            <a:ext cx="4646912" cy="51435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7"/>
          <p:cNvSpPr txBox="1"/>
          <p:nvPr>
            <p:ph type="title"/>
          </p:nvPr>
        </p:nvSpPr>
        <p:spPr>
          <a:xfrm>
            <a:off x="311700" y="445025"/>
            <a:ext cx="8520600" cy="431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lang="tr" sz="4800"/>
              <a:t>Subsystem Decomposition</a:t>
            </a:r>
            <a:endParaRPr sz="4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pic>
        <p:nvPicPr>
          <p:cNvPr id="191" name="Google Shape;191;p38"/>
          <p:cNvPicPr preferRelativeResize="0"/>
          <p:nvPr/>
        </p:nvPicPr>
        <p:blipFill>
          <a:blip r:embed="rId3">
            <a:alphaModFix/>
          </a:blip>
          <a:stretch>
            <a:fillRect/>
          </a:stretch>
        </p:blipFill>
        <p:spPr>
          <a:xfrm>
            <a:off x="1825913" y="191925"/>
            <a:ext cx="5492175" cy="4416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9"/>
          <p:cNvSpPr txBox="1"/>
          <p:nvPr>
            <p:ph type="title"/>
          </p:nvPr>
        </p:nvSpPr>
        <p:spPr>
          <a:xfrm>
            <a:off x="278125" y="151025"/>
            <a:ext cx="8520600" cy="485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lang="tr" sz="4800"/>
              <a:t>Class Diagram (Model-Controller)</a:t>
            </a:r>
            <a:endParaRPr sz="4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pic>
        <p:nvPicPr>
          <p:cNvPr id="201" name="Google Shape;201;p40"/>
          <p:cNvPicPr preferRelativeResize="0"/>
          <p:nvPr/>
        </p:nvPicPr>
        <p:blipFill>
          <a:blip r:embed="rId3">
            <a:alphaModFix/>
          </a:blip>
          <a:stretch>
            <a:fillRect/>
          </a:stretch>
        </p:blipFill>
        <p:spPr>
          <a:xfrm>
            <a:off x="944013" y="0"/>
            <a:ext cx="7255984" cy="514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41"/>
          <p:cNvSpPr txBox="1"/>
          <p:nvPr>
            <p:ph type="title"/>
          </p:nvPr>
        </p:nvSpPr>
        <p:spPr>
          <a:xfrm>
            <a:off x="278125" y="151025"/>
            <a:ext cx="8520600" cy="485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lang="tr" sz="4800"/>
              <a:t>Class Diagram </a:t>
            </a:r>
            <a:endParaRPr sz="4800"/>
          </a:p>
          <a:p>
            <a:pPr indent="0" lvl="0" marL="0" rtl="0" algn="ctr">
              <a:spcBef>
                <a:spcPts val="0"/>
              </a:spcBef>
              <a:spcAft>
                <a:spcPts val="0"/>
              </a:spcAft>
              <a:buNone/>
            </a:pPr>
            <a:r>
              <a:rPr lang="tr" sz="4800"/>
              <a:t>(View)</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431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lang="tr" sz="4800"/>
              <a:t>Overview</a:t>
            </a:r>
            <a:endParaRPr sz="4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pic>
        <p:nvPicPr>
          <p:cNvPr id="211" name="Google Shape;211;p42"/>
          <p:cNvPicPr preferRelativeResize="0"/>
          <p:nvPr/>
        </p:nvPicPr>
        <p:blipFill rotWithShape="1">
          <a:blip r:embed="rId3">
            <a:alphaModFix/>
          </a:blip>
          <a:srcRect b="0" l="39" r="49" t="0"/>
          <a:stretch/>
        </p:blipFill>
        <p:spPr>
          <a:xfrm>
            <a:off x="1270175" y="176263"/>
            <a:ext cx="6707349" cy="479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Overview</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The Rush Hour game consists of</a:t>
            </a:r>
            <a:endParaRPr/>
          </a:p>
          <a:p>
            <a:pPr indent="-342900" lvl="0" marL="457200" rtl="0" algn="l">
              <a:spcBef>
                <a:spcPts val="1600"/>
              </a:spcBef>
              <a:spcAft>
                <a:spcPts val="0"/>
              </a:spcAft>
              <a:buSzPts val="1800"/>
              <a:buChar char="●"/>
            </a:pPr>
            <a:r>
              <a:rPr lang="tr"/>
              <a:t>6x6 playing board</a:t>
            </a:r>
            <a:endParaRPr/>
          </a:p>
          <a:p>
            <a:pPr indent="-342900" lvl="0" marL="457200" rtl="0" algn="l">
              <a:spcBef>
                <a:spcPts val="0"/>
              </a:spcBef>
              <a:spcAft>
                <a:spcPts val="0"/>
              </a:spcAft>
              <a:buSzPts val="1800"/>
              <a:buChar char="●"/>
            </a:pPr>
            <a:r>
              <a:rPr lang="tr"/>
              <a:t>An exit on the right edge</a:t>
            </a:r>
            <a:endParaRPr/>
          </a:p>
          <a:p>
            <a:pPr indent="-342900" lvl="0" marL="457200" rtl="0" algn="l">
              <a:spcBef>
                <a:spcPts val="0"/>
              </a:spcBef>
              <a:spcAft>
                <a:spcPts val="0"/>
              </a:spcAft>
              <a:buSzPts val="1800"/>
              <a:buChar char="●"/>
            </a:pPr>
            <a:r>
              <a:rPr lang="tr"/>
              <a:t>An escape car</a:t>
            </a:r>
            <a:endParaRPr/>
          </a:p>
          <a:p>
            <a:pPr indent="-342900" lvl="0" marL="457200" rtl="0" algn="l">
              <a:spcBef>
                <a:spcPts val="0"/>
              </a:spcBef>
              <a:spcAft>
                <a:spcPts val="0"/>
              </a:spcAft>
              <a:buSzPts val="1800"/>
              <a:buChar char="●"/>
            </a:pPr>
            <a:r>
              <a:rPr lang="tr"/>
              <a:t>D</a:t>
            </a:r>
            <a:r>
              <a:rPr lang="tr"/>
              <a:t>ifferent sized vehicles which are used as obstacles preventing the player's car to move on the board</a:t>
            </a:r>
            <a:endParaRPr/>
          </a:p>
          <a:p>
            <a:pPr indent="-342900" lvl="0" marL="457200" rtl="0" algn="l">
              <a:spcBef>
                <a:spcPts val="0"/>
              </a:spcBef>
              <a:spcAft>
                <a:spcPts val="0"/>
              </a:spcAft>
              <a:buSzPts val="1800"/>
              <a:buChar char="●"/>
            </a:pPr>
            <a:r>
              <a:rPr lang="tr"/>
              <a:t>40 different levels</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Overview</a:t>
            </a:r>
            <a:endParaRPr/>
          </a:p>
        </p:txBody>
      </p:sp>
      <p:sp>
        <p:nvSpPr>
          <p:cNvPr id="80" name="Google Shape;80;p17"/>
          <p:cNvSpPr txBox="1"/>
          <p:nvPr>
            <p:ph idx="1" type="body"/>
          </p:nvPr>
        </p:nvSpPr>
        <p:spPr>
          <a:xfrm>
            <a:off x="311700" y="1271606"/>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tr"/>
              <a:t>The main goal in the game is to lead the red car to the exit by moving the other vehicles on the map out of the way. In order to do that the player must think strategically and move the vehicles to necessary directions. </a:t>
            </a:r>
            <a:endParaRPr/>
          </a:p>
          <a:p>
            <a:pPr indent="-342900" lvl="0" marL="457200" rtl="0" algn="just">
              <a:spcBef>
                <a:spcPts val="0"/>
              </a:spcBef>
              <a:spcAft>
                <a:spcPts val="0"/>
              </a:spcAft>
              <a:buSzPts val="1800"/>
              <a:buChar char="●"/>
            </a:pPr>
            <a:r>
              <a:rPr lang="tr"/>
              <a:t> In terms of the gameplay, players will use a mouse click to choose a vehicle on the map, and the “W”, “A”, “S”, ”D” keys to move the chosen vehicle through the grids.</a:t>
            </a:r>
            <a:endParaRPr/>
          </a:p>
          <a:p>
            <a:pPr indent="-342900" lvl="0" marL="457200" rtl="0" algn="just">
              <a:spcBef>
                <a:spcPts val="0"/>
              </a:spcBef>
              <a:spcAft>
                <a:spcPts val="0"/>
              </a:spcAft>
              <a:buSzPts val="1800"/>
              <a:buChar char="●"/>
            </a:pPr>
            <a:r>
              <a:rPr lang="tr"/>
              <a:t>The vehicles will display a smooth animation during their sequence between the grids. </a:t>
            </a:r>
            <a:endParaRPr/>
          </a:p>
          <a:p>
            <a:pPr indent="0" lvl="0" marL="0" rtl="0" algn="just">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Overview</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tr"/>
              <a:t>During the gameplay, the player will be able to pause or exit</a:t>
            </a:r>
            <a:endParaRPr/>
          </a:p>
          <a:p>
            <a:pPr indent="-342900" lvl="0" marL="457200" rtl="0" algn="just">
              <a:spcBef>
                <a:spcPts val="0"/>
              </a:spcBef>
              <a:spcAft>
                <a:spcPts val="0"/>
              </a:spcAft>
              <a:buSzPts val="1800"/>
              <a:buChar char="●"/>
            </a:pPr>
            <a:r>
              <a:rPr lang="tr"/>
              <a:t>Autosaving that saves the level progress special for the active player each time a vehicle is moved</a:t>
            </a:r>
            <a:endParaRPr/>
          </a:p>
          <a:p>
            <a:pPr indent="-342900" lvl="0" marL="457200" rtl="0" algn="just">
              <a:spcBef>
                <a:spcPts val="0"/>
              </a:spcBef>
              <a:spcAft>
                <a:spcPts val="0"/>
              </a:spcAft>
              <a:buSzPts val="1800"/>
              <a:buChar char="●"/>
            </a:pPr>
            <a:r>
              <a:rPr lang="tr"/>
              <a:t>The game will keep a track of the number of  moves the player did during a level</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Features in addition to board game</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tr"/>
              <a:t>Bonus Mode</a:t>
            </a:r>
            <a:endParaRPr/>
          </a:p>
          <a:p>
            <a:pPr indent="-342900" lvl="0" marL="457200" rtl="0" algn="just">
              <a:spcBef>
                <a:spcPts val="0"/>
              </a:spcBef>
              <a:spcAft>
                <a:spcPts val="0"/>
              </a:spcAft>
              <a:buSzPts val="1800"/>
              <a:buChar char="●"/>
            </a:pPr>
            <a:r>
              <a:rPr lang="tr"/>
              <a:t>Reward system</a:t>
            </a:r>
            <a:endParaRPr b="1"/>
          </a:p>
          <a:p>
            <a:pPr indent="-342900" lvl="0" marL="457200" rtl="0" algn="just">
              <a:spcBef>
                <a:spcPts val="0"/>
              </a:spcBef>
              <a:spcAft>
                <a:spcPts val="0"/>
              </a:spcAft>
              <a:buSzPts val="1800"/>
              <a:buChar char="●"/>
            </a:pPr>
            <a:r>
              <a:rPr lang="tr"/>
              <a:t>Sound System</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431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lang="tr" sz="4800"/>
              <a:t>Use Case Diagram</a:t>
            </a:r>
            <a:endParaRPr sz="4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Google Shape;102;p21"/>
          <p:cNvPicPr preferRelativeResize="0"/>
          <p:nvPr/>
        </p:nvPicPr>
        <p:blipFill>
          <a:blip r:embed="rId3">
            <a:alphaModFix/>
          </a:blip>
          <a:stretch>
            <a:fillRect/>
          </a:stretch>
        </p:blipFill>
        <p:spPr>
          <a:xfrm>
            <a:off x="1338775" y="152400"/>
            <a:ext cx="6309826" cy="4838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