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305" r:id="rId6"/>
    <p:sldId id="279" r:id="rId7"/>
    <p:sldId id="308" r:id="rId8"/>
    <p:sldId id="262" r:id="rId9"/>
    <p:sldId id="272" r:id="rId10"/>
    <p:sldId id="307" r:id="rId11"/>
    <p:sldId id="264" r:id="rId12"/>
    <p:sldId id="283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PT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B5A7E6-E6F6-488B-845F-E4BD2895D77F}">
  <a:tblStyle styleId="{B8B5A7E6-E6F6-488B-845F-E4BD2895D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3741" autoAdjust="0"/>
  </p:normalViewPr>
  <p:slideViewPr>
    <p:cSldViewPr snapToGrid="0">
      <p:cViewPr varScale="1">
        <p:scale>
          <a:sx n="88" d="100"/>
          <a:sy n="88" d="100"/>
        </p:scale>
        <p:origin x="560" y="-1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25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14a9c0cadc7_0_17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g14a9c0cadc7_0_17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4a9c0cadc7_0_1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4a9c0cadc7_0_1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7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14a9c0cadc7_0_17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14a9c0cadc7_0_17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14a9c0cadc7_0_17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14a9c0cadc7_0_17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5"/>
          <p:cNvSpPr txBox="1">
            <a:spLocks noGrp="1"/>
          </p:cNvSpPr>
          <p:nvPr>
            <p:ph type="title"/>
          </p:nvPr>
        </p:nvSpPr>
        <p:spPr>
          <a:xfrm>
            <a:off x="2685600" y="855095"/>
            <a:ext cx="3772800" cy="8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5"/>
          <p:cNvSpPr txBox="1">
            <a:spLocks noGrp="1"/>
          </p:cNvSpPr>
          <p:nvPr>
            <p:ph type="subTitle" idx="1"/>
          </p:nvPr>
        </p:nvSpPr>
        <p:spPr>
          <a:xfrm>
            <a:off x="2685600" y="1725956"/>
            <a:ext cx="3772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5"/>
          <p:cNvSpPr txBox="1"/>
          <p:nvPr/>
        </p:nvSpPr>
        <p:spPr>
          <a:xfrm>
            <a:off x="2685600" y="3445507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632" name="Google Shape;1632;p25"/>
          <p:cNvGrpSpPr/>
          <p:nvPr/>
        </p:nvGrpSpPr>
        <p:grpSpPr>
          <a:xfrm>
            <a:off x="2723264" y="252406"/>
            <a:ext cx="1180669" cy="249201"/>
            <a:chOff x="3186414" y="611522"/>
            <a:chExt cx="803285" cy="169548"/>
          </a:xfrm>
        </p:grpSpPr>
        <p:sp>
          <p:nvSpPr>
            <p:cNvPr id="1633" name="Google Shape;1633;p2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25"/>
          <p:cNvGrpSpPr/>
          <p:nvPr/>
        </p:nvGrpSpPr>
        <p:grpSpPr>
          <a:xfrm>
            <a:off x="4878848" y="-578797"/>
            <a:ext cx="819137" cy="1183093"/>
            <a:chOff x="4312241" y="155173"/>
            <a:chExt cx="711736" cy="1027883"/>
          </a:xfrm>
        </p:grpSpPr>
        <p:sp>
          <p:nvSpPr>
            <p:cNvPr id="1641" name="Google Shape;1641;p2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5"/>
          <p:cNvGrpSpPr/>
          <p:nvPr/>
        </p:nvGrpSpPr>
        <p:grpSpPr>
          <a:xfrm>
            <a:off x="6444294" y="359666"/>
            <a:ext cx="399883" cy="381256"/>
            <a:chOff x="6113337" y="393160"/>
            <a:chExt cx="399883" cy="381256"/>
          </a:xfrm>
        </p:grpSpPr>
        <p:sp>
          <p:nvSpPr>
            <p:cNvPr id="1651" name="Google Shape;1651;p25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25"/>
          <p:cNvGrpSpPr/>
          <p:nvPr/>
        </p:nvGrpSpPr>
        <p:grpSpPr>
          <a:xfrm>
            <a:off x="8561306" y="4223289"/>
            <a:ext cx="878375" cy="275404"/>
            <a:chOff x="8363724" y="112839"/>
            <a:chExt cx="878375" cy="275404"/>
          </a:xfrm>
        </p:grpSpPr>
        <p:grpSp>
          <p:nvGrpSpPr>
            <p:cNvPr id="1654" name="Google Shape;1654;p25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655" name="Google Shape;1655;p25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25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25"/>
          <p:cNvGrpSpPr/>
          <p:nvPr/>
        </p:nvGrpSpPr>
        <p:grpSpPr>
          <a:xfrm>
            <a:off x="7965694" y="4436197"/>
            <a:ext cx="1626382" cy="472696"/>
            <a:chOff x="7615712" y="156599"/>
            <a:chExt cx="1626382" cy="472696"/>
          </a:xfrm>
        </p:grpSpPr>
        <p:sp>
          <p:nvSpPr>
            <p:cNvPr id="1659" name="Google Shape;1659;p25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5"/>
          <p:cNvGrpSpPr/>
          <p:nvPr/>
        </p:nvGrpSpPr>
        <p:grpSpPr>
          <a:xfrm>
            <a:off x="757954" y="491658"/>
            <a:ext cx="878357" cy="184270"/>
            <a:chOff x="919039" y="1581426"/>
            <a:chExt cx="600134" cy="125902"/>
          </a:xfrm>
        </p:grpSpPr>
        <p:sp>
          <p:nvSpPr>
            <p:cNvPr id="1662" name="Google Shape;1662;p2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5"/>
          <p:cNvGrpSpPr/>
          <p:nvPr/>
        </p:nvGrpSpPr>
        <p:grpSpPr>
          <a:xfrm flipH="1">
            <a:off x="8231563" y="2757240"/>
            <a:ext cx="1591472" cy="841159"/>
            <a:chOff x="661553" y="1919040"/>
            <a:chExt cx="1591472" cy="841159"/>
          </a:xfrm>
        </p:grpSpPr>
        <p:sp>
          <p:nvSpPr>
            <p:cNvPr id="1667" name="Google Shape;1667;p2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25"/>
          <p:cNvGrpSpPr/>
          <p:nvPr/>
        </p:nvGrpSpPr>
        <p:grpSpPr>
          <a:xfrm>
            <a:off x="4298686" y="4633640"/>
            <a:ext cx="182798" cy="598473"/>
            <a:chOff x="3638102" y="4583399"/>
            <a:chExt cx="182798" cy="598473"/>
          </a:xfrm>
        </p:grpSpPr>
        <p:sp>
          <p:nvSpPr>
            <p:cNvPr id="1678" name="Google Shape;1678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25"/>
          <p:cNvGrpSpPr/>
          <p:nvPr/>
        </p:nvGrpSpPr>
        <p:grpSpPr>
          <a:xfrm>
            <a:off x="4982811" y="4744172"/>
            <a:ext cx="182798" cy="598473"/>
            <a:chOff x="3638102" y="4583399"/>
            <a:chExt cx="182798" cy="598473"/>
          </a:xfrm>
        </p:grpSpPr>
        <p:sp>
          <p:nvSpPr>
            <p:cNvPr id="1681" name="Google Shape;1681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25"/>
          <p:cNvGrpSpPr/>
          <p:nvPr/>
        </p:nvGrpSpPr>
        <p:grpSpPr>
          <a:xfrm>
            <a:off x="8844101" y="274591"/>
            <a:ext cx="399902" cy="651901"/>
            <a:chOff x="8772496" y="3715501"/>
            <a:chExt cx="399902" cy="651901"/>
          </a:xfrm>
        </p:grpSpPr>
        <p:sp>
          <p:nvSpPr>
            <p:cNvPr id="1684" name="Google Shape;168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5"/>
          <p:cNvGrpSpPr/>
          <p:nvPr/>
        </p:nvGrpSpPr>
        <p:grpSpPr>
          <a:xfrm rot="5400000">
            <a:off x="66118" y="2164489"/>
            <a:ext cx="184279" cy="603321"/>
            <a:chOff x="3638102" y="4583399"/>
            <a:chExt cx="182798" cy="598473"/>
          </a:xfrm>
        </p:grpSpPr>
        <p:sp>
          <p:nvSpPr>
            <p:cNvPr id="1687" name="Google Shape;1687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25"/>
          <p:cNvGrpSpPr/>
          <p:nvPr/>
        </p:nvGrpSpPr>
        <p:grpSpPr>
          <a:xfrm>
            <a:off x="-1041857" y="3743048"/>
            <a:ext cx="3434729" cy="1094377"/>
            <a:chOff x="1035175" y="739350"/>
            <a:chExt cx="2659900" cy="847500"/>
          </a:xfrm>
        </p:grpSpPr>
        <p:sp>
          <p:nvSpPr>
            <p:cNvPr id="1690" name="Google Shape;1690;p2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5"/>
          <p:cNvGrpSpPr/>
          <p:nvPr/>
        </p:nvGrpSpPr>
        <p:grpSpPr>
          <a:xfrm rot="10800000">
            <a:off x="7350790" y="-210951"/>
            <a:ext cx="1178127" cy="1094369"/>
            <a:chOff x="7825118" y="4065849"/>
            <a:chExt cx="1178127" cy="1094369"/>
          </a:xfrm>
        </p:grpSpPr>
        <p:sp>
          <p:nvSpPr>
            <p:cNvPr id="1696" name="Google Shape;1696;p2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25"/>
          <p:cNvGrpSpPr/>
          <p:nvPr/>
        </p:nvGrpSpPr>
        <p:grpSpPr>
          <a:xfrm>
            <a:off x="7565459" y="1145977"/>
            <a:ext cx="1794619" cy="937714"/>
            <a:chOff x="7447476" y="612577"/>
            <a:chExt cx="1794619" cy="937714"/>
          </a:xfrm>
        </p:grpSpPr>
        <p:sp>
          <p:nvSpPr>
            <p:cNvPr id="1699" name="Google Shape;1699;p25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5"/>
          <p:cNvGrpSpPr/>
          <p:nvPr/>
        </p:nvGrpSpPr>
        <p:grpSpPr>
          <a:xfrm flipH="1">
            <a:off x="-56799" y="116691"/>
            <a:ext cx="399902" cy="651901"/>
            <a:chOff x="8772496" y="3715501"/>
            <a:chExt cx="399902" cy="651901"/>
          </a:xfrm>
        </p:grpSpPr>
        <p:sp>
          <p:nvSpPr>
            <p:cNvPr id="1704" name="Google Shape;170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25"/>
          <p:cNvGrpSpPr/>
          <p:nvPr/>
        </p:nvGrpSpPr>
        <p:grpSpPr>
          <a:xfrm>
            <a:off x="6445900" y="4633646"/>
            <a:ext cx="793250" cy="225666"/>
            <a:chOff x="5021550" y="4713050"/>
            <a:chExt cx="793250" cy="225666"/>
          </a:xfrm>
        </p:grpSpPr>
        <p:sp>
          <p:nvSpPr>
            <p:cNvPr id="1707" name="Google Shape;1707;p25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4927800" y="854400"/>
            <a:ext cx="3434700" cy="3434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7" name="Google Shape;377;p7"/>
          <p:cNvGrpSpPr/>
          <p:nvPr/>
        </p:nvGrpSpPr>
        <p:grpSpPr>
          <a:xfrm>
            <a:off x="4584031" y="4476443"/>
            <a:ext cx="1180669" cy="249201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008603" y="4528068"/>
            <a:ext cx="819137" cy="1183093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7685903" y="4591772"/>
            <a:ext cx="562123" cy="750873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29854" y="2534806"/>
            <a:ext cx="399902" cy="651901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67035" y="1248164"/>
            <a:ext cx="184279" cy="603321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641322" y="51061"/>
            <a:ext cx="3434729" cy="1094377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8274988" y="1539600"/>
            <a:ext cx="881930" cy="325254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7447476" y="155377"/>
            <a:ext cx="1794619" cy="93771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2595618" y="-90361"/>
            <a:ext cx="1468333" cy="494947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9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307819"/>
            <a:ext cx="6258300" cy="2412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700" dirty="0">
                <a:solidFill>
                  <a:schemeClr val="dk2"/>
                </a:solidFill>
              </a:rPr>
              <a:t>Partie2</a:t>
            </a:r>
            <a:r>
              <a:rPr lang="fr-FR" sz="4700" dirty="0"/>
              <a:t>-TP6</a:t>
            </a:r>
            <a:br>
              <a:rPr lang="fr-FR" sz="4700" dirty="0"/>
            </a:br>
            <a:r>
              <a:rPr lang="fr-FR" sz="3600" dirty="0"/>
              <a:t>(Dev-Mobile)</a:t>
            </a:r>
            <a:br>
              <a:rPr lang="fr-FR" sz="3600" b="0" i="0" dirty="0">
                <a:solidFill>
                  <a:srgbClr val="1967D2"/>
                </a:solidFill>
                <a:effectLst/>
                <a:latin typeface="Google Sans"/>
              </a:rPr>
            </a:br>
            <a:endParaRPr sz="3600" dirty="0"/>
          </a:p>
        </p:txBody>
      </p:sp>
      <p:sp>
        <p:nvSpPr>
          <p:cNvPr id="1862" name="Google Shape;1862;p31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(22014,21023,22028,22024) </a:t>
            </a:r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2989943" y="1579800"/>
            <a:ext cx="4831940" cy="1214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latin typeface="Söhne"/>
              </a:rPr>
              <a:t>conclusion :</a:t>
            </a:r>
            <a:endParaRPr sz="44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83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1776000" y="1436913"/>
            <a:ext cx="5141966" cy="2394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fr-FR" sz="1800" dirty="0"/>
              <a:t>“L'utilisation de </a:t>
            </a:r>
            <a:r>
              <a:rPr lang="fr-FR" sz="1800" dirty="0" err="1"/>
              <a:t>Realm</a:t>
            </a:r>
            <a:r>
              <a:rPr lang="fr-FR" sz="1800" dirty="0"/>
              <a:t> dans le développement d'applications Android offre une manière efficace de gérer les données de manière objet.</a:t>
            </a:r>
          </a:p>
          <a:p>
            <a:pPr marL="139700" indent="0" algn="l"/>
            <a:r>
              <a:rPr lang="fr-FR" sz="1800" dirty="0"/>
              <a:t>Les possibilités offertes par </a:t>
            </a:r>
            <a:r>
              <a:rPr lang="fr-FR" sz="1800" dirty="0" err="1"/>
              <a:t>Realm</a:t>
            </a:r>
            <a:r>
              <a:rPr lang="fr-FR" sz="1800" dirty="0"/>
              <a:t> permettent de créer des applications réactives et performantes.  “ 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58"/>
          <p:cNvSpPr/>
          <p:nvPr/>
        </p:nvSpPr>
        <p:spPr>
          <a:xfrm>
            <a:off x="2082000" y="784888"/>
            <a:ext cx="4980000" cy="25092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58"/>
          <p:cNvSpPr txBox="1">
            <a:spLocks noGrp="1"/>
          </p:cNvSpPr>
          <p:nvPr>
            <p:ph type="title"/>
          </p:nvPr>
        </p:nvSpPr>
        <p:spPr>
          <a:xfrm>
            <a:off x="2685600" y="855094"/>
            <a:ext cx="3772800" cy="154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grpSp>
        <p:nvGrpSpPr>
          <p:cNvPr id="2996" name="Google Shape;2996;p58"/>
          <p:cNvGrpSpPr/>
          <p:nvPr/>
        </p:nvGrpSpPr>
        <p:grpSpPr>
          <a:xfrm>
            <a:off x="324210" y="2804695"/>
            <a:ext cx="1178136" cy="679753"/>
            <a:chOff x="2176527" y="4297299"/>
            <a:chExt cx="1178136" cy="679753"/>
          </a:xfrm>
        </p:grpSpPr>
        <p:sp>
          <p:nvSpPr>
            <p:cNvPr id="2997" name="Google Shape;2997;p58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8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8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8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8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58"/>
          <p:cNvGrpSpPr/>
          <p:nvPr/>
        </p:nvGrpSpPr>
        <p:grpSpPr>
          <a:xfrm rot="10800000" flipH="1">
            <a:off x="6550050" y="2762408"/>
            <a:ext cx="1127604" cy="709227"/>
            <a:chOff x="8080552" y="2473390"/>
            <a:chExt cx="793249" cy="498929"/>
          </a:xfrm>
        </p:grpSpPr>
        <p:sp>
          <p:nvSpPr>
            <p:cNvPr id="3003" name="Google Shape;3003;p58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8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8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8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58"/>
          <p:cNvGrpSpPr/>
          <p:nvPr/>
        </p:nvGrpSpPr>
        <p:grpSpPr>
          <a:xfrm>
            <a:off x="-56375" y="971314"/>
            <a:ext cx="1468333" cy="494947"/>
            <a:chOff x="-21957" y="3648039"/>
            <a:chExt cx="1468333" cy="494947"/>
          </a:xfrm>
        </p:grpSpPr>
        <p:sp>
          <p:nvSpPr>
            <p:cNvPr id="3008" name="Google Shape;3008;p5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: 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214" y="1998834"/>
            <a:ext cx="2555400" cy="655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Objectif</a:t>
            </a: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fr-FR" dirty="0"/>
              <a:t>de</a:t>
            </a: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fr-FR" dirty="0"/>
              <a:t>l'Application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897298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0" name="Google Shape;1930;p33"/>
          <p:cNvSpPr txBox="1">
            <a:spLocks noGrp="1"/>
          </p:cNvSpPr>
          <p:nvPr>
            <p:ph type="title" idx="4"/>
          </p:nvPr>
        </p:nvSpPr>
        <p:spPr>
          <a:xfrm>
            <a:off x="5604317" y="1985830"/>
            <a:ext cx="2922826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fr-FR" dirty="0"/>
              <a:t>Étapes de Développement</a:t>
            </a:r>
          </a:p>
        </p:txBody>
      </p:sp>
      <p:sp>
        <p:nvSpPr>
          <p:cNvPr id="1932" name="Google Shape;1932;p33"/>
          <p:cNvSpPr txBox="1">
            <a:spLocks noGrp="1"/>
          </p:cNvSpPr>
          <p:nvPr>
            <p:ph type="title" idx="6"/>
          </p:nvPr>
        </p:nvSpPr>
        <p:spPr>
          <a:xfrm>
            <a:off x="4816808" y="1897298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214" y="3424995"/>
            <a:ext cx="2555400" cy="655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 à </a:t>
            </a:r>
            <a:r>
              <a:rPr lang="fr-FR" dirty="0" err="1"/>
              <a:t>Realm</a:t>
            </a: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3472678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6" name="Google Shape;1936;p33"/>
          <p:cNvSpPr txBox="1">
            <a:spLocks noGrp="1"/>
          </p:cNvSpPr>
          <p:nvPr>
            <p:ph type="title" idx="13"/>
          </p:nvPr>
        </p:nvSpPr>
        <p:spPr>
          <a:xfrm>
            <a:off x="5604317" y="3552344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938" name="Google Shape;1938;p33"/>
          <p:cNvSpPr txBox="1">
            <a:spLocks noGrp="1"/>
          </p:cNvSpPr>
          <p:nvPr>
            <p:ph type="title" idx="15"/>
          </p:nvPr>
        </p:nvSpPr>
        <p:spPr>
          <a:xfrm>
            <a:off x="4816808" y="3472678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011713" y="1251853"/>
            <a:ext cx="4658087" cy="1803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Objectif de l'Application</a:t>
            </a:r>
            <a:endParaRPr sz="40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664100" y="1857966"/>
            <a:ext cx="3760200" cy="2222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203200">
              <a:buSzPts val="1400"/>
            </a:pPr>
            <a:r>
              <a:rPr lang="fr-FR" dirty="0"/>
              <a:t>Implémenter un menu contextuel pour ajouter, modifier et supprimer des éléments de la base de données.</a:t>
            </a:r>
          </a:p>
          <a:p>
            <a:pPr marL="342900" indent="-203200">
              <a:buSzPts val="1400"/>
            </a:pPr>
            <a:endParaRPr lang="fr-FR" dirty="0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dirty="0"/>
              <a:t>Créer une interface utilisateur conviviale comprenant les fonctionnalités de connexion, un menu de navigation et la déconnexion de l'utilisateur.</a:t>
            </a:r>
            <a:endParaRPr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099" y="1156200"/>
            <a:ext cx="4204129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Objectif de l'Application</a:t>
            </a:r>
            <a:endParaRPr dirty="0"/>
          </a:p>
        </p:txBody>
      </p:sp>
      <p:pic>
        <p:nvPicPr>
          <p:cNvPr id="1951" name="Google Shape;1951;p34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0000" r="20000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</p:spPr>
      </p:pic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2989942" y="1491469"/>
            <a:ext cx="4527775" cy="1498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latin typeface="Söhne"/>
              </a:rPr>
              <a:t>Introduction à </a:t>
            </a:r>
            <a:r>
              <a:rPr lang="fr-FR" sz="4400" dirty="0" err="1">
                <a:latin typeface="Söhne"/>
              </a:rPr>
              <a:t>Realm</a:t>
            </a:r>
            <a:endParaRPr lang="fr-FR" sz="4400" dirty="0">
              <a:latin typeface="Söhne"/>
            </a:endParaRPr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22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54"/>
          <p:cNvSpPr txBox="1">
            <a:spLocks noGrp="1"/>
          </p:cNvSpPr>
          <p:nvPr>
            <p:ph type="title"/>
          </p:nvPr>
        </p:nvSpPr>
        <p:spPr>
          <a:xfrm>
            <a:off x="551546" y="1188008"/>
            <a:ext cx="4618503" cy="626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Introduction à </a:t>
            </a:r>
            <a:r>
              <a:rPr lang="fr-FR" b="1" i="0" dirty="0" err="1">
                <a:solidFill>
                  <a:srgbClr val="0D0D0D"/>
                </a:solidFill>
                <a:effectLst/>
                <a:latin typeface="Söhne"/>
              </a:rPr>
              <a:t>Realm</a:t>
            </a: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fr-FR" dirty="0"/>
              <a:t>:</a:t>
            </a:r>
            <a:endParaRPr dirty="0"/>
          </a:p>
        </p:txBody>
      </p:sp>
      <p:pic>
        <p:nvPicPr>
          <p:cNvPr id="2766" name="Google Shape;2766;p54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5100650" y="794421"/>
            <a:ext cx="3434700" cy="3434700"/>
          </a:xfrm>
          <a:prstGeom prst="ellipse">
            <a:avLst/>
          </a:prstGeom>
        </p:spPr>
      </p:pic>
      <p:grpSp>
        <p:nvGrpSpPr>
          <p:cNvPr id="2767" name="Google Shape;2767;p54"/>
          <p:cNvGrpSpPr/>
          <p:nvPr/>
        </p:nvGrpSpPr>
        <p:grpSpPr>
          <a:xfrm>
            <a:off x="2522262" y="3810435"/>
            <a:ext cx="399883" cy="381256"/>
            <a:chOff x="6113337" y="393160"/>
            <a:chExt cx="399883" cy="381256"/>
          </a:xfrm>
        </p:grpSpPr>
        <p:sp>
          <p:nvSpPr>
            <p:cNvPr id="2768" name="Google Shape;2768;p5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0" name="Google Shape;2770;p54"/>
          <p:cNvGrpSpPr/>
          <p:nvPr/>
        </p:nvGrpSpPr>
        <p:grpSpPr>
          <a:xfrm>
            <a:off x="-334064" y="3900240"/>
            <a:ext cx="1591472" cy="841159"/>
            <a:chOff x="661553" y="1919040"/>
            <a:chExt cx="1591472" cy="841159"/>
          </a:xfrm>
        </p:grpSpPr>
        <p:sp>
          <p:nvSpPr>
            <p:cNvPr id="2771" name="Google Shape;2771;p5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1" name="Google Shape;2781;p54"/>
          <p:cNvGrpSpPr/>
          <p:nvPr/>
        </p:nvGrpSpPr>
        <p:grpSpPr>
          <a:xfrm>
            <a:off x="4634202" y="244520"/>
            <a:ext cx="1178136" cy="679753"/>
            <a:chOff x="2176527" y="4297299"/>
            <a:chExt cx="1178136" cy="679753"/>
          </a:xfrm>
        </p:grpSpPr>
        <p:sp>
          <p:nvSpPr>
            <p:cNvPr id="2782" name="Google Shape;2782;p5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7" name="Google Shape;2787;p54"/>
          <p:cNvGrpSpPr/>
          <p:nvPr/>
        </p:nvGrpSpPr>
        <p:grpSpPr>
          <a:xfrm>
            <a:off x="8206118" y="3837249"/>
            <a:ext cx="1178127" cy="1094369"/>
            <a:chOff x="7825118" y="4065849"/>
            <a:chExt cx="1178127" cy="1094369"/>
          </a:xfrm>
        </p:grpSpPr>
        <p:sp>
          <p:nvSpPr>
            <p:cNvPr id="2788" name="Google Shape;2788;p5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54"/>
          <p:cNvGrpSpPr/>
          <p:nvPr/>
        </p:nvGrpSpPr>
        <p:grpSpPr>
          <a:xfrm>
            <a:off x="3792514" y="3784062"/>
            <a:ext cx="1239039" cy="568423"/>
            <a:chOff x="208301" y="226025"/>
            <a:chExt cx="1239039" cy="568423"/>
          </a:xfrm>
        </p:grpSpPr>
        <p:sp>
          <p:nvSpPr>
            <p:cNvPr id="2791" name="Google Shape;2791;p54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49;p34">
            <a:extLst>
              <a:ext uri="{FF2B5EF4-FFF2-40B4-BE49-F238E27FC236}">
                <a16:creationId xmlns:a16="http://schemas.microsoft.com/office/drawing/2014/main" id="{8C766E01-956D-7030-8EEE-0C00815F45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861" y="1980206"/>
            <a:ext cx="3760200" cy="178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203200">
              <a:buClr>
                <a:schemeClr val="accent1"/>
              </a:buClr>
              <a:buFont typeface="PT Sans"/>
              <a:buChar char="●"/>
            </a:pPr>
            <a:r>
              <a:rPr lang="fr-FR" dirty="0" err="1"/>
              <a:t>Realm</a:t>
            </a:r>
            <a:r>
              <a:rPr lang="fr-FR" dirty="0"/>
              <a:t> est une API utilisée pour stocker et interroger des données dans des applications mobiles.</a:t>
            </a:r>
          </a:p>
          <a:p>
            <a:pPr marL="342900" indent="-203200">
              <a:buClr>
                <a:schemeClr val="accent1"/>
              </a:buClr>
              <a:buFont typeface="PT Sans"/>
              <a:buChar char="●"/>
            </a:pPr>
            <a:endParaRPr lang="fr-FR" dirty="0"/>
          </a:p>
          <a:p>
            <a:pPr marL="342900" indent="-203200">
              <a:buClr>
                <a:schemeClr val="accent1"/>
              </a:buClr>
              <a:buFont typeface="PT Sans"/>
              <a:buChar char="●"/>
            </a:pPr>
            <a:r>
              <a:rPr lang="fr-FR" dirty="0"/>
              <a:t>Contrairement aux SGBD classiques, </a:t>
            </a:r>
            <a:r>
              <a:rPr lang="fr-FR" dirty="0" err="1"/>
              <a:t>Realm</a:t>
            </a:r>
            <a:r>
              <a:rPr lang="fr-FR" dirty="0"/>
              <a:t> est une base de données objet.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011713" y="1656606"/>
            <a:ext cx="4658087" cy="1398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/>
              <a:t>Étapes de Développement</a:t>
            </a:r>
            <a:br>
              <a:rPr lang="fr-FR" sz="1200" b="1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fr-FR" sz="4000" dirty="0"/>
              <a:t> </a:t>
            </a:r>
            <a:endParaRPr sz="40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902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 </a:t>
            </a: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Étapes de Développement</a:t>
            </a:r>
            <a:br>
              <a:rPr lang="fr-FR" b="1" i="0" dirty="0">
                <a:solidFill>
                  <a:srgbClr val="0D0D0D"/>
                </a:solidFill>
                <a:effectLst/>
                <a:latin typeface="Söhne"/>
              </a:rPr>
            </a:br>
            <a:endParaRPr dirty="0"/>
          </a:p>
        </p:txBody>
      </p:sp>
      <p:grpSp>
        <p:nvGrpSpPr>
          <p:cNvPr id="2099" name="Google Shape;2099;p37"/>
          <p:cNvGrpSpPr/>
          <p:nvPr/>
        </p:nvGrpSpPr>
        <p:grpSpPr>
          <a:xfrm rot="10800000">
            <a:off x="3833004" y="-324703"/>
            <a:ext cx="507036" cy="690583"/>
            <a:chOff x="2409497" y="4753383"/>
            <a:chExt cx="507036" cy="690583"/>
          </a:xfrm>
        </p:grpSpPr>
        <p:grpSp>
          <p:nvGrpSpPr>
            <p:cNvPr id="2100" name="Google Shape;2100;p37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2101" name="Google Shape;2101;p3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7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2104" name="Google Shape;2104;p3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8" name="Google Shape;2108;p37"/>
          <p:cNvSpPr/>
          <p:nvPr/>
        </p:nvSpPr>
        <p:spPr>
          <a:xfrm rot="-5400000">
            <a:off x="-220300" y="2661617"/>
            <a:ext cx="2830200" cy="5049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9" name="Google Shape;2109;p37"/>
          <p:cNvSpPr txBox="1"/>
          <p:nvPr/>
        </p:nvSpPr>
        <p:spPr>
          <a:xfrm>
            <a:off x="2796633" y="3884779"/>
            <a:ext cx="6673938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Exo"/>
              </a:rPr>
              <a:t>Conception</a:t>
            </a:r>
            <a:r>
              <a:rPr lang="fr-FR" sz="28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fr-FR" sz="2000" b="1" dirty="0">
                <a:solidFill>
                  <a:schemeClr val="dk1"/>
                </a:solidFill>
                <a:latin typeface="Exo"/>
              </a:rPr>
              <a:t>de</a:t>
            </a:r>
            <a:r>
              <a:rPr lang="fr-FR" sz="28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fr-FR" sz="2000" b="1" dirty="0">
                <a:solidFill>
                  <a:schemeClr val="dk1"/>
                </a:solidFill>
                <a:latin typeface="Exo"/>
              </a:rPr>
              <a:t>l'Interface</a:t>
            </a:r>
            <a:r>
              <a:rPr lang="fr-FR" sz="28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fr-FR" sz="2000" b="1" dirty="0">
                <a:solidFill>
                  <a:schemeClr val="dk1"/>
                </a:solidFill>
                <a:latin typeface="Exo"/>
              </a:rPr>
              <a:t>Utilisateur</a:t>
            </a:r>
            <a:endParaRPr sz="2000" b="1" dirty="0">
              <a:solidFill>
                <a:schemeClr val="dk1"/>
              </a:solidFill>
              <a:latin typeface="Exo"/>
              <a:sym typeface="Exo"/>
            </a:endParaRPr>
          </a:p>
        </p:txBody>
      </p:sp>
      <p:cxnSp>
        <p:nvCxnSpPr>
          <p:cNvPr id="2110" name="Google Shape;2110;p37"/>
          <p:cNvCxnSpPr>
            <a:cxnSpLocks/>
            <a:stCxn id="2111" idx="3"/>
          </p:cNvCxnSpPr>
          <p:nvPr/>
        </p:nvCxnSpPr>
        <p:spPr>
          <a:xfrm>
            <a:off x="2446833" y="1747588"/>
            <a:ext cx="3498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6" name="Google Shape;2116;p37"/>
          <p:cNvSpPr txBox="1"/>
          <p:nvPr/>
        </p:nvSpPr>
        <p:spPr>
          <a:xfrm>
            <a:off x="2779482" y="2345467"/>
            <a:ext cx="6248404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Exo"/>
              </a:rPr>
              <a:t>Intégration de </a:t>
            </a:r>
            <a:r>
              <a:rPr lang="fr-FR" sz="2000" b="1" dirty="0" err="1">
                <a:solidFill>
                  <a:schemeClr val="dk1"/>
                </a:solidFill>
                <a:latin typeface="Exo"/>
              </a:rPr>
              <a:t>Realm</a:t>
            </a:r>
            <a:r>
              <a:rPr lang="fr-FR" sz="2000" b="1" dirty="0">
                <a:solidFill>
                  <a:schemeClr val="dk1"/>
                </a:solidFill>
                <a:latin typeface="Exo"/>
              </a:rPr>
              <a:t> dans l'Application</a:t>
            </a:r>
            <a:endParaRPr sz="2000" b="1" dirty="0">
              <a:solidFill>
                <a:schemeClr val="dk1"/>
              </a:solidFill>
              <a:latin typeface="Exo"/>
              <a:sym typeface="Exo"/>
            </a:endParaRPr>
          </a:p>
        </p:txBody>
      </p:sp>
      <p:sp>
        <p:nvSpPr>
          <p:cNvPr id="2121" name="Google Shape;2121;p37"/>
          <p:cNvSpPr txBox="1"/>
          <p:nvPr/>
        </p:nvSpPr>
        <p:spPr>
          <a:xfrm>
            <a:off x="2779482" y="3124567"/>
            <a:ext cx="6248404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Exo"/>
              </a:rPr>
              <a:t>Récupération des Données depuis l'API </a:t>
            </a:r>
            <a:r>
              <a:rPr lang="fr-FR" sz="2000" b="1" dirty="0" err="1">
                <a:solidFill>
                  <a:schemeClr val="dk1"/>
                </a:solidFill>
                <a:latin typeface="Exo"/>
              </a:rPr>
              <a:t>Realm</a:t>
            </a:r>
            <a:endParaRPr sz="2000" b="1" dirty="0">
              <a:solidFill>
                <a:schemeClr val="dk1"/>
              </a:solidFill>
              <a:latin typeface="Exo"/>
              <a:sym typeface="Exo"/>
            </a:endParaRPr>
          </a:p>
        </p:txBody>
      </p:sp>
      <p:sp>
        <p:nvSpPr>
          <p:cNvPr id="2126" name="Google Shape;2126;p37"/>
          <p:cNvSpPr txBox="1"/>
          <p:nvPr/>
        </p:nvSpPr>
        <p:spPr>
          <a:xfrm>
            <a:off x="2796633" y="3903667"/>
            <a:ext cx="6891653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Exo"/>
              <a:sym typeface="Exo"/>
            </a:endParaRPr>
          </a:p>
        </p:txBody>
      </p:sp>
      <p:cxnSp>
        <p:nvCxnSpPr>
          <p:cNvPr id="2129" name="Google Shape;2129;p37"/>
          <p:cNvCxnSpPr>
            <a:cxnSpLocks/>
            <a:stCxn id="2130" idx="3"/>
          </p:cNvCxnSpPr>
          <p:nvPr/>
        </p:nvCxnSpPr>
        <p:spPr>
          <a:xfrm>
            <a:off x="2446833" y="2526938"/>
            <a:ext cx="34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1" name="Google Shape;2131;p37"/>
          <p:cNvCxnSpPr>
            <a:cxnSpLocks/>
            <a:stCxn id="2132" idx="3"/>
          </p:cNvCxnSpPr>
          <p:nvPr/>
        </p:nvCxnSpPr>
        <p:spPr>
          <a:xfrm>
            <a:off x="2446833" y="3306001"/>
            <a:ext cx="34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3" name="Google Shape;2133;p37"/>
          <p:cNvCxnSpPr>
            <a:cxnSpLocks/>
            <a:stCxn id="2134" idx="3"/>
          </p:cNvCxnSpPr>
          <p:nvPr/>
        </p:nvCxnSpPr>
        <p:spPr>
          <a:xfrm>
            <a:off x="2446833" y="4085051"/>
            <a:ext cx="34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1" name="Google Shape;2111;p37"/>
          <p:cNvSpPr txBox="1"/>
          <p:nvPr/>
        </p:nvSpPr>
        <p:spPr>
          <a:xfrm>
            <a:off x="1829433" y="1498588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1.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0" name="Google Shape;2130;p37"/>
          <p:cNvSpPr txBox="1"/>
          <p:nvPr/>
        </p:nvSpPr>
        <p:spPr>
          <a:xfrm>
            <a:off x="1829433" y="2277938"/>
            <a:ext cx="617400" cy="49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2.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2" name="Google Shape;2132;p37"/>
          <p:cNvSpPr txBox="1"/>
          <p:nvPr/>
        </p:nvSpPr>
        <p:spPr>
          <a:xfrm>
            <a:off x="1829433" y="305700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3.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4" name="Google Shape;2134;p37"/>
          <p:cNvSpPr txBox="1"/>
          <p:nvPr/>
        </p:nvSpPr>
        <p:spPr>
          <a:xfrm>
            <a:off x="1829433" y="3836051"/>
            <a:ext cx="617400" cy="49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4.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135" name="Google Shape;2135;p37"/>
          <p:cNvCxnSpPr>
            <a:stCxn id="2108" idx="2"/>
            <a:endCxn id="2111" idx="1"/>
          </p:cNvCxnSpPr>
          <p:nvPr/>
        </p:nvCxnSpPr>
        <p:spPr>
          <a:xfrm rot="10800000" flipH="1">
            <a:off x="1447250" y="1747667"/>
            <a:ext cx="382200" cy="11664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37"/>
          <p:cNvCxnSpPr>
            <a:stCxn id="2108" idx="2"/>
            <a:endCxn id="2130" idx="1"/>
          </p:cNvCxnSpPr>
          <p:nvPr/>
        </p:nvCxnSpPr>
        <p:spPr>
          <a:xfrm rot="10800000" flipH="1">
            <a:off x="1447250" y="2527067"/>
            <a:ext cx="382200" cy="3870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37"/>
          <p:cNvCxnSpPr>
            <a:stCxn id="2108" idx="2"/>
            <a:endCxn id="2132" idx="1"/>
          </p:cNvCxnSpPr>
          <p:nvPr/>
        </p:nvCxnSpPr>
        <p:spPr>
          <a:xfrm>
            <a:off x="1447250" y="2914067"/>
            <a:ext cx="382200" cy="3918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" name="Google Shape;2138;p37"/>
          <p:cNvCxnSpPr>
            <a:stCxn id="2108" idx="2"/>
            <a:endCxn id="2134" idx="1"/>
          </p:cNvCxnSpPr>
          <p:nvPr/>
        </p:nvCxnSpPr>
        <p:spPr>
          <a:xfrm>
            <a:off x="1447250" y="2914067"/>
            <a:ext cx="382200" cy="11709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09;p37">
            <a:extLst>
              <a:ext uri="{FF2B5EF4-FFF2-40B4-BE49-F238E27FC236}">
                <a16:creationId xmlns:a16="http://schemas.microsoft.com/office/drawing/2014/main" id="{0D94F840-F823-B46B-D598-0ADE951EF4AA}"/>
              </a:ext>
            </a:extLst>
          </p:cNvPr>
          <p:cNvSpPr txBox="1"/>
          <p:nvPr/>
        </p:nvSpPr>
        <p:spPr>
          <a:xfrm>
            <a:off x="2796636" y="1555245"/>
            <a:ext cx="6673938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Exo"/>
              </a:rPr>
              <a:t>Conception du menu contextuel (</a:t>
            </a:r>
            <a:r>
              <a:rPr lang="fr-FR" sz="2000" b="1" dirty="0" err="1">
                <a:solidFill>
                  <a:schemeClr val="dk1"/>
                </a:solidFill>
                <a:latin typeface="Exo"/>
              </a:rPr>
              <a:t>ajout,update,delete</a:t>
            </a:r>
            <a:r>
              <a:rPr lang="fr-FR" sz="2000" b="1" dirty="0">
                <a:solidFill>
                  <a:schemeClr val="dk1"/>
                </a:solidFill>
                <a:latin typeface="Exo"/>
              </a:rPr>
              <a:t>)</a:t>
            </a:r>
            <a:endParaRPr sz="2000" b="1" dirty="0">
              <a:solidFill>
                <a:schemeClr val="dk1"/>
              </a:solidFill>
              <a:latin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3200" dirty="0">
                <a:latin typeface="Söhne"/>
              </a:rPr>
              <a:t>D</a:t>
            </a:r>
            <a:r>
              <a:rPr lang="fr-FR" sz="3200" dirty="0" err="1">
                <a:latin typeface="Söhne"/>
              </a:rPr>
              <a:t>émonstration</a:t>
            </a:r>
            <a:r>
              <a:rPr lang="fr-FR" sz="3200" dirty="0">
                <a:latin typeface="Söhne"/>
              </a:rPr>
              <a:t> :</a:t>
            </a:r>
            <a:endParaRPr dirty="0"/>
          </a:p>
        </p:txBody>
      </p:sp>
      <p:grpSp>
        <p:nvGrpSpPr>
          <p:cNvPr id="2533" name="Google Shape;2533;p47"/>
          <p:cNvGrpSpPr/>
          <p:nvPr/>
        </p:nvGrpSpPr>
        <p:grpSpPr>
          <a:xfrm>
            <a:off x="7754320" y="1580007"/>
            <a:ext cx="280875" cy="265900"/>
            <a:chOff x="4730850" y="1621700"/>
            <a:chExt cx="280875" cy="265900"/>
          </a:xfrm>
        </p:grpSpPr>
        <p:sp>
          <p:nvSpPr>
            <p:cNvPr id="2534" name="Google Shape;2534;p47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7" name="Google Shape;2537;p47"/>
          <p:cNvGrpSpPr/>
          <p:nvPr/>
        </p:nvGrpSpPr>
        <p:grpSpPr>
          <a:xfrm flipH="1">
            <a:off x="997267" y="1906406"/>
            <a:ext cx="399883" cy="381256"/>
            <a:chOff x="6113337" y="393160"/>
            <a:chExt cx="399883" cy="381256"/>
          </a:xfrm>
        </p:grpSpPr>
        <p:sp>
          <p:nvSpPr>
            <p:cNvPr id="2538" name="Google Shape;2538;p4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053C4B09-8C5A-3FE5-B57B-023ECB49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38" y="1275208"/>
            <a:ext cx="4135582" cy="32364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E6A35B-38DE-07F2-5C6F-45E106429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425" y="1275208"/>
            <a:ext cx="1842638" cy="31734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202</Words>
  <Application>Microsoft Office PowerPoint</Application>
  <PresentationFormat>Affichage à l'écran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Open Sans</vt:lpstr>
      <vt:lpstr>Google Sans</vt:lpstr>
      <vt:lpstr>Arial</vt:lpstr>
      <vt:lpstr>Exo</vt:lpstr>
      <vt:lpstr>Söhne</vt:lpstr>
      <vt:lpstr>PT Sans</vt:lpstr>
      <vt:lpstr>Engineering Software Marketing Plan by Slidesgo</vt:lpstr>
      <vt:lpstr>Partie2-TP6 (Dev-Mobile) </vt:lpstr>
      <vt:lpstr>Plan : </vt:lpstr>
      <vt:lpstr>Objectif de l'Application</vt:lpstr>
      <vt:lpstr>Objectif de l'Application</vt:lpstr>
      <vt:lpstr>Introduction à Realm</vt:lpstr>
      <vt:lpstr>Introduction à Realm :</vt:lpstr>
      <vt:lpstr>Étapes de Développement  </vt:lpstr>
      <vt:lpstr> Étapes de Développement </vt:lpstr>
      <vt:lpstr>Démonstration :</vt:lpstr>
      <vt:lpstr>conclusion :</vt:lpstr>
      <vt:lpstr>Présentation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des Tâches</dc:title>
  <cp:lastModifiedBy>Messi Vall</cp:lastModifiedBy>
  <cp:revision>8</cp:revision>
  <dcterms:modified xsi:type="dcterms:W3CDTF">2024-04-14T21:15:03Z</dcterms:modified>
</cp:coreProperties>
</file>